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notesSlides/notesSlide33.xml" ContentType="application/vnd.openxmlformats-officedocument.presentationml.notesSlide+xml"/>
  <Override PartName="/ppt/notesSlides/notesSlide4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theme/themeOverride4.xml" ContentType="application/vnd.openxmlformats-officedocument.themeOverrid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 id="2147483663" r:id="rId2"/>
  </p:sldMasterIdLst>
  <p:notesMasterIdLst>
    <p:notesMasterId r:id="rId65"/>
  </p:notesMasterIdLst>
  <p:handoutMasterIdLst>
    <p:handoutMasterId r:id="rId66"/>
  </p:handoutMasterIdLst>
  <p:sldIdLst>
    <p:sldId id="256" r:id="rId3"/>
    <p:sldId id="811" r:id="rId4"/>
    <p:sldId id="792" r:id="rId5"/>
    <p:sldId id="793" r:id="rId6"/>
    <p:sldId id="794" r:id="rId7"/>
    <p:sldId id="795" r:id="rId8"/>
    <p:sldId id="796" r:id="rId9"/>
    <p:sldId id="507" r:id="rId10"/>
    <p:sldId id="791" r:id="rId11"/>
    <p:sldId id="836" r:id="rId12"/>
    <p:sldId id="756" r:id="rId13"/>
    <p:sldId id="839" r:id="rId14"/>
    <p:sldId id="816" r:id="rId15"/>
    <p:sldId id="837" r:id="rId16"/>
    <p:sldId id="872" r:id="rId17"/>
    <p:sldId id="838" r:id="rId18"/>
    <p:sldId id="846" r:id="rId19"/>
    <p:sldId id="873" r:id="rId20"/>
    <p:sldId id="849" r:id="rId21"/>
    <p:sldId id="856" r:id="rId22"/>
    <p:sldId id="857" r:id="rId23"/>
    <p:sldId id="845" r:id="rId24"/>
    <p:sldId id="870" r:id="rId25"/>
    <p:sldId id="871" r:id="rId26"/>
    <p:sldId id="818" r:id="rId27"/>
    <p:sldId id="819" r:id="rId28"/>
    <p:sldId id="850" r:id="rId29"/>
    <p:sldId id="853" r:id="rId30"/>
    <p:sldId id="823" r:id="rId31"/>
    <p:sldId id="852" r:id="rId32"/>
    <p:sldId id="824" r:id="rId33"/>
    <p:sldId id="825" r:id="rId34"/>
    <p:sldId id="862" r:id="rId35"/>
    <p:sldId id="829" r:id="rId36"/>
    <p:sldId id="860" r:id="rId37"/>
    <p:sldId id="841" r:id="rId38"/>
    <p:sldId id="854" r:id="rId39"/>
    <p:sldId id="865" r:id="rId40"/>
    <p:sldId id="869" r:id="rId41"/>
    <p:sldId id="842" r:id="rId42"/>
    <p:sldId id="863" r:id="rId43"/>
    <p:sldId id="806" r:id="rId44"/>
    <p:sldId id="864" r:id="rId45"/>
    <p:sldId id="867" r:id="rId46"/>
    <p:sldId id="868" r:id="rId47"/>
    <p:sldId id="714" r:id="rId48"/>
    <p:sldId id="807" r:id="rId49"/>
    <p:sldId id="812" r:id="rId50"/>
    <p:sldId id="813" r:id="rId51"/>
    <p:sldId id="814" r:id="rId52"/>
    <p:sldId id="797" r:id="rId53"/>
    <p:sldId id="798" r:id="rId54"/>
    <p:sldId id="799" r:id="rId55"/>
    <p:sldId id="800" r:id="rId56"/>
    <p:sldId id="801" r:id="rId57"/>
    <p:sldId id="802" r:id="rId58"/>
    <p:sldId id="803" r:id="rId59"/>
    <p:sldId id="804" r:id="rId60"/>
    <p:sldId id="805" r:id="rId61"/>
    <p:sldId id="834" r:id="rId62"/>
    <p:sldId id="835" r:id="rId63"/>
    <p:sldId id="292" r:id="rId64"/>
  </p:sldIdLst>
  <p:sldSz cx="9144000" cy="6858000" type="screen4x3"/>
  <p:notesSz cx="6797675" cy="9872663"/>
  <p:defaultTextStyle>
    <a:defPPr>
      <a:defRPr lang="en-US"/>
    </a:defPPr>
    <a:lvl1pPr algn="ctr" rtl="0" fontAlgn="base">
      <a:spcBef>
        <a:spcPct val="0"/>
      </a:spcBef>
      <a:spcAft>
        <a:spcPct val="0"/>
      </a:spcAft>
      <a:defRPr sz="3200" b="1" kern="1200">
        <a:solidFill>
          <a:schemeClr val="tx1"/>
        </a:solidFill>
        <a:latin typeface="Arial" charset="0"/>
        <a:ea typeface="MS PGothic" pitchFamily="34" charset="-128"/>
        <a:cs typeface="+mn-cs"/>
      </a:defRPr>
    </a:lvl1pPr>
    <a:lvl2pPr marL="457200" algn="ctr" rtl="0" fontAlgn="base">
      <a:spcBef>
        <a:spcPct val="0"/>
      </a:spcBef>
      <a:spcAft>
        <a:spcPct val="0"/>
      </a:spcAft>
      <a:defRPr sz="3200" b="1" kern="1200">
        <a:solidFill>
          <a:schemeClr val="tx1"/>
        </a:solidFill>
        <a:latin typeface="Arial" charset="0"/>
        <a:ea typeface="MS PGothic" pitchFamily="34" charset="-128"/>
        <a:cs typeface="+mn-cs"/>
      </a:defRPr>
    </a:lvl2pPr>
    <a:lvl3pPr marL="914400" algn="ctr" rtl="0" fontAlgn="base">
      <a:spcBef>
        <a:spcPct val="0"/>
      </a:spcBef>
      <a:spcAft>
        <a:spcPct val="0"/>
      </a:spcAft>
      <a:defRPr sz="3200" b="1" kern="1200">
        <a:solidFill>
          <a:schemeClr val="tx1"/>
        </a:solidFill>
        <a:latin typeface="Arial" charset="0"/>
        <a:ea typeface="MS PGothic" pitchFamily="34" charset="-128"/>
        <a:cs typeface="+mn-cs"/>
      </a:defRPr>
    </a:lvl3pPr>
    <a:lvl4pPr marL="1371600" algn="ctr" rtl="0" fontAlgn="base">
      <a:spcBef>
        <a:spcPct val="0"/>
      </a:spcBef>
      <a:spcAft>
        <a:spcPct val="0"/>
      </a:spcAft>
      <a:defRPr sz="3200" b="1" kern="1200">
        <a:solidFill>
          <a:schemeClr val="tx1"/>
        </a:solidFill>
        <a:latin typeface="Arial" charset="0"/>
        <a:ea typeface="MS PGothic" pitchFamily="34" charset="-128"/>
        <a:cs typeface="+mn-cs"/>
      </a:defRPr>
    </a:lvl4pPr>
    <a:lvl5pPr marL="1828800" algn="ctr" rtl="0" fontAlgn="base">
      <a:spcBef>
        <a:spcPct val="0"/>
      </a:spcBef>
      <a:spcAft>
        <a:spcPct val="0"/>
      </a:spcAft>
      <a:defRPr sz="3200" b="1" kern="1200">
        <a:solidFill>
          <a:schemeClr val="tx1"/>
        </a:solidFill>
        <a:latin typeface="Arial" charset="0"/>
        <a:ea typeface="MS PGothic" pitchFamily="34" charset="-128"/>
        <a:cs typeface="+mn-cs"/>
      </a:defRPr>
    </a:lvl5pPr>
    <a:lvl6pPr marL="2286000" algn="l" defTabSz="914400" rtl="0" eaLnBrk="1" latinLnBrk="0" hangingPunct="1">
      <a:defRPr sz="3200" b="1" kern="1200">
        <a:solidFill>
          <a:schemeClr val="tx1"/>
        </a:solidFill>
        <a:latin typeface="Arial" charset="0"/>
        <a:ea typeface="MS PGothic" pitchFamily="34" charset="-128"/>
        <a:cs typeface="+mn-cs"/>
      </a:defRPr>
    </a:lvl6pPr>
    <a:lvl7pPr marL="2743200" algn="l" defTabSz="914400" rtl="0" eaLnBrk="1" latinLnBrk="0" hangingPunct="1">
      <a:defRPr sz="3200" b="1" kern="1200">
        <a:solidFill>
          <a:schemeClr val="tx1"/>
        </a:solidFill>
        <a:latin typeface="Arial" charset="0"/>
        <a:ea typeface="MS PGothic" pitchFamily="34" charset="-128"/>
        <a:cs typeface="+mn-cs"/>
      </a:defRPr>
    </a:lvl7pPr>
    <a:lvl8pPr marL="3200400" algn="l" defTabSz="914400" rtl="0" eaLnBrk="1" latinLnBrk="0" hangingPunct="1">
      <a:defRPr sz="3200" b="1" kern="1200">
        <a:solidFill>
          <a:schemeClr val="tx1"/>
        </a:solidFill>
        <a:latin typeface="Arial" charset="0"/>
        <a:ea typeface="MS PGothic" pitchFamily="34" charset="-128"/>
        <a:cs typeface="+mn-cs"/>
      </a:defRPr>
    </a:lvl8pPr>
    <a:lvl9pPr marL="3657600" algn="l" defTabSz="914400" rtl="0" eaLnBrk="1" latinLnBrk="0" hangingPunct="1">
      <a:defRPr sz="3200" b="1" kern="1200">
        <a:solidFill>
          <a:schemeClr val="tx1"/>
        </a:solidFill>
        <a:latin typeface="Arial"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zarus Moeletsi" initials="LM"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00"/>
    <a:srgbClr val="FFCC00"/>
    <a:srgbClr val="D60093"/>
    <a:srgbClr val="FF9933"/>
    <a:srgbClr val="FF6600"/>
    <a:srgbClr val="6CB8C0"/>
    <a:srgbClr val="FFC2A3"/>
    <a:srgbClr val="5EB1BA"/>
    <a:srgbClr val="99FF99"/>
    <a:srgbClr val="8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20" autoAdjust="0"/>
    <p:restoredTop sz="98651" autoAdjust="0"/>
  </p:normalViewPr>
  <p:slideViewPr>
    <p:cSldViewPr>
      <p:cViewPr>
        <p:scale>
          <a:sx n="60" d="100"/>
          <a:sy n="60" d="100"/>
        </p:scale>
        <p:origin x="-3084" y="-12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Office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AngAx val="1"/>
    </c:view3D>
    <c:plotArea>
      <c:layout>
        <c:manualLayout>
          <c:layoutTarget val="inner"/>
          <c:xMode val="edge"/>
          <c:yMode val="edge"/>
          <c:x val="9.6894747912608492E-2"/>
          <c:y val="5.085529357374019E-2"/>
          <c:w val="0.66918709811970223"/>
          <c:h val="0.82583256055449628"/>
        </c:manualLayout>
      </c:layout>
      <c:bar3DChart>
        <c:barDir val="bar"/>
        <c:grouping val="percentStacked"/>
        <c:ser>
          <c:idx val="0"/>
          <c:order val="0"/>
          <c:tx>
            <c:strRef>
              <c:f>Sheet2!$A$3</c:f>
              <c:strCache>
                <c:ptCount val="1"/>
                <c:pt idx="0">
                  <c:v>80% and above of predetermined targets achieved</c:v>
                </c:pt>
              </c:strCache>
            </c:strRef>
          </c:tx>
          <c:spPr>
            <a:solidFill>
              <a:srgbClr val="00B050"/>
            </a:solidFill>
          </c:spPr>
          <c:dLbls>
            <c:spPr>
              <a:noFill/>
              <a:ln>
                <a:noFill/>
              </a:ln>
              <a:effectLst/>
            </c:spPr>
            <c:txPr>
              <a:bodyPr/>
              <a:lstStyle/>
              <a:p>
                <a:pPr>
                  <a:defRPr b="1">
                    <a:solidFill>
                      <a:schemeClr val="bg1"/>
                    </a:solidFill>
                  </a:defRPr>
                </a:pPr>
                <a:endParaRPr lang="en-US"/>
              </a:p>
            </c:txPr>
            <c:showVal val="1"/>
            <c:extLst>
              <c:ext xmlns:c15="http://schemas.microsoft.com/office/drawing/2012/chart" uri="{CE6537A1-D6FC-4f65-9D91-7224C49458BB}">
                <c15:showLeaderLines val="0"/>
              </c:ext>
            </c:extLst>
          </c:dLbls>
          <c:cat>
            <c:strRef>
              <c:f>Sheet2!$B$2:$D$2</c:f>
              <c:strCache>
                <c:ptCount val="3"/>
                <c:pt idx="0">
                  <c:v>2013/14</c:v>
                </c:pt>
                <c:pt idx="1">
                  <c:v>2014/15</c:v>
                </c:pt>
                <c:pt idx="2">
                  <c:v>2015/16</c:v>
                </c:pt>
              </c:strCache>
            </c:strRef>
          </c:cat>
          <c:val>
            <c:numRef>
              <c:f>Sheet2!$B$3:$D$3</c:f>
              <c:numCache>
                <c:formatCode>0.0%</c:formatCode>
                <c:ptCount val="3"/>
                <c:pt idx="0">
                  <c:v>0.26666666666666672</c:v>
                </c:pt>
                <c:pt idx="1">
                  <c:v>0.37777777777777788</c:v>
                </c:pt>
                <c:pt idx="2">
                  <c:v>0.28888888888888897</c:v>
                </c:pt>
              </c:numCache>
            </c:numRef>
          </c:val>
        </c:ser>
        <c:ser>
          <c:idx val="1"/>
          <c:order val="1"/>
          <c:tx>
            <c:strRef>
              <c:f>Sheet2!$A$4</c:f>
              <c:strCache>
                <c:ptCount val="1"/>
                <c:pt idx="0">
                  <c:v>Between 50% to 79% of predetermined targets achieved</c:v>
                </c:pt>
              </c:strCache>
            </c:strRef>
          </c:tx>
          <c:spPr>
            <a:solidFill>
              <a:srgbClr val="FFC000"/>
            </a:solidFill>
          </c:spPr>
          <c:dLbls>
            <c:spPr>
              <a:noFill/>
              <a:ln>
                <a:noFill/>
              </a:ln>
              <a:effectLst/>
            </c:spPr>
            <c:txPr>
              <a:bodyPr/>
              <a:lstStyle/>
              <a:p>
                <a:pPr>
                  <a:defRPr b="1">
                    <a:solidFill>
                      <a:schemeClr val="bg1"/>
                    </a:solidFill>
                  </a:defRPr>
                </a:pPr>
                <a:endParaRPr lang="en-US"/>
              </a:p>
            </c:txPr>
            <c:showVal val="1"/>
            <c:extLst>
              <c:ext xmlns:c15="http://schemas.microsoft.com/office/drawing/2012/chart" uri="{CE6537A1-D6FC-4f65-9D91-7224C49458BB}">
                <c15:showLeaderLines val="0"/>
              </c:ext>
            </c:extLst>
          </c:dLbls>
          <c:cat>
            <c:strRef>
              <c:f>Sheet2!$B$2:$D$2</c:f>
              <c:strCache>
                <c:ptCount val="3"/>
                <c:pt idx="0">
                  <c:v>2013/14</c:v>
                </c:pt>
                <c:pt idx="1">
                  <c:v>2014/15</c:v>
                </c:pt>
                <c:pt idx="2">
                  <c:v>2015/16</c:v>
                </c:pt>
              </c:strCache>
            </c:strRef>
          </c:cat>
          <c:val>
            <c:numRef>
              <c:f>Sheet2!$B$4:$D$4</c:f>
              <c:numCache>
                <c:formatCode>0.0%</c:formatCode>
                <c:ptCount val="3"/>
                <c:pt idx="0">
                  <c:v>0.53333333333333333</c:v>
                </c:pt>
                <c:pt idx="1">
                  <c:v>0.44444444444444448</c:v>
                </c:pt>
                <c:pt idx="2">
                  <c:v>0.60000000000000009</c:v>
                </c:pt>
              </c:numCache>
            </c:numRef>
          </c:val>
        </c:ser>
        <c:ser>
          <c:idx val="2"/>
          <c:order val="2"/>
          <c:tx>
            <c:strRef>
              <c:f>Sheet2!$A$5</c:f>
              <c:strCache>
                <c:ptCount val="1"/>
                <c:pt idx="0">
                  <c:v>Below 50% of predetermined targets achieved</c:v>
                </c:pt>
              </c:strCache>
            </c:strRef>
          </c:tx>
          <c:spPr>
            <a:solidFill>
              <a:srgbClr val="FF0000"/>
            </a:solidFill>
          </c:spPr>
          <c:dLbls>
            <c:spPr>
              <a:noFill/>
              <a:ln>
                <a:noFill/>
              </a:ln>
              <a:effectLst/>
            </c:spPr>
            <c:txPr>
              <a:bodyPr/>
              <a:lstStyle/>
              <a:p>
                <a:pPr>
                  <a:defRPr b="1">
                    <a:solidFill>
                      <a:schemeClr val="bg1"/>
                    </a:solidFill>
                  </a:defRPr>
                </a:pPr>
                <a:endParaRPr lang="en-US"/>
              </a:p>
            </c:txPr>
            <c:showVal val="1"/>
            <c:extLst>
              <c:ext xmlns:c15="http://schemas.microsoft.com/office/drawing/2012/chart" uri="{CE6537A1-D6FC-4f65-9D91-7224C49458BB}">
                <c15:showLeaderLines val="0"/>
              </c:ext>
            </c:extLst>
          </c:dLbls>
          <c:cat>
            <c:strRef>
              <c:f>Sheet2!$B$2:$D$2</c:f>
              <c:strCache>
                <c:ptCount val="3"/>
                <c:pt idx="0">
                  <c:v>2013/14</c:v>
                </c:pt>
                <c:pt idx="1">
                  <c:v>2014/15</c:v>
                </c:pt>
                <c:pt idx="2">
                  <c:v>2015/16</c:v>
                </c:pt>
              </c:strCache>
            </c:strRef>
          </c:cat>
          <c:val>
            <c:numRef>
              <c:f>Sheet2!$B$5:$D$5</c:f>
              <c:numCache>
                <c:formatCode>0.0%</c:formatCode>
                <c:ptCount val="3"/>
                <c:pt idx="0">
                  <c:v>8.8888888888888906E-2</c:v>
                </c:pt>
                <c:pt idx="1">
                  <c:v>8.8888888888888906E-2</c:v>
                </c:pt>
                <c:pt idx="2">
                  <c:v>8.8888888888888906E-2</c:v>
                </c:pt>
              </c:numCache>
            </c:numRef>
          </c:val>
        </c:ser>
        <c:dLbls>
          <c:showVal val="1"/>
        </c:dLbls>
        <c:gapWidth val="75"/>
        <c:shape val="box"/>
        <c:axId val="72076672"/>
        <c:axId val="72086656"/>
        <c:axId val="0"/>
      </c:bar3DChart>
      <c:catAx>
        <c:axId val="72076672"/>
        <c:scaling>
          <c:orientation val="minMax"/>
        </c:scaling>
        <c:axPos val="l"/>
        <c:numFmt formatCode="General" sourceLinked="0"/>
        <c:majorTickMark val="none"/>
        <c:tickLblPos val="nextTo"/>
        <c:txPr>
          <a:bodyPr/>
          <a:lstStyle/>
          <a:p>
            <a:pPr>
              <a:defRPr sz="1300" b="1"/>
            </a:pPr>
            <a:endParaRPr lang="en-US"/>
          </a:p>
        </c:txPr>
        <c:crossAx val="72086656"/>
        <c:crosses val="autoZero"/>
        <c:auto val="1"/>
        <c:lblAlgn val="ctr"/>
        <c:lblOffset val="100"/>
      </c:catAx>
      <c:valAx>
        <c:axId val="72086656"/>
        <c:scaling>
          <c:orientation val="minMax"/>
        </c:scaling>
        <c:delete val="1"/>
        <c:axPos val="b"/>
        <c:numFmt formatCode="0%" sourceLinked="1"/>
        <c:majorTickMark val="none"/>
        <c:tickLblPos val="none"/>
        <c:crossAx val="72076672"/>
        <c:crosses val="autoZero"/>
        <c:crossBetween val="between"/>
      </c:valAx>
    </c:plotArea>
    <c:legend>
      <c:legendPos val="b"/>
      <c:layout>
        <c:manualLayout>
          <c:xMode val="edge"/>
          <c:yMode val="edge"/>
          <c:x val="0.72946914280479569"/>
          <c:y val="4.1550088538915182E-2"/>
          <c:w val="0.26917988644536572"/>
          <c:h val="0.95718531274302865"/>
        </c:manualLayout>
      </c:layout>
      <c:txPr>
        <a:bodyPr/>
        <a:lstStyle/>
        <a:p>
          <a:pPr>
            <a:defRPr sz="1700"/>
          </a:pPr>
          <a:endParaRPr lang="en-US"/>
        </a:p>
      </c:txPr>
    </c:legend>
    <c:plotVisOnly val="1"/>
    <c:dispBlanksAs val="gap"/>
  </c:chart>
  <c:txPr>
    <a:bodyPr/>
    <a:lstStyle/>
    <a:p>
      <a:pPr>
        <a:defRPr sz="1600">
          <a:latin typeface="Calibri" panose="020F0502020204030204" pitchFamily="34" charset="0"/>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AngAx val="1"/>
    </c:view3D>
    <c:backWall>
      <c:spPr>
        <a:noFill/>
        <a:ln w="25400">
          <a:noFill/>
        </a:ln>
      </c:spPr>
    </c:backWall>
    <c:plotArea>
      <c:layout>
        <c:manualLayout>
          <c:layoutTarget val="inner"/>
          <c:xMode val="edge"/>
          <c:yMode val="edge"/>
          <c:x val="3.5699130999311685E-2"/>
          <c:y val="5.2434133607577239E-2"/>
          <c:w val="0.94722737156623482"/>
          <c:h val="0.75736508156942084"/>
        </c:manualLayout>
      </c:layout>
      <c:bar3DChart>
        <c:barDir val="col"/>
        <c:grouping val="clustered"/>
        <c:ser>
          <c:idx val="0"/>
          <c:order val="0"/>
          <c:dPt>
            <c:idx val="0"/>
            <c:spPr>
              <a:solidFill>
                <a:srgbClr val="FFC000"/>
              </a:solidFill>
            </c:spPr>
          </c:dPt>
          <c:dPt>
            <c:idx val="1"/>
            <c:spPr>
              <a:solidFill>
                <a:srgbClr val="FF0000"/>
              </a:solidFill>
            </c:spPr>
          </c:dPt>
          <c:dPt>
            <c:idx val="2"/>
            <c:spPr>
              <a:solidFill>
                <a:srgbClr val="FFC000"/>
              </a:solidFill>
            </c:spPr>
          </c:dPt>
          <c:dPt>
            <c:idx val="3"/>
            <c:spPr>
              <a:solidFill>
                <a:srgbClr val="FF9933"/>
              </a:solidFill>
            </c:spPr>
          </c:dPt>
          <c:dPt>
            <c:idx val="4"/>
            <c:spPr>
              <a:solidFill>
                <a:srgbClr val="FFC000"/>
              </a:solidFill>
            </c:spPr>
          </c:dPt>
          <c:dLbls>
            <c:dLbl>
              <c:idx val="0"/>
              <c:layout>
                <c:manualLayout>
                  <c:x val="7.4066639507665869E-3"/>
                  <c:y val="0.18792738792063193"/>
                </c:manualLayout>
              </c:layout>
              <c:spPr>
                <a:noFill/>
                <a:ln>
                  <a:noFill/>
                </a:ln>
                <a:effectLst/>
              </c:spPr>
              <c:txPr>
                <a:bodyPr/>
                <a:lstStyle/>
                <a:p>
                  <a:pPr>
                    <a:defRPr b="1">
                      <a:solidFill>
                        <a:schemeClr val="tx1"/>
                      </a:solidFill>
                    </a:defRPr>
                  </a:pPr>
                  <a:endParaRPr lang="en-US"/>
                </a:p>
              </c:txPr>
              <c:showVal val="1"/>
              <c:extLst>
                <c:ext xmlns:c15="http://schemas.microsoft.com/office/drawing/2012/chart" uri="{CE6537A1-D6FC-4f65-9D91-7224C49458BB}"/>
              </c:extLst>
            </c:dLbl>
            <c:dLbl>
              <c:idx val="1"/>
              <c:layout>
                <c:manualLayout>
                  <c:x val="-4.1305683760725914E-5"/>
                  <c:y val="0.12595977547531326"/>
                </c:manualLayout>
              </c:layout>
              <c:spPr>
                <a:noFill/>
                <a:ln>
                  <a:noFill/>
                </a:ln>
                <a:effectLst/>
              </c:spPr>
              <c:txPr>
                <a:bodyPr/>
                <a:lstStyle/>
                <a:p>
                  <a:pPr>
                    <a:defRPr b="1">
                      <a:solidFill>
                        <a:schemeClr val="bg1"/>
                      </a:solidFill>
                    </a:defRPr>
                  </a:pPr>
                  <a:endParaRPr lang="en-US"/>
                </a:p>
              </c:txPr>
              <c:showVal val="1"/>
              <c:extLst>
                <c:ext xmlns:c15="http://schemas.microsoft.com/office/drawing/2012/chart" uri="{CE6537A1-D6FC-4f65-9D91-7224C49458BB}"/>
              </c:extLst>
            </c:dLbl>
            <c:dLbl>
              <c:idx val="2"/>
              <c:layout>
                <c:manualLayout>
                  <c:x val="1.142996084960983E-3"/>
                  <c:y val="0.20724244124618338"/>
                </c:manualLayout>
              </c:layout>
              <c:spPr/>
              <c:txPr>
                <a:bodyPr/>
                <a:lstStyle/>
                <a:p>
                  <a:pPr>
                    <a:defRPr b="1">
                      <a:solidFill>
                        <a:schemeClr val="tx1"/>
                      </a:solidFill>
                    </a:defRPr>
                  </a:pPr>
                  <a:endParaRPr lang="en-US"/>
                </a:p>
              </c:txPr>
              <c:showVal val="1"/>
              <c:extLst>
                <c:ext xmlns:c15="http://schemas.microsoft.com/office/drawing/2012/chart" uri="{CE6537A1-D6FC-4f65-9D91-7224C49458BB}"/>
              </c:extLst>
            </c:dLbl>
            <c:dLbl>
              <c:idx val="3"/>
              <c:layout>
                <c:manualLayout>
                  <c:x val="2.6537977062152363E-3"/>
                  <c:y val="0.15905258239046358"/>
                </c:manualLayout>
              </c:layout>
              <c:spPr>
                <a:noFill/>
                <a:ln>
                  <a:noFill/>
                </a:ln>
                <a:effectLst/>
              </c:spPr>
              <c:txPr>
                <a:bodyPr/>
                <a:lstStyle/>
                <a:p>
                  <a:pPr>
                    <a:defRPr b="1">
                      <a:solidFill>
                        <a:schemeClr val="tx1"/>
                      </a:solidFill>
                    </a:defRPr>
                  </a:pPr>
                  <a:endParaRPr lang="en-US"/>
                </a:p>
              </c:txPr>
              <c:showVal val="1"/>
              <c:extLst>
                <c:ext xmlns:c15="http://schemas.microsoft.com/office/drawing/2012/chart" uri="{CE6537A1-D6FC-4f65-9D91-7224C49458BB}"/>
              </c:extLst>
            </c:dLbl>
            <c:dLbl>
              <c:idx val="4"/>
              <c:layout>
                <c:manualLayout>
                  <c:x val="1.9851332246104754E-2"/>
                  <c:y val="-4.1424466885236079E-2"/>
                </c:manualLayout>
              </c:layout>
              <c:showVal val="1"/>
              <c:extLst>
                <c:ext xmlns:c15="http://schemas.microsoft.com/office/drawing/2012/chart" uri="{CE6537A1-D6FC-4f65-9D91-7224C49458BB}"/>
              </c:extLst>
            </c:dLbl>
            <c:spPr>
              <a:noFill/>
              <a:ln>
                <a:noFill/>
              </a:ln>
              <a:effectLst/>
            </c:spPr>
            <c:txPr>
              <a:bodyPr/>
              <a:lstStyle/>
              <a:p>
                <a:pPr>
                  <a:defRPr b="0">
                    <a:solidFill>
                      <a:schemeClr val="tx1"/>
                    </a:solidFill>
                  </a:defRPr>
                </a:pPr>
                <a:endParaRPr lang="en-US"/>
              </a:p>
            </c:txPr>
            <c:showVal val="1"/>
            <c:extLst>
              <c:ext xmlns:c15="http://schemas.microsoft.com/office/drawing/2012/chart" uri="{CE6537A1-D6FC-4f65-9D91-7224C49458BB}">
                <c15:showLeaderLines val="0"/>
              </c:ext>
            </c:extLst>
          </c:dLbls>
          <c:cat>
            <c:strRef>
              <c:f>Sheet1!$A$4:$A$7</c:f>
              <c:strCache>
                <c:ptCount val="4"/>
                <c:pt idx="0">
                  <c:v>2013/14</c:v>
                </c:pt>
                <c:pt idx="1">
                  <c:v>2014/15</c:v>
                </c:pt>
                <c:pt idx="2">
                  <c:v>2015/16</c:v>
                </c:pt>
                <c:pt idx="3">
                  <c:v>2016/17</c:v>
                </c:pt>
              </c:strCache>
            </c:strRef>
          </c:cat>
          <c:val>
            <c:numRef>
              <c:f>Sheet1!$B$4:$B$7</c:f>
              <c:numCache>
                <c:formatCode>0%</c:formatCode>
                <c:ptCount val="4"/>
                <c:pt idx="0">
                  <c:v>0.65000000000000013</c:v>
                </c:pt>
                <c:pt idx="1">
                  <c:v>0.18000000000000002</c:v>
                </c:pt>
                <c:pt idx="2">
                  <c:v>0.69000000000000006</c:v>
                </c:pt>
                <c:pt idx="3">
                  <c:v>0.70000000000000007</c:v>
                </c:pt>
              </c:numCache>
            </c:numRef>
          </c:val>
        </c:ser>
        <c:dLbls>
          <c:showVal val="1"/>
        </c:dLbls>
        <c:shape val="box"/>
        <c:axId val="106181760"/>
        <c:axId val="106183296"/>
        <c:axId val="0"/>
      </c:bar3DChart>
      <c:catAx>
        <c:axId val="106181760"/>
        <c:scaling>
          <c:orientation val="minMax"/>
        </c:scaling>
        <c:axPos val="b"/>
        <c:numFmt formatCode="General" sourceLinked="0"/>
        <c:majorTickMark val="none"/>
        <c:tickLblPos val="nextTo"/>
        <c:crossAx val="106183296"/>
        <c:crosses val="autoZero"/>
        <c:auto val="1"/>
        <c:lblAlgn val="ctr"/>
        <c:lblOffset val="100"/>
      </c:catAx>
      <c:valAx>
        <c:axId val="106183296"/>
        <c:scaling>
          <c:orientation val="minMax"/>
        </c:scaling>
        <c:delete val="1"/>
        <c:axPos val="l"/>
        <c:numFmt formatCode="0%" sourceLinked="1"/>
        <c:majorTickMark val="none"/>
        <c:tickLblPos val="none"/>
        <c:crossAx val="106181760"/>
        <c:crosses val="autoZero"/>
        <c:crossBetween val="between"/>
      </c:valAx>
    </c:plotArea>
    <c:plotVisOnly val="1"/>
    <c:dispBlanksAs val="gap"/>
  </c:chart>
  <c:spPr>
    <a:solidFill>
      <a:srgbClr val="DAEDEF"/>
    </a:solidFill>
  </c:spPr>
  <c:txPr>
    <a:bodyPr/>
    <a:lstStyle/>
    <a:p>
      <a:pPr>
        <a:defRPr sz="1800">
          <a:latin typeface="Calibri" panose="020F0502020204030204" pitchFamily="34" charset="0"/>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AngAx val="1"/>
    </c:view3D>
    <c:plotArea>
      <c:layout/>
      <c:bar3DChart>
        <c:barDir val="bar"/>
        <c:grouping val="stacked"/>
        <c:ser>
          <c:idx val="0"/>
          <c:order val="0"/>
          <c:tx>
            <c:strRef>
              <c:f>Sheet1!$B$8</c:f>
              <c:strCache>
                <c:ptCount val="1"/>
                <c:pt idx="0">
                  <c:v>No of invoices paid after 30 days</c:v>
                </c:pt>
              </c:strCache>
            </c:strRef>
          </c:tx>
          <c:spPr>
            <a:solidFill>
              <a:srgbClr val="FFC000"/>
            </a:solidFill>
          </c:spPr>
          <c:dLbls>
            <c:spPr>
              <a:noFill/>
              <a:ln>
                <a:noFill/>
              </a:ln>
              <a:effectLst/>
            </c:spPr>
            <c:txPr>
              <a:bodyPr/>
              <a:lstStyle/>
              <a:p>
                <a:pPr>
                  <a:defRPr b="1"/>
                </a:pPr>
                <a:endParaRPr lang="en-US"/>
              </a:p>
            </c:txPr>
            <c:showVal val="1"/>
            <c:extLst>
              <c:ext xmlns:c15="http://schemas.microsoft.com/office/drawing/2012/chart" uri="{CE6537A1-D6FC-4f65-9D91-7224C49458BB}">
                <c15:showLeaderLines val="0"/>
              </c:ext>
            </c:extLst>
          </c:dLbls>
          <c:cat>
            <c:strRef>
              <c:f>Sheet1!$A$9:$A$10</c:f>
              <c:strCache>
                <c:ptCount val="2"/>
                <c:pt idx="0">
                  <c:v>Average 2015/16</c:v>
                </c:pt>
                <c:pt idx="1">
                  <c:v>Average 2016/17</c:v>
                </c:pt>
              </c:strCache>
            </c:strRef>
          </c:cat>
          <c:val>
            <c:numRef>
              <c:f>Sheet1!$B$9:$B$10</c:f>
              <c:numCache>
                <c:formatCode>General</c:formatCode>
                <c:ptCount val="2"/>
                <c:pt idx="0">
                  <c:v>169274</c:v>
                </c:pt>
                <c:pt idx="1">
                  <c:v>169299</c:v>
                </c:pt>
              </c:numCache>
            </c:numRef>
          </c:val>
        </c:ser>
        <c:ser>
          <c:idx val="1"/>
          <c:order val="1"/>
          <c:tx>
            <c:strRef>
              <c:f>Sheet1!$C$8</c:f>
              <c:strCache>
                <c:ptCount val="1"/>
                <c:pt idx="0">
                  <c:v>No of invoices older than 30 days not paid</c:v>
                </c:pt>
              </c:strCache>
            </c:strRef>
          </c:tx>
          <c:spPr>
            <a:solidFill>
              <a:srgbClr val="FF0000"/>
            </a:solidFill>
          </c:spPr>
          <c:dLbls>
            <c:dLbl>
              <c:idx val="0"/>
              <c:layout>
                <c:manualLayout>
                  <c:x val="5.4880365063755654E-2"/>
                  <c:y val="4.1127275965640916E-3"/>
                </c:manualLayout>
              </c:layout>
              <c:spPr>
                <a:noFill/>
                <a:ln>
                  <a:noFill/>
                </a:ln>
                <a:effectLst/>
              </c:spPr>
              <c:txPr>
                <a:bodyPr/>
                <a:lstStyle/>
                <a:p>
                  <a:pPr>
                    <a:defRPr b="1">
                      <a:solidFill>
                        <a:schemeClr val="tx1"/>
                      </a:solidFill>
                    </a:defRPr>
                  </a:pPr>
                  <a:endParaRPr lang="en-US"/>
                </a:p>
              </c:txPr>
              <c:showVal val="1"/>
              <c:extLst>
                <c:ext xmlns:c15="http://schemas.microsoft.com/office/drawing/2012/chart" uri="{CE6537A1-D6FC-4f65-9D91-7224C49458BB}"/>
              </c:extLst>
            </c:dLbl>
            <c:dLbl>
              <c:idx val="1"/>
              <c:layout>
                <c:manualLayout>
                  <c:x val="6.5775373881484259E-2"/>
                  <c:y val="0"/>
                </c:manualLayout>
              </c:layout>
              <c:showVal val="1"/>
              <c:extLst>
                <c:ext xmlns:c15="http://schemas.microsoft.com/office/drawing/2012/chart" uri="{CE6537A1-D6FC-4f65-9D91-7224C49458BB}"/>
              </c:extLst>
            </c:dLbl>
            <c:dLbl>
              <c:idx val="2"/>
              <c:spPr/>
              <c:txPr>
                <a:bodyPr/>
                <a:lstStyle/>
                <a:p>
                  <a:pPr>
                    <a:defRPr b="1">
                      <a:solidFill>
                        <a:schemeClr val="bg1"/>
                      </a:solidFill>
                    </a:defRPr>
                  </a:pPr>
                  <a:endParaRPr lang="en-US"/>
                </a:p>
              </c:txPr>
            </c:dLbl>
            <c:spPr>
              <a:noFill/>
              <a:ln>
                <a:noFill/>
              </a:ln>
              <a:effectLst/>
            </c:spPr>
            <c:txPr>
              <a:bodyPr/>
              <a:lstStyle/>
              <a:p>
                <a:pPr>
                  <a:defRPr b="1">
                    <a:solidFill>
                      <a:schemeClr val="bg1"/>
                    </a:solidFill>
                  </a:defRPr>
                </a:pPr>
                <a:endParaRPr lang="en-US"/>
              </a:p>
            </c:txPr>
            <c:showVal val="1"/>
            <c:extLst>
              <c:ext xmlns:c15="http://schemas.microsoft.com/office/drawing/2012/chart" uri="{CE6537A1-D6FC-4f65-9D91-7224C49458BB}">
                <c15:showLeaderLines val="0"/>
              </c:ext>
            </c:extLst>
          </c:dLbls>
          <c:cat>
            <c:strRef>
              <c:f>Sheet1!$A$9:$A$10</c:f>
              <c:strCache>
                <c:ptCount val="2"/>
                <c:pt idx="0">
                  <c:v>Average 2015/16</c:v>
                </c:pt>
                <c:pt idx="1">
                  <c:v>Average 2016/17</c:v>
                </c:pt>
              </c:strCache>
            </c:strRef>
          </c:cat>
          <c:val>
            <c:numRef>
              <c:f>Sheet1!$C$9:$C$10</c:f>
              <c:numCache>
                <c:formatCode>General</c:formatCode>
                <c:ptCount val="2"/>
                <c:pt idx="0">
                  <c:v>5353</c:v>
                </c:pt>
                <c:pt idx="1">
                  <c:v>127252</c:v>
                </c:pt>
              </c:numCache>
            </c:numRef>
          </c:val>
        </c:ser>
        <c:dLbls>
          <c:showVal val="1"/>
        </c:dLbls>
        <c:gapWidth val="75"/>
        <c:shape val="box"/>
        <c:axId val="106153472"/>
        <c:axId val="106155008"/>
        <c:axId val="0"/>
      </c:bar3DChart>
      <c:catAx>
        <c:axId val="106153472"/>
        <c:scaling>
          <c:orientation val="minMax"/>
        </c:scaling>
        <c:axPos val="l"/>
        <c:numFmt formatCode="General" sourceLinked="0"/>
        <c:majorTickMark val="none"/>
        <c:tickLblPos val="nextTo"/>
        <c:txPr>
          <a:bodyPr/>
          <a:lstStyle/>
          <a:p>
            <a:pPr>
              <a:defRPr b="1"/>
            </a:pPr>
            <a:endParaRPr lang="en-US"/>
          </a:p>
        </c:txPr>
        <c:crossAx val="106155008"/>
        <c:crosses val="autoZero"/>
        <c:auto val="1"/>
        <c:lblAlgn val="ctr"/>
        <c:lblOffset val="100"/>
      </c:catAx>
      <c:valAx>
        <c:axId val="106155008"/>
        <c:scaling>
          <c:orientation val="minMax"/>
        </c:scaling>
        <c:delete val="1"/>
        <c:axPos val="b"/>
        <c:numFmt formatCode="General" sourceLinked="1"/>
        <c:majorTickMark val="none"/>
        <c:tickLblPos val="none"/>
        <c:crossAx val="106153472"/>
        <c:crosses val="autoZero"/>
        <c:crossBetween val="between"/>
      </c:valAx>
    </c:plotArea>
    <c:legend>
      <c:legendPos val="b"/>
    </c:legend>
    <c:plotVisOnly val="1"/>
    <c:dispBlanksAs val="gap"/>
  </c:chart>
  <c:txPr>
    <a:bodyPr/>
    <a:lstStyle/>
    <a:p>
      <a:pPr>
        <a:defRPr sz="1600">
          <a:latin typeface="Calibri" panose="020F0502020204030204" pitchFamily="34" charset="0"/>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AngAx val="1"/>
    </c:view3D>
    <c:plotArea>
      <c:layout/>
      <c:bar3DChart>
        <c:barDir val="col"/>
        <c:grouping val="clustered"/>
        <c:ser>
          <c:idx val="0"/>
          <c:order val="0"/>
          <c:tx>
            <c:strRef>
              <c:f>Sheet1!$B$2</c:f>
              <c:strCache>
                <c:ptCount val="1"/>
                <c:pt idx="0">
                  <c:v>Invoices paid after 30 days</c:v>
                </c:pt>
              </c:strCache>
            </c:strRef>
          </c:tx>
          <c:spPr>
            <a:solidFill>
              <a:srgbClr val="FFC000"/>
            </a:solidFill>
          </c:spPr>
          <c:dLbls>
            <c:dLbl>
              <c:idx val="0"/>
              <c:layout>
                <c:manualLayout>
                  <c:x val="-3.2791108387312563E-3"/>
                  <c:y val="0.15787358631379528"/>
                </c:manualLayout>
              </c:layout>
              <c:tx>
                <c:rich>
                  <a:bodyPr/>
                  <a:lstStyle/>
                  <a:p>
                    <a:r>
                      <a:rPr lang="en-US" b="1" dirty="0"/>
                      <a:t>R </a:t>
                    </a:r>
                    <a:r>
                      <a:rPr lang="en-US" b="1" dirty="0" smtClean="0"/>
                      <a:t>3.9</a:t>
                    </a:r>
                    <a:r>
                      <a:rPr lang="en-US" b="1" baseline="0" dirty="0" smtClean="0"/>
                      <a:t>b</a:t>
                    </a:r>
                    <a:endParaRPr lang="en-US" dirty="0"/>
                  </a:p>
                </c:rich>
              </c:tx>
              <c:showVal val="1"/>
              <c:extLst>
                <c:ext xmlns:c15="http://schemas.microsoft.com/office/drawing/2012/chart" uri="{CE6537A1-D6FC-4f65-9D91-7224C49458BB}"/>
              </c:extLst>
            </c:dLbl>
            <c:dLbl>
              <c:idx val="1"/>
              <c:layout>
                <c:manualLayout>
                  <c:x val="5.9807704762576833E-3"/>
                  <c:y val="0.14065101326138121"/>
                </c:manualLayout>
              </c:layout>
              <c:tx>
                <c:rich>
                  <a:bodyPr/>
                  <a:lstStyle/>
                  <a:p>
                    <a:r>
                      <a:rPr lang="en-US" b="1" dirty="0" smtClean="0"/>
                      <a:t>R 4.1b</a:t>
                    </a:r>
                    <a:endParaRPr lang="en-US" dirty="0"/>
                  </a:p>
                </c:rich>
              </c:tx>
              <c:showVal val="1"/>
              <c:extLst>
                <c:ext xmlns:c15="http://schemas.microsoft.com/office/drawing/2012/chart" uri="{CE6537A1-D6FC-4f65-9D91-7224C49458BB}"/>
              </c:extLst>
            </c:dLbl>
            <c:dLbl>
              <c:idx val="2"/>
              <c:layout>
                <c:manualLayout>
                  <c:x val="3.0166127476829096E-3"/>
                  <c:y val="0.16361444399793332"/>
                </c:manualLayout>
              </c:layout>
              <c:tx>
                <c:rich>
                  <a:bodyPr/>
                  <a:lstStyle/>
                  <a:p>
                    <a:r>
                      <a:rPr lang="pt-BR" b="1" dirty="0"/>
                      <a:t>R </a:t>
                    </a:r>
                    <a:r>
                      <a:rPr lang="pt-BR" b="1" dirty="0" smtClean="0"/>
                      <a:t>4b</a:t>
                    </a:r>
                    <a:endParaRPr lang="pt-BR" dirty="0"/>
                  </a:p>
                </c:rich>
              </c:tx>
              <c:showVal val="1"/>
              <c:extLst>
                <c:ext xmlns:c15="http://schemas.microsoft.com/office/drawing/2012/chart" uri="{CE6537A1-D6FC-4f65-9D91-7224C49458BB}"/>
              </c:extLst>
            </c:dLbl>
            <c:spPr>
              <a:noFill/>
              <a:ln>
                <a:noFill/>
              </a:ln>
              <a:effectLst/>
            </c:spPr>
            <c:txPr>
              <a:bodyPr/>
              <a:lstStyle/>
              <a:p>
                <a:pPr>
                  <a:defRPr sz="1600" b="1"/>
                </a:pPr>
                <a:endParaRPr lang="en-US"/>
              </a:p>
            </c:txPr>
            <c:showVal val="1"/>
            <c:extLst>
              <c:ext xmlns:c15="http://schemas.microsoft.com/office/drawing/2012/chart" uri="{CE6537A1-D6FC-4f65-9D91-7224C49458BB}">
                <c15:showLeaderLines val="0"/>
              </c:ext>
            </c:extLst>
          </c:dLbls>
          <c:cat>
            <c:strRef>
              <c:f>Sheet1!$A$3:$A$4</c:f>
              <c:strCache>
                <c:ptCount val="2"/>
                <c:pt idx="0">
                  <c:v>Average 2015/16</c:v>
                </c:pt>
                <c:pt idx="1">
                  <c:v>Average 2016/17</c:v>
                </c:pt>
              </c:strCache>
            </c:strRef>
          </c:cat>
          <c:val>
            <c:numRef>
              <c:f>Sheet1!$B$3:$B$4</c:f>
              <c:numCache>
                <c:formatCode>"R"\ #,##0.00;[Red]"R"\ #,##0.00</c:formatCode>
                <c:ptCount val="2"/>
                <c:pt idx="0">
                  <c:v>3910719920</c:v>
                </c:pt>
                <c:pt idx="1">
                  <c:v>4197852813</c:v>
                </c:pt>
              </c:numCache>
            </c:numRef>
          </c:val>
        </c:ser>
        <c:ser>
          <c:idx val="1"/>
          <c:order val="1"/>
          <c:tx>
            <c:strRef>
              <c:f>Sheet1!$C$2</c:f>
              <c:strCache>
                <c:ptCount val="1"/>
                <c:pt idx="0">
                  <c:v>Invoices older than 30 days not paid </c:v>
                </c:pt>
              </c:strCache>
            </c:strRef>
          </c:tx>
          <c:spPr>
            <a:solidFill>
              <a:srgbClr val="FF0000"/>
            </a:solidFill>
          </c:spPr>
          <c:dLbls>
            <c:dLbl>
              <c:idx val="0"/>
              <c:layout>
                <c:manualLayout>
                  <c:x val="2.859102390229898E-3"/>
                  <c:y val="0.16074401515586431"/>
                </c:manualLayout>
              </c:layout>
              <c:tx>
                <c:rich>
                  <a:bodyPr/>
                  <a:lstStyle/>
                  <a:p>
                    <a:pPr>
                      <a:defRPr b="1">
                        <a:solidFill>
                          <a:schemeClr val="bg1"/>
                        </a:solidFill>
                      </a:defRPr>
                    </a:pPr>
                    <a:r>
                      <a:rPr lang="en-US" b="1" dirty="0">
                        <a:solidFill>
                          <a:schemeClr val="bg1"/>
                        </a:solidFill>
                      </a:rPr>
                      <a:t>R </a:t>
                    </a:r>
                    <a:r>
                      <a:rPr lang="en-US" b="1" dirty="0" smtClean="0">
                        <a:solidFill>
                          <a:schemeClr val="bg1"/>
                        </a:solidFill>
                      </a:rPr>
                      <a:t>4.1b</a:t>
                    </a:r>
                    <a:endParaRPr lang="en-US" b="1" dirty="0">
                      <a:solidFill>
                        <a:schemeClr val="bg1"/>
                      </a:solidFill>
                    </a:endParaRPr>
                  </a:p>
                </c:rich>
              </c:tx>
              <c:spPr/>
              <c:showVal val="1"/>
              <c:extLst>
                <c:ext xmlns:c15="http://schemas.microsoft.com/office/drawing/2012/chart" uri="{CE6537A1-D6FC-4f65-9D91-7224C49458BB}"/>
              </c:extLst>
            </c:dLbl>
            <c:dLbl>
              <c:idx val="1"/>
              <c:layout>
                <c:manualLayout>
                  <c:x val="1.4033308748258827E-3"/>
                  <c:y val="0.1090762959986222"/>
                </c:manualLayout>
              </c:layout>
              <c:tx>
                <c:rich>
                  <a:bodyPr/>
                  <a:lstStyle/>
                  <a:p>
                    <a:pPr>
                      <a:defRPr b="1">
                        <a:solidFill>
                          <a:schemeClr val="bg1"/>
                        </a:solidFill>
                      </a:defRPr>
                    </a:pPr>
                    <a:r>
                      <a:rPr lang="en-US" b="1" dirty="0">
                        <a:solidFill>
                          <a:schemeClr val="bg1"/>
                        </a:solidFill>
                      </a:rPr>
                      <a:t>R </a:t>
                    </a:r>
                    <a:r>
                      <a:rPr lang="en-US" b="1" dirty="0" smtClean="0">
                        <a:solidFill>
                          <a:schemeClr val="bg1"/>
                        </a:solidFill>
                      </a:rPr>
                      <a:t>1.3b</a:t>
                    </a:r>
                    <a:endParaRPr lang="en-US" b="1" dirty="0">
                      <a:solidFill>
                        <a:schemeClr val="bg1"/>
                      </a:solidFill>
                    </a:endParaRPr>
                  </a:p>
                </c:rich>
              </c:tx>
              <c:spPr/>
              <c:showVal val="1"/>
              <c:extLst>
                <c:ext xmlns:c15="http://schemas.microsoft.com/office/drawing/2012/chart" uri="{CE6537A1-D6FC-4f65-9D91-7224C49458BB}"/>
              </c:extLst>
            </c:dLbl>
            <c:dLbl>
              <c:idx val="2"/>
              <c:layout>
                <c:manualLayout>
                  <c:x val="1.8099676486097453E-2"/>
                  <c:y val="7.7501578735863136E-2"/>
                </c:manualLayout>
              </c:layout>
              <c:tx>
                <c:rich>
                  <a:bodyPr/>
                  <a:lstStyle/>
                  <a:p>
                    <a:pPr>
                      <a:defRPr b="1">
                        <a:solidFill>
                          <a:schemeClr val="bg1"/>
                        </a:solidFill>
                      </a:defRPr>
                    </a:pPr>
                    <a:r>
                      <a:rPr lang="en-US" b="1" dirty="0" smtClean="0">
                        <a:solidFill>
                          <a:schemeClr val="bg1"/>
                        </a:solidFill>
                      </a:rPr>
                      <a:t>R 1b</a:t>
                    </a:r>
                    <a:endParaRPr lang="en-US" b="1" dirty="0">
                      <a:solidFill>
                        <a:schemeClr val="bg1"/>
                      </a:solidFill>
                    </a:endParaRPr>
                  </a:p>
                </c:rich>
              </c:tx>
              <c:spPr/>
              <c:showVal val="1"/>
              <c:extLst>
                <c:ext xmlns:c15="http://schemas.microsoft.com/office/drawing/2012/chart" uri="{CE6537A1-D6FC-4f65-9D91-7224C49458BB}"/>
              </c:extLst>
            </c:dLbl>
            <c:spPr>
              <a:noFill/>
              <a:ln>
                <a:noFill/>
              </a:ln>
              <a:effectLst/>
            </c:spPr>
            <c:showVal val="1"/>
            <c:extLst>
              <c:ext xmlns:c15="http://schemas.microsoft.com/office/drawing/2012/chart" uri="{CE6537A1-D6FC-4f65-9D91-7224C49458BB}">
                <c15:showLeaderLines val="0"/>
              </c:ext>
            </c:extLst>
          </c:dLbls>
          <c:cat>
            <c:strRef>
              <c:f>Sheet1!$A$3:$A$4</c:f>
              <c:strCache>
                <c:ptCount val="2"/>
                <c:pt idx="0">
                  <c:v>Average 2015/16</c:v>
                </c:pt>
                <c:pt idx="1">
                  <c:v>Average 2016/17</c:v>
                </c:pt>
              </c:strCache>
            </c:strRef>
          </c:cat>
          <c:val>
            <c:numRef>
              <c:f>Sheet1!$C$3:$C$4</c:f>
              <c:numCache>
                <c:formatCode>"R"\ #,##0.00;[Red]"R"\ #,##0.00</c:formatCode>
                <c:ptCount val="2"/>
                <c:pt idx="0">
                  <c:v>4167613511</c:v>
                </c:pt>
                <c:pt idx="1">
                  <c:v>1331976288</c:v>
                </c:pt>
              </c:numCache>
            </c:numRef>
          </c:val>
        </c:ser>
        <c:dLbls>
          <c:showVal val="1"/>
        </c:dLbls>
        <c:gapWidth val="75"/>
        <c:shape val="box"/>
        <c:axId val="106313216"/>
        <c:axId val="106314752"/>
        <c:axId val="0"/>
      </c:bar3DChart>
      <c:catAx>
        <c:axId val="106313216"/>
        <c:scaling>
          <c:orientation val="minMax"/>
        </c:scaling>
        <c:axPos val="b"/>
        <c:numFmt formatCode="General" sourceLinked="0"/>
        <c:majorTickMark val="none"/>
        <c:tickLblPos val="nextTo"/>
        <c:crossAx val="106314752"/>
        <c:crosses val="autoZero"/>
        <c:auto val="1"/>
        <c:lblAlgn val="ctr"/>
        <c:lblOffset val="100"/>
      </c:catAx>
      <c:valAx>
        <c:axId val="106314752"/>
        <c:scaling>
          <c:orientation val="minMax"/>
        </c:scaling>
        <c:delete val="1"/>
        <c:axPos val="l"/>
        <c:numFmt formatCode="&quot;R&quot;\ #,##0.00;[Red]&quot;R&quot;\ #,##0.00" sourceLinked="1"/>
        <c:majorTickMark val="none"/>
        <c:tickLblPos val="none"/>
        <c:crossAx val="106313216"/>
        <c:crosses val="autoZero"/>
        <c:crossBetween val="between"/>
      </c:valAx>
    </c:plotArea>
    <c:legend>
      <c:legendPos val="b"/>
    </c:legend>
    <c:plotVisOnly val="1"/>
    <c:dispBlanksAs val="gap"/>
  </c:chart>
  <c:txPr>
    <a:bodyPr/>
    <a:lstStyle/>
    <a:p>
      <a:pPr>
        <a:defRPr sz="1800">
          <a:latin typeface="Calibri" panose="020F0502020204030204" pitchFamily="34" charset="0"/>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AngAx val="1"/>
    </c:view3D>
    <c:plotArea>
      <c:layout>
        <c:manualLayout>
          <c:layoutTarget val="inner"/>
          <c:xMode val="edge"/>
          <c:yMode val="edge"/>
          <c:x val="2.0202020202020207E-2"/>
          <c:y val="0.2091677792612372"/>
          <c:w val="0.7957333955648519"/>
          <c:h val="0.67192932659118576"/>
        </c:manualLayout>
      </c:layout>
      <c:bar3DChart>
        <c:barDir val="col"/>
        <c:grouping val="clustered"/>
        <c:ser>
          <c:idx val="0"/>
          <c:order val="0"/>
          <c:tx>
            <c:strRef>
              <c:f>Sheet2!$A$2</c:f>
              <c:strCache>
                <c:ptCount val="1"/>
                <c:pt idx="0">
                  <c:v>No of people suspended</c:v>
                </c:pt>
              </c:strCache>
            </c:strRef>
          </c:tx>
          <c:dLbls>
            <c:dLbl>
              <c:idx val="0"/>
              <c:layout>
                <c:manualLayout>
                  <c:x val="4.5823787212132512E-3"/>
                  <c:y val="0.10131852961964029"/>
                </c:manualLayout>
              </c:layout>
              <c:showVal val="1"/>
              <c:extLst>
                <c:ext xmlns:c15="http://schemas.microsoft.com/office/drawing/2012/chart" uri="{CE6537A1-D6FC-4f65-9D91-7224C49458BB}"/>
              </c:extLst>
            </c:dLbl>
            <c:dLbl>
              <c:idx val="1"/>
              <c:layout>
                <c:manualLayout>
                  <c:x val="3.0549191474755289E-3"/>
                  <c:y val="0.11257614402182264"/>
                </c:manualLayout>
              </c:layout>
              <c:showVal val="1"/>
              <c:extLst>
                <c:ext xmlns:c15="http://schemas.microsoft.com/office/drawing/2012/chart" uri="{CE6537A1-D6FC-4f65-9D91-7224C49458BB}"/>
              </c:extLst>
            </c:dLbl>
            <c:dLbl>
              <c:idx val="2"/>
              <c:layout>
                <c:manualLayout>
                  <c:x val="-1.5274595737377503E-3"/>
                  <c:y val="0.10131852961964036"/>
                </c:manualLayout>
              </c:layout>
              <c:showVal val="1"/>
              <c:extLst>
                <c:ext xmlns:c15="http://schemas.microsoft.com/office/drawing/2012/chart" uri="{CE6537A1-D6FC-4f65-9D91-7224C49458BB}"/>
              </c:extLst>
            </c:dLbl>
            <c:dLbl>
              <c:idx val="3"/>
              <c:layout>
                <c:manualLayout>
                  <c:x val="0"/>
                  <c:y val="0.10507106775370112"/>
                </c:manualLayout>
              </c:layout>
              <c:showVal val="1"/>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showVal val="1"/>
            <c:extLst>
              <c:ext xmlns:c15="http://schemas.microsoft.com/office/drawing/2012/chart" uri="{CE6537A1-D6FC-4f65-9D91-7224C49458BB}">
                <c15:showLeaderLines val="0"/>
              </c:ext>
            </c:extLst>
          </c:dLbls>
          <c:cat>
            <c:strRef>
              <c:f>Sheet2!$B$1:$E$1</c:f>
              <c:strCache>
                <c:ptCount val="4"/>
                <c:pt idx="0">
                  <c:v>2012/2013</c:v>
                </c:pt>
                <c:pt idx="1">
                  <c:v>2013/2014</c:v>
                </c:pt>
                <c:pt idx="2">
                  <c:v>2014/2015</c:v>
                </c:pt>
                <c:pt idx="3">
                  <c:v>2015/16</c:v>
                </c:pt>
              </c:strCache>
            </c:strRef>
          </c:cat>
          <c:val>
            <c:numRef>
              <c:f>Sheet2!$B$2:$E$2</c:f>
              <c:numCache>
                <c:formatCode>General</c:formatCode>
                <c:ptCount val="4"/>
                <c:pt idx="0">
                  <c:v>837</c:v>
                </c:pt>
                <c:pt idx="1">
                  <c:v>1533</c:v>
                </c:pt>
                <c:pt idx="2">
                  <c:v>980</c:v>
                </c:pt>
                <c:pt idx="3">
                  <c:v>919</c:v>
                </c:pt>
              </c:numCache>
            </c:numRef>
          </c:val>
        </c:ser>
        <c:ser>
          <c:idx val="1"/>
          <c:order val="1"/>
          <c:tx>
            <c:strRef>
              <c:f>Sheet2!$A$3</c:f>
              <c:strCache>
                <c:ptCount val="1"/>
                <c:pt idx="0">
                  <c:v>No of people whose suspension exceeded 30 days</c:v>
                </c:pt>
              </c:strCache>
            </c:strRef>
          </c:tx>
          <c:dLbls>
            <c:dLbl>
              <c:idx val="0"/>
              <c:layout>
                <c:manualLayout>
                  <c:x val="1.5274595737377503E-3"/>
                  <c:y val="9.7565991485579651E-2"/>
                </c:manualLayout>
              </c:layout>
              <c:showVal val="1"/>
              <c:extLst>
                <c:ext xmlns:c15="http://schemas.microsoft.com/office/drawing/2012/chart" uri="{CE6537A1-D6FC-4f65-9D91-7224C49458BB}"/>
              </c:extLst>
            </c:dLbl>
            <c:dLbl>
              <c:idx val="1"/>
              <c:layout>
                <c:manualLayout>
                  <c:x val="3.0549191474755011E-3"/>
                  <c:y val="0.10131852961964029"/>
                </c:manualLayout>
              </c:layout>
              <c:showVal val="1"/>
              <c:extLst>
                <c:ext xmlns:c15="http://schemas.microsoft.com/office/drawing/2012/chart" uri="{CE6537A1-D6FC-4f65-9D91-7224C49458BB}"/>
              </c:extLst>
            </c:dLbl>
            <c:dLbl>
              <c:idx val="2"/>
              <c:layout>
                <c:manualLayout>
                  <c:x val="3.0549191474755011E-3"/>
                  <c:y val="0.10507106775370112"/>
                </c:manualLayout>
              </c:layout>
              <c:showVal val="1"/>
              <c:extLst>
                <c:ext xmlns:c15="http://schemas.microsoft.com/office/drawing/2012/chart" uri="{CE6537A1-D6FC-4f65-9D91-7224C49458BB}"/>
              </c:extLst>
            </c:dLbl>
            <c:dLbl>
              <c:idx val="3"/>
              <c:layout>
                <c:manualLayout>
                  <c:x val="4.5823787212132512E-3"/>
                  <c:y val="0.10131852961964036"/>
                </c:manualLayout>
              </c:layout>
              <c:showVal val="1"/>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showVal val="1"/>
            <c:extLst>
              <c:ext xmlns:c15="http://schemas.microsoft.com/office/drawing/2012/chart" uri="{CE6537A1-D6FC-4f65-9D91-7224C49458BB}">
                <c15:showLeaderLines val="0"/>
              </c:ext>
            </c:extLst>
          </c:dLbls>
          <c:cat>
            <c:strRef>
              <c:f>Sheet2!$B$1:$E$1</c:f>
              <c:strCache>
                <c:ptCount val="4"/>
                <c:pt idx="0">
                  <c:v>2012/2013</c:v>
                </c:pt>
                <c:pt idx="1">
                  <c:v>2013/2014</c:v>
                </c:pt>
                <c:pt idx="2">
                  <c:v>2014/2015</c:v>
                </c:pt>
                <c:pt idx="3">
                  <c:v>2015/16</c:v>
                </c:pt>
              </c:strCache>
            </c:strRef>
          </c:cat>
          <c:val>
            <c:numRef>
              <c:f>Sheet2!$B$3:$E$3</c:f>
              <c:numCache>
                <c:formatCode>General</c:formatCode>
                <c:ptCount val="4"/>
                <c:pt idx="0">
                  <c:v>530</c:v>
                </c:pt>
                <c:pt idx="1">
                  <c:v>837</c:v>
                </c:pt>
                <c:pt idx="2">
                  <c:v>331</c:v>
                </c:pt>
                <c:pt idx="3">
                  <c:v>398</c:v>
                </c:pt>
              </c:numCache>
            </c:numRef>
          </c:val>
        </c:ser>
        <c:ser>
          <c:idx val="2"/>
          <c:order val="2"/>
          <c:tx>
            <c:strRef>
              <c:f>Sheet2!$A$4</c:f>
              <c:strCache>
                <c:ptCount val="1"/>
                <c:pt idx="0">
                  <c:v>Average number of days suspended</c:v>
                </c:pt>
              </c:strCache>
            </c:strRef>
          </c:tx>
          <c:dLbls>
            <c:dLbl>
              <c:idx val="0"/>
              <c:layout>
                <c:manualLayout>
                  <c:x val="1.5274595737377503E-3"/>
                  <c:y val="3.377284320654679E-2"/>
                </c:manualLayout>
              </c:layout>
              <c:showVal val="1"/>
              <c:extLst>
                <c:ext xmlns:c15="http://schemas.microsoft.com/office/drawing/2012/chart" uri="{CE6537A1-D6FC-4f65-9D91-7224C49458BB}"/>
              </c:extLst>
            </c:dLbl>
            <c:dLbl>
              <c:idx val="1"/>
              <c:layout>
                <c:manualLayout>
                  <c:x val="3.0549191474755011E-3"/>
                  <c:y val="5.6288072010911322E-2"/>
                </c:manualLayout>
              </c:layout>
              <c:showVal val="1"/>
              <c:extLst>
                <c:ext xmlns:c15="http://schemas.microsoft.com/office/drawing/2012/chart" uri="{CE6537A1-D6FC-4f65-9D91-7224C49458BB}"/>
              </c:extLst>
            </c:dLbl>
            <c:dLbl>
              <c:idx val="2"/>
              <c:layout>
                <c:manualLayout>
                  <c:x val="9.1647574424265008E-3"/>
                  <c:y val="4.503045760872907E-2"/>
                </c:manualLayout>
              </c:layout>
              <c:showVal val="1"/>
              <c:extLst>
                <c:ext xmlns:c15="http://schemas.microsoft.com/office/drawing/2012/chart" uri="{CE6537A1-D6FC-4f65-9D91-7224C49458BB}"/>
              </c:extLst>
            </c:dLbl>
            <c:dLbl>
              <c:idx val="3"/>
              <c:layout>
                <c:manualLayout>
                  <c:x val="1.3747136163639751E-2"/>
                  <c:y val="5.2535533876850567E-2"/>
                </c:manualLayout>
              </c:layout>
              <c:showVal val="1"/>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showVal val="1"/>
            <c:extLst>
              <c:ext xmlns:c15="http://schemas.microsoft.com/office/drawing/2012/chart" uri="{CE6537A1-D6FC-4f65-9D91-7224C49458BB}">
                <c15:showLeaderLines val="0"/>
              </c:ext>
            </c:extLst>
          </c:dLbls>
          <c:cat>
            <c:strRef>
              <c:f>Sheet2!$B$1:$E$1</c:f>
              <c:strCache>
                <c:ptCount val="4"/>
                <c:pt idx="0">
                  <c:v>2012/2013</c:v>
                </c:pt>
                <c:pt idx="1">
                  <c:v>2013/2014</c:v>
                </c:pt>
                <c:pt idx="2">
                  <c:v>2014/2015</c:v>
                </c:pt>
                <c:pt idx="3">
                  <c:v>2015/16</c:v>
                </c:pt>
              </c:strCache>
            </c:strRef>
          </c:cat>
          <c:val>
            <c:numRef>
              <c:f>Sheet2!$B$4:$E$4</c:f>
              <c:numCache>
                <c:formatCode>General</c:formatCode>
                <c:ptCount val="4"/>
                <c:pt idx="0">
                  <c:v>88</c:v>
                </c:pt>
                <c:pt idx="1">
                  <c:v>97</c:v>
                </c:pt>
                <c:pt idx="2">
                  <c:v>128</c:v>
                </c:pt>
                <c:pt idx="3">
                  <c:v>160</c:v>
                </c:pt>
              </c:numCache>
            </c:numRef>
          </c:val>
        </c:ser>
        <c:dLbls>
          <c:showVal val="1"/>
        </c:dLbls>
        <c:gapWidth val="75"/>
        <c:shape val="box"/>
        <c:axId val="136854144"/>
        <c:axId val="136950144"/>
        <c:axId val="0"/>
      </c:bar3DChart>
      <c:catAx>
        <c:axId val="136854144"/>
        <c:scaling>
          <c:orientation val="minMax"/>
        </c:scaling>
        <c:axPos val="b"/>
        <c:numFmt formatCode="General" sourceLinked="0"/>
        <c:majorTickMark val="none"/>
        <c:tickLblPos val="nextTo"/>
        <c:txPr>
          <a:bodyPr/>
          <a:lstStyle/>
          <a:p>
            <a:pPr>
              <a:defRPr b="1"/>
            </a:pPr>
            <a:endParaRPr lang="en-US"/>
          </a:p>
        </c:txPr>
        <c:crossAx val="136950144"/>
        <c:crosses val="autoZero"/>
        <c:auto val="1"/>
        <c:lblAlgn val="ctr"/>
        <c:lblOffset val="100"/>
      </c:catAx>
      <c:valAx>
        <c:axId val="136950144"/>
        <c:scaling>
          <c:orientation val="minMax"/>
        </c:scaling>
        <c:delete val="1"/>
        <c:axPos val="l"/>
        <c:numFmt formatCode="General" sourceLinked="1"/>
        <c:majorTickMark val="none"/>
        <c:tickLblPos val="none"/>
        <c:crossAx val="136854144"/>
        <c:crosses val="autoZero"/>
        <c:crossBetween val="between"/>
      </c:valAx>
    </c:plotArea>
    <c:legend>
      <c:legendPos val="b"/>
      <c:layout>
        <c:manualLayout>
          <c:xMode val="edge"/>
          <c:yMode val="edge"/>
          <c:x val="0.41238617165142583"/>
          <c:y val="2.2403975204034088E-2"/>
          <c:w val="0.57978304134789627"/>
          <c:h val="0.44451178001498659"/>
        </c:manualLayout>
      </c:layout>
      <c:txPr>
        <a:bodyPr/>
        <a:lstStyle/>
        <a:p>
          <a:pPr>
            <a:defRPr sz="1700"/>
          </a:pPr>
          <a:endParaRPr lang="en-US"/>
        </a:p>
      </c:txPr>
    </c:legend>
    <c:plotVisOnly val="1"/>
    <c:dispBlanksAs val="gap"/>
  </c:chart>
  <c:spPr>
    <a:solidFill>
      <a:srgbClr val="DAEDEF">
        <a:lumMod val="90000"/>
      </a:srgbClr>
    </a:solidFill>
  </c:spPr>
  <c:txPr>
    <a:bodyPr/>
    <a:lstStyle/>
    <a:p>
      <a:pPr>
        <a:defRPr sz="1600">
          <a:latin typeface="Calibri" panose="020F0502020204030204" pitchFamily="34" charset="0"/>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ZA"/>
  <c:style val="4"/>
  <c:clrMapOvr bg1="lt1" tx1="dk1" bg2="lt2" tx2="dk2" accent1="accent1" accent2="accent2" accent3="accent3" accent4="accent4" accent5="accent5" accent6="accent6" hlink="hlink" folHlink="folHlink"/>
  <c:chart>
    <c:autoTitleDeleted val="1"/>
    <c:view3D>
      <c:rAngAx val="1"/>
    </c:view3D>
    <c:plotArea>
      <c:layout/>
      <c:bar3DChart>
        <c:barDir val="col"/>
        <c:grouping val="clustered"/>
        <c:ser>
          <c:idx val="0"/>
          <c:order val="0"/>
          <c:tx>
            <c:strRef>
              <c:f>Sheet1!$A$10</c:f>
              <c:strCache>
                <c:ptCount val="1"/>
                <c:pt idx="0">
                  <c:v>Costs of Suspensions</c:v>
                </c:pt>
              </c:strCache>
            </c:strRef>
          </c:tx>
          <c:dPt>
            <c:idx val="0"/>
            <c:spPr>
              <a:solidFill>
                <a:srgbClr val="FF0000"/>
              </a:solidFill>
            </c:spPr>
          </c:dPt>
          <c:dPt>
            <c:idx val="1"/>
            <c:spPr>
              <a:solidFill>
                <a:srgbClr val="FFC000"/>
              </a:solidFill>
            </c:spPr>
          </c:dPt>
          <c:dPt>
            <c:idx val="2"/>
            <c:spPr>
              <a:solidFill>
                <a:srgbClr val="FFC000"/>
              </a:solidFill>
            </c:spPr>
          </c:dPt>
          <c:dPt>
            <c:idx val="3"/>
            <c:spPr>
              <a:solidFill>
                <a:srgbClr val="FF0000"/>
              </a:solidFill>
            </c:spPr>
          </c:dPt>
          <c:dLbls>
            <c:dLbl>
              <c:idx val="0"/>
              <c:layout>
                <c:manualLayout>
                  <c:x val="1.5659169664514006E-3"/>
                  <c:y val="0.15231893425982973"/>
                </c:manualLayout>
              </c:layout>
              <c:tx>
                <c:rich>
                  <a:bodyPr/>
                  <a:lstStyle/>
                  <a:p>
                    <a:pPr>
                      <a:defRPr b="1">
                        <a:solidFill>
                          <a:schemeClr val="bg1"/>
                        </a:solidFill>
                      </a:defRPr>
                    </a:pPr>
                    <a:r>
                      <a:rPr lang="en-US" b="1" dirty="0">
                        <a:solidFill>
                          <a:schemeClr val="bg1"/>
                        </a:solidFill>
                      </a:rPr>
                      <a:t>R </a:t>
                    </a:r>
                    <a:r>
                      <a:rPr lang="en-US" b="1" dirty="0" smtClean="0">
                        <a:solidFill>
                          <a:schemeClr val="bg1"/>
                        </a:solidFill>
                      </a:rPr>
                      <a:t>45m</a:t>
                    </a:r>
                    <a:endParaRPr lang="en-US" b="1" dirty="0">
                      <a:solidFill>
                        <a:schemeClr val="bg1"/>
                      </a:solidFill>
                    </a:endParaRPr>
                  </a:p>
                </c:rich>
              </c:tx>
              <c:spPr/>
              <c:showVal val="1"/>
            </c:dLbl>
            <c:dLbl>
              <c:idx val="1"/>
              <c:layout>
                <c:manualLayout>
                  <c:x val="3.1318339329028011E-3"/>
                  <c:y val="0.14029375523931684"/>
                </c:manualLayout>
              </c:layout>
              <c:tx>
                <c:rich>
                  <a:bodyPr/>
                  <a:lstStyle/>
                  <a:p>
                    <a:pPr>
                      <a:defRPr b="1"/>
                    </a:pPr>
                    <a:r>
                      <a:rPr lang="en-US" b="1" dirty="0"/>
                      <a:t>R </a:t>
                    </a:r>
                    <a:r>
                      <a:rPr lang="en-US" b="1" dirty="0" smtClean="0"/>
                      <a:t>34</a:t>
                    </a:r>
                    <a:r>
                      <a:rPr lang="en-US" b="1" baseline="0" dirty="0" smtClean="0"/>
                      <a:t>m</a:t>
                    </a:r>
                    <a:endParaRPr lang="en-US" b="1" dirty="0"/>
                  </a:p>
                </c:rich>
              </c:tx>
              <c:spPr/>
              <c:showVal val="1"/>
            </c:dLbl>
            <c:dLbl>
              <c:idx val="2"/>
              <c:layout>
                <c:manualLayout>
                  <c:x val="0"/>
                  <c:y val="0.12025179020512872"/>
                </c:manualLayout>
              </c:layout>
              <c:tx>
                <c:rich>
                  <a:bodyPr/>
                  <a:lstStyle/>
                  <a:p>
                    <a:pPr>
                      <a:defRPr b="1"/>
                    </a:pPr>
                    <a:r>
                      <a:rPr lang="en-US" b="1" dirty="0" smtClean="0"/>
                      <a:t>R 31m</a:t>
                    </a:r>
                    <a:endParaRPr lang="en-US" b="1" dirty="0"/>
                  </a:p>
                </c:rich>
              </c:tx>
              <c:spPr/>
              <c:showVal val="1"/>
            </c:dLbl>
            <c:dLbl>
              <c:idx val="3"/>
              <c:layout>
                <c:manualLayout>
                  <c:x val="4.697750899354201E-3"/>
                  <c:y val="0.15632732726666734"/>
                </c:manualLayout>
              </c:layout>
              <c:tx>
                <c:rich>
                  <a:bodyPr/>
                  <a:lstStyle/>
                  <a:p>
                    <a:pPr>
                      <a:defRPr b="1">
                        <a:solidFill>
                          <a:schemeClr val="bg1"/>
                        </a:solidFill>
                      </a:defRPr>
                    </a:pPr>
                    <a:r>
                      <a:rPr lang="en-US" b="1" dirty="0">
                        <a:solidFill>
                          <a:schemeClr val="bg1"/>
                        </a:solidFill>
                      </a:rPr>
                      <a:t>R </a:t>
                    </a:r>
                    <a:r>
                      <a:rPr lang="en-US" b="1" dirty="0" smtClean="0">
                        <a:solidFill>
                          <a:schemeClr val="bg1"/>
                        </a:solidFill>
                      </a:rPr>
                      <a:t>54m</a:t>
                    </a:r>
                    <a:endParaRPr lang="en-US" b="1" dirty="0">
                      <a:solidFill>
                        <a:schemeClr val="bg1"/>
                      </a:solidFill>
                    </a:endParaRPr>
                  </a:p>
                </c:rich>
              </c:tx>
              <c:spPr/>
              <c:showVal val="1"/>
            </c:dLbl>
            <c:showVal val="1"/>
          </c:dLbls>
          <c:cat>
            <c:strRef>
              <c:f>Sheet1!$B$9:$E$9</c:f>
              <c:strCache>
                <c:ptCount val="4"/>
                <c:pt idx="0">
                  <c:v>2012/13</c:v>
                </c:pt>
                <c:pt idx="1">
                  <c:v>2013/14</c:v>
                </c:pt>
                <c:pt idx="2">
                  <c:v>2014/15</c:v>
                </c:pt>
                <c:pt idx="3">
                  <c:v>2015/16</c:v>
                </c:pt>
              </c:strCache>
            </c:strRef>
          </c:cat>
          <c:val>
            <c:numRef>
              <c:f>Sheet1!$B$10:$E$10</c:f>
              <c:numCache>
                <c:formatCode>"R"\ #,##0;[Red]"R"\ #,##0</c:formatCode>
                <c:ptCount val="4"/>
                <c:pt idx="0">
                  <c:v>45000000</c:v>
                </c:pt>
                <c:pt idx="1">
                  <c:v>34000000</c:v>
                </c:pt>
                <c:pt idx="2">
                  <c:v>31813179</c:v>
                </c:pt>
                <c:pt idx="3">
                  <c:v>54729781.530000001</c:v>
                </c:pt>
              </c:numCache>
            </c:numRef>
          </c:val>
        </c:ser>
        <c:dLbls>
          <c:showVal val="1"/>
        </c:dLbls>
        <c:gapWidth val="75"/>
        <c:shape val="box"/>
        <c:axId val="137113600"/>
        <c:axId val="137115136"/>
        <c:axId val="0"/>
      </c:bar3DChart>
      <c:catAx>
        <c:axId val="137113600"/>
        <c:scaling>
          <c:orientation val="minMax"/>
        </c:scaling>
        <c:delete val="1"/>
        <c:axPos val="b"/>
        <c:majorTickMark val="none"/>
        <c:tickLblPos val="none"/>
        <c:crossAx val="137115136"/>
        <c:crosses val="autoZero"/>
        <c:auto val="1"/>
        <c:lblAlgn val="ctr"/>
        <c:lblOffset val="100"/>
      </c:catAx>
      <c:valAx>
        <c:axId val="137115136"/>
        <c:scaling>
          <c:orientation val="minMax"/>
        </c:scaling>
        <c:axPos val="l"/>
        <c:numFmt formatCode="&quot;R&quot;\ #,##0;[Red]&quot;R&quot;\ #,##0" sourceLinked="1"/>
        <c:majorTickMark val="none"/>
        <c:tickLblPos val="nextTo"/>
        <c:crossAx val="137113600"/>
        <c:crosses val="autoZero"/>
        <c:crossBetween val="between"/>
      </c:valAx>
    </c:plotArea>
    <c:legend>
      <c:legendPos val="b"/>
    </c:legend>
    <c:plotVisOnly val="1"/>
    <c:dispBlanksAs val="gap"/>
  </c:chart>
  <c:txPr>
    <a:bodyPr/>
    <a:lstStyle/>
    <a:p>
      <a:pPr>
        <a:defRPr sz="1800">
          <a:latin typeface="Calibri" panose="020F0502020204030204" pitchFamily="34" charset="0"/>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ZA"/>
  <c:chart>
    <c:view3D>
      <c:rAngAx val="1"/>
    </c:view3D>
    <c:sideWall>
      <c:spPr>
        <a:noFill/>
        <a:ln w="25400">
          <a:noFill/>
        </a:ln>
      </c:spPr>
    </c:sideWall>
    <c:backWall>
      <c:spPr>
        <a:noFill/>
        <a:ln w="25400">
          <a:noFill/>
        </a:ln>
      </c:spPr>
    </c:backWall>
    <c:plotArea>
      <c:layout/>
      <c:bar3DChart>
        <c:barDir val="col"/>
        <c:grouping val="clustered"/>
        <c:ser>
          <c:idx val="0"/>
          <c:order val="0"/>
          <c:tx>
            <c:strRef>
              <c:f>Sheet1!$B$1</c:f>
              <c:strCache>
                <c:ptCount val="1"/>
                <c:pt idx="0">
                  <c:v>Police</c:v>
                </c:pt>
              </c:strCache>
            </c:strRef>
          </c:tx>
          <c:spPr>
            <a:solidFill>
              <a:schemeClr val="accent5">
                <a:lumMod val="50000"/>
              </a:schemeClr>
            </a:solidFill>
          </c:spPr>
          <c:dLbls>
            <c:dLbl>
              <c:idx val="0"/>
              <c:layout>
                <c:manualLayout>
                  <c:x val="4.3670854788619663E-3"/>
                  <c:y val="0.11886031575687808"/>
                </c:manualLayout>
              </c:layout>
              <c:showVal val="1"/>
              <c:extLst>
                <c:ext xmlns:c15="http://schemas.microsoft.com/office/drawing/2012/chart" uri="{CE6537A1-D6FC-4f65-9D91-7224C49458BB}"/>
              </c:extLst>
            </c:dLbl>
            <c:dLbl>
              <c:idx val="1"/>
              <c:layout>
                <c:manualLayout>
                  <c:x val="1.589396348518326E-3"/>
                  <c:y val="0.10960100177994408"/>
                </c:manualLayout>
              </c:layout>
              <c:showVal val="1"/>
              <c:extLst>
                <c:ext xmlns:c15="http://schemas.microsoft.com/office/drawing/2012/chart" uri="{CE6537A1-D6FC-4f65-9D91-7224C49458BB}"/>
              </c:extLst>
            </c:dLbl>
            <c:dLbl>
              <c:idx val="2"/>
              <c:layout>
                <c:manualLayout>
                  <c:x val="0"/>
                  <c:y val="0.11798334464019368"/>
                </c:manualLayout>
              </c:layout>
              <c:showVal val="1"/>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showVal val="1"/>
            <c:extLst>
              <c:ext xmlns:c15="http://schemas.microsoft.com/office/drawing/2012/chart" uri="{CE6537A1-D6FC-4f65-9D91-7224C49458BB}">
                <c15:showLeaderLines val="0"/>
              </c:ext>
            </c:extLst>
          </c:dLbls>
          <c:cat>
            <c:strRef>
              <c:f>Sheet1!$A$2:$A$4</c:f>
              <c:strCache>
                <c:ptCount val="3"/>
                <c:pt idx="0">
                  <c:v>2013/2014</c:v>
                </c:pt>
                <c:pt idx="1">
                  <c:v>2014/2015</c:v>
                </c:pt>
                <c:pt idx="2">
                  <c:v>2015/2016</c:v>
                </c:pt>
              </c:strCache>
            </c:strRef>
          </c:cat>
          <c:val>
            <c:numRef>
              <c:f>Sheet1!$B$2:$B$4</c:f>
              <c:numCache>
                <c:formatCode>General</c:formatCode>
                <c:ptCount val="3"/>
                <c:pt idx="0">
                  <c:v>820</c:v>
                </c:pt>
                <c:pt idx="1">
                  <c:v>853</c:v>
                </c:pt>
                <c:pt idx="2">
                  <c:v>753</c:v>
                </c:pt>
              </c:numCache>
            </c:numRef>
          </c:val>
        </c:ser>
        <c:ser>
          <c:idx val="1"/>
          <c:order val="1"/>
          <c:tx>
            <c:strRef>
              <c:f>Sheet1!$C$1</c:f>
              <c:strCache>
                <c:ptCount val="1"/>
                <c:pt idx="0">
                  <c:v>Justice &amp; Cons Dev</c:v>
                </c:pt>
              </c:strCache>
            </c:strRef>
          </c:tx>
          <c:spPr>
            <a:solidFill>
              <a:srgbClr val="A50021"/>
            </a:solidFill>
          </c:spPr>
          <c:dLbls>
            <c:dLbl>
              <c:idx val="0"/>
              <c:layout>
                <c:manualLayout>
                  <c:x val="9.5362529417911714E-3"/>
                  <c:y val="5.9063768328341787E-2"/>
                </c:manualLayout>
              </c:layout>
              <c:showVal val="1"/>
              <c:extLst>
                <c:ext xmlns:c15="http://schemas.microsoft.com/office/drawing/2012/chart" uri="{CE6537A1-D6FC-4f65-9D91-7224C49458BB}"/>
              </c:extLst>
            </c:dLbl>
            <c:dLbl>
              <c:idx val="1"/>
              <c:layout>
                <c:manualLayout>
                  <c:x val="1.5893963485183259E-2"/>
                  <c:y val="4.1666765158481292E-2"/>
                </c:manualLayout>
              </c:layout>
              <c:showVal val="1"/>
              <c:extLst>
                <c:ext xmlns:c15="http://schemas.microsoft.com/office/drawing/2012/chart" uri="{CE6537A1-D6FC-4f65-9D91-7224C49458BB}"/>
              </c:extLst>
            </c:dLbl>
            <c:dLbl>
              <c:idx val="2"/>
              <c:layout>
                <c:manualLayout>
                  <c:x val="9.1353996737357258E-3"/>
                  <c:y val="5.2679725893340454E-2"/>
                </c:manualLayout>
              </c:layout>
              <c:showVal val="1"/>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showVal val="1"/>
            <c:extLst>
              <c:ext xmlns:c15="http://schemas.microsoft.com/office/drawing/2012/chart" uri="{CE6537A1-D6FC-4f65-9D91-7224C49458BB}">
                <c15:showLeaderLines val="0"/>
              </c:ext>
            </c:extLst>
          </c:dLbls>
          <c:cat>
            <c:strRef>
              <c:f>Sheet1!$A$2:$A$4</c:f>
              <c:strCache>
                <c:ptCount val="3"/>
                <c:pt idx="0">
                  <c:v>2013/2014</c:v>
                </c:pt>
                <c:pt idx="1">
                  <c:v>2014/2015</c:v>
                </c:pt>
                <c:pt idx="2">
                  <c:v>2015/2016</c:v>
                </c:pt>
              </c:strCache>
            </c:strRef>
          </c:cat>
          <c:val>
            <c:numRef>
              <c:f>Sheet1!$C$2:$C$4</c:f>
              <c:numCache>
                <c:formatCode>General</c:formatCode>
                <c:ptCount val="3"/>
                <c:pt idx="0">
                  <c:v>77</c:v>
                </c:pt>
                <c:pt idx="1">
                  <c:v>39</c:v>
                </c:pt>
                <c:pt idx="2">
                  <c:v>66</c:v>
                </c:pt>
              </c:numCache>
            </c:numRef>
          </c:val>
        </c:ser>
        <c:ser>
          <c:idx val="2"/>
          <c:order val="2"/>
          <c:tx>
            <c:strRef>
              <c:f>Sheet1!$D$1</c:f>
              <c:strCache>
                <c:ptCount val="1"/>
                <c:pt idx="0">
                  <c:v>Defence</c:v>
                </c:pt>
              </c:strCache>
            </c:strRef>
          </c:tx>
          <c:spPr>
            <a:solidFill>
              <a:srgbClr val="FFC000"/>
            </a:solidFill>
          </c:spPr>
          <c:dLbls>
            <c:dLbl>
              <c:idx val="0"/>
              <c:layout>
                <c:manualLayout>
                  <c:x val="2.0662152530738238E-2"/>
                  <c:y val="4.1666765158481216E-2"/>
                </c:manualLayout>
              </c:layout>
              <c:spPr>
                <a:noFill/>
                <a:ln>
                  <a:noFill/>
                </a:ln>
                <a:effectLst/>
              </c:spPr>
              <c:txPr>
                <a:bodyPr/>
                <a:lstStyle/>
                <a:p>
                  <a:pPr>
                    <a:defRPr b="1">
                      <a:solidFill>
                        <a:schemeClr val="tx1"/>
                      </a:solidFill>
                    </a:defRPr>
                  </a:pPr>
                  <a:endParaRPr lang="en-US"/>
                </a:p>
              </c:txPr>
              <c:showVal val="1"/>
              <c:extLst>
                <c:ext xmlns:c15="http://schemas.microsoft.com/office/drawing/2012/chart" uri="{CE6537A1-D6FC-4f65-9D91-7224C49458BB}"/>
              </c:extLst>
            </c:dLbl>
            <c:dLbl>
              <c:idx val="1"/>
              <c:layout>
                <c:manualLayout>
                  <c:x val="1.8671777764845684E-2"/>
                  <c:y val="2.865461757204283E-2"/>
                </c:manualLayout>
              </c:layout>
              <c:spPr>
                <a:noFill/>
                <a:ln>
                  <a:noFill/>
                </a:ln>
                <a:effectLst/>
              </c:spPr>
              <c:txPr>
                <a:bodyPr/>
                <a:lstStyle/>
                <a:p>
                  <a:pPr>
                    <a:defRPr b="1">
                      <a:solidFill>
                        <a:schemeClr val="tx1"/>
                      </a:solidFill>
                    </a:defRPr>
                  </a:pPr>
                  <a:endParaRPr lang="en-US"/>
                </a:p>
              </c:txPr>
              <c:showVal val="1"/>
              <c:extLst>
                <c:ext xmlns:c15="http://schemas.microsoft.com/office/drawing/2012/chart" uri="{CE6537A1-D6FC-4f65-9D91-7224C49458BB}"/>
              </c:extLst>
            </c:dLbl>
            <c:dLbl>
              <c:idx val="2"/>
              <c:layout>
                <c:manualLayout>
                  <c:x val="1.5893963485183259E-2"/>
                  <c:y val="3.528272272347998E-2"/>
                </c:manualLayout>
              </c:layout>
              <c:spPr>
                <a:noFill/>
                <a:ln>
                  <a:noFill/>
                </a:ln>
                <a:effectLst/>
              </c:spPr>
              <c:txPr>
                <a:bodyPr/>
                <a:lstStyle/>
                <a:p>
                  <a:pPr>
                    <a:defRPr b="1">
                      <a:solidFill>
                        <a:schemeClr val="tx1"/>
                      </a:solidFill>
                    </a:defRPr>
                  </a:pPr>
                  <a:endParaRPr lang="en-US"/>
                </a:p>
              </c:txPr>
              <c:showVal val="1"/>
              <c:extLst>
                <c:ext xmlns:c15="http://schemas.microsoft.com/office/drawing/2012/chart" uri="{CE6537A1-D6FC-4f65-9D91-7224C49458BB}">
                  <c15:layout>
                    <c:manualLayout>
                      <c:w val="3.8542861451569405E-2"/>
                      <c:h val="9.371978763588916E-2"/>
                    </c:manualLayout>
                  </c15:layout>
                </c:ext>
              </c:extLst>
            </c:dLbl>
            <c:spPr>
              <a:noFill/>
              <a:ln>
                <a:noFill/>
              </a:ln>
              <a:effectLst/>
            </c:spPr>
            <c:txPr>
              <a:bodyPr/>
              <a:lstStyle/>
              <a:p>
                <a:pPr>
                  <a:defRPr>
                    <a:solidFill>
                      <a:schemeClr val="tx1"/>
                    </a:solidFill>
                  </a:defRPr>
                </a:pPr>
                <a:endParaRPr lang="en-US"/>
              </a:p>
            </c:txPr>
            <c:showVal val="1"/>
            <c:extLst>
              <c:ext xmlns:c15="http://schemas.microsoft.com/office/drawing/2012/chart" uri="{CE6537A1-D6FC-4f65-9D91-7224C49458BB}">
                <c15:showLeaderLines val="0"/>
              </c:ext>
            </c:extLst>
          </c:dLbls>
          <c:cat>
            <c:strRef>
              <c:f>Sheet1!$A$2:$A$4</c:f>
              <c:strCache>
                <c:ptCount val="3"/>
                <c:pt idx="0">
                  <c:v>2013/2014</c:v>
                </c:pt>
                <c:pt idx="1">
                  <c:v>2014/2015</c:v>
                </c:pt>
                <c:pt idx="2">
                  <c:v>2015/2016</c:v>
                </c:pt>
              </c:strCache>
            </c:strRef>
          </c:cat>
          <c:val>
            <c:numRef>
              <c:f>Sheet1!$D$2:$D$4</c:f>
              <c:numCache>
                <c:formatCode>General</c:formatCode>
                <c:ptCount val="3"/>
                <c:pt idx="0">
                  <c:v>41</c:v>
                </c:pt>
                <c:pt idx="1">
                  <c:v>19</c:v>
                </c:pt>
                <c:pt idx="2">
                  <c:v>26</c:v>
                </c:pt>
              </c:numCache>
            </c:numRef>
          </c:val>
        </c:ser>
        <c:dLbls>
          <c:showVal val="1"/>
        </c:dLbls>
        <c:gapWidth val="75"/>
        <c:shape val="box"/>
        <c:axId val="136975872"/>
        <c:axId val="136977408"/>
        <c:axId val="0"/>
      </c:bar3DChart>
      <c:catAx>
        <c:axId val="136975872"/>
        <c:scaling>
          <c:orientation val="minMax"/>
        </c:scaling>
        <c:axPos val="b"/>
        <c:numFmt formatCode="General" sourceLinked="0"/>
        <c:majorTickMark val="none"/>
        <c:tickLblPos val="nextTo"/>
        <c:crossAx val="136977408"/>
        <c:crosses val="autoZero"/>
        <c:auto val="1"/>
        <c:lblAlgn val="ctr"/>
        <c:lblOffset val="100"/>
      </c:catAx>
      <c:valAx>
        <c:axId val="136977408"/>
        <c:scaling>
          <c:orientation val="minMax"/>
        </c:scaling>
        <c:delete val="1"/>
        <c:axPos val="l"/>
        <c:numFmt formatCode="General" sourceLinked="1"/>
        <c:majorTickMark val="none"/>
        <c:tickLblPos val="none"/>
        <c:crossAx val="136975872"/>
        <c:crosses val="autoZero"/>
        <c:crossBetween val="between"/>
      </c:valAx>
    </c:plotArea>
    <c:legend>
      <c:legendPos val="b"/>
    </c:legend>
    <c:plotVisOnly val="1"/>
    <c:dispBlanksAs val="gap"/>
  </c:chart>
  <c:spPr>
    <a:solidFill>
      <a:schemeClr val="accent5"/>
    </a:solidFill>
  </c:spPr>
  <c:txPr>
    <a:bodyPr/>
    <a:lstStyle/>
    <a:p>
      <a:pPr>
        <a:defRPr sz="1800">
          <a:latin typeface="Calibri" panose="020F0502020204030204" pitchFamily="34" charset="0"/>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AngAx val="1"/>
    </c:view3D>
    <c:sideWall>
      <c:spPr>
        <a:noFill/>
        <a:ln w="25400">
          <a:noFill/>
        </a:ln>
      </c:spPr>
    </c:sideWall>
    <c:backWall>
      <c:spPr>
        <a:noFill/>
        <a:ln w="25400">
          <a:noFill/>
        </a:ln>
      </c:spPr>
    </c:backWall>
    <c:plotArea>
      <c:layout/>
      <c:bar3DChart>
        <c:barDir val="bar"/>
        <c:grouping val="stacked"/>
        <c:ser>
          <c:idx val="0"/>
          <c:order val="0"/>
          <c:tx>
            <c:strRef>
              <c:f>Sheet2!$D$9</c:f>
              <c:strCache>
                <c:ptCount val="1"/>
                <c:pt idx="0">
                  <c:v>% Feedback Received</c:v>
                </c:pt>
              </c:strCache>
            </c:strRef>
          </c:tx>
          <c:spPr>
            <a:solidFill>
              <a:srgbClr val="FFC000"/>
            </a:solidFill>
          </c:spPr>
          <c:cat>
            <c:strRef>
              <c:f>Sheet2!$A$10:$C$13</c:f>
              <c:strCache>
                <c:ptCount val="4"/>
                <c:pt idx="0">
                  <c:v>2013/14</c:v>
                </c:pt>
                <c:pt idx="1">
                  <c:v>2014/15</c:v>
                </c:pt>
                <c:pt idx="2">
                  <c:v>2015/16</c:v>
                </c:pt>
                <c:pt idx="3">
                  <c:v>2016/17</c:v>
                </c:pt>
              </c:strCache>
            </c:strRef>
          </c:cat>
          <c:val>
            <c:numRef>
              <c:f>Sheet2!$D$10:$D$13</c:f>
              <c:numCache>
                <c:formatCode>0.0%</c:formatCode>
                <c:ptCount val="4"/>
                <c:pt idx="0">
                  <c:v>0.92774566473988462</c:v>
                </c:pt>
                <c:pt idx="1">
                  <c:v>0.86902286902286907</c:v>
                </c:pt>
                <c:pt idx="2">
                  <c:v>0.29977116704805495</c:v>
                </c:pt>
                <c:pt idx="3">
                  <c:v>0.25977011494252872</c:v>
                </c:pt>
              </c:numCache>
            </c:numRef>
          </c:val>
        </c:ser>
        <c:ser>
          <c:idx val="1"/>
          <c:order val="1"/>
          <c:tx>
            <c:strRef>
              <c:f>Sheet2!$E$9</c:f>
              <c:strCache>
                <c:ptCount val="1"/>
                <c:pt idx="0">
                  <c:v>Cases Closed</c:v>
                </c:pt>
              </c:strCache>
            </c:strRef>
          </c:tx>
          <c:cat>
            <c:strRef>
              <c:f>Sheet2!$A$10:$C$13</c:f>
              <c:strCache>
                <c:ptCount val="4"/>
                <c:pt idx="0">
                  <c:v>2013/14</c:v>
                </c:pt>
                <c:pt idx="1">
                  <c:v>2014/15</c:v>
                </c:pt>
                <c:pt idx="2">
                  <c:v>2015/16</c:v>
                </c:pt>
                <c:pt idx="3">
                  <c:v>2016/17</c:v>
                </c:pt>
              </c:strCache>
            </c:strRef>
          </c:cat>
          <c:val>
            <c:numRef>
              <c:f>Sheet2!$E$10:$E$13</c:f>
            </c:numRef>
          </c:val>
        </c:ser>
        <c:ser>
          <c:idx val="2"/>
          <c:order val="2"/>
          <c:tx>
            <c:strRef>
              <c:f>Sheet2!$F$9</c:f>
              <c:strCache>
                <c:ptCount val="1"/>
                <c:pt idx="0">
                  <c:v>% Cases Closed</c:v>
                </c:pt>
              </c:strCache>
            </c:strRef>
          </c:tx>
          <c:spPr>
            <a:solidFill>
              <a:srgbClr val="00B050"/>
            </a:solidFill>
          </c:spPr>
          <c:cat>
            <c:strRef>
              <c:f>Sheet2!$A$10:$C$13</c:f>
              <c:strCache>
                <c:ptCount val="4"/>
                <c:pt idx="0">
                  <c:v>2013/14</c:v>
                </c:pt>
                <c:pt idx="1">
                  <c:v>2014/15</c:v>
                </c:pt>
                <c:pt idx="2">
                  <c:v>2015/16</c:v>
                </c:pt>
                <c:pt idx="3">
                  <c:v>2016/17</c:v>
                </c:pt>
              </c:strCache>
            </c:strRef>
          </c:cat>
          <c:val>
            <c:numRef>
              <c:f>Sheet2!$F$10:$F$13</c:f>
              <c:numCache>
                <c:formatCode>0.0%</c:formatCode>
                <c:ptCount val="4"/>
                <c:pt idx="0">
                  <c:v>0.92774566473988462</c:v>
                </c:pt>
                <c:pt idx="1">
                  <c:v>0.68399168399168409</c:v>
                </c:pt>
                <c:pt idx="2">
                  <c:v>0.18306636155606415</c:v>
                </c:pt>
                <c:pt idx="3">
                  <c:v>0.10114942528735632</c:v>
                </c:pt>
              </c:numCache>
            </c:numRef>
          </c:val>
        </c:ser>
        <c:ser>
          <c:idx val="3"/>
          <c:order val="3"/>
          <c:tx>
            <c:strRef>
              <c:f>Sheet2!$G$9</c:f>
              <c:strCache>
                <c:ptCount val="1"/>
                <c:pt idx="0">
                  <c:v>Outstanding cases</c:v>
                </c:pt>
              </c:strCache>
            </c:strRef>
          </c:tx>
          <c:cat>
            <c:strRef>
              <c:f>Sheet2!$A$10:$C$13</c:f>
              <c:strCache>
                <c:ptCount val="4"/>
                <c:pt idx="0">
                  <c:v>2013/14</c:v>
                </c:pt>
                <c:pt idx="1">
                  <c:v>2014/15</c:v>
                </c:pt>
                <c:pt idx="2">
                  <c:v>2015/16</c:v>
                </c:pt>
                <c:pt idx="3">
                  <c:v>2016/17</c:v>
                </c:pt>
              </c:strCache>
            </c:strRef>
          </c:cat>
          <c:val>
            <c:numRef>
              <c:f>Sheet2!$G$10:$G$13</c:f>
            </c:numRef>
          </c:val>
        </c:ser>
        <c:ser>
          <c:idx val="4"/>
          <c:order val="4"/>
          <c:tx>
            <c:strRef>
              <c:f>Sheet2!$H$9</c:f>
              <c:strCache>
                <c:ptCount val="1"/>
                <c:pt idx="0">
                  <c:v>% Backlog</c:v>
                </c:pt>
              </c:strCache>
            </c:strRef>
          </c:tx>
          <c:spPr>
            <a:solidFill>
              <a:srgbClr val="FF0000"/>
            </a:solidFill>
          </c:spPr>
          <c:cat>
            <c:strRef>
              <c:f>Sheet2!$A$10:$C$13</c:f>
              <c:strCache>
                <c:ptCount val="4"/>
                <c:pt idx="0">
                  <c:v>2013/14</c:v>
                </c:pt>
                <c:pt idx="1">
                  <c:v>2014/15</c:v>
                </c:pt>
                <c:pt idx="2">
                  <c:v>2015/16</c:v>
                </c:pt>
                <c:pt idx="3">
                  <c:v>2016/17</c:v>
                </c:pt>
              </c:strCache>
            </c:strRef>
          </c:cat>
          <c:val>
            <c:numRef>
              <c:f>Sheet2!$H$10:$H$13</c:f>
              <c:numCache>
                <c:formatCode>0.0%</c:formatCode>
                <c:ptCount val="4"/>
                <c:pt idx="0">
                  <c:v>0</c:v>
                </c:pt>
                <c:pt idx="1">
                  <c:v>0.31600831600831608</c:v>
                </c:pt>
                <c:pt idx="2">
                  <c:v>0.81693363844393607</c:v>
                </c:pt>
                <c:pt idx="3">
                  <c:v>0.8988505747126434</c:v>
                </c:pt>
              </c:numCache>
            </c:numRef>
          </c:val>
        </c:ser>
        <c:dLbls/>
        <c:gapWidth val="95"/>
        <c:gapDepth val="95"/>
        <c:shape val="box"/>
        <c:axId val="137655808"/>
        <c:axId val="137657344"/>
        <c:axId val="0"/>
      </c:bar3DChart>
      <c:catAx>
        <c:axId val="137655808"/>
        <c:scaling>
          <c:orientation val="minMax"/>
        </c:scaling>
        <c:axPos val="l"/>
        <c:majorTickMark val="none"/>
        <c:tickLblPos val="nextTo"/>
        <c:crossAx val="137657344"/>
        <c:crosses val="autoZero"/>
        <c:auto val="1"/>
        <c:lblAlgn val="ctr"/>
        <c:lblOffset val="100"/>
      </c:catAx>
      <c:valAx>
        <c:axId val="137657344"/>
        <c:scaling>
          <c:orientation val="minMax"/>
        </c:scaling>
        <c:delete val="1"/>
        <c:axPos val="b"/>
        <c:numFmt formatCode="0.0%" sourceLinked="1"/>
        <c:majorTickMark val="none"/>
        <c:tickLblPos val="none"/>
        <c:crossAx val="137655808"/>
        <c:crosses val="autoZero"/>
        <c:crossBetween val="between"/>
      </c:valAx>
      <c:dTable>
        <c:showHorzBorder val="1"/>
        <c:showVertBorder val="1"/>
        <c:showOutline val="1"/>
        <c:showKeys val="1"/>
      </c:dTable>
    </c:plotArea>
    <c:plotVisOnly val="1"/>
    <c:dispBlanksAs val="gap"/>
  </c:chart>
  <c:txPr>
    <a:bodyPr/>
    <a:lstStyle/>
    <a:p>
      <a:pPr>
        <a:defRPr sz="1800">
          <a:latin typeface="Calibri" panose="020F0502020204030204" pitchFamily="34" charset="0"/>
        </a:defRPr>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eaLnBrk="0" hangingPunct="0">
              <a:defRPr sz="1200" b="0">
                <a:ea typeface="ＭＳ Ｐゴシック" pitchFamily="-48" charset="-128"/>
                <a:cs typeface="+mn-cs"/>
              </a:defRPr>
            </a:lvl1pPr>
          </a:lstStyle>
          <a:p>
            <a:pPr>
              <a:defRPr/>
            </a:pPr>
            <a:endParaRPr lang="en-ZA" dirty="0"/>
          </a:p>
        </p:txBody>
      </p:sp>
      <p:sp>
        <p:nvSpPr>
          <p:cNvPr id="3" name="Date Placeholder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eaLnBrk="0" hangingPunct="0">
              <a:defRPr sz="1200" b="0">
                <a:ea typeface="ＭＳ Ｐゴシック" pitchFamily="-48" charset="-128"/>
                <a:cs typeface="+mn-cs"/>
              </a:defRPr>
            </a:lvl1pPr>
          </a:lstStyle>
          <a:p>
            <a:pPr>
              <a:defRPr/>
            </a:pPr>
            <a:fld id="{6F0F58CE-E353-4C3B-AE21-2B003DBE13BC}" type="datetimeFigureOut">
              <a:rPr lang="en-US"/>
              <a:pPr>
                <a:defRPr/>
              </a:pPr>
              <a:t>5/31/2017</a:t>
            </a:fld>
            <a:endParaRPr lang="en-ZA" dirty="0"/>
          </a:p>
        </p:txBody>
      </p:sp>
      <p:sp>
        <p:nvSpPr>
          <p:cNvPr id="4" name="Footer Placeholder 3"/>
          <p:cNvSpPr>
            <a:spLocks noGrp="1"/>
          </p:cNvSpPr>
          <p:nvPr>
            <p:ph type="ftr" sz="quarter" idx="2"/>
          </p:nvPr>
        </p:nvSpPr>
        <p:spPr>
          <a:xfrm>
            <a:off x="0" y="9377317"/>
            <a:ext cx="2945659" cy="493633"/>
          </a:xfrm>
          <a:prstGeom prst="rect">
            <a:avLst/>
          </a:prstGeom>
        </p:spPr>
        <p:txBody>
          <a:bodyPr vert="horz" lIns="91440" tIns="45720" rIns="91440" bIns="45720" rtlCol="0" anchor="b"/>
          <a:lstStyle>
            <a:lvl1pPr algn="l" eaLnBrk="0" hangingPunct="0">
              <a:defRPr sz="1200" b="0">
                <a:ea typeface="ＭＳ Ｐゴシック" pitchFamily="-48" charset="-128"/>
                <a:cs typeface="+mn-cs"/>
              </a:defRPr>
            </a:lvl1pPr>
          </a:lstStyle>
          <a:p>
            <a:pPr>
              <a:defRPr/>
            </a:pPr>
            <a:endParaRPr lang="en-ZA" dirty="0"/>
          </a:p>
        </p:txBody>
      </p:sp>
      <p:sp>
        <p:nvSpPr>
          <p:cNvPr id="5" name="Slide Number Placeholder 4"/>
          <p:cNvSpPr>
            <a:spLocks noGrp="1"/>
          </p:cNvSpPr>
          <p:nvPr>
            <p:ph type="sldNum" sz="quarter" idx="3"/>
          </p:nvPr>
        </p:nvSpPr>
        <p:spPr>
          <a:xfrm>
            <a:off x="3850443" y="9377317"/>
            <a:ext cx="2945659" cy="493633"/>
          </a:xfrm>
          <a:prstGeom prst="rect">
            <a:avLst/>
          </a:prstGeom>
        </p:spPr>
        <p:txBody>
          <a:bodyPr vert="horz" lIns="91440" tIns="45720" rIns="91440" bIns="45720" rtlCol="0" anchor="b"/>
          <a:lstStyle>
            <a:lvl1pPr algn="r" eaLnBrk="0" hangingPunct="0">
              <a:defRPr sz="1200" b="0">
                <a:ea typeface="ＭＳ Ｐゴシック" pitchFamily="-48" charset="-128"/>
                <a:cs typeface="+mn-cs"/>
              </a:defRPr>
            </a:lvl1pPr>
          </a:lstStyle>
          <a:p>
            <a:pPr>
              <a:defRPr/>
            </a:pPr>
            <a:fld id="{D9950981-E226-4F73-85DC-8F98536B5783}" type="slidenum">
              <a:rPr lang="en-ZA"/>
              <a:pPr>
                <a:defRPr/>
              </a:pPr>
              <a:t>‹#›</a:t>
            </a:fld>
            <a:endParaRPr lang="en-ZA" dirty="0"/>
          </a:p>
        </p:txBody>
      </p:sp>
    </p:spTree>
    <p:extLst>
      <p:ext uri="{BB962C8B-B14F-4D97-AF65-F5344CB8AC3E}">
        <p14:creationId xmlns:p14="http://schemas.microsoft.com/office/powerpoint/2010/main" xmlns="" val="12965369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eaLnBrk="0" hangingPunct="0">
              <a:defRPr sz="1200" b="0">
                <a:ea typeface="ＭＳ Ｐゴシック" pitchFamily="-48" charset="-128"/>
                <a:cs typeface="+mn-cs"/>
              </a:defRPr>
            </a:lvl1pPr>
          </a:lstStyle>
          <a:p>
            <a:pPr>
              <a:defRPr/>
            </a:pPr>
            <a:endParaRPr lang="en-ZA" dirty="0"/>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eaLnBrk="0" hangingPunct="0">
              <a:defRPr sz="1200" b="0">
                <a:ea typeface="ＭＳ Ｐゴシック" pitchFamily="-48" charset="-128"/>
                <a:cs typeface="+mn-cs"/>
              </a:defRPr>
            </a:lvl1pPr>
          </a:lstStyle>
          <a:p>
            <a:pPr>
              <a:defRPr/>
            </a:pPr>
            <a:fld id="{E607998B-4435-48E0-9FB3-325E18145312}" type="datetimeFigureOut">
              <a:rPr lang="en-US"/>
              <a:pPr>
                <a:defRPr/>
              </a:pPr>
              <a:t>5/31/2017</a:t>
            </a:fld>
            <a:endParaRPr lang="en-ZA" dirty="0"/>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en-ZA" noProof="0" dirty="0" smtClean="0"/>
          </a:p>
        </p:txBody>
      </p:sp>
      <p:sp>
        <p:nvSpPr>
          <p:cNvPr id="5" name="Notes Placeholder 4"/>
          <p:cNvSpPr>
            <a:spLocks noGrp="1"/>
          </p:cNvSpPr>
          <p:nvPr>
            <p:ph type="body" sz="quarter" idx="3"/>
          </p:nvPr>
        </p:nvSpPr>
        <p:spPr>
          <a:xfrm>
            <a:off x="679768" y="4689516"/>
            <a:ext cx="5438140" cy="4442698"/>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smtClean="0"/>
          </a:p>
        </p:txBody>
      </p:sp>
      <p:sp>
        <p:nvSpPr>
          <p:cNvPr id="6" name="Footer Placeholder 5"/>
          <p:cNvSpPr>
            <a:spLocks noGrp="1"/>
          </p:cNvSpPr>
          <p:nvPr>
            <p:ph type="ftr" sz="quarter" idx="4"/>
          </p:nvPr>
        </p:nvSpPr>
        <p:spPr>
          <a:xfrm>
            <a:off x="0" y="9377317"/>
            <a:ext cx="2945659" cy="493633"/>
          </a:xfrm>
          <a:prstGeom prst="rect">
            <a:avLst/>
          </a:prstGeom>
        </p:spPr>
        <p:txBody>
          <a:bodyPr vert="horz" lIns="91440" tIns="45720" rIns="91440" bIns="45720" rtlCol="0" anchor="b"/>
          <a:lstStyle>
            <a:lvl1pPr algn="l" eaLnBrk="0" hangingPunct="0">
              <a:defRPr sz="1200" b="0">
                <a:ea typeface="ＭＳ Ｐゴシック" pitchFamily="-48" charset="-128"/>
                <a:cs typeface="+mn-cs"/>
              </a:defRPr>
            </a:lvl1pPr>
          </a:lstStyle>
          <a:p>
            <a:pPr>
              <a:defRPr/>
            </a:pPr>
            <a:endParaRPr lang="en-ZA" dirty="0"/>
          </a:p>
        </p:txBody>
      </p:sp>
      <p:sp>
        <p:nvSpPr>
          <p:cNvPr id="7" name="Slide Number Placeholder 6"/>
          <p:cNvSpPr>
            <a:spLocks noGrp="1"/>
          </p:cNvSpPr>
          <p:nvPr>
            <p:ph type="sldNum" sz="quarter" idx="5"/>
          </p:nvPr>
        </p:nvSpPr>
        <p:spPr>
          <a:xfrm>
            <a:off x="3850443" y="9377317"/>
            <a:ext cx="2945659" cy="493633"/>
          </a:xfrm>
          <a:prstGeom prst="rect">
            <a:avLst/>
          </a:prstGeom>
        </p:spPr>
        <p:txBody>
          <a:bodyPr vert="horz" lIns="91440" tIns="45720" rIns="91440" bIns="45720" rtlCol="0" anchor="b"/>
          <a:lstStyle>
            <a:lvl1pPr algn="r" eaLnBrk="0" hangingPunct="0">
              <a:defRPr sz="1200" b="0">
                <a:ea typeface="ＭＳ Ｐゴシック" pitchFamily="-48" charset="-128"/>
                <a:cs typeface="+mn-cs"/>
              </a:defRPr>
            </a:lvl1pPr>
          </a:lstStyle>
          <a:p>
            <a:pPr>
              <a:defRPr/>
            </a:pPr>
            <a:fld id="{E949E51D-D1F7-4E9C-97B5-33942C566359}" type="slidenum">
              <a:rPr lang="en-ZA"/>
              <a:pPr>
                <a:defRPr/>
              </a:pPr>
              <a:t>‹#›</a:t>
            </a:fld>
            <a:endParaRPr lang="en-ZA" dirty="0"/>
          </a:p>
        </p:txBody>
      </p:sp>
    </p:spTree>
    <p:extLst>
      <p:ext uri="{BB962C8B-B14F-4D97-AF65-F5344CB8AC3E}">
        <p14:creationId xmlns:p14="http://schemas.microsoft.com/office/powerpoint/2010/main" xmlns="" val="216705879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1</a:t>
            </a:fld>
            <a:endParaRPr lang="en-ZA" dirty="0"/>
          </a:p>
        </p:txBody>
      </p:sp>
    </p:spTree>
    <p:extLst>
      <p:ext uri="{BB962C8B-B14F-4D97-AF65-F5344CB8AC3E}">
        <p14:creationId xmlns:p14="http://schemas.microsoft.com/office/powerpoint/2010/main" xmlns="" val="1036398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kern="1200" baseline="0" dirty="0" smtClean="0">
              <a:solidFill>
                <a:schemeClr val="tx1"/>
              </a:solidFill>
              <a:effectLst/>
              <a:latin typeface="+mn-lt"/>
              <a:ea typeface="+mn-ea"/>
              <a:cs typeface="Arial" charset="0"/>
            </a:endParaRPr>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13</a:t>
            </a:fld>
            <a:endParaRPr lang="en-ZA" dirty="0"/>
          </a:p>
        </p:txBody>
      </p:sp>
    </p:spTree>
    <p:extLst>
      <p:ext uri="{BB962C8B-B14F-4D97-AF65-F5344CB8AC3E}">
        <p14:creationId xmlns:p14="http://schemas.microsoft.com/office/powerpoint/2010/main" xmlns="" val="1292141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kern="1200" baseline="0" dirty="0" smtClean="0">
              <a:solidFill>
                <a:schemeClr val="tx1"/>
              </a:solidFill>
              <a:effectLst/>
              <a:latin typeface="+mn-lt"/>
              <a:ea typeface="+mn-ea"/>
              <a:cs typeface="Arial" charset="0"/>
            </a:endParaRPr>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14</a:t>
            </a:fld>
            <a:endParaRPr lang="en-ZA" dirty="0"/>
          </a:p>
        </p:txBody>
      </p:sp>
    </p:spTree>
    <p:extLst>
      <p:ext uri="{BB962C8B-B14F-4D97-AF65-F5344CB8AC3E}">
        <p14:creationId xmlns:p14="http://schemas.microsoft.com/office/powerpoint/2010/main" xmlns="" val="1292141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kern="1200" baseline="0" dirty="0" smtClean="0">
              <a:solidFill>
                <a:schemeClr val="tx1"/>
              </a:solidFill>
              <a:effectLst/>
              <a:latin typeface="+mn-lt"/>
              <a:ea typeface="+mn-ea"/>
              <a:cs typeface="Arial" charset="0"/>
            </a:endParaRPr>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15</a:t>
            </a:fld>
            <a:endParaRPr lang="en-ZA" dirty="0"/>
          </a:p>
        </p:txBody>
      </p:sp>
    </p:spTree>
    <p:extLst>
      <p:ext uri="{BB962C8B-B14F-4D97-AF65-F5344CB8AC3E}">
        <p14:creationId xmlns:p14="http://schemas.microsoft.com/office/powerpoint/2010/main" xmlns="" val="1292141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kern="1200" baseline="0" dirty="0" smtClean="0">
              <a:solidFill>
                <a:schemeClr val="tx1"/>
              </a:solidFill>
              <a:effectLst/>
              <a:latin typeface="+mn-lt"/>
              <a:ea typeface="+mn-ea"/>
              <a:cs typeface="Arial" charset="0"/>
            </a:endParaRPr>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16</a:t>
            </a:fld>
            <a:endParaRPr lang="en-ZA" dirty="0"/>
          </a:p>
        </p:txBody>
      </p:sp>
    </p:spTree>
    <p:extLst>
      <p:ext uri="{BB962C8B-B14F-4D97-AF65-F5344CB8AC3E}">
        <p14:creationId xmlns:p14="http://schemas.microsoft.com/office/powerpoint/2010/main" xmlns="" val="1292141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kern="1200" baseline="0" dirty="0" smtClean="0">
              <a:solidFill>
                <a:schemeClr val="tx1"/>
              </a:solidFill>
              <a:effectLst/>
              <a:latin typeface="+mn-lt"/>
              <a:ea typeface="+mn-ea"/>
              <a:cs typeface="Arial" charset="0"/>
            </a:endParaRPr>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22</a:t>
            </a:fld>
            <a:endParaRPr lang="en-ZA" dirty="0"/>
          </a:p>
        </p:txBody>
      </p:sp>
    </p:spTree>
    <p:extLst>
      <p:ext uri="{BB962C8B-B14F-4D97-AF65-F5344CB8AC3E}">
        <p14:creationId xmlns:p14="http://schemas.microsoft.com/office/powerpoint/2010/main" xmlns="" val="1292141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kern="1200" baseline="0" dirty="0" smtClean="0">
              <a:solidFill>
                <a:schemeClr val="tx1"/>
              </a:solidFill>
              <a:effectLst/>
              <a:latin typeface="+mn-lt"/>
              <a:ea typeface="+mn-ea"/>
              <a:cs typeface="Arial" charset="0"/>
            </a:endParaRPr>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23</a:t>
            </a:fld>
            <a:endParaRPr lang="en-ZA" dirty="0"/>
          </a:p>
        </p:txBody>
      </p:sp>
    </p:spTree>
    <p:extLst>
      <p:ext uri="{BB962C8B-B14F-4D97-AF65-F5344CB8AC3E}">
        <p14:creationId xmlns:p14="http://schemas.microsoft.com/office/powerpoint/2010/main" xmlns="" val="1292141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kern="1200" baseline="0" dirty="0" smtClean="0">
              <a:solidFill>
                <a:schemeClr val="tx1"/>
              </a:solidFill>
              <a:effectLst/>
              <a:latin typeface="+mn-lt"/>
              <a:ea typeface="+mn-ea"/>
              <a:cs typeface="Arial" charset="0"/>
            </a:endParaRPr>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24</a:t>
            </a:fld>
            <a:endParaRPr lang="en-ZA" dirty="0"/>
          </a:p>
        </p:txBody>
      </p:sp>
    </p:spTree>
    <p:extLst>
      <p:ext uri="{BB962C8B-B14F-4D97-AF65-F5344CB8AC3E}">
        <p14:creationId xmlns:p14="http://schemas.microsoft.com/office/powerpoint/2010/main" xmlns="" val="1292141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320A37-F253-471E-9565-A624697C406B}" type="slidenum">
              <a:rPr lang="en-US" smtClean="0"/>
              <a:pPr>
                <a:defRPr/>
              </a:pPr>
              <a:t>25</a:t>
            </a:fld>
            <a:endParaRPr lang="en-US" dirty="0"/>
          </a:p>
        </p:txBody>
      </p:sp>
    </p:spTree>
    <p:extLst>
      <p:ext uri="{BB962C8B-B14F-4D97-AF65-F5344CB8AC3E}">
        <p14:creationId xmlns:p14="http://schemas.microsoft.com/office/powerpoint/2010/main" xmlns="" val="1142549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sz="1200" b="0" dirty="0" smtClean="0">
                <a:latin typeface="Calibri" pitchFamily="34" charset="0"/>
              </a:rPr>
              <a:t>The reporting required in terms of Section 85(1) and € of the Public Finance Management Act (PFMA, 1999) requires the accounting officer of a department to report in a manner prescribed in terms of 4.3.1 of the Treasury Regulations (2002) to the executive authority, the Department of Public Service and Administration (DPSA) and the Public Service Commission (PSC) as soon as the disciplinary proceedings are completed.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ZA" sz="1200" b="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ZA" sz="1200" b="0" dirty="0" smtClean="0">
                <a:latin typeface="Calibri" pitchFamily="34" charset="0"/>
              </a:rPr>
              <a:t>NOTE: 18 (40%) of the 45 national departments submitted a ‘nil return’ – which means the department reported that no financial misconduct cases were finalised during 2014/15. </a:t>
            </a:r>
          </a:p>
          <a:p>
            <a:pPr marL="0" marR="0" indent="0" algn="l" defTabSz="914400" rtl="0" eaLnBrk="0" fontAlgn="base" latinLnBrk="0" hangingPunct="0">
              <a:lnSpc>
                <a:spcPct val="100000"/>
              </a:lnSpc>
              <a:spcBef>
                <a:spcPct val="30000"/>
              </a:spcBef>
              <a:spcAft>
                <a:spcPct val="0"/>
              </a:spcAft>
              <a:buClrTx/>
              <a:buSzTx/>
              <a:buFontTx/>
              <a:buNone/>
              <a:tabLst/>
              <a:defRPr/>
            </a:pPr>
            <a:r>
              <a:rPr lang="en-ZA" dirty="0" smtClean="0"/>
              <a:t>18 National</a:t>
            </a:r>
            <a:r>
              <a:rPr lang="en-ZA" baseline="0" dirty="0" smtClean="0"/>
              <a:t> Departments submitted a nil return – Basic Education, Civilian Secretariat for the Police, GCIS, Health, Human Settlements, International Relations and Cooperation, Justice and Constitutional Development, National School of Government, National Treasury, Office of the Chief Justice, OPSC, Public Enterprises, Science and Technology, Small Business Development, The Presidency, Tourism, Traditional Affairs and Transport.</a:t>
            </a:r>
            <a:endParaRPr lang="en-ZA"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ZA" sz="1200" b="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ZA" sz="1200" b="0" dirty="0" smtClean="0">
              <a:latin typeface="Calibri" pitchFamily="34" charset="0"/>
            </a:endParaRPr>
          </a:p>
          <a:p>
            <a:endParaRPr lang="en-ZA"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30</a:t>
            </a:fld>
            <a:endParaRPr lang="en-ZA" dirty="0"/>
          </a:p>
        </p:txBody>
      </p:sp>
    </p:spTree>
    <p:extLst>
      <p:ext uri="{BB962C8B-B14F-4D97-AF65-F5344CB8AC3E}">
        <p14:creationId xmlns:p14="http://schemas.microsoft.com/office/powerpoint/2010/main" xmlns="" val="834264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sz="1200" b="0" dirty="0" smtClean="0">
                <a:latin typeface="Calibri" pitchFamily="34" charset="0"/>
              </a:rPr>
              <a:t>The reporting required in terms of Section 85(1) and € of the Public Finance Management Act (PFMA, 1999) requires the accounting officer of a department to report in a manner prescribed in terms of 4.3.1 of the Treasury Regulations (2002) to the executive authority, the Department of Public Service and Administration (DPSA) and the Public Service Commission (PSC) as soon as the disciplinary proceedings are completed.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ZA" sz="1200" b="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ZA" sz="1200" b="0" dirty="0" smtClean="0">
                <a:latin typeface="Calibri" pitchFamily="34" charset="0"/>
              </a:rPr>
              <a:t>NOTE: 18 (40%) of the 45 national departments submitted a ‘nil return’ – which means the department reported that no financial misconduct cases were finalised during 2014/15. </a:t>
            </a:r>
          </a:p>
          <a:p>
            <a:pPr marL="0" marR="0" indent="0" algn="l" defTabSz="914400" rtl="0" eaLnBrk="0" fontAlgn="base" latinLnBrk="0" hangingPunct="0">
              <a:lnSpc>
                <a:spcPct val="100000"/>
              </a:lnSpc>
              <a:spcBef>
                <a:spcPct val="30000"/>
              </a:spcBef>
              <a:spcAft>
                <a:spcPct val="0"/>
              </a:spcAft>
              <a:buClrTx/>
              <a:buSzTx/>
              <a:buFontTx/>
              <a:buNone/>
              <a:tabLst/>
              <a:defRPr/>
            </a:pPr>
            <a:r>
              <a:rPr lang="en-ZA" dirty="0" smtClean="0"/>
              <a:t>18 National</a:t>
            </a:r>
            <a:r>
              <a:rPr lang="en-ZA" baseline="0" dirty="0" smtClean="0"/>
              <a:t> Departments submitted a nil return – Basic Education, Civilian Secretariat for the Police, GCIS, Health, Human Settlements, International Relations and Cooperation, Justice and Constitutional Development, National School of Government, National Treasury, Office of the Chief Justice, OPSC, Public Enterprises, Science and Technology, Small Business Development, The Presidency, Tourism, Traditional Affairs and Transport.</a:t>
            </a:r>
            <a:endParaRPr lang="en-ZA"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ZA" sz="1200" b="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ZA" sz="1200" b="0" dirty="0" smtClean="0">
              <a:latin typeface="Calibri" pitchFamily="34" charset="0"/>
            </a:endParaRPr>
          </a:p>
          <a:p>
            <a:endParaRPr lang="en-ZA"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32</a:t>
            </a:fld>
            <a:endParaRPr lang="en-ZA" dirty="0"/>
          </a:p>
        </p:txBody>
      </p:sp>
    </p:spTree>
    <p:extLst>
      <p:ext uri="{BB962C8B-B14F-4D97-AF65-F5344CB8AC3E}">
        <p14:creationId xmlns:p14="http://schemas.microsoft.com/office/powerpoint/2010/main" xmlns="" val="834264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4</a:t>
            </a:fld>
            <a:endParaRPr lang="en-ZA" dirty="0"/>
          </a:p>
        </p:txBody>
      </p:sp>
    </p:spTree>
    <p:extLst>
      <p:ext uri="{BB962C8B-B14F-4D97-AF65-F5344CB8AC3E}">
        <p14:creationId xmlns:p14="http://schemas.microsoft.com/office/powerpoint/2010/main" xmlns="" val="1012564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solidFill>
                  <a:prstClr val="black"/>
                </a:solidFill>
              </a:rPr>
              <a:pPr>
                <a:defRPr/>
              </a:pPr>
              <a:t>33</a:t>
            </a:fld>
            <a:endParaRPr lang="en-ZA" dirty="0">
              <a:solidFill>
                <a:prstClr val="black"/>
              </a:solidFill>
            </a:endParaRPr>
          </a:p>
        </p:txBody>
      </p:sp>
    </p:spTree>
    <p:extLst>
      <p:ext uri="{BB962C8B-B14F-4D97-AF65-F5344CB8AC3E}">
        <p14:creationId xmlns:p14="http://schemas.microsoft.com/office/powerpoint/2010/main" xmlns="" val="518164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000" dirty="0" smtClean="0">
                <a:solidFill>
                  <a:schemeClr val="tx1"/>
                </a:solidFill>
                <a:cs typeface="Arial" charset="0"/>
              </a:rPr>
              <a:t>The Civilian Secretariat for Police was not included in the 2012/13 FY as the department did not include a section on precautionary suspension in the Annual Report.</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000" dirty="0" smtClean="0">
                <a:solidFill>
                  <a:schemeClr val="tx1"/>
                </a:solidFill>
                <a:latin typeface="Calibri" pitchFamily="34" charset="0"/>
                <a:cs typeface="Arial" charset="0"/>
              </a:rPr>
              <a:t>The Department of Transport is not included in the 2013/14 FY as the Department had not uploaded the 2013/14 Annual Report at the time of the assessment.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000" dirty="0" smtClean="0">
              <a:solidFill>
                <a:schemeClr val="tx1"/>
              </a:solidFill>
              <a:cs typeface="Arial" charset="0"/>
            </a:endParaRPr>
          </a:p>
          <a:p>
            <a:pPr marL="171450" indent="-171450">
              <a:buFont typeface="Arial" pitchFamily="34" charset="0"/>
              <a:buChar char="•"/>
            </a:pPr>
            <a:endParaRPr lang="en-US" sz="1000" kern="1200" baseline="0" dirty="0" smtClean="0">
              <a:solidFill>
                <a:schemeClr val="tx1"/>
              </a:solidFill>
              <a:effectLst/>
              <a:latin typeface="+mn-lt"/>
              <a:ea typeface="+mn-ea"/>
              <a:cs typeface="Arial" charset="0"/>
            </a:endParaRPr>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34</a:t>
            </a:fld>
            <a:endParaRPr lang="en-ZA" dirty="0"/>
          </a:p>
        </p:txBody>
      </p:sp>
    </p:spTree>
    <p:extLst>
      <p:ext uri="{BB962C8B-B14F-4D97-AF65-F5344CB8AC3E}">
        <p14:creationId xmlns:p14="http://schemas.microsoft.com/office/powerpoint/2010/main" xmlns="" val="1117352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solidFill>
                  <a:prstClr val="black"/>
                </a:solidFill>
              </a:rPr>
              <a:pPr>
                <a:defRPr/>
              </a:pPr>
              <a:t>35</a:t>
            </a:fld>
            <a:endParaRPr lang="en-ZA" dirty="0">
              <a:solidFill>
                <a:prstClr val="black"/>
              </a:solidFill>
            </a:endParaRPr>
          </a:p>
        </p:txBody>
      </p:sp>
    </p:spTree>
    <p:extLst>
      <p:ext uri="{BB962C8B-B14F-4D97-AF65-F5344CB8AC3E}">
        <p14:creationId xmlns:p14="http://schemas.microsoft.com/office/powerpoint/2010/main" xmlns="" val="518164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solidFill>
                  <a:prstClr val="black"/>
                </a:solidFill>
              </a:rPr>
              <a:pPr>
                <a:defRPr/>
              </a:pPr>
              <a:t>36</a:t>
            </a:fld>
            <a:endParaRPr lang="en-ZA" dirty="0">
              <a:solidFill>
                <a:prstClr val="black"/>
              </a:solidFill>
            </a:endParaRPr>
          </a:p>
        </p:txBody>
      </p:sp>
    </p:spTree>
    <p:extLst>
      <p:ext uri="{BB962C8B-B14F-4D97-AF65-F5344CB8AC3E}">
        <p14:creationId xmlns:p14="http://schemas.microsoft.com/office/powerpoint/2010/main" xmlns="" val="518164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solidFill>
                  <a:prstClr val="black"/>
                </a:solidFill>
              </a:rPr>
              <a:pPr>
                <a:defRPr/>
              </a:pPr>
              <a:t>39</a:t>
            </a:fld>
            <a:endParaRPr lang="en-ZA" dirty="0">
              <a:solidFill>
                <a:prstClr val="black"/>
              </a:solidFill>
            </a:endParaRPr>
          </a:p>
        </p:txBody>
      </p:sp>
    </p:spTree>
    <p:extLst>
      <p:ext uri="{BB962C8B-B14F-4D97-AF65-F5344CB8AC3E}">
        <p14:creationId xmlns:p14="http://schemas.microsoft.com/office/powerpoint/2010/main" xmlns="" val="518164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solidFill>
                  <a:prstClr val="black"/>
                </a:solidFill>
              </a:rPr>
              <a:pPr>
                <a:defRPr/>
              </a:pPr>
              <a:t>40</a:t>
            </a:fld>
            <a:endParaRPr lang="en-ZA" dirty="0">
              <a:solidFill>
                <a:prstClr val="black"/>
              </a:solidFill>
            </a:endParaRPr>
          </a:p>
        </p:txBody>
      </p:sp>
    </p:spTree>
    <p:extLst>
      <p:ext uri="{BB962C8B-B14F-4D97-AF65-F5344CB8AC3E}">
        <p14:creationId xmlns:p14="http://schemas.microsoft.com/office/powerpoint/2010/main" xmlns="" val="518164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solidFill>
                  <a:prstClr val="black"/>
                </a:solidFill>
              </a:rPr>
              <a:pPr>
                <a:defRPr/>
              </a:pPr>
              <a:t>41</a:t>
            </a:fld>
            <a:endParaRPr lang="en-ZA" dirty="0">
              <a:solidFill>
                <a:prstClr val="black"/>
              </a:solidFill>
            </a:endParaRPr>
          </a:p>
        </p:txBody>
      </p:sp>
    </p:spTree>
    <p:extLst>
      <p:ext uri="{BB962C8B-B14F-4D97-AF65-F5344CB8AC3E}">
        <p14:creationId xmlns:p14="http://schemas.microsoft.com/office/powerpoint/2010/main" xmlns="" val="518164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solidFill>
                  <a:prstClr val="black"/>
                </a:solidFill>
              </a:rPr>
              <a:pPr>
                <a:defRPr/>
              </a:pPr>
              <a:t>42</a:t>
            </a:fld>
            <a:endParaRPr lang="en-ZA" dirty="0">
              <a:solidFill>
                <a:prstClr val="black"/>
              </a:solidFill>
            </a:endParaRPr>
          </a:p>
        </p:txBody>
      </p:sp>
    </p:spTree>
    <p:extLst>
      <p:ext uri="{BB962C8B-B14F-4D97-AF65-F5344CB8AC3E}">
        <p14:creationId xmlns:p14="http://schemas.microsoft.com/office/powerpoint/2010/main" xmlns="" val="518164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solidFill>
                  <a:prstClr val="black"/>
                </a:solidFill>
              </a:rPr>
              <a:pPr>
                <a:defRPr/>
              </a:pPr>
              <a:t>43</a:t>
            </a:fld>
            <a:endParaRPr lang="en-ZA" dirty="0">
              <a:solidFill>
                <a:prstClr val="black"/>
              </a:solidFill>
            </a:endParaRPr>
          </a:p>
        </p:txBody>
      </p:sp>
    </p:spTree>
    <p:extLst>
      <p:ext uri="{BB962C8B-B14F-4D97-AF65-F5344CB8AC3E}">
        <p14:creationId xmlns:p14="http://schemas.microsoft.com/office/powerpoint/2010/main" xmlns="" val="518164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solidFill>
                  <a:prstClr val="black"/>
                </a:solidFill>
              </a:rPr>
              <a:pPr>
                <a:defRPr/>
              </a:pPr>
              <a:t>44</a:t>
            </a:fld>
            <a:endParaRPr lang="en-ZA" dirty="0">
              <a:solidFill>
                <a:prstClr val="black"/>
              </a:solidFill>
            </a:endParaRPr>
          </a:p>
        </p:txBody>
      </p:sp>
    </p:spTree>
    <p:extLst>
      <p:ext uri="{BB962C8B-B14F-4D97-AF65-F5344CB8AC3E}">
        <p14:creationId xmlns:p14="http://schemas.microsoft.com/office/powerpoint/2010/main" xmlns="" val="518164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5</a:t>
            </a:fld>
            <a:endParaRPr lang="en-ZA" dirty="0"/>
          </a:p>
        </p:txBody>
      </p:sp>
    </p:spTree>
    <p:extLst>
      <p:ext uri="{BB962C8B-B14F-4D97-AF65-F5344CB8AC3E}">
        <p14:creationId xmlns:p14="http://schemas.microsoft.com/office/powerpoint/2010/main" xmlns="" val="3824924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solidFill>
                  <a:prstClr val="black"/>
                </a:solidFill>
              </a:rPr>
              <a:pPr>
                <a:defRPr/>
              </a:pPr>
              <a:t>45</a:t>
            </a:fld>
            <a:endParaRPr lang="en-ZA" dirty="0">
              <a:solidFill>
                <a:prstClr val="black"/>
              </a:solidFill>
            </a:endParaRPr>
          </a:p>
        </p:txBody>
      </p:sp>
    </p:spTree>
    <p:extLst>
      <p:ext uri="{BB962C8B-B14F-4D97-AF65-F5344CB8AC3E}">
        <p14:creationId xmlns:p14="http://schemas.microsoft.com/office/powerpoint/2010/main" xmlns="" val="518164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b="0" i="0" u="none" strike="noStrike" kern="1200" dirty="0" smtClean="0">
                <a:solidFill>
                  <a:schemeClr val="tx1"/>
                </a:solidFill>
                <a:effectLst/>
                <a:latin typeface="Arial" charset="0"/>
                <a:ea typeface="+mn-ea"/>
                <a:cs typeface="+mn-cs"/>
              </a:rPr>
              <a:t>Difference</a:t>
            </a:r>
            <a:r>
              <a:rPr lang="en-US" sz="1050" b="0" dirty="0" smtClean="0"/>
              <a:t> between 2014/15</a:t>
            </a:r>
            <a:r>
              <a:rPr lang="en-US" sz="1050" b="0" baseline="0" dirty="0" smtClean="0"/>
              <a:t> and 2015/16:</a:t>
            </a:r>
          </a:p>
          <a:p>
            <a:pPr marL="0" indent="0">
              <a:buFont typeface="+mj-lt"/>
              <a:buNone/>
            </a:pPr>
            <a:r>
              <a:rPr lang="en-US" sz="1200" b="0" i="0" u="none" strike="noStrike" kern="1200" dirty="0" smtClean="0">
                <a:solidFill>
                  <a:schemeClr val="tx1"/>
                </a:solidFill>
                <a:effectLst/>
                <a:latin typeface="Arial" charset="0"/>
                <a:ea typeface="+mn-ea"/>
                <a:cs typeface="+mn-cs"/>
              </a:rPr>
              <a:t>The Presidency</a:t>
            </a:r>
            <a:r>
              <a:rPr lang="en-US" sz="1050" b="0" dirty="0" smtClean="0"/>
              <a:t> </a:t>
            </a:r>
            <a:r>
              <a:rPr lang="en-US" sz="1200" b="0" i="0" u="none" strike="noStrike" kern="1200" dirty="0" smtClean="0">
                <a:solidFill>
                  <a:schemeClr val="tx1"/>
                </a:solidFill>
                <a:effectLst/>
                <a:latin typeface="Arial" charset="0"/>
                <a:ea typeface="+mn-ea"/>
                <a:cs typeface="+mn-cs"/>
              </a:rPr>
              <a:t>39</a:t>
            </a:r>
            <a:r>
              <a:rPr lang="en-US" sz="1050" b="0" i="0" u="none" strike="noStrike" kern="1200" dirty="0" smtClean="0">
                <a:solidFill>
                  <a:schemeClr val="tx1"/>
                </a:solidFill>
                <a:effectLst/>
                <a:latin typeface="Arial" charset="0"/>
                <a:ea typeface="+mn-ea"/>
                <a:cs typeface="+mn-cs"/>
              </a:rPr>
              <a:t>%</a:t>
            </a:r>
            <a:endParaRPr lang="en-US" sz="1050" b="0" dirty="0" smtClean="0"/>
          </a:p>
          <a:p>
            <a:pPr marL="0" indent="0">
              <a:buFont typeface="+mj-lt"/>
              <a:buNone/>
            </a:pPr>
            <a:r>
              <a:rPr lang="en-US" sz="1200" b="0" i="0" u="none" strike="noStrike" kern="1200" dirty="0" smtClean="0">
                <a:solidFill>
                  <a:schemeClr val="tx1"/>
                </a:solidFill>
                <a:effectLst/>
                <a:latin typeface="Arial" charset="0"/>
                <a:ea typeface="+mn-ea"/>
                <a:cs typeface="+mn-cs"/>
              </a:rPr>
              <a:t>Civilian Secretariat</a:t>
            </a:r>
            <a:r>
              <a:rPr lang="en-US" sz="1200" b="0" i="0" u="none" strike="noStrike" kern="1200" baseline="0" dirty="0" smtClean="0">
                <a:solidFill>
                  <a:schemeClr val="tx1"/>
                </a:solidFill>
                <a:effectLst/>
                <a:latin typeface="Arial" charset="0"/>
                <a:ea typeface="+mn-ea"/>
                <a:cs typeface="+mn-cs"/>
              </a:rPr>
              <a:t> </a:t>
            </a:r>
            <a:r>
              <a:rPr lang="en-US" sz="1200" b="0" i="0" u="none" strike="noStrike" kern="1200" dirty="0" smtClean="0">
                <a:solidFill>
                  <a:schemeClr val="tx1"/>
                </a:solidFill>
                <a:effectLst/>
                <a:latin typeface="Arial" charset="0"/>
                <a:ea typeface="+mn-ea"/>
                <a:cs typeface="+mn-cs"/>
              </a:rPr>
              <a:t>for Police </a:t>
            </a:r>
            <a:r>
              <a:rPr lang="en-US" sz="1050" b="0" dirty="0" smtClean="0"/>
              <a:t> </a:t>
            </a:r>
            <a:r>
              <a:rPr lang="en-US" sz="1200" b="0" i="0" u="none" strike="noStrike" kern="1200" dirty="0" smtClean="0">
                <a:solidFill>
                  <a:schemeClr val="tx1"/>
                </a:solidFill>
                <a:effectLst/>
                <a:latin typeface="Arial" charset="0"/>
                <a:ea typeface="+mn-ea"/>
                <a:cs typeface="+mn-cs"/>
              </a:rPr>
              <a:t>36.7</a:t>
            </a:r>
            <a:r>
              <a:rPr lang="en-US" sz="1050" b="0" i="0" u="none" strike="noStrike" kern="1200" dirty="0" smtClean="0">
                <a:solidFill>
                  <a:schemeClr val="tx1"/>
                </a:solidFill>
                <a:effectLst/>
                <a:latin typeface="Arial" charset="0"/>
                <a:ea typeface="+mn-ea"/>
                <a:cs typeface="+mn-cs"/>
              </a:rPr>
              <a:t>%</a:t>
            </a:r>
            <a:endParaRPr lang="en-US" sz="1050" b="0" dirty="0" smtClean="0"/>
          </a:p>
          <a:p>
            <a:pPr marL="0" indent="0">
              <a:buFont typeface="+mj-lt"/>
              <a:buNone/>
            </a:pPr>
            <a:r>
              <a:rPr lang="en-US" sz="1200" b="0" i="0" u="none" strike="noStrike" kern="1200" dirty="0" smtClean="0">
                <a:solidFill>
                  <a:schemeClr val="tx1"/>
                </a:solidFill>
                <a:effectLst/>
                <a:latin typeface="Arial" charset="0"/>
                <a:ea typeface="+mn-ea"/>
                <a:cs typeface="+mn-cs"/>
              </a:rPr>
              <a:t>Cooperative Governance  </a:t>
            </a:r>
            <a:r>
              <a:rPr lang="en-US" sz="1050" b="0" dirty="0" smtClean="0"/>
              <a:t> </a:t>
            </a:r>
            <a:r>
              <a:rPr lang="en-US" sz="1200" b="0" i="0" u="none" strike="noStrike" kern="1200" dirty="0" smtClean="0">
                <a:solidFill>
                  <a:schemeClr val="tx1"/>
                </a:solidFill>
                <a:effectLst/>
                <a:latin typeface="Arial" charset="0"/>
                <a:ea typeface="+mn-ea"/>
                <a:cs typeface="+mn-cs"/>
              </a:rPr>
              <a:t>28.7%</a:t>
            </a:r>
            <a:r>
              <a:rPr lang="en-US" sz="1050" b="0" dirty="0" smtClean="0"/>
              <a:t> </a:t>
            </a:r>
          </a:p>
          <a:p>
            <a:pPr marL="0" indent="0">
              <a:buFont typeface="+mj-lt"/>
              <a:buNone/>
            </a:pPr>
            <a:r>
              <a:rPr lang="en-US" sz="1200" b="0" i="0" u="none" strike="noStrike" kern="1200" dirty="0" smtClean="0">
                <a:solidFill>
                  <a:schemeClr val="tx1"/>
                </a:solidFill>
                <a:effectLst/>
                <a:latin typeface="Arial" charset="0"/>
                <a:ea typeface="+mn-ea"/>
                <a:cs typeface="+mn-cs"/>
              </a:rPr>
              <a:t>Inter Relations and Cooperation</a:t>
            </a:r>
            <a:r>
              <a:rPr lang="en-US" sz="1050" b="0" dirty="0" smtClean="0"/>
              <a:t> </a:t>
            </a:r>
            <a:r>
              <a:rPr lang="en-US" sz="1200" b="0" i="0" u="none" strike="noStrike" kern="1200" dirty="0" smtClean="0">
                <a:solidFill>
                  <a:schemeClr val="tx1"/>
                </a:solidFill>
                <a:effectLst/>
                <a:latin typeface="Arial" charset="0"/>
                <a:ea typeface="+mn-ea"/>
                <a:cs typeface="+mn-cs"/>
              </a:rPr>
              <a:t>17.1%</a:t>
            </a:r>
            <a:r>
              <a:rPr lang="en-US" sz="1050" b="0" dirty="0" smtClean="0"/>
              <a:t> </a:t>
            </a:r>
          </a:p>
          <a:p>
            <a:pPr marL="0" indent="0">
              <a:buFont typeface="+mj-lt"/>
              <a:buNone/>
            </a:pPr>
            <a:r>
              <a:rPr lang="en-US" sz="1200" b="0" i="0" u="none" strike="noStrike" kern="1200" dirty="0" smtClean="0">
                <a:solidFill>
                  <a:schemeClr val="tx1"/>
                </a:solidFill>
                <a:effectLst/>
                <a:latin typeface="Arial" charset="0"/>
                <a:ea typeface="+mn-ea"/>
                <a:cs typeface="+mn-cs"/>
              </a:rPr>
              <a:t>Mineral Resources</a:t>
            </a:r>
            <a:r>
              <a:rPr lang="en-US" sz="1050" b="0" dirty="0" smtClean="0"/>
              <a:t> </a:t>
            </a:r>
            <a:r>
              <a:rPr lang="en-US" sz="1200" b="0" i="0" u="none" strike="noStrike" kern="1200" dirty="0" smtClean="0">
                <a:solidFill>
                  <a:schemeClr val="tx1"/>
                </a:solidFill>
                <a:effectLst/>
                <a:latin typeface="Arial" charset="0"/>
                <a:ea typeface="+mn-ea"/>
                <a:cs typeface="+mn-cs"/>
              </a:rPr>
              <a:t>13.7%</a:t>
            </a:r>
            <a:r>
              <a:rPr lang="en-US" sz="1050" b="0" dirty="0" smtClean="0"/>
              <a:t> </a:t>
            </a:r>
          </a:p>
          <a:p>
            <a:pPr marL="0" indent="0">
              <a:buFont typeface="+mj-lt"/>
              <a:buNone/>
            </a:pPr>
            <a:r>
              <a:rPr lang="en-US" sz="1200" b="0" i="0" u="none" strike="noStrike" kern="1200" dirty="0" smtClean="0">
                <a:solidFill>
                  <a:schemeClr val="tx1"/>
                </a:solidFill>
                <a:effectLst/>
                <a:latin typeface="Arial" charset="0"/>
                <a:ea typeface="+mn-ea"/>
                <a:cs typeface="+mn-cs"/>
              </a:rPr>
              <a:t>Justice and Constitutional Development</a:t>
            </a:r>
            <a:r>
              <a:rPr lang="en-US" sz="1050" b="0" dirty="0" smtClean="0"/>
              <a:t> </a:t>
            </a:r>
            <a:r>
              <a:rPr lang="en-US" sz="1200" b="0" i="0" u="none" strike="noStrike" kern="1200" dirty="0" smtClean="0">
                <a:solidFill>
                  <a:schemeClr val="tx1"/>
                </a:solidFill>
                <a:effectLst/>
                <a:latin typeface="Arial" charset="0"/>
                <a:ea typeface="+mn-ea"/>
                <a:cs typeface="+mn-cs"/>
              </a:rPr>
              <a:t>12.8%</a:t>
            </a:r>
            <a:r>
              <a:rPr lang="en-US" sz="1050" b="0" dirty="0" smtClean="0"/>
              <a:t> </a:t>
            </a:r>
          </a:p>
          <a:p>
            <a:pPr marL="0" indent="0">
              <a:buFont typeface="+mj-lt"/>
              <a:buNone/>
            </a:pPr>
            <a:r>
              <a:rPr lang="en-US" sz="1200" b="0" i="0" u="none" strike="noStrike" kern="1200" dirty="0" smtClean="0">
                <a:solidFill>
                  <a:schemeClr val="tx1"/>
                </a:solidFill>
                <a:effectLst/>
                <a:latin typeface="Arial" charset="0"/>
                <a:ea typeface="+mn-ea"/>
                <a:cs typeface="+mn-cs"/>
              </a:rPr>
              <a:t>Water Sanitation</a:t>
            </a:r>
            <a:r>
              <a:rPr lang="en-US" sz="1050" b="0" dirty="0" smtClean="0"/>
              <a:t> </a:t>
            </a:r>
            <a:r>
              <a:rPr lang="en-US" sz="1200" b="0" i="0" u="none" strike="noStrike" kern="1200" dirty="0" smtClean="0">
                <a:solidFill>
                  <a:schemeClr val="tx1"/>
                </a:solidFill>
                <a:effectLst/>
                <a:latin typeface="Arial" charset="0"/>
                <a:ea typeface="+mn-ea"/>
                <a:cs typeface="+mn-cs"/>
              </a:rPr>
              <a:t>10.4%</a:t>
            </a:r>
            <a:r>
              <a:rPr lang="en-US" sz="1050" b="0" dirty="0" smtClean="0"/>
              <a:t> </a:t>
            </a:r>
          </a:p>
          <a:p>
            <a:pPr marL="0" indent="0">
              <a:buFont typeface="+mj-lt"/>
              <a:buNone/>
            </a:pPr>
            <a:r>
              <a:rPr lang="en-US" sz="1200" b="0" i="0" u="none" strike="noStrike" kern="1200" dirty="0" smtClean="0">
                <a:solidFill>
                  <a:schemeClr val="tx1"/>
                </a:solidFill>
                <a:effectLst/>
                <a:latin typeface="Arial" charset="0"/>
                <a:ea typeface="+mn-ea"/>
                <a:cs typeface="+mn-cs"/>
              </a:rPr>
              <a:t>Correctional Services</a:t>
            </a:r>
            <a:r>
              <a:rPr lang="en-US" sz="1050" b="0" dirty="0" smtClean="0"/>
              <a:t> </a:t>
            </a:r>
            <a:r>
              <a:rPr lang="en-US" sz="1200" b="0" i="0" u="none" strike="noStrike" kern="1200" dirty="0" smtClean="0">
                <a:solidFill>
                  <a:schemeClr val="tx1"/>
                </a:solidFill>
                <a:effectLst/>
                <a:latin typeface="Arial" charset="0"/>
                <a:ea typeface="+mn-ea"/>
                <a:cs typeface="+mn-cs"/>
              </a:rPr>
              <a:t>9.8%</a:t>
            </a:r>
            <a:r>
              <a:rPr lang="en-US" sz="1050" b="0" dirty="0" smtClean="0"/>
              <a:t> </a:t>
            </a:r>
            <a:endParaRPr lang="en-ZA" sz="1050" b="0" dirty="0"/>
          </a:p>
        </p:txBody>
      </p:sp>
      <p:sp>
        <p:nvSpPr>
          <p:cNvPr id="4" name="Slide Number Placeholder 3"/>
          <p:cNvSpPr>
            <a:spLocks noGrp="1"/>
          </p:cNvSpPr>
          <p:nvPr>
            <p:ph type="sldNum" sz="quarter" idx="10"/>
          </p:nvPr>
        </p:nvSpPr>
        <p:spPr/>
        <p:txBody>
          <a:bodyPr/>
          <a:lstStyle/>
          <a:p>
            <a:pPr>
              <a:defRPr/>
            </a:pPr>
            <a:fld id="{70320A37-F253-471E-9565-A624697C406B}" type="slidenum">
              <a:rPr lang="en-US" smtClean="0"/>
              <a:pPr>
                <a:defRPr/>
              </a:pPr>
              <a:t>50</a:t>
            </a:fld>
            <a:endParaRPr lang="en-US" dirty="0"/>
          </a:p>
        </p:txBody>
      </p:sp>
    </p:spTree>
    <p:extLst>
      <p:ext uri="{BB962C8B-B14F-4D97-AF65-F5344CB8AC3E}">
        <p14:creationId xmlns:p14="http://schemas.microsoft.com/office/powerpoint/2010/main" xmlns="" val="25802603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0320A37-F253-471E-9565-A624697C406B}" type="slidenum">
              <a:rPr lang="en-US" smtClean="0"/>
              <a:pPr>
                <a:defRPr/>
              </a:pPr>
              <a:t>51</a:t>
            </a:fld>
            <a:endParaRPr lang="en-US" dirty="0"/>
          </a:p>
        </p:txBody>
      </p:sp>
    </p:spTree>
    <p:extLst>
      <p:ext uri="{BB962C8B-B14F-4D97-AF65-F5344CB8AC3E}">
        <p14:creationId xmlns:p14="http://schemas.microsoft.com/office/powerpoint/2010/main" xmlns="" val="21936242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0320A37-F253-471E-9565-A624697C406B}" type="slidenum">
              <a:rPr lang="en-US" smtClean="0"/>
              <a:pPr>
                <a:defRPr/>
              </a:pPr>
              <a:t>52</a:t>
            </a:fld>
            <a:endParaRPr lang="en-US" dirty="0"/>
          </a:p>
        </p:txBody>
      </p:sp>
    </p:spTree>
    <p:extLst>
      <p:ext uri="{BB962C8B-B14F-4D97-AF65-F5344CB8AC3E}">
        <p14:creationId xmlns:p14="http://schemas.microsoft.com/office/powerpoint/2010/main" xmlns="" val="21936242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0320A37-F253-471E-9565-A624697C406B}" type="slidenum">
              <a:rPr lang="en-US" smtClean="0"/>
              <a:pPr>
                <a:defRPr/>
              </a:pPr>
              <a:t>53</a:t>
            </a:fld>
            <a:endParaRPr lang="en-US" dirty="0"/>
          </a:p>
        </p:txBody>
      </p:sp>
    </p:spTree>
    <p:extLst>
      <p:ext uri="{BB962C8B-B14F-4D97-AF65-F5344CB8AC3E}">
        <p14:creationId xmlns:p14="http://schemas.microsoft.com/office/powerpoint/2010/main" xmlns="" val="21936242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0320A37-F253-471E-9565-A624697C406B}" type="slidenum">
              <a:rPr lang="en-US" smtClean="0"/>
              <a:pPr>
                <a:defRPr/>
              </a:pPr>
              <a:t>54</a:t>
            </a:fld>
            <a:endParaRPr lang="en-US" dirty="0"/>
          </a:p>
        </p:txBody>
      </p:sp>
    </p:spTree>
    <p:extLst>
      <p:ext uri="{BB962C8B-B14F-4D97-AF65-F5344CB8AC3E}">
        <p14:creationId xmlns:p14="http://schemas.microsoft.com/office/powerpoint/2010/main" xmlns="" val="21936242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0320A37-F253-471E-9565-A624697C406B}" type="slidenum">
              <a:rPr lang="en-US" smtClean="0"/>
              <a:pPr>
                <a:defRPr/>
              </a:pPr>
              <a:t>55</a:t>
            </a:fld>
            <a:endParaRPr lang="en-US" dirty="0"/>
          </a:p>
        </p:txBody>
      </p:sp>
    </p:spTree>
    <p:extLst>
      <p:ext uri="{BB962C8B-B14F-4D97-AF65-F5344CB8AC3E}">
        <p14:creationId xmlns:p14="http://schemas.microsoft.com/office/powerpoint/2010/main" xmlns="" val="21936242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0320A37-F253-471E-9565-A624697C406B}" type="slidenum">
              <a:rPr lang="en-US" smtClean="0"/>
              <a:pPr>
                <a:defRPr/>
              </a:pPr>
              <a:t>56</a:t>
            </a:fld>
            <a:endParaRPr lang="en-US" dirty="0"/>
          </a:p>
        </p:txBody>
      </p:sp>
    </p:spTree>
    <p:extLst>
      <p:ext uri="{BB962C8B-B14F-4D97-AF65-F5344CB8AC3E}">
        <p14:creationId xmlns:p14="http://schemas.microsoft.com/office/powerpoint/2010/main" xmlns="" val="21936242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0320A37-F253-471E-9565-A624697C406B}" type="slidenum">
              <a:rPr lang="en-US" smtClean="0"/>
              <a:pPr>
                <a:defRPr/>
              </a:pPr>
              <a:t>57</a:t>
            </a:fld>
            <a:endParaRPr lang="en-US" dirty="0"/>
          </a:p>
        </p:txBody>
      </p:sp>
    </p:spTree>
    <p:extLst>
      <p:ext uri="{BB962C8B-B14F-4D97-AF65-F5344CB8AC3E}">
        <p14:creationId xmlns:p14="http://schemas.microsoft.com/office/powerpoint/2010/main" xmlns="" val="21936242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0320A37-F253-471E-9565-A624697C406B}" type="slidenum">
              <a:rPr lang="en-US" smtClean="0"/>
              <a:pPr>
                <a:defRPr/>
              </a:pPr>
              <a:t>58</a:t>
            </a:fld>
            <a:endParaRPr lang="en-US" dirty="0"/>
          </a:p>
        </p:txBody>
      </p:sp>
    </p:spTree>
    <p:extLst>
      <p:ext uri="{BB962C8B-B14F-4D97-AF65-F5344CB8AC3E}">
        <p14:creationId xmlns:p14="http://schemas.microsoft.com/office/powerpoint/2010/main" xmlns="" val="2193624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6</a:t>
            </a:fld>
            <a:endParaRPr lang="en-ZA" dirty="0"/>
          </a:p>
        </p:txBody>
      </p:sp>
    </p:spTree>
    <p:extLst>
      <p:ext uri="{BB962C8B-B14F-4D97-AF65-F5344CB8AC3E}">
        <p14:creationId xmlns:p14="http://schemas.microsoft.com/office/powerpoint/2010/main" xmlns="" val="15234164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0320A37-F253-471E-9565-A624697C406B}" type="slidenum">
              <a:rPr lang="en-US" smtClean="0"/>
              <a:pPr>
                <a:defRPr/>
              </a:pPr>
              <a:t>59</a:t>
            </a:fld>
            <a:endParaRPr lang="en-US" dirty="0"/>
          </a:p>
        </p:txBody>
      </p:sp>
    </p:spTree>
    <p:extLst>
      <p:ext uri="{BB962C8B-B14F-4D97-AF65-F5344CB8AC3E}">
        <p14:creationId xmlns:p14="http://schemas.microsoft.com/office/powerpoint/2010/main" xmlns="" val="21936242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0320A37-F253-471E-9565-A624697C406B}" type="slidenum">
              <a:rPr lang="en-US" smtClean="0"/>
              <a:pPr>
                <a:defRPr/>
              </a:pPr>
              <a:t>60</a:t>
            </a:fld>
            <a:endParaRPr lang="en-US" dirty="0"/>
          </a:p>
        </p:txBody>
      </p:sp>
    </p:spTree>
    <p:extLst>
      <p:ext uri="{BB962C8B-B14F-4D97-AF65-F5344CB8AC3E}">
        <p14:creationId xmlns:p14="http://schemas.microsoft.com/office/powerpoint/2010/main" xmlns="" val="21936242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0320A37-F253-471E-9565-A624697C406B}" type="slidenum">
              <a:rPr lang="en-US" smtClean="0"/>
              <a:pPr>
                <a:defRPr/>
              </a:pPr>
              <a:t>61</a:t>
            </a:fld>
            <a:endParaRPr lang="en-US" dirty="0"/>
          </a:p>
        </p:txBody>
      </p:sp>
    </p:spTree>
    <p:extLst>
      <p:ext uri="{BB962C8B-B14F-4D97-AF65-F5344CB8AC3E}">
        <p14:creationId xmlns:p14="http://schemas.microsoft.com/office/powerpoint/2010/main" xmlns="" val="21936242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62</a:t>
            </a:fld>
            <a:endParaRPr lang="en-ZA" dirty="0"/>
          </a:p>
        </p:txBody>
      </p:sp>
    </p:spTree>
    <p:extLst>
      <p:ext uri="{BB962C8B-B14F-4D97-AF65-F5344CB8AC3E}">
        <p14:creationId xmlns:p14="http://schemas.microsoft.com/office/powerpoint/2010/main" xmlns="" val="3766515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7</a:t>
            </a:fld>
            <a:endParaRPr lang="en-ZA" dirty="0"/>
          </a:p>
        </p:txBody>
      </p:sp>
    </p:spTree>
    <p:extLst>
      <p:ext uri="{BB962C8B-B14F-4D97-AF65-F5344CB8AC3E}">
        <p14:creationId xmlns:p14="http://schemas.microsoft.com/office/powerpoint/2010/main" xmlns="" val="1794082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8</a:t>
            </a:fld>
            <a:endParaRPr lang="en-ZA" dirty="0"/>
          </a:p>
        </p:txBody>
      </p:sp>
    </p:spTree>
    <p:extLst>
      <p:ext uri="{BB962C8B-B14F-4D97-AF65-F5344CB8AC3E}">
        <p14:creationId xmlns:p14="http://schemas.microsoft.com/office/powerpoint/2010/main" xmlns="" val="3933556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9</a:t>
            </a:fld>
            <a:endParaRPr lang="en-ZA" dirty="0"/>
          </a:p>
        </p:txBody>
      </p:sp>
    </p:spTree>
    <p:extLst>
      <p:ext uri="{BB962C8B-B14F-4D97-AF65-F5344CB8AC3E}">
        <p14:creationId xmlns:p14="http://schemas.microsoft.com/office/powerpoint/2010/main" xmlns="" val="3933556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kern="1200" baseline="0" dirty="0" smtClean="0">
              <a:solidFill>
                <a:schemeClr val="tx1"/>
              </a:solidFill>
              <a:effectLst/>
              <a:latin typeface="+mn-lt"/>
              <a:ea typeface="+mn-ea"/>
              <a:cs typeface="Arial" charset="0"/>
            </a:endParaRPr>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11</a:t>
            </a:fld>
            <a:endParaRPr lang="en-ZA" dirty="0"/>
          </a:p>
        </p:txBody>
      </p:sp>
    </p:spTree>
    <p:extLst>
      <p:ext uri="{BB962C8B-B14F-4D97-AF65-F5344CB8AC3E}">
        <p14:creationId xmlns:p14="http://schemas.microsoft.com/office/powerpoint/2010/main" xmlns="" val="1292141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kern="1200" baseline="0" dirty="0" smtClean="0">
              <a:solidFill>
                <a:schemeClr val="tx1"/>
              </a:solidFill>
              <a:effectLst/>
              <a:latin typeface="+mn-lt"/>
              <a:ea typeface="+mn-ea"/>
              <a:cs typeface="Arial" charset="0"/>
            </a:endParaRPr>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12</a:t>
            </a:fld>
            <a:endParaRPr lang="en-ZA" dirty="0"/>
          </a:p>
        </p:txBody>
      </p:sp>
    </p:spTree>
    <p:extLst>
      <p:ext uri="{BB962C8B-B14F-4D97-AF65-F5344CB8AC3E}">
        <p14:creationId xmlns:p14="http://schemas.microsoft.com/office/powerpoint/2010/main" xmlns="" val="1292141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5C064B6D-1195-42D8-B07F-235524F3FD67}" type="datetime1">
              <a:rPr lang="en-US" smtClean="0"/>
              <a:pPr>
                <a:defRPr/>
              </a:pPr>
              <a:t>5/31/2017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pic>
        <p:nvPicPr>
          <p:cNvPr id="6" name="Picture 5" descr="C:\Users\JusticeK\AppData\Local\Microsoft\Windows\Temporary Internet Files\Content.Outlook\3R6TD3T3\100 YEARS LOGO.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6316870"/>
            <a:ext cx="985083" cy="36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195EEB0E-674B-4EA9-B964-A912990718AB}" type="datetime1">
              <a:rPr lang="en-US" smtClean="0"/>
              <a:pPr>
                <a:defRPr/>
              </a:pPr>
              <a:t>5/31/2017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274638"/>
            <a:ext cx="2095500" cy="5808662"/>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135688" cy="5808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F06EC5BE-A6E7-4D63-A3E3-F607290471F4}" type="datetime1">
              <a:rPr lang="en-US" smtClean="0"/>
              <a:pPr>
                <a:defRPr/>
              </a:pPr>
              <a:t>5/31/2017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12" y="274638"/>
            <a:ext cx="8229600"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611188" y="15573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802188" y="15573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fld id="{C20354B8-A804-460F-B045-C478F247E342}" type="datetime1">
              <a:rPr lang="en-US" smtClean="0"/>
              <a:pPr>
                <a:defRPr/>
              </a:pPr>
              <a:t>5/31/2017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12" y="274638"/>
            <a:ext cx="8229600" cy="114300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611188" y="1557338"/>
            <a:ext cx="8229600" cy="4525962"/>
          </a:xfrm>
        </p:spPr>
        <p:txBody>
          <a:bodyPr/>
          <a:lstStyle/>
          <a:p>
            <a:pPr lvl="0"/>
            <a:endParaRPr lang="en-ZA"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60239D9A-2344-4E8F-A70B-24DB0E9AE4AF}" type="datetime1">
              <a:rPr lang="en-US" smtClean="0"/>
              <a:pPr>
                <a:defRPr/>
              </a:pPr>
              <a:t>5/31/2017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AFDBDFC-9E36-4DBE-8856-F12C82820CC6}" type="datetime1">
              <a:rPr lang="en-US" smtClean="0"/>
              <a:pPr/>
              <a:t>5/31/2017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7C7E0C-B3D9-4DC4-ACE4-56703A5B6EE0}" type="slidenum">
              <a:rPr lang="en-GB" smtClean="0"/>
              <a:pPr/>
              <a:t>‹#›</a:t>
            </a:fld>
            <a:endParaRPr lang="en-GB" dirty="0"/>
          </a:p>
        </p:txBody>
      </p:sp>
    </p:spTree>
    <p:extLst>
      <p:ext uri="{BB962C8B-B14F-4D97-AF65-F5344CB8AC3E}">
        <p14:creationId xmlns:p14="http://schemas.microsoft.com/office/powerpoint/2010/main" xmlns="" val="1204178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1FA15C-F5BD-4215-B1F8-E4807E01BAD4}" type="datetime1">
              <a:rPr lang="en-US" smtClean="0"/>
              <a:pPr/>
              <a:t>5/31/2017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7C7E0C-B3D9-4DC4-ACE4-56703A5B6EE0}" type="slidenum">
              <a:rPr lang="en-GB" smtClean="0"/>
              <a:pPr/>
              <a:t>‹#›</a:t>
            </a:fld>
            <a:endParaRPr lang="en-GB" dirty="0"/>
          </a:p>
        </p:txBody>
      </p:sp>
    </p:spTree>
    <p:extLst>
      <p:ext uri="{BB962C8B-B14F-4D97-AF65-F5344CB8AC3E}">
        <p14:creationId xmlns:p14="http://schemas.microsoft.com/office/powerpoint/2010/main" xmlns="" val="1001697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D489B6-DE34-4912-8C1B-D9F2381EFED3}" type="datetime1">
              <a:rPr lang="en-US" smtClean="0"/>
              <a:pPr/>
              <a:t>5/31/2017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7C7E0C-B3D9-4DC4-ACE4-56703A5B6EE0}" type="slidenum">
              <a:rPr lang="en-GB" smtClean="0"/>
              <a:pPr/>
              <a:t>‹#›</a:t>
            </a:fld>
            <a:endParaRPr lang="en-GB" dirty="0"/>
          </a:p>
        </p:txBody>
      </p:sp>
    </p:spTree>
    <p:extLst>
      <p:ext uri="{BB962C8B-B14F-4D97-AF65-F5344CB8AC3E}">
        <p14:creationId xmlns:p14="http://schemas.microsoft.com/office/powerpoint/2010/main" xmlns="" val="2850326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12"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F5CB74D-6E03-416E-AC9F-FB1D0FCBB7C6}" type="datetime1">
              <a:rPr lang="en-US" smtClean="0"/>
              <a:pPr/>
              <a:t>5/31/2017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A7C7E0C-B3D9-4DC4-ACE4-56703A5B6EE0}" type="slidenum">
              <a:rPr lang="en-GB" smtClean="0"/>
              <a:pPr/>
              <a:t>‹#›</a:t>
            </a:fld>
            <a:endParaRPr lang="en-GB" dirty="0"/>
          </a:p>
        </p:txBody>
      </p:sp>
    </p:spTree>
    <p:extLst>
      <p:ext uri="{BB962C8B-B14F-4D97-AF65-F5344CB8AC3E}">
        <p14:creationId xmlns:p14="http://schemas.microsoft.com/office/powerpoint/2010/main" xmlns="" val="1891409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F7585A0-CCF2-4193-B0CC-F3CD42A8662C}" type="datetime1">
              <a:rPr lang="en-US" smtClean="0"/>
              <a:pPr/>
              <a:t>5/31/2017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A7C7E0C-B3D9-4DC4-ACE4-56703A5B6EE0}" type="slidenum">
              <a:rPr lang="en-GB" smtClean="0"/>
              <a:pPr/>
              <a:t>‹#›</a:t>
            </a:fld>
            <a:endParaRPr lang="en-GB" dirty="0"/>
          </a:p>
        </p:txBody>
      </p:sp>
    </p:spTree>
    <p:extLst>
      <p:ext uri="{BB962C8B-B14F-4D97-AF65-F5344CB8AC3E}">
        <p14:creationId xmlns:p14="http://schemas.microsoft.com/office/powerpoint/2010/main" xmlns="" val="279751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9FA993D-43DA-480E-85F5-1AF2FF6D2815}" type="datetime1">
              <a:rPr lang="en-US" smtClean="0"/>
              <a:pPr/>
              <a:t>5/31/2017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A7C7E0C-B3D9-4DC4-ACE4-56703A5B6EE0}" type="slidenum">
              <a:rPr lang="en-GB" smtClean="0"/>
              <a:pPr/>
              <a:t>‹#›</a:t>
            </a:fld>
            <a:endParaRPr lang="en-GB" dirty="0"/>
          </a:p>
        </p:txBody>
      </p:sp>
    </p:spTree>
    <p:extLst>
      <p:ext uri="{BB962C8B-B14F-4D97-AF65-F5344CB8AC3E}">
        <p14:creationId xmlns:p14="http://schemas.microsoft.com/office/powerpoint/2010/main" xmlns="" val="1615447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00758009-9136-4391-BAB8-92B61EE7758E}" type="datetime1">
              <a:rPr lang="en-US" smtClean="0"/>
              <a:pPr>
                <a:defRPr/>
              </a:pPr>
              <a:t>5/31/2017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C1A28-DCEF-4C49-A808-485315A0E564}" type="datetime1">
              <a:rPr lang="en-US" smtClean="0"/>
              <a:pPr/>
              <a:t>5/31/2017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A7C7E0C-B3D9-4DC4-ACE4-56703A5B6EE0}" type="slidenum">
              <a:rPr lang="en-GB" smtClean="0"/>
              <a:pPr/>
              <a:t>‹#›</a:t>
            </a:fld>
            <a:endParaRPr lang="en-GB" dirty="0"/>
          </a:p>
        </p:txBody>
      </p:sp>
    </p:spTree>
    <p:extLst>
      <p:ext uri="{BB962C8B-B14F-4D97-AF65-F5344CB8AC3E}">
        <p14:creationId xmlns:p14="http://schemas.microsoft.com/office/powerpoint/2010/main" xmlns="" val="925138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1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1032-DF14-4545-81BB-7377AF7A8FD5}" type="datetime1">
              <a:rPr lang="en-US" smtClean="0"/>
              <a:pPr/>
              <a:t>5/31/2017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A7C7E0C-B3D9-4DC4-ACE4-56703A5B6EE0}" type="slidenum">
              <a:rPr lang="en-GB" smtClean="0"/>
              <a:pPr/>
              <a:t>‹#›</a:t>
            </a:fld>
            <a:endParaRPr lang="en-GB" dirty="0"/>
          </a:p>
        </p:txBody>
      </p:sp>
    </p:spTree>
    <p:extLst>
      <p:ext uri="{BB962C8B-B14F-4D97-AF65-F5344CB8AC3E}">
        <p14:creationId xmlns:p14="http://schemas.microsoft.com/office/powerpoint/2010/main" xmlns="" val="3502875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979025-5B82-4E57-8CB7-BEF346D48512}" type="datetime1">
              <a:rPr lang="en-US" smtClean="0"/>
              <a:pPr/>
              <a:t>5/31/2017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A7C7E0C-B3D9-4DC4-ACE4-56703A5B6EE0}" type="slidenum">
              <a:rPr lang="en-GB" smtClean="0"/>
              <a:pPr/>
              <a:t>‹#›</a:t>
            </a:fld>
            <a:endParaRPr lang="en-GB" dirty="0"/>
          </a:p>
        </p:txBody>
      </p:sp>
    </p:spTree>
    <p:extLst>
      <p:ext uri="{BB962C8B-B14F-4D97-AF65-F5344CB8AC3E}">
        <p14:creationId xmlns:p14="http://schemas.microsoft.com/office/powerpoint/2010/main" xmlns="" val="2112034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956987-50E6-41AF-9304-71AE9337F466}" type="datetime1">
              <a:rPr lang="en-US" smtClean="0"/>
              <a:pPr/>
              <a:t>5/31/2017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7C7E0C-B3D9-4DC4-ACE4-56703A5B6EE0}" type="slidenum">
              <a:rPr lang="en-GB" smtClean="0"/>
              <a:pPr/>
              <a:t>‹#›</a:t>
            </a:fld>
            <a:endParaRPr lang="en-GB" dirty="0"/>
          </a:p>
        </p:txBody>
      </p:sp>
    </p:spTree>
    <p:extLst>
      <p:ext uri="{BB962C8B-B14F-4D97-AF65-F5344CB8AC3E}">
        <p14:creationId xmlns:p14="http://schemas.microsoft.com/office/powerpoint/2010/main" xmlns="" val="4039806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12"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742F0E-1294-41E3-8701-2550C37A4BAA}" type="datetime1">
              <a:rPr lang="en-US" smtClean="0"/>
              <a:pPr/>
              <a:t>5/31/2017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7C7E0C-B3D9-4DC4-ACE4-56703A5B6EE0}" type="slidenum">
              <a:rPr lang="en-GB" smtClean="0"/>
              <a:pPr/>
              <a:t>‹#›</a:t>
            </a:fld>
            <a:endParaRPr lang="en-GB" dirty="0"/>
          </a:p>
        </p:txBody>
      </p:sp>
    </p:spTree>
    <p:extLst>
      <p:ext uri="{BB962C8B-B14F-4D97-AF65-F5344CB8AC3E}">
        <p14:creationId xmlns:p14="http://schemas.microsoft.com/office/powerpoint/2010/main" xmlns="" val="3685082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E2F9C5D-22C5-42E2-AC47-2759F1604C99}" type="datetime1">
              <a:rPr lang="en-US" smtClean="0"/>
              <a:pPr>
                <a:defRPr/>
              </a:pPr>
              <a:t>5/31/2017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111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8021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fld id="{2D4715D5-4DD6-4138-8A29-26122842C074}" type="datetime1">
              <a:rPr lang="en-US" smtClean="0"/>
              <a:pPr>
                <a:defRPr/>
              </a:pPr>
              <a:t>5/31/2017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fld id="{894DD6C2-2FEF-4475-A934-27EBA7B33E0E}" type="datetime1">
              <a:rPr lang="en-US" smtClean="0"/>
              <a:pPr>
                <a:defRPr/>
              </a:pPr>
              <a:t>5/31/2017</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fld id="{1CE619D8-2DB3-467F-A02F-5A47F253FBC1}" type="datetime1">
              <a:rPr lang="en-US" smtClean="0"/>
              <a:pPr>
                <a:defRPr/>
              </a:pPr>
              <a:t>5/31/2017</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FEC7D1B-3341-433D-8FF3-8DADBDCDD8BD}" type="datetime1">
              <a:rPr lang="en-US" smtClean="0"/>
              <a:pPr>
                <a:defRPr/>
              </a:pPr>
              <a:t>5/31/2017</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1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0332F11-7793-4E0D-BFE5-03129A10FF81}" type="datetime1">
              <a:rPr lang="en-US" smtClean="0"/>
              <a:pPr>
                <a:defRPr/>
              </a:pPr>
              <a:t>5/31/2017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1D4C546-D896-4AD7-AE02-E4C810A275C2}" type="datetime1">
              <a:rPr lang="en-US" smtClean="0"/>
              <a:pPr>
                <a:defRPr/>
              </a:pPr>
              <a:t>5/31/2017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12"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11188" y="15573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ea typeface="ＭＳ Ｐゴシック" pitchFamily="34" charset="-128"/>
              </a:defRPr>
            </a:lvl1pPr>
          </a:lstStyle>
          <a:p>
            <a:pPr>
              <a:defRPr/>
            </a:pPr>
            <a:fld id="{31CC61A9-C231-46BB-BEF8-D41417BD184C}" type="datetime1">
              <a:rPr lang="en-US" smtClean="0"/>
              <a:pPr>
                <a:defRPr/>
              </a:pPr>
              <a:t>5/31/2017</a:t>
            </a:fld>
            <a:endParaRPr lang="en-US" dirty="0"/>
          </a:p>
        </p:txBody>
      </p:sp>
      <p:sp>
        <p:nvSpPr>
          <p:cNvPr id="62469" name="Rectangle 5"/>
          <p:cNvSpPr>
            <a:spLocks noGrp="1" noChangeArrowheads="1"/>
          </p:cNvSpPr>
          <p:nvPr>
            <p:ph type="ftr" sz="quarter" idx="3"/>
          </p:nvPr>
        </p:nvSpPr>
        <p:spPr bwMode="auto">
          <a:xfrm>
            <a:off x="3124212"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ea typeface="ＭＳ Ｐゴシック" pitchFamily="34" charset="-128"/>
              </a:defRPr>
            </a:lvl1pPr>
          </a:lstStyle>
          <a:p>
            <a:pPr>
              <a:defRPr/>
            </a:pPr>
            <a:endParaRPr lang="en-US" dirty="0"/>
          </a:p>
        </p:txBody>
      </p:sp>
      <p:pic>
        <p:nvPicPr>
          <p:cNvPr id="1030" name="Picture 11" descr="slide2_nu.jpg"/>
          <p:cNvPicPr>
            <a:picLocks noChangeAspect="1"/>
          </p:cNvPicPr>
          <p:nvPr/>
        </p:nvPicPr>
        <p:blipFill>
          <a:blip r:embed="rId15" cstate="print"/>
          <a:srcRect/>
          <a:stretch>
            <a:fillRect/>
          </a:stretch>
        </p:blipFill>
        <p:spPr bwMode="auto">
          <a:xfrm>
            <a:off x="3175" y="0"/>
            <a:ext cx="914082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12"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12"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367C8-9BDD-4D85-9B02-C789ACF9A458}" type="datetime1">
              <a:rPr lang="en-US" smtClean="0"/>
              <a:pPr/>
              <a:t>5/31/2017</a:t>
            </a:fld>
            <a:endParaRPr lang="en-GB" dirty="0"/>
          </a:p>
        </p:txBody>
      </p:sp>
      <p:sp>
        <p:nvSpPr>
          <p:cNvPr id="5" name="Footer Placeholder 4"/>
          <p:cNvSpPr>
            <a:spLocks noGrp="1"/>
          </p:cNvSpPr>
          <p:nvPr>
            <p:ph type="ftr" sz="quarter" idx="3"/>
          </p:nvPr>
        </p:nvSpPr>
        <p:spPr>
          <a:xfrm>
            <a:off x="3124212"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12"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C7E0C-B3D9-4DC4-ACE4-56703A5B6EE0}" type="slidenum">
              <a:rPr lang="en-GB" smtClean="0"/>
              <a:pPr/>
              <a:t>‹#›</a:t>
            </a:fld>
            <a:endParaRPr lang="en-GB" dirty="0"/>
          </a:p>
        </p:txBody>
      </p:sp>
    </p:spTree>
    <p:extLst>
      <p:ext uri="{BB962C8B-B14F-4D97-AF65-F5344CB8AC3E}">
        <p14:creationId xmlns:p14="http://schemas.microsoft.com/office/powerpoint/2010/main" xmlns="" val="227593028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p2energysolutions.com/qbyte-financial-managemen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za/url?sa=i&amp;rct=j&amp;q=&amp;esrc=s&amp;source=images&amp;cd=&amp;cad=rja&amp;uact=8&amp;ved=0ahUKEwi3ltSq3ufTAhXHCsAKHR7gAUwQjRwIBw&amp;url=https://www.aegee-helsinki.org/contact/video-projector-and-screen&amp;psig=AFQjCNHRJPKCDDiVlxvXva0kkvTeixYRlA&amp;ust=1494588520406788"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za/url?sa=i&amp;rct=j&amp;q=&amp;esrc=s&amp;source=images&amp;cd=&amp;cad=rja&amp;uact=8&amp;ved=0ahUKEwjW9cPjmPTTAhVsL8AKHSYzAr0QjRwIBw&amp;url=http://www.sowetanlive.co.za/news/2015/08/14/western-cape-government-achieves-unqualified-audit-outcomes&amp;psig=AFQjCNE_jZSeIE5xVGSZYamBN9gtPKdy0w&amp;ust=1495016526208322"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za/url?sa=i&amp;rct=j&amp;q=&amp;esrc=s&amp;source=images&amp;cd=&amp;cad=rja&amp;uact=8&amp;ved=0ahUKEwitjLz6vfbTAhWGuRQKHfkZCjoQjRwIBw&amp;url=http://www.pinsdaddy.com/concerns_1KSdIhOV6EsZlh7FlkAu4sOYHU6bgTPHmVz35rduo4U/&amp;psig=AFQjCNGoOSXa16IqdWFoX0vlwlKGPPl4GQ&amp;ust=1495095237117291" TargetMode="External"/><Relationship Id="rId1" Type="http://schemas.openxmlformats.org/officeDocument/2006/relationships/slideLayout" Target="../slideLayouts/slideLayout2.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za/url?sa=i&amp;rct=j&amp;q=&amp;esrc=s&amp;source=images&amp;cd=&amp;cad=rja&amp;uact=8&amp;ved=0ahUKEwitjLz6vfbTAhWGuRQKHfkZCjoQjRwIBw&amp;url=http://www.pinsdaddy.com/concerns_1KSdIhOV6EsZlh7FlkAu4sOYHU6bgTPHmVz35rduo4U/&amp;psig=AFQjCNGoOSXa16IqdWFoX0vlwlKGPPl4GQ&amp;ust=1495095237117291" TargetMode="External"/><Relationship Id="rId1" Type="http://schemas.openxmlformats.org/officeDocument/2006/relationships/slideLayout" Target="../slideLayouts/slideLayout2.xml"/><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co.za/url?sa=i&amp;rct=j&amp;q=&amp;esrc=s&amp;source=images&amp;cd=&amp;cad=rja&amp;uact=8&amp;ved=0ahUKEwj9lOLmi_zTAhWJvBoKHUDiCAYQjRwIBw&amp;url=http://www.123rf.com/photo_16498360_abstract-word-cloud-for-intergovernmental-organization-with-related-tags-and-terms.html&amp;psig=AFQjCNGpN-T0cYXCiAwGgfiFkXEyVetb8A&amp;ust=1495287895173063"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za/url?sa=i&amp;rct=j&amp;q=&amp;esrc=s&amp;source=images&amp;cd=&amp;cad=rja&amp;uact=8&amp;ved=0ahUKEwiZh626-_jTAhXI0hoKHWhODDoQjRwIBw&amp;url=http://www.karoti.in/&amp;psig=AFQjCNEf68BOQ5HqPlbS3ork93vtubpfcQ&amp;ust=1495180466999743"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za/url?sa=i&amp;rct=j&amp;q=&amp;esrc=s&amp;source=images&amp;cd=&amp;cad=rja&amp;uact=8&amp;ved=0ahUKEwjs2puW4uLTAhXIfhoKHXWlBD8QjRwIBw&amp;url=http://telehealth.org/blog/latest-controversy-over-fdas-health-it-regulatory-oversight-addressed-by-new-congressional-bill/&amp;psig=AFQjCNECcovZF5pBVLYwqwpEOwVag0m2wg&amp;ust=149441776164490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hyperlink" Target="http://www.google.co.za/url?sa=i&amp;rct=j&amp;q=&amp;esrc=s&amp;source=images&amp;cd=&amp;cad=rja&amp;uact=8&amp;ved=0ahUKEwi0443y__jTAhWCPxoKHa0qAmgQjRwIBw&amp;url=http://financehowtolearn.com/investment/calculate-ffo-funds-from-operation/&amp;psig=AFQjCNGzZwhh18ZG6gm1us3KhZR4246QtQ&amp;ust=1495181589552744"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za/url?sa=i&amp;rct=j&amp;q=&amp;esrc=s&amp;source=images&amp;cd=&amp;cad=rja&amp;uact=8&amp;ved=0ahUKEwi7j9fEu-fTAhXD1BoKHT7dCHEQjRwIBw&amp;url=http://service.leendu.com/professional-writing/concepts-of-quality-management.php&amp;psig=AFQjCNEAAnGC4J8acGkbCqJnb5MNVvQLBg&amp;ust=149457917263202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doc\Public Service\main.jpg"/>
          <p:cNvPicPr>
            <a:picLocks noChangeAspect="1" noChangeArrowheads="1"/>
          </p:cNvPicPr>
          <p:nvPr/>
        </p:nvPicPr>
        <p:blipFill>
          <a:blip r:embed="rId3" cstate="print"/>
          <a:srcRect/>
          <a:stretch>
            <a:fillRect/>
          </a:stretch>
        </p:blipFill>
        <p:spPr bwMode="auto">
          <a:xfrm>
            <a:off x="-19038" y="0"/>
            <a:ext cx="9163050" cy="6877050"/>
          </a:xfrm>
          <a:prstGeom prst="rect">
            <a:avLst/>
          </a:prstGeom>
          <a:noFill/>
          <a:ln w="9525">
            <a:noFill/>
            <a:miter lim="800000"/>
            <a:headEnd/>
            <a:tailEnd/>
          </a:ln>
        </p:spPr>
      </p:pic>
      <p:sp>
        <p:nvSpPr>
          <p:cNvPr id="2052" name="Subtitle 14"/>
          <p:cNvSpPr>
            <a:spLocks/>
          </p:cNvSpPr>
          <p:nvPr/>
        </p:nvSpPr>
        <p:spPr bwMode="auto">
          <a:xfrm>
            <a:off x="395536" y="2780928"/>
            <a:ext cx="8352929" cy="3600400"/>
          </a:xfrm>
          <a:prstGeom prst="rect">
            <a:avLst/>
          </a:prstGeom>
          <a:noFill/>
          <a:ln w="9525">
            <a:noFill/>
            <a:miter lim="800000"/>
            <a:headEnd/>
            <a:tailEnd/>
          </a:ln>
        </p:spPr>
        <p:txBody>
          <a:bodyPr/>
          <a:lstStyle/>
          <a:p>
            <a:pPr>
              <a:lnSpc>
                <a:spcPct val="110000"/>
              </a:lnSpc>
              <a:spcBef>
                <a:spcPts val="0"/>
              </a:spcBef>
            </a:pPr>
            <a:r>
              <a:rPr lang="en-US" sz="4000" dirty="0" smtClean="0">
                <a:solidFill>
                  <a:srgbClr val="800000"/>
                </a:solidFill>
                <a:latin typeface="Berlin Sans FB Demi" pitchFamily="34" charset="0"/>
                <a:cs typeface="Calibri" pitchFamily="34" charset="0"/>
              </a:rPr>
              <a:t>PRESENTATION TO THE STANDING COMMITTEE ON APPROPRIATIONS</a:t>
            </a:r>
          </a:p>
          <a:p>
            <a:pPr>
              <a:lnSpc>
                <a:spcPct val="110000"/>
              </a:lnSpc>
              <a:spcBef>
                <a:spcPts val="0"/>
              </a:spcBef>
            </a:pPr>
            <a:endParaRPr lang="en-US" sz="4400" dirty="0">
              <a:solidFill>
                <a:srgbClr val="006666"/>
              </a:solidFill>
              <a:latin typeface="Calibri" pitchFamily="34" charset="0"/>
              <a:cs typeface="Calibri" pitchFamily="34" charset="0"/>
            </a:endParaRPr>
          </a:p>
          <a:p>
            <a:pPr algn="r">
              <a:lnSpc>
                <a:spcPct val="110000"/>
              </a:lnSpc>
              <a:spcBef>
                <a:spcPts val="0"/>
              </a:spcBef>
            </a:pPr>
            <a:r>
              <a:rPr lang="en-US" dirty="0" smtClean="0">
                <a:solidFill>
                  <a:srgbClr val="006666"/>
                </a:solidFill>
                <a:latin typeface="Calibri" pitchFamily="34" charset="0"/>
                <a:cs typeface="Calibri" pitchFamily="34" charset="0"/>
              </a:rPr>
              <a:t>COMMENT ON THE 2017 APPROPRIATION BILL</a:t>
            </a:r>
            <a:endParaRPr lang="en-ZA" dirty="0" smtClean="0">
              <a:solidFill>
                <a:srgbClr val="006666"/>
              </a:solidFill>
              <a:latin typeface="Calibri" pitchFamily="34" charset="0"/>
              <a:cs typeface="Calibri" pitchFamily="34" charset="0"/>
            </a:endParaRPr>
          </a:p>
          <a:p>
            <a:pPr algn="r">
              <a:lnSpc>
                <a:spcPct val="110000"/>
              </a:lnSpc>
              <a:spcBef>
                <a:spcPts val="0"/>
              </a:spcBef>
            </a:pPr>
            <a:r>
              <a:rPr lang="en-ZA" dirty="0" smtClean="0">
                <a:solidFill>
                  <a:srgbClr val="006666"/>
                </a:solidFill>
                <a:latin typeface="Calibri" pitchFamily="34" charset="0"/>
                <a:cs typeface="Calibri" pitchFamily="34" charset="0"/>
              </a:rPr>
              <a:t>30 MAY 2017</a:t>
            </a:r>
            <a:endParaRPr lang="en-ZA" dirty="0">
              <a:solidFill>
                <a:srgbClr val="006666"/>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48758" y="526207"/>
            <a:ext cx="8229600" cy="553116"/>
          </a:xfrm>
        </p:spPr>
        <p:txBody>
          <a:bodyPr/>
          <a:lstStyle/>
          <a:p>
            <a:pPr eaLnBrk="1" hangingPunct="1"/>
            <a:r>
              <a:rPr lang="en-US" sz="3200" b="1" dirty="0">
                <a:solidFill>
                  <a:srgbClr val="993300"/>
                </a:solidFill>
                <a:latin typeface="Berlin Sans FB Demi" pitchFamily="34" charset="0"/>
              </a:rPr>
              <a:t>PRESENTATION COVERS </a:t>
            </a:r>
            <a:r>
              <a:rPr lang="en-US" sz="3200" b="1" dirty="0" smtClean="0">
                <a:solidFill>
                  <a:srgbClr val="993300"/>
                </a:solidFill>
                <a:latin typeface="Berlin Sans FB Demi" pitchFamily="34" charset="0"/>
              </a:rPr>
              <a:t>(3)</a:t>
            </a:r>
            <a:endParaRPr lang="en-US" sz="3200" b="1" dirty="0">
              <a:solidFill>
                <a:srgbClr val="993300"/>
              </a:solidFill>
              <a:latin typeface="Berlin Sans FB Demi" pitchFamily="34" charset="0"/>
              <a:cs typeface="Aharoni" pitchFamily="2" charset="-79"/>
            </a:endParaRPr>
          </a:p>
        </p:txBody>
      </p:sp>
      <p:sp>
        <p:nvSpPr>
          <p:cNvPr id="6" name="Rectangle 4"/>
          <p:cNvSpPr>
            <a:spLocks noChangeArrowheads="1"/>
          </p:cNvSpPr>
          <p:nvPr/>
        </p:nvSpPr>
        <p:spPr bwMode="auto">
          <a:xfrm>
            <a:off x="6524608" y="638175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10</a:t>
            </a:fld>
            <a:endParaRPr lang="en-US" sz="1400" b="0" dirty="0">
              <a:solidFill>
                <a:schemeClr val="bg1"/>
              </a:solidFill>
            </a:endParaRPr>
          </a:p>
        </p:txBody>
      </p:sp>
      <p:sp>
        <p:nvSpPr>
          <p:cNvPr id="2" name="TextBox 1"/>
          <p:cNvSpPr txBox="1"/>
          <p:nvPr/>
        </p:nvSpPr>
        <p:spPr>
          <a:xfrm>
            <a:off x="539552" y="1052736"/>
            <a:ext cx="8064896" cy="5570756"/>
          </a:xfrm>
          <a:prstGeom prst="rect">
            <a:avLst/>
          </a:prstGeom>
          <a:noFill/>
        </p:spPr>
        <p:txBody>
          <a:bodyPr wrap="square" rtlCol="0">
            <a:spAutoFit/>
          </a:bodyPr>
          <a:lstStyle/>
          <a:p>
            <a:pPr marL="285750" indent="-285750" algn="just" defTabSz="895350">
              <a:lnSpc>
                <a:spcPct val="130000"/>
              </a:lnSpc>
              <a:buFont typeface="Arial" pitchFamily="34" charset="0"/>
              <a:buChar char="•"/>
              <a:defRPr/>
            </a:pPr>
            <a:r>
              <a:rPr lang="en-US" sz="2000" b="0" dirty="0">
                <a:solidFill>
                  <a:srgbClr val="000000"/>
                </a:solidFill>
                <a:latin typeface="Calibri" panose="020F0502020204030204" pitchFamily="34" charset="0"/>
              </a:rPr>
              <a:t>The PSC does not have comprehensive research on all the areas </a:t>
            </a:r>
            <a:r>
              <a:rPr lang="en-US" sz="2000" b="0" dirty="0" smtClean="0">
                <a:solidFill>
                  <a:srgbClr val="000000"/>
                </a:solidFill>
                <a:latin typeface="Calibri" panose="020F0502020204030204" pitchFamily="34" charset="0"/>
              </a:rPr>
              <a:t>requested. </a:t>
            </a:r>
            <a:r>
              <a:rPr lang="en-US" sz="2000" b="0" dirty="0">
                <a:solidFill>
                  <a:srgbClr val="000000"/>
                </a:solidFill>
                <a:latin typeface="Calibri" panose="020F0502020204030204" pitchFamily="34" charset="0"/>
              </a:rPr>
              <a:t>The comments should </a:t>
            </a:r>
            <a:r>
              <a:rPr lang="en-US" sz="2000" b="0" dirty="0" smtClean="0">
                <a:solidFill>
                  <a:srgbClr val="000000"/>
                </a:solidFill>
                <a:latin typeface="Calibri" panose="020F0502020204030204" pitchFamily="34" charset="0"/>
              </a:rPr>
              <a:t>therefore be </a:t>
            </a:r>
            <a:r>
              <a:rPr lang="en-US" sz="2000" b="0" dirty="0">
                <a:solidFill>
                  <a:srgbClr val="000000"/>
                </a:solidFill>
                <a:latin typeface="Calibri" panose="020F0502020204030204" pitchFamily="34" charset="0"/>
              </a:rPr>
              <a:t>viewed with this limitation in mind.</a:t>
            </a:r>
          </a:p>
          <a:p>
            <a:pPr marL="285750" indent="-285750" algn="just" defTabSz="895350">
              <a:lnSpc>
                <a:spcPct val="130000"/>
              </a:lnSpc>
              <a:buFont typeface="Arial" pitchFamily="34" charset="0"/>
              <a:buChar char="•"/>
              <a:defRPr/>
            </a:pPr>
            <a:r>
              <a:rPr lang="en-US" sz="2000" b="0" dirty="0">
                <a:solidFill>
                  <a:srgbClr val="000000"/>
                </a:solidFill>
                <a:latin typeface="Calibri" panose="020F0502020204030204" pitchFamily="34" charset="0"/>
              </a:rPr>
              <a:t>Nevertheless, the PSC </a:t>
            </a:r>
            <a:r>
              <a:rPr lang="en-US" sz="2000" b="0" dirty="0" smtClean="0">
                <a:solidFill>
                  <a:srgbClr val="000000"/>
                </a:solidFill>
                <a:latin typeface="Calibri" panose="020F0502020204030204" pitchFamily="34" charset="0"/>
              </a:rPr>
              <a:t>has built a </a:t>
            </a:r>
            <a:r>
              <a:rPr lang="en-US" sz="2000" b="0" dirty="0">
                <a:solidFill>
                  <a:srgbClr val="000000"/>
                </a:solidFill>
                <a:latin typeface="Calibri" panose="020F0502020204030204" pitchFamily="34" charset="0"/>
              </a:rPr>
              <a:t>data sourcing and analytical capability with the 9 values governing public administration as frame, and this enables </a:t>
            </a:r>
            <a:r>
              <a:rPr lang="en-US" sz="2000" b="0" dirty="0" smtClean="0">
                <a:solidFill>
                  <a:srgbClr val="000000"/>
                </a:solidFill>
                <a:latin typeface="Calibri" panose="020F0502020204030204" pitchFamily="34" charset="0"/>
              </a:rPr>
              <a:t>the Commission to provide necessary comments.</a:t>
            </a:r>
            <a:endParaRPr lang="en-US" sz="2000" b="0" dirty="0">
              <a:solidFill>
                <a:srgbClr val="000000"/>
              </a:solidFill>
              <a:latin typeface="Calibri" panose="020F0502020204030204" pitchFamily="34" charset="0"/>
            </a:endParaRPr>
          </a:p>
          <a:p>
            <a:pPr marL="285750" indent="-285750" algn="just" defTabSz="895350">
              <a:lnSpc>
                <a:spcPct val="130000"/>
              </a:lnSpc>
              <a:buFont typeface="Arial" pitchFamily="34" charset="0"/>
              <a:buChar char="•"/>
              <a:defRPr/>
            </a:pPr>
            <a:r>
              <a:rPr lang="en-US" sz="2000" b="0" dirty="0">
                <a:latin typeface="Calibri" panose="020F0502020204030204" pitchFamily="34" charset="0"/>
              </a:rPr>
              <a:t>Government’s spending plans remains focused on achieving the objectives of the MTSF, seen as the vehicle to drive the implementation of and the achievement of the NDP goals.  </a:t>
            </a:r>
          </a:p>
          <a:p>
            <a:pPr marL="285750" indent="-285750" algn="just" defTabSz="895350">
              <a:lnSpc>
                <a:spcPct val="130000"/>
              </a:lnSpc>
              <a:buFont typeface="Arial" pitchFamily="34" charset="0"/>
              <a:buChar char="•"/>
              <a:defRPr/>
            </a:pPr>
            <a:r>
              <a:rPr lang="en-US" sz="2000" b="0" dirty="0">
                <a:latin typeface="Calibri" panose="020F0502020204030204" pitchFamily="34" charset="0"/>
              </a:rPr>
              <a:t>The priorities highlighted in the </a:t>
            </a:r>
            <a:r>
              <a:rPr lang="en-US" sz="2000" b="0" dirty="0" smtClean="0">
                <a:latin typeface="Calibri" panose="020F0502020204030204" pitchFamily="34" charset="0"/>
              </a:rPr>
              <a:t>2017 Budget remains education and health with a renewed focus on social services and law enforcement, and a specific focus on higher education and economic transformation.</a:t>
            </a:r>
            <a:endParaRPr lang="en-US" sz="2000" b="0" dirty="0">
              <a:latin typeface="Calibri" panose="020F0502020204030204" pitchFamily="34" charset="0"/>
            </a:endParaRPr>
          </a:p>
          <a:p>
            <a:pPr marL="285750" indent="-285750" algn="just" defTabSz="895350">
              <a:lnSpc>
                <a:spcPct val="130000"/>
              </a:lnSpc>
              <a:buFont typeface="Arial" pitchFamily="34" charset="0"/>
              <a:buChar char="•"/>
              <a:defRPr/>
            </a:pPr>
            <a:r>
              <a:rPr lang="en-US" sz="2000" b="0" dirty="0">
                <a:latin typeface="Calibri" panose="020F0502020204030204" pitchFamily="34" charset="0"/>
              </a:rPr>
              <a:t>However, this presentation does not comment on this prioritisation.</a:t>
            </a:r>
          </a:p>
          <a:p>
            <a:endParaRPr lang="en-ZA" sz="1800" dirty="0"/>
          </a:p>
        </p:txBody>
      </p:sp>
    </p:spTree>
    <p:extLst>
      <p:ext uri="{BB962C8B-B14F-4D97-AF65-F5344CB8AC3E}">
        <p14:creationId xmlns:p14="http://schemas.microsoft.com/office/powerpoint/2010/main" xmlns="" val="3740485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11</a:t>
            </a:fld>
            <a:endParaRPr lang="en-US" sz="1400" b="0" dirty="0">
              <a:solidFill>
                <a:schemeClr val="bg1"/>
              </a:solidFill>
            </a:endParaRPr>
          </a:p>
        </p:txBody>
      </p:sp>
      <p:sp>
        <p:nvSpPr>
          <p:cNvPr id="7" name="Content Placeholder 2"/>
          <p:cNvSpPr>
            <a:spLocks noGrp="1"/>
          </p:cNvSpPr>
          <p:nvPr>
            <p:ph idx="1"/>
          </p:nvPr>
        </p:nvSpPr>
        <p:spPr>
          <a:xfrm>
            <a:off x="525736" y="1329695"/>
            <a:ext cx="4955220" cy="4979625"/>
          </a:xfrm>
          <a:noFill/>
        </p:spPr>
        <p:txBody>
          <a:bodyPr/>
          <a:lstStyle/>
          <a:p>
            <a:pPr marL="342900" lvl="1" indent="-342900" algn="just">
              <a:lnSpc>
                <a:spcPct val="120000"/>
              </a:lnSpc>
              <a:buFontTx/>
              <a:buChar char="•"/>
            </a:pPr>
            <a:r>
              <a:rPr lang="en-US" sz="2000" kern="1200" dirty="0" smtClean="0">
                <a:latin typeface="Calibri" panose="020F0502020204030204" pitchFamily="34" charset="0"/>
                <a:ea typeface="MS PGothic" pitchFamily="34" charset="-128"/>
              </a:rPr>
              <a:t>National </a:t>
            </a:r>
            <a:r>
              <a:rPr lang="en-US" sz="2000" kern="1200" dirty="0">
                <a:latin typeface="Calibri" panose="020F0502020204030204" pitchFamily="34" charset="0"/>
                <a:ea typeface="MS PGothic" pitchFamily="34" charset="-128"/>
              </a:rPr>
              <a:t>Treasury </a:t>
            </a:r>
            <a:r>
              <a:rPr lang="en-US" sz="2000" kern="1200" dirty="0" smtClean="0">
                <a:latin typeface="Calibri" panose="020F0502020204030204" pitchFamily="34" charset="0"/>
                <a:ea typeface="MS PGothic" pitchFamily="34" charset="-128"/>
              </a:rPr>
              <a:t>(NT) continues </a:t>
            </a:r>
            <a:r>
              <a:rPr lang="en-US" sz="2000" kern="1200" dirty="0">
                <a:latin typeface="Calibri" panose="020F0502020204030204" pitchFamily="34" charset="0"/>
                <a:ea typeface="MS PGothic" pitchFamily="34" charset="-128"/>
              </a:rPr>
              <a:t>to place a ceiling on the wage </a:t>
            </a:r>
            <a:r>
              <a:rPr lang="en-US" sz="2000" kern="1200" dirty="0" smtClean="0">
                <a:latin typeface="Calibri" panose="020F0502020204030204" pitchFamily="34" charset="0"/>
                <a:ea typeface="MS PGothic" pitchFamily="34" charset="-128"/>
              </a:rPr>
              <a:t>bill, which has resulted in a temporary stabilization of the wage bill. </a:t>
            </a:r>
          </a:p>
          <a:p>
            <a:pPr marL="342900" lvl="1" indent="-342900" algn="just">
              <a:lnSpc>
                <a:spcPct val="120000"/>
              </a:lnSpc>
              <a:buFontTx/>
              <a:buChar char="•"/>
            </a:pPr>
            <a:r>
              <a:rPr lang="en-US" sz="2000" kern="1200" dirty="0" smtClean="0">
                <a:latin typeface="Calibri" panose="020F0502020204030204" pitchFamily="34" charset="0"/>
                <a:ea typeface="MS PGothic" pitchFamily="34" charset="-128"/>
              </a:rPr>
              <a:t>NT also requires </a:t>
            </a:r>
            <a:r>
              <a:rPr lang="en-US" sz="2000" kern="1200" dirty="0">
                <a:latin typeface="Calibri" panose="020F0502020204030204" pitchFamily="34" charset="0"/>
                <a:ea typeface="MS PGothic" pitchFamily="34" charset="-128"/>
              </a:rPr>
              <a:t>departments to review the </a:t>
            </a:r>
            <a:r>
              <a:rPr lang="en-US" sz="2000" kern="1200" dirty="0" smtClean="0">
                <a:latin typeface="Calibri" panose="020F0502020204030204" pitchFamily="34" charset="0"/>
                <a:ea typeface="MS PGothic" pitchFamily="34" charset="-128"/>
              </a:rPr>
              <a:t>previous developed HR </a:t>
            </a:r>
            <a:r>
              <a:rPr lang="en-US" sz="2000" kern="1200" dirty="0">
                <a:latin typeface="Calibri" panose="020F0502020204030204" pitchFamily="34" charset="0"/>
                <a:ea typeface="MS PGothic" pitchFamily="34" charset="-128"/>
              </a:rPr>
              <a:t>plans </a:t>
            </a:r>
            <a:r>
              <a:rPr lang="en-US" sz="2000" kern="1200" dirty="0" smtClean="0">
                <a:latin typeface="Calibri" panose="020F0502020204030204" pitchFamily="34" charset="0"/>
                <a:ea typeface="MS PGothic" pitchFamily="34" charset="-128"/>
              </a:rPr>
              <a:t>to </a:t>
            </a:r>
            <a:r>
              <a:rPr lang="en-US" sz="2000" kern="1200" dirty="0">
                <a:latin typeface="Calibri" panose="020F0502020204030204" pitchFamily="34" charset="0"/>
                <a:ea typeface="MS PGothic" pitchFamily="34" charset="-128"/>
              </a:rPr>
              <a:t>ensure that </a:t>
            </a:r>
            <a:r>
              <a:rPr lang="en-US" sz="2000" kern="1200" dirty="0" smtClean="0">
                <a:latin typeface="Calibri" panose="020F0502020204030204" pitchFamily="34" charset="0"/>
                <a:ea typeface="MS PGothic" pitchFamily="34" charset="-128"/>
              </a:rPr>
              <a:t>departments </a:t>
            </a:r>
            <a:r>
              <a:rPr lang="en-US" sz="2000" kern="1200" dirty="0">
                <a:latin typeface="Calibri" panose="020F0502020204030204" pitchFamily="34" charset="0"/>
                <a:ea typeface="MS PGothic" pitchFamily="34" charset="-128"/>
              </a:rPr>
              <a:t>are within the ceiling. </a:t>
            </a:r>
            <a:endParaRPr lang="en-US" sz="2000" kern="1200" dirty="0" smtClean="0">
              <a:latin typeface="Calibri" panose="020F0502020204030204" pitchFamily="34" charset="0"/>
              <a:ea typeface="MS PGothic" pitchFamily="34" charset="-128"/>
            </a:endParaRPr>
          </a:p>
          <a:p>
            <a:pPr marL="342900" lvl="1" indent="-342900" algn="just">
              <a:lnSpc>
                <a:spcPct val="120000"/>
              </a:lnSpc>
              <a:buFontTx/>
              <a:buChar char="•"/>
            </a:pPr>
            <a:r>
              <a:rPr lang="en-US" sz="2000" kern="1200" dirty="0" smtClean="0">
                <a:latin typeface="Calibri" panose="020F0502020204030204" pitchFamily="34" charset="0"/>
                <a:ea typeface="MS PGothic" pitchFamily="34" charset="-128"/>
              </a:rPr>
              <a:t>Higher than inflation wage settlements will however place renewed pressure on the wage bill and departments will need </a:t>
            </a:r>
            <a:r>
              <a:rPr lang="en-US" sz="2000" kern="1200" dirty="0">
                <a:latin typeface="Calibri" panose="020F0502020204030204" pitchFamily="34" charset="0"/>
                <a:ea typeface="MS PGothic" pitchFamily="34" charset="-128"/>
              </a:rPr>
              <a:t>to devise innovative ways to </a:t>
            </a:r>
            <a:r>
              <a:rPr lang="en-US" sz="2000" kern="1200" dirty="0" smtClean="0">
                <a:latin typeface="Calibri" panose="020F0502020204030204" pitchFamily="34" charset="0"/>
                <a:ea typeface="MS PGothic" pitchFamily="34" charset="-128"/>
              </a:rPr>
              <a:t>execute their </a:t>
            </a:r>
            <a:r>
              <a:rPr lang="en-US" sz="2000" kern="1200" dirty="0">
                <a:latin typeface="Calibri" panose="020F0502020204030204" pitchFamily="34" charset="0"/>
                <a:ea typeface="MS PGothic" pitchFamily="34" charset="-128"/>
              </a:rPr>
              <a:t>mandate with limited resources. </a:t>
            </a:r>
            <a:endParaRPr lang="en-ZA" sz="1800" kern="1200" dirty="0">
              <a:solidFill>
                <a:srgbClr val="FF0000"/>
              </a:solidFill>
              <a:latin typeface="Calibri" panose="020F0502020204030204" pitchFamily="34" charset="0"/>
              <a:ea typeface="MS PGothic" pitchFamily="34" charset="-128"/>
            </a:endParaRPr>
          </a:p>
        </p:txBody>
      </p:sp>
      <p:sp>
        <p:nvSpPr>
          <p:cNvPr id="8" name="Title 1"/>
          <p:cNvSpPr>
            <a:spLocks noGrp="1"/>
          </p:cNvSpPr>
          <p:nvPr>
            <p:ph type="title"/>
          </p:nvPr>
        </p:nvSpPr>
        <p:spPr>
          <a:xfrm>
            <a:off x="323528" y="404664"/>
            <a:ext cx="8424936" cy="648072"/>
          </a:xfrm>
        </p:spPr>
        <p:txBody>
          <a:bodyPr/>
          <a:lstStyle/>
          <a:p>
            <a:r>
              <a:rPr lang="en-US" sz="2600" b="1" dirty="0" smtClean="0">
                <a:solidFill>
                  <a:srgbClr val="993300"/>
                </a:solidFill>
                <a:latin typeface="Berlin Sans FB Demi" pitchFamily="34" charset="0"/>
              </a:rPr>
              <a:t>GENERAL COMMENTS IN RELATION TO PSC MANDATE</a:t>
            </a:r>
            <a:endParaRPr lang="en-US" sz="2600" dirty="0">
              <a:solidFill>
                <a:srgbClr val="800000"/>
              </a:solidFill>
              <a:latin typeface="Berlin Sans FB Demi" pitchFamily="34" charset="0"/>
            </a:endParaRPr>
          </a:p>
        </p:txBody>
      </p:sp>
      <p:pic>
        <p:nvPicPr>
          <p:cNvPr id="1029" name="Picture 5"/>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a:off x="5652120" y="1988840"/>
            <a:ext cx="3179786" cy="34918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01637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12</a:t>
            </a:fld>
            <a:endParaRPr lang="en-US" sz="1400" b="0" dirty="0">
              <a:solidFill>
                <a:schemeClr val="bg1"/>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57528" y="1674168"/>
            <a:ext cx="2906960" cy="29069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Content Placeholder 2"/>
          <p:cNvSpPr>
            <a:spLocks noGrp="1"/>
          </p:cNvSpPr>
          <p:nvPr>
            <p:ph idx="1"/>
          </p:nvPr>
        </p:nvSpPr>
        <p:spPr>
          <a:xfrm>
            <a:off x="251520" y="1196752"/>
            <a:ext cx="5806008" cy="4032448"/>
          </a:xfrm>
        </p:spPr>
        <p:txBody>
          <a:bodyPr/>
          <a:lstStyle/>
          <a:p>
            <a:pPr marL="342900" lvl="1" indent="-342900" algn="just">
              <a:lnSpc>
                <a:spcPct val="120000"/>
              </a:lnSpc>
              <a:buFontTx/>
              <a:buChar char="•"/>
            </a:pPr>
            <a:r>
              <a:rPr lang="en-US" sz="1900" kern="1200" dirty="0">
                <a:latin typeface="Calibri" panose="020F0502020204030204" pitchFamily="34" charset="0"/>
                <a:ea typeface="MS PGothic" pitchFamily="34" charset="-128"/>
              </a:rPr>
              <a:t>Public servants need to be held to a higher standard of </a:t>
            </a:r>
            <a:r>
              <a:rPr lang="en-US" sz="1900" kern="1200" dirty="0" smtClean="0">
                <a:latin typeface="Calibri" panose="020F0502020204030204" pitchFamily="34" charset="0"/>
                <a:ea typeface="MS PGothic" pitchFamily="34" charset="-128"/>
              </a:rPr>
              <a:t>professionalism because they </a:t>
            </a:r>
            <a:r>
              <a:rPr lang="en-US" sz="1900" kern="1200" dirty="0">
                <a:latin typeface="Calibri" panose="020F0502020204030204" pitchFamily="34" charset="0"/>
                <a:ea typeface="MS PGothic" pitchFamily="34" charset="-128"/>
              </a:rPr>
              <a:t>serve the public interest, using public monies. </a:t>
            </a:r>
            <a:endParaRPr lang="en-US" sz="1900" kern="1200" dirty="0" smtClean="0">
              <a:latin typeface="Calibri" panose="020F0502020204030204" pitchFamily="34" charset="0"/>
              <a:ea typeface="MS PGothic" pitchFamily="34" charset="-128"/>
            </a:endParaRPr>
          </a:p>
          <a:p>
            <a:pPr marL="342900" lvl="1" indent="-342900" algn="just">
              <a:lnSpc>
                <a:spcPct val="120000"/>
              </a:lnSpc>
              <a:buFontTx/>
              <a:buChar char="•"/>
            </a:pPr>
            <a:r>
              <a:rPr lang="en-US" sz="1900" kern="1200" dirty="0" smtClean="0">
                <a:latin typeface="Calibri" panose="020F0502020204030204" pitchFamily="34" charset="0"/>
                <a:ea typeface="MS PGothic" pitchFamily="34" charset="-128"/>
              </a:rPr>
              <a:t>The public interest should always come first with zero tolerance to corrupt activities. Such </a:t>
            </a:r>
            <a:r>
              <a:rPr lang="en-US" sz="1900" kern="1200" dirty="0">
                <a:latin typeface="Calibri" panose="020F0502020204030204" pitchFamily="34" charset="0"/>
                <a:ea typeface="MS PGothic" pitchFamily="34" charset="-128"/>
              </a:rPr>
              <a:t>high standards of integrity and commitment necessitate ethical leadership of the highest caliber. </a:t>
            </a:r>
            <a:endParaRPr lang="en-ZA" sz="1900" kern="1200" dirty="0">
              <a:latin typeface="Calibri" panose="020F0502020204030204" pitchFamily="34" charset="0"/>
              <a:ea typeface="MS PGothic" pitchFamily="34" charset="-128"/>
            </a:endParaRPr>
          </a:p>
          <a:p>
            <a:pPr marL="342900" lvl="1" indent="-342900" algn="just">
              <a:lnSpc>
                <a:spcPct val="120000"/>
              </a:lnSpc>
              <a:buFontTx/>
              <a:buChar char="•"/>
            </a:pPr>
            <a:r>
              <a:rPr lang="en-US" sz="1900" kern="1200" dirty="0" smtClean="0">
                <a:latin typeface="Calibri" panose="020F0502020204030204" pitchFamily="34" charset="0"/>
                <a:ea typeface="MS PGothic" pitchFamily="34" charset="-128"/>
              </a:rPr>
              <a:t>Other interventions </a:t>
            </a:r>
            <a:r>
              <a:rPr lang="en-US" sz="1900" kern="1200" dirty="0">
                <a:latin typeface="Calibri" panose="020F0502020204030204" pitchFamily="34" charset="0"/>
                <a:ea typeface="MS PGothic" pitchFamily="34" charset="-128"/>
              </a:rPr>
              <a:t>to curb corruption include resuscitating the National Anti-Corruption </a:t>
            </a:r>
            <a:r>
              <a:rPr lang="en-US" sz="1900" kern="1200" dirty="0" smtClean="0">
                <a:latin typeface="Calibri" panose="020F0502020204030204" pitchFamily="34" charset="0"/>
                <a:ea typeface="MS PGothic" pitchFamily="34" charset="-128"/>
              </a:rPr>
              <a:t>Forum, led </a:t>
            </a:r>
            <a:r>
              <a:rPr lang="en-US" sz="1900" kern="1200" dirty="0">
                <a:latin typeface="Calibri" panose="020F0502020204030204" pitchFamily="34" charset="0"/>
                <a:ea typeface="MS PGothic" pitchFamily="34" charset="-128"/>
              </a:rPr>
              <a:t>by the </a:t>
            </a:r>
            <a:r>
              <a:rPr lang="en-US" sz="1900" kern="1200" dirty="0" smtClean="0">
                <a:latin typeface="Calibri" panose="020F0502020204030204" pitchFamily="34" charset="0"/>
                <a:ea typeface="MS PGothic" pitchFamily="34" charset="-128"/>
              </a:rPr>
              <a:t>Minister of Public Service and Administration (MPSA) </a:t>
            </a:r>
            <a:r>
              <a:rPr lang="en-US" sz="1900" kern="1200" dirty="0">
                <a:latin typeface="Calibri" panose="020F0502020204030204" pitchFamily="34" charset="0"/>
                <a:ea typeface="MS PGothic" pitchFamily="34" charset="-128"/>
              </a:rPr>
              <a:t>and the </a:t>
            </a:r>
            <a:r>
              <a:rPr lang="en-US" sz="1900" kern="1200" dirty="0" smtClean="0">
                <a:latin typeface="Calibri" panose="020F0502020204030204" pitchFamily="34" charset="0"/>
                <a:ea typeface="MS PGothic" pitchFamily="34" charset="-128"/>
              </a:rPr>
              <a:t>PSC.</a:t>
            </a:r>
            <a:r>
              <a:rPr lang="en-US" sz="1900" kern="1200" dirty="0">
                <a:latin typeface="Calibri" panose="020F0502020204030204" pitchFamily="34" charset="0"/>
                <a:ea typeface="MS PGothic" pitchFamily="34" charset="-128"/>
              </a:rPr>
              <a:t> </a:t>
            </a:r>
            <a:endParaRPr lang="en-ZA" sz="1900" kern="1200" dirty="0">
              <a:latin typeface="Calibri" panose="020F0502020204030204" pitchFamily="34" charset="0"/>
              <a:ea typeface="MS PGothic" pitchFamily="34" charset="-128"/>
            </a:endParaRPr>
          </a:p>
        </p:txBody>
      </p:sp>
      <p:sp>
        <p:nvSpPr>
          <p:cNvPr id="8" name="Title 1"/>
          <p:cNvSpPr>
            <a:spLocks noGrp="1"/>
          </p:cNvSpPr>
          <p:nvPr>
            <p:ph type="title"/>
          </p:nvPr>
        </p:nvSpPr>
        <p:spPr>
          <a:xfrm>
            <a:off x="0" y="548680"/>
            <a:ext cx="8964488" cy="720080"/>
          </a:xfrm>
        </p:spPr>
        <p:txBody>
          <a:bodyPr/>
          <a:lstStyle/>
          <a:p>
            <a:r>
              <a:rPr lang="en-US" sz="2600" b="1" dirty="0">
                <a:solidFill>
                  <a:srgbClr val="993300"/>
                </a:solidFill>
                <a:latin typeface="Berlin Sans FB Demi" pitchFamily="34" charset="0"/>
              </a:rPr>
              <a:t>GENERAL COMMENTS IN RELATION TO PSC </a:t>
            </a:r>
            <a:r>
              <a:rPr lang="en-US" sz="2600" b="1" dirty="0" smtClean="0">
                <a:solidFill>
                  <a:srgbClr val="993300"/>
                </a:solidFill>
                <a:latin typeface="Berlin Sans FB Demi" pitchFamily="34" charset="0"/>
              </a:rPr>
              <a:t>MANDATE (2)</a:t>
            </a:r>
            <a:endParaRPr lang="en-US" sz="2600" dirty="0">
              <a:solidFill>
                <a:srgbClr val="800000"/>
              </a:solidFill>
              <a:latin typeface="Berlin Sans FB Demi" pitchFamily="34" charset="0"/>
            </a:endParaRPr>
          </a:p>
        </p:txBody>
      </p:sp>
      <p:sp>
        <p:nvSpPr>
          <p:cNvPr id="6" name="TextBox 5"/>
          <p:cNvSpPr txBox="1"/>
          <p:nvPr/>
        </p:nvSpPr>
        <p:spPr>
          <a:xfrm>
            <a:off x="539552" y="6309320"/>
            <a:ext cx="7200800" cy="276999"/>
          </a:xfrm>
          <a:prstGeom prst="rect">
            <a:avLst/>
          </a:prstGeom>
          <a:noFill/>
        </p:spPr>
        <p:txBody>
          <a:bodyPr wrap="square" rtlCol="0">
            <a:spAutoFit/>
          </a:bodyPr>
          <a:lstStyle/>
          <a:p>
            <a:pPr algn="just"/>
            <a:r>
              <a:rPr lang="en-ZA" sz="1200" b="0" dirty="0" smtClean="0">
                <a:solidFill>
                  <a:schemeClr val="bg1"/>
                </a:solidFill>
                <a:latin typeface="Calibri" panose="020F0502020204030204" pitchFamily="34" charset="0"/>
              </a:rPr>
              <a:t>Public Service Commission (PSC) Chairperson, Adv RK Sizani, dated 04 May 2017</a:t>
            </a:r>
            <a:endParaRPr lang="en-ZA" sz="1200" b="0" dirty="0">
              <a:solidFill>
                <a:schemeClr val="bg1"/>
              </a:solidFill>
              <a:latin typeface="Calibri" panose="020F0502020204030204" pitchFamily="34" charset="0"/>
            </a:endParaRPr>
          </a:p>
        </p:txBody>
      </p:sp>
      <p:sp>
        <p:nvSpPr>
          <p:cNvPr id="9" name="Content Placeholder 2"/>
          <p:cNvSpPr txBox="1">
            <a:spLocks/>
          </p:cNvSpPr>
          <p:nvPr/>
        </p:nvSpPr>
        <p:spPr bwMode="auto">
          <a:xfrm>
            <a:off x="682104" y="5107051"/>
            <a:ext cx="7967712" cy="11302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742950" lvl="2" indent="-342900" algn="just">
              <a:lnSpc>
                <a:spcPct val="120000"/>
              </a:lnSpc>
            </a:pPr>
            <a:r>
              <a:rPr lang="en-ZA" sz="1900" b="0" kern="1200" dirty="0" smtClean="0">
                <a:latin typeface="Calibri" panose="020F0502020204030204" pitchFamily="34" charset="0"/>
                <a:ea typeface="MS PGothic" pitchFamily="34" charset="-128"/>
              </a:rPr>
              <a:t>The finalisation of the </a:t>
            </a:r>
            <a:r>
              <a:rPr lang="en-US" sz="1900" b="0" kern="1200" dirty="0" smtClean="0">
                <a:latin typeface="Calibri" panose="020F0502020204030204" pitchFamily="34" charset="0"/>
                <a:ea typeface="MS PGothic" pitchFamily="34" charset="-128"/>
              </a:rPr>
              <a:t>National Anti-Corruption Strategy that should include both the private and public sector, led by the Inter Ministerial Committee (IMC) on Anti-Corruption.</a:t>
            </a:r>
            <a:endParaRPr lang="en-ZA" sz="1900" b="0" kern="1200" dirty="0">
              <a:latin typeface="Calibri" panose="020F0502020204030204" pitchFamily="34" charset="0"/>
              <a:ea typeface="MS PGothic" pitchFamily="34" charset="-128"/>
            </a:endParaRPr>
          </a:p>
        </p:txBody>
      </p:sp>
    </p:spTree>
    <p:extLst>
      <p:ext uri="{BB962C8B-B14F-4D97-AF65-F5344CB8AC3E}">
        <p14:creationId xmlns:p14="http://schemas.microsoft.com/office/powerpoint/2010/main" xmlns="" val="10723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13</a:t>
            </a:fld>
            <a:endParaRPr lang="en-US" sz="1400" b="0" dirty="0">
              <a:solidFill>
                <a:schemeClr val="bg1"/>
              </a:solidFill>
            </a:endParaRPr>
          </a:p>
        </p:txBody>
      </p:sp>
      <p:sp>
        <p:nvSpPr>
          <p:cNvPr id="7" name="Content Placeholder 2"/>
          <p:cNvSpPr>
            <a:spLocks noGrp="1"/>
          </p:cNvSpPr>
          <p:nvPr>
            <p:ph idx="1"/>
          </p:nvPr>
        </p:nvSpPr>
        <p:spPr>
          <a:xfrm>
            <a:off x="495548" y="1268760"/>
            <a:ext cx="8324924" cy="5040560"/>
          </a:xfrm>
        </p:spPr>
        <p:txBody>
          <a:bodyPr/>
          <a:lstStyle/>
          <a:p>
            <a:pPr algn="just">
              <a:lnSpc>
                <a:spcPct val="110000"/>
              </a:lnSpc>
              <a:spcBef>
                <a:spcPts val="0"/>
              </a:spcBef>
            </a:pPr>
            <a:r>
              <a:rPr lang="en-US" sz="1800" b="1" dirty="0" smtClean="0">
                <a:solidFill>
                  <a:srgbClr val="C00000"/>
                </a:solidFill>
                <a:latin typeface="Calibri" pitchFamily="34" charset="0"/>
                <a:cs typeface="Calibri" pitchFamily="34" charset="0"/>
              </a:rPr>
              <a:t>Strategic Management:</a:t>
            </a:r>
          </a:p>
          <a:p>
            <a:pPr lvl="1" algn="just">
              <a:lnSpc>
                <a:spcPct val="110000"/>
              </a:lnSpc>
              <a:spcBef>
                <a:spcPts val="0"/>
              </a:spcBef>
            </a:pPr>
            <a:r>
              <a:rPr lang="en-US" sz="1800" dirty="0" smtClean="0">
                <a:latin typeface="Calibri" pitchFamily="34" charset="0"/>
                <a:cs typeface="Calibri" pitchFamily="34" charset="0"/>
              </a:rPr>
              <a:t>Translate Strategic Plans into </a:t>
            </a:r>
            <a:r>
              <a:rPr lang="en-US" sz="1800" b="1" dirty="0" smtClean="0">
                <a:latin typeface="Calibri" pitchFamily="34" charset="0"/>
                <a:cs typeface="Calibri" pitchFamily="34" charset="0"/>
              </a:rPr>
              <a:t>actionable Annual Performance Plans </a:t>
            </a:r>
            <a:r>
              <a:rPr lang="en-US" sz="1800" dirty="0" smtClean="0">
                <a:latin typeface="Calibri" pitchFamily="34" charset="0"/>
                <a:cs typeface="Calibri" pitchFamily="34" charset="0"/>
              </a:rPr>
              <a:t>(APPs) and aligned with the strategic objectives. The starting point is the compliance with the Framework for Strategic Plans and APPs.</a:t>
            </a:r>
          </a:p>
          <a:p>
            <a:pPr lvl="1" algn="just">
              <a:lnSpc>
                <a:spcPct val="110000"/>
              </a:lnSpc>
              <a:spcBef>
                <a:spcPts val="0"/>
              </a:spcBef>
            </a:pPr>
            <a:r>
              <a:rPr lang="en-US" sz="1800" dirty="0" smtClean="0">
                <a:latin typeface="Calibri" pitchFamily="34" charset="0"/>
                <a:cs typeface="Calibri" pitchFamily="34" charset="0"/>
              </a:rPr>
              <a:t>Improve ability to </a:t>
            </a:r>
            <a:r>
              <a:rPr lang="en-US" sz="1800" b="1" dirty="0" smtClean="0">
                <a:latin typeface="Calibri" pitchFamily="34" charset="0"/>
                <a:cs typeface="Calibri" pitchFamily="34" charset="0"/>
              </a:rPr>
              <a:t>effectively monitor and report </a:t>
            </a:r>
            <a:r>
              <a:rPr lang="en-US" sz="1800" dirty="0" smtClean="0">
                <a:latin typeface="Calibri" pitchFamily="34" charset="0"/>
                <a:cs typeface="Calibri" pitchFamily="34" charset="0"/>
              </a:rPr>
              <a:t>against reliable performance information produced by departments. This includes the usage of this information to inform performance improvements.</a:t>
            </a:r>
          </a:p>
          <a:p>
            <a:pPr lvl="1" algn="just">
              <a:lnSpc>
                <a:spcPct val="110000"/>
              </a:lnSpc>
              <a:spcBef>
                <a:spcPts val="0"/>
              </a:spcBef>
            </a:pPr>
            <a:r>
              <a:rPr lang="en-US" sz="1800" b="1" dirty="0" smtClean="0">
                <a:latin typeface="Calibri" pitchFamily="34" charset="0"/>
                <a:cs typeface="Calibri" pitchFamily="34" charset="0"/>
              </a:rPr>
              <a:t>Alignment of budgets and APPs </a:t>
            </a:r>
            <a:r>
              <a:rPr lang="en-US" sz="1800" dirty="0" smtClean="0">
                <a:latin typeface="Calibri" pitchFamily="34" charset="0"/>
                <a:cs typeface="Calibri" pitchFamily="34" charset="0"/>
              </a:rPr>
              <a:t>to improve service delivery – costing the implementation.</a:t>
            </a:r>
          </a:p>
          <a:p>
            <a:pPr algn="just">
              <a:lnSpc>
                <a:spcPct val="110000"/>
              </a:lnSpc>
              <a:spcBef>
                <a:spcPts val="0"/>
              </a:spcBef>
            </a:pPr>
            <a:r>
              <a:rPr lang="en-US" sz="1800" b="1" dirty="0" smtClean="0">
                <a:solidFill>
                  <a:srgbClr val="C00000"/>
                </a:solidFill>
                <a:latin typeface="Calibri" pitchFamily="34" charset="0"/>
                <a:cs typeface="Calibri" pitchFamily="34" charset="0"/>
              </a:rPr>
              <a:t>Governance </a:t>
            </a:r>
            <a:r>
              <a:rPr lang="en-US" sz="1800" b="1" dirty="0">
                <a:solidFill>
                  <a:srgbClr val="C00000"/>
                </a:solidFill>
                <a:latin typeface="Calibri" pitchFamily="34" charset="0"/>
                <a:cs typeface="Calibri" pitchFamily="34" charset="0"/>
              </a:rPr>
              <a:t>and Accountability</a:t>
            </a:r>
            <a:r>
              <a:rPr lang="en-US" sz="1800" b="1" dirty="0" smtClean="0">
                <a:solidFill>
                  <a:srgbClr val="C00000"/>
                </a:solidFill>
                <a:latin typeface="Calibri" pitchFamily="34" charset="0"/>
                <a:cs typeface="Calibri" pitchFamily="34" charset="0"/>
              </a:rPr>
              <a:t>:</a:t>
            </a:r>
          </a:p>
          <a:p>
            <a:pPr lvl="1" algn="just">
              <a:lnSpc>
                <a:spcPct val="110000"/>
              </a:lnSpc>
              <a:spcBef>
                <a:spcPts val="0"/>
              </a:spcBef>
            </a:pPr>
            <a:r>
              <a:rPr lang="en-US" sz="1800" dirty="0" smtClean="0">
                <a:latin typeface="Calibri" pitchFamily="34" charset="0"/>
                <a:cs typeface="Calibri" pitchFamily="34" charset="0"/>
              </a:rPr>
              <a:t>Adherence to </a:t>
            </a:r>
            <a:r>
              <a:rPr lang="en-US" sz="1800" dirty="0">
                <a:latin typeface="Calibri" pitchFamily="34" charset="0"/>
                <a:cs typeface="Calibri" pitchFamily="34" charset="0"/>
              </a:rPr>
              <a:t>the </a:t>
            </a:r>
            <a:r>
              <a:rPr lang="en-US" sz="1800" b="1" dirty="0">
                <a:latin typeface="Calibri" pitchFamily="34" charset="0"/>
                <a:cs typeface="Calibri" pitchFamily="34" charset="0"/>
              </a:rPr>
              <a:t>Service Delivery Improvement </a:t>
            </a:r>
            <a:r>
              <a:rPr lang="en-US" sz="1800" b="1" dirty="0" smtClean="0">
                <a:latin typeface="Calibri" pitchFamily="34" charset="0"/>
                <a:cs typeface="Calibri" pitchFamily="34" charset="0"/>
              </a:rPr>
              <a:t>policies</a:t>
            </a:r>
            <a:r>
              <a:rPr lang="en-US" sz="1800" dirty="0" smtClean="0">
                <a:latin typeface="Calibri" pitchFamily="34" charset="0"/>
                <a:cs typeface="Calibri" pitchFamily="34" charset="0"/>
              </a:rPr>
              <a:t>; </a:t>
            </a:r>
            <a:r>
              <a:rPr lang="en-US" sz="1800" dirty="0">
                <a:latin typeface="Calibri" pitchFamily="34" charset="0"/>
                <a:cs typeface="Calibri" pitchFamily="34" charset="0"/>
              </a:rPr>
              <a:t>an approved service delivery charter with defined and measurable standards, and </a:t>
            </a:r>
            <a:r>
              <a:rPr lang="en-US" sz="1800" dirty="0" smtClean="0">
                <a:latin typeface="Calibri" pitchFamily="34" charset="0"/>
                <a:cs typeface="Calibri" pitchFamily="34" charset="0"/>
              </a:rPr>
              <a:t>approved SDIPs</a:t>
            </a:r>
            <a:r>
              <a:rPr lang="en-US" sz="1800" dirty="0">
                <a:latin typeface="Calibri" pitchFamily="34" charset="0"/>
                <a:cs typeface="Calibri" pitchFamily="34" charset="0"/>
              </a:rPr>
              <a:t>.</a:t>
            </a:r>
          </a:p>
          <a:p>
            <a:pPr lvl="1" algn="just">
              <a:lnSpc>
                <a:spcPct val="110000"/>
              </a:lnSpc>
              <a:spcBef>
                <a:spcPts val="0"/>
              </a:spcBef>
            </a:pPr>
            <a:r>
              <a:rPr lang="en-US" sz="1800" b="1" dirty="0">
                <a:latin typeface="Calibri" pitchFamily="34" charset="0"/>
                <a:cs typeface="Calibri" pitchFamily="34" charset="0"/>
              </a:rPr>
              <a:t>Build requisite </a:t>
            </a:r>
            <a:r>
              <a:rPr lang="en-US" sz="1800" b="1" dirty="0" smtClean="0">
                <a:latin typeface="Calibri" pitchFamily="34" charset="0"/>
                <a:cs typeface="Calibri" pitchFamily="34" charset="0"/>
              </a:rPr>
              <a:t>anti-corruption capacity</a:t>
            </a:r>
            <a:r>
              <a:rPr lang="en-US" sz="1800" dirty="0" smtClean="0">
                <a:latin typeface="Calibri" pitchFamily="34" charset="0"/>
                <a:cs typeface="Calibri" pitchFamily="34" charset="0"/>
              </a:rPr>
              <a:t>.</a:t>
            </a:r>
            <a:endParaRPr lang="en-US" sz="1800" dirty="0">
              <a:latin typeface="Calibri" pitchFamily="34" charset="0"/>
              <a:cs typeface="Calibri" pitchFamily="34" charset="0"/>
            </a:endParaRPr>
          </a:p>
          <a:p>
            <a:pPr lvl="1" algn="just">
              <a:lnSpc>
                <a:spcPct val="110000"/>
              </a:lnSpc>
              <a:spcBef>
                <a:spcPts val="0"/>
              </a:spcBef>
            </a:pPr>
            <a:r>
              <a:rPr lang="en-US" sz="1800" b="1" dirty="0">
                <a:latin typeface="Calibri" pitchFamily="34" charset="0"/>
                <a:cs typeface="Calibri" pitchFamily="34" charset="0"/>
              </a:rPr>
              <a:t>Establish systems and policies </a:t>
            </a:r>
            <a:r>
              <a:rPr lang="en-US" sz="1800" dirty="0">
                <a:latin typeface="Calibri" pitchFamily="34" charset="0"/>
                <a:cs typeface="Calibri" pitchFamily="34" charset="0"/>
              </a:rPr>
              <a:t>to promote professional ethics and discourage unethical behaviour </a:t>
            </a:r>
            <a:r>
              <a:rPr lang="en-US" sz="1800" dirty="0" smtClean="0">
                <a:latin typeface="Calibri" pitchFamily="34" charset="0"/>
                <a:cs typeface="Calibri" pitchFamily="34" charset="0"/>
              </a:rPr>
              <a:t>measuring treatment of citizens and </a:t>
            </a:r>
            <a:r>
              <a:rPr lang="en-US" sz="1800" dirty="0">
                <a:latin typeface="Calibri" pitchFamily="34" charset="0"/>
                <a:cs typeface="Calibri" pitchFamily="34" charset="0"/>
              </a:rPr>
              <a:t>corruption (</a:t>
            </a:r>
            <a:r>
              <a:rPr lang="en-US" sz="1800" b="1" dirty="0" smtClean="0">
                <a:latin typeface="Calibri" pitchFamily="34" charset="0"/>
                <a:cs typeface="Calibri" pitchFamily="34" charset="0"/>
              </a:rPr>
              <a:t>consequence management, annual surveys</a:t>
            </a:r>
            <a:r>
              <a:rPr lang="en-US" sz="1800" dirty="0" smtClean="0">
                <a:latin typeface="Calibri" pitchFamily="34" charset="0"/>
                <a:cs typeface="Calibri" pitchFamily="34" charset="0"/>
              </a:rPr>
              <a:t>)</a:t>
            </a:r>
            <a:endParaRPr lang="en-US" sz="1800" dirty="0">
              <a:latin typeface="Calibri" pitchFamily="34" charset="0"/>
              <a:cs typeface="Calibri" pitchFamily="34" charset="0"/>
            </a:endParaRPr>
          </a:p>
          <a:p>
            <a:pPr lvl="1" algn="just">
              <a:lnSpc>
                <a:spcPct val="120000"/>
              </a:lnSpc>
              <a:spcBef>
                <a:spcPts val="0"/>
              </a:spcBef>
            </a:pPr>
            <a:endParaRPr lang="en-US" sz="1700" dirty="0" smtClean="0">
              <a:latin typeface="Calibri" pitchFamily="34" charset="0"/>
              <a:cs typeface="Calibri" pitchFamily="34" charset="0"/>
            </a:endParaRPr>
          </a:p>
          <a:p>
            <a:pPr lvl="1" algn="just">
              <a:lnSpc>
                <a:spcPct val="120000"/>
              </a:lnSpc>
              <a:spcBef>
                <a:spcPts val="0"/>
              </a:spcBef>
            </a:pPr>
            <a:endParaRPr lang="en-US" sz="1700" dirty="0">
              <a:latin typeface="Calibri" pitchFamily="34" charset="0"/>
              <a:cs typeface="Calibri" pitchFamily="34" charset="0"/>
            </a:endParaRPr>
          </a:p>
          <a:p>
            <a:pPr algn="just">
              <a:lnSpc>
                <a:spcPts val="3200"/>
              </a:lnSpc>
              <a:spcBef>
                <a:spcPts val="0"/>
              </a:spcBef>
            </a:pPr>
            <a:endParaRPr lang="en-US" sz="2000" b="1" dirty="0">
              <a:solidFill>
                <a:srgbClr val="C00000"/>
              </a:solidFill>
              <a:latin typeface="Calibri" pitchFamily="34" charset="0"/>
              <a:cs typeface="Calibri" pitchFamily="34" charset="0"/>
            </a:endParaRPr>
          </a:p>
        </p:txBody>
      </p:sp>
      <p:sp>
        <p:nvSpPr>
          <p:cNvPr id="8" name="Title 1"/>
          <p:cNvSpPr>
            <a:spLocks noGrp="1"/>
          </p:cNvSpPr>
          <p:nvPr>
            <p:ph type="title"/>
          </p:nvPr>
        </p:nvSpPr>
        <p:spPr>
          <a:xfrm>
            <a:off x="179512" y="548680"/>
            <a:ext cx="8712968" cy="720080"/>
          </a:xfrm>
        </p:spPr>
        <p:txBody>
          <a:bodyPr/>
          <a:lstStyle/>
          <a:p>
            <a:r>
              <a:rPr lang="en-US" sz="2400" b="1" dirty="0" smtClean="0">
                <a:solidFill>
                  <a:srgbClr val="993300"/>
                </a:solidFill>
                <a:latin typeface="Berlin Sans FB Demi" pitchFamily="34" charset="0"/>
              </a:rPr>
              <a:t>STRATEGIES AVAILABLE TO SIGNIFICANTLY IMPROVE ADMINISTRATION PRACTICE IN THE PUBLIC SERVICE</a:t>
            </a:r>
            <a:endParaRPr lang="en-US" sz="2400" dirty="0">
              <a:solidFill>
                <a:srgbClr val="800000"/>
              </a:solidFill>
              <a:latin typeface="Berlin Sans FB Demi" pitchFamily="34" charset="0"/>
            </a:endParaRPr>
          </a:p>
        </p:txBody>
      </p:sp>
      <p:sp>
        <p:nvSpPr>
          <p:cNvPr id="2" name="TextBox 1"/>
          <p:cNvSpPr txBox="1"/>
          <p:nvPr/>
        </p:nvSpPr>
        <p:spPr>
          <a:xfrm>
            <a:off x="467544" y="6309320"/>
            <a:ext cx="7704856" cy="276999"/>
          </a:xfrm>
          <a:prstGeom prst="rect">
            <a:avLst/>
          </a:prstGeom>
          <a:noFill/>
        </p:spPr>
        <p:txBody>
          <a:bodyPr wrap="square" rtlCol="0">
            <a:spAutoFit/>
          </a:bodyPr>
          <a:lstStyle/>
          <a:p>
            <a:pPr algn="just"/>
            <a:r>
              <a:rPr lang="en-ZA" sz="1200" b="0" dirty="0" smtClean="0">
                <a:solidFill>
                  <a:schemeClr val="bg1"/>
                </a:solidFill>
                <a:latin typeface="Calibri" panose="020F0502020204030204" pitchFamily="34" charset="0"/>
              </a:rPr>
              <a:t>DPME, Summary of 2016 MPAT Results</a:t>
            </a:r>
            <a:endParaRPr lang="en-ZA" sz="12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xmlns="" val="462919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14</a:t>
            </a:fld>
            <a:endParaRPr lang="en-US" sz="1400" b="0" dirty="0">
              <a:solidFill>
                <a:schemeClr val="bg1"/>
              </a:solidFill>
            </a:endParaRPr>
          </a:p>
        </p:txBody>
      </p:sp>
      <p:sp>
        <p:nvSpPr>
          <p:cNvPr id="7" name="Content Placeholder 2"/>
          <p:cNvSpPr>
            <a:spLocks noGrp="1"/>
          </p:cNvSpPr>
          <p:nvPr>
            <p:ph idx="1"/>
          </p:nvPr>
        </p:nvSpPr>
        <p:spPr>
          <a:xfrm>
            <a:off x="179512" y="1263204"/>
            <a:ext cx="8712968" cy="5040560"/>
          </a:xfrm>
        </p:spPr>
        <p:txBody>
          <a:bodyPr/>
          <a:lstStyle/>
          <a:p>
            <a:pPr algn="just">
              <a:lnSpc>
                <a:spcPct val="110000"/>
              </a:lnSpc>
              <a:spcBef>
                <a:spcPts val="0"/>
              </a:spcBef>
            </a:pPr>
            <a:r>
              <a:rPr lang="en-US" sz="1800" b="1" dirty="0" smtClean="0">
                <a:solidFill>
                  <a:srgbClr val="C00000"/>
                </a:solidFill>
                <a:latin typeface="Calibri" pitchFamily="34" charset="0"/>
                <a:cs typeface="Calibri" pitchFamily="34" charset="0"/>
              </a:rPr>
              <a:t>Human </a:t>
            </a:r>
            <a:r>
              <a:rPr lang="en-US" sz="1800" b="1" dirty="0">
                <a:solidFill>
                  <a:srgbClr val="C00000"/>
                </a:solidFill>
                <a:latin typeface="Calibri" pitchFamily="34" charset="0"/>
                <a:cs typeface="Calibri" pitchFamily="34" charset="0"/>
              </a:rPr>
              <a:t>Resource Management:</a:t>
            </a:r>
          </a:p>
          <a:p>
            <a:pPr lvl="1" algn="just">
              <a:lnSpc>
                <a:spcPct val="110000"/>
              </a:lnSpc>
              <a:spcBef>
                <a:spcPts val="0"/>
              </a:spcBef>
            </a:pPr>
            <a:r>
              <a:rPr lang="en-US" sz="1800" b="1" dirty="0">
                <a:latin typeface="Calibri" pitchFamily="34" charset="0"/>
                <a:cs typeface="Calibri" pitchFamily="34" charset="0"/>
              </a:rPr>
              <a:t>Recruitment and Selection ~ </a:t>
            </a:r>
            <a:r>
              <a:rPr lang="en-US" sz="1800" dirty="0" smtClean="0">
                <a:latin typeface="Calibri" pitchFamily="34" charset="0"/>
                <a:cs typeface="Calibri" pitchFamily="34" charset="0"/>
              </a:rPr>
              <a:t>In its Discussion Document on building a professional and career-oriented Public Service the PSC gives a problem statement regarding current recruitment and selection system and recommends better career management which means, amongst others: </a:t>
            </a:r>
          </a:p>
          <a:p>
            <a:pPr lvl="2" algn="just">
              <a:lnSpc>
                <a:spcPct val="110000"/>
              </a:lnSpc>
              <a:spcBef>
                <a:spcPts val="0"/>
              </a:spcBef>
            </a:pPr>
            <a:r>
              <a:rPr lang="en-US" sz="1800" dirty="0" smtClean="0">
                <a:latin typeface="Calibri" pitchFamily="34" charset="0"/>
                <a:cs typeface="Calibri" pitchFamily="34" charset="0"/>
              </a:rPr>
              <a:t>Better specifying the requirements and scope of work for different careers</a:t>
            </a:r>
          </a:p>
          <a:p>
            <a:pPr lvl="2" algn="just">
              <a:lnSpc>
                <a:spcPct val="110000"/>
              </a:lnSpc>
              <a:spcBef>
                <a:spcPts val="0"/>
              </a:spcBef>
            </a:pPr>
            <a:r>
              <a:rPr lang="en-US" sz="1800" dirty="0" smtClean="0">
                <a:latin typeface="Calibri" pitchFamily="34" charset="0"/>
                <a:cs typeface="Calibri" pitchFamily="34" charset="0"/>
              </a:rPr>
              <a:t>Certifying that candidates can do all the tasks in the scope of work and </a:t>
            </a:r>
          </a:p>
          <a:p>
            <a:pPr lvl="2" algn="just">
              <a:lnSpc>
                <a:spcPct val="110000"/>
              </a:lnSpc>
              <a:spcBef>
                <a:spcPts val="0"/>
              </a:spcBef>
            </a:pPr>
            <a:r>
              <a:rPr lang="en-US" sz="1800" dirty="0" smtClean="0">
                <a:latin typeface="Calibri" pitchFamily="34" charset="0"/>
                <a:cs typeface="Calibri" pitchFamily="34" charset="0"/>
              </a:rPr>
              <a:t>Recruiting from a pool of skills that has been consciously built.</a:t>
            </a:r>
          </a:p>
          <a:p>
            <a:pPr lvl="1" algn="just">
              <a:lnSpc>
                <a:spcPct val="110000"/>
              </a:lnSpc>
              <a:spcBef>
                <a:spcPts val="0"/>
              </a:spcBef>
            </a:pPr>
            <a:r>
              <a:rPr lang="en-US" sz="1800" b="1" dirty="0" smtClean="0">
                <a:latin typeface="Calibri" pitchFamily="34" charset="0"/>
                <a:cs typeface="Calibri" pitchFamily="34" charset="0"/>
              </a:rPr>
              <a:t>Organisational </a:t>
            </a:r>
            <a:r>
              <a:rPr lang="en-US" sz="1800" b="1" dirty="0">
                <a:latin typeface="Calibri" pitchFamily="34" charset="0"/>
                <a:cs typeface="Calibri" pitchFamily="34" charset="0"/>
              </a:rPr>
              <a:t>Design ~</a:t>
            </a:r>
            <a:r>
              <a:rPr lang="en-US" sz="1800" dirty="0">
                <a:latin typeface="Calibri" pitchFamily="34" charset="0"/>
                <a:cs typeface="Calibri" pitchFamily="34" charset="0"/>
              </a:rPr>
              <a:t> compliance with requirements; consultation with the DPSA before approval of organisational structure by the EAs. This results in non-alignment with the MTEF budget and the departmental organisational structure.</a:t>
            </a:r>
          </a:p>
          <a:p>
            <a:pPr lvl="1" algn="just">
              <a:lnSpc>
                <a:spcPct val="110000"/>
              </a:lnSpc>
              <a:spcBef>
                <a:spcPts val="0"/>
              </a:spcBef>
            </a:pPr>
            <a:r>
              <a:rPr lang="en-US" sz="1800" b="1" dirty="0">
                <a:latin typeface="Calibri" pitchFamily="34" charset="0"/>
                <a:cs typeface="Calibri" pitchFamily="34" charset="0"/>
              </a:rPr>
              <a:t>Management of Disciplinary Cases ~ </a:t>
            </a:r>
            <a:r>
              <a:rPr lang="en-US" sz="1800" dirty="0">
                <a:latin typeface="Calibri" pitchFamily="34" charset="0"/>
                <a:cs typeface="Calibri" pitchFamily="34" charset="0"/>
              </a:rPr>
              <a:t>address</a:t>
            </a:r>
            <a:r>
              <a:rPr lang="en-US" sz="1800" b="1" dirty="0">
                <a:latin typeface="Calibri" pitchFamily="34" charset="0"/>
                <a:cs typeface="Calibri" pitchFamily="34" charset="0"/>
              </a:rPr>
              <a:t> </a:t>
            </a:r>
            <a:r>
              <a:rPr lang="en-US" sz="1800" dirty="0">
                <a:latin typeface="Calibri" pitchFamily="34" charset="0"/>
                <a:cs typeface="Calibri" pitchFamily="34" charset="0"/>
              </a:rPr>
              <a:t>challenges with the finalisation of disciplinary cases within the 90 days from </a:t>
            </a:r>
            <a:r>
              <a:rPr lang="en-US" sz="1800" dirty="0" smtClean="0">
                <a:latin typeface="Calibri" pitchFamily="34" charset="0"/>
                <a:cs typeface="Calibri" pitchFamily="34" charset="0"/>
              </a:rPr>
              <a:t>identification.</a:t>
            </a:r>
          </a:p>
          <a:p>
            <a:pPr lvl="2" algn="just">
              <a:lnSpc>
                <a:spcPct val="110000"/>
              </a:lnSpc>
              <a:spcBef>
                <a:spcPts val="0"/>
              </a:spcBef>
            </a:pPr>
            <a:r>
              <a:rPr lang="en-US" sz="1800" dirty="0" smtClean="0">
                <a:latin typeface="Calibri" pitchFamily="34" charset="0"/>
                <a:cs typeface="Calibri" pitchFamily="34" charset="0"/>
              </a:rPr>
              <a:t>To address the personnel shortages in the Labour Relations units; the Department of Public Service and Administration (DPSA) has created a resource pool for departments to use, at request from the departments.</a:t>
            </a:r>
            <a:endParaRPr lang="en-US" sz="1800" dirty="0">
              <a:latin typeface="Calibri" pitchFamily="34" charset="0"/>
              <a:cs typeface="Calibri" pitchFamily="34" charset="0"/>
            </a:endParaRPr>
          </a:p>
        </p:txBody>
      </p:sp>
      <p:sp>
        <p:nvSpPr>
          <p:cNvPr id="8" name="Title 1"/>
          <p:cNvSpPr>
            <a:spLocks noGrp="1"/>
          </p:cNvSpPr>
          <p:nvPr>
            <p:ph type="title"/>
          </p:nvPr>
        </p:nvSpPr>
        <p:spPr>
          <a:xfrm>
            <a:off x="179512" y="476672"/>
            <a:ext cx="8712968" cy="720080"/>
          </a:xfrm>
        </p:spPr>
        <p:txBody>
          <a:bodyPr/>
          <a:lstStyle/>
          <a:p>
            <a:r>
              <a:rPr lang="en-US" sz="2400" b="1" dirty="0" smtClean="0">
                <a:solidFill>
                  <a:srgbClr val="993300"/>
                </a:solidFill>
                <a:latin typeface="Berlin Sans FB Demi" pitchFamily="34" charset="0"/>
              </a:rPr>
              <a:t>STRATEGIES AVAILABLE TO SIGNIFICANTLY IMPROVE ADMINISTRATION PRACTICE IN THE PUBLIC SERVICE (2)</a:t>
            </a:r>
            <a:endParaRPr lang="en-US" sz="2400" dirty="0">
              <a:solidFill>
                <a:srgbClr val="800000"/>
              </a:solidFill>
              <a:latin typeface="Berlin Sans FB Demi" pitchFamily="34" charset="0"/>
            </a:endParaRPr>
          </a:p>
        </p:txBody>
      </p:sp>
      <p:sp>
        <p:nvSpPr>
          <p:cNvPr id="2" name="TextBox 1"/>
          <p:cNvSpPr txBox="1"/>
          <p:nvPr/>
        </p:nvSpPr>
        <p:spPr>
          <a:xfrm>
            <a:off x="467544" y="6309320"/>
            <a:ext cx="7704856" cy="276999"/>
          </a:xfrm>
          <a:prstGeom prst="rect">
            <a:avLst/>
          </a:prstGeom>
          <a:noFill/>
        </p:spPr>
        <p:txBody>
          <a:bodyPr wrap="square" rtlCol="0">
            <a:spAutoFit/>
          </a:bodyPr>
          <a:lstStyle/>
          <a:p>
            <a:pPr algn="just"/>
            <a:r>
              <a:rPr lang="en-ZA" sz="1200" b="0" dirty="0">
                <a:solidFill>
                  <a:schemeClr val="bg1"/>
                </a:solidFill>
                <a:latin typeface="Calibri" panose="020F0502020204030204" pitchFamily="34" charset="0"/>
              </a:rPr>
              <a:t>PCS Developmental State Discussion </a:t>
            </a:r>
            <a:r>
              <a:rPr lang="en-ZA" sz="1200" b="0" dirty="0" smtClean="0">
                <a:solidFill>
                  <a:schemeClr val="bg1"/>
                </a:solidFill>
                <a:latin typeface="Calibri" panose="020F0502020204030204" pitchFamily="34" charset="0"/>
              </a:rPr>
              <a:t>Document AND DPME, Summary of 2016 MPAT Results.</a:t>
            </a:r>
            <a:endParaRPr lang="en-ZA" sz="12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xmlns="" val="3847880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15</a:t>
            </a:fld>
            <a:endParaRPr lang="en-US" sz="1400" b="0" dirty="0">
              <a:solidFill>
                <a:schemeClr val="bg1"/>
              </a:solidFill>
            </a:endParaRPr>
          </a:p>
        </p:txBody>
      </p:sp>
      <p:sp>
        <p:nvSpPr>
          <p:cNvPr id="7" name="Content Placeholder 2"/>
          <p:cNvSpPr>
            <a:spLocks noGrp="1"/>
          </p:cNvSpPr>
          <p:nvPr>
            <p:ph idx="1"/>
          </p:nvPr>
        </p:nvSpPr>
        <p:spPr>
          <a:xfrm>
            <a:off x="611560" y="1484784"/>
            <a:ext cx="4824535" cy="4680520"/>
          </a:xfrm>
        </p:spPr>
        <p:txBody>
          <a:bodyPr/>
          <a:lstStyle/>
          <a:p>
            <a:pPr algn="just">
              <a:lnSpc>
                <a:spcPct val="130000"/>
              </a:lnSpc>
              <a:spcBef>
                <a:spcPts val="0"/>
              </a:spcBef>
            </a:pPr>
            <a:r>
              <a:rPr lang="en-US" sz="1900" b="1" dirty="0" smtClean="0">
                <a:solidFill>
                  <a:srgbClr val="C00000"/>
                </a:solidFill>
                <a:latin typeface="Calibri" pitchFamily="34" charset="0"/>
                <a:cs typeface="Calibri" pitchFamily="34" charset="0"/>
              </a:rPr>
              <a:t>Financial </a:t>
            </a:r>
            <a:r>
              <a:rPr lang="en-US" sz="1900" b="1" dirty="0">
                <a:solidFill>
                  <a:srgbClr val="C00000"/>
                </a:solidFill>
                <a:latin typeface="Calibri" pitchFamily="34" charset="0"/>
                <a:cs typeface="Calibri" pitchFamily="34" charset="0"/>
              </a:rPr>
              <a:t>Management:</a:t>
            </a:r>
          </a:p>
          <a:p>
            <a:pPr lvl="1" algn="just">
              <a:lnSpc>
                <a:spcPct val="130000"/>
              </a:lnSpc>
              <a:spcBef>
                <a:spcPts val="0"/>
              </a:spcBef>
            </a:pPr>
            <a:r>
              <a:rPr lang="en-US" sz="1900" dirty="0" smtClean="0">
                <a:latin typeface="Calibri" pitchFamily="34" charset="0"/>
                <a:cs typeface="Calibri" pitchFamily="34" charset="0"/>
              </a:rPr>
              <a:t>Improve </a:t>
            </a:r>
            <a:r>
              <a:rPr lang="en-US" sz="1900" dirty="0">
                <a:latin typeface="Calibri" pitchFamily="34" charset="0"/>
                <a:cs typeface="Calibri" pitchFamily="34" charset="0"/>
              </a:rPr>
              <a:t>compliance with </a:t>
            </a:r>
            <a:r>
              <a:rPr lang="en-US" sz="1900" b="1" dirty="0">
                <a:latin typeface="Calibri" pitchFamily="34" charset="0"/>
                <a:cs typeface="Calibri" pitchFamily="34" charset="0"/>
              </a:rPr>
              <a:t>legislative requirements for payment of suppliers </a:t>
            </a:r>
            <a:r>
              <a:rPr lang="en-US" sz="1900" dirty="0">
                <a:latin typeface="Calibri" pitchFamily="34" charset="0"/>
                <a:cs typeface="Calibri" pitchFamily="34" charset="0"/>
              </a:rPr>
              <a:t>within the 30 days of receipt of invoices (consequent </a:t>
            </a:r>
            <a:r>
              <a:rPr lang="en-US" sz="1900" dirty="0" smtClean="0">
                <a:latin typeface="Calibri" pitchFamily="34" charset="0"/>
                <a:cs typeface="Calibri" pitchFamily="34" charset="0"/>
              </a:rPr>
              <a:t>management and penalties).</a:t>
            </a:r>
            <a:endParaRPr lang="en-US" sz="1900" dirty="0">
              <a:latin typeface="Calibri" pitchFamily="34" charset="0"/>
              <a:cs typeface="Calibri" pitchFamily="34" charset="0"/>
            </a:endParaRPr>
          </a:p>
          <a:p>
            <a:pPr lvl="1" algn="just">
              <a:lnSpc>
                <a:spcPct val="130000"/>
              </a:lnSpc>
              <a:spcBef>
                <a:spcPts val="0"/>
              </a:spcBef>
            </a:pPr>
            <a:r>
              <a:rPr lang="en-US" sz="1900" b="1" dirty="0">
                <a:latin typeface="Calibri" pitchFamily="34" charset="0"/>
                <a:cs typeface="Calibri" pitchFamily="34" charset="0"/>
              </a:rPr>
              <a:t>Documented policies and procedures</a:t>
            </a:r>
            <a:r>
              <a:rPr lang="en-US" sz="1900" dirty="0">
                <a:latin typeface="Calibri" pitchFamily="34" charset="0"/>
                <a:cs typeface="Calibri" pitchFamily="34" charset="0"/>
              </a:rPr>
              <a:t> for the management of unauthorised, irregular, fruitless and wasteful expenditure to detect and prevent the </a:t>
            </a:r>
            <a:r>
              <a:rPr lang="en-US" sz="1900" dirty="0" smtClean="0">
                <a:latin typeface="Calibri" pitchFamily="34" charset="0"/>
                <a:cs typeface="Calibri" pitchFamily="34" charset="0"/>
              </a:rPr>
              <a:t>occurrence and </a:t>
            </a:r>
            <a:r>
              <a:rPr lang="en-US" sz="1900" dirty="0">
                <a:latin typeface="Calibri" pitchFamily="34" charset="0"/>
                <a:cs typeface="Calibri" pitchFamily="34" charset="0"/>
              </a:rPr>
              <a:t>take disciplinary actions against negligent officials. </a:t>
            </a:r>
            <a:endParaRPr lang="en-US" sz="1900" b="1" dirty="0">
              <a:solidFill>
                <a:srgbClr val="C00000"/>
              </a:solidFill>
              <a:latin typeface="Calibri" pitchFamily="34" charset="0"/>
              <a:cs typeface="Calibri" pitchFamily="34" charset="0"/>
            </a:endParaRPr>
          </a:p>
        </p:txBody>
      </p:sp>
      <p:sp>
        <p:nvSpPr>
          <p:cNvPr id="8" name="Title 1"/>
          <p:cNvSpPr>
            <a:spLocks noGrp="1"/>
          </p:cNvSpPr>
          <p:nvPr>
            <p:ph type="title"/>
          </p:nvPr>
        </p:nvSpPr>
        <p:spPr>
          <a:xfrm>
            <a:off x="179512" y="548680"/>
            <a:ext cx="8712968" cy="720080"/>
          </a:xfrm>
        </p:spPr>
        <p:txBody>
          <a:bodyPr/>
          <a:lstStyle/>
          <a:p>
            <a:r>
              <a:rPr lang="en-US" sz="2400" b="1" dirty="0" smtClean="0">
                <a:solidFill>
                  <a:srgbClr val="993300"/>
                </a:solidFill>
                <a:latin typeface="Berlin Sans FB Demi" pitchFamily="34" charset="0"/>
              </a:rPr>
              <a:t>STRATEGIES AVAILABLE TO SIGNIFICANTLY IMPROVE ADMINISTRATION PRACTICE IN THE PUBLIC SERVICE (3)</a:t>
            </a:r>
            <a:endParaRPr lang="en-US" sz="2400" dirty="0">
              <a:solidFill>
                <a:srgbClr val="800000"/>
              </a:solidFill>
              <a:latin typeface="Berlin Sans FB Demi" pitchFamily="34" charset="0"/>
            </a:endParaRPr>
          </a:p>
        </p:txBody>
      </p:sp>
      <p:sp>
        <p:nvSpPr>
          <p:cNvPr id="2" name="TextBox 1"/>
          <p:cNvSpPr txBox="1"/>
          <p:nvPr/>
        </p:nvSpPr>
        <p:spPr>
          <a:xfrm>
            <a:off x="467544" y="6309320"/>
            <a:ext cx="7704856" cy="276999"/>
          </a:xfrm>
          <a:prstGeom prst="rect">
            <a:avLst/>
          </a:prstGeom>
          <a:noFill/>
        </p:spPr>
        <p:txBody>
          <a:bodyPr wrap="square" rtlCol="0">
            <a:spAutoFit/>
          </a:bodyPr>
          <a:lstStyle/>
          <a:p>
            <a:pPr algn="just"/>
            <a:r>
              <a:rPr lang="en-ZA" sz="1200" b="0" dirty="0" smtClean="0">
                <a:solidFill>
                  <a:schemeClr val="bg1"/>
                </a:solidFill>
                <a:latin typeface="Calibri" panose="020F0502020204030204" pitchFamily="34" charset="0"/>
              </a:rPr>
              <a:t>DPME, Summary of 2016 MPAT Results</a:t>
            </a:r>
            <a:endParaRPr lang="en-ZA" sz="1200" b="0" dirty="0">
              <a:solidFill>
                <a:schemeClr val="bg1"/>
              </a:solidFill>
              <a:latin typeface="Calibri" panose="020F0502020204030204" pitchFamily="34" charset="0"/>
            </a:endParaRPr>
          </a:p>
        </p:txBody>
      </p:sp>
      <p:pic>
        <p:nvPicPr>
          <p:cNvPr id="1026" name="Picture 2" descr="Image result for financial management clipart pn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84008" y="2276872"/>
            <a:ext cx="3251161" cy="32403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68104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16</a:t>
            </a:fld>
            <a:endParaRPr lang="en-US" sz="1400" b="0" dirty="0">
              <a:solidFill>
                <a:schemeClr val="bg1"/>
              </a:solidFill>
            </a:endParaRPr>
          </a:p>
        </p:txBody>
      </p:sp>
      <p:sp>
        <p:nvSpPr>
          <p:cNvPr id="8" name="Title 1"/>
          <p:cNvSpPr>
            <a:spLocks noGrp="1"/>
          </p:cNvSpPr>
          <p:nvPr>
            <p:ph type="title"/>
          </p:nvPr>
        </p:nvSpPr>
        <p:spPr>
          <a:xfrm>
            <a:off x="179512" y="548680"/>
            <a:ext cx="8712968" cy="720080"/>
          </a:xfrm>
        </p:spPr>
        <p:txBody>
          <a:bodyPr/>
          <a:lstStyle/>
          <a:p>
            <a:r>
              <a:rPr lang="en-US" sz="2400" b="1" dirty="0" smtClean="0">
                <a:solidFill>
                  <a:srgbClr val="993300"/>
                </a:solidFill>
                <a:latin typeface="Berlin Sans FB Demi" pitchFamily="34" charset="0"/>
              </a:rPr>
              <a:t>EFFICIENCIES, EFFECTIVENESS AND VALUE FOR MONEY WITH REGARD TO 2017 BUDGET VOTE ALLOCATIONS</a:t>
            </a:r>
            <a:endParaRPr lang="en-US" sz="2400" dirty="0">
              <a:solidFill>
                <a:srgbClr val="800000"/>
              </a:solidFill>
              <a:latin typeface="Berlin Sans FB Demi" pitchFamily="34" charset="0"/>
            </a:endParaRPr>
          </a:p>
        </p:txBody>
      </p:sp>
      <p:sp>
        <p:nvSpPr>
          <p:cNvPr id="5" name="Content Placeholder 2"/>
          <p:cNvSpPr txBox="1">
            <a:spLocks/>
          </p:cNvSpPr>
          <p:nvPr/>
        </p:nvSpPr>
        <p:spPr bwMode="auto">
          <a:xfrm>
            <a:off x="539552" y="1340768"/>
            <a:ext cx="8110264" cy="1368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sz="1800" b="1" i="1" kern="0" dirty="0" smtClean="0">
                <a:latin typeface="Calibri" pitchFamily="34" charset="0"/>
                <a:cs typeface="Calibri" pitchFamily="34" charset="0"/>
              </a:rPr>
              <a:t>% of planned outputs achieved</a:t>
            </a:r>
          </a:p>
          <a:p>
            <a:pPr lvl="1" algn="just">
              <a:buFont typeface="Courier New" pitchFamily="49" charset="0"/>
              <a:buChar char="o"/>
            </a:pPr>
            <a:r>
              <a:rPr lang="en-US" sz="1800" b="0" kern="0" dirty="0" smtClean="0">
                <a:latin typeface="Calibri" pitchFamily="34" charset="0"/>
                <a:cs typeface="Calibri" pitchFamily="34" charset="0"/>
              </a:rPr>
              <a:t>The % of national departments that managed to achieve more than 80% of their planned targets declined from the 37.8% in 2014/15 to 28.9% in 2015/16 (Annexure A)</a:t>
            </a:r>
            <a:endParaRPr lang="en-US" sz="1800" b="0" kern="0" dirty="0">
              <a:latin typeface="Calibri" pitchFamily="34" charset="0"/>
              <a:cs typeface="Calibri" pitchFamily="34" charset="0"/>
            </a:endParaRPr>
          </a:p>
        </p:txBody>
      </p:sp>
      <p:sp>
        <p:nvSpPr>
          <p:cNvPr id="10" name="Rectangle 9"/>
          <p:cNvSpPr/>
          <p:nvPr/>
        </p:nvSpPr>
        <p:spPr>
          <a:xfrm>
            <a:off x="755576" y="6432029"/>
            <a:ext cx="5256584" cy="230832"/>
          </a:xfrm>
          <a:prstGeom prst="rect">
            <a:avLst/>
          </a:prstGeom>
        </p:spPr>
        <p:txBody>
          <a:bodyPr wrap="square">
            <a:spAutoFit/>
          </a:bodyPr>
          <a:lstStyle/>
          <a:p>
            <a:pPr algn="l">
              <a:spcAft>
                <a:spcPts val="0"/>
              </a:spcAft>
            </a:pPr>
            <a:r>
              <a:rPr lang="en-US" sz="900" b="0" dirty="0" smtClean="0">
                <a:solidFill>
                  <a:schemeClr val="bg1"/>
                </a:solidFill>
                <a:latin typeface="Arial" panose="020B0604020202020204" pitchFamily="34" charset="0"/>
                <a:ea typeface="Times New Roman" panose="02020603050405020304" pitchFamily="18" charset="0"/>
              </a:rPr>
              <a:t>National Departmental Annual Reports for 2013/14, 2014/15 and 2015/16  Financial Years</a:t>
            </a:r>
            <a:endParaRPr lang="en-ZA" sz="900" b="0" dirty="0">
              <a:solidFill>
                <a:schemeClr val="bg1"/>
              </a:solidFill>
              <a:effectLst/>
              <a:latin typeface="Times New Roman" panose="02020603050405020304" pitchFamily="18" charset="0"/>
              <a:ea typeface="Times New Roman" panose="02020603050405020304" pitchFamily="18" charset="0"/>
            </a:endParaRPr>
          </a:p>
        </p:txBody>
      </p:sp>
      <p:graphicFrame>
        <p:nvGraphicFramePr>
          <p:cNvPr id="13" name="Chart 12"/>
          <p:cNvGraphicFramePr>
            <a:graphicFrameLocks/>
          </p:cNvGraphicFramePr>
          <p:nvPr>
            <p:extLst>
              <p:ext uri="{D42A27DB-BD31-4B8C-83A1-F6EECF244321}">
                <p14:modId xmlns:p14="http://schemas.microsoft.com/office/powerpoint/2010/main" xmlns="" val="2867722096"/>
              </p:ext>
            </p:extLst>
          </p:nvPr>
        </p:nvGraphicFramePr>
        <p:xfrm>
          <a:off x="251520" y="2636912"/>
          <a:ext cx="8568952" cy="35283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126034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140" y="1229420"/>
            <a:ext cx="8424936" cy="5003700"/>
          </a:xfrm>
        </p:spPr>
        <p:txBody>
          <a:bodyPr/>
          <a:lstStyle/>
          <a:p>
            <a:pPr>
              <a:lnSpc>
                <a:spcPct val="130000"/>
              </a:lnSpc>
            </a:pPr>
            <a:r>
              <a:rPr lang="en-ZA" sz="1700" dirty="0" smtClean="0">
                <a:latin typeface="Calibri" panose="020F0502020204030204" pitchFamily="34" charset="0"/>
              </a:rPr>
              <a:t>The departments where </a:t>
            </a:r>
            <a:r>
              <a:rPr lang="en-ZA" sz="1700" b="1" dirty="0" smtClean="0">
                <a:solidFill>
                  <a:srgbClr val="FF0000"/>
                </a:solidFill>
                <a:latin typeface="Calibri" panose="020F0502020204030204" pitchFamily="34" charset="0"/>
              </a:rPr>
              <a:t>below 50% of predetermined targets were achieved </a:t>
            </a:r>
            <a:r>
              <a:rPr lang="en-ZA" sz="1700" dirty="0" smtClean="0">
                <a:latin typeface="Calibri" panose="020F0502020204030204" pitchFamily="34" charset="0"/>
              </a:rPr>
              <a:t>and</a:t>
            </a:r>
            <a:r>
              <a:rPr lang="en-ZA" sz="1700" b="1" dirty="0" smtClean="0">
                <a:solidFill>
                  <a:srgbClr val="FF0000"/>
                </a:solidFill>
                <a:latin typeface="Calibri" panose="020F0502020204030204" pitchFamily="34" charset="0"/>
              </a:rPr>
              <a:t> </a:t>
            </a:r>
            <a:r>
              <a:rPr lang="en-ZA" sz="1700" b="1" dirty="0" smtClean="0">
                <a:solidFill>
                  <a:srgbClr val="00B050"/>
                </a:solidFill>
                <a:latin typeface="Calibri" panose="020F0502020204030204" pitchFamily="34" charset="0"/>
              </a:rPr>
              <a:t>reflecting above 80% expenditure</a:t>
            </a:r>
            <a:r>
              <a:rPr lang="en-ZA" sz="1700" b="1" dirty="0" smtClean="0">
                <a:solidFill>
                  <a:srgbClr val="FF0000"/>
                </a:solidFill>
                <a:latin typeface="Calibri" panose="020F0502020204030204" pitchFamily="34" charset="0"/>
              </a:rPr>
              <a:t> </a:t>
            </a:r>
            <a:r>
              <a:rPr lang="en-ZA" sz="1700" dirty="0" smtClean="0">
                <a:latin typeface="Calibri" panose="020F0502020204030204" pitchFamily="34" charset="0"/>
              </a:rPr>
              <a:t>are:</a:t>
            </a:r>
          </a:p>
          <a:p>
            <a:pPr lvl="1">
              <a:lnSpc>
                <a:spcPct val="130000"/>
              </a:lnSpc>
            </a:pPr>
            <a:r>
              <a:rPr lang="en-ZA" sz="1700" dirty="0" smtClean="0">
                <a:latin typeface="Calibri" panose="020F0502020204030204" pitchFamily="34" charset="0"/>
              </a:rPr>
              <a:t>Dept of Energy - </a:t>
            </a:r>
            <a:r>
              <a:rPr lang="en-ZA" sz="1700" b="1" dirty="0" smtClean="0">
                <a:solidFill>
                  <a:srgbClr val="FF0000"/>
                </a:solidFill>
                <a:latin typeface="Calibri" panose="020F0502020204030204" pitchFamily="34" charset="0"/>
              </a:rPr>
              <a:t>46.7%</a:t>
            </a:r>
            <a:r>
              <a:rPr lang="en-ZA" sz="1700" dirty="0" smtClean="0">
                <a:latin typeface="Calibri" panose="020F0502020204030204" pitchFamily="34" charset="0"/>
              </a:rPr>
              <a:t> vs </a:t>
            </a:r>
            <a:r>
              <a:rPr lang="en-ZA" sz="1700" b="1" dirty="0" smtClean="0">
                <a:solidFill>
                  <a:srgbClr val="00B050"/>
                </a:solidFill>
                <a:latin typeface="Calibri" panose="020F0502020204030204" pitchFamily="34" charset="0"/>
              </a:rPr>
              <a:t>99.6% </a:t>
            </a:r>
            <a:r>
              <a:rPr lang="en-ZA" sz="1700" dirty="0" smtClean="0">
                <a:latin typeface="Calibri" panose="020F0502020204030204" pitchFamily="34" charset="0"/>
              </a:rPr>
              <a:t>(2013/14), </a:t>
            </a:r>
            <a:r>
              <a:rPr lang="en-ZA" sz="1700" b="1" dirty="0" smtClean="0">
                <a:solidFill>
                  <a:srgbClr val="FF0000"/>
                </a:solidFill>
                <a:latin typeface="Calibri" panose="020F0502020204030204" pitchFamily="34" charset="0"/>
              </a:rPr>
              <a:t>28.6%</a:t>
            </a:r>
            <a:r>
              <a:rPr lang="en-ZA" sz="1700" dirty="0" smtClean="0">
                <a:latin typeface="Calibri" panose="020F0502020204030204" pitchFamily="34" charset="0"/>
              </a:rPr>
              <a:t> </a:t>
            </a:r>
            <a:r>
              <a:rPr lang="en-ZA" sz="1700" dirty="0">
                <a:latin typeface="Calibri" panose="020F0502020204030204" pitchFamily="34" charset="0"/>
              </a:rPr>
              <a:t>vs t </a:t>
            </a:r>
            <a:r>
              <a:rPr lang="en-ZA" sz="1700" b="1" dirty="0" smtClean="0">
                <a:solidFill>
                  <a:srgbClr val="00B050"/>
                </a:solidFill>
                <a:latin typeface="Calibri" panose="020F0502020204030204" pitchFamily="34" charset="0"/>
              </a:rPr>
              <a:t>83.6% </a:t>
            </a:r>
            <a:r>
              <a:rPr lang="en-ZA" sz="1700" dirty="0" smtClean="0">
                <a:latin typeface="Calibri" panose="020F0502020204030204" pitchFamily="34" charset="0"/>
              </a:rPr>
              <a:t>(2014/15) and </a:t>
            </a:r>
            <a:r>
              <a:rPr lang="en-ZA" sz="1700" b="1" dirty="0" smtClean="0">
                <a:solidFill>
                  <a:srgbClr val="FF0000"/>
                </a:solidFill>
                <a:latin typeface="Calibri" panose="020F0502020204030204" pitchFamily="34" charset="0"/>
              </a:rPr>
              <a:t>49.3% </a:t>
            </a:r>
            <a:r>
              <a:rPr lang="en-ZA" sz="1700" dirty="0">
                <a:latin typeface="Calibri" panose="020F0502020204030204" pitchFamily="34" charset="0"/>
              </a:rPr>
              <a:t>vs </a:t>
            </a:r>
            <a:r>
              <a:rPr lang="en-ZA" sz="1700" b="1" dirty="0" smtClean="0">
                <a:solidFill>
                  <a:srgbClr val="00B050"/>
                </a:solidFill>
                <a:latin typeface="Calibri" panose="020F0502020204030204" pitchFamily="34" charset="0"/>
              </a:rPr>
              <a:t>98.3% </a:t>
            </a:r>
            <a:r>
              <a:rPr lang="en-ZA" sz="1700" dirty="0" smtClean="0">
                <a:latin typeface="Calibri" panose="020F0502020204030204" pitchFamily="34" charset="0"/>
              </a:rPr>
              <a:t>(2015/16)</a:t>
            </a:r>
          </a:p>
          <a:p>
            <a:pPr lvl="1">
              <a:lnSpc>
                <a:spcPct val="130000"/>
              </a:lnSpc>
            </a:pPr>
            <a:r>
              <a:rPr lang="en-ZA" sz="1700" dirty="0" smtClean="0">
                <a:latin typeface="Calibri" panose="020F0502020204030204" pitchFamily="34" charset="0"/>
              </a:rPr>
              <a:t>Dept of Women – </a:t>
            </a:r>
            <a:r>
              <a:rPr lang="en-ZA" sz="1700" b="1" dirty="0" smtClean="0">
                <a:solidFill>
                  <a:srgbClr val="FF0000"/>
                </a:solidFill>
                <a:latin typeface="Calibri" panose="020F0502020204030204" pitchFamily="34" charset="0"/>
              </a:rPr>
              <a:t>36.4%</a:t>
            </a:r>
            <a:r>
              <a:rPr lang="en-ZA" sz="1700" dirty="0" smtClean="0">
                <a:latin typeface="Calibri" panose="020F0502020204030204" pitchFamily="34" charset="0"/>
              </a:rPr>
              <a:t> </a:t>
            </a:r>
            <a:r>
              <a:rPr lang="en-ZA" sz="1700" dirty="0">
                <a:latin typeface="Calibri" panose="020F0502020204030204" pitchFamily="34" charset="0"/>
              </a:rPr>
              <a:t>vs </a:t>
            </a:r>
            <a:r>
              <a:rPr lang="en-ZA" sz="1700" b="1" dirty="0" smtClean="0">
                <a:solidFill>
                  <a:srgbClr val="00B050"/>
                </a:solidFill>
                <a:latin typeface="Calibri" panose="020F0502020204030204" pitchFamily="34" charset="0"/>
              </a:rPr>
              <a:t>98.3% </a:t>
            </a:r>
            <a:r>
              <a:rPr lang="en-ZA" sz="1700" dirty="0" smtClean="0">
                <a:latin typeface="Calibri" panose="020F0502020204030204" pitchFamily="34" charset="0"/>
              </a:rPr>
              <a:t>(2014/15) and </a:t>
            </a:r>
            <a:r>
              <a:rPr lang="en-ZA" sz="1700" b="1" dirty="0" smtClean="0">
                <a:solidFill>
                  <a:srgbClr val="FF0000"/>
                </a:solidFill>
                <a:latin typeface="Calibri" panose="020F0502020204030204" pitchFamily="34" charset="0"/>
              </a:rPr>
              <a:t>47.1%</a:t>
            </a:r>
            <a:r>
              <a:rPr lang="en-ZA" sz="1700" dirty="0" smtClean="0">
                <a:latin typeface="Calibri" panose="020F0502020204030204" pitchFamily="34" charset="0"/>
              </a:rPr>
              <a:t> </a:t>
            </a:r>
            <a:r>
              <a:rPr lang="en-ZA" sz="1700" dirty="0">
                <a:latin typeface="Calibri" panose="020F0502020204030204" pitchFamily="34" charset="0"/>
              </a:rPr>
              <a:t>vs</a:t>
            </a:r>
            <a:r>
              <a:rPr lang="en-ZA" sz="1700" dirty="0" smtClean="0">
                <a:latin typeface="Calibri" panose="020F0502020204030204" pitchFamily="34" charset="0"/>
              </a:rPr>
              <a:t> </a:t>
            </a:r>
            <a:r>
              <a:rPr lang="en-ZA" sz="1700" b="1" dirty="0" smtClean="0">
                <a:solidFill>
                  <a:srgbClr val="00B050"/>
                </a:solidFill>
                <a:latin typeface="Calibri" panose="020F0502020204030204" pitchFamily="34" charset="0"/>
              </a:rPr>
              <a:t>99.9% </a:t>
            </a:r>
            <a:r>
              <a:rPr lang="en-ZA" sz="1700" dirty="0" smtClean="0">
                <a:latin typeface="Calibri" panose="020F0502020204030204" pitchFamily="34" charset="0"/>
              </a:rPr>
              <a:t>(2015/16)</a:t>
            </a:r>
          </a:p>
          <a:p>
            <a:pPr lvl="1">
              <a:lnSpc>
                <a:spcPct val="130000"/>
              </a:lnSpc>
            </a:pPr>
            <a:r>
              <a:rPr lang="en-ZA" sz="1700" dirty="0" smtClean="0">
                <a:latin typeface="Calibri" panose="020F0502020204030204" pitchFamily="34" charset="0"/>
              </a:rPr>
              <a:t>Dept of Water &amp; Sanitation – from a </a:t>
            </a:r>
            <a:r>
              <a:rPr lang="en-ZA" sz="1700" b="1" dirty="0" smtClean="0">
                <a:solidFill>
                  <a:srgbClr val="FF0000"/>
                </a:solidFill>
                <a:latin typeface="Calibri" panose="020F0502020204030204" pitchFamily="34" charset="0"/>
              </a:rPr>
              <a:t>68.4%</a:t>
            </a:r>
            <a:r>
              <a:rPr lang="en-ZA" sz="1700" dirty="0">
                <a:latin typeface="Calibri" panose="020F0502020204030204" pitchFamily="34" charset="0"/>
              </a:rPr>
              <a:t> vs</a:t>
            </a:r>
            <a:r>
              <a:rPr lang="en-ZA" sz="1700" dirty="0" smtClean="0">
                <a:latin typeface="Calibri" panose="020F0502020204030204" pitchFamily="34" charset="0"/>
              </a:rPr>
              <a:t> </a:t>
            </a:r>
            <a:r>
              <a:rPr lang="en-ZA" sz="1700" b="1" dirty="0">
                <a:solidFill>
                  <a:srgbClr val="00B050"/>
                </a:solidFill>
                <a:latin typeface="Calibri" panose="020F0502020204030204" pitchFamily="34" charset="0"/>
              </a:rPr>
              <a:t>98.8%</a:t>
            </a:r>
            <a:r>
              <a:rPr lang="en-ZA" sz="1700" dirty="0" smtClean="0">
                <a:latin typeface="Calibri" panose="020F0502020204030204" pitchFamily="34" charset="0"/>
              </a:rPr>
              <a:t> (2013/14) to </a:t>
            </a:r>
            <a:r>
              <a:rPr lang="en-ZA" sz="1700" b="1" dirty="0" smtClean="0">
                <a:solidFill>
                  <a:srgbClr val="FF0000"/>
                </a:solidFill>
                <a:latin typeface="Calibri" panose="020F0502020204030204" pitchFamily="34" charset="0"/>
              </a:rPr>
              <a:t>52.4%</a:t>
            </a:r>
            <a:r>
              <a:rPr lang="en-ZA" sz="1700" dirty="0" smtClean="0">
                <a:latin typeface="Calibri" panose="020F0502020204030204" pitchFamily="34" charset="0"/>
              </a:rPr>
              <a:t> </a:t>
            </a:r>
            <a:r>
              <a:rPr lang="en-ZA" sz="1700" dirty="0">
                <a:latin typeface="Calibri" panose="020F0502020204030204" pitchFamily="34" charset="0"/>
              </a:rPr>
              <a:t>vs </a:t>
            </a:r>
            <a:r>
              <a:rPr lang="en-ZA" sz="1700" b="1" dirty="0" smtClean="0">
                <a:solidFill>
                  <a:srgbClr val="00B050"/>
                </a:solidFill>
                <a:latin typeface="Calibri" panose="020F0502020204030204" pitchFamily="34" charset="0"/>
              </a:rPr>
              <a:t>84.7% </a:t>
            </a:r>
            <a:r>
              <a:rPr lang="en-ZA" sz="1700" dirty="0" smtClean="0">
                <a:latin typeface="Calibri" panose="020F0502020204030204" pitchFamily="34" charset="0"/>
              </a:rPr>
              <a:t>(2014/15) and </a:t>
            </a:r>
            <a:r>
              <a:rPr lang="en-ZA" sz="1700" b="1" dirty="0" smtClean="0">
                <a:solidFill>
                  <a:srgbClr val="FF0000"/>
                </a:solidFill>
                <a:latin typeface="Calibri" panose="020F0502020204030204" pitchFamily="34" charset="0"/>
              </a:rPr>
              <a:t>41.8%</a:t>
            </a:r>
            <a:r>
              <a:rPr lang="en-ZA" sz="1700" dirty="0" smtClean="0">
                <a:latin typeface="Calibri" panose="020F0502020204030204" pitchFamily="34" charset="0"/>
              </a:rPr>
              <a:t> </a:t>
            </a:r>
            <a:r>
              <a:rPr lang="en-ZA" sz="1700" dirty="0">
                <a:latin typeface="Calibri" panose="020F0502020204030204" pitchFamily="34" charset="0"/>
              </a:rPr>
              <a:t>vs</a:t>
            </a:r>
            <a:r>
              <a:rPr lang="en-ZA" sz="1700" dirty="0" smtClean="0">
                <a:latin typeface="Calibri" panose="020F0502020204030204" pitchFamily="34" charset="0"/>
              </a:rPr>
              <a:t> </a:t>
            </a:r>
            <a:r>
              <a:rPr lang="en-ZA" sz="1700" b="1" dirty="0" smtClean="0">
                <a:solidFill>
                  <a:srgbClr val="00B050"/>
                </a:solidFill>
                <a:latin typeface="Calibri" panose="020F0502020204030204" pitchFamily="34" charset="0"/>
              </a:rPr>
              <a:t>98.8% </a:t>
            </a:r>
            <a:r>
              <a:rPr lang="en-ZA" sz="1700" dirty="0" smtClean="0">
                <a:latin typeface="Calibri" panose="020F0502020204030204" pitchFamily="34" charset="0"/>
              </a:rPr>
              <a:t>(2015/16)</a:t>
            </a:r>
          </a:p>
          <a:p>
            <a:pPr>
              <a:lnSpc>
                <a:spcPct val="130000"/>
              </a:lnSpc>
            </a:pPr>
            <a:r>
              <a:rPr lang="en-ZA" sz="1700" b="1" dirty="0" smtClean="0">
                <a:solidFill>
                  <a:srgbClr val="FF0000"/>
                </a:solidFill>
                <a:latin typeface="Calibri" panose="020F0502020204030204" pitchFamily="34" charset="0"/>
              </a:rPr>
              <a:t>Noteworthy</a:t>
            </a:r>
            <a:r>
              <a:rPr lang="en-ZA" sz="1700" dirty="0" smtClean="0">
                <a:latin typeface="Calibri" panose="020F0502020204030204" pitchFamily="34" charset="0"/>
              </a:rPr>
              <a:t> is the decline in performance of the </a:t>
            </a:r>
            <a:r>
              <a:rPr lang="en-ZA" sz="1700" b="1" dirty="0" smtClean="0">
                <a:latin typeface="Calibri" panose="020F0502020204030204" pitchFamily="34" charset="0"/>
              </a:rPr>
              <a:t>Civilian Secretariat for Police</a:t>
            </a:r>
            <a:r>
              <a:rPr lang="en-ZA" sz="1700" dirty="0" smtClean="0">
                <a:latin typeface="Calibri" panose="020F0502020204030204" pitchFamily="34" charset="0"/>
              </a:rPr>
              <a:t>, from a </a:t>
            </a:r>
            <a:r>
              <a:rPr lang="en-ZA" sz="1700" b="1" dirty="0" smtClean="0">
                <a:solidFill>
                  <a:srgbClr val="00B050"/>
                </a:solidFill>
                <a:latin typeface="Calibri" panose="020F0502020204030204" pitchFamily="34" charset="0"/>
              </a:rPr>
              <a:t>97.6%</a:t>
            </a:r>
            <a:r>
              <a:rPr lang="en-ZA" sz="1700" dirty="0" smtClean="0">
                <a:latin typeface="Calibri" panose="020F0502020204030204" pitchFamily="34" charset="0"/>
              </a:rPr>
              <a:t> </a:t>
            </a:r>
            <a:r>
              <a:rPr lang="en-ZA" sz="1700" dirty="0">
                <a:latin typeface="Calibri" panose="020F0502020204030204" pitchFamily="34" charset="0"/>
              </a:rPr>
              <a:t>at </a:t>
            </a:r>
            <a:r>
              <a:rPr lang="en-ZA" sz="1700" b="1" dirty="0" smtClean="0">
                <a:solidFill>
                  <a:srgbClr val="00B050"/>
                </a:solidFill>
                <a:latin typeface="Calibri" panose="020F0502020204030204" pitchFamily="34" charset="0"/>
              </a:rPr>
              <a:t>71.9% </a:t>
            </a:r>
            <a:r>
              <a:rPr lang="en-ZA" sz="1700" dirty="0" smtClean="0">
                <a:latin typeface="Calibri" panose="020F0502020204030204" pitchFamily="34" charset="0"/>
              </a:rPr>
              <a:t>(2013/14) to a </a:t>
            </a:r>
            <a:r>
              <a:rPr lang="en-ZA" sz="1700" b="1" dirty="0" smtClean="0">
                <a:solidFill>
                  <a:srgbClr val="FF9900"/>
                </a:solidFill>
                <a:latin typeface="Calibri" panose="020F0502020204030204" pitchFamily="34" charset="0"/>
              </a:rPr>
              <a:t>85.7%</a:t>
            </a:r>
            <a:r>
              <a:rPr lang="en-ZA" sz="1700" dirty="0" smtClean="0">
                <a:latin typeface="Calibri" panose="020F0502020204030204" pitchFamily="34" charset="0"/>
              </a:rPr>
              <a:t> </a:t>
            </a:r>
            <a:r>
              <a:rPr lang="en-ZA" sz="1700" dirty="0">
                <a:latin typeface="Calibri" panose="020F0502020204030204" pitchFamily="34" charset="0"/>
              </a:rPr>
              <a:t>at </a:t>
            </a:r>
            <a:r>
              <a:rPr lang="en-ZA" sz="1700" b="1" dirty="0" smtClean="0">
                <a:solidFill>
                  <a:srgbClr val="00B050"/>
                </a:solidFill>
                <a:latin typeface="Calibri" panose="020F0502020204030204" pitchFamily="34" charset="0"/>
              </a:rPr>
              <a:t>91.9% </a:t>
            </a:r>
            <a:r>
              <a:rPr lang="en-ZA" sz="1700" dirty="0" smtClean="0">
                <a:latin typeface="Calibri" panose="020F0502020204030204" pitchFamily="34" charset="0"/>
              </a:rPr>
              <a:t>(2014/15) to a significant decline of </a:t>
            </a:r>
            <a:r>
              <a:rPr lang="en-ZA" sz="1700" b="1" dirty="0" smtClean="0">
                <a:solidFill>
                  <a:srgbClr val="FF0000"/>
                </a:solidFill>
                <a:latin typeface="Calibri" panose="020F0502020204030204" pitchFamily="34" charset="0"/>
              </a:rPr>
              <a:t>48.5%</a:t>
            </a:r>
            <a:r>
              <a:rPr lang="en-ZA" sz="1700" dirty="0" smtClean="0">
                <a:latin typeface="Calibri" panose="020F0502020204030204" pitchFamily="34" charset="0"/>
              </a:rPr>
              <a:t> </a:t>
            </a:r>
            <a:r>
              <a:rPr lang="en-ZA" sz="1700" dirty="0">
                <a:latin typeface="Calibri" panose="020F0502020204030204" pitchFamily="34" charset="0"/>
              </a:rPr>
              <a:t>at </a:t>
            </a:r>
            <a:r>
              <a:rPr lang="en-ZA" sz="1700" b="1" dirty="0" smtClean="0">
                <a:solidFill>
                  <a:srgbClr val="00B050"/>
                </a:solidFill>
                <a:latin typeface="Calibri" panose="020F0502020204030204" pitchFamily="34" charset="0"/>
              </a:rPr>
              <a:t>98.9% </a:t>
            </a:r>
            <a:r>
              <a:rPr lang="en-ZA" sz="1700" dirty="0" smtClean="0">
                <a:latin typeface="Calibri" panose="020F0502020204030204" pitchFamily="34" charset="0"/>
              </a:rPr>
              <a:t>(2015/16).</a:t>
            </a:r>
          </a:p>
          <a:p>
            <a:pPr algn="just">
              <a:lnSpc>
                <a:spcPct val="130000"/>
              </a:lnSpc>
            </a:pPr>
            <a:r>
              <a:rPr lang="en-US" sz="1700" dirty="0">
                <a:latin typeface="Calibri" panose="020F0502020204030204" pitchFamily="34" charset="0"/>
              </a:rPr>
              <a:t>The % of planned outputs achieved can be increased by proper target setting, redesigning delivery models and processes and by performance management.</a:t>
            </a:r>
          </a:p>
          <a:p>
            <a:pPr algn="just">
              <a:lnSpc>
                <a:spcPct val="130000"/>
              </a:lnSpc>
            </a:pPr>
            <a:r>
              <a:rPr lang="en-US" sz="1700" dirty="0">
                <a:latin typeface="Calibri" panose="020F0502020204030204" pitchFamily="34" charset="0"/>
              </a:rPr>
              <a:t>Performance management should be improved on both the organisational level and the individual staff assessment level.</a:t>
            </a:r>
            <a:endParaRPr lang="en-US" sz="1700" kern="1200" dirty="0">
              <a:solidFill>
                <a:schemeClr val="bg1"/>
              </a:solidFill>
              <a:latin typeface="Calibri" panose="020F0502020204030204" pitchFamily="34" charset="0"/>
              <a:ea typeface="MS PGothic" pitchFamily="34" charset="-128"/>
            </a:endParaRPr>
          </a:p>
          <a:p>
            <a:pPr>
              <a:lnSpc>
                <a:spcPct val="130000"/>
              </a:lnSpc>
            </a:pPr>
            <a:endParaRPr lang="en-ZA" sz="1700" b="1" dirty="0">
              <a:solidFill>
                <a:srgbClr val="C00000"/>
              </a:solidFill>
              <a:latin typeface="Calibri" panose="020F0502020204030204" pitchFamily="34" charset="0"/>
            </a:endParaRPr>
          </a:p>
        </p:txBody>
      </p:sp>
      <p:sp>
        <p:nvSpPr>
          <p:cNvPr id="4" name="Title 1"/>
          <p:cNvSpPr txBox="1">
            <a:spLocks/>
          </p:cNvSpPr>
          <p:nvPr/>
        </p:nvSpPr>
        <p:spPr bwMode="auto">
          <a:xfrm>
            <a:off x="179512" y="548680"/>
            <a:ext cx="8712968"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400" b="1" kern="0" dirty="0" smtClean="0">
                <a:solidFill>
                  <a:srgbClr val="993300"/>
                </a:solidFill>
                <a:latin typeface="Berlin Sans FB Demi" pitchFamily="34" charset="0"/>
              </a:rPr>
              <a:t>EFFICIENCIES, EFFECTIVENESS AND VALUE FOR MONEY WITH REGARD TO 2017 BUDGET VOTE ALLOCATIONS (2)</a:t>
            </a:r>
            <a:endParaRPr lang="en-US" sz="2400" b="0" kern="0" dirty="0">
              <a:solidFill>
                <a:srgbClr val="800000"/>
              </a:solidFill>
              <a:latin typeface="Berlin Sans FB Demi" pitchFamily="34" charset="0"/>
            </a:endParaRPr>
          </a:p>
        </p:txBody>
      </p:sp>
      <p:sp>
        <p:nvSpPr>
          <p:cNvPr id="6"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17</a:t>
            </a:fld>
            <a:endParaRPr lang="en-US" sz="1400" b="0" dirty="0">
              <a:solidFill>
                <a:schemeClr val="bg1"/>
              </a:solidFill>
            </a:endParaRPr>
          </a:p>
        </p:txBody>
      </p:sp>
    </p:spTree>
    <p:extLst>
      <p:ext uri="{BB962C8B-B14F-4D97-AF65-F5344CB8AC3E}">
        <p14:creationId xmlns:p14="http://schemas.microsoft.com/office/powerpoint/2010/main" xmlns="" val="292626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860" y="1484784"/>
            <a:ext cx="8204956" cy="4680520"/>
          </a:xfrm>
        </p:spPr>
        <p:txBody>
          <a:bodyPr/>
          <a:lstStyle/>
          <a:p>
            <a:pPr algn="just">
              <a:lnSpc>
                <a:spcPct val="130000"/>
              </a:lnSpc>
            </a:pPr>
            <a:r>
              <a:rPr lang="en-US" sz="2000" dirty="0" smtClean="0">
                <a:latin typeface="Calibri" panose="020F0502020204030204" pitchFamily="34" charset="0"/>
              </a:rPr>
              <a:t>On </a:t>
            </a:r>
            <a:r>
              <a:rPr lang="en-US" sz="2000" dirty="0">
                <a:latin typeface="Calibri" panose="020F0502020204030204" pitchFamily="34" charset="0"/>
              </a:rPr>
              <a:t>organisational level it is about better measurement of unit performance and appropriate management action in the case of poor performance. </a:t>
            </a:r>
          </a:p>
          <a:p>
            <a:pPr algn="just">
              <a:lnSpc>
                <a:spcPct val="130000"/>
              </a:lnSpc>
            </a:pPr>
            <a:r>
              <a:rPr lang="en-US" sz="2000" dirty="0">
                <a:latin typeface="Calibri" panose="020F0502020204030204" pitchFamily="34" charset="0"/>
              </a:rPr>
              <a:t>Appropriate management action includes consequences for poor performance, but even more importantly, giving managers the authority and means to take all necessary steps to improve performance</a:t>
            </a:r>
            <a:r>
              <a:rPr lang="en-US" sz="2000" dirty="0" smtClean="0">
                <a:latin typeface="Calibri" panose="020F0502020204030204" pitchFamily="34" charset="0"/>
              </a:rPr>
              <a:t>.</a:t>
            </a:r>
          </a:p>
          <a:p>
            <a:pPr algn="just">
              <a:lnSpc>
                <a:spcPct val="130000"/>
              </a:lnSpc>
            </a:pPr>
            <a:r>
              <a:rPr lang="en-US" sz="2000" dirty="0" smtClean="0">
                <a:latin typeface="Calibri" panose="020F0502020204030204" pitchFamily="34" charset="0"/>
              </a:rPr>
              <a:t>The PSC Discussion Document on Building a Capable, Career-Oriented and Professional Public Service to Underpin a Capable and Developmental State in South Africa, gives a problem statement on performance management and recommends a comprehensive review of performance management and accountability frameworks.</a:t>
            </a:r>
            <a:endParaRPr lang="en-ZA" sz="2000" b="1" dirty="0">
              <a:solidFill>
                <a:srgbClr val="C00000"/>
              </a:solidFill>
              <a:latin typeface="Calibri" panose="020F0502020204030204" pitchFamily="34" charset="0"/>
            </a:endParaRPr>
          </a:p>
        </p:txBody>
      </p:sp>
      <p:sp>
        <p:nvSpPr>
          <p:cNvPr id="4" name="Title 1"/>
          <p:cNvSpPr txBox="1">
            <a:spLocks/>
          </p:cNvSpPr>
          <p:nvPr/>
        </p:nvSpPr>
        <p:spPr bwMode="auto">
          <a:xfrm>
            <a:off x="179512" y="548680"/>
            <a:ext cx="8712968"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400" b="1" kern="0" dirty="0" smtClean="0">
                <a:solidFill>
                  <a:srgbClr val="993300"/>
                </a:solidFill>
                <a:latin typeface="Berlin Sans FB Demi" pitchFamily="34" charset="0"/>
              </a:rPr>
              <a:t>EFFICIENCIES, EFFECTIVENESS AND VALUE FOR MONEY WITH REGARD TO 2017 BUDGET VOTE ALLOCATIONS (3)</a:t>
            </a:r>
            <a:endParaRPr lang="en-US" sz="2400" b="0" kern="0" dirty="0">
              <a:solidFill>
                <a:srgbClr val="800000"/>
              </a:solidFill>
              <a:latin typeface="Berlin Sans FB Demi" pitchFamily="34" charset="0"/>
            </a:endParaRPr>
          </a:p>
        </p:txBody>
      </p:sp>
      <p:sp>
        <p:nvSpPr>
          <p:cNvPr id="6"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18</a:t>
            </a:fld>
            <a:endParaRPr lang="en-US" sz="1400" b="0" dirty="0">
              <a:solidFill>
                <a:schemeClr val="bg1"/>
              </a:solidFill>
            </a:endParaRPr>
          </a:p>
        </p:txBody>
      </p:sp>
    </p:spTree>
    <p:extLst>
      <p:ext uri="{BB962C8B-B14F-4D97-AF65-F5344CB8AC3E}">
        <p14:creationId xmlns:p14="http://schemas.microsoft.com/office/powerpoint/2010/main" xmlns="" val="2446638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268760"/>
            <a:ext cx="8136904" cy="1944216"/>
          </a:xfrm>
        </p:spPr>
        <p:txBody>
          <a:bodyPr/>
          <a:lstStyle/>
          <a:p>
            <a:pPr>
              <a:spcBef>
                <a:spcPts val="0"/>
              </a:spcBef>
              <a:spcAft>
                <a:spcPts val="0"/>
              </a:spcAft>
            </a:pPr>
            <a:r>
              <a:rPr lang="en-US" sz="1900" b="1" dirty="0" smtClean="0">
                <a:solidFill>
                  <a:srgbClr val="C00000"/>
                </a:solidFill>
                <a:latin typeface="Calibri" pitchFamily="34" charset="0"/>
                <a:cs typeface="Calibri" pitchFamily="34" charset="0"/>
              </a:rPr>
              <a:t>Filing of Performance Agreements</a:t>
            </a:r>
            <a:endParaRPr lang="en-US" sz="1900" dirty="0" smtClean="0">
              <a:solidFill>
                <a:srgbClr val="C00000"/>
              </a:solidFill>
              <a:latin typeface="Calibri" panose="020F0502020204030204" pitchFamily="34" charset="0"/>
            </a:endParaRPr>
          </a:p>
          <a:p>
            <a:pPr lvl="1" algn="just">
              <a:lnSpc>
                <a:spcPct val="110000"/>
              </a:lnSpc>
              <a:spcBef>
                <a:spcPts val="0"/>
              </a:spcBef>
            </a:pPr>
            <a:r>
              <a:rPr lang="en-US" sz="1900" dirty="0" smtClean="0">
                <a:latin typeface="Calibri" pitchFamily="34" charset="0"/>
                <a:cs typeface="Calibri" pitchFamily="34" charset="0"/>
              </a:rPr>
              <a:t>DGs </a:t>
            </a:r>
            <a:r>
              <a:rPr lang="en-US" sz="1900" dirty="0">
                <a:latin typeface="Calibri" pitchFamily="34" charset="0"/>
                <a:cs typeface="Calibri" pitchFamily="34" charset="0"/>
              </a:rPr>
              <a:t>and HoDs in the Public Service are required to enter into performance agreements (PAs) with their EAs – submission to the DPME.</a:t>
            </a:r>
          </a:p>
          <a:p>
            <a:pPr lvl="1" algn="just">
              <a:lnSpc>
                <a:spcPct val="110000"/>
              </a:lnSpc>
              <a:spcBef>
                <a:spcPts val="0"/>
              </a:spcBef>
            </a:pPr>
            <a:r>
              <a:rPr lang="en-US" sz="1900" dirty="0">
                <a:latin typeface="Calibri" pitchFamily="34" charset="0"/>
                <a:cs typeface="Calibri" pitchFamily="34" charset="0"/>
              </a:rPr>
              <a:t>Since the 2014/15 FY </a:t>
            </a:r>
            <a:r>
              <a:rPr lang="en-US" sz="1900" dirty="0" smtClean="0">
                <a:latin typeface="Calibri" pitchFamily="34" charset="0"/>
                <a:cs typeface="Calibri" pitchFamily="34" charset="0"/>
              </a:rPr>
              <a:t>submission </a:t>
            </a:r>
            <a:r>
              <a:rPr lang="en-US" sz="1900" dirty="0">
                <a:latin typeface="Calibri" pitchFamily="34" charset="0"/>
                <a:cs typeface="Calibri" pitchFamily="34" charset="0"/>
              </a:rPr>
              <a:t>rate of 18% </a:t>
            </a:r>
            <a:r>
              <a:rPr lang="en-US" sz="1900" dirty="0" smtClean="0">
                <a:latin typeface="Calibri" pitchFamily="34" charset="0"/>
                <a:cs typeface="Calibri" pitchFamily="34" charset="0"/>
              </a:rPr>
              <a:t>,</a:t>
            </a:r>
            <a:r>
              <a:rPr lang="en-US" sz="1900" dirty="0" smtClean="0">
                <a:solidFill>
                  <a:srgbClr val="00B050"/>
                </a:solidFill>
                <a:latin typeface="Calibri" pitchFamily="34" charset="0"/>
                <a:cs typeface="Calibri" pitchFamily="34" charset="0"/>
              </a:rPr>
              <a:t> </a:t>
            </a:r>
            <a:r>
              <a:rPr lang="en-US" sz="1900" dirty="0" smtClean="0">
                <a:latin typeface="Calibri" pitchFamily="34" charset="0"/>
                <a:cs typeface="Calibri" pitchFamily="34" charset="0"/>
              </a:rPr>
              <a:t>there </a:t>
            </a:r>
            <a:r>
              <a:rPr lang="en-US" sz="1900" dirty="0">
                <a:latin typeface="Calibri" pitchFamily="34" charset="0"/>
                <a:cs typeface="Calibri" pitchFamily="34" charset="0"/>
              </a:rPr>
              <a:t>has been significant improvement in 2015/16, which has been maintained during the 2016/17 FY</a:t>
            </a:r>
            <a:r>
              <a:rPr lang="en-US" sz="1900" dirty="0" smtClean="0">
                <a:latin typeface="Calibri" pitchFamily="34" charset="0"/>
                <a:cs typeface="Calibri" pitchFamily="34" charset="0"/>
              </a:rPr>
              <a:t>.</a:t>
            </a:r>
            <a:endParaRPr lang="en-ZA" sz="1900" dirty="0"/>
          </a:p>
        </p:txBody>
      </p:sp>
      <p:sp>
        <p:nvSpPr>
          <p:cNvPr id="4" name="Title 1"/>
          <p:cNvSpPr txBox="1">
            <a:spLocks/>
          </p:cNvSpPr>
          <p:nvPr/>
        </p:nvSpPr>
        <p:spPr bwMode="auto">
          <a:xfrm>
            <a:off x="179512" y="548680"/>
            <a:ext cx="8712968"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400" b="1" kern="0" dirty="0" smtClean="0">
                <a:solidFill>
                  <a:srgbClr val="993300"/>
                </a:solidFill>
                <a:latin typeface="Berlin Sans FB Demi" pitchFamily="34" charset="0"/>
              </a:rPr>
              <a:t>EFFICIENCIES, EFFECTIVENESS AND VALUE FOR MONEY WITH REGARD TO 2017 BUDGET VOTE ALLOCATIONS (4)</a:t>
            </a:r>
            <a:endParaRPr lang="en-US" sz="2400" b="0" kern="0" dirty="0">
              <a:solidFill>
                <a:srgbClr val="800000"/>
              </a:solidFill>
              <a:latin typeface="Berlin Sans FB Demi"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xmlns="" val="1254518528"/>
              </p:ext>
            </p:extLst>
          </p:nvPr>
        </p:nvGraphicFramePr>
        <p:xfrm>
          <a:off x="539552" y="3284984"/>
          <a:ext cx="8110264" cy="289027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39552" y="6309320"/>
            <a:ext cx="7704856" cy="276999"/>
          </a:xfrm>
          <a:prstGeom prst="rect">
            <a:avLst/>
          </a:prstGeom>
          <a:noFill/>
        </p:spPr>
        <p:txBody>
          <a:bodyPr wrap="square" rtlCol="0">
            <a:spAutoFit/>
          </a:bodyPr>
          <a:lstStyle/>
          <a:p>
            <a:pPr algn="just"/>
            <a:r>
              <a:rPr lang="en-ZA" sz="1200" b="0" dirty="0" smtClean="0">
                <a:solidFill>
                  <a:schemeClr val="bg1"/>
                </a:solidFill>
                <a:latin typeface="Calibri" panose="020F0502020204030204" pitchFamily="34" charset="0"/>
              </a:rPr>
              <a:t>Sources: PSC Factsheets for 2013/14 – 2015/16 and PSC Verified Spreadsheet 2016/17</a:t>
            </a:r>
            <a:endParaRPr lang="en-ZA" sz="1200" b="0" dirty="0">
              <a:solidFill>
                <a:schemeClr val="bg1"/>
              </a:solidFill>
              <a:latin typeface="Calibri" panose="020F0502020204030204" pitchFamily="34" charset="0"/>
            </a:endParaRPr>
          </a:p>
        </p:txBody>
      </p:sp>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19</a:t>
            </a:fld>
            <a:endParaRPr lang="en-US" sz="1400" b="0" dirty="0">
              <a:solidFill>
                <a:schemeClr val="bg1"/>
              </a:solidFill>
            </a:endParaRPr>
          </a:p>
        </p:txBody>
      </p:sp>
    </p:spTree>
    <p:extLst>
      <p:ext uri="{BB962C8B-B14F-4D97-AF65-F5344CB8AC3E}">
        <p14:creationId xmlns:p14="http://schemas.microsoft.com/office/powerpoint/2010/main" xmlns="" val="3991063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12" y="548680"/>
            <a:ext cx="8229600" cy="720080"/>
          </a:xfrm>
        </p:spPr>
        <p:txBody>
          <a:bodyPr/>
          <a:lstStyle/>
          <a:p>
            <a:pPr eaLnBrk="1" hangingPunct="1"/>
            <a:r>
              <a:rPr lang="en-US" sz="3200" b="1" kern="1200" dirty="0" smtClean="0">
                <a:solidFill>
                  <a:srgbClr val="993300"/>
                </a:solidFill>
                <a:latin typeface="Berlin Sans FB Demi" pitchFamily="34" charset="0"/>
                <a:cs typeface="Aharoni" pitchFamily="2" charset="-79"/>
              </a:rPr>
              <a:t>PRESENTATION OUTLINE</a:t>
            </a:r>
            <a:endParaRPr lang="en-ZA" sz="3200" b="1" kern="1200" dirty="0">
              <a:solidFill>
                <a:srgbClr val="993300"/>
              </a:solidFill>
              <a:latin typeface="Berlin Sans FB Demi" pitchFamily="34" charset="0"/>
              <a:cs typeface="Aharoni" pitchFamily="2" charset="-79"/>
            </a:endParaRPr>
          </a:p>
        </p:txBody>
      </p:sp>
      <p:pic>
        <p:nvPicPr>
          <p:cNvPr id="13314" name="Picture 2" descr="Related image">
            <a:hlinkClick r:id="rId2"/>
          </p:cNvPr>
          <p:cNvPicPr>
            <a:picLocks noChangeAspect="1" noChangeArrowheads="1"/>
          </p:cNvPicPr>
          <p:nvPr/>
        </p:nvPicPr>
        <p:blipFill rotWithShape="1">
          <a:blip r:embed="rId3" cstate="print">
            <a:grayscl/>
            <a:extLst>
              <a:ext uri="{28A0092B-C50C-407E-A947-70E740481C1C}">
                <a14:useLocalDpi xmlns:a14="http://schemas.microsoft.com/office/drawing/2010/main" xmlns="" val="0"/>
              </a:ext>
            </a:extLst>
          </a:blip>
          <a:srcRect l="11058" t="2155" r="7468" b="22697"/>
          <a:stretch/>
        </p:blipFill>
        <p:spPr bwMode="auto">
          <a:xfrm>
            <a:off x="395536" y="1196752"/>
            <a:ext cx="8136904" cy="511256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1079612" y="1628800"/>
            <a:ext cx="6768752" cy="4320480"/>
          </a:xfrm>
        </p:spPr>
        <p:txBody>
          <a:bodyPr/>
          <a:lstStyle/>
          <a:p>
            <a:pPr marL="0" indent="0">
              <a:buNone/>
            </a:pPr>
            <a:r>
              <a:rPr lang="en-ZA" sz="2700" dirty="0" smtClean="0">
                <a:latin typeface="Calibri" panose="020F0502020204030204" pitchFamily="34" charset="0"/>
              </a:rPr>
              <a:t>1. PSC Mandate</a:t>
            </a:r>
          </a:p>
          <a:p>
            <a:pPr marL="914400" lvl="1" indent="-514350">
              <a:buFont typeface="+mj-lt"/>
              <a:buAutoNum type="alphaLcPeriod"/>
            </a:pPr>
            <a:r>
              <a:rPr lang="en-ZA" sz="2700" dirty="0" smtClean="0">
                <a:latin typeface="Calibri" panose="020F0502020204030204" pitchFamily="34" charset="0"/>
              </a:rPr>
              <a:t>Areas of Oversight</a:t>
            </a:r>
          </a:p>
          <a:p>
            <a:pPr marL="914400" lvl="1" indent="-514350">
              <a:buFont typeface="+mj-lt"/>
              <a:buAutoNum type="alphaLcPeriod"/>
            </a:pPr>
            <a:r>
              <a:rPr lang="en-ZA" sz="2700" dirty="0" smtClean="0">
                <a:latin typeface="Calibri" panose="020F0502020204030204" pitchFamily="34" charset="0"/>
              </a:rPr>
              <a:t>Output of Oversight Function</a:t>
            </a:r>
          </a:p>
          <a:p>
            <a:pPr marL="400050" lvl="1" indent="0">
              <a:buNone/>
            </a:pPr>
            <a:endParaRPr lang="en-ZA" sz="1000" dirty="0" smtClean="0">
              <a:latin typeface="Calibri" panose="020F0502020204030204" pitchFamily="34" charset="0"/>
            </a:endParaRPr>
          </a:p>
          <a:p>
            <a:pPr marL="0" indent="0">
              <a:buNone/>
            </a:pPr>
            <a:r>
              <a:rPr lang="en-ZA" sz="2700" dirty="0" smtClean="0">
                <a:latin typeface="Calibri" panose="020F0502020204030204" pitchFamily="34" charset="0"/>
              </a:rPr>
              <a:t>2. SCOA </a:t>
            </a:r>
            <a:r>
              <a:rPr lang="en-ZA" sz="2700" dirty="0">
                <a:latin typeface="Calibri" panose="020F0502020204030204" pitchFamily="34" charset="0"/>
              </a:rPr>
              <a:t>Requested </a:t>
            </a:r>
            <a:r>
              <a:rPr lang="en-ZA" sz="2700" dirty="0" smtClean="0">
                <a:latin typeface="Calibri" panose="020F0502020204030204" pitchFamily="34" charset="0"/>
              </a:rPr>
              <a:t>Information</a:t>
            </a:r>
          </a:p>
          <a:p>
            <a:pPr marL="0" indent="0">
              <a:buNone/>
            </a:pPr>
            <a:endParaRPr lang="en-ZA" sz="1000" dirty="0" smtClean="0">
              <a:latin typeface="Calibri" panose="020F0502020204030204" pitchFamily="34" charset="0"/>
            </a:endParaRPr>
          </a:p>
          <a:p>
            <a:pPr marL="0" indent="0">
              <a:buNone/>
            </a:pPr>
            <a:r>
              <a:rPr lang="en-ZA" sz="2700" dirty="0" smtClean="0">
                <a:latin typeface="Calibri" panose="020F0502020204030204" pitchFamily="34" charset="0"/>
              </a:rPr>
              <a:t>3. Closing Remarks</a:t>
            </a:r>
          </a:p>
          <a:p>
            <a:pPr marL="0" indent="0">
              <a:buNone/>
            </a:pPr>
            <a:endParaRPr lang="en-ZA" sz="1000" dirty="0" smtClean="0">
              <a:latin typeface="Calibri" panose="020F0502020204030204" pitchFamily="34" charset="0"/>
            </a:endParaRPr>
          </a:p>
          <a:p>
            <a:pPr marL="0" indent="0">
              <a:buNone/>
            </a:pPr>
            <a:r>
              <a:rPr lang="en-ZA" sz="2700" dirty="0" smtClean="0">
                <a:latin typeface="Calibri" panose="020F0502020204030204" pitchFamily="34" charset="0"/>
              </a:rPr>
              <a:t>4. Annexure A – Budget vs Performance for National Departments</a:t>
            </a:r>
          </a:p>
        </p:txBody>
      </p:sp>
    </p:spTree>
    <p:extLst>
      <p:ext uri="{BB962C8B-B14F-4D97-AF65-F5344CB8AC3E}">
        <p14:creationId xmlns:p14="http://schemas.microsoft.com/office/powerpoint/2010/main" xmlns="" val="1835664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931" y="1274887"/>
            <a:ext cx="8064896" cy="446112"/>
          </a:xfrm>
        </p:spPr>
        <p:txBody>
          <a:bodyPr/>
          <a:lstStyle/>
          <a:p>
            <a:pPr marL="355600" indent="0" algn="ctr" eaLnBrk="1" hangingPunct="1">
              <a:buNone/>
              <a:defRPr/>
            </a:pPr>
            <a:r>
              <a:rPr lang="en-US" sz="2000" b="1" dirty="0">
                <a:solidFill>
                  <a:srgbClr val="C00000"/>
                </a:solidFill>
                <a:latin typeface="Calibri" pitchFamily="34" charset="0"/>
              </a:rPr>
              <a:t>Payment of Invoices</a:t>
            </a:r>
          </a:p>
          <a:p>
            <a:pPr marL="0" indent="0" algn="ctr">
              <a:spcBef>
                <a:spcPts val="0"/>
              </a:spcBef>
              <a:spcAft>
                <a:spcPts val="0"/>
              </a:spcAft>
              <a:buNone/>
            </a:pPr>
            <a:endParaRPr lang="en-US" sz="2000" dirty="0" smtClean="0">
              <a:latin typeface="Calibri" pitchFamily="34" charset="0"/>
              <a:cs typeface="Calibri" pitchFamily="34" charset="0"/>
            </a:endParaRPr>
          </a:p>
          <a:p>
            <a:pPr marL="0" indent="0" algn="ctr">
              <a:spcBef>
                <a:spcPts val="0"/>
              </a:spcBef>
              <a:spcAft>
                <a:spcPts val="0"/>
              </a:spcAft>
              <a:buNone/>
            </a:pPr>
            <a:endParaRPr lang="en-US" sz="2000" dirty="0">
              <a:latin typeface="Calibri" pitchFamily="34" charset="0"/>
              <a:cs typeface="Calibri" pitchFamily="34" charset="0"/>
            </a:endParaRPr>
          </a:p>
          <a:p>
            <a:pPr marL="0" indent="0" algn="ctr">
              <a:spcBef>
                <a:spcPts val="0"/>
              </a:spcBef>
              <a:spcAft>
                <a:spcPts val="0"/>
              </a:spcAft>
              <a:buNone/>
            </a:pPr>
            <a:endParaRPr lang="en-US" sz="2000" dirty="0" smtClean="0">
              <a:latin typeface="Calibri" pitchFamily="34" charset="0"/>
              <a:cs typeface="Calibri" pitchFamily="34" charset="0"/>
            </a:endParaRPr>
          </a:p>
          <a:p>
            <a:pPr marL="0" indent="0" algn="ctr">
              <a:spcBef>
                <a:spcPts val="0"/>
              </a:spcBef>
              <a:spcAft>
                <a:spcPts val="0"/>
              </a:spcAft>
              <a:buNone/>
            </a:pPr>
            <a:endParaRPr lang="en-US" sz="2000" dirty="0" smtClean="0">
              <a:latin typeface="Calibri" pitchFamily="34" charset="0"/>
              <a:cs typeface="Calibri" pitchFamily="34" charset="0"/>
            </a:endParaRPr>
          </a:p>
          <a:p>
            <a:pPr marL="0" indent="0" algn="ctr">
              <a:spcBef>
                <a:spcPts val="0"/>
              </a:spcBef>
              <a:spcAft>
                <a:spcPts val="0"/>
              </a:spcAft>
              <a:buNone/>
            </a:pPr>
            <a:endParaRPr lang="en-US" sz="2000" b="1" dirty="0" smtClean="0">
              <a:latin typeface="Calibri" pitchFamily="34" charset="0"/>
              <a:cs typeface="Calibri" pitchFamily="34" charset="0"/>
            </a:endParaRPr>
          </a:p>
          <a:p>
            <a:pPr algn="ctr">
              <a:spcBef>
                <a:spcPts val="0"/>
              </a:spcBef>
              <a:spcAft>
                <a:spcPts val="0"/>
              </a:spcAft>
            </a:pPr>
            <a:endParaRPr lang="en-US" sz="2000" dirty="0">
              <a:latin typeface="Calibri" pitchFamily="34" charset="0"/>
              <a:cs typeface="Calibri" pitchFamily="34" charset="0"/>
            </a:endParaRPr>
          </a:p>
        </p:txBody>
      </p:sp>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20</a:t>
            </a:fld>
            <a:endParaRPr lang="en-US" sz="1400" b="0" dirty="0">
              <a:solidFill>
                <a:schemeClr val="bg1"/>
              </a:solidFill>
            </a:endParaRPr>
          </a:p>
        </p:txBody>
      </p:sp>
      <p:sp>
        <p:nvSpPr>
          <p:cNvPr id="8" name="Title 1"/>
          <p:cNvSpPr txBox="1">
            <a:spLocks/>
          </p:cNvSpPr>
          <p:nvPr/>
        </p:nvSpPr>
        <p:spPr bwMode="auto">
          <a:xfrm>
            <a:off x="0" y="476672"/>
            <a:ext cx="9144000"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nSpc>
                <a:spcPct val="80000"/>
              </a:lnSpc>
            </a:pPr>
            <a:r>
              <a:rPr lang="en-US" sz="2400" kern="0" dirty="0">
                <a:solidFill>
                  <a:srgbClr val="993300"/>
                </a:solidFill>
                <a:latin typeface="Berlin Sans FB Demi" pitchFamily="34" charset="0"/>
              </a:rPr>
              <a:t>EFFICIENCIES, EFFECTIVENESS AND VALUE FOR MONEY WITH REGARD TO 2017 BUDGET VOTE ALLOCATIONS </a:t>
            </a:r>
            <a:r>
              <a:rPr lang="en-US" sz="2400" kern="0" dirty="0" smtClean="0">
                <a:solidFill>
                  <a:srgbClr val="993300"/>
                </a:solidFill>
                <a:latin typeface="Berlin Sans FB Demi" pitchFamily="34" charset="0"/>
              </a:rPr>
              <a:t>(5)</a:t>
            </a:r>
            <a:endParaRPr lang="en-US" sz="2400" b="0" kern="0" dirty="0">
              <a:solidFill>
                <a:srgbClr val="800000"/>
              </a:solidFill>
              <a:latin typeface="Berlin Sans FB Demi"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xmlns="" val="2772855755"/>
              </p:ext>
            </p:extLst>
          </p:nvPr>
        </p:nvGraphicFramePr>
        <p:xfrm>
          <a:off x="323528" y="1484784"/>
          <a:ext cx="8244916" cy="308797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539552" y="6309320"/>
            <a:ext cx="7704856" cy="276999"/>
          </a:xfrm>
          <a:prstGeom prst="rect">
            <a:avLst/>
          </a:prstGeom>
          <a:noFill/>
        </p:spPr>
        <p:txBody>
          <a:bodyPr wrap="square" rtlCol="0">
            <a:spAutoFit/>
          </a:bodyPr>
          <a:lstStyle/>
          <a:p>
            <a:pPr algn="just"/>
            <a:r>
              <a:rPr lang="en-ZA" sz="1200" b="0" dirty="0" smtClean="0">
                <a:solidFill>
                  <a:schemeClr val="bg1"/>
                </a:solidFill>
                <a:latin typeface="Calibri" panose="020F0502020204030204" pitchFamily="34" charset="0"/>
              </a:rPr>
              <a:t>Source: DPME 1-3 Quarterly Reports and Q 4 Raw Data (Excel Spreadsheet)</a:t>
            </a:r>
            <a:endParaRPr lang="en-ZA" sz="1200" b="0" dirty="0">
              <a:solidFill>
                <a:schemeClr val="bg1"/>
              </a:solidFill>
              <a:latin typeface="Calibri" panose="020F0502020204030204" pitchFamily="34" charset="0"/>
            </a:endParaRPr>
          </a:p>
        </p:txBody>
      </p:sp>
      <p:sp>
        <p:nvSpPr>
          <p:cNvPr id="2" name="TextBox 1"/>
          <p:cNvSpPr txBox="1"/>
          <p:nvPr/>
        </p:nvSpPr>
        <p:spPr>
          <a:xfrm>
            <a:off x="480864" y="4490361"/>
            <a:ext cx="8182272" cy="1818959"/>
          </a:xfrm>
          <a:prstGeom prst="rect">
            <a:avLst/>
          </a:prstGeom>
          <a:noFill/>
        </p:spPr>
        <p:txBody>
          <a:bodyPr wrap="square" rtlCol="0">
            <a:spAutoFit/>
          </a:bodyPr>
          <a:lstStyle/>
          <a:p>
            <a:pPr marL="742950" lvl="1" indent="-285750" algn="just" eaLnBrk="0" hangingPunct="0">
              <a:lnSpc>
                <a:spcPct val="110000"/>
              </a:lnSpc>
              <a:spcBef>
                <a:spcPts val="0"/>
              </a:spcBef>
              <a:buChar char="–"/>
            </a:pPr>
            <a:r>
              <a:rPr lang="en-US" sz="1700" b="0" dirty="0">
                <a:latin typeface="Calibri" pitchFamily="34" charset="0"/>
                <a:cs typeface="Calibri" pitchFamily="34" charset="0"/>
              </a:rPr>
              <a:t>There has been a </a:t>
            </a:r>
            <a:r>
              <a:rPr lang="en-US" sz="1700" dirty="0">
                <a:solidFill>
                  <a:srgbClr val="FF9900"/>
                </a:solidFill>
                <a:latin typeface="Calibri" pitchFamily="34" charset="0"/>
                <a:cs typeface="Calibri" pitchFamily="34" charset="0"/>
              </a:rPr>
              <a:t>dramatic increase </a:t>
            </a:r>
            <a:r>
              <a:rPr lang="en-US" sz="1700" b="0" dirty="0" smtClean="0">
                <a:latin typeface="Calibri" pitchFamily="34" charset="0"/>
                <a:cs typeface="Calibri" pitchFamily="34" charset="0"/>
              </a:rPr>
              <a:t>in </a:t>
            </a:r>
            <a:r>
              <a:rPr lang="en-US" sz="1700" b="0" dirty="0">
                <a:latin typeface="Calibri" pitchFamily="34" charset="0"/>
                <a:cs typeface="Calibri" pitchFamily="34" charset="0"/>
              </a:rPr>
              <a:t>the </a:t>
            </a:r>
            <a:r>
              <a:rPr lang="en-US" sz="1700" b="0" dirty="0" smtClean="0">
                <a:latin typeface="Calibri" pitchFamily="34" charset="0"/>
                <a:cs typeface="Calibri" pitchFamily="34" charset="0"/>
              </a:rPr>
              <a:t>number </a:t>
            </a:r>
            <a:r>
              <a:rPr lang="en-US" sz="1700" b="0" dirty="0">
                <a:latin typeface="Calibri" pitchFamily="34" charset="0"/>
                <a:cs typeface="Calibri" pitchFamily="34" charset="0"/>
              </a:rPr>
              <a:t>of invoices paid after </a:t>
            </a:r>
            <a:r>
              <a:rPr lang="en-US" sz="1700" b="0" dirty="0" smtClean="0">
                <a:latin typeface="Calibri" pitchFamily="34" charset="0"/>
                <a:cs typeface="Calibri" pitchFamily="34" charset="0"/>
              </a:rPr>
              <a:t>30 days, mainly attributed by </a:t>
            </a:r>
            <a:r>
              <a:rPr lang="en-US" sz="1700" dirty="0" smtClean="0">
                <a:solidFill>
                  <a:srgbClr val="FF9900"/>
                </a:solidFill>
                <a:latin typeface="Calibri" pitchFamily="34" charset="0"/>
                <a:cs typeface="Calibri" pitchFamily="34" charset="0"/>
              </a:rPr>
              <a:t>Defence (106 070), </a:t>
            </a:r>
            <a:r>
              <a:rPr lang="en-US" sz="1700" dirty="0">
                <a:solidFill>
                  <a:srgbClr val="FF9900"/>
                </a:solidFill>
                <a:latin typeface="Calibri" pitchFamily="34" charset="0"/>
                <a:cs typeface="Calibri" pitchFamily="34" charset="0"/>
              </a:rPr>
              <a:t>Public </a:t>
            </a:r>
            <a:r>
              <a:rPr lang="en-US" sz="1700" dirty="0" smtClean="0">
                <a:solidFill>
                  <a:srgbClr val="FF9900"/>
                </a:solidFill>
                <a:latin typeface="Calibri" pitchFamily="34" charset="0"/>
                <a:cs typeface="Calibri" pitchFamily="34" charset="0"/>
              </a:rPr>
              <a:t>Works (16 678) and Military Veterans (7 689). </a:t>
            </a:r>
          </a:p>
          <a:p>
            <a:pPr marL="742950" lvl="1" indent="-285750" algn="just" eaLnBrk="0" hangingPunct="0">
              <a:lnSpc>
                <a:spcPct val="110000"/>
              </a:lnSpc>
              <a:spcBef>
                <a:spcPts val="0"/>
              </a:spcBef>
              <a:buChar char="–"/>
            </a:pPr>
            <a:r>
              <a:rPr lang="en-US" sz="1700" b="0" dirty="0" smtClean="0">
                <a:latin typeface="Calibri" pitchFamily="34" charset="0"/>
                <a:cs typeface="Calibri" pitchFamily="34" charset="0"/>
              </a:rPr>
              <a:t>There was also a </a:t>
            </a:r>
            <a:r>
              <a:rPr lang="en-US" sz="1700" dirty="0" smtClean="0">
                <a:solidFill>
                  <a:srgbClr val="FF0000"/>
                </a:solidFill>
                <a:latin typeface="Calibri" pitchFamily="34" charset="0"/>
                <a:cs typeface="Calibri" pitchFamily="34" charset="0"/>
              </a:rPr>
              <a:t>significant increase </a:t>
            </a:r>
            <a:r>
              <a:rPr lang="en-US" sz="1700" b="0" dirty="0" smtClean="0">
                <a:latin typeface="Calibri" pitchFamily="34" charset="0"/>
                <a:cs typeface="Calibri" pitchFamily="34" charset="0"/>
              </a:rPr>
              <a:t>in the number of invoices </a:t>
            </a:r>
            <a:r>
              <a:rPr lang="en-US" sz="1700" b="0" dirty="0">
                <a:latin typeface="Calibri" pitchFamily="34" charset="0"/>
                <a:cs typeface="Calibri" pitchFamily="34" charset="0"/>
              </a:rPr>
              <a:t>older than 30 days not </a:t>
            </a:r>
            <a:r>
              <a:rPr lang="en-US" sz="1700" b="0" dirty="0" smtClean="0">
                <a:latin typeface="Calibri" pitchFamily="34" charset="0"/>
                <a:cs typeface="Calibri" pitchFamily="34" charset="0"/>
              </a:rPr>
              <a:t>paid; mainly attributed </a:t>
            </a:r>
            <a:r>
              <a:rPr lang="en-US" sz="1700" dirty="0" smtClean="0">
                <a:solidFill>
                  <a:srgbClr val="FF0000"/>
                </a:solidFill>
                <a:latin typeface="Calibri" pitchFamily="34" charset="0"/>
                <a:cs typeface="Calibri" pitchFamily="34" charset="0"/>
              </a:rPr>
              <a:t>by Public Works (10 639) and Agriculture</a:t>
            </a:r>
            <a:r>
              <a:rPr lang="en-US" sz="1700" dirty="0">
                <a:solidFill>
                  <a:srgbClr val="FF0000"/>
                </a:solidFill>
                <a:latin typeface="Calibri" pitchFamily="34" charset="0"/>
                <a:cs typeface="Calibri" pitchFamily="34" charset="0"/>
              </a:rPr>
              <a:t>, Forestry and </a:t>
            </a:r>
            <a:r>
              <a:rPr lang="en-US" sz="1700" dirty="0" smtClean="0">
                <a:solidFill>
                  <a:srgbClr val="FF0000"/>
                </a:solidFill>
                <a:latin typeface="Calibri" pitchFamily="34" charset="0"/>
                <a:cs typeface="Calibri" pitchFamily="34" charset="0"/>
              </a:rPr>
              <a:t>Fisheries (3 767). </a:t>
            </a:r>
            <a:endParaRPr lang="en-ZA" dirty="0">
              <a:solidFill>
                <a:srgbClr val="FF0000"/>
              </a:solidFill>
            </a:endParaRPr>
          </a:p>
        </p:txBody>
      </p:sp>
    </p:spTree>
    <p:extLst>
      <p:ext uri="{BB962C8B-B14F-4D97-AF65-F5344CB8AC3E}">
        <p14:creationId xmlns:p14="http://schemas.microsoft.com/office/powerpoint/2010/main" xmlns="" val="3985196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21</a:t>
            </a:fld>
            <a:endParaRPr lang="en-US" sz="1400" b="0" dirty="0">
              <a:solidFill>
                <a:schemeClr val="bg1"/>
              </a:solidFill>
            </a:endParaRPr>
          </a:p>
        </p:txBody>
      </p:sp>
      <p:sp>
        <p:nvSpPr>
          <p:cNvPr id="8" name="Title 1"/>
          <p:cNvSpPr txBox="1">
            <a:spLocks/>
          </p:cNvSpPr>
          <p:nvPr/>
        </p:nvSpPr>
        <p:spPr bwMode="auto">
          <a:xfrm>
            <a:off x="423306" y="603201"/>
            <a:ext cx="8226510"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nSpc>
                <a:spcPct val="80000"/>
              </a:lnSpc>
            </a:pPr>
            <a:r>
              <a:rPr lang="en-US" sz="2400" kern="0" dirty="0">
                <a:solidFill>
                  <a:srgbClr val="993300"/>
                </a:solidFill>
                <a:latin typeface="Berlin Sans FB Demi" pitchFamily="34" charset="0"/>
              </a:rPr>
              <a:t>EFFICIENCIES, EFFECTIVENESS AND VALUE FOR MONEY WITH REGARD TO 2017 BUDGET VOTE ALLOCATIONS </a:t>
            </a:r>
            <a:r>
              <a:rPr lang="en-US" sz="2400" kern="0" dirty="0" smtClean="0">
                <a:solidFill>
                  <a:srgbClr val="993300"/>
                </a:solidFill>
                <a:latin typeface="Berlin Sans FB Demi" pitchFamily="34" charset="0"/>
              </a:rPr>
              <a:t>(6)</a:t>
            </a:r>
            <a:endParaRPr lang="en-US" sz="2400" b="0" kern="0" dirty="0">
              <a:solidFill>
                <a:srgbClr val="800000"/>
              </a:solidFill>
              <a:latin typeface="Berlin Sans FB Demi" pitchFamily="34" charset="0"/>
            </a:endParaRPr>
          </a:p>
        </p:txBody>
      </p:sp>
      <p:sp>
        <p:nvSpPr>
          <p:cNvPr id="4" name="TextBox 3"/>
          <p:cNvSpPr txBox="1"/>
          <p:nvPr/>
        </p:nvSpPr>
        <p:spPr>
          <a:xfrm>
            <a:off x="539552" y="1268760"/>
            <a:ext cx="8110264" cy="400110"/>
          </a:xfrm>
          <a:prstGeom prst="rect">
            <a:avLst/>
          </a:prstGeom>
          <a:noFill/>
        </p:spPr>
        <p:txBody>
          <a:bodyPr wrap="square" rtlCol="0">
            <a:spAutoFit/>
          </a:bodyPr>
          <a:lstStyle/>
          <a:p>
            <a:r>
              <a:rPr lang="en-ZA" sz="2000" dirty="0" smtClean="0">
                <a:solidFill>
                  <a:srgbClr val="C00000"/>
                </a:solidFill>
                <a:latin typeface="Calibri" panose="020F0502020204030204" pitchFamily="34" charset="0"/>
              </a:rPr>
              <a:t>Costs of Invoices </a:t>
            </a:r>
            <a:endParaRPr lang="en-ZA" sz="2000" dirty="0">
              <a:solidFill>
                <a:srgbClr val="C00000"/>
              </a:solidFill>
              <a:latin typeface="Calibri" panose="020F0502020204030204" pitchFamily="34" charset="0"/>
            </a:endParaRPr>
          </a:p>
        </p:txBody>
      </p:sp>
      <p:graphicFrame>
        <p:nvGraphicFramePr>
          <p:cNvPr id="17" name="Chart 16"/>
          <p:cNvGraphicFramePr>
            <a:graphicFrameLocks/>
          </p:cNvGraphicFramePr>
          <p:nvPr>
            <p:extLst>
              <p:ext uri="{D42A27DB-BD31-4B8C-83A1-F6EECF244321}">
                <p14:modId xmlns:p14="http://schemas.microsoft.com/office/powerpoint/2010/main" xmlns="" val="834279996"/>
              </p:ext>
            </p:extLst>
          </p:nvPr>
        </p:nvGraphicFramePr>
        <p:xfrm>
          <a:off x="472440" y="1668870"/>
          <a:ext cx="8276024" cy="442442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39552" y="6309320"/>
            <a:ext cx="7704856" cy="276999"/>
          </a:xfrm>
          <a:prstGeom prst="rect">
            <a:avLst/>
          </a:prstGeom>
          <a:noFill/>
        </p:spPr>
        <p:txBody>
          <a:bodyPr wrap="square" rtlCol="0">
            <a:spAutoFit/>
          </a:bodyPr>
          <a:lstStyle/>
          <a:p>
            <a:pPr algn="just"/>
            <a:r>
              <a:rPr lang="en-ZA" sz="1200" b="0" dirty="0" smtClean="0">
                <a:solidFill>
                  <a:schemeClr val="bg1"/>
                </a:solidFill>
                <a:latin typeface="Calibri" panose="020F0502020204030204" pitchFamily="34" charset="0"/>
              </a:rPr>
              <a:t>Source: DPME 1-3 Quarterly Reports and Q 4 Raw Data (Excel Spreadsheet) for 2016/17 and 2015/16</a:t>
            </a:r>
            <a:endParaRPr lang="en-ZA" sz="12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xmlns="" val="1621910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22</a:t>
            </a:fld>
            <a:endParaRPr lang="en-US" sz="1400" b="0" dirty="0">
              <a:solidFill>
                <a:schemeClr val="bg1"/>
              </a:solidFill>
            </a:endParaRPr>
          </a:p>
        </p:txBody>
      </p:sp>
      <p:sp>
        <p:nvSpPr>
          <p:cNvPr id="7" name="Content Placeholder 2"/>
          <p:cNvSpPr>
            <a:spLocks noGrp="1"/>
          </p:cNvSpPr>
          <p:nvPr>
            <p:ph idx="1"/>
          </p:nvPr>
        </p:nvSpPr>
        <p:spPr>
          <a:xfrm>
            <a:off x="467543" y="1196858"/>
            <a:ext cx="8182273" cy="359934"/>
          </a:xfrm>
        </p:spPr>
        <p:txBody>
          <a:bodyPr/>
          <a:lstStyle/>
          <a:p>
            <a:pPr marL="0" indent="0" algn="ctr">
              <a:buNone/>
            </a:pPr>
            <a:r>
              <a:rPr lang="en-ZA" sz="1800" b="1" dirty="0" smtClean="0">
                <a:solidFill>
                  <a:srgbClr val="C00000"/>
                </a:solidFill>
                <a:latin typeface="Calibri" panose="020F0502020204030204" pitchFamily="34" charset="0"/>
              </a:rPr>
              <a:t>Costs of Consultants (average)</a:t>
            </a:r>
            <a:endParaRPr lang="en-ZA" sz="1800" dirty="0">
              <a:solidFill>
                <a:srgbClr val="C00000"/>
              </a:solidFill>
              <a:latin typeface="Calibri" panose="020F0502020204030204" pitchFamily="34" charset="0"/>
            </a:endParaRPr>
          </a:p>
          <a:p>
            <a:pPr algn="just"/>
            <a:endParaRPr lang="en-US" sz="2200" dirty="0">
              <a:latin typeface="Calibri" pitchFamily="34" charset="0"/>
              <a:cs typeface="Calibri" pitchFamily="34" charset="0"/>
            </a:endParaRPr>
          </a:p>
        </p:txBody>
      </p:sp>
      <p:sp>
        <p:nvSpPr>
          <p:cNvPr id="8" name="Title 1"/>
          <p:cNvSpPr>
            <a:spLocks noGrp="1"/>
          </p:cNvSpPr>
          <p:nvPr>
            <p:ph type="title"/>
          </p:nvPr>
        </p:nvSpPr>
        <p:spPr>
          <a:xfrm>
            <a:off x="101576" y="476672"/>
            <a:ext cx="8712968" cy="720080"/>
          </a:xfrm>
        </p:spPr>
        <p:txBody>
          <a:bodyPr/>
          <a:lstStyle/>
          <a:p>
            <a:r>
              <a:rPr lang="en-US" sz="2400" b="1" dirty="0" smtClean="0">
                <a:solidFill>
                  <a:srgbClr val="993300"/>
                </a:solidFill>
                <a:latin typeface="Berlin Sans FB Demi" pitchFamily="34" charset="0"/>
              </a:rPr>
              <a:t>EFFICIENCIES, EFFECTIVENESS AND VALUE FOR MONEY WITH REGARD TO 2017 BUDGET VOTE ALLOCATIONS (7)</a:t>
            </a:r>
            <a:endParaRPr lang="en-US" sz="2400" dirty="0">
              <a:solidFill>
                <a:srgbClr val="800000"/>
              </a:solidFill>
              <a:latin typeface="Berlin Sans FB Demi" pitchFamily="34" charset="0"/>
            </a:endParaRPr>
          </a:p>
        </p:txBody>
      </p:sp>
      <p:sp>
        <p:nvSpPr>
          <p:cNvPr id="3" name="TextBox 2"/>
          <p:cNvSpPr txBox="1"/>
          <p:nvPr/>
        </p:nvSpPr>
        <p:spPr>
          <a:xfrm>
            <a:off x="395536" y="3501008"/>
            <a:ext cx="8424936" cy="2819362"/>
          </a:xfrm>
          <a:prstGeom prst="rect">
            <a:avLst/>
          </a:prstGeom>
          <a:noFill/>
        </p:spPr>
        <p:txBody>
          <a:bodyPr wrap="square" rtlCol="0">
            <a:spAutoFit/>
          </a:bodyPr>
          <a:lstStyle/>
          <a:p>
            <a:pPr marL="742950" lvl="1" indent="-285750" algn="just" eaLnBrk="0" hangingPunct="0">
              <a:lnSpc>
                <a:spcPct val="110000"/>
              </a:lnSpc>
              <a:spcBef>
                <a:spcPts val="0"/>
              </a:spcBef>
              <a:buChar char="–"/>
            </a:pPr>
            <a:r>
              <a:rPr lang="en-US" sz="1800" b="0" dirty="0" smtClean="0">
                <a:latin typeface="Calibri" pitchFamily="34" charset="0"/>
                <a:cs typeface="Calibri" pitchFamily="34" charset="0"/>
              </a:rPr>
              <a:t>There has been a decline in the cost of consultants in the areas shown above for the 2015/16 financial year. </a:t>
            </a:r>
          </a:p>
          <a:p>
            <a:pPr marL="742950" lvl="1" indent="-285750" algn="just" eaLnBrk="0" hangingPunct="0">
              <a:lnSpc>
                <a:spcPct val="110000"/>
              </a:lnSpc>
              <a:spcBef>
                <a:spcPts val="0"/>
              </a:spcBef>
              <a:buFontTx/>
              <a:buChar char="–"/>
            </a:pPr>
            <a:r>
              <a:rPr lang="en-US" sz="1800" b="0" dirty="0">
                <a:latin typeface="Calibri" pitchFamily="34" charset="0"/>
                <a:cs typeface="Calibri" pitchFamily="34" charset="0"/>
              </a:rPr>
              <a:t>Based on the AGs areas of concern, pertaining to the poor financial reporting and management </a:t>
            </a:r>
            <a:r>
              <a:rPr lang="en-US" sz="1800" b="0" dirty="0" smtClean="0">
                <a:latin typeface="Calibri" pitchFamily="34" charset="0"/>
                <a:cs typeface="Calibri" pitchFamily="34" charset="0"/>
              </a:rPr>
              <a:t>and preparation of performance information in </a:t>
            </a:r>
            <a:r>
              <a:rPr lang="en-US" sz="1800" b="0" dirty="0">
                <a:latin typeface="Calibri" pitchFamily="34" charset="0"/>
                <a:cs typeface="Calibri" pitchFamily="34" charset="0"/>
              </a:rPr>
              <a:t>departments, it is clear that there was no skills transferred by the consultants over the previous 2 years (2013/14 – 2014/15</a:t>
            </a:r>
            <a:r>
              <a:rPr lang="en-US" sz="1800" b="0" dirty="0" smtClean="0">
                <a:latin typeface="Calibri" pitchFamily="34" charset="0"/>
                <a:cs typeface="Calibri" pitchFamily="34" charset="0"/>
              </a:rPr>
              <a:t>).</a:t>
            </a:r>
          </a:p>
          <a:p>
            <a:pPr marL="742950" lvl="1" indent="-285750" algn="just" eaLnBrk="0" hangingPunct="0">
              <a:lnSpc>
                <a:spcPct val="110000"/>
              </a:lnSpc>
              <a:spcBef>
                <a:spcPts val="0"/>
              </a:spcBef>
              <a:buChar char="–"/>
            </a:pPr>
            <a:r>
              <a:rPr lang="en-US" sz="1800" b="0" dirty="0" smtClean="0">
                <a:latin typeface="Calibri" pitchFamily="34" charset="0"/>
                <a:cs typeface="Calibri" pitchFamily="34" charset="0"/>
              </a:rPr>
              <a:t>Although there is a decline in the cost of consultants for both financial reporting and preparation of performance information, these are core functions and it is concerning that they need to be outsourced.</a:t>
            </a:r>
          </a:p>
        </p:txBody>
      </p:sp>
      <p:graphicFrame>
        <p:nvGraphicFramePr>
          <p:cNvPr id="10" name="Table 9"/>
          <p:cNvGraphicFramePr>
            <a:graphicFrameLocks noGrp="1"/>
          </p:cNvGraphicFramePr>
          <p:nvPr>
            <p:extLst>
              <p:ext uri="{D42A27DB-BD31-4B8C-83A1-F6EECF244321}">
                <p14:modId xmlns:p14="http://schemas.microsoft.com/office/powerpoint/2010/main" xmlns="" val="3622817443"/>
              </p:ext>
            </p:extLst>
          </p:nvPr>
        </p:nvGraphicFramePr>
        <p:xfrm>
          <a:off x="611560" y="1628800"/>
          <a:ext cx="8110264" cy="1709544"/>
        </p:xfrm>
        <a:graphic>
          <a:graphicData uri="http://schemas.openxmlformats.org/drawingml/2006/table">
            <a:tbl>
              <a:tblPr firstRow="1" bandRow="1">
                <a:tableStyleId>{5C22544A-7EE6-4342-B048-85BDC9FD1C3A}</a:tableStyleId>
              </a:tblPr>
              <a:tblGrid>
                <a:gridCol w="4108441"/>
                <a:gridCol w="1292159"/>
                <a:gridCol w="1181348"/>
                <a:gridCol w="1528316"/>
              </a:tblGrid>
              <a:tr h="418664">
                <a:tc>
                  <a:txBody>
                    <a:bodyPr/>
                    <a:lstStyle/>
                    <a:p>
                      <a:pPr>
                        <a:lnSpc>
                          <a:spcPct val="100000"/>
                        </a:lnSpc>
                      </a:pPr>
                      <a:endParaRPr lang="en-ZA" sz="1800" dirty="0">
                        <a:latin typeface="Calibri" pitchFamily="34" charset="0"/>
                      </a:endParaRPr>
                    </a:p>
                  </a:txBody>
                  <a:tcPr/>
                </a:tc>
                <a:tc>
                  <a:txBody>
                    <a:bodyPr/>
                    <a:lstStyle/>
                    <a:p>
                      <a:pPr algn="ctr" fontAlgn="b">
                        <a:lnSpc>
                          <a:spcPct val="100000"/>
                        </a:lnSpc>
                      </a:pPr>
                      <a:r>
                        <a:rPr lang="en-ZA" sz="1800" b="0" i="0" u="none" strike="noStrike" dirty="0">
                          <a:solidFill>
                            <a:srgbClr val="000000"/>
                          </a:solidFill>
                          <a:effectLst/>
                          <a:latin typeface="Calibri" pitchFamily="34" charset="0"/>
                        </a:rPr>
                        <a:t>2013/14</a:t>
                      </a:r>
                    </a:p>
                  </a:txBody>
                  <a:tcPr marL="7620" marR="7620" marT="7620" marB="0" anchor="b"/>
                </a:tc>
                <a:tc>
                  <a:txBody>
                    <a:bodyPr/>
                    <a:lstStyle/>
                    <a:p>
                      <a:pPr algn="ctr" fontAlgn="b">
                        <a:lnSpc>
                          <a:spcPct val="100000"/>
                        </a:lnSpc>
                      </a:pPr>
                      <a:r>
                        <a:rPr lang="en-ZA" sz="1800" b="0" i="0" u="none" strike="noStrike" dirty="0">
                          <a:solidFill>
                            <a:srgbClr val="000000"/>
                          </a:solidFill>
                          <a:effectLst/>
                          <a:latin typeface="Calibri" pitchFamily="34" charset="0"/>
                        </a:rPr>
                        <a:t>2014/15</a:t>
                      </a:r>
                    </a:p>
                  </a:txBody>
                  <a:tcPr marL="7620" marR="7620" marT="7620" marB="0" anchor="b"/>
                </a:tc>
                <a:tc>
                  <a:txBody>
                    <a:bodyPr/>
                    <a:lstStyle/>
                    <a:p>
                      <a:pPr algn="ctr" fontAlgn="b">
                        <a:lnSpc>
                          <a:spcPct val="100000"/>
                        </a:lnSpc>
                      </a:pPr>
                      <a:r>
                        <a:rPr lang="en-ZA" sz="1800" b="0" i="0" u="none" strike="noStrike" dirty="0" smtClean="0">
                          <a:solidFill>
                            <a:srgbClr val="000000"/>
                          </a:solidFill>
                          <a:effectLst/>
                          <a:latin typeface="Calibri" pitchFamily="34" charset="0"/>
                        </a:rPr>
                        <a:t>2015/16</a:t>
                      </a:r>
                      <a:endParaRPr lang="en-ZA" sz="1800" b="0" i="0" u="none" strike="noStrike" dirty="0">
                        <a:solidFill>
                          <a:srgbClr val="000000"/>
                        </a:solidFill>
                        <a:effectLst/>
                        <a:latin typeface="Calibri" pitchFamily="34" charset="0"/>
                      </a:endParaRPr>
                    </a:p>
                  </a:txBody>
                  <a:tcPr marL="7620" marR="7620" marT="7620" marB="0" anchor="b"/>
                </a:tc>
              </a:tr>
              <a:tr h="322720">
                <a:tc>
                  <a:txBody>
                    <a:bodyPr/>
                    <a:lstStyle/>
                    <a:p>
                      <a:pPr algn="l" fontAlgn="b">
                        <a:lnSpc>
                          <a:spcPct val="100000"/>
                        </a:lnSpc>
                      </a:pPr>
                      <a:r>
                        <a:rPr lang="en-ZA" sz="1800" b="0" i="0" u="none" strike="noStrike" dirty="0">
                          <a:solidFill>
                            <a:srgbClr val="000000"/>
                          </a:solidFill>
                          <a:effectLst/>
                          <a:latin typeface="Calibri" pitchFamily="34" charset="0"/>
                        </a:rPr>
                        <a:t>Financial reporting service</a:t>
                      </a:r>
                    </a:p>
                  </a:txBody>
                  <a:tcPr marL="7620" marR="7620" marT="7620" marB="0" anchor="b"/>
                </a:tc>
                <a:tc>
                  <a:txBody>
                    <a:bodyPr/>
                    <a:lstStyle/>
                    <a:p>
                      <a:pPr algn="r" fontAlgn="b">
                        <a:lnSpc>
                          <a:spcPct val="100000"/>
                        </a:lnSpc>
                      </a:pPr>
                      <a:r>
                        <a:rPr lang="en-ZA" sz="1800" b="0" i="0" u="none" strike="noStrike" dirty="0">
                          <a:solidFill>
                            <a:srgbClr val="000000"/>
                          </a:solidFill>
                          <a:effectLst/>
                          <a:latin typeface="Calibri" pitchFamily="34" charset="0"/>
                        </a:rPr>
                        <a:t>R </a:t>
                      </a:r>
                      <a:r>
                        <a:rPr lang="en-ZA" sz="1800" b="0" i="0" u="none" strike="noStrike" dirty="0" smtClean="0">
                          <a:solidFill>
                            <a:srgbClr val="000000"/>
                          </a:solidFill>
                          <a:effectLst/>
                          <a:latin typeface="Calibri" pitchFamily="34" charset="0"/>
                        </a:rPr>
                        <a:t>555m</a:t>
                      </a:r>
                      <a:endParaRPr lang="en-ZA" sz="1800" b="0" i="0" u="none" strike="noStrike" dirty="0">
                        <a:solidFill>
                          <a:srgbClr val="000000"/>
                        </a:solidFill>
                        <a:effectLst/>
                        <a:latin typeface="Calibri" pitchFamily="34" charset="0"/>
                      </a:endParaRPr>
                    </a:p>
                  </a:txBody>
                  <a:tcPr marL="7620" marR="7620" marT="7620" marB="0" anchor="b"/>
                </a:tc>
                <a:tc>
                  <a:txBody>
                    <a:bodyPr/>
                    <a:lstStyle/>
                    <a:p>
                      <a:pPr algn="r" fontAlgn="b">
                        <a:lnSpc>
                          <a:spcPct val="100000"/>
                        </a:lnSpc>
                      </a:pPr>
                      <a:r>
                        <a:rPr lang="en-ZA" sz="1800" b="0" i="0" u="none" strike="noStrike" dirty="0">
                          <a:solidFill>
                            <a:srgbClr val="000000"/>
                          </a:solidFill>
                          <a:effectLst/>
                          <a:latin typeface="Calibri" pitchFamily="34" charset="0"/>
                        </a:rPr>
                        <a:t>R </a:t>
                      </a:r>
                      <a:r>
                        <a:rPr lang="en-ZA" sz="1800" b="0" i="0" u="none" strike="noStrike" dirty="0" smtClean="0">
                          <a:solidFill>
                            <a:srgbClr val="000000"/>
                          </a:solidFill>
                          <a:effectLst/>
                          <a:latin typeface="Calibri" pitchFamily="34" charset="0"/>
                        </a:rPr>
                        <a:t>500m</a:t>
                      </a:r>
                      <a:endParaRPr lang="en-ZA" sz="1800" b="0" i="0" u="none" strike="noStrike" dirty="0">
                        <a:solidFill>
                          <a:srgbClr val="000000"/>
                        </a:solidFill>
                        <a:effectLst/>
                        <a:latin typeface="Calibri" pitchFamily="34" charset="0"/>
                      </a:endParaRPr>
                    </a:p>
                  </a:txBody>
                  <a:tcPr marL="7620" marR="7620" marT="7620" marB="0" anchor="b"/>
                </a:tc>
                <a:tc>
                  <a:txBody>
                    <a:bodyPr/>
                    <a:lstStyle/>
                    <a:p>
                      <a:pPr algn="r" fontAlgn="b">
                        <a:lnSpc>
                          <a:spcPct val="100000"/>
                        </a:lnSpc>
                      </a:pPr>
                      <a:r>
                        <a:rPr lang="en-ZA" sz="1800" b="0" i="0" u="none" strike="noStrike" dirty="0" smtClean="0">
                          <a:solidFill>
                            <a:srgbClr val="000000"/>
                          </a:solidFill>
                          <a:effectLst/>
                          <a:latin typeface="Calibri" pitchFamily="34" charset="0"/>
                        </a:rPr>
                        <a:t>R 72m</a:t>
                      </a:r>
                      <a:endParaRPr lang="en-ZA" sz="1800" b="0" i="0" u="none" strike="noStrike" dirty="0">
                        <a:solidFill>
                          <a:srgbClr val="000000"/>
                        </a:solidFill>
                        <a:effectLst/>
                        <a:latin typeface="Calibri" pitchFamily="34" charset="0"/>
                      </a:endParaRPr>
                    </a:p>
                  </a:txBody>
                  <a:tcPr marL="7620" marR="7620" marT="7620" marB="0" anchor="b"/>
                </a:tc>
              </a:tr>
              <a:tr h="322720">
                <a:tc>
                  <a:txBody>
                    <a:bodyPr/>
                    <a:lstStyle/>
                    <a:p>
                      <a:pPr algn="l" fontAlgn="b">
                        <a:lnSpc>
                          <a:spcPct val="100000"/>
                        </a:lnSpc>
                      </a:pPr>
                      <a:r>
                        <a:rPr lang="en-ZA" sz="1800" b="0" i="0" u="none" strike="noStrike" dirty="0">
                          <a:solidFill>
                            <a:srgbClr val="000000"/>
                          </a:solidFill>
                          <a:effectLst/>
                          <a:latin typeface="Calibri" pitchFamily="34" charset="0"/>
                        </a:rPr>
                        <a:t>Preparation of performance information</a:t>
                      </a:r>
                    </a:p>
                  </a:txBody>
                  <a:tcPr marL="7620" marR="7620" marT="7620" marB="0" anchor="b"/>
                </a:tc>
                <a:tc>
                  <a:txBody>
                    <a:bodyPr/>
                    <a:lstStyle/>
                    <a:p>
                      <a:pPr algn="r" fontAlgn="b">
                        <a:lnSpc>
                          <a:spcPct val="100000"/>
                        </a:lnSpc>
                      </a:pPr>
                      <a:r>
                        <a:rPr lang="en-ZA" sz="1800" b="0" i="0" u="none" strike="noStrike" dirty="0">
                          <a:solidFill>
                            <a:srgbClr val="000000"/>
                          </a:solidFill>
                          <a:effectLst/>
                          <a:latin typeface="Calibri" pitchFamily="34" charset="0"/>
                        </a:rPr>
                        <a:t>R </a:t>
                      </a:r>
                      <a:r>
                        <a:rPr lang="en-ZA" sz="1800" b="0" i="0" u="none" strike="noStrike" dirty="0" smtClean="0">
                          <a:solidFill>
                            <a:srgbClr val="000000"/>
                          </a:solidFill>
                          <a:effectLst/>
                          <a:latin typeface="Calibri" pitchFamily="34" charset="0"/>
                        </a:rPr>
                        <a:t>25m</a:t>
                      </a:r>
                      <a:endParaRPr lang="en-ZA" sz="1800" b="0" i="0" u="none" strike="noStrike" dirty="0">
                        <a:solidFill>
                          <a:srgbClr val="000000"/>
                        </a:solidFill>
                        <a:effectLst/>
                        <a:latin typeface="Calibri" pitchFamily="34" charset="0"/>
                      </a:endParaRPr>
                    </a:p>
                  </a:txBody>
                  <a:tcPr marL="7620" marR="7620" marT="7620" marB="0" anchor="b"/>
                </a:tc>
                <a:tc>
                  <a:txBody>
                    <a:bodyPr/>
                    <a:lstStyle/>
                    <a:p>
                      <a:pPr algn="r" fontAlgn="b">
                        <a:lnSpc>
                          <a:spcPct val="100000"/>
                        </a:lnSpc>
                      </a:pPr>
                      <a:r>
                        <a:rPr lang="en-ZA" sz="1800" b="0" i="0" u="none" strike="noStrike" dirty="0">
                          <a:solidFill>
                            <a:srgbClr val="000000"/>
                          </a:solidFill>
                          <a:effectLst/>
                          <a:latin typeface="Calibri" pitchFamily="34" charset="0"/>
                        </a:rPr>
                        <a:t>R </a:t>
                      </a:r>
                      <a:r>
                        <a:rPr lang="en-ZA" sz="1800" b="0" i="0" u="none" strike="noStrike" dirty="0" smtClean="0">
                          <a:solidFill>
                            <a:srgbClr val="000000"/>
                          </a:solidFill>
                          <a:effectLst/>
                          <a:latin typeface="Calibri" pitchFamily="34" charset="0"/>
                        </a:rPr>
                        <a:t>62m</a:t>
                      </a:r>
                      <a:endParaRPr lang="en-ZA" sz="1800" b="0" i="0" u="none" strike="noStrike" dirty="0">
                        <a:solidFill>
                          <a:srgbClr val="000000"/>
                        </a:solidFill>
                        <a:effectLst/>
                        <a:latin typeface="Calibri" pitchFamily="34" charset="0"/>
                      </a:endParaRPr>
                    </a:p>
                  </a:txBody>
                  <a:tcPr marL="7620" marR="7620" marT="7620" marB="0" anchor="b"/>
                </a:tc>
                <a:tc>
                  <a:txBody>
                    <a:bodyPr/>
                    <a:lstStyle/>
                    <a:p>
                      <a:pPr algn="r" fontAlgn="b">
                        <a:lnSpc>
                          <a:spcPct val="100000"/>
                        </a:lnSpc>
                      </a:pPr>
                      <a:r>
                        <a:rPr lang="en-ZA" sz="1800" b="0" i="0" u="none" strike="noStrike" dirty="0" smtClean="0">
                          <a:solidFill>
                            <a:srgbClr val="000000"/>
                          </a:solidFill>
                          <a:effectLst/>
                          <a:latin typeface="Calibri" pitchFamily="34" charset="0"/>
                        </a:rPr>
                        <a:t>R 49m</a:t>
                      </a:r>
                      <a:endParaRPr lang="en-ZA" sz="1800" b="0" i="0" u="none" strike="noStrike" dirty="0">
                        <a:solidFill>
                          <a:srgbClr val="000000"/>
                        </a:solidFill>
                        <a:effectLst/>
                        <a:latin typeface="Calibri" pitchFamily="34" charset="0"/>
                      </a:endParaRPr>
                    </a:p>
                  </a:txBody>
                  <a:tcPr marL="7620" marR="7620" marT="7620" marB="0" anchor="b"/>
                </a:tc>
              </a:tr>
              <a:tr h="322720">
                <a:tc>
                  <a:txBody>
                    <a:bodyPr/>
                    <a:lstStyle/>
                    <a:p>
                      <a:pPr algn="l" fontAlgn="b">
                        <a:lnSpc>
                          <a:spcPct val="100000"/>
                        </a:lnSpc>
                      </a:pPr>
                      <a:r>
                        <a:rPr lang="en-ZA" sz="1800" b="0" i="0" u="none" strike="noStrike">
                          <a:solidFill>
                            <a:srgbClr val="000000"/>
                          </a:solidFill>
                          <a:effectLst/>
                          <a:latin typeface="Calibri" pitchFamily="34" charset="0"/>
                        </a:rPr>
                        <a:t>IT Services</a:t>
                      </a:r>
                    </a:p>
                  </a:txBody>
                  <a:tcPr marL="7620" marR="7620" marT="7620" marB="0" anchor="b"/>
                </a:tc>
                <a:tc>
                  <a:txBody>
                    <a:bodyPr/>
                    <a:lstStyle/>
                    <a:p>
                      <a:pPr algn="r" fontAlgn="b">
                        <a:lnSpc>
                          <a:spcPct val="100000"/>
                        </a:lnSpc>
                      </a:pPr>
                      <a:r>
                        <a:rPr lang="en-ZA" sz="1800" b="0" i="0" u="none" strike="noStrike" dirty="0">
                          <a:solidFill>
                            <a:srgbClr val="000000"/>
                          </a:solidFill>
                          <a:effectLst/>
                          <a:latin typeface="Calibri" pitchFamily="34" charset="0"/>
                        </a:rPr>
                        <a:t>R </a:t>
                      </a:r>
                      <a:r>
                        <a:rPr lang="en-ZA" sz="1800" b="0" i="0" u="none" strike="noStrike" dirty="0" smtClean="0">
                          <a:solidFill>
                            <a:srgbClr val="000000"/>
                          </a:solidFill>
                          <a:effectLst/>
                          <a:latin typeface="Calibri" pitchFamily="34" charset="0"/>
                        </a:rPr>
                        <a:t>846m</a:t>
                      </a:r>
                      <a:endParaRPr lang="en-ZA" sz="1800" b="0" i="0" u="none" strike="noStrike" dirty="0">
                        <a:solidFill>
                          <a:srgbClr val="000000"/>
                        </a:solidFill>
                        <a:effectLst/>
                        <a:latin typeface="Calibri" pitchFamily="34" charset="0"/>
                      </a:endParaRPr>
                    </a:p>
                  </a:txBody>
                  <a:tcPr marL="7620" marR="7620" marT="7620" marB="0" anchor="b"/>
                </a:tc>
                <a:tc>
                  <a:txBody>
                    <a:bodyPr/>
                    <a:lstStyle/>
                    <a:p>
                      <a:pPr algn="r" fontAlgn="b">
                        <a:lnSpc>
                          <a:spcPct val="100000"/>
                        </a:lnSpc>
                      </a:pPr>
                      <a:r>
                        <a:rPr lang="pt-BR" sz="1800" b="0" i="0" u="none" strike="noStrike" dirty="0">
                          <a:solidFill>
                            <a:srgbClr val="000000"/>
                          </a:solidFill>
                          <a:effectLst/>
                          <a:latin typeface="Calibri" pitchFamily="34" charset="0"/>
                        </a:rPr>
                        <a:t>R 2 </a:t>
                      </a:r>
                      <a:r>
                        <a:rPr lang="pt-BR" sz="1800" b="0" i="0" u="none" strike="noStrike" dirty="0" smtClean="0">
                          <a:solidFill>
                            <a:srgbClr val="000000"/>
                          </a:solidFill>
                          <a:effectLst/>
                          <a:latin typeface="Calibri" pitchFamily="34" charset="0"/>
                        </a:rPr>
                        <a:t>134m</a:t>
                      </a:r>
                      <a:endParaRPr lang="pt-BR" sz="1800" b="0" i="0" u="none" strike="noStrike" dirty="0">
                        <a:solidFill>
                          <a:srgbClr val="000000"/>
                        </a:solidFill>
                        <a:effectLst/>
                        <a:latin typeface="Calibri" pitchFamily="34" charset="0"/>
                      </a:endParaRPr>
                    </a:p>
                  </a:txBody>
                  <a:tcPr marL="7620" marR="7620" marT="7620" marB="0" anchor="b"/>
                </a:tc>
                <a:tc>
                  <a:txBody>
                    <a:bodyPr/>
                    <a:lstStyle/>
                    <a:p>
                      <a:pPr algn="r" fontAlgn="b">
                        <a:lnSpc>
                          <a:spcPct val="100000"/>
                        </a:lnSpc>
                      </a:pPr>
                      <a:r>
                        <a:rPr lang="pt-BR" sz="1800" b="0" i="0" u="none" strike="noStrike" dirty="0" smtClean="0">
                          <a:solidFill>
                            <a:srgbClr val="000000"/>
                          </a:solidFill>
                          <a:effectLst/>
                          <a:latin typeface="Calibri" pitchFamily="34" charset="0"/>
                        </a:rPr>
                        <a:t>R 556m</a:t>
                      </a:r>
                      <a:endParaRPr lang="pt-BR" sz="1800" b="0" i="0" u="none" strike="noStrike" dirty="0">
                        <a:solidFill>
                          <a:srgbClr val="000000"/>
                        </a:solidFill>
                        <a:effectLst/>
                        <a:latin typeface="Calibri" pitchFamily="34" charset="0"/>
                      </a:endParaRPr>
                    </a:p>
                  </a:txBody>
                  <a:tcPr marL="7620" marR="7620" marT="7620" marB="0" anchor="b"/>
                </a:tc>
              </a:tr>
              <a:tr h="322720">
                <a:tc>
                  <a:txBody>
                    <a:bodyPr/>
                    <a:lstStyle/>
                    <a:p>
                      <a:pPr algn="l" fontAlgn="b">
                        <a:lnSpc>
                          <a:spcPct val="100000"/>
                        </a:lnSpc>
                      </a:pPr>
                      <a:r>
                        <a:rPr lang="en-ZA" sz="1800" b="0" i="0" u="none" strike="noStrike" dirty="0">
                          <a:solidFill>
                            <a:srgbClr val="000000"/>
                          </a:solidFill>
                          <a:effectLst/>
                          <a:latin typeface="Calibri" pitchFamily="34" charset="0"/>
                        </a:rPr>
                        <a:t>Other Services</a:t>
                      </a:r>
                    </a:p>
                  </a:txBody>
                  <a:tcPr marL="7620" marR="7620" marT="7620" marB="0" anchor="b"/>
                </a:tc>
                <a:tc>
                  <a:txBody>
                    <a:bodyPr/>
                    <a:lstStyle/>
                    <a:p>
                      <a:pPr algn="r" fontAlgn="b">
                        <a:lnSpc>
                          <a:spcPct val="100000"/>
                        </a:lnSpc>
                      </a:pPr>
                      <a:r>
                        <a:rPr lang="pt-BR" sz="1800" b="0" i="0" u="none" strike="noStrike" dirty="0">
                          <a:solidFill>
                            <a:srgbClr val="000000"/>
                          </a:solidFill>
                          <a:effectLst/>
                          <a:latin typeface="Calibri" pitchFamily="34" charset="0"/>
                        </a:rPr>
                        <a:t>R 10 </a:t>
                      </a:r>
                      <a:r>
                        <a:rPr lang="pt-BR" sz="1800" b="0" i="0" u="none" strike="noStrike" dirty="0" smtClean="0">
                          <a:solidFill>
                            <a:srgbClr val="000000"/>
                          </a:solidFill>
                          <a:effectLst/>
                          <a:latin typeface="Calibri" pitchFamily="34" charset="0"/>
                        </a:rPr>
                        <a:t>176m</a:t>
                      </a:r>
                      <a:endParaRPr lang="pt-BR" sz="1800" b="0" i="0" u="none" strike="noStrike" dirty="0">
                        <a:solidFill>
                          <a:srgbClr val="000000"/>
                        </a:solidFill>
                        <a:effectLst/>
                        <a:latin typeface="Calibri" pitchFamily="34" charset="0"/>
                      </a:endParaRPr>
                    </a:p>
                  </a:txBody>
                  <a:tcPr marL="7620" marR="7620" marT="7620" marB="0" anchor="b"/>
                </a:tc>
                <a:tc>
                  <a:txBody>
                    <a:bodyPr/>
                    <a:lstStyle/>
                    <a:p>
                      <a:pPr algn="r" fontAlgn="b">
                        <a:lnSpc>
                          <a:spcPct val="100000"/>
                        </a:lnSpc>
                      </a:pPr>
                      <a:r>
                        <a:rPr lang="pt-BR" sz="1800" b="0" i="0" u="none" strike="noStrike" dirty="0">
                          <a:solidFill>
                            <a:srgbClr val="000000"/>
                          </a:solidFill>
                          <a:effectLst/>
                          <a:latin typeface="Calibri" pitchFamily="34" charset="0"/>
                        </a:rPr>
                        <a:t>R 5 </a:t>
                      </a:r>
                      <a:r>
                        <a:rPr lang="pt-BR" sz="1800" b="0" i="0" u="none" strike="noStrike" dirty="0" smtClean="0">
                          <a:solidFill>
                            <a:srgbClr val="000000"/>
                          </a:solidFill>
                          <a:effectLst/>
                          <a:latin typeface="Calibri" pitchFamily="34" charset="0"/>
                        </a:rPr>
                        <a:t>843m</a:t>
                      </a:r>
                      <a:endParaRPr lang="pt-BR" sz="1800" b="0" i="0" u="none" strike="noStrike" dirty="0">
                        <a:solidFill>
                          <a:srgbClr val="000000"/>
                        </a:solidFill>
                        <a:effectLst/>
                        <a:latin typeface="Calibri" pitchFamily="34" charset="0"/>
                      </a:endParaRPr>
                    </a:p>
                  </a:txBody>
                  <a:tcPr marL="7620" marR="7620" marT="7620" marB="0" anchor="b"/>
                </a:tc>
                <a:tc>
                  <a:txBody>
                    <a:bodyPr/>
                    <a:lstStyle/>
                    <a:p>
                      <a:pPr algn="r" fontAlgn="b">
                        <a:lnSpc>
                          <a:spcPct val="100000"/>
                        </a:lnSpc>
                      </a:pPr>
                      <a:r>
                        <a:rPr lang="pt-BR" sz="1800" b="0" i="0" u="none" strike="noStrike" dirty="0" smtClean="0">
                          <a:solidFill>
                            <a:srgbClr val="000000"/>
                          </a:solidFill>
                          <a:effectLst/>
                          <a:latin typeface="Calibri" pitchFamily="34" charset="0"/>
                        </a:rPr>
                        <a:t>R 743m</a:t>
                      </a:r>
                      <a:endParaRPr lang="pt-BR" sz="1800" b="0" i="0" u="none" strike="noStrike" dirty="0">
                        <a:solidFill>
                          <a:srgbClr val="000000"/>
                        </a:solidFill>
                        <a:effectLst/>
                        <a:latin typeface="Calibri" pitchFamily="34" charset="0"/>
                      </a:endParaRPr>
                    </a:p>
                  </a:txBody>
                  <a:tcPr marL="7620" marR="7620" marT="7620" marB="0" anchor="b"/>
                </a:tc>
              </a:tr>
            </a:tbl>
          </a:graphicData>
        </a:graphic>
      </p:graphicFrame>
      <p:sp>
        <p:nvSpPr>
          <p:cNvPr id="4" name="Down Arrow 3"/>
          <p:cNvSpPr/>
          <p:nvPr/>
        </p:nvSpPr>
        <p:spPr bwMode="auto">
          <a:xfrm>
            <a:off x="7360332" y="2132856"/>
            <a:ext cx="596044" cy="1152128"/>
          </a:xfrm>
          <a:prstGeom prst="downArrow">
            <a:avLst/>
          </a:prstGeom>
          <a:solidFill>
            <a:srgbClr val="00B050"/>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ZA" sz="3200" b="1" i="0" u="none" strike="noStrike" cap="none" normalizeH="0" baseline="0" smtClean="0">
              <a:ln>
                <a:noFill/>
              </a:ln>
              <a:solidFill>
                <a:schemeClr val="tx1"/>
              </a:solidFill>
              <a:effectLst/>
              <a:latin typeface="Arial" charset="0"/>
              <a:ea typeface="ＭＳ Ｐゴシック" pitchFamily="34" charset="-128"/>
              <a:cs typeface="Arial" charset="0"/>
            </a:endParaRPr>
          </a:p>
        </p:txBody>
      </p:sp>
    </p:spTree>
    <p:extLst>
      <p:ext uri="{BB962C8B-B14F-4D97-AF65-F5344CB8AC3E}">
        <p14:creationId xmlns:p14="http://schemas.microsoft.com/office/powerpoint/2010/main" xmlns="" val="42105666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23</a:t>
            </a:fld>
            <a:endParaRPr lang="en-US" sz="1400" b="0" dirty="0">
              <a:solidFill>
                <a:schemeClr val="bg1"/>
              </a:solidFill>
            </a:endParaRPr>
          </a:p>
        </p:txBody>
      </p:sp>
      <p:sp>
        <p:nvSpPr>
          <p:cNvPr id="7" name="Content Placeholder 2"/>
          <p:cNvSpPr>
            <a:spLocks noGrp="1"/>
          </p:cNvSpPr>
          <p:nvPr>
            <p:ph idx="1"/>
          </p:nvPr>
        </p:nvSpPr>
        <p:spPr>
          <a:xfrm>
            <a:off x="467543" y="1196752"/>
            <a:ext cx="8182273" cy="360040"/>
          </a:xfrm>
        </p:spPr>
        <p:txBody>
          <a:bodyPr/>
          <a:lstStyle/>
          <a:p>
            <a:pPr marL="0" indent="0" algn="ctr">
              <a:buNone/>
            </a:pPr>
            <a:r>
              <a:rPr lang="en-ZA" sz="2000" b="1" dirty="0" smtClean="0">
                <a:solidFill>
                  <a:srgbClr val="C00000"/>
                </a:solidFill>
                <a:latin typeface="Calibri" panose="020F0502020204030204" pitchFamily="34" charset="0"/>
              </a:rPr>
              <a:t>Number of Consultants</a:t>
            </a:r>
            <a:endParaRPr lang="en-US" sz="2400" dirty="0">
              <a:latin typeface="Calibri" pitchFamily="34" charset="0"/>
              <a:cs typeface="Calibri" pitchFamily="34" charset="0"/>
            </a:endParaRPr>
          </a:p>
        </p:txBody>
      </p:sp>
      <p:sp>
        <p:nvSpPr>
          <p:cNvPr id="8" name="Title 1"/>
          <p:cNvSpPr>
            <a:spLocks noGrp="1"/>
          </p:cNvSpPr>
          <p:nvPr>
            <p:ph type="title"/>
          </p:nvPr>
        </p:nvSpPr>
        <p:spPr>
          <a:xfrm>
            <a:off x="170880" y="548680"/>
            <a:ext cx="8712968" cy="720080"/>
          </a:xfrm>
          <a:noFill/>
        </p:spPr>
        <p:txBody>
          <a:bodyPr/>
          <a:lstStyle/>
          <a:p>
            <a:r>
              <a:rPr lang="en-US" sz="2400" b="1" dirty="0" smtClean="0">
                <a:solidFill>
                  <a:srgbClr val="993300"/>
                </a:solidFill>
                <a:latin typeface="Berlin Sans FB Demi" pitchFamily="34" charset="0"/>
              </a:rPr>
              <a:t>EFFICIENCIES, EFFECTIVENESS AND VALUE FOR MONEY WITH REGARD TO 2017 BUDGET VOTE ALLOCATIONS (8)</a:t>
            </a:r>
            <a:endParaRPr lang="en-US" sz="2400" dirty="0">
              <a:solidFill>
                <a:srgbClr val="800000"/>
              </a:solidFill>
              <a:latin typeface="Berlin Sans FB Demi" pitchFamily="34" charset="0"/>
            </a:endParaRPr>
          </a:p>
        </p:txBody>
      </p:sp>
      <p:sp>
        <p:nvSpPr>
          <p:cNvPr id="9" name="Content Placeholder 2"/>
          <p:cNvSpPr txBox="1">
            <a:spLocks/>
          </p:cNvSpPr>
          <p:nvPr/>
        </p:nvSpPr>
        <p:spPr bwMode="auto">
          <a:xfrm>
            <a:off x="251520" y="1556792"/>
            <a:ext cx="8784976"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42900" lvl="1" indent="-342900">
              <a:lnSpc>
                <a:spcPts val="2200"/>
              </a:lnSpc>
              <a:spcBef>
                <a:spcPts val="0"/>
              </a:spcBef>
              <a:buFontTx/>
              <a:buChar char="•"/>
            </a:pPr>
            <a:r>
              <a:rPr lang="en-US" sz="1900" b="0" kern="0" dirty="0" smtClean="0">
                <a:latin typeface="Calibri" pitchFamily="34" charset="0"/>
                <a:ea typeface="+mn-ea"/>
                <a:cs typeface="Calibri" pitchFamily="34" charset="0"/>
              </a:rPr>
              <a:t>There seems to be a decline in the number of consultants used based on the information as provided in the table below. The table comprise departments as previously reported to the SCOA with significant costs incurred for the use of consultants, with the latest information for 2015/16 financial year.</a:t>
            </a:r>
            <a:endParaRPr lang="en-US" sz="2000" b="1" i="1" kern="0" dirty="0" smtClean="0">
              <a:solidFill>
                <a:schemeClr val="accent5">
                  <a:lumMod val="25000"/>
                </a:schemeClr>
              </a:solidFill>
              <a:latin typeface="Calibri" pitchFamily="34" charset="0"/>
              <a:cs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514027254"/>
              </p:ext>
            </p:extLst>
          </p:nvPr>
        </p:nvGraphicFramePr>
        <p:xfrm>
          <a:off x="251521" y="2708424"/>
          <a:ext cx="8784975" cy="3619500"/>
        </p:xfrm>
        <a:graphic>
          <a:graphicData uri="http://schemas.openxmlformats.org/drawingml/2006/table">
            <a:tbl>
              <a:tblPr/>
              <a:tblGrid>
                <a:gridCol w="2105491"/>
                <a:gridCol w="1669871"/>
                <a:gridCol w="1669871"/>
                <a:gridCol w="1669871"/>
                <a:gridCol w="1669871"/>
              </a:tblGrid>
              <a:tr h="304800">
                <a:tc rowSpan="2">
                  <a:txBody>
                    <a:bodyPr/>
                    <a:lstStyle/>
                    <a:p>
                      <a:pPr algn="ctr" rtl="0" fontAlgn="ctr"/>
                      <a:r>
                        <a:rPr lang="en-ZA" sz="1200" b="1" i="0" u="none" strike="noStrike" dirty="0">
                          <a:solidFill>
                            <a:srgbClr val="000000"/>
                          </a:solidFill>
                          <a:effectLst/>
                          <a:latin typeface="Calibri"/>
                        </a:rPr>
                        <a:t> </a:t>
                      </a:r>
                    </a:p>
                    <a:p>
                      <a:pPr algn="ctr" rtl="0" fontAlgn="ctr"/>
                      <a:r>
                        <a:rPr lang="en-ZA" sz="1200" b="1" i="0" u="none" strike="noStrike" dirty="0">
                          <a:solidFill>
                            <a:srgbClr val="000000"/>
                          </a:solidFill>
                          <a:effectLst/>
                          <a:latin typeface="Calibri"/>
                        </a:rPr>
                        <a:t>Name of Department</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c gridSpan="2">
                  <a:txBody>
                    <a:bodyPr/>
                    <a:lstStyle/>
                    <a:p>
                      <a:pPr algn="ctr" rtl="0" fontAlgn="ctr"/>
                      <a:r>
                        <a:rPr lang="en-ZA" sz="1200" b="1" i="0" u="none" strike="noStrike" dirty="0">
                          <a:solidFill>
                            <a:srgbClr val="000000"/>
                          </a:solidFill>
                          <a:effectLst/>
                          <a:latin typeface="Calibri"/>
                        </a:rPr>
                        <a:t>2014/15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c hMerge="1">
                  <a:txBody>
                    <a:bodyPr/>
                    <a:lstStyle/>
                    <a:p>
                      <a:endParaRPr lang="en-ZA"/>
                    </a:p>
                  </a:txBody>
                  <a:tcPr/>
                </a:tc>
                <a:tc gridSpan="2">
                  <a:txBody>
                    <a:bodyPr/>
                    <a:lstStyle/>
                    <a:p>
                      <a:pPr algn="ctr" rtl="0" fontAlgn="ctr"/>
                      <a:r>
                        <a:rPr lang="en-ZA" sz="1200" b="1" i="0" u="none" strike="noStrike" dirty="0">
                          <a:solidFill>
                            <a:srgbClr val="000000"/>
                          </a:solidFill>
                          <a:effectLst/>
                          <a:latin typeface="Calibri"/>
                        </a:rPr>
                        <a:t>2015/16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c hMerge="1">
                  <a:txBody>
                    <a:bodyPr/>
                    <a:lstStyle/>
                    <a:p>
                      <a:endParaRPr lang="en-ZA"/>
                    </a:p>
                  </a:txBody>
                  <a:tcPr/>
                </a:tc>
              </a:tr>
              <a:tr h="343768">
                <a:tc vMerge="1">
                  <a:txBody>
                    <a:bodyPr/>
                    <a:lstStyle/>
                    <a:p>
                      <a:pPr algn="ctr" rtl="0" fontAlgn="ctr"/>
                      <a:endParaRPr lang="en-ZA" sz="1200" b="1" i="0" u="none" strike="noStrike" dirty="0">
                        <a:solidFill>
                          <a:srgbClr val="000000"/>
                        </a:solidFill>
                        <a:effectLst/>
                        <a:latin typeface="Calibri"/>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c>
                  <a:txBody>
                    <a:bodyPr/>
                    <a:lstStyle/>
                    <a:p>
                      <a:pPr algn="ctr" rtl="0" fontAlgn="ctr"/>
                      <a:r>
                        <a:rPr lang="en-ZA" sz="1200" b="1" i="0" u="none" strike="noStrike" dirty="0">
                          <a:solidFill>
                            <a:srgbClr val="000000"/>
                          </a:solidFill>
                          <a:effectLst/>
                          <a:latin typeface="Calibri"/>
                        </a:rPr>
                        <a:t>No. of consultants utilised</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4"/>
                    </a:solidFill>
                  </a:tcPr>
                </a:tc>
                <a:tc>
                  <a:txBody>
                    <a:bodyPr/>
                    <a:lstStyle/>
                    <a:p>
                      <a:pPr algn="ctr" rtl="0" fontAlgn="ctr"/>
                      <a:r>
                        <a:rPr lang="en-ZA" sz="1200" b="1" i="0" u="none" strike="noStrike" dirty="0">
                          <a:solidFill>
                            <a:srgbClr val="000000"/>
                          </a:solidFill>
                          <a:effectLst/>
                          <a:latin typeface="Calibri"/>
                        </a:rPr>
                        <a:t>Costs for using consultants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4"/>
                    </a:solidFill>
                  </a:tcPr>
                </a:tc>
                <a:tc>
                  <a:txBody>
                    <a:bodyPr/>
                    <a:lstStyle/>
                    <a:p>
                      <a:pPr algn="ctr" rtl="0" fontAlgn="ctr"/>
                      <a:r>
                        <a:rPr lang="en-ZA" sz="1200" b="1" i="0" u="none" strike="noStrike" dirty="0">
                          <a:solidFill>
                            <a:srgbClr val="000000"/>
                          </a:solidFill>
                          <a:effectLst/>
                          <a:latin typeface="Calibri"/>
                        </a:rPr>
                        <a:t>No. of consultants utilised</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4"/>
                    </a:solidFill>
                  </a:tcPr>
                </a:tc>
                <a:tc>
                  <a:txBody>
                    <a:bodyPr/>
                    <a:lstStyle/>
                    <a:p>
                      <a:pPr algn="ctr" rtl="0" fontAlgn="ctr"/>
                      <a:r>
                        <a:rPr lang="en-ZA" sz="1200" b="1" i="0" u="none" strike="noStrike" dirty="0">
                          <a:solidFill>
                            <a:srgbClr val="000000"/>
                          </a:solidFill>
                          <a:effectLst/>
                          <a:latin typeface="Calibri"/>
                        </a:rPr>
                        <a:t>Costs for using consultants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4"/>
                    </a:solidFill>
                  </a:tcPr>
                </a:tc>
              </a:tr>
              <a:tr h="251460">
                <a:tc>
                  <a:txBody>
                    <a:bodyPr/>
                    <a:lstStyle/>
                    <a:p>
                      <a:pPr algn="l" rtl="0" fontAlgn="ctr"/>
                      <a:r>
                        <a:rPr lang="en-ZA" sz="1200" b="0" i="0" u="none" strike="noStrike">
                          <a:solidFill>
                            <a:srgbClr val="000000"/>
                          </a:solidFill>
                          <a:effectLst/>
                          <a:latin typeface="Calibri"/>
                        </a:rPr>
                        <a:t>1. Arts and Culture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a:txBody>
                    <a:bodyPr/>
                    <a:lstStyle/>
                    <a:p>
                      <a:pPr algn="ctr" rtl="0" fontAlgn="ctr"/>
                      <a:r>
                        <a:rPr lang="en-ZA" sz="1200" b="0" i="0" u="none" strike="noStrike" dirty="0">
                          <a:solidFill>
                            <a:srgbClr val="000000"/>
                          </a:solidFill>
                          <a:effectLst/>
                          <a:latin typeface="Calibri"/>
                        </a:rPr>
                        <a:t>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1200" b="0" i="0" u="none" strike="noStrike">
                          <a:solidFill>
                            <a:srgbClr val="000000"/>
                          </a:solidFill>
                          <a:effectLst/>
                          <a:latin typeface="Calibri"/>
                        </a:rPr>
                        <a:t>R 51 447 929.00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b"/>
                      <a:r>
                        <a:rPr lang="en-ZA" sz="1200" b="0" i="0" u="none" strike="noStrike" dirty="0" smtClean="0">
                          <a:solidFill>
                            <a:srgbClr val="000000"/>
                          </a:solidFill>
                          <a:effectLst/>
                          <a:latin typeface="Calibri"/>
                        </a:rPr>
                        <a:t>6</a:t>
                      </a:r>
                      <a:endParaRPr lang="en-ZA" sz="1200" b="0" i="0" u="none" strike="noStrike" dirty="0">
                        <a:solidFill>
                          <a:srgbClr val="000000"/>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ZA" sz="1200" b="0" i="0" u="none" strike="noStrike" dirty="0">
                          <a:solidFill>
                            <a:srgbClr val="000000"/>
                          </a:solidFill>
                          <a:effectLst/>
                          <a:latin typeface="Calibri"/>
                        </a:rPr>
                        <a:t>R 7 009 314.00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97180">
                <a:tc>
                  <a:txBody>
                    <a:bodyPr/>
                    <a:lstStyle/>
                    <a:p>
                      <a:pPr algn="l" rtl="0" fontAlgn="ctr"/>
                      <a:r>
                        <a:rPr lang="en-ZA" sz="1200" b="0" i="0" u="none" strike="noStrike">
                          <a:solidFill>
                            <a:srgbClr val="000000"/>
                          </a:solidFill>
                          <a:effectLst/>
                          <a:latin typeface="Calibri"/>
                        </a:rPr>
                        <a:t>2. Correctional Services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a:txBody>
                    <a:bodyPr/>
                    <a:lstStyle/>
                    <a:p>
                      <a:pPr algn="ctr" rtl="0" fontAlgn="ctr"/>
                      <a:r>
                        <a:rPr lang="en-ZA" sz="1200" b="0" i="0" u="none" strike="noStrike">
                          <a:solidFill>
                            <a:srgbClr val="000000"/>
                          </a:solidFill>
                          <a:effectLst/>
                          <a:latin typeface="Calibri"/>
                        </a:rPr>
                        <a:t>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1200" b="0" i="0" u="none" strike="noStrike">
                          <a:solidFill>
                            <a:srgbClr val="000000"/>
                          </a:solidFill>
                          <a:effectLst/>
                          <a:latin typeface="Calibri"/>
                        </a:rPr>
                        <a:t>R 28 418 139.33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b"/>
                      <a:r>
                        <a:rPr lang="en-ZA" sz="1200" b="0" i="0" u="none" strike="noStrike" dirty="0">
                          <a:solidFill>
                            <a:srgbClr val="000000"/>
                          </a:solidFill>
                          <a:effectLst/>
                          <a:latin typeface="Calibri"/>
                        </a:rPr>
                        <a:t>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200" b="0" i="0" u="none" strike="noStrike" dirty="0">
                          <a:solidFill>
                            <a:srgbClr val="000000"/>
                          </a:solidFill>
                          <a:effectLst/>
                          <a:latin typeface="Calibri"/>
                        </a:rPr>
                        <a:t>R </a:t>
                      </a:r>
                      <a:r>
                        <a:rPr lang="en-ZA" sz="1200" b="0" i="0" u="none" strike="noStrike" dirty="0" smtClean="0">
                          <a:solidFill>
                            <a:srgbClr val="000000"/>
                          </a:solidFill>
                          <a:effectLst/>
                          <a:latin typeface="Calibri"/>
                        </a:rPr>
                        <a:t>26 361 841.31</a:t>
                      </a:r>
                      <a:endParaRPr lang="en-ZA" sz="1200" b="0" i="0" u="none" strike="noStrike" dirty="0">
                        <a:solidFill>
                          <a:srgbClr val="000000"/>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04800">
                <a:tc>
                  <a:txBody>
                    <a:bodyPr/>
                    <a:lstStyle/>
                    <a:p>
                      <a:pPr algn="l" rtl="0" fontAlgn="ctr"/>
                      <a:r>
                        <a:rPr lang="en-ZA" sz="1200" b="0" i="0" u="none" strike="noStrike">
                          <a:solidFill>
                            <a:srgbClr val="000000"/>
                          </a:solidFill>
                          <a:effectLst/>
                          <a:latin typeface="Calibri"/>
                        </a:rPr>
                        <a:t>3. Defence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a:txBody>
                    <a:bodyPr/>
                    <a:lstStyle/>
                    <a:p>
                      <a:pPr algn="ctr" rtl="0" fontAlgn="ctr"/>
                      <a:r>
                        <a:rPr lang="en-ZA" sz="1200" b="0" i="0" u="none" strike="noStrike">
                          <a:solidFill>
                            <a:srgbClr val="FFFFFF"/>
                          </a:solidFill>
                          <a:effectLst/>
                          <a:latin typeface="Calibri"/>
                        </a:rPr>
                        <a:t>Not Provided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ctr"/>
                      <a:r>
                        <a:rPr lang="en-ZA" sz="1200" b="0" i="0" u="none" strike="noStrike">
                          <a:solidFill>
                            <a:srgbClr val="FFFFFF"/>
                          </a:solidFill>
                          <a:effectLst/>
                          <a:latin typeface="Calibri"/>
                        </a:rPr>
                        <a:t>R 274 351 864.20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ZA" sz="1200" b="0" i="0" u="none" strike="noStrike" dirty="0" smtClean="0">
                          <a:solidFill>
                            <a:srgbClr val="FFFFFF"/>
                          </a:solidFill>
                          <a:effectLst/>
                          <a:latin typeface="Calibri"/>
                        </a:rPr>
                        <a:t>16</a:t>
                      </a:r>
                      <a:endParaRPr lang="en-ZA" sz="1200" b="0" i="0" u="none" strike="noStrike" dirty="0">
                        <a:solidFill>
                          <a:srgbClr val="FFFFFF"/>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pt-BR" sz="1200" b="0" i="0" u="none" strike="noStrike" dirty="0">
                          <a:solidFill>
                            <a:srgbClr val="FFFFFF"/>
                          </a:solidFill>
                          <a:effectLst/>
                          <a:latin typeface="Calibri"/>
                        </a:rPr>
                        <a:t>R </a:t>
                      </a:r>
                      <a:r>
                        <a:rPr lang="pt-BR" sz="1200" b="0" i="0" u="none" strike="noStrike" dirty="0" smtClean="0">
                          <a:solidFill>
                            <a:srgbClr val="FFFFFF"/>
                          </a:solidFill>
                          <a:effectLst/>
                          <a:latin typeface="Calibri"/>
                        </a:rPr>
                        <a:t>300 594 245.70</a:t>
                      </a:r>
                      <a:endParaRPr lang="pt-BR" sz="1200" b="0" i="0" u="none" strike="noStrike" dirty="0">
                        <a:solidFill>
                          <a:srgbClr val="FFFFFF"/>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304800">
                <a:tc>
                  <a:txBody>
                    <a:bodyPr/>
                    <a:lstStyle/>
                    <a:p>
                      <a:pPr algn="l" rtl="0" fontAlgn="ctr"/>
                      <a:r>
                        <a:rPr lang="en-ZA" sz="1200" b="0" i="0" u="none" strike="noStrike">
                          <a:solidFill>
                            <a:srgbClr val="000000"/>
                          </a:solidFill>
                          <a:effectLst/>
                          <a:latin typeface="Calibri"/>
                        </a:rPr>
                        <a:t>4. DPME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a:txBody>
                    <a:bodyPr/>
                    <a:lstStyle/>
                    <a:p>
                      <a:pPr algn="ctr" rtl="0" fontAlgn="ctr"/>
                      <a:r>
                        <a:rPr lang="en-ZA" sz="1200" b="0" i="0" u="none" strike="noStrike">
                          <a:solidFill>
                            <a:srgbClr val="FFFFFF"/>
                          </a:solidFill>
                          <a:effectLst/>
                          <a:latin typeface="Calibri"/>
                        </a:rPr>
                        <a:t>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ctr"/>
                      <a:r>
                        <a:rPr lang="en-ZA" sz="1200" b="0" i="0" u="none" strike="noStrike">
                          <a:solidFill>
                            <a:srgbClr val="FFFFFF"/>
                          </a:solidFill>
                          <a:effectLst/>
                          <a:latin typeface="Calibri"/>
                        </a:rPr>
                        <a:t>R 29 950 594.80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ZA" sz="1200" b="0" i="0" u="none" strike="noStrike" dirty="0" smtClean="0">
                          <a:solidFill>
                            <a:schemeClr val="bg1"/>
                          </a:solidFill>
                          <a:effectLst/>
                          <a:latin typeface="Calibri"/>
                        </a:rPr>
                        <a:t>159 </a:t>
                      </a:r>
                      <a:endParaRPr lang="en-ZA" sz="1200" b="0" i="0" u="none" strike="noStrike" dirty="0">
                        <a:solidFill>
                          <a:schemeClr val="bg1"/>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ZA" sz="1200" b="0" i="0" u="none" strike="noStrike" dirty="0">
                          <a:solidFill>
                            <a:srgbClr val="FFFFFF"/>
                          </a:solidFill>
                          <a:effectLst/>
                          <a:latin typeface="Calibri"/>
                        </a:rPr>
                        <a:t>R </a:t>
                      </a:r>
                      <a:r>
                        <a:rPr lang="en-ZA" sz="1200" b="0" i="0" u="none" strike="noStrike" dirty="0" smtClean="0">
                          <a:solidFill>
                            <a:srgbClr val="FFFFFF"/>
                          </a:solidFill>
                          <a:effectLst/>
                          <a:latin typeface="Calibri"/>
                        </a:rPr>
                        <a:t>167 435 577.55</a:t>
                      </a:r>
                      <a:endParaRPr lang="en-ZA" sz="1200" b="0" i="0" u="none" strike="noStrike" dirty="0">
                        <a:solidFill>
                          <a:srgbClr val="FFFFFF"/>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304800">
                <a:tc>
                  <a:txBody>
                    <a:bodyPr/>
                    <a:lstStyle/>
                    <a:p>
                      <a:pPr algn="l" rtl="0" fontAlgn="ctr"/>
                      <a:r>
                        <a:rPr lang="en-ZA" sz="1200" b="0" i="0" u="none" strike="noStrike">
                          <a:solidFill>
                            <a:srgbClr val="000000"/>
                          </a:solidFill>
                          <a:effectLst/>
                          <a:latin typeface="Calibri"/>
                        </a:rPr>
                        <a:t>5. DPSA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a:txBody>
                    <a:bodyPr/>
                    <a:lstStyle/>
                    <a:p>
                      <a:pPr algn="ctr" rtl="0" fontAlgn="ctr"/>
                      <a:r>
                        <a:rPr lang="en-ZA" sz="1200" b="0" i="0" u="none" strike="noStrike">
                          <a:solidFill>
                            <a:srgbClr val="000000"/>
                          </a:solidFill>
                          <a:effectLst/>
                          <a:latin typeface="Calibri"/>
                        </a:rPr>
                        <a:t>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1200" b="0" i="0" u="none" strike="noStrike">
                          <a:solidFill>
                            <a:srgbClr val="000000"/>
                          </a:solidFill>
                          <a:effectLst/>
                          <a:latin typeface="Calibri"/>
                        </a:rPr>
                        <a:t>R 7 125 284.60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b"/>
                      <a:r>
                        <a:rPr lang="en-ZA" sz="1200" b="0" i="0" u="none" strike="noStrike" dirty="0" smtClean="0">
                          <a:solidFill>
                            <a:srgbClr val="FFFFFF"/>
                          </a:solidFill>
                          <a:effectLst/>
                          <a:latin typeface="Calibri"/>
                        </a:rPr>
                        <a:t>171</a:t>
                      </a:r>
                      <a:endParaRPr lang="en-ZA" sz="1200" b="0" i="0" u="none" strike="noStrike" dirty="0">
                        <a:solidFill>
                          <a:srgbClr val="FFFFFF"/>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ZA" sz="1200" b="0" i="0" u="none" strike="noStrike" dirty="0">
                          <a:solidFill>
                            <a:srgbClr val="FFFFFF"/>
                          </a:solidFill>
                          <a:effectLst/>
                          <a:latin typeface="Calibri"/>
                        </a:rPr>
                        <a:t>R </a:t>
                      </a:r>
                      <a:r>
                        <a:rPr lang="en-ZA" sz="1200" b="0" i="0" u="none" strike="noStrike" dirty="0" smtClean="0">
                          <a:solidFill>
                            <a:srgbClr val="FFFFFF"/>
                          </a:solidFill>
                          <a:effectLst/>
                          <a:latin typeface="Calibri"/>
                        </a:rPr>
                        <a:t>11 729 253.93</a:t>
                      </a:r>
                      <a:endParaRPr lang="en-ZA" sz="1200" b="0" i="0" u="none" strike="noStrike" dirty="0">
                        <a:solidFill>
                          <a:srgbClr val="FFFFFF"/>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304800">
                <a:tc>
                  <a:txBody>
                    <a:bodyPr/>
                    <a:lstStyle/>
                    <a:p>
                      <a:pPr algn="l" rtl="0" fontAlgn="ctr"/>
                      <a:r>
                        <a:rPr lang="en-ZA" sz="1200" b="0" i="0" u="none" strike="noStrike">
                          <a:solidFill>
                            <a:srgbClr val="000000"/>
                          </a:solidFill>
                          <a:effectLst/>
                          <a:latin typeface="Calibri"/>
                        </a:rPr>
                        <a:t>6. Energy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a:txBody>
                    <a:bodyPr/>
                    <a:lstStyle/>
                    <a:p>
                      <a:pPr algn="ctr" rtl="0" fontAlgn="ctr"/>
                      <a:r>
                        <a:rPr lang="en-ZA" sz="1200" b="0" i="0" u="none" strike="noStrike">
                          <a:solidFill>
                            <a:srgbClr val="FFFFFF"/>
                          </a:solidFill>
                          <a:effectLst/>
                          <a:latin typeface="Calibri"/>
                        </a:rPr>
                        <a:t>93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ctr"/>
                      <a:r>
                        <a:rPr lang="en-ZA" sz="1200" b="0" i="0" u="none" strike="noStrike">
                          <a:solidFill>
                            <a:srgbClr val="FFFFFF"/>
                          </a:solidFill>
                          <a:effectLst/>
                          <a:latin typeface="Calibri"/>
                        </a:rPr>
                        <a:t>R 55 585 844.52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ZA" sz="1200" b="0" i="0" u="none" strike="noStrike" dirty="0" smtClean="0">
                          <a:solidFill>
                            <a:srgbClr val="000000"/>
                          </a:solidFill>
                          <a:effectLst/>
                          <a:latin typeface="Calibri"/>
                        </a:rPr>
                        <a:t>29</a:t>
                      </a:r>
                      <a:endParaRPr lang="en-ZA" sz="1200" b="0" i="0" u="none" strike="noStrike" dirty="0">
                        <a:solidFill>
                          <a:srgbClr val="000000"/>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ZA" sz="1200" b="0" i="0" u="none" strike="noStrike" dirty="0">
                          <a:solidFill>
                            <a:srgbClr val="000000"/>
                          </a:solidFill>
                          <a:effectLst/>
                          <a:latin typeface="Calibri"/>
                        </a:rPr>
                        <a:t>R </a:t>
                      </a:r>
                      <a:r>
                        <a:rPr lang="en-ZA" sz="1200" b="0" i="0" u="none" strike="noStrike" dirty="0" smtClean="0">
                          <a:solidFill>
                            <a:srgbClr val="000000"/>
                          </a:solidFill>
                          <a:effectLst/>
                          <a:latin typeface="Calibri"/>
                        </a:rPr>
                        <a:t> 8 908 075.38</a:t>
                      </a:r>
                      <a:endParaRPr lang="en-ZA" sz="1200" b="0" i="0" u="none" strike="noStrike" dirty="0">
                        <a:solidFill>
                          <a:srgbClr val="000000"/>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59080">
                <a:tc>
                  <a:txBody>
                    <a:bodyPr/>
                    <a:lstStyle/>
                    <a:p>
                      <a:pPr algn="l" rtl="0" fontAlgn="ctr"/>
                      <a:r>
                        <a:rPr lang="en-ZA" sz="1200" b="1" i="0" u="none" strike="noStrike" dirty="0">
                          <a:solidFill>
                            <a:srgbClr val="000000"/>
                          </a:solidFill>
                          <a:effectLst/>
                          <a:latin typeface="Calibri"/>
                        </a:rPr>
                        <a:t>7. Environmental Affairs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a:txBody>
                    <a:bodyPr/>
                    <a:lstStyle/>
                    <a:p>
                      <a:pPr algn="ctr" rtl="0" fontAlgn="ctr"/>
                      <a:r>
                        <a:rPr lang="en-ZA" sz="1200" b="1" i="0" u="none" strike="noStrike" dirty="0">
                          <a:solidFill>
                            <a:srgbClr val="FFFFFF"/>
                          </a:solidFill>
                          <a:effectLst/>
                          <a:latin typeface="Calibri"/>
                        </a:rPr>
                        <a:t>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ctr"/>
                      <a:r>
                        <a:rPr lang="en-ZA" sz="1200" b="1" i="0" u="none" strike="noStrike" dirty="0">
                          <a:solidFill>
                            <a:srgbClr val="FFFFFF"/>
                          </a:solidFill>
                          <a:effectLst/>
                          <a:latin typeface="Calibri"/>
                        </a:rPr>
                        <a:t>R 360 385 476.00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ZA" sz="1200" b="1" i="0" u="none" strike="noStrike" dirty="0" smtClean="0">
                          <a:solidFill>
                            <a:srgbClr val="000000"/>
                          </a:solidFill>
                          <a:effectLst/>
                          <a:latin typeface="Calibri"/>
                        </a:rPr>
                        <a:t>27</a:t>
                      </a:r>
                      <a:endParaRPr lang="en-ZA" sz="1200" b="1" i="0" u="none" strike="noStrike" dirty="0">
                        <a:solidFill>
                          <a:srgbClr val="000000"/>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200" b="1" i="0" u="none" strike="noStrike" dirty="0">
                          <a:solidFill>
                            <a:schemeClr val="bg1"/>
                          </a:solidFill>
                          <a:effectLst/>
                          <a:latin typeface="Calibri"/>
                        </a:rPr>
                        <a:t>R </a:t>
                      </a:r>
                      <a:r>
                        <a:rPr lang="en-ZA" sz="1200" b="1" i="0" u="none" strike="noStrike" dirty="0" smtClean="0">
                          <a:solidFill>
                            <a:schemeClr val="bg1"/>
                          </a:solidFill>
                          <a:effectLst/>
                          <a:latin typeface="Calibri"/>
                        </a:rPr>
                        <a:t> 1 880 927 151.70</a:t>
                      </a:r>
                      <a:endParaRPr lang="en-ZA" sz="1200" b="1" i="0" u="none" strike="noStrike" dirty="0">
                        <a:solidFill>
                          <a:schemeClr val="bg1"/>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304800">
                <a:tc>
                  <a:txBody>
                    <a:bodyPr/>
                    <a:lstStyle/>
                    <a:p>
                      <a:pPr algn="l" rtl="0" fontAlgn="ctr"/>
                      <a:r>
                        <a:rPr lang="en-ZA" sz="1200" b="0" i="0" u="none" strike="noStrike">
                          <a:solidFill>
                            <a:srgbClr val="000000"/>
                          </a:solidFill>
                          <a:effectLst/>
                          <a:latin typeface="Calibri"/>
                        </a:rPr>
                        <a:t>8. Health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a:txBody>
                    <a:bodyPr/>
                    <a:lstStyle/>
                    <a:p>
                      <a:pPr algn="ctr" rtl="0" fontAlgn="ctr"/>
                      <a:r>
                        <a:rPr lang="en-ZA" sz="1200" b="0" i="0" u="none" strike="noStrike">
                          <a:solidFill>
                            <a:srgbClr val="FFFFFF"/>
                          </a:solidFill>
                          <a:effectLst/>
                          <a:latin typeface="Calibri"/>
                        </a:rPr>
                        <a:t>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ctr"/>
                      <a:r>
                        <a:rPr lang="en-ZA" sz="1200" b="0" i="0" u="none" strike="noStrike">
                          <a:solidFill>
                            <a:srgbClr val="FFFFFF"/>
                          </a:solidFill>
                          <a:effectLst/>
                          <a:latin typeface="Calibri"/>
                        </a:rPr>
                        <a:t>R 16 337 958.00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ctr" rtl="0" fontAlgn="b"/>
                      <a:r>
                        <a:rPr lang="en-ZA" sz="1200" b="0" i="0" u="none" strike="noStrike" dirty="0">
                          <a:solidFill>
                            <a:srgbClr val="FFFFFF"/>
                          </a:solidFill>
                          <a:effectLst/>
                          <a:latin typeface="Calibri"/>
                        </a:rPr>
                        <a:t>Not Provided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n-ZA"/>
                    </a:p>
                  </a:txBody>
                  <a:tcPr/>
                </a:tc>
              </a:tr>
              <a:tr h="304800">
                <a:tc>
                  <a:txBody>
                    <a:bodyPr/>
                    <a:lstStyle/>
                    <a:p>
                      <a:pPr algn="l" rtl="0" fontAlgn="ctr"/>
                      <a:r>
                        <a:rPr lang="en-ZA" sz="1200" b="0" i="0" u="none" strike="noStrike" dirty="0">
                          <a:solidFill>
                            <a:srgbClr val="000000"/>
                          </a:solidFill>
                          <a:effectLst/>
                          <a:latin typeface="Calibri"/>
                        </a:rPr>
                        <a:t>9. Higher Education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a:txBody>
                    <a:bodyPr/>
                    <a:lstStyle/>
                    <a:p>
                      <a:pPr algn="ctr" rtl="0" fontAlgn="ctr"/>
                      <a:r>
                        <a:rPr lang="en-ZA" sz="1200" b="0" i="0" u="none" strike="noStrike" dirty="0" smtClean="0">
                          <a:solidFill>
                            <a:srgbClr val="000000"/>
                          </a:solidFill>
                          <a:effectLst/>
                          <a:latin typeface="Calibri"/>
                        </a:rPr>
                        <a:t>53</a:t>
                      </a:r>
                      <a:endParaRPr lang="en-ZA" sz="1200" b="0" i="0" u="none" strike="noStrike" dirty="0">
                        <a:solidFill>
                          <a:srgbClr val="000000"/>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1200" b="0" i="0" u="none" strike="noStrike" dirty="0">
                          <a:solidFill>
                            <a:srgbClr val="000000"/>
                          </a:solidFill>
                          <a:effectLst/>
                          <a:latin typeface="Calibri"/>
                        </a:rPr>
                        <a:t>R </a:t>
                      </a:r>
                      <a:r>
                        <a:rPr lang="en-ZA" sz="1200" b="0" i="0" u="none" strike="noStrike" dirty="0" smtClean="0">
                          <a:solidFill>
                            <a:srgbClr val="000000"/>
                          </a:solidFill>
                          <a:effectLst/>
                          <a:latin typeface="Calibri"/>
                        </a:rPr>
                        <a:t>43 081 000.00</a:t>
                      </a:r>
                      <a:endParaRPr lang="en-ZA" sz="1200" b="0" i="0" u="none" strike="noStrike" dirty="0">
                        <a:solidFill>
                          <a:srgbClr val="000000"/>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b"/>
                      <a:r>
                        <a:rPr lang="en-ZA" sz="1200" b="0" i="0" u="none" strike="noStrike" dirty="0">
                          <a:solidFill>
                            <a:srgbClr val="000000"/>
                          </a:solidFill>
                          <a:effectLst/>
                          <a:latin typeface="Calibri"/>
                        </a:rPr>
                        <a:t>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200" b="0" i="0" u="none" strike="noStrike" dirty="0">
                          <a:solidFill>
                            <a:srgbClr val="000000"/>
                          </a:solidFill>
                          <a:effectLst/>
                          <a:latin typeface="Calibri"/>
                        </a:rPr>
                        <a:t>R </a:t>
                      </a:r>
                      <a:r>
                        <a:rPr lang="en-ZA" sz="1200" b="0" i="0" u="none" strike="noStrike" dirty="0" smtClean="0">
                          <a:solidFill>
                            <a:srgbClr val="000000"/>
                          </a:solidFill>
                          <a:effectLst/>
                          <a:latin typeface="Calibri"/>
                        </a:rPr>
                        <a:t>39 829.448.44</a:t>
                      </a:r>
                      <a:endParaRPr lang="en-ZA" sz="1200" b="0" i="0" u="none" strike="noStrike" dirty="0">
                        <a:solidFill>
                          <a:srgbClr val="000000"/>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04800">
                <a:tc>
                  <a:txBody>
                    <a:bodyPr/>
                    <a:lstStyle/>
                    <a:p>
                      <a:pPr algn="l" rtl="0" fontAlgn="ctr"/>
                      <a:r>
                        <a:rPr lang="en-ZA" sz="1200" b="0" i="0" u="none" strike="noStrike">
                          <a:solidFill>
                            <a:srgbClr val="000000"/>
                          </a:solidFill>
                          <a:effectLst/>
                          <a:latin typeface="Calibri"/>
                        </a:rPr>
                        <a:t>10. Home Affairs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a:txBody>
                    <a:bodyPr/>
                    <a:lstStyle/>
                    <a:p>
                      <a:pPr algn="ctr" rtl="0" fontAlgn="ctr"/>
                      <a:r>
                        <a:rPr lang="en-ZA" sz="1200" b="0" i="0" u="none" strike="noStrike">
                          <a:solidFill>
                            <a:srgbClr val="000000"/>
                          </a:solidFill>
                          <a:effectLst/>
                          <a:latin typeface="Calibri"/>
                        </a:rPr>
                        <a:t>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1200" b="0" i="0" u="none" strike="noStrike">
                          <a:solidFill>
                            <a:srgbClr val="000000"/>
                          </a:solidFill>
                          <a:effectLst/>
                          <a:latin typeface="Calibri"/>
                        </a:rPr>
                        <a:t>R 36 670 221.22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b"/>
                      <a:r>
                        <a:rPr lang="en-ZA" sz="1200" b="0" i="0" u="none" strike="noStrike" dirty="0" smtClean="0">
                          <a:solidFill>
                            <a:srgbClr val="000000"/>
                          </a:solidFill>
                          <a:effectLst/>
                          <a:latin typeface="Calibri"/>
                        </a:rPr>
                        <a:t>35</a:t>
                      </a:r>
                      <a:endParaRPr lang="en-ZA" sz="1200" b="0" i="0" u="none" strike="noStrike" dirty="0">
                        <a:solidFill>
                          <a:srgbClr val="000000"/>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pt-BR" sz="1200" b="0" i="0" u="none" strike="noStrike" dirty="0">
                          <a:solidFill>
                            <a:srgbClr val="000000"/>
                          </a:solidFill>
                          <a:effectLst/>
                          <a:latin typeface="Calibri"/>
                        </a:rPr>
                        <a:t>R </a:t>
                      </a:r>
                      <a:r>
                        <a:rPr lang="pt-BR" sz="1200" b="0" i="0" u="none" strike="noStrike" dirty="0" smtClean="0">
                          <a:solidFill>
                            <a:srgbClr val="000000"/>
                          </a:solidFill>
                          <a:effectLst/>
                          <a:latin typeface="Calibri"/>
                        </a:rPr>
                        <a:t>33 358 905.84</a:t>
                      </a:r>
                      <a:endParaRPr lang="pt-BR" sz="1200" b="0" i="0" u="none" strike="noStrike" dirty="0">
                        <a:solidFill>
                          <a:srgbClr val="000000"/>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xmlns="" val="19698846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24</a:t>
            </a:fld>
            <a:endParaRPr lang="en-US" sz="1400" b="0" dirty="0">
              <a:solidFill>
                <a:schemeClr val="bg1"/>
              </a:solidFill>
            </a:endParaRPr>
          </a:p>
        </p:txBody>
      </p:sp>
      <p:sp>
        <p:nvSpPr>
          <p:cNvPr id="7" name="Content Placeholder 2"/>
          <p:cNvSpPr>
            <a:spLocks noGrp="1"/>
          </p:cNvSpPr>
          <p:nvPr>
            <p:ph idx="1"/>
          </p:nvPr>
        </p:nvSpPr>
        <p:spPr>
          <a:xfrm>
            <a:off x="467543" y="1196752"/>
            <a:ext cx="8182273" cy="432048"/>
          </a:xfrm>
        </p:spPr>
        <p:txBody>
          <a:bodyPr/>
          <a:lstStyle/>
          <a:p>
            <a:pPr marL="0" indent="0" algn="ctr">
              <a:buNone/>
            </a:pPr>
            <a:r>
              <a:rPr lang="en-ZA" sz="1800" b="1" dirty="0" smtClean="0">
                <a:solidFill>
                  <a:srgbClr val="C00000"/>
                </a:solidFill>
                <a:latin typeface="Calibri" panose="020F0502020204030204" pitchFamily="34" charset="0"/>
              </a:rPr>
              <a:t>Number of Consultants</a:t>
            </a:r>
            <a:endParaRPr lang="en-ZA" sz="1800" dirty="0">
              <a:solidFill>
                <a:srgbClr val="C00000"/>
              </a:solidFill>
              <a:latin typeface="Calibri" panose="020F0502020204030204" pitchFamily="34" charset="0"/>
            </a:endParaRPr>
          </a:p>
          <a:p>
            <a:pPr algn="just"/>
            <a:endParaRPr lang="en-US" sz="2200" dirty="0">
              <a:latin typeface="Calibri" pitchFamily="34" charset="0"/>
              <a:cs typeface="Calibri" pitchFamily="34" charset="0"/>
            </a:endParaRPr>
          </a:p>
        </p:txBody>
      </p:sp>
      <p:sp>
        <p:nvSpPr>
          <p:cNvPr id="8" name="Title 1"/>
          <p:cNvSpPr>
            <a:spLocks noGrp="1"/>
          </p:cNvSpPr>
          <p:nvPr>
            <p:ph type="title"/>
          </p:nvPr>
        </p:nvSpPr>
        <p:spPr>
          <a:xfrm>
            <a:off x="179512" y="548680"/>
            <a:ext cx="8712968" cy="720080"/>
          </a:xfrm>
          <a:noFill/>
        </p:spPr>
        <p:txBody>
          <a:bodyPr/>
          <a:lstStyle/>
          <a:p>
            <a:r>
              <a:rPr lang="en-US" sz="2400" b="1" dirty="0" smtClean="0">
                <a:solidFill>
                  <a:srgbClr val="993300"/>
                </a:solidFill>
                <a:latin typeface="Berlin Sans FB Demi" pitchFamily="34" charset="0"/>
              </a:rPr>
              <a:t>EFFICIENCIES, EFFECTIVENESS AND VALUE FOR MONEY WITH REGARD TO 2017 BUDGET VOTE ALLOCATIONS (9)</a:t>
            </a:r>
            <a:endParaRPr lang="en-US" sz="2400" dirty="0">
              <a:solidFill>
                <a:srgbClr val="800000"/>
              </a:solidFill>
              <a:latin typeface="Berlin Sans FB Dem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293963006"/>
              </p:ext>
            </p:extLst>
          </p:nvPr>
        </p:nvGraphicFramePr>
        <p:xfrm>
          <a:off x="251520" y="1628800"/>
          <a:ext cx="8640962" cy="4536499"/>
        </p:xfrm>
        <a:graphic>
          <a:graphicData uri="http://schemas.openxmlformats.org/drawingml/2006/table">
            <a:tbl>
              <a:tblPr/>
              <a:tblGrid>
                <a:gridCol w="2070974"/>
                <a:gridCol w="1642497"/>
                <a:gridCol w="1642497"/>
                <a:gridCol w="1642497"/>
                <a:gridCol w="1642497"/>
              </a:tblGrid>
              <a:tr h="285553">
                <a:tc rowSpan="2">
                  <a:txBody>
                    <a:bodyPr/>
                    <a:lstStyle/>
                    <a:p>
                      <a:pPr algn="ctr" rtl="0" fontAlgn="ctr"/>
                      <a:r>
                        <a:rPr lang="en-ZA" sz="1200" b="1" i="0" u="none" strike="noStrike" dirty="0">
                          <a:solidFill>
                            <a:srgbClr val="000000"/>
                          </a:solidFill>
                          <a:effectLst/>
                          <a:latin typeface="Calibri"/>
                        </a:rPr>
                        <a:t> </a:t>
                      </a:r>
                    </a:p>
                    <a:p>
                      <a:pPr algn="ctr" rtl="0" fontAlgn="ctr"/>
                      <a:r>
                        <a:rPr lang="en-ZA" sz="1200" b="1" i="0" u="none" strike="noStrike" dirty="0">
                          <a:solidFill>
                            <a:srgbClr val="000000"/>
                          </a:solidFill>
                          <a:effectLst/>
                          <a:latin typeface="Calibri"/>
                        </a:rPr>
                        <a:t>Name of Department</a:t>
                      </a:r>
                    </a:p>
                  </a:txBody>
                  <a:tcPr marL="6715" marR="6715" marT="67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c gridSpan="2">
                  <a:txBody>
                    <a:bodyPr/>
                    <a:lstStyle/>
                    <a:p>
                      <a:pPr algn="ctr" rtl="0" fontAlgn="ctr"/>
                      <a:r>
                        <a:rPr lang="en-ZA" sz="1200" b="1" i="0" u="none" strike="noStrike">
                          <a:solidFill>
                            <a:srgbClr val="000000"/>
                          </a:solidFill>
                          <a:effectLst/>
                          <a:latin typeface="Calibri"/>
                        </a:rPr>
                        <a:t>2014/15</a:t>
                      </a:r>
                    </a:p>
                  </a:txBody>
                  <a:tcPr marL="6715" marR="6715" marT="6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c hMerge="1">
                  <a:txBody>
                    <a:bodyPr/>
                    <a:lstStyle/>
                    <a:p>
                      <a:endParaRPr lang="en-ZA"/>
                    </a:p>
                  </a:txBody>
                  <a:tcPr/>
                </a:tc>
                <a:tc gridSpan="2">
                  <a:txBody>
                    <a:bodyPr/>
                    <a:lstStyle/>
                    <a:p>
                      <a:pPr algn="ctr" rtl="0" fontAlgn="ctr"/>
                      <a:r>
                        <a:rPr lang="en-ZA" sz="1200" b="1" i="0" u="none" strike="noStrike">
                          <a:solidFill>
                            <a:srgbClr val="000000"/>
                          </a:solidFill>
                          <a:effectLst/>
                          <a:latin typeface="Calibri"/>
                        </a:rPr>
                        <a:t>2015/16</a:t>
                      </a:r>
                    </a:p>
                  </a:txBody>
                  <a:tcPr marL="6715" marR="6715" marT="6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c hMerge="1">
                  <a:txBody>
                    <a:bodyPr/>
                    <a:lstStyle/>
                    <a:p>
                      <a:endParaRPr lang="en-ZA"/>
                    </a:p>
                  </a:txBody>
                  <a:tcPr/>
                </a:tc>
              </a:tr>
              <a:tr h="428330">
                <a:tc vMerge="1">
                  <a:txBody>
                    <a:bodyPr/>
                    <a:lstStyle/>
                    <a:p>
                      <a:pPr algn="ctr" rtl="0" fontAlgn="ctr"/>
                      <a:endParaRPr lang="en-ZA" sz="1200" b="1" i="0" u="none" strike="noStrike" dirty="0">
                        <a:solidFill>
                          <a:srgbClr val="000000"/>
                        </a:solidFill>
                        <a:effectLst/>
                        <a:latin typeface="Calibri"/>
                      </a:endParaRPr>
                    </a:p>
                  </a:txBody>
                  <a:tcPr marL="6715" marR="6715" marT="6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c>
                  <a:txBody>
                    <a:bodyPr/>
                    <a:lstStyle/>
                    <a:p>
                      <a:pPr algn="ctr" rtl="0" fontAlgn="ctr"/>
                      <a:r>
                        <a:rPr lang="en-ZA" sz="1200" b="1" i="0" u="none" strike="noStrike" dirty="0">
                          <a:solidFill>
                            <a:srgbClr val="000000"/>
                          </a:solidFill>
                          <a:effectLst/>
                          <a:latin typeface="Calibri"/>
                        </a:rPr>
                        <a:t>No. of consultants utilised</a:t>
                      </a:r>
                    </a:p>
                  </a:txBody>
                  <a:tcPr marL="6715" marR="6715" marT="6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4"/>
                    </a:solidFill>
                  </a:tcPr>
                </a:tc>
                <a:tc>
                  <a:txBody>
                    <a:bodyPr/>
                    <a:lstStyle/>
                    <a:p>
                      <a:pPr algn="ctr" rtl="0" fontAlgn="ctr"/>
                      <a:r>
                        <a:rPr lang="en-ZA" sz="1200" b="1" i="0" u="none" strike="noStrike" dirty="0">
                          <a:solidFill>
                            <a:srgbClr val="000000"/>
                          </a:solidFill>
                          <a:effectLst/>
                          <a:latin typeface="Calibri"/>
                        </a:rPr>
                        <a:t>Costs for using consultants</a:t>
                      </a:r>
                    </a:p>
                  </a:txBody>
                  <a:tcPr marL="6715" marR="6715" marT="6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4"/>
                    </a:solidFill>
                  </a:tcPr>
                </a:tc>
                <a:tc>
                  <a:txBody>
                    <a:bodyPr/>
                    <a:lstStyle/>
                    <a:p>
                      <a:pPr algn="ctr" rtl="0" fontAlgn="ctr"/>
                      <a:r>
                        <a:rPr lang="en-ZA" sz="1200" b="1" i="0" u="none" strike="noStrike" dirty="0">
                          <a:solidFill>
                            <a:srgbClr val="000000"/>
                          </a:solidFill>
                          <a:effectLst/>
                          <a:latin typeface="Calibri"/>
                        </a:rPr>
                        <a:t>No. of consultants utilised</a:t>
                      </a:r>
                    </a:p>
                  </a:txBody>
                  <a:tcPr marL="6715" marR="6715" marT="6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4"/>
                    </a:solidFill>
                  </a:tcPr>
                </a:tc>
                <a:tc>
                  <a:txBody>
                    <a:bodyPr/>
                    <a:lstStyle/>
                    <a:p>
                      <a:pPr algn="ctr" rtl="0" fontAlgn="ctr"/>
                      <a:r>
                        <a:rPr lang="en-ZA" sz="1200" b="1" i="0" u="none" strike="noStrike" dirty="0">
                          <a:solidFill>
                            <a:srgbClr val="000000"/>
                          </a:solidFill>
                          <a:effectLst/>
                          <a:latin typeface="Calibri"/>
                        </a:rPr>
                        <a:t>Costs for using consultants</a:t>
                      </a:r>
                    </a:p>
                  </a:txBody>
                  <a:tcPr marL="6715" marR="6715" marT="6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4"/>
                    </a:solidFill>
                  </a:tcPr>
                </a:tc>
              </a:tr>
              <a:tr h="285553">
                <a:tc>
                  <a:txBody>
                    <a:bodyPr/>
                    <a:lstStyle/>
                    <a:p>
                      <a:pPr algn="l" rtl="0" fontAlgn="ctr"/>
                      <a:r>
                        <a:rPr lang="en-ZA" sz="1200" b="0" i="0" u="none" strike="noStrike">
                          <a:solidFill>
                            <a:srgbClr val="000000"/>
                          </a:solidFill>
                          <a:effectLst/>
                          <a:latin typeface="Calibri"/>
                        </a:rPr>
                        <a:t>11. Human Settlements</a:t>
                      </a: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a:txBody>
                    <a:bodyPr/>
                    <a:lstStyle/>
                    <a:p>
                      <a:pPr algn="ctr" rtl="0" fontAlgn="ctr"/>
                      <a:r>
                        <a:rPr lang="en-ZA" sz="1200" b="0" i="0" u="none" strike="noStrike">
                          <a:solidFill>
                            <a:srgbClr val="FFFFFF"/>
                          </a:solidFill>
                          <a:effectLst/>
                          <a:latin typeface="Calibri"/>
                        </a:rPr>
                        <a:t>289</a:t>
                      </a: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ctr"/>
                      <a:r>
                        <a:rPr lang="en-ZA" sz="1200" b="0" i="0" u="none" strike="noStrike">
                          <a:solidFill>
                            <a:srgbClr val="FFFFFF"/>
                          </a:solidFill>
                          <a:effectLst/>
                          <a:latin typeface="Calibri"/>
                        </a:rPr>
                        <a:t>R 85 630 435.08</a:t>
                      </a: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ZA" sz="1200" b="0" i="0" u="none" strike="noStrike" dirty="0" smtClean="0">
                          <a:solidFill>
                            <a:srgbClr val="000000"/>
                          </a:solidFill>
                          <a:effectLst/>
                          <a:latin typeface="Calibri"/>
                        </a:rPr>
                        <a:t>159</a:t>
                      </a:r>
                      <a:endParaRPr lang="en-ZA" sz="1200" b="0" i="0" u="none" strike="noStrike" dirty="0">
                        <a:solidFill>
                          <a:srgbClr val="000000"/>
                        </a:solidFill>
                        <a:effectLst/>
                        <a:latin typeface="Calibri"/>
                      </a:endParaRPr>
                    </a:p>
                  </a:txBody>
                  <a:tcPr marL="6715" marR="6715" marT="6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pt-BR" sz="1200" b="0" i="0" u="none" strike="noStrike" dirty="0" smtClean="0">
                          <a:solidFill>
                            <a:srgbClr val="000000"/>
                          </a:solidFill>
                          <a:effectLst/>
                          <a:latin typeface="Calibri"/>
                        </a:rPr>
                        <a:t>R 67 794 078.20 </a:t>
                      </a:r>
                      <a:endParaRPr lang="pt-BR" sz="1200" b="0" i="0" u="none" strike="noStrike" dirty="0">
                        <a:solidFill>
                          <a:srgbClr val="000000"/>
                        </a:solidFill>
                        <a:effectLst/>
                        <a:latin typeface="Calibri"/>
                      </a:endParaRPr>
                    </a:p>
                  </a:txBody>
                  <a:tcPr marL="6715" marR="6715" marT="6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85553">
                <a:tc>
                  <a:txBody>
                    <a:bodyPr/>
                    <a:lstStyle/>
                    <a:p>
                      <a:pPr algn="l" rtl="0" fontAlgn="ctr"/>
                      <a:r>
                        <a:rPr lang="en-ZA" sz="1200" b="0" i="0" u="none" strike="noStrike">
                          <a:solidFill>
                            <a:srgbClr val="000000"/>
                          </a:solidFill>
                          <a:effectLst/>
                          <a:latin typeface="Calibri"/>
                        </a:rPr>
                        <a:t>12. Labour</a:t>
                      </a: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a:txBody>
                    <a:bodyPr/>
                    <a:lstStyle/>
                    <a:p>
                      <a:pPr algn="ctr" rtl="0" fontAlgn="ctr"/>
                      <a:r>
                        <a:rPr lang="en-ZA" sz="1200" b="0" i="0" u="none" strike="noStrike">
                          <a:solidFill>
                            <a:srgbClr val="FFFFFF"/>
                          </a:solidFill>
                          <a:effectLst/>
                          <a:latin typeface="Calibri"/>
                        </a:rPr>
                        <a:t>36</a:t>
                      </a: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ctr"/>
                      <a:r>
                        <a:rPr lang="en-ZA" sz="1200" b="0" i="0" u="none" strike="noStrike">
                          <a:solidFill>
                            <a:srgbClr val="FFFFFF"/>
                          </a:solidFill>
                          <a:effectLst/>
                          <a:latin typeface="Calibri"/>
                        </a:rPr>
                        <a:t>R 34 137 442.84</a:t>
                      </a: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ZA" sz="1200" b="0" i="0" u="none" strike="noStrike" dirty="0" smtClean="0">
                          <a:solidFill>
                            <a:srgbClr val="000000"/>
                          </a:solidFill>
                          <a:effectLst/>
                          <a:latin typeface="Calibri"/>
                        </a:rPr>
                        <a:t>4</a:t>
                      </a:r>
                      <a:endParaRPr lang="en-ZA" sz="1200" b="0" i="0" u="none" strike="noStrike" dirty="0">
                        <a:solidFill>
                          <a:srgbClr val="000000"/>
                        </a:solidFill>
                        <a:effectLst/>
                        <a:latin typeface="Calibri"/>
                      </a:endParaRPr>
                    </a:p>
                  </a:txBody>
                  <a:tcPr marL="6715" marR="6715" marT="6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ZA" sz="1200" b="0" i="0" u="none" strike="noStrike" dirty="0">
                          <a:solidFill>
                            <a:srgbClr val="000000"/>
                          </a:solidFill>
                          <a:effectLst/>
                          <a:latin typeface="Calibri"/>
                        </a:rPr>
                        <a:t>R </a:t>
                      </a:r>
                      <a:r>
                        <a:rPr lang="en-ZA" sz="1200" b="0" i="0" u="none" strike="noStrike" dirty="0" smtClean="0">
                          <a:solidFill>
                            <a:srgbClr val="000000"/>
                          </a:solidFill>
                          <a:effectLst/>
                          <a:latin typeface="Calibri"/>
                        </a:rPr>
                        <a:t>6 435 624.01</a:t>
                      </a:r>
                      <a:endParaRPr lang="en-ZA" sz="1200" b="0" i="0" u="none" strike="noStrike" dirty="0">
                        <a:solidFill>
                          <a:srgbClr val="000000"/>
                        </a:solidFill>
                        <a:effectLst/>
                        <a:latin typeface="Calibri"/>
                      </a:endParaRPr>
                    </a:p>
                  </a:txBody>
                  <a:tcPr marL="6715" marR="6715" marT="6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85553">
                <a:tc>
                  <a:txBody>
                    <a:bodyPr/>
                    <a:lstStyle/>
                    <a:p>
                      <a:pPr algn="l" rtl="0" fontAlgn="ctr"/>
                      <a:r>
                        <a:rPr lang="en-ZA" sz="1200" b="1" i="0" u="none" strike="noStrike" dirty="0">
                          <a:solidFill>
                            <a:srgbClr val="000000"/>
                          </a:solidFill>
                          <a:effectLst/>
                          <a:latin typeface="Calibri"/>
                        </a:rPr>
                        <a:t>13. International Relations</a:t>
                      </a: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a:txBody>
                    <a:bodyPr/>
                    <a:lstStyle/>
                    <a:p>
                      <a:pPr algn="ctr" rtl="0" fontAlgn="ctr"/>
                      <a:r>
                        <a:rPr lang="en-ZA" sz="1200" b="1" i="0" u="none" strike="noStrike" dirty="0" smtClean="0">
                          <a:solidFill>
                            <a:srgbClr val="000000"/>
                          </a:solidFill>
                          <a:effectLst/>
                          <a:latin typeface="Calibri"/>
                        </a:rPr>
                        <a:t>19</a:t>
                      </a:r>
                      <a:endParaRPr lang="en-ZA" sz="1200" b="1" i="0" u="none" strike="noStrike" dirty="0">
                        <a:solidFill>
                          <a:srgbClr val="000000"/>
                        </a:solidFill>
                        <a:effectLst/>
                        <a:latin typeface="Calibri"/>
                      </a:endParaRP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1200" b="1" i="0" u="none" strike="noStrike" dirty="0">
                          <a:solidFill>
                            <a:srgbClr val="000000"/>
                          </a:solidFill>
                          <a:effectLst/>
                          <a:latin typeface="Calibri"/>
                        </a:rPr>
                        <a:t>R </a:t>
                      </a:r>
                      <a:r>
                        <a:rPr lang="en-ZA" sz="1200" b="1" i="0" u="none" strike="noStrike" dirty="0" smtClean="0">
                          <a:solidFill>
                            <a:srgbClr val="000000"/>
                          </a:solidFill>
                          <a:effectLst/>
                          <a:latin typeface="Calibri"/>
                        </a:rPr>
                        <a:t>33 836 580.75</a:t>
                      </a:r>
                      <a:endParaRPr lang="en-ZA" sz="1200" b="1" i="0" u="none" strike="noStrike" dirty="0">
                        <a:solidFill>
                          <a:srgbClr val="000000"/>
                        </a:solidFill>
                        <a:effectLst/>
                        <a:latin typeface="Calibri"/>
                      </a:endParaRP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b"/>
                      <a:r>
                        <a:rPr lang="en-ZA" sz="1200" b="1" i="0" u="none" strike="noStrike" dirty="0" smtClean="0">
                          <a:solidFill>
                            <a:srgbClr val="000000"/>
                          </a:solidFill>
                          <a:effectLst/>
                          <a:latin typeface="Calibri"/>
                        </a:rPr>
                        <a:t>14</a:t>
                      </a:r>
                      <a:endParaRPr lang="en-ZA" sz="1200" b="1" i="0" u="none" strike="noStrike" dirty="0">
                        <a:solidFill>
                          <a:srgbClr val="000000"/>
                        </a:solidFill>
                        <a:effectLst/>
                        <a:latin typeface="Calibri"/>
                      </a:endParaRPr>
                    </a:p>
                  </a:txBody>
                  <a:tcPr marL="6715" marR="6715" marT="6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pt-BR" sz="1200" b="1" i="0" u="none" strike="noStrike" dirty="0">
                          <a:solidFill>
                            <a:srgbClr val="000000"/>
                          </a:solidFill>
                          <a:effectLst/>
                          <a:latin typeface="Calibri"/>
                        </a:rPr>
                        <a:t>R </a:t>
                      </a:r>
                      <a:r>
                        <a:rPr lang="pt-BR" sz="1200" b="1" i="0" u="none" strike="noStrike" dirty="0" smtClean="0">
                          <a:solidFill>
                            <a:srgbClr val="000000"/>
                          </a:solidFill>
                          <a:effectLst/>
                          <a:latin typeface="Calibri"/>
                        </a:rPr>
                        <a:t>679 927 917.83</a:t>
                      </a:r>
                      <a:endParaRPr lang="pt-BR" sz="1200" b="1" i="0" u="none" strike="noStrike" dirty="0">
                        <a:solidFill>
                          <a:srgbClr val="000000"/>
                        </a:solidFill>
                        <a:effectLst/>
                        <a:latin typeface="Calibri"/>
                      </a:endParaRPr>
                    </a:p>
                  </a:txBody>
                  <a:tcPr marL="6715" marR="6715" marT="6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85553">
                <a:tc>
                  <a:txBody>
                    <a:bodyPr/>
                    <a:lstStyle/>
                    <a:p>
                      <a:pPr algn="l" rtl="0" fontAlgn="ctr"/>
                      <a:r>
                        <a:rPr lang="en-ZA" sz="1200" b="0" i="0" u="none" strike="noStrike">
                          <a:solidFill>
                            <a:srgbClr val="000000"/>
                          </a:solidFill>
                          <a:effectLst/>
                          <a:latin typeface="Calibri"/>
                        </a:rPr>
                        <a:t>14. NSG</a:t>
                      </a: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a:txBody>
                    <a:bodyPr/>
                    <a:lstStyle/>
                    <a:p>
                      <a:pPr algn="ctr" rtl="0" fontAlgn="ctr"/>
                      <a:r>
                        <a:rPr lang="en-ZA" sz="1200" b="0" i="0" u="none" strike="noStrike">
                          <a:solidFill>
                            <a:srgbClr val="000000"/>
                          </a:solidFill>
                          <a:effectLst/>
                          <a:latin typeface="Calibri"/>
                        </a:rPr>
                        <a:t>164</a:t>
                      </a: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1200" b="0" i="0" u="none" strike="noStrike" dirty="0">
                          <a:solidFill>
                            <a:srgbClr val="000000"/>
                          </a:solidFill>
                          <a:effectLst/>
                          <a:latin typeface="Calibri"/>
                        </a:rPr>
                        <a:t>R 22 665 919.30</a:t>
                      </a: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b"/>
                      <a:r>
                        <a:rPr lang="en-ZA" sz="1200" b="0" i="0" u="none" strike="noStrike" dirty="0" smtClean="0">
                          <a:solidFill>
                            <a:srgbClr val="000000"/>
                          </a:solidFill>
                          <a:effectLst/>
                          <a:latin typeface="Calibri"/>
                        </a:rPr>
                        <a:t>139</a:t>
                      </a:r>
                      <a:endParaRPr lang="en-ZA" sz="1200" b="0" i="0" u="none" strike="noStrike" dirty="0">
                        <a:solidFill>
                          <a:srgbClr val="000000"/>
                        </a:solidFill>
                        <a:effectLst/>
                        <a:latin typeface="Calibri"/>
                      </a:endParaRPr>
                    </a:p>
                  </a:txBody>
                  <a:tcPr marL="6715" marR="6715" marT="6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pt-BR" sz="1200" b="0" i="0" u="none" strike="noStrike" dirty="0">
                          <a:solidFill>
                            <a:srgbClr val="000000"/>
                          </a:solidFill>
                          <a:effectLst/>
                          <a:latin typeface="Calibri"/>
                        </a:rPr>
                        <a:t>R </a:t>
                      </a:r>
                      <a:r>
                        <a:rPr lang="pt-BR" sz="1200" b="0" i="0" u="none" strike="noStrike" dirty="0" smtClean="0">
                          <a:solidFill>
                            <a:srgbClr val="000000"/>
                          </a:solidFill>
                          <a:effectLst/>
                          <a:latin typeface="Calibri"/>
                        </a:rPr>
                        <a:t>21 975 072.00</a:t>
                      </a:r>
                      <a:endParaRPr lang="pt-BR" sz="1200" b="0" i="0" u="none" strike="noStrike" dirty="0">
                        <a:solidFill>
                          <a:srgbClr val="000000"/>
                        </a:solidFill>
                        <a:effectLst/>
                        <a:latin typeface="Calibri"/>
                      </a:endParaRPr>
                    </a:p>
                  </a:txBody>
                  <a:tcPr marL="6715" marR="6715" marT="6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85553">
                <a:tc>
                  <a:txBody>
                    <a:bodyPr/>
                    <a:lstStyle/>
                    <a:p>
                      <a:pPr algn="l" rtl="0" fontAlgn="ctr"/>
                      <a:r>
                        <a:rPr lang="en-ZA" sz="1200" b="0" i="0" u="none" strike="noStrike">
                          <a:solidFill>
                            <a:srgbClr val="000000"/>
                          </a:solidFill>
                          <a:effectLst/>
                          <a:latin typeface="Calibri"/>
                        </a:rPr>
                        <a:t>15. Mineral Resources</a:t>
                      </a: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a:txBody>
                    <a:bodyPr/>
                    <a:lstStyle/>
                    <a:p>
                      <a:pPr algn="ctr" rtl="0" fontAlgn="ctr"/>
                      <a:r>
                        <a:rPr lang="en-ZA" sz="1200" b="0" i="0" u="none" strike="noStrike">
                          <a:solidFill>
                            <a:srgbClr val="000000"/>
                          </a:solidFill>
                          <a:effectLst/>
                          <a:latin typeface="Calibri"/>
                        </a:rPr>
                        <a:t>65</a:t>
                      </a: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1200" b="0" i="0" u="none" strike="noStrike">
                          <a:solidFill>
                            <a:srgbClr val="000000"/>
                          </a:solidFill>
                          <a:effectLst/>
                          <a:latin typeface="Calibri"/>
                        </a:rPr>
                        <a:t>R 12 568 931.48</a:t>
                      </a: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b"/>
                      <a:r>
                        <a:rPr lang="en-ZA" sz="1200" b="0" i="0" u="none" strike="noStrike" dirty="0">
                          <a:solidFill>
                            <a:srgbClr val="000000"/>
                          </a:solidFill>
                          <a:effectLst/>
                          <a:latin typeface="Calibri"/>
                        </a:rPr>
                        <a:t>8</a:t>
                      </a:r>
                    </a:p>
                  </a:txBody>
                  <a:tcPr marL="6715" marR="6715" marT="6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ZA" sz="1200" b="0" i="0" u="none" strike="noStrike" dirty="0">
                          <a:solidFill>
                            <a:srgbClr val="000000"/>
                          </a:solidFill>
                          <a:effectLst/>
                          <a:latin typeface="Calibri"/>
                        </a:rPr>
                        <a:t>R 656 754.00</a:t>
                      </a:r>
                    </a:p>
                  </a:txBody>
                  <a:tcPr marL="6715" marR="6715" marT="6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85553">
                <a:tc>
                  <a:txBody>
                    <a:bodyPr/>
                    <a:lstStyle/>
                    <a:p>
                      <a:pPr algn="l" rtl="0" fontAlgn="ctr"/>
                      <a:r>
                        <a:rPr lang="en-ZA" sz="1200" b="0" i="0" u="none" strike="noStrike" dirty="0" smtClean="0">
                          <a:solidFill>
                            <a:srgbClr val="000000"/>
                          </a:solidFill>
                          <a:effectLst/>
                          <a:latin typeface="Calibri"/>
                        </a:rPr>
                        <a:t>16. </a:t>
                      </a:r>
                      <a:r>
                        <a:rPr lang="en-ZA" sz="1200" b="0" i="0" u="none" strike="noStrike" dirty="0">
                          <a:solidFill>
                            <a:srgbClr val="000000"/>
                          </a:solidFill>
                          <a:effectLst/>
                          <a:latin typeface="Calibri"/>
                        </a:rPr>
                        <a:t>Public Enterprises</a:t>
                      </a: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a:txBody>
                    <a:bodyPr/>
                    <a:lstStyle/>
                    <a:p>
                      <a:pPr algn="ctr" rtl="0" fontAlgn="ctr"/>
                      <a:r>
                        <a:rPr lang="en-ZA" sz="1200" b="0" i="0" u="none" strike="noStrike" dirty="0" smtClean="0">
                          <a:solidFill>
                            <a:srgbClr val="FFFFFF"/>
                          </a:solidFill>
                          <a:effectLst/>
                          <a:latin typeface="Calibri"/>
                        </a:rPr>
                        <a:t>90</a:t>
                      </a:r>
                      <a:endParaRPr lang="en-ZA" sz="1200" b="0" i="0" u="none" strike="noStrike" dirty="0">
                        <a:solidFill>
                          <a:srgbClr val="FFFFFF"/>
                        </a:solidFill>
                        <a:effectLst/>
                        <a:latin typeface="Calibri"/>
                      </a:endParaRP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ctr"/>
                      <a:r>
                        <a:rPr lang="en-ZA" sz="1200" b="0" i="0" u="none" strike="noStrike" dirty="0">
                          <a:solidFill>
                            <a:srgbClr val="FFFFFF"/>
                          </a:solidFill>
                          <a:effectLst/>
                          <a:latin typeface="Calibri"/>
                        </a:rPr>
                        <a:t>R 22 303 531.00</a:t>
                      </a: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ZA" sz="1200" b="0" i="0" u="none" strike="noStrike" dirty="0" smtClean="0">
                          <a:solidFill>
                            <a:srgbClr val="000000"/>
                          </a:solidFill>
                          <a:effectLst/>
                          <a:latin typeface="Calibri"/>
                        </a:rPr>
                        <a:t>83</a:t>
                      </a:r>
                      <a:endParaRPr lang="en-ZA" sz="1200" b="0" i="0" u="none" strike="noStrike" dirty="0">
                        <a:solidFill>
                          <a:srgbClr val="000000"/>
                        </a:solidFill>
                        <a:effectLst/>
                        <a:latin typeface="Calibri"/>
                      </a:endParaRPr>
                    </a:p>
                  </a:txBody>
                  <a:tcPr marL="6715" marR="6715" marT="6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pt-BR" sz="1200" b="0" i="0" u="none" strike="noStrike" dirty="0">
                          <a:solidFill>
                            <a:srgbClr val="000000"/>
                          </a:solidFill>
                          <a:effectLst/>
                          <a:latin typeface="Calibri"/>
                        </a:rPr>
                        <a:t>R </a:t>
                      </a:r>
                      <a:r>
                        <a:rPr lang="pt-BR" sz="1200" b="0" i="0" u="none" strike="noStrike" dirty="0" smtClean="0">
                          <a:solidFill>
                            <a:srgbClr val="000000"/>
                          </a:solidFill>
                          <a:effectLst/>
                          <a:latin typeface="Calibri"/>
                        </a:rPr>
                        <a:t>22 984 251.90</a:t>
                      </a:r>
                      <a:endParaRPr lang="pt-BR" sz="1200" b="0" i="0" u="none" strike="noStrike" dirty="0">
                        <a:solidFill>
                          <a:srgbClr val="000000"/>
                        </a:solidFill>
                        <a:effectLst/>
                        <a:latin typeface="Calibri"/>
                      </a:endParaRPr>
                    </a:p>
                  </a:txBody>
                  <a:tcPr marL="6715" marR="6715" marT="6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85553">
                <a:tc>
                  <a:txBody>
                    <a:bodyPr/>
                    <a:lstStyle/>
                    <a:p>
                      <a:pPr algn="l" rtl="0" fontAlgn="ctr"/>
                      <a:r>
                        <a:rPr lang="en-ZA" sz="1200" b="0" i="0" u="none" strike="noStrike" dirty="0" smtClean="0">
                          <a:solidFill>
                            <a:srgbClr val="000000"/>
                          </a:solidFill>
                          <a:effectLst/>
                          <a:latin typeface="Calibri"/>
                        </a:rPr>
                        <a:t>17. </a:t>
                      </a:r>
                      <a:r>
                        <a:rPr lang="en-ZA" sz="1200" b="0" i="0" u="none" strike="noStrike" dirty="0">
                          <a:solidFill>
                            <a:srgbClr val="000000"/>
                          </a:solidFill>
                          <a:effectLst/>
                          <a:latin typeface="Calibri"/>
                        </a:rPr>
                        <a:t>Statistics South Africa</a:t>
                      </a: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a:txBody>
                    <a:bodyPr/>
                    <a:lstStyle/>
                    <a:p>
                      <a:pPr algn="ctr" rtl="0" fontAlgn="ctr"/>
                      <a:r>
                        <a:rPr lang="en-ZA" sz="1200" b="0" i="0" u="none" strike="noStrike" dirty="0">
                          <a:solidFill>
                            <a:srgbClr val="FFFFFF"/>
                          </a:solidFill>
                          <a:effectLst/>
                          <a:latin typeface="Calibri"/>
                        </a:rPr>
                        <a:t>32</a:t>
                      </a: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ctr"/>
                      <a:r>
                        <a:rPr lang="en-ZA" sz="1200" b="0" i="0" u="none" strike="noStrike">
                          <a:solidFill>
                            <a:srgbClr val="FFFFFF"/>
                          </a:solidFill>
                          <a:effectLst/>
                          <a:latin typeface="Calibri"/>
                        </a:rPr>
                        <a:t>R 28 055 000.00</a:t>
                      </a: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ZA" sz="1200" b="0" i="0" u="none" strike="noStrike" dirty="0" smtClean="0">
                          <a:solidFill>
                            <a:srgbClr val="000000"/>
                          </a:solidFill>
                          <a:effectLst/>
                          <a:latin typeface="Calibri"/>
                        </a:rPr>
                        <a:t>42</a:t>
                      </a:r>
                      <a:endParaRPr lang="en-ZA" sz="1200" b="0" i="0" u="none" strike="noStrike" dirty="0">
                        <a:solidFill>
                          <a:srgbClr val="000000"/>
                        </a:solidFill>
                        <a:effectLst/>
                        <a:latin typeface="Calibri"/>
                      </a:endParaRPr>
                    </a:p>
                  </a:txBody>
                  <a:tcPr marL="6715" marR="6715" marT="6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ZA" sz="1200" b="0" i="0" u="none" strike="noStrike" dirty="0">
                          <a:solidFill>
                            <a:srgbClr val="000000"/>
                          </a:solidFill>
                          <a:effectLst/>
                          <a:latin typeface="Calibri"/>
                        </a:rPr>
                        <a:t>R </a:t>
                      </a:r>
                      <a:r>
                        <a:rPr lang="en-ZA" sz="1200" b="0" i="0" u="none" strike="noStrike" dirty="0" smtClean="0">
                          <a:solidFill>
                            <a:srgbClr val="000000"/>
                          </a:solidFill>
                          <a:effectLst/>
                          <a:latin typeface="Calibri"/>
                        </a:rPr>
                        <a:t>20 892 000.00</a:t>
                      </a:r>
                      <a:endParaRPr lang="en-ZA" sz="1200" b="0" i="0" u="none" strike="noStrike" dirty="0">
                        <a:solidFill>
                          <a:srgbClr val="000000"/>
                        </a:solidFill>
                        <a:effectLst/>
                        <a:latin typeface="Calibri"/>
                      </a:endParaRPr>
                    </a:p>
                  </a:txBody>
                  <a:tcPr marL="6715" marR="6715" marT="6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r>
              <a:tr h="285553">
                <a:tc>
                  <a:txBody>
                    <a:bodyPr/>
                    <a:lstStyle/>
                    <a:p>
                      <a:pPr algn="l" rtl="0" fontAlgn="ctr"/>
                      <a:r>
                        <a:rPr lang="en-ZA" sz="1200" b="0" i="0" u="none" strike="noStrike" dirty="0" smtClean="0">
                          <a:solidFill>
                            <a:srgbClr val="000000"/>
                          </a:solidFill>
                          <a:effectLst/>
                          <a:latin typeface="Calibri"/>
                        </a:rPr>
                        <a:t>18. </a:t>
                      </a:r>
                      <a:r>
                        <a:rPr lang="en-ZA" sz="1200" b="0" i="0" u="none" strike="noStrike" dirty="0">
                          <a:solidFill>
                            <a:srgbClr val="000000"/>
                          </a:solidFill>
                          <a:effectLst/>
                          <a:latin typeface="Calibri"/>
                        </a:rPr>
                        <a:t>Social Development</a:t>
                      </a: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a:txBody>
                    <a:bodyPr/>
                    <a:lstStyle/>
                    <a:p>
                      <a:pPr algn="ctr" rtl="0" fontAlgn="ctr"/>
                      <a:r>
                        <a:rPr lang="en-ZA" sz="1200" b="0" i="0" u="none" strike="noStrike" dirty="0">
                          <a:solidFill>
                            <a:srgbClr val="000000"/>
                          </a:solidFill>
                          <a:effectLst/>
                          <a:latin typeface="Calibri"/>
                        </a:rPr>
                        <a:t>53</a:t>
                      </a: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1200" b="0" i="0" u="none" strike="noStrike" dirty="0">
                          <a:solidFill>
                            <a:srgbClr val="000000"/>
                          </a:solidFill>
                          <a:effectLst/>
                          <a:latin typeface="Calibri"/>
                        </a:rPr>
                        <a:t>R 13 840 955.95</a:t>
                      </a: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b"/>
                      <a:r>
                        <a:rPr lang="en-ZA" sz="1200" b="0" i="0" u="none" strike="noStrike" dirty="0" smtClean="0">
                          <a:solidFill>
                            <a:srgbClr val="000000"/>
                          </a:solidFill>
                          <a:effectLst/>
                          <a:latin typeface="Calibri"/>
                        </a:rPr>
                        <a:t>34</a:t>
                      </a:r>
                      <a:endParaRPr lang="en-ZA" sz="1200" b="0" i="0" u="none" strike="noStrike" dirty="0">
                        <a:solidFill>
                          <a:srgbClr val="000000"/>
                        </a:solidFill>
                        <a:effectLst/>
                        <a:latin typeface="Calibri"/>
                      </a:endParaRPr>
                    </a:p>
                  </a:txBody>
                  <a:tcPr marL="6715" marR="6715" marT="6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200" b="0" i="0" u="none" strike="noStrike" dirty="0">
                          <a:solidFill>
                            <a:srgbClr val="000000"/>
                          </a:solidFill>
                          <a:effectLst/>
                          <a:latin typeface="Calibri"/>
                        </a:rPr>
                        <a:t>R </a:t>
                      </a:r>
                      <a:r>
                        <a:rPr lang="en-ZA" sz="1200" b="0" i="0" u="none" strike="noStrike" dirty="0" smtClean="0">
                          <a:solidFill>
                            <a:srgbClr val="000000"/>
                          </a:solidFill>
                          <a:effectLst/>
                          <a:latin typeface="Calibri"/>
                        </a:rPr>
                        <a:t>6</a:t>
                      </a:r>
                      <a:r>
                        <a:rPr lang="en-ZA" sz="1200" b="0" i="0" u="none" strike="noStrike" baseline="0" dirty="0" smtClean="0">
                          <a:solidFill>
                            <a:srgbClr val="000000"/>
                          </a:solidFill>
                          <a:effectLst/>
                          <a:latin typeface="Calibri"/>
                        </a:rPr>
                        <a:t> 523 510.61</a:t>
                      </a:r>
                      <a:endParaRPr lang="en-ZA" sz="1200" b="0" i="0" u="none" strike="noStrike" dirty="0">
                        <a:solidFill>
                          <a:srgbClr val="000000"/>
                        </a:solidFill>
                        <a:effectLst/>
                        <a:latin typeface="Calibri"/>
                      </a:endParaRPr>
                    </a:p>
                  </a:txBody>
                  <a:tcPr marL="6715" marR="6715" marT="6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95980">
                <a:tc>
                  <a:txBody>
                    <a:bodyPr/>
                    <a:lstStyle/>
                    <a:p>
                      <a:pPr algn="l" rtl="0" fontAlgn="ctr"/>
                      <a:r>
                        <a:rPr lang="en-ZA" sz="1200" b="0" i="0" u="none" strike="noStrike" dirty="0" smtClean="0">
                          <a:solidFill>
                            <a:srgbClr val="000000"/>
                          </a:solidFill>
                          <a:effectLst/>
                          <a:latin typeface="Calibri"/>
                        </a:rPr>
                        <a:t>19. </a:t>
                      </a:r>
                      <a:r>
                        <a:rPr lang="en-ZA" sz="1200" b="0" i="0" u="none" strike="noStrike" dirty="0">
                          <a:solidFill>
                            <a:srgbClr val="000000"/>
                          </a:solidFill>
                          <a:effectLst/>
                          <a:latin typeface="Calibri"/>
                        </a:rPr>
                        <a:t>Telecommunications &amp; Postal Services</a:t>
                      </a: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a:txBody>
                    <a:bodyPr/>
                    <a:lstStyle/>
                    <a:p>
                      <a:pPr algn="ctr" rtl="0" fontAlgn="ctr"/>
                      <a:r>
                        <a:rPr lang="en-ZA" sz="1200" b="0" i="0" u="none" strike="noStrike">
                          <a:solidFill>
                            <a:srgbClr val="FFFFFF"/>
                          </a:solidFill>
                          <a:effectLst/>
                          <a:latin typeface="Calibri"/>
                        </a:rPr>
                        <a:t>9</a:t>
                      </a: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ctr"/>
                      <a:r>
                        <a:rPr lang="en-ZA" sz="1200" b="0" i="0" u="none" strike="noStrike">
                          <a:solidFill>
                            <a:srgbClr val="FFFFFF"/>
                          </a:solidFill>
                          <a:effectLst/>
                          <a:latin typeface="Calibri"/>
                        </a:rPr>
                        <a:t>R 8 735  880.00</a:t>
                      </a: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ZA" sz="1200" b="0" i="0" u="none" strike="noStrike" dirty="0" smtClean="0">
                          <a:solidFill>
                            <a:srgbClr val="000000"/>
                          </a:solidFill>
                          <a:effectLst/>
                          <a:latin typeface="Calibri"/>
                        </a:rPr>
                        <a:t>253</a:t>
                      </a:r>
                      <a:endParaRPr lang="en-ZA" sz="1200" b="0" i="0" u="none" strike="noStrike" dirty="0">
                        <a:solidFill>
                          <a:srgbClr val="000000"/>
                        </a:solidFill>
                        <a:effectLst/>
                        <a:latin typeface="Calibri"/>
                      </a:endParaRPr>
                    </a:p>
                  </a:txBody>
                  <a:tcPr marL="6715" marR="6715" marT="6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pt-BR" sz="1200" b="0" i="0" u="none" strike="noStrike" dirty="0">
                          <a:solidFill>
                            <a:srgbClr val="000000"/>
                          </a:solidFill>
                          <a:effectLst/>
                          <a:latin typeface="Calibri"/>
                        </a:rPr>
                        <a:t>R </a:t>
                      </a:r>
                      <a:r>
                        <a:rPr lang="pt-BR" sz="1200" b="0" i="0" u="none" strike="noStrike" dirty="0" smtClean="0">
                          <a:solidFill>
                            <a:srgbClr val="000000"/>
                          </a:solidFill>
                          <a:effectLst/>
                          <a:latin typeface="Calibri"/>
                        </a:rPr>
                        <a:t>70</a:t>
                      </a:r>
                      <a:r>
                        <a:rPr lang="pt-BR" sz="1200" b="0" i="0" u="none" strike="noStrike" baseline="0" dirty="0" smtClean="0">
                          <a:solidFill>
                            <a:srgbClr val="000000"/>
                          </a:solidFill>
                          <a:effectLst/>
                          <a:latin typeface="Calibri"/>
                        </a:rPr>
                        <a:t> 437 320.00</a:t>
                      </a:r>
                      <a:endParaRPr lang="pt-BR" sz="1200" b="0" i="0" u="none" strike="noStrike" dirty="0">
                        <a:solidFill>
                          <a:srgbClr val="000000"/>
                        </a:solidFill>
                        <a:effectLst/>
                        <a:latin typeface="Calibri"/>
                      </a:endParaRPr>
                    </a:p>
                  </a:txBody>
                  <a:tcPr marL="6715" marR="6715" marT="6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85553">
                <a:tc>
                  <a:txBody>
                    <a:bodyPr/>
                    <a:lstStyle/>
                    <a:p>
                      <a:pPr algn="l" rtl="0" fontAlgn="ctr"/>
                      <a:r>
                        <a:rPr lang="en-ZA" sz="1200" b="0" i="0" u="none" strike="noStrike" dirty="0" smtClean="0">
                          <a:solidFill>
                            <a:srgbClr val="000000"/>
                          </a:solidFill>
                          <a:effectLst/>
                          <a:latin typeface="Calibri"/>
                        </a:rPr>
                        <a:t>20. </a:t>
                      </a:r>
                      <a:r>
                        <a:rPr lang="en-ZA" sz="1200" b="0" i="0" u="none" strike="noStrike" dirty="0">
                          <a:solidFill>
                            <a:srgbClr val="000000"/>
                          </a:solidFill>
                          <a:effectLst/>
                          <a:latin typeface="Calibri"/>
                        </a:rPr>
                        <a:t>Tourism</a:t>
                      </a: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a:txBody>
                    <a:bodyPr/>
                    <a:lstStyle/>
                    <a:p>
                      <a:pPr algn="ctr" rtl="0" fontAlgn="ctr"/>
                      <a:r>
                        <a:rPr lang="en-ZA" sz="1200" b="0" i="0" u="none" strike="noStrike">
                          <a:solidFill>
                            <a:srgbClr val="FFFFFF"/>
                          </a:solidFill>
                          <a:effectLst/>
                          <a:latin typeface="Calibri"/>
                        </a:rPr>
                        <a:t>18</a:t>
                      </a: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ctr"/>
                      <a:r>
                        <a:rPr lang="en-ZA" sz="1200" b="0" i="0" u="none" strike="noStrike">
                          <a:solidFill>
                            <a:srgbClr val="FFFFFF"/>
                          </a:solidFill>
                          <a:effectLst/>
                          <a:latin typeface="Calibri"/>
                        </a:rPr>
                        <a:t>R 18 847 859.80</a:t>
                      </a: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ZA" sz="1200" b="0" i="0" u="none" strike="noStrike" dirty="0" smtClean="0">
                          <a:solidFill>
                            <a:srgbClr val="000000"/>
                          </a:solidFill>
                          <a:effectLst/>
                          <a:latin typeface="Calibri"/>
                        </a:rPr>
                        <a:t>16</a:t>
                      </a:r>
                      <a:endParaRPr lang="en-ZA" sz="1200" b="0" i="0" u="none" strike="noStrike" dirty="0">
                        <a:solidFill>
                          <a:srgbClr val="000000"/>
                        </a:solidFill>
                        <a:effectLst/>
                        <a:latin typeface="Calibri"/>
                      </a:endParaRPr>
                    </a:p>
                  </a:txBody>
                  <a:tcPr marL="6715" marR="6715" marT="6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200" b="0" i="0" u="none" strike="noStrike" dirty="0">
                          <a:solidFill>
                            <a:srgbClr val="000000"/>
                          </a:solidFill>
                          <a:effectLst/>
                          <a:latin typeface="Calibri"/>
                        </a:rPr>
                        <a:t>R </a:t>
                      </a:r>
                      <a:r>
                        <a:rPr lang="en-ZA" sz="1200" b="0" i="0" u="none" strike="noStrike" dirty="0" smtClean="0">
                          <a:solidFill>
                            <a:srgbClr val="000000"/>
                          </a:solidFill>
                          <a:effectLst/>
                          <a:latin typeface="Calibri"/>
                        </a:rPr>
                        <a:t>8 290 748.00</a:t>
                      </a:r>
                      <a:endParaRPr lang="en-ZA" sz="1200" b="0" i="0" u="none" strike="noStrike" dirty="0">
                        <a:solidFill>
                          <a:srgbClr val="000000"/>
                        </a:solidFill>
                        <a:effectLst/>
                        <a:latin typeface="Calibri"/>
                      </a:endParaRPr>
                    </a:p>
                  </a:txBody>
                  <a:tcPr marL="6715" marR="6715" marT="6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85553">
                <a:tc>
                  <a:txBody>
                    <a:bodyPr/>
                    <a:lstStyle/>
                    <a:p>
                      <a:pPr algn="l" rtl="0" fontAlgn="ctr"/>
                      <a:r>
                        <a:rPr lang="en-ZA" sz="1200" b="0" i="0" u="none" strike="noStrike" dirty="0" smtClean="0">
                          <a:solidFill>
                            <a:srgbClr val="000000"/>
                          </a:solidFill>
                          <a:effectLst/>
                          <a:latin typeface="Calibri"/>
                        </a:rPr>
                        <a:t>21. </a:t>
                      </a:r>
                      <a:r>
                        <a:rPr lang="en-ZA" sz="1200" b="0" i="0" u="none" strike="noStrike" dirty="0">
                          <a:solidFill>
                            <a:srgbClr val="000000"/>
                          </a:solidFill>
                          <a:effectLst/>
                          <a:latin typeface="Calibri"/>
                        </a:rPr>
                        <a:t>Trade and Industry</a:t>
                      </a: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a:txBody>
                    <a:bodyPr/>
                    <a:lstStyle/>
                    <a:p>
                      <a:pPr algn="ctr" rtl="0" fontAlgn="ctr"/>
                      <a:r>
                        <a:rPr lang="en-ZA" sz="1200" b="0" i="0" u="none" strike="noStrike" dirty="0">
                          <a:solidFill>
                            <a:srgbClr val="000000"/>
                          </a:solidFill>
                          <a:effectLst/>
                          <a:latin typeface="Calibri"/>
                        </a:rPr>
                        <a:t>101</a:t>
                      </a: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pt-BR" sz="1200" b="0" i="0" u="none" strike="noStrike" dirty="0">
                          <a:solidFill>
                            <a:srgbClr val="000000"/>
                          </a:solidFill>
                          <a:effectLst/>
                          <a:latin typeface="Calibri"/>
                        </a:rPr>
                        <a:t>R 27 044 324 33</a:t>
                      </a: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b"/>
                      <a:r>
                        <a:rPr lang="en-ZA" sz="1200" b="0" i="0" u="none" strike="noStrike" dirty="0" smtClean="0">
                          <a:solidFill>
                            <a:srgbClr val="000000"/>
                          </a:solidFill>
                          <a:effectLst/>
                          <a:latin typeface="Calibri"/>
                        </a:rPr>
                        <a:t>114</a:t>
                      </a:r>
                      <a:endParaRPr lang="en-ZA" sz="1200" b="0" i="0" u="none" strike="noStrike" dirty="0">
                        <a:solidFill>
                          <a:srgbClr val="000000"/>
                        </a:solidFill>
                        <a:effectLst/>
                        <a:latin typeface="Calibri"/>
                      </a:endParaRPr>
                    </a:p>
                  </a:txBody>
                  <a:tcPr marL="6715" marR="6715" marT="6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pt-BR" sz="1200" b="0" i="0" u="none" strike="noStrike" dirty="0">
                          <a:solidFill>
                            <a:srgbClr val="000000"/>
                          </a:solidFill>
                          <a:effectLst/>
                          <a:latin typeface="Calibri"/>
                        </a:rPr>
                        <a:t>R </a:t>
                      </a:r>
                      <a:r>
                        <a:rPr lang="pt-BR" sz="1200" b="0" i="0" u="none" strike="noStrike" dirty="0" smtClean="0">
                          <a:solidFill>
                            <a:srgbClr val="000000"/>
                          </a:solidFill>
                          <a:effectLst/>
                          <a:latin typeface="Calibri"/>
                        </a:rPr>
                        <a:t>24 586 743.84</a:t>
                      </a:r>
                      <a:endParaRPr lang="pt-BR" sz="1200" b="0" i="0" u="none" strike="noStrike" dirty="0">
                        <a:solidFill>
                          <a:srgbClr val="000000"/>
                        </a:solidFill>
                        <a:effectLst/>
                        <a:latin typeface="Calibri"/>
                      </a:endParaRPr>
                    </a:p>
                  </a:txBody>
                  <a:tcPr marL="6715" marR="6715" marT="6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85553">
                <a:tc>
                  <a:txBody>
                    <a:bodyPr/>
                    <a:lstStyle/>
                    <a:p>
                      <a:pPr algn="l" rtl="0" fontAlgn="ctr"/>
                      <a:r>
                        <a:rPr lang="en-ZA" sz="1200" b="0" i="0" u="none" strike="noStrike" dirty="0" smtClean="0">
                          <a:solidFill>
                            <a:srgbClr val="000000"/>
                          </a:solidFill>
                          <a:effectLst/>
                          <a:latin typeface="Calibri"/>
                        </a:rPr>
                        <a:t>22. </a:t>
                      </a:r>
                      <a:r>
                        <a:rPr lang="en-ZA" sz="1200" b="0" i="0" u="none" strike="noStrike" dirty="0">
                          <a:solidFill>
                            <a:srgbClr val="000000"/>
                          </a:solidFill>
                          <a:effectLst/>
                          <a:latin typeface="Calibri"/>
                        </a:rPr>
                        <a:t>Transport</a:t>
                      </a: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a:txBody>
                    <a:bodyPr/>
                    <a:lstStyle/>
                    <a:p>
                      <a:pPr algn="ctr" rtl="0" fontAlgn="ctr"/>
                      <a:r>
                        <a:rPr lang="en-ZA" sz="1200" b="0" i="0" u="none" strike="noStrike">
                          <a:solidFill>
                            <a:srgbClr val="000000"/>
                          </a:solidFill>
                          <a:effectLst/>
                          <a:latin typeface="Calibri"/>
                        </a:rPr>
                        <a:t>74</a:t>
                      </a: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ctr"/>
                      <a:r>
                        <a:rPr lang="en-ZA" sz="1200" b="0" i="0" u="none" strike="noStrike">
                          <a:solidFill>
                            <a:srgbClr val="000000"/>
                          </a:solidFill>
                          <a:effectLst/>
                          <a:latin typeface="Calibri"/>
                        </a:rPr>
                        <a:t>R 820 614 326.00</a:t>
                      </a: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b"/>
                      <a:r>
                        <a:rPr lang="en-ZA" sz="1200" b="0" i="0" u="none" strike="noStrike" dirty="0" smtClean="0">
                          <a:solidFill>
                            <a:srgbClr val="000000"/>
                          </a:solidFill>
                          <a:effectLst/>
                          <a:latin typeface="Calibri"/>
                        </a:rPr>
                        <a:t>58</a:t>
                      </a:r>
                      <a:endParaRPr lang="en-ZA" sz="1200" b="0" i="0" u="none" strike="noStrike" dirty="0">
                        <a:solidFill>
                          <a:srgbClr val="000000"/>
                        </a:solidFill>
                        <a:effectLst/>
                        <a:latin typeface="Calibri"/>
                      </a:endParaRPr>
                    </a:p>
                  </a:txBody>
                  <a:tcPr marL="6715" marR="6715" marT="6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pt-BR" sz="1200" b="0" i="0" u="none" strike="noStrike" dirty="0">
                          <a:solidFill>
                            <a:srgbClr val="000000"/>
                          </a:solidFill>
                          <a:effectLst/>
                          <a:latin typeface="Calibri"/>
                        </a:rPr>
                        <a:t>R </a:t>
                      </a:r>
                      <a:r>
                        <a:rPr lang="pt-BR" sz="1200" b="0" i="0" u="none" strike="noStrike" dirty="0" smtClean="0">
                          <a:solidFill>
                            <a:srgbClr val="000000"/>
                          </a:solidFill>
                          <a:effectLst/>
                          <a:latin typeface="Calibri"/>
                        </a:rPr>
                        <a:t>767 425 401.88</a:t>
                      </a:r>
                      <a:endParaRPr lang="pt-BR" sz="1200" b="0" i="0" u="none" strike="noStrike" dirty="0">
                        <a:solidFill>
                          <a:srgbClr val="000000"/>
                        </a:solidFill>
                        <a:effectLst/>
                        <a:latin typeface="Calibri"/>
                      </a:endParaRPr>
                    </a:p>
                  </a:txBody>
                  <a:tcPr marL="6715" marR="6715" marT="6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85553">
                <a:tc>
                  <a:txBody>
                    <a:bodyPr/>
                    <a:lstStyle/>
                    <a:p>
                      <a:pPr algn="l" rtl="0" fontAlgn="ctr"/>
                      <a:r>
                        <a:rPr lang="en-ZA" sz="1200" b="0" i="0" u="none" strike="noStrike" dirty="0" smtClean="0">
                          <a:solidFill>
                            <a:srgbClr val="000000"/>
                          </a:solidFill>
                          <a:effectLst/>
                          <a:latin typeface="Calibri"/>
                        </a:rPr>
                        <a:t>23. </a:t>
                      </a:r>
                      <a:r>
                        <a:rPr lang="en-ZA" sz="1200" b="0" i="0" u="none" strike="noStrike" dirty="0">
                          <a:solidFill>
                            <a:srgbClr val="000000"/>
                          </a:solidFill>
                          <a:effectLst/>
                          <a:latin typeface="Calibri"/>
                        </a:rPr>
                        <a:t>Water and Sanitation</a:t>
                      </a: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a:txBody>
                    <a:bodyPr/>
                    <a:lstStyle/>
                    <a:p>
                      <a:pPr algn="ctr" rtl="0" fontAlgn="ctr"/>
                      <a:r>
                        <a:rPr lang="en-ZA" sz="1200" b="0" i="0" u="none" strike="noStrike">
                          <a:solidFill>
                            <a:srgbClr val="FFFFFF"/>
                          </a:solidFill>
                          <a:effectLst/>
                          <a:latin typeface="Calibri"/>
                        </a:rPr>
                        <a:t>115</a:t>
                      </a: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ctr"/>
                      <a:r>
                        <a:rPr lang="en-ZA" sz="1200" b="0" i="0" u="none" strike="noStrike">
                          <a:solidFill>
                            <a:srgbClr val="FFFFFF"/>
                          </a:solidFill>
                          <a:effectLst/>
                          <a:latin typeface="Calibri"/>
                        </a:rPr>
                        <a:t>R 19 279 300.00</a:t>
                      </a:r>
                    </a:p>
                  </a:txBody>
                  <a:tcPr marL="6715" marR="6715" marT="6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ZA" sz="1200" b="1" i="0" u="none" strike="noStrike" dirty="0">
                          <a:solidFill>
                            <a:srgbClr val="FFFFFF"/>
                          </a:solidFill>
                          <a:effectLst/>
                          <a:latin typeface="Calibri"/>
                        </a:rPr>
                        <a:t>377</a:t>
                      </a:r>
                    </a:p>
                  </a:txBody>
                  <a:tcPr marL="6715" marR="6715" marT="6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pt-BR" sz="1200" b="1" i="0" u="none" strike="noStrike" dirty="0">
                          <a:solidFill>
                            <a:srgbClr val="FFFFFF"/>
                          </a:solidFill>
                          <a:effectLst/>
                          <a:latin typeface="Calibri"/>
                        </a:rPr>
                        <a:t>R </a:t>
                      </a:r>
                      <a:r>
                        <a:rPr lang="pt-BR" sz="1200" b="1" i="0" u="none" strike="noStrike" dirty="0" smtClean="0">
                          <a:solidFill>
                            <a:srgbClr val="FFFFFF"/>
                          </a:solidFill>
                          <a:effectLst/>
                          <a:latin typeface="Calibri"/>
                        </a:rPr>
                        <a:t>156</a:t>
                      </a:r>
                      <a:r>
                        <a:rPr lang="pt-BR" sz="1200" b="1" i="0" u="none" strike="noStrike" baseline="0" dirty="0" smtClean="0">
                          <a:solidFill>
                            <a:srgbClr val="FFFFFF"/>
                          </a:solidFill>
                          <a:effectLst/>
                          <a:latin typeface="Calibri"/>
                        </a:rPr>
                        <a:t>  398 890.84</a:t>
                      </a:r>
                      <a:endParaRPr lang="pt-BR" sz="1200" b="1" i="0" u="none" strike="noStrike" dirty="0">
                        <a:solidFill>
                          <a:srgbClr val="FFFFFF"/>
                        </a:solidFill>
                        <a:effectLst/>
                        <a:latin typeface="Calibri"/>
                      </a:endParaRPr>
                    </a:p>
                  </a:txBody>
                  <a:tcPr marL="6715" marR="6715" marT="6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bl>
          </a:graphicData>
        </a:graphic>
      </p:graphicFrame>
    </p:spTree>
    <p:extLst>
      <p:ext uri="{BB962C8B-B14F-4D97-AF65-F5344CB8AC3E}">
        <p14:creationId xmlns:p14="http://schemas.microsoft.com/office/powerpoint/2010/main" xmlns="" val="2200791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245225"/>
            <a:ext cx="2133600" cy="476250"/>
          </a:xfrm>
          <a:prstGeom prst="rect">
            <a:avLst/>
          </a:prstGeom>
        </p:spPr>
        <p:txBody>
          <a:bodyPr/>
          <a:lstStyle/>
          <a:p>
            <a:pPr>
              <a:defRPr/>
            </a:pPr>
            <a:fld id="{290D2411-6FA9-43B7-AC87-AB368A9DC2CE}" type="slidenum">
              <a:rPr lang="en-US" sz="1400" b="0">
                <a:solidFill>
                  <a:schemeClr val="bg1"/>
                </a:solidFill>
              </a:rPr>
              <a:pPr>
                <a:defRPr/>
              </a:pPr>
              <a:t>25</a:t>
            </a:fld>
            <a:endParaRPr lang="en-US" sz="1400" b="0" dirty="0">
              <a:solidFill>
                <a:schemeClr val="bg1"/>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5008" y="2564904"/>
            <a:ext cx="4084984" cy="36145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title"/>
          </p:nvPr>
        </p:nvSpPr>
        <p:spPr>
          <a:xfrm>
            <a:off x="435901" y="548680"/>
            <a:ext cx="8229600" cy="1656184"/>
          </a:xfrm>
        </p:spPr>
        <p:txBody>
          <a:bodyPr/>
          <a:lstStyle/>
          <a:p>
            <a:pPr>
              <a:lnSpc>
                <a:spcPct val="110000"/>
              </a:lnSpc>
            </a:pPr>
            <a:r>
              <a:rPr lang="en-US" sz="2400" b="1" dirty="0" smtClean="0">
                <a:solidFill>
                  <a:srgbClr val="993300"/>
                </a:solidFill>
                <a:latin typeface="Berlin Sans FB Demi" pitchFamily="34" charset="0"/>
              </a:rPr>
              <a:t>GOVERNACE: </a:t>
            </a:r>
            <a:br>
              <a:rPr lang="en-US" sz="2400" b="1" dirty="0" smtClean="0">
                <a:solidFill>
                  <a:srgbClr val="993300"/>
                </a:solidFill>
                <a:latin typeface="Berlin Sans FB Demi" pitchFamily="34" charset="0"/>
              </a:rPr>
            </a:br>
            <a:r>
              <a:rPr lang="en-US" sz="2400" b="1" dirty="0" smtClean="0">
                <a:solidFill>
                  <a:srgbClr val="993300"/>
                </a:solidFill>
                <a:latin typeface="Berlin Sans FB Demi" pitchFamily="34" charset="0"/>
              </a:rPr>
              <a:t>WHAT CAN BE DONE TO ENSURE THAT GOVERNMENT’S MEASURES TO IMPROVE A OVERALL SYSTEMS OF GOVERNANCE ARE SUCCESSFUL</a:t>
            </a:r>
            <a:endParaRPr lang="en-US" sz="2400" b="1" dirty="0">
              <a:solidFill>
                <a:srgbClr val="993300"/>
              </a:solidFill>
              <a:latin typeface="Berlin Sans FB Demi" pitchFamily="34" charset="0"/>
            </a:endParaRPr>
          </a:p>
        </p:txBody>
      </p:sp>
      <p:sp>
        <p:nvSpPr>
          <p:cNvPr id="3" name="Content Placeholder 2"/>
          <p:cNvSpPr>
            <a:spLocks noGrp="1"/>
          </p:cNvSpPr>
          <p:nvPr>
            <p:ph idx="1"/>
          </p:nvPr>
        </p:nvSpPr>
        <p:spPr>
          <a:xfrm>
            <a:off x="4499992" y="2780928"/>
            <a:ext cx="4032448" cy="2887407"/>
          </a:xfrm>
        </p:spPr>
        <p:txBody>
          <a:bodyPr/>
          <a:lstStyle/>
          <a:p>
            <a:pPr>
              <a:lnSpc>
                <a:spcPct val="150000"/>
              </a:lnSpc>
            </a:pPr>
            <a:r>
              <a:rPr lang="en-US" sz="2000" dirty="0" smtClean="0">
                <a:latin typeface="Calibri" pitchFamily="34" charset="0"/>
                <a:cs typeface="Calibri" pitchFamily="34" charset="0"/>
              </a:rPr>
              <a:t>Evidence presented focuses on:</a:t>
            </a:r>
          </a:p>
          <a:p>
            <a:pPr lvl="1">
              <a:lnSpc>
                <a:spcPct val="150000"/>
              </a:lnSpc>
              <a:buFont typeface="Wingdings" pitchFamily="2" charset="2"/>
              <a:buChar char="ü"/>
            </a:pPr>
            <a:r>
              <a:rPr lang="en-US" sz="2000" dirty="0" smtClean="0">
                <a:latin typeface="Calibri" pitchFamily="34" charset="0"/>
                <a:cs typeface="Calibri" pitchFamily="34" charset="0"/>
              </a:rPr>
              <a:t>Audit Outcomes</a:t>
            </a:r>
          </a:p>
          <a:p>
            <a:pPr lvl="1">
              <a:lnSpc>
                <a:spcPct val="150000"/>
              </a:lnSpc>
              <a:buFont typeface="Wingdings" pitchFamily="2" charset="2"/>
              <a:buChar char="ü"/>
            </a:pPr>
            <a:r>
              <a:rPr lang="en-US" sz="2000" dirty="0" smtClean="0">
                <a:latin typeface="Calibri" pitchFamily="34" charset="0"/>
                <a:cs typeface="Calibri" pitchFamily="34" charset="0"/>
              </a:rPr>
              <a:t>Financial </a:t>
            </a:r>
            <a:r>
              <a:rPr lang="en-US" sz="2000" dirty="0">
                <a:latin typeface="Calibri" pitchFamily="34" charset="0"/>
                <a:cs typeface="Calibri" pitchFamily="34" charset="0"/>
              </a:rPr>
              <a:t>Misconduct</a:t>
            </a:r>
          </a:p>
          <a:p>
            <a:pPr lvl="1">
              <a:lnSpc>
                <a:spcPct val="150000"/>
              </a:lnSpc>
              <a:buFont typeface="Wingdings" pitchFamily="2" charset="2"/>
              <a:buChar char="ü"/>
            </a:pPr>
            <a:r>
              <a:rPr lang="en-US" sz="2000" dirty="0" smtClean="0">
                <a:latin typeface="Calibri" pitchFamily="34" charset="0"/>
                <a:cs typeface="Calibri" pitchFamily="34" charset="0"/>
              </a:rPr>
              <a:t>Precautionary Suspensions</a:t>
            </a:r>
          </a:p>
        </p:txBody>
      </p:sp>
    </p:spTree>
    <p:extLst>
      <p:ext uri="{BB962C8B-B14F-4D97-AF65-F5344CB8AC3E}">
        <p14:creationId xmlns:p14="http://schemas.microsoft.com/office/powerpoint/2010/main" xmlns="" val="22654555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audit outcomes">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204" y="15012"/>
            <a:ext cx="1247427" cy="124742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683568" y="1124744"/>
            <a:ext cx="8136904" cy="936104"/>
          </a:xfrm>
        </p:spPr>
        <p:txBody>
          <a:bodyPr/>
          <a:lstStyle/>
          <a:p>
            <a:pPr algn="just">
              <a:spcBef>
                <a:spcPts val="0"/>
              </a:spcBef>
            </a:pPr>
            <a:r>
              <a:rPr lang="en-US" sz="1700" dirty="0" smtClean="0">
                <a:latin typeface="Calibri" pitchFamily="34" charset="0"/>
                <a:cs typeface="Calibri" pitchFamily="34" charset="0"/>
              </a:rPr>
              <a:t>The latest audit outcomes (2015/16) shows a slight improvement in the audit results of national and provincial departments.</a:t>
            </a:r>
          </a:p>
          <a:p>
            <a:pPr algn="just">
              <a:spcBef>
                <a:spcPts val="0"/>
              </a:spcBef>
            </a:pPr>
            <a:r>
              <a:rPr lang="en-US" sz="1700" dirty="0" smtClean="0">
                <a:latin typeface="Calibri" pitchFamily="34" charset="0"/>
                <a:cs typeface="Calibri" pitchFamily="34" charset="0"/>
              </a:rPr>
              <a:t>However, there are some recurring areas of concern, these are:</a:t>
            </a:r>
          </a:p>
          <a:p>
            <a:pPr algn="just">
              <a:spcBef>
                <a:spcPts val="0"/>
              </a:spcBef>
            </a:pPr>
            <a:endParaRPr lang="en-US" sz="1900" dirty="0" smtClean="0">
              <a:latin typeface="Calibri" pitchFamily="34" charset="0"/>
              <a:cs typeface="Calibri" pitchFamily="34" charset="0"/>
            </a:endParaRPr>
          </a:p>
          <a:p>
            <a:pPr algn="just">
              <a:spcBef>
                <a:spcPts val="0"/>
              </a:spcBef>
            </a:pPr>
            <a:endParaRPr lang="en-US" sz="2000" b="1" i="1" dirty="0" smtClean="0">
              <a:solidFill>
                <a:schemeClr val="accent5">
                  <a:lumMod val="25000"/>
                </a:schemeClr>
              </a:solidFill>
              <a:latin typeface="Calibri" pitchFamily="34" charset="0"/>
              <a:cs typeface="Calibri" pitchFamily="34" charset="0"/>
            </a:endParaRPr>
          </a:p>
        </p:txBody>
      </p:sp>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26</a:t>
            </a:fld>
            <a:endParaRPr lang="en-US" sz="1400" b="0" dirty="0">
              <a:solidFill>
                <a:schemeClr val="bg1"/>
              </a:solidFill>
            </a:endParaRPr>
          </a:p>
        </p:txBody>
      </p:sp>
      <p:sp>
        <p:nvSpPr>
          <p:cNvPr id="6" name="Title 1"/>
          <p:cNvSpPr>
            <a:spLocks noGrp="1"/>
          </p:cNvSpPr>
          <p:nvPr>
            <p:ph type="title"/>
          </p:nvPr>
        </p:nvSpPr>
        <p:spPr>
          <a:xfrm>
            <a:off x="420216" y="548680"/>
            <a:ext cx="8229600" cy="576064"/>
          </a:xfrm>
          <a:noFill/>
        </p:spPr>
        <p:txBody>
          <a:bodyPr/>
          <a:lstStyle/>
          <a:p>
            <a:pPr>
              <a:lnSpc>
                <a:spcPct val="80000"/>
              </a:lnSpc>
            </a:pPr>
            <a:r>
              <a:rPr lang="en-US" sz="2400" b="1" dirty="0">
                <a:solidFill>
                  <a:srgbClr val="993300"/>
                </a:solidFill>
                <a:latin typeface="Berlin Sans FB Demi" pitchFamily="34" charset="0"/>
              </a:rPr>
              <a:t>Audit Outcomes</a:t>
            </a:r>
          </a:p>
        </p:txBody>
      </p:sp>
      <p:graphicFrame>
        <p:nvGraphicFramePr>
          <p:cNvPr id="2" name="Table 1"/>
          <p:cNvGraphicFramePr>
            <a:graphicFrameLocks noGrp="1"/>
          </p:cNvGraphicFramePr>
          <p:nvPr>
            <p:extLst>
              <p:ext uri="{D42A27DB-BD31-4B8C-83A1-F6EECF244321}">
                <p14:modId xmlns:p14="http://schemas.microsoft.com/office/powerpoint/2010/main" xmlns="" val="3008433598"/>
              </p:ext>
            </p:extLst>
          </p:nvPr>
        </p:nvGraphicFramePr>
        <p:xfrm>
          <a:off x="539552" y="2060848"/>
          <a:ext cx="8110264" cy="3247716"/>
        </p:xfrm>
        <a:graphic>
          <a:graphicData uri="http://schemas.openxmlformats.org/drawingml/2006/table">
            <a:tbl>
              <a:tblPr firstRow="1" bandRow="1">
                <a:tableStyleId>{0660B408-B3CF-4A94-85FC-2B1E0A45F4A2}</a:tableStyleId>
              </a:tblPr>
              <a:tblGrid>
                <a:gridCol w="2142462"/>
                <a:gridCol w="1502665"/>
                <a:gridCol w="1202132"/>
                <a:gridCol w="3263005"/>
              </a:tblGrid>
              <a:tr h="357249">
                <a:tc>
                  <a:txBody>
                    <a:bodyPr/>
                    <a:lstStyle/>
                    <a:p>
                      <a:pPr algn="ctr">
                        <a:lnSpc>
                          <a:spcPct val="100000"/>
                        </a:lnSpc>
                      </a:pPr>
                      <a:r>
                        <a:rPr lang="en-ZA" sz="1400" dirty="0" smtClean="0">
                          <a:latin typeface="Calibri" pitchFamily="34" charset="0"/>
                        </a:rPr>
                        <a:t>Department(s)</a:t>
                      </a:r>
                      <a:endParaRPr lang="en-ZA" sz="140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B8C0"/>
                    </a:solidFill>
                  </a:tcPr>
                </a:tc>
                <a:tc>
                  <a:txBody>
                    <a:bodyPr/>
                    <a:lstStyle/>
                    <a:p>
                      <a:pPr algn="ctr">
                        <a:lnSpc>
                          <a:spcPct val="100000"/>
                        </a:lnSpc>
                      </a:pPr>
                      <a:r>
                        <a:rPr lang="en-ZA" sz="1600" dirty="0" smtClean="0">
                          <a:latin typeface="Calibri" pitchFamily="34" charset="0"/>
                        </a:rPr>
                        <a:t>2013/14</a:t>
                      </a:r>
                      <a:endParaRPr lang="en-ZA" sz="160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B8C0"/>
                    </a:solidFill>
                  </a:tcPr>
                </a:tc>
                <a:tc>
                  <a:txBody>
                    <a:bodyPr/>
                    <a:lstStyle/>
                    <a:p>
                      <a:pPr algn="ctr">
                        <a:lnSpc>
                          <a:spcPct val="100000"/>
                        </a:lnSpc>
                      </a:pPr>
                      <a:r>
                        <a:rPr lang="en-ZA" sz="1600" dirty="0" smtClean="0">
                          <a:latin typeface="Calibri" pitchFamily="34" charset="0"/>
                        </a:rPr>
                        <a:t>2014/15</a:t>
                      </a:r>
                      <a:endParaRPr lang="en-ZA" sz="160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B8C0"/>
                    </a:solidFill>
                  </a:tcPr>
                </a:tc>
                <a:tc>
                  <a:txBody>
                    <a:bodyPr/>
                    <a:lstStyle/>
                    <a:p>
                      <a:pPr algn="ctr">
                        <a:lnSpc>
                          <a:spcPct val="100000"/>
                        </a:lnSpc>
                      </a:pPr>
                      <a:r>
                        <a:rPr lang="en-ZA" sz="1600" dirty="0" smtClean="0">
                          <a:latin typeface="Calibri" pitchFamily="34" charset="0"/>
                        </a:rPr>
                        <a:t>2015/16</a:t>
                      </a:r>
                      <a:endParaRPr lang="en-ZA" sz="160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B8C0"/>
                    </a:solidFill>
                  </a:tcPr>
                </a:tc>
              </a:tr>
              <a:tr h="552111">
                <a:tc>
                  <a:txBody>
                    <a:bodyPr/>
                    <a:lstStyle/>
                    <a:p>
                      <a:pPr marL="0" indent="0">
                        <a:lnSpc>
                          <a:spcPct val="100000"/>
                        </a:lnSpc>
                        <a:buFont typeface="+mj-lt"/>
                        <a:buNone/>
                      </a:pPr>
                      <a:r>
                        <a:rPr lang="en-ZA" sz="1400" dirty="0" smtClean="0">
                          <a:latin typeface="Calibri" pitchFamily="34" charset="0"/>
                        </a:rPr>
                        <a:t>Civilian Secretariat for the Police Service</a:t>
                      </a:r>
                      <a:endParaRPr lang="en-ZA" sz="140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ZA" sz="1600" b="1" dirty="0" smtClean="0">
                          <a:solidFill>
                            <a:schemeClr val="bg1"/>
                          </a:solidFill>
                          <a:latin typeface="Calibri" pitchFamily="34" charset="0"/>
                        </a:rPr>
                        <a:t>Q</a:t>
                      </a:r>
                      <a:r>
                        <a:rPr lang="en-ZA" sz="1800" b="1" dirty="0" smtClean="0">
                          <a:solidFill>
                            <a:schemeClr val="bg1"/>
                          </a:solidFill>
                          <a:latin typeface="Calibri" pitchFamily="34" charset="0"/>
                        </a:rPr>
                        <a:t>*</a:t>
                      </a:r>
                      <a:endParaRPr lang="en-ZA" sz="1800" b="1" dirty="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00000"/>
                        </a:lnSpc>
                      </a:pPr>
                      <a:r>
                        <a:rPr lang="en-ZA" sz="1600" b="1" dirty="0" smtClean="0">
                          <a:solidFill>
                            <a:schemeClr val="bg1"/>
                          </a:solidFill>
                          <a:latin typeface="Calibri" pitchFamily="34" charset="0"/>
                        </a:rPr>
                        <a:t>Q</a:t>
                      </a:r>
                      <a:endParaRPr lang="en-ZA" sz="1600" b="1" dirty="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00000"/>
                        </a:lnSpc>
                      </a:pPr>
                      <a:r>
                        <a:rPr lang="en-ZA" sz="1600" b="1" dirty="0" smtClean="0">
                          <a:solidFill>
                            <a:schemeClr val="bg1"/>
                          </a:solidFill>
                          <a:latin typeface="Calibri" pitchFamily="34" charset="0"/>
                        </a:rPr>
                        <a:t>QWFs</a:t>
                      </a:r>
                      <a:endParaRPr lang="en-ZA" sz="1600" b="1" dirty="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57249">
                <a:tc>
                  <a:txBody>
                    <a:bodyPr/>
                    <a:lstStyle/>
                    <a:p>
                      <a:pPr marL="0" indent="0">
                        <a:lnSpc>
                          <a:spcPct val="100000"/>
                        </a:lnSpc>
                        <a:buFont typeface="+mj-lt"/>
                        <a:buNone/>
                      </a:pPr>
                      <a:r>
                        <a:rPr lang="en-ZA" sz="1400" dirty="0" smtClean="0">
                          <a:latin typeface="Calibri" pitchFamily="34" charset="0"/>
                        </a:rPr>
                        <a:t>Cooperative Governance</a:t>
                      </a:r>
                      <a:endParaRPr lang="en-ZA" sz="140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ZA" sz="1600" b="1" dirty="0" smtClean="0">
                          <a:solidFill>
                            <a:schemeClr val="bg1"/>
                          </a:solidFill>
                          <a:latin typeface="Calibri" pitchFamily="34" charset="0"/>
                        </a:rPr>
                        <a:t>UWFs</a:t>
                      </a:r>
                      <a:endParaRPr lang="en-ZA" sz="1600" b="1" dirty="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0000"/>
                        </a:lnSpc>
                      </a:pPr>
                      <a:r>
                        <a:rPr lang="en-ZA" sz="1600" b="1" dirty="0" smtClean="0">
                          <a:solidFill>
                            <a:schemeClr val="bg1"/>
                          </a:solidFill>
                          <a:latin typeface="Calibri" pitchFamily="34" charset="0"/>
                        </a:rPr>
                        <a:t>UWFs</a:t>
                      </a:r>
                      <a:endParaRPr lang="en-ZA" sz="1600" b="1" dirty="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0000"/>
                        </a:lnSpc>
                      </a:pPr>
                      <a:r>
                        <a:rPr lang="en-ZA" sz="1500" b="1" dirty="0" smtClean="0">
                          <a:solidFill>
                            <a:schemeClr val="bg1"/>
                          </a:solidFill>
                          <a:latin typeface="Calibri" pitchFamily="34" charset="0"/>
                        </a:rPr>
                        <a:t>Audit not finalised at legislated date#</a:t>
                      </a:r>
                      <a:endParaRPr lang="en-ZA" sz="1500" b="1" dirty="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57249">
                <a:tc>
                  <a:txBody>
                    <a:bodyPr/>
                    <a:lstStyle/>
                    <a:p>
                      <a:pPr marL="0" indent="0">
                        <a:lnSpc>
                          <a:spcPct val="100000"/>
                        </a:lnSpc>
                        <a:buFont typeface="+mj-lt"/>
                        <a:buNone/>
                      </a:pPr>
                      <a:r>
                        <a:rPr lang="en-ZA" sz="1400" dirty="0" smtClean="0">
                          <a:latin typeface="Calibri" pitchFamily="34" charset="0"/>
                        </a:rPr>
                        <a:t>Environment Affairs</a:t>
                      </a:r>
                      <a:endParaRPr lang="en-ZA" sz="140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ZA" sz="1600" b="1" dirty="0" smtClean="0">
                          <a:solidFill>
                            <a:schemeClr val="bg1"/>
                          </a:solidFill>
                          <a:latin typeface="Calibri" pitchFamily="34" charset="0"/>
                        </a:rPr>
                        <a:t>Unq</a:t>
                      </a:r>
                      <a:endParaRPr lang="en-ZA" sz="1600" b="1" dirty="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0000"/>
                        </a:lnSpc>
                      </a:pPr>
                      <a:r>
                        <a:rPr lang="en-ZA" sz="1600" b="1" dirty="0" smtClean="0">
                          <a:solidFill>
                            <a:schemeClr val="bg1"/>
                          </a:solidFill>
                          <a:latin typeface="Calibri" pitchFamily="34" charset="0"/>
                        </a:rPr>
                        <a:t>Unq</a:t>
                      </a:r>
                      <a:endParaRPr lang="en-ZA" sz="1600" b="1" dirty="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0000"/>
                        </a:lnSpc>
                      </a:pPr>
                      <a:r>
                        <a:rPr lang="en-ZA" sz="1500" b="1" dirty="0" smtClean="0">
                          <a:solidFill>
                            <a:schemeClr val="bg1"/>
                          </a:solidFill>
                          <a:latin typeface="Calibri" pitchFamily="34" charset="0"/>
                        </a:rPr>
                        <a:t>Audit not finalised at legislated date</a:t>
                      </a:r>
                      <a:endParaRPr lang="en-ZA" sz="1500" b="1" dirty="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57249">
                <a:tc>
                  <a:txBody>
                    <a:bodyPr/>
                    <a:lstStyle/>
                    <a:p>
                      <a:pPr marL="0" indent="0">
                        <a:lnSpc>
                          <a:spcPct val="100000"/>
                        </a:lnSpc>
                        <a:buFont typeface="+mj-lt"/>
                        <a:buNone/>
                      </a:pPr>
                      <a:r>
                        <a:rPr lang="en-ZA" sz="1400" dirty="0" smtClean="0">
                          <a:latin typeface="Calibri" pitchFamily="34" charset="0"/>
                        </a:rPr>
                        <a:t>Home Affairs</a:t>
                      </a:r>
                      <a:endParaRPr lang="en-ZA" sz="140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ZA" sz="1600" b="1" dirty="0" smtClean="0">
                          <a:solidFill>
                            <a:schemeClr val="bg1"/>
                          </a:solidFill>
                          <a:latin typeface="Calibri" pitchFamily="34" charset="0"/>
                        </a:rPr>
                        <a:t>Disclaimer</a:t>
                      </a:r>
                      <a:endParaRPr lang="en-ZA" sz="1600" b="1" dirty="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00000"/>
                        </a:lnSpc>
                      </a:pPr>
                      <a:r>
                        <a:rPr lang="en-ZA" sz="1600" b="1" dirty="0" smtClean="0">
                          <a:solidFill>
                            <a:schemeClr val="bg1"/>
                          </a:solidFill>
                          <a:latin typeface="Calibri" pitchFamily="34" charset="0"/>
                        </a:rPr>
                        <a:t>Q</a:t>
                      </a:r>
                      <a:endParaRPr lang="en-ZA" sz="1600" b="1" dirty="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00000"/>
                        </a:lnSpc>
                      </a:pPr>
                      <a:r>
                        <a:rPr lang="en-ZA" sz="1500" b="1" dirty="0" smtClean="0">
                          <a:solidFill>
                            <a:schemeClr val="bg1"/>
                          </a:solidFill>
                          <a:latin typeface="Calibri" pitchFamily="34" charset="0"/>
                        </a:rPr>
                        <a:t>Audit not finalised at legislated date</a:t>
                      </a:r>
                      <a:endParaRPr lang="en-ZA" sz="1500" b="1" dirty="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552111">
                <a:tc>
                  <a:txBody>
                    <a:bodyPr/>
                    <a:lstStyle/>
                    <a:p>
                      <a:pPr marL="0" indent="0">
                        <a:lnSpc>
                          <a:spcPct val="100000"/>
                        </a:lnSpc>
                        <a:buFont typeface="+mj-lt"/>
                        <a:buNone/>
                      </a:pPr>
                      <a:r>
                        <a:rPr lang="en-ZA" sz="1400" dirty="0" smtClean="0">
                          <a:latin typeface="Calibri" pitchFamily="34" charset="0"/>
                        </a:rPr>
                        <a:t>International</a:t>
                      </a:r>
                      <a:r>
                        <a:rPr lang="en-ZA" sz="1400" baseline="0" dirty="0" smtClean="0">
                          <a:latin typeface="Calibri" pitchFamily="34" charset="0"/>
                        </a:rPr>
                        <a:t> Relations and Cooperation</a:t>
                      </a:r>
                      <a:endParaRPr lang="en-ZA" sz="140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ZA" sz="1600" b="1" dirty="0" smtClean="0">
                          <a:solidFill>
                            <a:schemeClr val="bg1"/>
                          </a:solidFill>
                          <a:latin typeface="Calibri" pitchFamily="34" charset="0"/>
                        </a:rPr>
                        <a:t>Q</a:t>
                      </a:r>
                      <a:endParaRPr lang="en-ZA" sz="1600" b="1" dirty="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00000"/>
                        </a:lnSpc>
                      </a:pPr>
                      <a:r>
                        <a:rPr lang="en-ZA" sz="1600" b="1" dirty="0" smtClean="0">
                          <a:solidFill>
                            <a:schemeClr val="bg1"/>
                          </a:solidFill>
                          <a:latin typeface="Calibri" pitchFamily="34" charset="0"/>
                        </a:rPr>
                        <a:t>Q</a:t>
                      </a:r>
                      <a:endParaRPr lang="en-ZA" sz="1600" b="1" dirty="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00000"/>
                        </a:lnSpc>
                      </a:pPr>
                      <a:r>
                        <a:rPr lang="en-ZA" sz="1600" b="1" dirty="0" smtClean="0">
                          <a:solidFill>
                            <a:schemeClr val="bg1"/>
                          </a:solidFill>
                          <a:latin typeface="Calibri" pitchFamily="34" charset="0"/>
                        </a:rPr>
                        <a:t>QWFs</a:t>
                      </a:r>
                      <a:endParaRPr lang="en-ZA" sz="1600" b="1" dirty="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57249">
                <a:tc>
                  <a:txBody>
                    <a:bodyPr/>
                    <a:lstStyle/>
                    <a:p>
                      <a:pPr marL="0" indent="0">
                        <a:lnSpc>
                          <a:spcPct val="100000"/>
                        </a:lnSpc>
                        <a:buFont typeface="+mj-lt"/>
                        <a:buNone/>
                      </a:pPr>
                      <a:r>
                        <a:rPr lang="en-ZA" sz="1400" dirty="0" smtClean="0">
                          <a:latin typeface="Calibri" pitchFamily="34" charset="0"/>
                        </a:rPr>
                        <a:t>Military Veterans</a:t>
                      </a:r>
                      <a:endParaRPr lang="en-ZA" sz="140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ZA" sz="1600" b="1" dirty="0" smtClean="0">
                          <a:solidFill>
                            <a:schemeClr val="bg1"/>
                          </a:solidFill>
                          <a:latin typeface="Calibri" pitchFamily="34" charset="0"/>
                        </a:rPr>
                        <a:t>Disclaimer</a:t>
                      </a:r>
                      <a:endParaRPr lang="en-ZA" sz="1600" b="1" dirty="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00000"/>
                        </a:lnSpc>
                      </a:pPr>
                      <a:r>
                        <a:rPr lang="en-ZA" sz="1600" b="1" dirty="0" smtClean="0">
                          <a:solidFill>
                            <a:schemeClr val="bg1"/>
                          </a:solidFill>
                          <a:latin typeface="Calibri" pitchFamily="34" charset="0"/>
                        </a:rPr>
                        <a:t>Q</a:t>
                      </a:r>
                      <a:endParaRPr lang="en-ZA" sz="1600" b="1" dirty="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00000"/>
                        </a:lnSpc>
                      </a:pPr>
                      <a:r>
                        <a:rPr lang="en-ZA" sz="1600" b="1" dirty="0" smtClean="0">
                          <a:solidFill>
                            <a:schemeClr val="bg1"/>
                          </a:solidFill>
                          <a:latin typeface="Calibri" pitchFamily="34" charset="0"/>
                        </a:rPr>
                        <a:t>QWFs</a:t>
                      </a:r>
                      <a:endParaRPr lang="en-ZA" sz="1600" b="1" dirty="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57249">
                <a:tc>
                  <a:txBody>
                    <a:bodyPr/>
                    <a:lstStyle/>
                    <a:p>
                      <a:pPr marL="0" indent="0">
                        <a:lnSpc>
                          <a:spcPct val="100000"/>
                        </a:lnSpc>
                        <a:buFont typeface="+mj-lt"/>
                        <a:buNone/>
                      </a:pPr>
                      <a:r>
                        <a:rPr lang="en-ZA" sz="1400" dirty="0" smtClean="0">
                          <a:latin typeface="Calibri" pitchFamily="34" charset="0"/>
                        </a:rPr>
                        <a:t>Transport</a:t>
                      </a:r>
                      <a:endParaRPr lang="en-ZA" sz="140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ZA" sz="1600" b="1" dirty="0" smtClean="0">
                          <a:solidFill>
                            <a:schemeClr val="bg1"/>
                          </a:solidFill>
                          <a:latin typeface="Calibri" pitchFamily="34" charset="0"/>
                        </a:rPr>
                        <a:t>UWFs</a:t>
                      </a:r>
                      <a:endParaRPr lang="en-ZA" sz="1600" b="1" dirty="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0000"/>
                        </a:lnSpc>
                      </a:pPr>
                      <a:r>
                        <a:rPr lang="en-ZA" sz="1600" b="1" dirty="0" smtClean="0">
                          <a:solidFill>
                            <a:schemeClr val="bg1"/>
                          </a:solidFill>
                          <a:latin typeface="Calibri" pitchFamily="34" charset="0"/>
                        </a:rPr>
                        <a:t>UWFs</a:t>
                      </a:r>
                      <a:endParaRPr lang="en-ZA" sz="1600" b="1" dirty="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0000"/>
                        </a:lnSpc>
                      </a:pPr>
                      <a:r>
                        <a:rPr lang="en-ZA" sz="1500" b="1" dirty="0" smtClean="0">
                          <a:solidFill>
                            <a:schemeClr val="bg1"/>
                          </a:solidFill>
                          <a:latin typeface="Calibri" pitchFamily="34" charset="0"/>
                        </a:rPr>
                        <a:t>Audit not finalised at legislated date</a:t>
                      </a:r>
                      <a:endParaRPr lang="en-ZA" sz="1500" b="1" dirty="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sp>
        <p:nvSpPr>
          <p:cNvPr id="10" name="TextBox 9"/>
          <p:cNvSpPr txBox="1"/>
          <p:nvPr/>
        </p:nvSpPr>
        <p:spPr>
          <a:xfrm>
            <a:off x="467544" y="6237312"/>
            <a:ext cx="7920880" cy="646331"/>
          </a:xfrm>
          <a:prstGeom prst="rect">
            <a:avLst/>
          </a:prstGeom>
          <a:noFill/>
        </p:spPr>
        <p:txBody>
          <a:bodyPr wrap="square" rtlCol="0">
            <a:spAutoFit/>
          </a:bodyPr>
          <a:lstStyle/>
          <a:p>
            <a:pPr algn="just"/>
            <a:r>
              <a:rPr lang="en-ZA" sz="1200" dirty="0" smtClean="0">
                <a:solidFill>
                  <a:schemeClr val="bg1"/>
                </a:solidFill>
                <a:latin typeface="Calibri" panose="020F0502020204030204" pitchFamily="34" charset="0"/>
              </a:rPr>
              <a:t>Q</a:t>
            </a:r>
            <a:r>
              <a:rPr lang="en-ZA" sz="1200" b="0" dirty="0" smtClean="0">
                <a:solidFill>
                  <a:schemeClr val="bg1"/>
                </a:solidFill>
                <a:latin typeface="Calibri" panose="020F0502020204030204" pitchFamily="34" charset="0"/>
              </a:rPr>
              <a:t> = Qualified, </a:t>
            </a:r>
            <a:r>
              <a:rPr lang="en-ZA" sz="1200" dirty="0" smtClean="0">
                <a:solidFill>
                  <a:schemeClr val="bg1"/>
                </a:solidFill>
                <a:latin typeface="Calibri" panose="020F0502020204030204" pitchFamily="34" charset="0"/>
              </a:rPr>
              <a:t>QWF</a:t>
            </a:r>
            <a:r>
              <a:rPr lang="en-ZA" sz="1200" b="0" dirty="0" smtClean="0">
                <a:solidFill>
                  <a:schemeClr val="bg1"/>
                </a:solidFill>
                <a:latin typeface="Calibri" panose="020F0502020204030204" pitchFamily="34" charset="0"/>
              </a:rPr>
              <a:t>s = Qualified with Findings, </a:t>
            </a:r>
            <a:r>
              <a:rPr lang="en-ZA" sz="1200" dirty="0" smtClean="0">
                <a:solidFill>
                  <a:schemeClr val="bg1"/>
                </a:solidFill>
                <a:latin typeface="Calibri" panose="020F0502020204030204" pitchFamily="34" charset="0"/>
              </a:rPr>
              <a:t>Un</a:t>
            </a:r>
            <a:r>
              <a:rPr lang="en-ZA" sz="1200" b="0" dirty="0" smtClean="0">
                <a:solidFill>
                  <a:schemeClr val="bg1"/>
                </a:solidFill>
                <a:latin typeface="Calibri" panose="020F0502020204030204" pitchFamily="34" charset="0"/>
              </a:rPr>
              <a:t>q = Unqualified and </a:t>
            </a:r>
            <a:r>
              <a:rPr lang="en-ZA" sz="1200" dirty="0" smtClean="0">
                <a:solidFill>
                  <a:schemeClr val="bg1"/>
                </a:solidFill>
                <a:latin typeface="Calibri" panose="020F0502020204030204" pitchFamily="34" charset="0"/>
              </a:rPr>
              <a:t>UWFs</a:t>
            </a:r>
            <a:r>
              <a:rPr lang="en-ZA" sz="1200" b="0" dirty="0" smtClean="0">
                <a:solidFill>
                  <a:schemeClr val="bg1"/>
                </a:solidFill>
                <a:latin typeface="Calibri" panose="020F0502020204030204" pitchFamily="34" charset="0"/>
              </a:rPr>
              <a:t> = Unqualified with Findings</a:t>
            </a:r>
          </a:p>
          <a:p>
            <a:pPr algn="just"/>
            <a:r>
              <a:rPr lang="en-ZA" sz="1200" dirty="0" smtClean="0">
                <a:solidFill>
                  <a:schemeClr val="bg1"/>
                </a:solidFill>
                <a:latin typeface="Calibri" panose="020F0502020204030204" pitchFamily="34" charset="0"/>
              </a:rPr>
              <a:t>*</a:t>
            </a:r>
            <a:r>
              <a:rPr lang="en-ZA" sz="1200" b="0" dirty="0" smtClean="0">
                <a:solidFill>
                  <a:schemeClr val="bg1"/>
                </a:solidFill>
                <a:latin typeface="Calibri" panose="020F0502020204030204" pitchFamily="34" charset="0"/>
              </a:rPr>
              <a:t>  CSP established in 2014/15, new created </a:t>
            </a:r>
          </a:p>
          <a:p>
            <a:pPr algn="just"/>
            <a:r>
              <a:rPr lang="en-ZA" sz="1200" b="0" dirty="0" smtClean="0">
                <a:solidFill>
                  <a:schemeClr val="bg1"/>
                </a:solidFill>
                <a:latin typeface="Calibri" panose="020F0502020204030204" pitchFamily="34" charset="0"/>
              </a:rPr>
              <a:t># Legislated Date refers to the cut-off date for the inclusion of the audit outcomes for the final report was 12 August 2016. </a:t>
            </a:r>
            <a:endParaRPr lang="en-ZA" sz="1200" b="0" dirty="0">
              <a:solidFill>
                <a:schemeClr val="bg1"/>
              </a:solidFill>
              <a:latin typeface="Calibri" panose="020F0502020204030204" pitchFamily="34" charset="0"/>
            </a:endParaRPr>
          </a:p>
        </p:txBody>
      </p:sp>
      <p:sp>
        <p:nvSpPr>
          <p:cNvPr id="11" name="Content Placeholder 2"/>
          <p:cNvSpPr txBox="1">
            <a:spLocks/>
          </p:cNvSpPr>
          <p:nvPr/>
        </p:nvSpPr>
        <p:spPr bwMode="auto">
          <a:xfrm>
            <a:off x="537406" y="5373216"/>
            <a:ext cx="8110264" cy="9361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a:spcBef>
                <a:spcPts val="0"/>
              </a:spcBef>
            </a:pPr>
            <a:r>
              <a:rPr lang="en-US" sz="1800" b="0" kern="0" dirty="0" smtClean="0">
                <a:latin typeface="Calibri" pitchFamily="34" charset="0"/>
                <a:cs typeface="Calibri" pitchFamily="34" charset="0"/>
              </a:rPr>
              <a:t>The main reasons for not completing the 4 departments:</a:t>
            </a:r>
          </a:p>
          <a:p>
            <a:pPr lvl="1" algn="just">
              <a:spcBef>
                <a:spcPts val="0"/>
              </a:spcBef>
            </a:pPr>
            <a:r>
              <a:rPr lang="en-US" sz="1700" b="0" kern="0" dirty="0" smtClean="0">
                <a:latin typeface="Calibri" pitchFamily="34" charset="0"/>
                <a:cs typeface="Calibri" pitchFamily="34" charset="0"/>
              </a:rPr>
              <a:t>Non-submission or late submission of financial statements and annual report</a:t>
            </a:r>
          </a:p>
          <a:p>
            <a:pPr lvl="1" algn="just">
              <a:spcBef>
                <a:spcPts val="0"/>
              </a:spcBef>
            </a:pPr>
            <a:r>
              <a:rPr lang="en-US" sz="1700" b="0" kern="0" dirty="0" smtClean="0">
                <a:latin typeface="Calibri" pitchFamily="34" charset="0"/>
                <a:cs typeface="Calibri" pitchFamily="34" charset="0"/>
              </a:rPr>
              <a:t>Disagreements on accounting matters (to the extent of taking AG to court)  </a:t>
            </a:r>
          </a:p>
        </p:txBody>
      </p:sp>
    </p:spTree>
    <p:extLst>
      <p:ext uri="{BB962C8B-B14F-4D97-AF65-F5344CB8AC3E}">
        <p14:creationId xmlns:p14="http://schemas.microsoft.com/office/powerpoint/2010/main" xmlns="" val="7647724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oncerns">
            <a:hlinkClick r:id="rId2"/>
          </p:cNvPr>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artisticCrisscrossEtching trans="63000" pressure="16"/>
                    </a14:imgEffect>
                  </a14:imgLayer>
                </a14:imgProps>
              </a:ext>
              <a:ext uri="{28A0092B-C50C-407E-A947-70E740481C1C}">
                <a14:useLocalDpi xmlns:a14="http://schemas.microsoft.com/office/drawing/2010/main" xmlns="" val="0"/>
              </a:ext>
            </a:extLst>
          </a:blip>
          <a:srcRect/>
          <a:stretch>
            <a:fillRect/>
          </a:stretch>
        </p:blipFill>
        <p:spPr bwMode="auto">
          <a:xfrm flipH="1">
            <a:off x="143507" y="3861048"/>
            <a:ext cx="1224136" cy="122413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27</a:t>
            </a:fld>
            <a:endParaRPr lang="en-US" sz="1400" b="0" dirty="0">
              <a:solidFill>
                <a:schemeClr val="bg1"/>
              </a:solidFill>
            </a:endParaRPr>
          </a:p>
        </p:txBody>
      </p:sp>
      <p:sp>
        <p:nvSpPr>
          <p:cNvPr id="6" name="Title 1"/>
          <p:cNvSpPr>
            <a:spLocks noGrp="1"/>
          </p:cNvSpPr>
          <p:nvPr>
            <p:ph type="title"/>
          </p:nvPr>
        </p:nvSpPr>
        <p:spPr>
          <a:xfrm>
            <a:off x="420216" y="548680"/>
            <a:ext cx="8229600" cy="576064"/>
          </a:xfrm>
          <a:noFill/>
        </p:spPr>
        <p:txBody>
          <a:bodyPr/>
          <a:lstStyle/>
          <a:p>
            <a:pPr>
              <a:lnSpc>
                <a:spcPct val="80000"/>
              </a:lnSpc>
            </a:pPr>
            <a:r>
              <a:rPr lang="en-US" sz="2400" b="1" dirty="0">
                <a:solidFill>
                  <a:srgbClr val="993300"/>
                </a:solidFill>
                <a:latin typeface="Berlin Sans FB Demi" pitchFamily="34" charset="0"/>
              </a:rPr>
              <a:t>Audit </a:t>
            </a:r>
            <a:r>
              <a:rPr lang="en-US" sz="2400" b="1" dirty="0" smtClean="0">
                <a:solidFill>
                  <a:srgbClr val="993300"/>
                </a:solidFill>
                <a:latin typeface="Berlin Sans FB Demi" pitchFamily="34" charset="0"/>
              </a:rPr>
              <a:t>Outcomes (2)</a:t>
            </a:r>
            <a:endParaRPr lang="en-US" sz="2400" b="1" dirty="0">
              <a:solidFill>
                <a:srgbClr val="993300"/>
              </a:solidFill>
              <a:latin typeface="Berlin Sans FB Demi" pitchFamily="34" charset="0"/>
            </a:endParaRPr>
          </a:p>
        </p:txBody>
      </p:sp>
      <p:sp>
        <p:nvSpPr>
          <p:cNvPr id="8" name="Content Placeholder 2"/>
          <p:cNvSpPr txBox="1">
            <a:spLocks/>
          </p:cNvSpPr>
          <p:nvPr/>
        </p:nvSpPr>
        <p:spPr bwMode="auto">
          <a:xfrm>
            <a:off x="755575" y="1052736"/>
            <a:ext cx="7894239" cy="5184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a:lnSpc>
                <a:spcPct val="120000"/>
              </a:lnSpc>
              <a:spcBef>
                <a:spcPts val="0"/>
              </a:spcBef>
            </a:pPr>
            <a:r>
              <a:rPr lang="en-ZA" sz="1800" b="0" dirty="0" smtClean="0">
                <a:latin typeface="Calibri" panose="020F0502020204030204" pitchFamily="34" charset="0"/>
              </a:rPr>
              <a:t>Dept of Cooperative Governance  audit was completed on 09 Sept 2016 due to delays to conclude on a fraud risk detected during the audit.</a:t>
            </a:r>
          </a:p>
          <a:p>
            <a:pPr lvl="1" algn="just">
              <a:lnSpc>
                <a:spcPct val="120000"/>
              </a:lnSpc>
              <a:spcBef>
                <a:spcPts val="0"/>
              </a:spcBef>
            </a:pPr>
            <a:r>
              <a:rPr lang="en-ZA" sz="1800" b="0" dirty="0" smtClean="0">
                <a:latin typeface="Calibri" panose="020F0502020204030204" pitchFamily="34" charset="0"/>
              </a:rPr>
              <a:t>Cooperative Governance audit outcome was </a:t>
            </a:r>
            <a:r>
              <a:rPr lang="en-ZA" sz="1800" b="0" dirty="0" smtClean="0">
                <a:solidFill>
                  <a:srgbClr val="FF0000"/>
                </a:solidFill>
                <a:latin typeface="Calibri" panose="020F0502020204030204" pitchFamily="34" charset="0"/>
              </a:rPr>
              <a:t>Qualified with findings</a:t>
            </a:r>
          </a:p>
          <a:p>
            <a:pPr marL="457200" lvl="1" indent="0" algn="just">
              <a:lnSpc>
                <a:spcPct val="120000"/>
              </a:lnSpc>
              <a:spcBef>
                <a:spcPts val="0"/>
              </a:spcBef>
              <a:buNone/>
            </a:pPr>
            <a:endParaRPr lang="en-ZA" sz="1800" b="0" dirty="0" smtClean="0">
              <a:solidFill>
                <a:srgbClr val="FF0000"/>
              </a:solidFill>
              <a:latin typeface="Calibri" panose="020F0502020204030204" pitchFamily="34" charset="0"/>
            </a:endParaRPr>
          </a:p>
          <a:p>
            <a:pPr algn="just">
              <a:lnSpc>
                <a:spcPct val="120000"/>
              </a:lnSpc>
              <a:spcBef>
                <a:spcPts val="0"/>
              </a:spcBef>
            </a:pPr>
            <a:r>
              <a:rPr lang="en-ZA" sz="1800" b="0" dirty="0" smtClean="0">
                <a:latin typeface="Calibri" panose="020F0502020204030204" pitchFamily="34" charset="0"/>
              </a:rPr>
              <a:t>Noteworthy areas of concern:</a:t>
            </a:r>
          </a:p>
          <a:p>
            <a:pPr lvl="1" algn="just">
              <a:lnSpc>
                <a:spcPct val="120000"/>
              </a:lnSpc>
              <a:spcBef>
                <a:spcPts val="0"/>
              </a:spcBef>
            </a:pPr>
            <a:r>
              <a:rPr lang="en-ZA" sz="1800" dirty="0" smtClean="0">
                <a:latin typeface="Calibri" panose="020F0502020204030204" pitchFamily="34" charset="0"/>
              </a:rPr>
              <a:t>Depts of Education, Health and Public Works</a:t>
            </a:r>
            <a:r>
              <a:rPr lang="en-ZA" sz="1800" b="0" dirty="0" smtClean="0">
                <a:latin typeface="Calibri" panose="020F0502020204030204" pitchFamily="34" charset="0"/>
              </a:rPr>
              <a:t> responsible for 37% of the budget continue to have poor outcomes.</a:t>
            </a:r>
          </a:p>
          <a:p>
            <a:pPr lvl="1" algn="just">
              <a:lnSpc>
                <a:spcPct val="120000"/>
              </a:lnSpc>
              <a:spcBef>
                <a:spcPts val="0"/>
              </a:spcBef>
            </a:pPr>
            <a:r>
              <a:rPr lang="en-ZA" sz="1800" b="0" dirty="0" smtClean="0">
                <a:latin typeface="Calibri" panose="020F0502020204030204" pitchFamily="34" charset="0"/>
              </a:rPr>
              <a:t>Financial sustainability of </a:t>
            </a:r>
            <a:r>
              <a:rPr lang="en-ZA" sz="1800" dirty="0" smtClean="0">
                <a:latin typeface="Calibri" panose="020F0502020204030204" pitchFamily="34" charset="0"/>
              </a:rPr>
              <a:t>State-Owned Entities (SOEs) </a:t>
            </a:r>
            <a:r>
              <a:rPr lang="en-ZA" sz="1800" b="0" dirty="0" smtClean="0">
                <a:latin typeface="Calibri" panose="020F0502020204030204" pitchFamily="34" charset="0"/>
              </a:rPr>
              <a:t>remains a concern – uncertainties about the ability of some SOEs to continue operations delayed the audits, as evidence as needed to report them as a going concern. The operations and audit outcomes were negatively affected by weaknesses in leadership and governance such as instability at board level, vacancies in key positions, inadequate consequence management and poor monitoring and oversight of financial, performance management and major procurement processes.</a:t>
            </a:r>
          </a:p>
          <a:p>
            <a:pPr lvl="1" algn="just">
              <a:lnSpc>
                <a:spcPct val="120000"/>
              </a:lnSpc>
              <a:spcBef>
                <a:spcPts val="0"/>
              </a:spcBef>
            </a:pPr>
            <a:endParaRPr lang="en-ZA" sz="1700" b="0" dirty="0" smtClean="0">
              <a:latin typeface="Calibri" panose="020F0502020204030204" pitchFamily="34" charset="0"/>
            </a:endParaRPr>
          </a:p>
          <a:p>
            <a:pPr lvl="1" algn="just">
              <a:lnSpc>
                <a:spcPct val="120000"/>
              </a:lnSpc>
              <a:spcBef>
                <a:spcPts val="0"/>
              </a:spcBef>
            </a:pPr>
            <a:endParaRPr lang="en-US" sz="1700" dirty="0" smtClean="0">
              <a:latin typeface="Calibri" pitchFamily="34" charset="0"/>
              <a:cs typeface="Calibri" pitchFamily="34" charset="0"/>
            </a:endParaRPr>
          </a:p>
          <a:p>
            <a:pPr algn="just">
              <a:spcBef>
                <a:spcPts val="0"/>
              </a:spcBef>
            </a:pPr>
            <a:endParaRPr lang="en-US" sz="2000" b="1" i="1" dirty="0" smtClean="0">
              <a:solidFill>
                <a:schemeClr val="accent5">
                  <a:lumMod val="25000"/>
                </a:schemeClr>
              </a:solidFill>
              <a:latin typeface="Calibri" pitchFamily="34" charset="0"/>
              <a:cs typeface="Calibri" pitchFamily="34" charset="0"/>
            </a:endParaRPr>
          </a:p>
        </p:txBody>
      </p:sp>
      <p:sp>
        <p:nvSpPr>
          <p:cNvPr id="9" name="TextBox 8"/>
          <p:cNvSpPr txBox="1"/>
          <p:nvPr/>
        </p:nvSpPr>
        <p:spPr>
          <a:xfrm>
            <a:off x="467544" y="6309320"/>
            <a:ext cx="7704856" cy="276999"/>
          </a:xfrm>
          <a:prstGeom prst="rect">
            <a:avLst/>
          </a:prstGeom>
          <a:noFill/>
        </p:spPr>
        <p:txBody>
          <a:bodyPr wrap="square" rtlCol="0">
            <a:spAutoFit/>
          </a:bodyPr>
          <a:lstStyle/>
          <a:p>
            <a:pPr algn="just"/>
            <a:r>
              <a:rPr lang="en-ZA" sz="1200" b="0" dirty="0" smtClean="0">
                <a:solidFill>
                  <a:schemeClr val="bg1"/>
                </a:solidFill>
                <a:latin typeface="Calibri" panose="020F0502020204030204" pitchFamily="34" charset="0"/>
              </a:rPr>
              <a:t>2015/16 AG Consolidated Report</a:t>
            </a:r>
            <a:endParaRPr lang="en-ZA" sz="12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xmlns="" val="1584296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28</a:t>
            </a:fld>
            <a:endParaRPr lang="en-US" sz="1400" b="0" dirty="0">
              <a:solidFill>
                <a:schemeClr val="bg1"/>
              </a:solidFill>
            </a:endParaRPr>
          </a:p>
        </p:txBody>
      </p:sp>
      <p:sp>
        <p:nvSpPr>
          <p:cNvPr id="6" name="Title 1"/>
          <p:cNvSpPr>
            <a:spLocks noGrp="1"/>
          </p:cNvSpPr>
          <p:nvPr>
            <p:ph type="title"/>
          </p:nvPr>
        </p:nvSpPr>
        <p:spPr>
          <a:xfrm>
            <a:off x="420216" y="548680"/>
            <a:ext cx="8229600" cy="576064"/>
          </a:xfrm>
          <a:noFill/>
        </p:spPr>
        <p:txBody>
          <a:bodyPr/>
          <a:lstStyle/>
          <a:p>
            <a:pPr>
              <a:lnSpc>
                <a:spcPct val="80000"/>
              </a:lnSpc>
            </a:pPr>
            <a:r>
              <a:rPr lang="en-US" sz="2400" b="1" dirty="0">
                <a:solidFill>
                  <a:srgbClr val="993300"/>
                </a:solidFill>
                <a:latin typeface="Berlin Sans FB Demi" pitchFamily="34" charset="0"/>
              </a:rPr>
              <a:t>Audit </a:t>
            </a:r>
            <a:r>
              <a:rPr lang="en-US" sz="2400" b="1" dirty="0" smtClean="0">
                <a:solidFill>
                  <a:srgbClr val="993300"/>
                </a:solidFill>
                <a:latin typeface="Berlin Sans FB Demi" pitchFamily="34" charset="0"/>
              </a:rPr>
              <a:t>Outcomes (3)</a:t>
            </a:r>
            <a:endParaRPr lang="en-US" sz="2400" b="1" dirty="0">
              <a:solidFill>
                <a:srgbClr val="993300"/>
              </a:solidFill>
              <a:latin typeface="Berlin Sans FB Demi" pitchFamily="34" charset="0"/>
            </a:endParaRPr>
          </a:p>
        </p:txBody>
      </p:sp>
      <p:sp>
        <p:nvSpPr>
          <p:cNvPr id="8" name="Content Placeholder 2"/>
          <p:cNvSpPr txBox="1">
            <a:spLocks/>
          </p:cNvSpPr>
          <p:nvPr/>
        </p:nvSpPr>
        <p:spPr bwMode="auto">
          <a:xfrm>
            <a:off x="395537" y="1052736"/>
            <a:ext cx="5904655" cy="5184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lvl="1" algn="just">
              <a:lnSpc>
                <a:spcPct val="130000"/>
              </a:lnSpc>
              <a:spcBef>
                <a:spcPts val="0"/>
              </a:spcBef>
            </a:pPr>
            <a:r>
              <a:rPr lang="en-ZA" sz="1700" b="0" dirty="0" smtClean="0">
                <a:latin typeface="Calibri" panose="020F0502020204030204" pitchFamily="34" charset="0"/>
              </a:rPr>
              <a:t>The area that showed </a:t>
            </a:r>
            <a:r>
              <a:rPr lang="en-ZA" sz="1700" dirty="0" smtClean="0">
                <a:solidFill>
                  <a:srgbClr val="FF0000"/>
                </a:solidFill>
                <a:latin typeface="Calibri" panose="020F0502020204030204" pitchFamily="34" charset="0"/>
              </a:rPr>
              <a:t>no improvement </a:t>
            </a:r>
            <a:r>
              <a:rPr lang="en-ZA" sz="1700" b="0" dirty="0" smtClean="0">
                <a:latin typeface="Calibri" panose="020F0502020204030204" pitchFamily="34" charset="0"/>
              </a:rPr>
              <a:t>was the audit opinion on </a:t>
            </a:r>
            <a:r>
              <a:rPr lang="en-ZA" sz="1700" dirty="0" smtClean="0">
                <a:solidFill>
                  <a:srgbClr val="FF0000"/>
                </a:solidFill>
                <a:latin typeface="Calibri" panose="020F0502020204030204" pitchFamily="34" charset="0"/>
              </a:rPr>
              <a:t>financial statements</a:t>
            </a:r>
            <a:r>
              <a:rPr lang="en-ZA" sz="1700" b="0" dirty="0" smtClean="0">
                <a:latin typeface="Calibri" panose="020F0502020204030204" pitchFamily="34" charset="0"/>
              </a:rPr>
              <a:t> (should be correctly measure and disclosed). The poor quality of financial statements submitted raises concerns about the in-year reporting and management of finances.</a:t>
            </a:r>
          </a:p>
          <a:p>
            <a:pPr lvl="1" algn="just">
              <a:lnSpc>
                <a:spcPct val="130000"/>
              </a:lnSpc>
              <a:spcBef>
                <a:spcPts val="0"/>
              </a:spcBef>
            </a:pPr>
            <a:r>
              <a:rPr lang="en-ZA" sz="1700" b="0" dirty="0" smtClean="0">
                <a:latin typeface="Calibri" panose="020F0502020204030204" pitchFamily="34" charset="0"/>
              </a:rPr>
              <a:t>Increase in irregular expenditure mainly due to </a:t>
            </a:r>
            <a:r>
              <a:rPr lang="en-ZA" sz="1700" dirty="0" smtClean="0">
                <a:latin typeface="Calibri" panose="020F0502020204030204" pitchFamily="34" charset="0"/>
              </a:rPr>
              <a:t>non-compliance with supply chain management legislatio</a:t>
            </a:r>
            <a:r>
              <a:rPr lang="en-ZA" sz="1700" b="0" dirty="0" smtClean="0">
                <a:latin typeface="Calibri" panose="020F0502020204030204" pitchFamily="34" charset="0"/>
              </a:rPr>
              <a:t>n. This represents expenditure incurred towards procurement of good and services without following prescribed processes.</a:t>
            </a:r>
          </a:p>
          <a:p>
            <a:pPr lvl="1" algn="just">
              <a:lnSpc>
                <a:spcPct val="130000"/>
              </a:lnSpc>
              <a:spcBef>
                <a:spcPts val="0"/>
              </a:spcBef>
            </a:pPr>
            <a:r>
              <a:rPr lang="en-ZA" sz="1700" b="0" dirty="0" smtClean="0">
                <a:latin typeface="Calibri" panose="020F0502020204030204" pitchFamily="34" charset="0"/>
              </a:rPr>
              <a:t>The signs of </a:t>
            </a:r>
            <a:r>
              <a:rPr lang="en-ZA" sz="1700" dirty="0" smtClean="0">
                <a:latin typeface="Calibri" panose="020F0502020204030204" pitchFamily="34" charset="0"/>
              </a:rPr>
              <a:t>poor financial management </a:t>
            </a:r>
            <a:r>
              <a:rPr lang="en-ZA" sz="1700" b="0" dirty="0" smtClean="0">
                <a:latin typeface="Calibri" panose="020F0502020204030204" pitchFamily="34" charset="0"/>
              </a:rPr>
              <a:t>are: increased occurrence of deficits, departments funding cash flow shortfalls from the next’s year budget, poor revenue management and the inability to pay creditors within the required 30 days.</a:t>
            </a:r>
          </a:p>
          <a:p>
            <a:pPr lvl="1" algn="just">
              <a:lnSpc>
                <a:spcPct val="120000"/>
              </a:lnSpc>
              <a:spcBef>
                <a:spcPts val="0"/>
              </a:spcBef>
            </a:pPr>
            <a:endParaRPr lang="en-ZA" sz="1700" b="0" dirty="0" smtClean="0">
              <a:latin typeface="Calibri" panose="020F0502020204030204" pitchFamily="34" charset="0"/>
            </a:endParaRPr>
          </a:p>
          <a:p>
            <a:pPr lvl="1" algn="just">
              <a:lnSpc>
                <a:spcPct val="120000"/>
              </a:lnSpc>
              <a:spcBef>
                <a:spcPts val="0"/>
              </a:spcBef>
            </a:pPr>
            <a:endParaRPr lang="en-ZA" sz="1700" dirty="0" smtClean="0">
              <a:latin typeface="Calibri" panose="020F0502020204030204" pitchFamily="34" charset="0"/>
            </a:endParaRPr>
          </a:p>
          <a:p>
            <a:pPr lvl="1" algn="just">
              <a:lnSpc>
                <a:spcPct val="120000"/>
              </a:lnSpc>
              <a:spcBef>
                <a:spcPts val="0"/>
              </a:spcBef>
            </a:pPr>
            <a:endParaRPr lang="en-US" sz="1700" dirty="0" smtClean="0">
              <a:solidFill>
                <a:srgbClr val="FF0000"/>
              </a:solidFill>
              <a:latin typeface="Calibri" pitchFamily="34" charset="0"/>
              <a:cs typeface="Calibri" pitchFamily="34" charset="0"/>
            </a:endParaRPr>
          </a:p>
          <a:p>
            <a:pPr algn="just">
              <a:spcBef>
                <a:spcPts val="0"/>
              </a:spcBef>
            </a:pPr>
            <a:endParaRPr lang="en-US" sz="2000" b="1" i="1" dirty="0" smtClean="0">
              <a:solidFill>
                <a:schemeClr val="accent5">
                  <a:lumMod val="25000"/>
                </a:schemeClr>
              </a:solidFill>
              <a:latin typeface="Calibri" pitchFamily="34" charset="0"/>
              <a:cs typeface="Calibri" pitchFamily="34" charset="0"/>
            </a:endParaRPr>
          </a:p>
        </p:txBody>
      </p:sp>
      <p:sp>
        <p:nvSpPr>
          <p:cNvPr id="9" name="TextBox 8"/>
          <p:cNvSpPr txBox="1"/>
          <p:nvPr/>
        </p:nvSpPr>
        <p:spPr>
          <a:xfrm>
            <a:off x="467544" y="6309320"/>
            <a:ext cx="7704856" cy="276999"/>
          </a:xfrm>
          <a:prstGeom prst="rect">
            <a:avLst/>
          </a:prstGeom>
          <a:noFill/>
        </p:spPr>
        <p:txBody>
          <a:bodyPr wrap="square" rtlCol="0">
            <a:spAutoFit/>
          </a:bodyPr>
          <a:lstStyle/>
          <a:p>
            <a:pPr algn="just"/>
            <a:r>
              <a:rPr lang="en-ZA" sz="1200" b="0" dirty="0" smtClean="0">
                <a:solidFill>
                  <a:schemeClr val="bg1"/>
                </a:solidFill>
                <a:latin typeface="Calibri" panose="020F0502020204030204" pitchFamily="34" charset="0"/>
              </a:rPr>
              <a:t>2015/16 AG Consolidated Report</a:t>
            </a:r>
            <a:endParaRPr lang="en-ZA" sz="1200" b="0" dirty="0">
              <a:solidFill>
                <a:schemeClr val="bg1"/>
              </a:solidFill>
              <a:latin typeface="Calibri" panose="020F0502020204030204" pitchFamily="34" charset="0"/>
            </a:endParaRPr>
          </a:p>
        </p:txBody>
      </p:sp>
      <p:pic>
        <p:nvPicPr>
          <p:cNvPr id="11" name="Picture 2" descr="Image result for concerns">
            <a:hlinkClick r:id="rId2"/>
          </p:cNvPr>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artisticCrisscrossEtching trans="63000" pressure="16"/>
                    </a14:imgEffect>
                  </a14:imgLayer>
                </a14:imgProps>
              </a:ext>
              <a:ext uri="{28A0092B-C50C-407E-A947-70E740481C1C}">
                <a14:useLocalDpi xmlns:a14="http://schemas.microsoft.com/office/drawing/2010/main" xmlns="" val="0"/>
              </a:ext>
            </a:extLst>
          </a:blip>
          <a:srcRect/>
          <a:stretch>
            <a:fillRect/>
          </a:stretch>
        </p:blipFill>
        <p:spPr bwMode="auto">
          <a:xfrm>
            <a:off x="6692280" y="2314203"/>
            <a:ext cx="1957536" cy="19575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36425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9552" y="476672"/>
            <a:ext cx="8229600" cy="51138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sz="3200" dirty="0" smtClean="0">
                <a:solidFill>
                  <a:srgbClr val="993300"/>
                </a:solidFill>
                <a:latin typeface="Berlin Sans FB Demi" pitchFamily="34" charset="0"/>
                <a:cs typeface="Aharoni" pitchFamily="2" charset="-79"/>
              </a:rPr>
              <a:t>PSC MANDATE</a:t>
            </a:r>
            <a:endParaRPr lang="en-US" sz="3200" b="1" dirty="0" smtClean="0">
              <a:solidFill>
                <a:srgbClr val="993300"/>
              </a:solidFill>
              <a:latin typeface="Berlin Sans FB Demi" pitchFamily="34" charset="0"/>
              <a:cs typeface="Aharoni" pitchFamily="2" charset="-79"/>
            </a:endParaRPr>
          </a:p>
        </p:txBody>
      </p:sp>
      <p:sp>
        <p:nvSpPr>
          <p:cNvPr id="3" name="Rectangle 3"/>
          <p:cNvSpPr txBox="1">
            <a:spLocks noChangeArrowheads="1"/>
          </p:cNvSpPr>
          <p:nvPr/>
        </p:nvSpPr>
        <p:spPr>
          <a:xfrm>
            <a:off x="539552" y="1456193"/>
            <a:ext cx="8136904" cy="46213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eaLnBrk="1" hangingPunct="1">
              <a:lnSpc>
                <a:spcPct val="130000"/>
              </a:lnSpc>
              <a:spcBef>
                <a:spcPct val="0"/>
              </a:spcBef>
            </a:pPr>
            <a:endParaRPr lang="en-US" sz="2400" b="0" dirty="0"/>
          </a:p>
        </p:txBody>
      </p:sp>
      <p:sp>
        <p:nvSpPr>
          <p:cNvPr id="8"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3</a:t>
            </a:fld>
            <a:endParaRPr lang="en-US" sz="1400" b="0" dirty="0"/>
          </a:p>
        </p:txBody>
      </p:sp>
      <p:sp>
        <p:nvSpPr>
          <p:cNvPr id="5" name="Rectangle 4"/>
          <p:cNvSpPr/>
          <p:nvPr/>
        </p:nvSpPr>
        <p:spPr>
          <a:xfrm>
            <a:off x="395536" y="988057"/>
            <a:ext cx="8496944" cy="5381217"/>
          </a:xfrm>
          <a:prstGeom prst="rect">
            <a:avLst/>
          </a:prstGeom>
        </p:spPr>
        <p:txBody>
          <a:bodyPr wrap="square">
            <a:spAutoFit/>
          </a:bodyPr>
          <a:lstStyle/>
          <a:p>
            <a:pPr marL="285750" lvl="0" indent="-285750" algn="just">
              <a:lnSpc>
                <a:spcPct val="130000"/>
              </a:lnSpc>
              <a:buFont typeface="Arial" pitchFamily="34" charset="0"/>
              <a:buChar char="•"/>
              <a:defRPr/>
            </a:pPr>
            <a:r>
              <a:rPr lang="en-US" sz="1900" b="0" dirty="0" smtClean="0">
                <a:solidFill>
                  <a:srgbClr val="000000"/>
                </a:solidFill>
                <a:latin typeface="Calibri" panose="020F0502020204030204" pitchFamily="34" charset="0"/>
              </a:rPr>
              <a:t>The Public Service Commission’s priorities are based on its Constitutional imperative of oversight. </a:t>
            </a:r>
            <a:endParaRPr lang="en-US" sz="1900" b="0" dirty="0">
              <a:solidFill>
                <a:srgbClr val="000000"/>
              </a:solidFill>
              <a:latin typeface="Calibri" panose="020F0502020204030204" pitchFamily="34" charset="0"/>
            </a:endParaRPr>
          </a:p>
          <a:p>
            <a:pPr marL="285750" lvl="0" indent="-285750" algn="just">
              <a:lnSpc>
                <a:spcPct val="130000"/>
              </a:lnSpc>
              <a:buFont typeface="Arial" pitchFamily="34" charset="0"/>
              <a:buChar char="•"/>
              <a:defRPr/>
            </a:pPr>
            <a:r>
              <a:rPr lang="en-US" sz="1900" b="0" dirty="0" smtClean="0">
                <a:solidFill>
                  <a:srgbClr val="000000"/>
                </a:solidFill>
                <a:latin typeface="Calibri" panose="020F0502020204030204" pitchFamily="34" charset="0"/>
              </a:rPr>
              <a:t>In executing the PSC mandate the Commission takes cognizance of the Parliamentary resolutions, the SONA, Cabinet mandates and the National Development Plan (NDP).</a:t>
            </a:r>
          </a:p>
          <a:p>
            <a:pPr marL="285750" lvl="0" indent="-285750" algn="just">
              <a:lnSpc>
                <a:spcPct val="130000"/>
              </a:lnSpc>
              <a:buFont typeface="Arial" pitchFamily="34" charset="0"/>
              <a:buChar char="•"/>
              <a:defRPr/>
            </a:pPr>
            <a:r>
              <a:rPr lang="en-US" sz="1900" b="0" dirty="0" smtClean="0">
                <a:solidFill>
                  <a:srgbClr val="000000"/>
                </a:solidFill>
                <a:latin typeface="Calibri" panose="020F0502020204030204" pitchFamily="34" charset="0"/>
              </a:rPr>
              <a:t>The outcomes </a:t>
            </a:r>
            <a:r>
              <a:rPr lang="en-US" sz="1900" b="0" dirty="0">
                <a:solidFill>
                  <a:srgbClr val="000000"/>
                </a:solidFill>
                <a:latin typeface="Calibri" panose="020F0502020204030204" pitchFamily="34" charset="0"/>
              </a:rPr>
              <a:t>approach as developed by Government </a:t>
            </a:r>
            <a:r>
              <a:rPr lang="en-US" sz="1900" b="0" dirty="0" smtClean="0">
                <a:solidFill>
                  <a:srgbClr val="000000"/>
                </a:solidFill>
                <a:latin typeface="Calibri" panose="020F0502020204030204" pitchFamily="34" charset="0"/>
              </a:rPr>
              <a:t>also provide </a:t>
            </a:r>
            <a:r>
              <a:rPr lang="en-US" sz="1900" b="0" dirty="0">
                <a:solidFill>
                  <a:srgbClr val="000000"/>
                </a:solidFill>
                <a:latin typeface="Calibri" panose="020F0502020204030204" pitchFamily="34" charset="0"/>
              </a:rPr>
              <a:t>a framework used by the PSC to assist in its prioritisation and strategic development. In particular, the PSC contributes to Outcome 12: “An efficient, effective and development-oriented Public Service</a:t>
            </a:r>
            <a:r>
              <a:rPr lang="en-US" sz="1900" b="0" dirty="0" smtClean="0">
                <a:solidFill>
                  <a:srgbClr val="000000"/>
                </a:solidFill>
                <a:latin typeface="Calibri" panose="020F0502020204030204" pitchFamily="34" charset="0"/>
              </a:rPr>
              <a:t>”.</a:t>
            </a:r>
          </a:p>
          <a:p>
            <a:pPr marL="285750" lvl="0" indent="-285750" algn="just">
              <a:lnSpc>
                <a:spcPct val="130000"/>
              </a:lnSpc>
              <a:buFont typeface="Arial" pitchFamily="34" charset="0"/>
              <a:buChar char="•"/>
              <a:defRPr/>
            </a:pPr>
            <a:r>
              <a:rPr lang="en-US" sz="1900" b="0" dirty="0" smtClean="0">
                <a:solidFill>
                  <a:srgbClr val="000000"/>
                </a:solidFill>
                <a:latin typeface="Calibri" panose="020F0502020204030204" pitchFamily="34" charset="0"/>
              </a:rPr>
              <a:t>Apart from its key priorities, the PSC continues to engage with Executive Authorities, HoDs, PC on Public Service and Administration as well as Planning, Monitoring and Evaluation, and other stakeholders on its reports so as to ensure the implementation of its recommendations, e.g. the recommendations in its Developmental State Report on professionalizing the Public Service.</a:t>
            </a:r>
            <a:endParaRPr lang="en-US" sz="1900" b="0" dirty="0" smtClean="0">
              <a:solidFill>
                <a:srgbClr val="000000"/>
              </a:solidFill>
              <a:latin typeface="Arial"/>
            </a:endParaRPr>
          </a:p>
        </p:txBody>
      </p:sp>
    </p:spTree>
    <p:extLst>
      <p:ext uri="{BB962C8B-B14F-4D97-AF65-F5344CB8AC3E}">
        <p14:creationId xmlns:p14="http://schemas.microsoft.com/office/powerpoint/2010/main" xmlns="" val="23796521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30</a:t>
            </a:fld>
            <a:endParaRPr lang="en-US" sz="1400" b="0" dirty="0">
              <a:solidFill>
                <a:schemeClr val="bg1"/>
              </a:solidFill>
            </a:endParaRPr>
          </a:p>
        </p:txBody>
      </p:sp>
      <p:sp>
        <p:nvSpPr>
          <p:cNvPr id="8" name="Title 1"/>
          <p:cNvSpPr txBox="1">
            <a:spLocks/>
          </p:cNvSpPr>
          <p:nvPr/>
        </p:nvSpPr>
        <p:spPr bwMode="auto">
          <a:xfrm>
            <a:off x="439826" y="548680"/>
            <a:ext cx="8226510"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nSpc>
                <a:spcPct val="80000"/>
              </a:lnSpc>
            </a:pPr>
            <a:r>
              <a:rPr lang="en-US" sz="2400" dirty="0">
                <a:solidFill>
                  <a:srgbClr val="993300"/>
                </a:solidFill>
                <a:latin typeface="Berlin Sans FB Demi" pitchFamily="34" charset="0"/>
              </a:rPr>
              <a:t>Financial </a:t>
            </a:r>
            <a:r>
              <a:rPr lang="en-US" sz="2400" dirty="0" smtClean="0">
                <a:solidFill>
                  <a:srgbClr val="993300"/>
                </a:solidFill>
                <a:latin typeface="Berlin Sans FB Demi" pitchFamily="34" charset="0"/>
              </a:rPr>
              <a:t>Misconduct (2)</a:t>
            </a:r>
            <a:endParaRPr lang="en-US" sz="2400" dirty="0">
              <a:solidFill>
                <a:srgbClr val="993300"/>
              </a:solidFill>
              <a:latin typeface="Berlin Sans FB Demi" pitchFamily="34" charset="0"/>
            </a:endParaRPr>
          </a:p>
        </p:txBody>
      </p:sp>
      <p:sp>
        <p:nvSpPr>
          <p:cNvPr id="4" name="Rectangle 3"/>
          <p:cNvSpPr/>
          <p:nvPr/>
        </p:nvSpPr>
        <p:spPr>
          <a:xfrm>
            <a:off x="539552" y="1196752"/>
            <a:ext cx="7920880" cy="4695131"/>
          </a:xfrm>
          <a:prstGeom prst="rect">
            <a:avLst/>
          </a:prstGeom>
        </p:spPr>
        <p:txBody>
          <a:bodyPr wrap="square">
            <a:spAutoFit/>
          </a:bodyPr>
          <a:lstStyle/>
          <a:p>
            <a:pPr marL="342900" indent="-342900" algn="just">
              <a:lnSpc>
                <a:spcPct val="140000"/>
              </a:lnSpc>
              <a:buFont typeface="Arial" pitchFamily="34" charset="0"/>
              <a:buChar char="•"/>
            </a:pPr>
            <a:r>
              <a:rPr lang="en-ZA" sz="1800" b="0" dirty="0" smtClean="0">
                <a:latin typeface="Calibri" pitchFamily="34" charset="0"/>
              </a:rPr>
              <a:t>Departments with the </a:t>
            </a:r>
            <a:r>
              <a:rPr lang="en-US" sz="1800" dirty="0">
                <a:solidFill>
                  <a:srgbClr val="00B050"/>
                </a:solidFill>
                <a:latin typeface="Calibri" panose="020F0502020204030204" pitchFamily="34" charset="0"/>
              </a:rPr>
              <a:t>highest number of </a:t>
            </a:r>
            <a:r>
              <a:rPr lang="en-US" sz="1800" dirty="0" smtClean="0">
                <a:solidFill>
                  <a:srgbClr val="00B050"/>
                </a:solidFill>
                <a:latin typeface="Calibri" panose="020F0502020204030204" pitchFamily="34" charset="0"/>
              </a:rPr>
              <a:t>completed cases </a:t>
            </a:r>
            <a:r>
              <a:rPr lang="en-US" sz="1800" b="0" dirty="0" smtClean="0">
                <a:latin typeface="Calibri" panose="020F0502020204030204" pitchFamily="34" charset="0"/>
              </a:rPr>
              <a:t>are </a:t>
            </a:r>
            <a:r>
              <a:rPr lang="en-ZA" sz="1800" b="0" dirty="0" smtClean="0">
                <a:latin typeface="Calibri" pitchFamily="34" charset="0"/>
              </a:rPr>
              <a:t>:</a:t>
            </a:r>
            <a:endParaRPr lang="en-ZA" sz="1800" b="0" dirty="0">
              <a:latin typeface="Calibri" pitchFamily="34" charset="0"/>
            </a:endParaRPr>
          </a:p>
          <a:p>
            <a:pPr marL="742950" lvl="1" indent="-285750" algn="just" eaLnBrk="0" hangingPunct="0">
              <a:lnSpc>
                <a:spcPct val="140000"/>
              </a:lnSpc>
              <a:spcBef>
                <a:spcPct val="20000"/>
              </a:spcBef>
              <a:buFont typeface="Arial" pitchFamily="34" charset="0"/>
              <a:buChar char="–"/>
            </a:pPr>
            <a:r>
              <a:rPr lang="en-ZA" sz="1800" b="0" dirty="0">
                <a:latin typeface="Calibri" pitchFamily="34" charset="0"/>
              </a:rPr>
              <a:t>Dept of Police reported a total of 114 (47.9%) cases </a:t>
            </a:r>
          </a:p>
          <a:p>
            <a:pPr marL="742950" lvl="1" indent="-285750" algn="just" eaLnBrk="0" hangingPunct="0">
              <a:lnSpc>
                <a:spcPct val="140000"/>
              </a:lnSpc>
              <a:spcBef>
                <a:spcPct val="20000"/>
              </a:spcBef>
              <a:buFont typeface="Arial" pitchFamily="34" charset="0"/>
              <a:buChar char="–"/>
            </a:pPr>
            <a:r>
              <a:rPr lang="en-ZA" sz="1800" b="0" dirty="0">
                <a:latin typeface="Calibri" pitchFamily="34" charset="0"/>
              </a:rPr>
              <a:t>Defence and </a:t>
            </a:r>
            <a:r>
              <a:rPr lang="en-ZA" sz="1800" b="0" dirty="0" smtClean="0">
                <a:latin typeface="Calibri" pitchFamily="34" charset="0"/>
              </a:rPr>
              <a:t>Public Works </a:t>
            </a:r>
            <a:r>
              <a:rPr lang="en-ZA" sz="1800" b="0" dirty="0">
                <a:latin typeface="Calibri" pitchFamily="34" charset="0"/>
              </a:rPr>
              <a:t>reported a total of 22 (9.2%) cases each, and</a:t>
            </a:r>
          </a:p>
          <a:p>
            <a:pPr marL="742950" lvl="1" indent="-285750" algn="just" eaLnBrk="0" hangingPunct="0">
              <a:lnSpc>
                <a:spcPct val="140000"/>
              </a:lnSpc>
              <a:spcBef>
                <a:spcPct val="20000"/>
              </a:spcBef>
              <a:buFont typeface="Arial" pitchFamily="34" charset="0"/>
              <a:buChar char="–"/>
            </a:pPr>
            <a:r>
              <a:rPr lang="en-ZA" sz="1800" b="0" dirty="0">
                <a:latin typeface="Calibri" pitchFamily="34" charset="0"/>
              </a:rPr>
              <a:t>Dept of Correctional Service reported a total of 15 (6.3%) cases</a:t>
            </a:r>
            <a:r>
              <a:rPr lang="en-ZA" sz="1800" b="0" dirty="0" smtClean="0">
                <a:latin typeface="Calibri" panose="020F0502020204030204" pitchFamily="34" charset="0"/>
              </a:rPr>
              <a:t>.</a:t>
            </a:r>
          </a:p>
          <a:p>
            <a:pPr marL="742950" lvl="1" indent="-285750" algn="just" eaLnBrk="0" hangingPunct="0">
              <a:lnSpc>
                <a:spcPct val="140000"/>
              </a:lnSpc>
              <a:spcBef>
                <a:spcPct val="20000"/>
              </a:spcBef>
              <a:buFont typeface="Arial" pitchFamily="34" charset="0"/>
              <a:buChar char="–"/>
            </a:pPr>
            <a:endParaRPr lang="en-ZA" sz="1800" b="0" dirty="0" smtClean="0">
              <a:latin typeface="Calibri" panose="020F0502020204030204" pitchFamily="34" charset="0"/>
            </a:endParaRPr>
          </a:p>
          <a:p>
            <a:pPr marL="342900" indent="-342900" algn="just">
              <a:lnSpc>
                <a:spcPct val="140000"/>
              </a:lnSpc>
              <a:buFont typeface="Arial" pitchFamily="34" charset="0"/>
              <a:buChar char="•"/>
            </a:pPr>
            <a:r>
              <a:rPr lang="en-ZA" sz="1800" b="0" dirty="0">
                <a:latin typeface="Calibri" panose="020F0502020204030204" pitchFamily="34" charset="0"/>
              </a:rPr>
              <a:t>Department with the </a:t>
            </a:r>
            <a:r>
              <a:rPr lang="en-ZA" sz="1800" dirty="0">
                <a:solidFill>
                  <a:srgbClr val="FF0000"/>
                </a:solidFill>
                <a:latin typeface="Calibri" pitchFamily="34" charset="0"/>
              </a:rPr>
              <a:t>lowest number of completed case </a:t>
            </a:r>
            <a:r>
              <a:rPr lang="en-ZA" sz="1800" b="0" dirty="0">
                <a:latin typeface="Calibri" pitchFamily="34" charset="0"/>
              </a:rPr>
              <a:t>are departments:</a:t>
            </a:r>
          </a:p>
          <a:p>
            <a:pPr marL="742950" lvl="1" indent="-285750" algn="just" eaLnBrk="0" hangingPunct="0">
              <a:lnSpc>
                <a:spcPct val="140000"/>
              </a:lnSpc>
              <a:spcBef>
                <a:spcPct val="20000"/>
              </a:spcBef>
              <a:buFont typeface="Arial" pitchFamily="34" charset="0"/>
              <a:buChar char="–"/>
            </a:pPr>
            <a:r>
              <a:rPr lang="en-US" sz="1800" b="0" dirty="0">
                <a:latin typeface="Calibri" panose="020F0502020204030204" pitchFamily="34" charset="0"/>
              </a:rPr>
              <a:t>Arts and Culture, Civilian Secretariat for </a:t>
            </a:r>
            <a:r>
              <a:rPr lang="en-US" sz="1800" b="0" dirty="0" smtClean="0">
                <a:latin typeface="Calibri" panose="020F0502020204030204" pitchFamily="34" charset="0"/>
              </a:rPr>
              <a:t>Police, </a:t>
            </a:r>
            <a:r>
              <a:rPr lang="en-US" sz="1800" b="0" dirty="0">
                <a:latin typeface="Calibri" panose="020F0502020204030204" pitchFamily="34" charset="0"/>
              </a:rPr>
              <a:t>Independent Police Investigative Directorate, Mineral Resources, Public Enterprises, Statistics South Africa, Transport, and </a:t>
            </a:r>
            <a:r>
              <a:rPr lang="en-US" sz="1800" b="0" dirty="0" smtClean="0">
                <a:latin typeface="Calibri" panose="020F0502020204030204" pitchFamily="34" charset="0"/>
              </a:rPr>
              <a:t>Women.</a:t>
            </a:r>
          </a:p>
          <a:p>
            <a:pPr marL="742950" lvl="1" indent="-285750" algn="just" eaLnBrk="0" hangingPunct="0">
              <a:lnSpc>
                <a:spcPct val="140000"/>
              </a:lnSpc>
              <a:spcBef>
                <a:spcPct val="20000"/>
              </a:spcBef>
              <a:buFont typeface="Arial" pitchFamily="34" charset="0"/>
              <a:buChar char="–"/>
            </a:pPr>
            <a:r>
              <a:rPr lang="en-US" sz="1800" b="0" dirty="0" smtClean="0">
                <a:latin typeface="Calibri" panose="020F0502020204030204" pitchFamily="34" charset="0"/>
              </a:rPr>
              <a:t>All these departments above reported only 1 case, each.</a:t>
            </a:r>
          </a:p>
          <a:p>
            <a:pPr marL="742950" lvl="1" indent="-285750" algn="just" eaLnBrk="0" hangingPunct="0">
              <a:lnSpc>
                <a:spcPct val="130000"/>
              </a:lnSpc>
              <a:spcBef>
                <a:spcPct val="20000"/>
              </a:spcBef>
              <a:buFont typeface="Arial" pitchFamily="34" charset="0"/>
              <a:buChar char="–"/>
            </a:pPr>
            <a:endParaRPr lang="en-ZA" sz="1700" b="0" dirty="0">
              <a:latin typeface="Calibri" panose="020F0502020204030204" pitchFamily="34" charset="0"/>
            </a:endParaRPr>
          </a:p>
        </p:txBody>
      </p:sp>
    </p:spTree>
    <p:extLst>
      <p:ext uri="{BB962C8B-B14F-4D97-AF65-F5344CB8AC3E}">
        <p14:creationId xmlns:p14="http://schemas.microsoft.com/office/powerpoint/2010/main" xmlns="" val="27951644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32</a:t>
            </a:fld>
            <a:endParaRPr lang="en-US" sz="1400" b="0" dirty="0">
              <a:solidFill>
                <a:schemeClr val="bg1"/>
              </a:solidFill>
            </a:endParaRPr>
          </a:p>
        </p:txBody>
      </p:sp>
      <p:sp>
        <p:nvSpPr>
          <p:cNvPr id="8" name="Title 1"/>
          <p:cNvSpPr txBox="1">
            <a:spLocks/>
          </p:cNvSpPr>
          <p:nvPr/>
        </p:nvSpPr>
        <p:spPr bwMode="auto">
          <a:xfrm>
            <a:off x="439826" y="476672"/>
            <a:ext cx="8226510"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nSpc>
                <a:spcPct val="80000"/>
              </a:lnSpc>
            </a:pPr>
            <a:r>
              <a:rPr lang="en-US" sz="2400" dirty="0">
                <a:solidFill>
                  <a:srgbClr val="993300"/>
                </a:solidFill>
                <a:latin typeface="Berlin Sans FB Demi" pitchFamily="34" charset="0"/>
              </a:rPr>
              <a:t>Financial Misconduct </a:t>
            </a:r>
            <a:r>
              <a:rPr lang="en-US" sz="2400" dirty="0" smtClean="0">
                <a:solidFill>
                  <a:srgbClr val="993300"/>
                </a:solidFill>
                <a:latin typeface="Berlin Sans FB Demi" pitchFamily="34" charset="0"/>
              </a:rPr>
              <a:t>(4)</a:t>
            </a:r>
            <a:endParaRPr lang="en-US" sz="2400" dirty="0">
              <a:solidFill>
                <a:srgbClr val="993300"/>
              </a:solidFill>
              <a:latin typeface="Berlin Sans FB Demi" pitchFamily="34" charset="0"/>
            </a:endParaRPr>
          </a:p>
        </p:txBody>
      </p:sp>
      <p:sp>
        <p:nvSpPr>
          <p:cNvPr id="3" name="Rectangle 2"/>
          <p:cNvSpPr/>
          <p:nvPr/>
        </p:nvSpPr>
        <p:spPr>
          <a:xfrm>
            <a:off x="700088" y="980728"/>
            <a:ext cx="7760344" cy="871392"/>
          </a:xfrm>
          <a:prstGeom prst="rect">
            <a:avLst/>
          </a:prstGeom>
          <a:noFill/>
        </p:spPr>
        <p:txBody>
          <a:bodyPr wrap="square">
            <a:spAutoFit/>
          </a:bodyPr>
          <a:lstStyle/>
          <a:p>
            <a:pPr marL="342900" indent="-342900" algn="just">
              <a:lnSpc>
                <a:spcPts val="3200"/>
              </a:lnSpc>
              <a:buFont typeface="Arial" pitchFamily="34" charset="0"/>
              <a:buChar char="•"/>
            </a:pPr>
            <a:r>
              <a:rPr lang="en-ZA" sz="1800" b="0" dirty="0" smtClean="0">
                <a:latin typeface="Calibri" pitchFamily="34" charset="0"/>
              </a:rPr>
              <a:t>The table below highlights departments where amounts not recovered are over R 1 million </a:t>
            </a:r>
            <a:r>
              <a:rPr lang="en-ZA" sz="1800" b="0" dirty="0">
                <a:latin typeface="Calibri" pitchFamily="34" charset="0"/>
              </a:rPr>
              <a:t>for </a:t>
            </a:r>
            <a:r>
              <a:rPr lang="en-ZA" sz="1800" b="0" dirty="0" smtClean="0">
                <a:latin typeface="Calibri" pitchFamily="34" charset="0"/>
              </a:rPr>
              <a:t>the 2015/16 financial year.</a:t>
            </a:r>
          </a:p>
        </p:txBody>
      </p:sp>
      <p:graphicFrame>
        <p:nvGraphicFramePr>
          <p:cNvPr id="2" name="Table 1"/>
          <p:cNvGraphicFramePr>
            <a:graphicFrameLocks noGrp="1"/>
          </p:cNvGraphicFramePr>
          <p:nvPr>
            <p:extLst>
              <p:ext uri="{D42A27DB-BD31-4B8C-83A1-F6EECF244321}">
                <p14:modId xmlns:p14="http://schemas.microsoft.com/office/powerpoint/2010/main" xmlns="" val="2565950116"/>
              </p:ext>
            </p:extLst>
          </p:nvPr>
        </p:nvGraphicFramePr>
        <p:xfrm>
          <a:off x="1096696" y="1916832"/>
          <a:ext cx="7363736" cy="2504688"/>
        </p:xfrm>
        <a:graphic>
          <a:graphicData uri="http://schemas.openxmlformats.org/drawingml/2006/table">
            <a:tbl>
              <a:tblPr firstRow="1" bandRow="1">
                <a:tableStyleId>{35758FB7-9AC5-4552-8A53-C91805E547FA}</a:tableStyleId>
              </a:tblPr>
              <a:tblGrid>
                <a:gridCol w="1803364"/>
                <a:gridCol w="2445108"/>
                <a:gridCol w="3115264"/>
              </a:tblGrid>
              <a:tr h="4320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000" b="1" dirty="0" smtClean="0">
                          <a:solidFill>
                            <a:srgbClr val="C00000"/>
                          </a:solidFill>
                          <a:latin typeface="Calibri" pitchFamily="34" charset="0"/>
                        </a:rPr>
                        <a:t>Departments</a:t>
                      </a:r>
                      <a:endParaRPr lang="en-ZA" sz="2000" dirty="0">
                        <a:solidFill>
                          <a:srgbClr val="C00000"/>
                        </a:solidFill>
                        <a:latin typeface="Calibri" pitchFamily="34" charset="0"/>
                      </a:endParaRPr>
                    </a:p>
                  </a:txBody>
                  <a:tcPr/>
                </a:tc>
                <a:tc>
                  <a:txBody>
                    <a:bodyPr/>
                    <a:lstStyle/>
                    <a:p>
                      <a:pPr algn="ctr"/>
                      <a:r>
                        <a:rPr lang="en-ZA" sz="2000" dirty="0" smtClean="0">
                          <a:solidFill>
                            <a:srgbClr val="C00000"/>
                          </a:solidFill>
                          <a:latin typeface="Calibri" pitchFamily="34" charset="0"/>
                        </a:rPr>
                        <a:t>Amount</a:t>
                      </a:r>
                      <a:r>
                        <a:rPr lang="en-ZA" sz="2000" baseline="0" dirty="0" smtClean="0">
                          <a:solidFill>
                            <a:srgbClr val="C00000"/>
                          </a:solidFill>
                          <a:latin typeface="Calibri" pitchFamily="34" charset="0"/>
                        </a:rPr>
                        <a:t> Involved</a:t>
                      </a:r>
                      <a:endParaRPr lang="en-ZA" sz="2000" dirty="0">
                        <a:solidFill>
                          <a:srgbClr val="C00000"/>
                        </a:solidFill>
                        <a:latin typeface="Calibri" pitchFamily="34" charset="0"/>
                      </a:endParaRPr>
                    </a:p>
                  </a:txBody>
                  <a:tcPr/>
                </a:tc>
                <a:tc>
                  <a:txBody>
                    <a:bodyPr/>
                    <a:lstStyle/>
                    <a:p>
                      <a:pPr algn="ctr"/>
                      <a:r>
                        <a:rPr lang="en-ZA" sz="2000" dirty="0" smtClean="0">
                          <a:solidFill>
                            <a:srgbClr val="C00000"/>
                          </a:solidFill>
                          <a:latin typeface="Calibri" pitchFamily="34" charset="0"/>
                        </a:rPr>
                        <a:t>Amount Not Recovered</a:t>
                      </a:r>
                      <a:endParaRPr lang="en-ZA" sz="2000" dirty="0">
                        <a:solidFill>
                          <a:srgbClr val="C00000"/>
                        </a:solidFill>
                        <a:latin typeface="Calibri" pitchFamily="34" charset="0"/>
                      </a:endParaRPr>
                    </a:p>
                  </a:txBody>
                  <a:tcPr/>
                </a:tc>
              </a:tr>
              <a:tr h="370840">
                <a:tc>
                  <a:txBody>
                    <a:bodyPr/>
                    <a:lstStyle/>
                    <a:p>
                      <a:r>
                        <a:rPr lang="en-ZA" sz="2000" dirty="0" smtClean="0">
                          <a:latin typeface="Calibri" pitchFamily="34" charset="0"/>
                        </a:rPr>
                        <a:t>Labour</a:t>
                      </a:r>
                      <a:endParaRPr lang="en-ZA" sz="2000" dirty="0">
                        <a:latin typeface="Calibri" pitchFamily="34" charset="0"/>
                      </a:endParaRPr>
                    </a:p>
                  </a:txBody>
                  <a:tcPr/>
                </a:tc>
                <a:tc>
                  <a:txBody>
                    <a:bodyPr/>
                    <a:lstStyle/>
                    <a:p>
                      <a:pPr algn="r"/>
                      <a:r>
                        <a:rPr lang="en-ZA" sz="2000" dirty="0" smtClean="0">
                          <a:latin typeface="Calibri" pitchFamily="34" charset="0"/>
                        </a:rPr>
                        <a:t>R 3</a:t>
                      </a:r>
                      <a:r>
                        <a:rPr lang="en-ZA" sz="2000" baseline="0" dirty="0" smtClean="0">
                          <a:latin typeface="Calibri" pitchFamily="34" charset="0"/>
                        </a:rPr>
                        <a:t> 500 270.26</a:t>
                      </a:r>
                      <a:endParaRPr lang="en-ZA" sz="2000" dirty="0">
                        <a:latin typeface="Calibri" pitchFamily="34" charset="0"/>
                      </a:endParaRPr>
                    </a:p>
                  </a:txBody>
                  <a:tcPr/>
                </a:tc>
                <a:tc>
                  <a:txBody>
                    <a:bodyPr/>
                    <a:lstStyle/>
                    <a:p>
                      <a:pPr algn="r"/>
                      <a:r>
                        <a:rPr lang="en-ZA" sz="2000" dirty="0" smtClean="0">
                          <a:latin typeface="Calibri" pitchFamily="34" charset="0"/>
                        </a:rPr>
                        <a:t>R 3 485 812.26 </a:t>
                      </a:r>
                      <a:r>
                        <a:rPr lang="en-ZA" sz="2000" b="1" i="0" dirty="0" smtClean="0">
                          <a:solidFill>
                            <a:srgbClr val="FF0000"/>
                          </a:solidFill>
                          <a:latin typeface="Calibri" pitchFamily="34" charset="0"/>
                        </a:rPr>
                        <a:t>( 99.6%)</a:t>
                      </a:r>
                      <a:endParaRPr lang="en-ZA" sz="2000" b="1" i="0" dirty="0">
                        <a:solidFill>
                          <a:srgbClr val="FF0000"/>
                        </a:solidFill>
                        <a:latin typeface="Calibri" pitchFamily="34" charset="0"/>
                      </a:endParaRPr>
                    </a:p>
                  </a:txBody>
                  <a:tcPr/>
                </a:tc>
              </a:tr>
              <a:tr h="370840">
                <a:tc gridSpan="3">
                  <a:txBody>
                    <a:bodyPr/>
                    <a:lstStyle/>
                    <a:p>
                      <a:pPr algn="r"/>
                      <a:r>
                        <a:rPr lang="en-ZA" sz="1800" dirty="0" smtClean="0">
                          <a:latin typeface="Calibri" pitchFamily="34" charset="0"/>
                        </a:rPr>
                        <a:t>This relates to 9 cases  with a</a:t>
                      </a:r>
                      <a:r>
                        <a:rPr lang="en-ZA" sz="1800" baseline="0" dirty="0" smtClean="0">
                          <a:latin typeface="Calibri" pitchFamily="34" charset="0"/>
                        </a:rPr>
                        <a:t> mere R 14 458.00 was recovered a</a:t>
                      </a:r>
                      <a:r>
                        <a:rPr lang="en-ZA" sz="1800" baseline="0" dirty="0" smtClean="0">
                          <a:solidFill>
                            <a:schemeClr val="tx1"/>
                          </a:solidFill>
                          <a:latin typeface="Calibri" panose="020F0502020204030204" pitchFamily="34" charset="0"/>
                        </a:rPr>
                        <a:t>nd R 0.00 amount considered as recovered due to “No Loss To State”</a:t>
                      </a:r>
                      <a:endParaRPr lang="en-ZA" sz="1800" dirty="0">
                        <a:latin typeface="Calibri" pitchFamily="34" charset="0"/>
                      </a:endParaRPr>
                    </a:p>
                  </a:txBody>
                  <a:tcPr/>
                </a:tc>
                <a:tc hMerge="1">
                  <a:txBody>
                    <a:bodyPr/>
                    <a:lstStyle/>
                    <a:p>
                      <a:pPr algn="r"/>
                      <a:endParaRPr lang="en-ZA" sz="2000" dirty="0">
                        <a:latin typeface="Calibri" pitchFamily="34" charset="0"/>
                      </a:endParaRPr>
                    </a:p>
                  </a:txBody>
                  <a:tcPr/>
                </a:tc>
                <a:tc hMerge="1">
                  <a:txBody>
                    <a:bodyPr/>
                    <a:lstStyle/>
                    <a:p>
                      <a:pPr algn="r"/>
                      <a:endParaRPr lang="en-ZA" sz="2000" b="1" i="0" dirty="0">
                        <a:solidFill>
                          <a:srgbClr val="FF0000"/>
                        </a:solidFill>
                        <a:latin typeface="Calibri" pitchFamily="34" charset="0"/>
                      </a:endParaRPr>
                    </a:p>
                  </a:txBody>
                  <a:tcPr/>
                </a:tc>
              </a:tr>
              <a:tr h="370840">
                <a:tc>
                  <a:txBody>
                    <a:bodyPr/>
                    <a:lstStyle/>
                    <a:p>
                      <a:r>
                        <a:rPr lang="en-ZA" sz="2000" dirty="0" smtClean="0">
                          <a:latin typeface="Calibri" pitchFamily="34" charset="0"/>
                        </a:rPr>
                        <a:t>Defence</a:t>
                      </a:r>
                      <a:endParaRPr lang="en-ZA" sz="2000" dirty="0">
                        <a:latin typeface="Calibri" pitchFamily="34" charset="0"/>
                      </a:endParaRPr>
                    </a:p>
                  </a:txBody>
                  <a:tcPr/>
                </a:tc>
                <a:tc>
                  <a:txBody>
                    <a:bodyPr/>
                    <a:lstStyle/>
                    <a:p>
                      <a:pPr algn="r"/>
                      <a:r>
                        <a:rPr lang="en-ZA" sz="2000" dirty="0" smtClean="0">
                          <a:latin typeface="Calibri" pitchFamily="34" charset="0"/>
                        </a:rPr>
                        <a:t>R 1 906 701.80</a:t>
                      </a:r>
                      <a:endParaRPr lang="en-ZA" sz="2000" dirty="0">
                        <a:latin typeface="Calibri" pitchFamily="34" charset="0"/>
                      </a:endParaRPr>
                    </a:p>
                  </a:txBody>
                  <a:tcPr/>
                </a:tc>
                <a:tc>
                  <a:txBody>
                    <a:bodyPr/>
                    <a:lstStyle/>
                    <a:p>
                      <a:pPr marL="0" algn="r" defTabSz="914400" rtl="0" eaLnBrk="1" latinLnBrk="0" hangingPunct="1"/>
                      <a:r>
                        <a:rPr lang="en-ZA" sz="2000" dirty="0" smtClean="0">
                          <a:latin typeface="Calibri" pitchFamily="34" charset="0"/>
                        </a:rPr>
                        <a:t>R 1 861 243.70 </a:t>
                      </a:r>
                      <a:r>
                        <a:rPr lang="en-ZA" sz="2000" b="1" i="0" kern="1200" dirty="0" smtClean="0">
                          <a:solidFill>
                            <a:srgbClr val="FF0000"/>
                          </a:solidFill>
                          <a:latin typeface="Calibri" pitchFamily="34" charset="0"/>
                          <a:ea typeface="+mn-ea"/>
                          <a:cs typeface="+mn-cs"/>
                        </a:rPr>
                        <a:t>(97.6%)</a:t>
                      </a:r>
                      <a:endParaRPr lang="en-ZA" sz="2000" b="1" i="0" kern="1200" dirty="0">
                        <a:solidFill>
                          <a:srgbClr val="FF0000"/>
                        </a:solidFill>
                        <a:latin typeface="Calibri" pitchFamily="34" charset="0"/>
                        <a:ea typeface="+mn-ea"/>
                        <a:cs typeface="+mn-cs"/>
                      </a:endParaRPr>
                    </a:p>
                  </a:txBody>
                  <a:tcPr/>
                </a:tc>
              </a:tr>
              <a:tr h="370840">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800" kern="1200" dirty="0" smtClean="0">
                          <a:solidFill>
                            <a:schemeClr val="dk1"/>
                          </a:solidFill>
                          <a:latin typeface="Calibri" pitchFamily="34" charset="0"/>
                          <a:ea typeface="+mn-ea"/>
                          <a:cs typeface="+mn-cs"/>
                        </a:rPr>
                        <a:t>This relates to 22 cases  with only R 7 448.81 recovered and R 38 009.29 considered as recovered due to “No Loss To State”</a:t>
                      </a:r>
                      <a:endParaRPr lang="en-ZA" sz="1800" kern="1200" dirty="0">
                        <a:solidFill>
                          <a:schemeClr val="dk1"/>
                        </a:solidFill>
                        <a:latin typeface="Calibri" pitchFamily="34" charset="0"/>
                        <a:ea typeface="+mn-ea"/>
                        <a:cs typeface="+mn-cs"/>
                      </a:endParaRPr>
                    </a:p>
                  </a:txBody>
                  <a:tcPr/>
                </a:tc>
                <a:tc hMerge="1">
                  <a:txBody>
                    <a:bodyPr/>
                    <a:lstStyle/>
                    <a:p>
                      <a:pPr algn="r"/>
                      <a:endParaRPr lang="en-ZA" sz="2000" dirty="0">
                        <a:latin typeface="Calibri" pitchFamily="34" charset="0"/>
                      </a:endParaRPr>
                    </a:p>
                  </a:txBody>
                  <a:tcPr/>
                </a:tc>
                <a:tc hMerge="1">
                  <a:txBody>
                    <a:bodyPr/>
                    <a:lstStyle/>
                    <a:p>
                      <a:pPr marL="0" algn="r" defTabSz="914400" rtl="0" eaLnBrk="1" latinLnBrk="0" hangingPunct="1"/>
                      <a:endParaRPr lang="en-ZA" sz="2000" b="1" i="0" kern="1200" dirty="0">
                        <a:solidFill>
                          <a:srgbClr val="FF0000"/>
                        </a:solidFill>
                        <a:latin typeface="Calibri" pitchFamily="34" charset="0"/>
                        <a:ea typeface="+mn-ea"/>
                        <a:cs typeface="+mn-cs"/>
                      </a:endParaRPr>
                    </a:p>
                  </a:txBody>
                  <a:tcPr/>
                </a:tc>
              </a:tr>
            </a:tbl>
          </a:graphicData>
        </a:graphic>
      </p:graphicFrame>
      <p:sp>
        <p:nvSpPr>
          <p:cNvPr id="6" name="Rectangle 5"/>
          <p:cNvSpPr/>
          <p:nvPr/>
        </p:nvSpPr>
        <p:spPr>
          <a:xfrm>
            <a:off x="913384" y="4581128"/>
            <a:ext cx="7760344" cy="868058"/>
          </a:xfrm>
          <a:prstGeom prst="rect">
            <a:avLst/>
          </a:prstGeom>
          <a:noFill/>
        </p:spPr>
        <p:txBody>
          <a:bodyPr wrap="square">
            <a:spAutoFit/>
          </a:bodyPr>
          <a:lstStyle/>
          <a:p>
            <a:pPr marL="342900" indent="-342900" algn="just">
              <a:lnSpc>
                <a:spcPts val="3200"/>
              </a:lnSpc>
              <a:buFont typeface="Arial" pitchFamily="34" charset="0"/>
              <a:buChar char="•"/>
            </a:pPr>
            <a:r>
              <a:rPr lang="en-ZA" sz="1700" b="0" dirty="0" smtClean="0">
                <a:latin typeface="Calibri" pitchFamily="34" charset="0"/>
              </a:rPr>
              <a:t>2015/16 reflects an improvement compared to 2014/15 financial year, were 6 departments* reported amounts not recovered over R 1 million.</a:t>
            </a:r>
          </a:p>
        </p:txBody>
      </p:sp>
      <p:sp>
        <p:nvSpPr>
          <p:cNvPr id="9" name="TextBox 8"/>
          <p:cNvSpPr txBox="1"/>
          <p:nvPr/>
        </p:nvSpPr>
        <p:spPr>
          <a:xfrm>
            <a:off x="539552" y="6309320"/>
            <a:ext cx="7704856" cy="461665"/>
          </a:xfrm>
          <a:prstGeom prst="rect">
            <a:avLst/>
          </a:prstGeom>
          <a:noFill/>
        </p:spPr>
        <p:txBody>
          <a:bodyPr wrap="square" rtlCol="0">
            <a:spAutoFit/>
          </a:bodyPr>
          <a:lstStyle/>
          <a:p>
            <a:pPr algn="just"/>
            <a:r>
              <a:rPr lang="en-ZA" sz="1200" b="0" dirty="0" smtClean="0">
                <a:solidFill>
                  <a:schemeClr val="bg1"/>
                </a:solidFill>
                <a:latin typeface="Calibri" panose="020F0502020204030204" pitchFamily="34" charset="0"/>
              </a:rPr>
              <a:t>* Water and Sanitation, Telecommunications and Postal Services, National Prosecuting Authority, Defence, Labour and Agriculture, Forestry and Fisheries (2014/15 departments)</a:t>
            </a:r>
            <a:endParaRPr lang="en-ZA" sz="12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xmlns="" val="16748694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fontAlgn="auto" hangingPunct="0">
              <a:spcBef>
                <a:spcPts val="0"/>
              </a:spcBef>
              <a:spcAft>
                <a:spcPts val="0"/>
              </a:spcAft>
            </a:pPr>
            <a:fld id="{3D7D7202-78FF-4AF5-8E29-E0B756925B96}" type="slidenum">
              <a:rPr lang="en-US" sz="1400" b="0">
                <a:solidFill>
                  <a:schemeClr val="bg1"/>
                </a:solidFill>
                <a:latin typeface="Calibri"/>
                <a:ea typeface="+mn-ea"/>
              </a:rPr>
              <a:pPr algn="r" eaLnBrk="0" fontAlgn="auto" hangingPunct="0">
                <a:spcBef>
                  <a:spcPts val="0"/>
                </a:spcBef>
                <a:spcAft>
                  <a:spcPts val="0"/>
                </a:spcAft>
              </a:pPr>
              <a:t>33</a:t>
            </a:fld>
            <a:endParaRPr lang="en-US" sz="1400" b="0" dirty="0">
              <a:solidFill>
                <a:schemeClr val="bg1"/>
              </a:solidFill>
              <a:latin typeface="Calibri"/>
              <a:ea typeface="+mn-ea"/>
            </a:endParaRPr>
          </a:p>
        </p:txBody>
      </p:sp>
      <p:sp>
        <p:nvSpPr>
          <p:cNvPr id="42" name="Rectangle 41"/>
          <p:cNvSpPr/>
          <p:nvPr/>
        </p:nvSpPr>
        <p:spPr>
          <a:xfrm>
            <a:off x="275594" y="980728"/>
            <a:ext cx="8784976" cy="1631216"/>
          </a:xfrm>
          <a:prstGeom prst="rect">
            <a:avLst/>
          </a:prstGeom>
          <a:noFill/>
        </p:spPr>
        <p:txBody>
          <a:bodyPr wrap="square">
            <a:spAutoFit/>
          </a:bodyPr>
          <a:lstStyle/>
          <a:p>
            <a:pPr marL="285750" indent="-285750" algn="l" fontAlgn="auto">
              <a:spcBef>
                <a:spcPts val="0"/>
              </a:spcBef>
              <a:spcAft>
                <a:spcPts val="0"/>
              </a:spcAft>
              <a:buClr>
                <a:srgbClr val="4472C4">
                  <a:lumMod val="25000"/>
                </a:srgbClr>
              </a:buClr>
              <a:buSzPct val="100000"/>
              <a:buFont typeface="Arial" pitchFamily="34" charset="0"/>
              <a:buChar char="•"/>
            </a:pPr>
            <a:r>
              <a:rPr lang="en-US" sz="2000" b="0" dirty="0" smtClean="0">
                <a:solidFill>
                  <a:prstClr val="black"/>
                </a:solidFill>
                <a:latin typeface="Calibri" panose="020F0502020204030204" pitchFamily="34" charset="0"/>
                <a:cs typeface="Arial" pitchFamily="34" charset="0"/>
              </a:rPr>
              <a:t>A good indicator of the health of the HR administration is precautionary suspensions.</a:t>
            </a:r>
          </a:p>
          <a:p>
            <a:pPr marL="285750" indent="-285750" algn="l" fontAlgn="auto">
              <a:spcBef>
                <a:spcPts val="0"/>
              </a:spcBef>
              <a:spcAft>
                <a:spcPts val="0"/>
              </a:spcAft>
              <a:buClr>
                <a:srgbClr val="4472C4">
                  <a:lumMod val="25000"/>
                </a:srgbClr>
              </a:buClr>
              <a:buSzPct val="100000"/>
              <a:buFont typeface="Arial" pitchFamily="34" charset="0"/>
              <a:buChar char="•"/>
            </a:pPr>
            <a:r>
              <a:rPr lang="en-US" sz="2000" b="0" dirty="0" smtClean="0">
                <a:latin typeface="Calibri" panose="020F0502020204030204" pitchFamily="34" charset="0"/>
                <a:cs typeface="Arial" charset="0"/>
              </a:rPr>
              <a:t>2015/16 reflects a small reduction in the number of people suspended with a notable increase in the number of people whose suspension exceeded 60 days, including a significant increase in the average number of days suspended.</a:t>
            </a:r>
            <a:endParaRPr lang="en-US" sz="2000" b="0" dirty="0" smtClean="0">
              <a:solidFill>
                <a:prstClr val="black"/>
              </a:solidFill>
              <a:latin typeface="Calibri" panose="020F0502020204030204" pitchFamily="34" charset="0"/>
              <a:cs typeface="Arial" pitchFamily="34" charset="0"/>
            </a:endParaRPr>
          </a:p>
        </p:txBody>
      </p:sp>
      <p:sp>
        <p:nvSpPr>
          <p:cNvPr id="14" name="Title 1"/>
          <p:cNvSpPr txBox="1">
            <a:spLocks/>
          </p:cNvSpPr>
          <p:nvPr/>
        </p:nvSpPr>
        <p:spPr bwMode="auto">
          <a:xfrm>
            <a:off x="420216" y="444398"/>
            <a:ext cx="82296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smtClean="0">
                <a:solidFill>
                  <a:srgbClr val="800000"/>
                </a:solidFill>
                <a:latin typeface="Calibri" pitchFamily="34" charset="0"/>
                <a:cs typeface="Calibri" pitchFamily="34" charset="0"/>
              </a:rPr>
              <a:t>Precautionary Suspensions</a:t>
            </a:r>
            <a:endParaRPr lang="en-US" sz="2800" b="1" kern="0" dirty="0">
              <a:solidFill>
                <a:srgbClr val="800000"/>
              </a:solidFill>
              <a:latin typeface="Calibri" pitchFamily="34" charset="0"/>
              <a:cs typeface="Calibri"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xmlns="" val="1489774568"/>
              </p:ext>
            </p:extLst>
          </p:nvPr>
        </p:nvGraphicFramePr>
        <p:xfrm>
          <a:off x="467544" y="2611944"/>
          <a:ext cx="8352928" cy="36253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864581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34</a:t>
            </a:fld>
            <a:endParaRPr lang="en-US" sz="1400" b="0" dirty="0">
              <a:solidFill>
                <a:schemeClr val="bg1"/>
              </a:solidFill>
            </a:endParaRPr>
          </a:p>
        </p:txBody>
      </p:sp>
      <p:sp>
        <p:nvSpPr>
          <p:cNvPr id="7" name="Content Placeholder 2"/>
          <p:cNvSpPr>
            <a:spLocks noGrp="1"/>
          </p:cNvSpPr>
          <p:nvPr>
            <p:ph idx="1"/>
          </p:nvPr>
        </p:nvSpPr>
        <p:spPr>
          <a:xfrm>
            <a:off x="395536" y="1196752"/>
            <a:ext cx="8496944" cy="5112568"/>
          </a:xfrm>
        </p:spPr>
        <p:txBody>
          <a:bodyPr/>
          <a:lstStyle/>
          <a:p>
            <a:pPr>
              <a:spcBef>
                <a:spcPts val="0"/>
              </a:spcBef>
            </a:pPr>
            <a:endParaRPr lang="en-US" sz="1800" dirty="0">
              <a:latin typeface="Calibri" pitchFamily="34" charset="0"/>
              <a:cs typeface="Calibri" pitchFamily="34" charset="0"/>
            </a:endParaRPr>
          </a:p>
          <a:p>
            <a:pPr marL="0" indent="0">
              <a:spcBef>
                <a:spcPts val="0"/>
              </a:spcBef>
              <a:buNone/>
            </a:pPr>
            <a:endParaRPr lang="en-US" sz="2000" dirty="0" smtClean="0">
              <a:latin typeface="Calibri" pitchFamily="34" charset="0"/>
              <a:cs typeface="Calibri" pitchFamily="34" charset="0"/>
            </a:endParaRPr>
          </a:p>
        </p:txBody>
      </p:sp>
      <p:sp>
        <p:nvSpPr>
          <p:cNvPr id="8" name="Title 1"/>
          <p:cNvSpPr>
            <a:spLocks noGrp="1"/>
          </p:cNvSpPr>
          <p:nvPr>
            <p:ph type="title"/>
          </p:nvPr>
        </p:nvSpPr>
        <p:spPr>
          <a:xfrm>
            <a:off x="585726" y="476672"/>
            <a:ext cx="8229600" cy="720080"/>
          </a:xfrm>
          <a:noFill/>
        </p:spPr>
        <p:txBody>
          <a:bodyPr>
            <a:normAutofit/>
          </a:bodyPr>
          <a:lstStyle/>
          <a:p>
            <a:pPr>
              <a:lnSpc>
                <a:spcPct val="80000"/>
              </a:lnSpc>
            </a:pPr>
            <a:r>
              <a:rPr lang="en-US" sz="2800" b="1" dirty="0">
                <a:solidFill>
                  <a:srgbClr val="800000"/>
                </a:solidFill>
                <a:latin typeface="Calibri" pitchFamily="34" charset="0"/>
                <a:cs typeface="Calibri" pitchFamily="34" charset="0"/>
              </a:rPr>
              <a:t>Precautionary Suspensions </a:t>
            </a:r>
            <a:r>
              <a:rPr lang="en-US" sz="2800" b="1" dirty="0" smtClean="0">
                <a:solidFill>
                  <a:srgbClr val="800000"/>
                </a:solidFill>
                <a:latin typeface="Calibri" pitchFamily="34" charset="0"/>
                <a:cs typeface="Calibri" pitchFamily="34" charset="0"/>
              </a:rPr>
              <a:t>(2)</a:t>
            </a:r>
            <a:endParaRPr lang="en-US" sz="2800" b="1" dirty="0">
              <a:solidFill>
                <a:srgbClr val="800000"/>
              </a:solidFill>
              <a:latin typeface="Calibri" pitchFamily="34" charset="0"/>
              <a:cs typeface="Calibri" pitchFamily="34" charset="0"/>
            </a:endParaRPr>
          </a:p>
        </p:txBody>
      </p:sp>
      <p:sp>
        <p:nvSpPr>
          <p:cNvPr id="6" name="Title 1"/>
          <p:cNvSpPr txBox="1">
            <a:spLocks/>
          </p:cNvSpPr>
          <p:nvPr/>
        </p:nvSpPr>
        <p:spPr bwMode="auto">
          <a:xfrm>
            <a:off x="539552" y="1052736"/>
            <a:ext cx="8309310" cy="1944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indent="0">
              <a:buFont typeface="+mj-lt"/>
              <a:buNone/>
            </a:pPr>
            <a:endParaRPr lang="en-US" sz="1200" dirty="0">
              <a:solidFill>
                <a:schemeClr val="tx1"/>
              </a:solidFill>
              <a:cs typeface="Arial" charset="0"/>
            </a:endParaRPr>
          </a:p>
          <a:p>
            <a:pPr marL="285750" indent="-285750" algn="l">
              <a:lnSpc>
                <a:spcPct val="120000"/>
              </a:lnSpc>
              <a:buFont typeface="Arial" pitchFamily="34" charset="0"/>
              <a:buChar char="•"/>
            </a:pPr>
            <a:r>
              <a:rPr lang="en-US" sz="2000" b="0" dirty="0" smtClean="0">
                <a:solidFill>
                  <a:schemeClr val="tx1"/>
                </a:solidFill>
                <a:latin typeface="Calibri" pitchFamily="34" charset="0"/>
                <a:cs typeface="Arial" charset="0"/>
              </a:rPr>
              <a:t>Suspensions </a:t>
            </a:r>
            <a:r>
              <a:rPr lang="en-US" sz="2000" b="0" dirty="0">
                <a:solidFill>
                  <a:schemeClr val="tx1"/>
                </a:solidFill>
                <a:latin typeface="Calibri" pitchFamily="34" charset="0"/>
                <a:cs typeface="Arial" charset="0"/>
              </a:rPr>
              <a:t>affect the wage bill because </a:t>
            </a:r>
            <a:r>
              <a:rPr lang="en-US" sz="2000" b="0" dirty="0" smtClean="0">
                <a:solidFill>
                  <a:schemeClr val="tx1"/>
                </a:solidFill>
                <a:latin typeface="Calibri" pitchFamily="34" charset="0"/>
                <a:cs typeface="Arial" charset="0"/>
              </a:rPr>
              <a:t>employees </a:t>
            </a:r>
            <a:r>
              <a:rPr lang="en-US" sz="2000" b="0" dirty="0">
                <a:solidFill>
                  <a:schemeClr val="tx1"/>
                </a:solidFill>
                <a:latin typeface="Calibri" pitchFamily="34" charset="0"/>
                <a:cs typeface="Arial" charset="0"/>
              </a:rPr>
              <a:t>are paid whilst on leave and costs (e.g. acting allowances) may be </a:t>
            </a:r>
            <a:r>
              <a:rPr lang="en-US" sz="2000" b="0" dirty="0" smtClean="0">
                <a:solidFill>
                  <a:schemeClr val="tx1"/>
                </a:solidFill>
                <a:latin typeface="Calibri" pitchFamily="34" charset="0"/>
                <a:cs typeface="Arial" charset="0"/>
              </a:rPr>
              <a:t>incurred.</a:t>
            </a:r>
          </a:p>
          <a:p>
            <a:pPr marL="285750" indent="-285750" algn="l">
              <a:lnSpc>
                <a:spcPct val="120000"/>
              </a:lnSpc>
              <a:buFont typeface="Arial" pitchFamily="34" charset="0"/>
              <a:buChar char="•"/>
            </a:pPr>
            <a:r>
              <a:rPr lang="en-US" sz="2000" b="0" dirty="0" smtClean="0">
                <a:solidFill>
                  <a:schemeClr val="tx1"/>
                </a:solidFill>
                <a:latin typeface="Calibri" pitchFamily="34" charset="0"/>
                <a:cs typeface="Calibri" pitchFamily="34" charset="0"/>
              </a:rPr>
              <a:t>The first 3 years showed a downward trend; however 2015/16 reflects a significant increase in the cost </a:t>
            </a:r>
            <a:r>
              <a:rPr lang="en-US" sz="2000" b="0" dirty="0">
                <a:solidFill>
                  <a:schemeClr val="tx1"/>
                </a:solidFill>
                <a:latin typeface="Calibri" pitchFamily="34" charset="0"/>
                <a:cs typeface="Calibri" pitchFamily="34" charset="0"/>
              </a:rPr>
              <a:t>of suspensions </a:t>
            </a:r>
            <a:r>
              <a:rPr lang="en-US" sz="2000" b="0" dirty="0" smtClean="0">
                <a:solidFill>
                  <a:schemeClr val="tx1"/>
                </a:solidFill>
                <a:latin typeface="Calibri" pitchFamily="34" charset="0"/>
                <a:cs typeface="Calibri" pitchFamily="34" charset="0"/>
              </a:rPr>
              <a:t>from R 31 millions in 2014/15 to R 54 million in 2014/15.</a:t>
            </a:r>
            <a:endParaRPr lang="en-US" sz="2000" b="0" dirty="0" smtClean="0">
              <a:solidFill>
                <a:srgbClr val="FF0000"/>
              </a:solidFill>
              <a:latin typeface="Calibri" pitchFamily="34" charset="0"/>
              <a:cs typeface="Calibri" pitchFamily="34" charset="0"/>
            </a:endParaRPr>
          </a:p>
          <a:p>
            <a:pPr marL="0" indent="0">
              <a:buFont typeface="+mj-lt"/>
              <a:buNone/>
            </a:pPr>
            <a:endParaRPr lang="en-US" sz="2000" dirty="0">
              <a:solidFill>
                <a:schemeClr val="tx1"/>
              </a:solidFill>
              <a:cs typeface="Arial" charset="0"/>
            </a:endParaRPr>
          </a:p>
        </p:txBody>
      </p:sp>
      <p:graphicFrame>
        <p:nvGraphicFramePr>
          <p:cNvPr id="9" name="Chart 8"/>
          <p:cNvGraphicFramePr>
            <a:graphicFrameLocks/>
          </p:cNvGraphicFramePr>
          <p:nvPr>
            <p:extLst>
              <p:ext uri="{D42A27DB-BD31-4B8C-83A1-F6EECF244321}">
                <p14:modId xmlns:p14="http://schemas.microsoft.com/office/powerpoint/2010/main" xmlns="" val="2618550732"/>
              </p:ext>
            </p:extLst>
          </p:nvPr>
        </p:nvGraphicFramePr>
        <p:xfrm>
          <a:off x="539552" y="2996952"/>
          <a:ext cx="8110264" cy="31683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9609450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550562" y="6381750"/>
            <a:ext cx="2133600" cy="476250"/>
          </a:xfrm>
          <a:prstGeom prst="rect">
            <a:avLst/>
          </a:prstGeom>
          <a:noFill/>
          <a:ln w="9525">
            <a:noFill/>
            <a:miter lim="800000"/>
            <a:headEnd/>
            <a:tailEnd/>
          </a:ln>
        </p:spPr>
        <p:txBody>
          <a:bodyPr/>
          <a:lstStyle/>
          <a:p>
            <a:pPr algn="r" eaLnBrk="0" fontAlgn="auto" hangingPunct="0">
              <a:spcBef>
                <a:spcPts val="0"/>
              </a:spcBef>
              <a:spcAft>
                <a:spcPts val="0"/>
              </a:spcAft>
            </a:pPr>
            <a:fld id="{3D7D7202-78FF-4AF5-8E29-E0B756925B96}" type="slidenum">
              <a:rPr lang="en-US" sz="1400" b="0">
                <a:solidFill>
                  <a:schemeClr val="bg1"/>
                </a:solidFill>
                <a:latin typeface="Calibri"/>
                <a:ea typeface="+mn-ea"/>
              </a:rPr>
              <a:pPr algn="r" eaLnBrk="0" fontAlgn="auto" hangingPunct="0">
                <a:spcBef>
                  <a:spcPts val="0"/>
                </a:spcBef>
                <a:spcAft>
                  <a:spcPts val="0"/>
                </a:spcAft>
              </a:pPr>
              <a:t>35</a:t>
            </a:fld>
            <a:endParaRPr lang="en-US" sz="1400" b="0" dirty="0">
              <a:solidFill>
                <a:schemeClr val="bg1"/>
              </a:solidFill>
              <a:latin typeface="Calibri"/>
              <a:ea typeface="+mn-ea"/>
            </a:endParaRPr>
          </a:p>
        </p:txBody>
      </p:sp>
      <p:sp>
        <p:nvSpPr>
          <p:cNvPr id="14" name="Title 1"/>
          <p:cNvSpPr txBox="1">
            <a:spLocks/>
          </p:cNvSpPr>
          <p:nvPr/>
        </p:nvSpPr>
        <p:spPr bwMode="auto">
          <a:xfrm>
            <a:off x="534279" y="511520"/>
            <a:ext cx="82296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smtClean="0">
                <a:solidFill>
                  <a:srgbClr val="800000"/>
                </a:solidFill>
                <a:latin typeface="Calibri" pitchFamily="34" charset="0"/>
                <a:cs typeface="Calibri" pitchFamily="34" charset="0"/>
              </a:rPr>
              <a:t>Precautionary Suspensions (3)</a:t>
            </a:r>
            <a:endParaRPr lang="en-US" sz="2800" b="1" kern="0" dirty="0">
              <a:solidFill>
                <a:srgbClr val="800000"/>
              </a:solidFill>
              <a:latin typeface="Calibri" pitchFamily="34" charset="0"/>
              <a:cs typeface="Calibri" pitchFamily="34" charset="0"/>
            </a:endParaRPr>
          </a:p>
        </p:txBody>
      </p:sp>
      <p:sp>
        <p:nvSpPr>
          <p:cNvPr id="2" name="TextBox 1"/>
          <p:cNvSpPr txBox="1"/>
          <p:nvPr/>
        </p:nvSpPr>
        <p:spPr>
          <a:xfrm>
            <a:off x="638401" y="1052736"/>
            <a:ext cx="8070169" cy="707886"/>
          </a:xfrm>
          <a:prstGeom prst="rect">
            <a:avLst/>
          </a:prstGeom>
          <a:noFill/>
        </p:spPr>
        <p:txBody>
          <a:bodyPr wrap="square" rtlCol="0">
            <a:spAutoFit/>
          </a:bodyPr>
          <a:lstStyle/>
          <a:p>
            <a:pPr marL="342900" indent="-342900" algn="just">
              <a:buFont typeface="Wingdings" panose="05000000000000000000" pitchFamily="2" charset="2"/>
              <a:buChar char="§"/>
            </a:pPr>
            <a:r>
              <a:rPr lang="en-ZA" sz="2000" b="0" dirty="0" smtClean="0">
                <a:latin typeface="Calibri" panose="020F0502020204030204" pitchFamily="34" charset="0"/>
              </a:rPr>
              <a:t>The number of people suspended are</a:t>
            </a:r>
            <a:r>
              <a:rPr lang="en-ZA" sz="2000" b="0" dirty="0">
                <a:latin typeface="Calibri" panose="020F0502020204030204" pitchFamily="34" charset="0"/>
              </a:rPr>
              <a:t> </a:t>
            </a:r>
            <a:r>
              <a:rPr lang="en-ZA" sz="2000" b="0" dirty="0" smtClean="0">
                <a:latin typeface="Calibri" panose="020F0502020204030204" pitchFamily="34" charset="0"/>
              </a:rPr>
              <a:t>mainly attributed to the following departments</a:t>
            </a:r>
            <a:endParaRPr lang="en-ZA" sz="2000" b="0" dirty="0">
              <a:latin typeface="Calibri" panose="020F0502020204030204" pitchFamily="34" charset="0"/>
            </a:endParaRPr>
          </a:p>
        </p:txBody>
      </p:sp>
      <p:sp>
        <p:nvSpPr>
          <p:cNvPr id="5" name="TextBox 4"/>
          <p:cNvSpPr txBox="1"/>
          <p:nvPr/>
        </p:nvSpPr>
        <p:spPr>
          <a:xfrm>
            <a:off x="613992" y="5229200"/>
            <a:ext cx="7990455" cy="1015663"/>
          </a:xfrm>
          <a:prstGeom prst="rect">
            <a:avLst/>
          </a:prstGeom>
          <a:noFill/>
        </p:spPr>
        <p:txBody>
          <a:bodyPr wrap="square" rtlCol="0">
            <a:spAutoFit/>
          </a:bodyPr>
          <a:lstStyle/>
          <a:p>
            <a:pPr marL="342900" indent="-342900" algn="just">
              <a:buFont typeface="Wingdings" panose="05000000000000000000" pitchFamily="2" charset="2"/>
              <a:buChar char="§"/>
            </a:pPr>
            <a:r>
              <a:rPr lang="en-ZA" sz="2000" b="0" dirty="0" smtClean="0">
                <a:latin typeface="Calibri" panose="020F0502020204030204" pitchFamily="34" charset="0"/>
              </a:rPr>
              <a:t>Although there is </a:t>
            </a:r>
            <a:r>
              <a:rPr lang="en-ZA" sz="2000" b="0" dirty="0">
                <a:latin typeface="Calibri" panose="020F0502020204030204" pitchFamily="34" charset="0"/>
              </a:rPr>
              <a:t>a noteworthy </a:t>
            </a:r>
            <a:r>
              <a:rPr lang="en-ZA" sz="2000" b="0" dirty="0" smtClean="0">
                <a:latin typeface="Calibri" panose="020F0502020204030204" pitchFamily="34" charset="0"/>
              </a:rPr>
              <a:t>downward trend in the number of officials suspended, the Department of Police numbers (753) remain high.</a:t>
            </a:r>
            <a:endParaRPr lang="en-ZA" sz="2000" b="0" dirty="0">
              <a:latin typeface="Calibri" panose="020F050202020403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xmlns="" val="430980536"/>
              </p:ext>
            </p:extLst>
          </p:nvPr>
        </p:nvGraphicFramePr>
        <p:xfrm>
          <a:off x="638401" y="1760622"/>
          <a:ext cx="7990455" cy="3384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8036986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010400" y="6381750"/>
            <a:ext cx="2133600" cy="476250"/>
          </a:xfrm>
          <a:prstGeom prst="rect">
            <a:avLst/>
          </a:prstGeom>
          <a:noFill/>
          <a:ln w="9525">
            <a:noFill/>
            <a:miter lim="800000"/>
            <a:headEnd/>
            <a:tailEnd/>
          </a:ln>
        </p:spPr>
        <p:txBody>
          <a:bodyPr/>
          <a:lstStyle/>
          <a:p>
            <a:pPr algn="r" eaLnBrk="0" fontAlgn="auto" hangingPunct="0">
              <a:spcBef>
                <a:spcPts val="0"/>
              </a:spcBef>
              <a:spcAft>
                <a:spcPts val="0"/>
              </a:spcAft>
            </a:pPr>
            <a:fld id="{3D7D7202-78FF-4AF5-8E29-E0B756925B96}" type="slidenum">
              <a:rPr lang="en-US" sz="1400" b="0">
                <a:solidFill>
                  <a:prstClr val="black"/>
                </a:solidFill>
                <a:latin typeface="Calibri"/>
                <a:ea typeface="+mn-ea"/>
              </a:rPr>
              <a:pPr algn="r" eaLnBrk="0" fontAlgn="auto" hangingPunct="0">
                <a:spcBef>
                  <a:spcPts val="0"/>
                </a:spcBef>
                <a:spcAft>
                  <a:spcPts val="0"/>
                </a:spcAft>
              </a:pPr>
              <a:t>36</a:t>
            </a:fld>
            <a:endParaRPr lang="en-US" sz="1400" b="0" dirty="0">
              <a:solidFill>
                <a:prstClr val="black"/>
              </a:solidFill>
              <a:latin typeface="Calibri"/>
              <a:ea typeface="+mn-ea"/>
            </a:endParaRPr>
          </a:p>
        </p:txBody>
      </p:sp>
      <p:sp>
        <p:nvSpPr>
          <p:cNvPr id="42" name="Rectangle 41"/>
          <p:cNvSpPr/>
          <p:nvPr/>
        </p:nvSpPr>
        <p:spPr>
          <a:xfrm>
            <a:off x="480677" y="1232113"/>
            <a:ext cx="8225892" cy="646331"/>
          </a:xfrm>
          <a:prstGeom prst="rect">
            <a:avLst/>
          </a:prstGeom>
        </p:spPr>
        <p:txBody>
          <a:bodyPr wrap="square">
            <a:spAutoFit/>
          </a:bodyPr>
          <a:lstStyle/>
          <a:p>
            <a:pPr fontAlgn="auto">
              <a:spcBef>
                <a:spcPts val="0"/>
              </a:spcBef>
              <a:spcAft>
                <a:spcPts val="0"/>
              </a:spcAft>
              <a:buClr>
                <a:srgbClr val="4472C4">
                  <a:lumMod val="25000"/>
                </a:srgbClr>
              </a:buClr>
              <a:buSzPct val="100000"/>
            </a:pPr>
            <a:r>
              <a:rPr lang="en-ZA" sz="1800" i="1" dirty="0" smtClean="0">
                <a:solidFill>
                  <a:srgbClr val="C00000"/>
                </a:solidFill>
                <a:latin typeface="Calibri" pitchFamily="34" charset="0"/>
                <a:cs typeface="Arial" pitchFamily="34" charset="0"/>
              </a:rPr>
              <a:t>What can be done to improve the effectiveness of the State vis-à-vis the delivery trajectory of Government’s objectives as contained in the NDP?</a:t>
            </a:r>
            <a:endParaRPr lang="en-ZA" sz="1800" b="0" dirty="0" smtClean="0">
              <a:solidFill>
                <a:prstClr val="black"/>
              </a:solidFill>
              <a:latin typeface="Calibri" pitchFamily="34" charset="0"/>
              <a:cs typeface="Arial" pitchFamily="34" charset="0"/>
            </a:endParaRPr>
          </a:p>
        </p:txBody>
      </p:sp>
      <p:sp>
        <p:nvSpPr>
          <p:cNvPr id="14" name="Title 1"/>
          <p:cNvSpPr txBox="1">
            <a:spLocks/>
          </p:cNvSpPr>
          <p:nvPr/>
        </p:nvSpPr>
        <p:spPr bwMode="auto">
          <a:xfrm>
            <a:off x="523522" y="606726"/>
            <a:ext cx="8229600" cy="6097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a:lnSpc>
                <a:spcPct val="80000"/>
              </a:lnSpc>
            </a:pPr>
            <a:r>
              <a:rPr lang="en-US" sz="2400" dirty="0" smtClean="0">
                <a:solidFill>
                  <a:srgbClr val="993300"/>
                </a:solidFill>
                <a:latin typeface="Berlin Sans FB Demi" pitchFamily="34" charset="0"/>
              </a:rPr>
              <a:t>EFFECTIVE AND EFFICIENT PERFORMANCE WITHIN THE PUBLIC SERVICE</a:t>
            </a:r>
            <a:endParaRPr lang="en-US" sz="2400" dirty="0">
              <a:solidFill>
                <a:srgbClr val="993300"/>
              </a:solidFill>
              <a:latin typeface="Berlin Sans FB Demi" pitchFamily="34" charset="0"/>
            </a:endParaRPr>
          </a:p>
        </p:txBody>
      </p:sp>
      <p:sp>
        <p:nvSpPr>
          <p:cNvPr id="6" name="Rectangle 5"/>
          <p:cNvSpPr/>
          <p:nvPr/>
        </p:nvSpPr>
        <p:spPr>
          <a:xfrm>
            <a:off x="523523" y="1916832"/>
            <a:ext cx="8152933" cy="1919115"/>
          </a:xfrm>
          <a:prstGeom prst="rect">
            <a:avLst/>
          </a:prstGeom>
        </p:spPr>
        <p:txBody>
          <a:bodyPr wrap="square">
            <a:spAutoFit/>
          </a:bodyPr>
          <a:lstStyle/>
          <a:p>
            <a:pPr marL="457200" indent="-457200" algn="just">
              <a:lnSpc>
                <a:spcPct val="130000"/>
              </a:lnSpc>
              <a:spcBef>
                <a:spcPts val="0"/>
              </a:spcBef>
              <a:buFont typeface="Arial" panose="020B0604020202020204" pitchFamily="34" charset="0"/>
              <a:buChar char="•"/>
              <a:defRPr/>
            </a:pPr>
            <a:r>
              <a:rPr lang="en-ZA" sz="1800" b="0" dirty="0" smtClean="0">
                <a:latin typeface="Calibri" panose="020F0502020204030204" pitchFamily="34" charset="0"/>
              </a:rPr>
              <a:t>The importance of the improvement of coordination and collaboration can not be stressed enough. </a:t>
            </a:r>
          </a:p>
          <a:p>
            <a:pPr marL="742950" lvl="1" indent="-285750" algn="just" eaLnBrk="0" hangingPunct="0">
              <a:lnSpc>
                <a:spcPct val="130000"/>
              </a:lnSpc>
              <a:spcBef>
                <a:spcPct val="20000"/>
              </a:spcBef>
              <a:buFont typeface="Arial" pitchFamily="34" charset="0"/>
              <a:buChar char="–"/>
              <a:defRPr/>
            </a:pPr>
            <a:r>
              <a:rPr lang="en-ZA" sz="1800" b="0" dirty="0">
                <a:latin typeface="Calibri" pitchFamily="34" charset="0"/>
              </a:rPr>
              <a:t>Despite the Inter-Governmental Relations structures in place, coordination, integration and alignment across the spheres of government remains a challenge</a:t>
            </a:r>
            <a:r>
              <a:rPr lang="en-ZA" sz="1800" b="0" dirty="0" smtClean="0">
                <a:latin typeface="Calibri" pitchFamily="34" charset="0"/>
              </a:rPr>
              <a:t>.</a:t>
            </a:r>
            <a:endParaRPr lang="en-ZA" sz="1800" b="0" dirty="0">
              <a:latin typeface="Calibri" pitchFamily="34" charset="0"/>
            </a:endParaRPr>
          </a:p>
        </p:txBody>
      </p:sp>
      <p:sp>
        <p:nvSpPr>
          <p:cNvPr id="2" name="TextBox 1"/>
          <p:cNvSpPr txBox="1"/>
          <p:nvPr/>
        </p:nvSpPr>
        <p:spPr>
          <a:xfrm>
            <a:off x="500436" y="6274948"/>
            <a:ext cx="8176020" cy="261610"/>
          </a:xfrm>
          <a:prstGeom prst="rect">
            <a:avLst/>
          </a:prstGeom>
          <a:noFill/>
        </p:spPr>
        <p:txBody>
          <a:bodyPr wrap="square" rtlCol="0">
            <a:spAutoFit/>
          </a:bodyPr>
          <a:lstStyle/>
          <a:p>
            <a:pPr algn="just"/>
            <a:r>
              <a:rPr lang="en-ZA" sz="1100" b="0" dirty="0" smtClean="0">
                <a:solidFill>
                  <a:schemeClr val="bg1"/>
                </a:solidFill>
                <a:latin typeface="Calibri" panose="020F0502020204030204" pitchFamily="34" charset="0"/>
              </a:rPr>
              <a:t>5</a:t>
            </a:r>
            <a:r>
              <a:rPr lang="en-ZA" sz="1100" b="0" baseline="30000" dirty="0" smtClean="0">
                <a:solidFill>
                  <a:schemeClr val="bg1"/>
                </a:solidFill>
                <a:latin typeface="Calibri" panose="020F0502020204030204" pitchFamily="34" charset="0"/>
              </a:rPr>
              <a:t>th</a:t>
            </a:r>
            <a:r>
              <a:rPr lang="en-ZA" sz="1100" b="0" dirty="0" smtClean="0">
                <a:solidFill>
                  <a:schemeClr val="bg1"/>
                </a:solidFill>
                <a:latin typeface="Calibri" panose="020F0502020204030204" pitchFamily="34" charset="0"/>
              </a:rPr>
              <a:t> National Policy Conference, Legislature and Governance, Discussion Document, 2017</a:t>
            </a:r>
            <a:endParaRPr lang="en-ZA" sz="1100" b="0" dirty="0">
              <a:solidFill>
                <a:schemeClr val="bg1"/>
              </a:solidFill>
              <a:latin typeface="Calibri" panose="020F0502020204030204" pitchFamily="34" charset="0"/>
            </a:endParaRPr>
          </a:p>
        </p:txBody>
      </p:sp>
      <p:pic>
        <p:nvPicPr>
          <p:cNvPr id="2050" name="Picture 2" descr="Image result for Intergovernmental">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64224" y="3604047"/>
            <a:ext cx="3384376" cy="248187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563443" y="3721526"/>
            <a:ext cx="4553665" cy="2383088"/>
          </a:xfrm>
          <a:prstGeom prst="rect">
            <a:avLst/>
          </a:prstGeom>
        </p:spPr>
        <p:txBody>
          <a:bodyPr wrap="square">
            <a:spAutoFit/>
          </a:bodyPr>
          <a:lstStyle/>
          <a:p>
            <a:pPr marL="457200" indent="-457200" algn="just">
              <a:lnSpc>
                <a:spcPct val="140000"/>
              </a:lnSpc>
              <a:spcBef>
                <a:spcPts val="0"/>
              </a:spcBef>
              <a:buFont typeface="Arial" panose="020B0604020202020204" pitchFamily="34" charset="0"/>
              <a:buChar char="•"/>
              <a:defRPr/>
            </a:pPr>
            <a:r>
              <a:rPr lang="en-ZA" sz="1800" b="0" dirty="0" smtClean="0">
                <a:latin typeface="Calibri" panose="020F0502020204030204" pitchFamily="34" charset="0"/>
              </a:rPr>
              <a:t>As previously indicated, there should be a review of the Intergovernmental Relations Framework Act, to address the distribution and location of powers and functions within and across the spheres of government.</a:t>
            </a:r>
            <a:endParaRPr lang="en-ZA" sz="1700" b="0" dirty="0">
              <a:latin typeface="Calibri" panose="020F0502020204030204" pitchFamily="34" charset="0"/>
            </a:endParaRPr>
          </a:p>
        </p:txBody>
      </p:sp>
    </p:spTree>
    <p:extLst>
      <p:ext uri="{BB962C8B-B14F-4D97-AF65-F5344CB8AC3E}">
        <p14:creationId xmlns:p14="http://schemas.microsoft.com/office/powerpoint/2010/main" xmlns="" val="11575382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37</a:t>
            </a:fld>
            <a:endParaRPr lang="en-US" sz="1400" b="0" dirty="0">
              <a:solidFill>
                <a:schemeClr val="bg1"/>
              </a:solidFill>
            </a:endParaRPr>
          </a:p>
        </p:txBody>
      </p:sp>
      <p:sp>
        <p:nvSpPr>
          <p:cNvPr id="8" name="Title 1"/>
          <p:cNvSpPr txBox="1">
            <a:spLocks/>
          </p:cNvSpPr>
          <p:nvPr/>
        </p:nvSpPr>
        <p:spPr bwMode="auto">
          <a:xfrm>
            <a:off x="539552" y="1135678"/>
            <a:ext cx="8226510" cy="5541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nSpc>
                <a:spcPct val="80000"/>
              </a:lnSpc>
            </a:pPr>
            <a:r>
              <a:rPr lang="en-US" sz="2000" dirty="0" smtClean="0">
                <a:solidFill>
                  <a:srgbClr val="C00000"/>
                </a:solidFill>
                <a:latin typeface="Calibri" panose="020F0502020204030204" pitchFamily="34" charset="0"/>
              </a:rPr>
              <a:t>Vacancy Rate: National Departments</a:t>
            </a:r>
            <a:endParaRPr lang="en-US" sz="2000" dirty="0">
              <a:solidFill>
                <a:srgbClr val="C00000"/>
              </a:solidFill>
              <a:latin typeface="Calibri" panose="020F0502020204030204" pitchFamily="34" charset="0"/>
            </a:endParaRPr>
          </a:p>
        </p:txBody>
      </p:sp>
      <p:sp>
        <p:nvSpPr>
          <p:cNvPr id="3" name="TextBox 2"/>
          <p:cNvSpPr txBox="1"/>
          <p:nvPr/>
        </p:nvSpPr>
        <p:spPr>
          <a:xfrm>
            <a:off x="517228" y="1508006"/>
            <a:ext cx="7992887" cy="4801314"/>
          </a:xfrm>
          <a:prstGeom prst="rect">
            <a:avLst/>
          </a:prstGeom>
          <a:noFill/>
        </p:spPr>
        <p:txBody>
          <a:bodyPr wrap="square" rtlCol="0">
            <a:spAutoFit/>
          </a:bodyPr>
          <a:lstStyle/>
          <a:p>
            <a:pPr marL="342900" indent="-342900" algn="just">
              <a:lnSpc>
                <a:spcPct val="120000"/>
              </a:lnSpc>
              <a:buFont typeface="Arial" pitchFamily="34" charset="0"/>
              <a:buChar char="•"/>
            </a:pPr>
            <a:r>
              <a:rPr lang="en-ZA" sz="1700" b="0" dirty="0" smtClean="0">
                <a:latin typeface="Calibri" panose="020F0502020204030204" pitchFamily="34" charset="0"/>
              </a:rPr>
              <a:t>One of the biggest challenges for national government is to attract and retain qualified and competent persons in all areas of administration. As per the NDP, there is unevenness in capacity that leads to uneven performances in public service. </a:t>
            </a:r>
          </a:p>
          <a:p>
            <a:pPr marL="342900" indent="-342900" algn="just">
              <a:lnSpc>
                <a:spcPct val="120000"/>
              </a:lnSpc>
              <a:buFont typeface="Arial" pitchFamily="34" charset="0"/>
              <a:buChar char="•"/>
            </a:pPr>
            <a:r>
              <a:rPr lang="en-ZA" sz="1700" b="0" dirty="0" smtClean="0">
                <a:latin typeface="Calibri" panose="020F0502020204030204" pitchFamily="34" charset="0"/>
              </a:rPr>
              <a:t>The </a:t>
            </a:r>
            <a:r>
              <a:rPr lang="en-ZA" sz="1700" dirty="0" smtClean="0">
                <a:solidFill>
                  <a:srgbClr val="C00000"/>
                </a:solidFill>
                <a:latin typeface="Calibri" panose="020F0502020204030204" pitchFamily="34" charset="0"/>
              </a:rPr>
              <a:t>overall vacancy rate in the Public Service is 11.22%</a:t>
            </a:r>
            <a:r>
              <a:rPr lang="en-ZA" sz="1700" b="0" dirty="0" smtClean="0">
                <a:latin typeface="Calibri" panose="020F0502020204030204" pitchFamily="34" charset="0"/>
              </a:rPr>
              <a:t>, which is above the norm of 10%, as at December 2016.</a:t>
            </a:r>
            <a:endParaRPr lang="en-ZA" sz="1700" dirty="0" smtClean="0">
              <a:latin typeface="Calibri" panose="020F0502020204030204" pitchFamily="34" charset="0"/>
            </a:endParaRPr>
          </a:p>
          <a:p>
            <a:pPr marL="342900" indent="-342900" algn="just">
              <a:lnSpc>
                <a:spcPct val="120000"/>
              </a:lnSpc>
              <a:buFont typeface="Arial" pitchFamily="34" charset="0"/>
              <a:buChar char="•"/>
            </a:pPr>
            <a:r>
              <a:rPr lang="en-ZA" sz="1700" b="0" dirty="0" smtClean="0">
                <a:latin typeface="Calibri" panose="020F0502020204030204" pitchFamily="34" charset="0"/>
              </a:rPr>
              <a:t>Of the 43 national departments a total of </a:t>
            </a:r>
            <a:r>
              <a:rPr lang="en-ZA" sz="1700" dirty="0" smtClean="0">
                <a:solidFill>
                  <a:srgbClr val="FF0000"/>
                </a:solidFill>
                <a:latin typeface="Calibri" panose="020F0502020204030204" pitchFamily="34" charset="0"/>
              </a:rPr>
              <a:t>22 (51%) </a:t>
            </a:r>
            <a:r>
              <a:rPr lang="en-ZA" sz="1700" b="0" dirty="0" smtClean="0">
                <a:latin typeface="Calibri" panose="020F0502020204030204" pitchFamily="34" charset="0"/>
              </a:rPr>
              <a:t>have a vacancy rate above the 10% norms.</a:t>
            </a:r>
          </a:p>
          <a:p>
            <a:pPr marL="342900" indent="-342900" algn="just">
              <a:lnSpc>
                <a:spcPct val="120000"/>
              </a:lnSpc>
              <a:buFont typeface="Arial" pitchFamily="34" charset="0"/>
              <a:buChar char="•"/>
            </a:pPr>
            <a:r>
              <a:rPr lang="en-ZA" sz="1700" b="0" dirty="0" smtClean="0">
                <a:latin typeface="Calibri" panose="020F0502020204030204" pitchFamily="34" charset="0"/>
              </a:rPr>
              <a:t>Of concern are the following departments with a </a:t>
            </a:r>
            <a:r>
              <a:rPr lang="en-ZA" sz="1700" dirty="0" smtClean="0">
                <a:latin typeface="Calibri" panose="020F0502020204030204" pitchFamily="34" charset="0"/>
              </a:rPr>
              <a:t>vacancy rate above 20%:</a:t>
            </a:r>
          </a:p>
          <a:p>
            <a:pPr marL="742950" lvl="1" indent="-285750" algn="just" eaLnBrk="0" hangingPunct="0">
              <a:lnSpc>
                <a:spcPct val="120000"/>
              </a:lnSpc>
              <a:spcBef>
                <a:spcPts val="0"/>
              </a:spcBef>
              <a:buFont typeface="Arial" pitchFamily="34" charset="0"/>
              <a:buChar char="–"/>
            </a:pPr>
            <a:r>
              <a:rPr lang="en-ZA" sz="1700" b="0" dirty="0" smtClean="0">
                <a:latin typeface="Calibri" pitchFamily="34" charset="0"/>
                <a:cs typeface="Calibri" pitchFamily="34" charset="0"/>
              </a:rPr>
              <a:t>Human </a:t>
            </a:r>
            <a:r>
              <a:rPr lang="en-ZA" sz="1700" b="0" dirty="0">
                <a:latin typeface="Calibri" pitchFamily="34" charset="0"/>
                <a:cs typeface="Calibri" pitchFamily="34" charset="0"/>
              </a:rPr>
              <a:t>Settlements </a:t>
            </a:r>
            <a:r>
              <a:rPr lang="en-ZA" sz="1700" b="0" dirty="0" smtClean="0">
                <a:latin typeface="Calibri" pitchFamily="34" charset="0"/>
                <a:cs typeface="Calibri" pitchFamily="34" charset="0"/>
              </a:rPr>
              <a:t>		@ </a:t>
            </a:r>
            <a:r>
              <a:rPr lang="en-ZA" sz="1700" b="0" dirty="0">
                <a:latin typeface="Calibri" pitchFamily="34" charset="0"/>
                <a:cs typeface="Calibri" pitchFamily="34" charset="0"/>
              </a:rPr>
              <a:t>25.13% from a </a:t>
            </a:r>
            <a:r>
              <a:rPr lang="en-ZA" sz="1700" b="0" dirty="0" smtClean="0">
                <a:latin typeface="Calibri" pitchFamily="34" charset="0"/>
                <a:cs typeface="Calibri" pitchFamily="34" charset="0"/>
              </a:rPr>
              <a:t>21% </a:t>
            </a:r>
            <a:r>
              <a:rPr lang="en-ZA" sz="1700" b="0" dirty="0">
                <a:latin typeface="Calibri" pitchFamily="34" charset="0"/>
                <a:cs typeface="Calibri" pitchFamily="34" charset="0"/>
              </a:rPr>
              <a:t>in 2015/16</a:t>
            </a:r>
          </a:p>
          <a:p>
            <a:pPr marL="742950" lvl="1" indent="-285750" algn="just" eaLnBrk="0" hangingPunct="0">
              <a:lnSpc>
                <a:spcPct val="120000"/>
              </a:lnSpc>
              <a:spcBef>
                <a:spcPts val="0"/>
              </a:spcBef>
              <a:buFont typeface="Arial" pitchFamily="34" charset="0"/>
              <a:buChar char="–"/>
            </a:pPr>
            <a:r>
              <a:rPr lang="en-ZA" sz="1700" b="0" dirty="0">
                <a:latin typeface="Calibri" pitchFamily="34" charset="0"/>
                <a:cs typeface="Calibri" pitchFamily="34" charset="0"/>
              </a:rPr>
              <a:t>Sport and Recreation SA </a:t>
            </a:r>
            <a:r>
              <a:rPr lang="en-ZA" sz="1700" b="0" dirty="0" smtClean="0">
                <a:latin typeface="Calibri" pitchFamily="34" charset="0"/>
                <a:cs typeface="Calibri" pitchFamily="34" charset="0"/>
              </a:rPr>
              <a:t>	@ </a:t>
            </a:r>
            <a:r>
              <a:rPr lang="en-ZA" sz="1700" b="0" dirty="0">
                <a:latin typeface="Calibri" pitchFamily="34" charset="0"/>
                <a:cs typeface="Calibri" pitchFamily="34" charset="0"/>
              </a:rPr>
              <a:t>24.20% from a </a:t>
            </a:r>
            <a:r>
              <a:rPr lang="en-ZA" sz="1700" b="0" dirty="0" smtClean="0">
                <a:latin typeface="Calibri" pitchFamily="34" charset="0"/>
                <a:cs typeface="Calibri" pitchFamily="34" charset="0"/>
              </a:rPr>
              <a:t>21.4% </a:t>
            </a:r>
            <a:r>
              <a:rPr lang="en-ZA" sz="1700" b="0" dirty="0">
                <a:latin typeface="Calibri" pitchFamily="34" charset="0"/>
                <a:cs typeface="Calibri" pitchFamily="34" charset="0"/>
              </a:rPr>
              <a:t>in 2015/16</a:t>
            </a:r>
          </a:p>
          <a:p>
            <a:pPr marL="742950" lvl="1" indent="-285750" algn="just" eaLnBrk="0" hangingPunct="0">
              <a:lnSpc>
                <a:spcPct val="120000"/>
              </a:lnSpc>
              <a:spcBef>
                <a:spcPts val="0"/>
              </a:spcBef>
              <a:buFont typeface="Arial" pitchFamily="34" charset="0"/>
              <a:buChar char="–"/>
            </a:pPr>
            <a:r>
              <a:rPr lang="en-ZA" sz="1700" b="0" dirty="0" smtClean="0">
                <a:latin typeface="Calibri" pitchFamily="34" charset="0"/>
                <a:cs typeface="Calibri" pitchFamily="34" charset="0"/>
              </a:rPr>
              <a:t>Water </a:t>
            </a:r>
            <a:r>
              <a:rPr lang="en-ZA" sz="1700" b="0" dirty="0">
                <a:latin typeface="Calibri" pitchFamily="34" charset="0"/>
                <a:cs typeface="Calibri" pitchFamily="34" charset="0"/>
              </a:rPr>
              <a:t>and Sanitation </a:t>
            </a:r>
            <a:r>
              <a:rPr lang="en-ZA" sz="1700" b="0" dirty="0" smtClean="0">
                <a:latin typeface="Calibri" pitchFamily="34" charset="0"/>
                <a:cs typeface="Calibri" pitchFamily="34" charset="0"/>
              </a:rPr>
              <a:t>		@ </a:t>
            </a:r>
            <a:r>
              <a:rPr lang="en-ZA" sz="1700" b="0" dirty="0">
                <a:latin typeface="Calibri" pitchFamily="34" charset="0"/>
                <a:cs typeface="Calibri" pitchFamily="34" charset="0"/>
              </a:rPr>
              <a:t>20.73 from a </a:t>
            </a:r>
            <a:r>
              <a:rPr lang="en-ZA" sz="1700" b="0" dirty="0" smtClean="0">
                <a:latin typeface="Calibri" pitchFamily="34" charset="0"/>
                <a:cs typeface="Calibri" pitchFamily="34" charset="0"/>
              </a:rPr>
              <a:t>17.2% </a:t>
            </a:r>
            <a:r>
              <a:rPr lang="en-ZA" sz="1700" b="0" dirty="0">
                <a:latin typeface="Calibri" pitchFamily="34" charset="0"/>
                <a:cs typeface="Calibri" pitchFamily="34" charset="0"/>
              </a:rPr>
              <a:t>in </a:t>
            </a:r>
            <a:r>
              <a:rPr lang="en-ZA" sz="1700" b="0" dirty="0" smtClean="0">
                <a:latin typeface="Calibri" pitchFamily="34" charset="0"/>
                <a:cs typeface="Calibri" pitchFamily="34" charset="0"/>
              </a:rPr>
              <a:t>2015/16</a:t>
            </a:r>
            <a:endParaRPr lang="en-ZA" sz="1700" b="0" dirty="0">
              <a:latin typeface="Calibri" pitchFamily="34" charset="0"/>
              <a:cs typeface="Calibri" pitchFamily="34" charset="0"/>
            </a:endParaRPr>
          </a:p>
          <a:p>
            <a:pPr marL="742950" lvl="1" indent="-285750" algn="just" eaLnBrk="0" hangingPunct="0">
              <a:lnSpc>
                <a:spcPct val="120000"/>
              </a:lnSpc>
              <a:spcBef>
                <a:spcPts val="0"/>
              </a:spcBef>
              <a:buFont typeface="Arial" pitchFamily="34" charset="0"/>
              <a:buChar char="–"/>
            </a:pPr>
            <a:r>
              <a:rPr lang="en-ZA" sz="1700" b="0" dirty="0">
                <a:latin typeface="Calibri" pitchFamily="34" charset="0"/>
                <a:cs typeface="Calibri" pitchFamily="34" charset="0"/>
              </a:rPr>
              <a:t>Transport </a:t>
            </a:r>
            <a:r>
              <a:rPr lang="en-ZA" sz="1700" b="0" dirty="0" smtClean="0">
                <a:latin typeface="Calibri" pitchFamily="34" charset="0"/>
                <a:cs typeface="Calibri" pitchFamily="34" charset="0"/>
              </a:rPr>
              <a:t>			@ </a:t>
            </a:r>
            <a:r>
              <a:rPr lang="en-ZA" sz="1700" b="0" dirty="0">
                <a:latin typeface="Calibri" pitchFamily="34" charset="0"/>
                <a:cs typeface="Calibri" pitchFamily="34" charset="0"/>
              </a:rPr>
              <a:t>22.63% from a </a:t>
            </a:r>
            <a:r>
              <a:rPr lang="en-ZA" sz="1700" b="0" dirty="0" smtClean="0">
                <a:latin typeface="Calibri" pitchFamily="34" charset="0"/>
                <a:cs typeface="Calibri" pitchFamily="34" charset="0"/>
              </a:rPr>
              <a:t>19.6% </a:t>
            </a:r>
            <a:r>
              <a:rPr lang="en-ZA" sz="1700" b="0" dirty="0">
                <a:latin typeface="Calibri" pitchFamily="34" charset="0"/>
                <a:cs typeface="Calibri" pitchFamily="34" charset="0"/>
              </a:rPr>
              <a:t>in </a:t>
            </a:r>
            <a:r>
              <a:rPr lang="en-ZA" sz="1700" b="0" dirty="0" smtClean="0">
                <a:latin typeface="Calibri" pitchFamily="34" charset="0"/>
                <a:cs typeface="Calibri" pitchFamily="34" charset="0"/>
              </a:rPr>
              <a:t>2015/16</a:t>
            </a:r>
          </a:p>
          <a:p>
            <a:pPr marL="742950" lvl="1" indent="-285750" algn="just" eaLnBrk="0" hangingPunct="0">
              <a:lnSpc>
                <a:spcPct val="120000"/>
              </a:lnSpc>
              <a:spcBef>
                <a:spcPts val="0"/>
              </a:spcBef>
              <a:buFont typeface="Arial" pitchFamily="34" charset="0"/>
              <a:buChar char="–"/>
            </a:pPr>
            <a:endParaRPr lang="en-ZA" sz="1700" b="0" dirty="0" smtClean="0">
              <a:latin typeface="Calibri" pitchFamily="34" charset="0"/>
              <a:cs typeface="Calibri" pitchFamily="34" charset="0"/>
            </a:endParaRPr>
          </a:p>
          <a:p>
            <a:pPr marL="742950" lvl="1" indent="-285750" algn="just" eaLnBrk="0" hangingPunct="0">
              <a:lnSpc>
                <a:spcPct val="120000"/>
              </a:lnSpc>
              <a:spcBef>
                <a:spcPts val="0"/>
              </a:spcBef>
              <a:buFont typeface="Arial" pitchFamily="34" charset="0"/>
              <a:buChar char="–"/>
            </a:pPr>
            <a:r>
              <a:rPr lang="en-ZA" sz="1700" b="0" dirty="0" smtClean="0">
                <a:latin typeface="Calibri" pitchFamily="34" charset="0"/>
                <a:cs typeface="Calibri" pitchFamily="34" charset="0"/>
              </a:rPr>
              <a:t>Communications 		@ </a:t>
            </a:r>
            <a:r>
              <a:rPr lang="en-ZA" sz="1700" b="0" dirty="0">
                <a:latin typeface="Calibri" pitchFamily="34" charset="0"/>
                <a:cs typeface="Calibri" pitchFamily="34" charset="0"/>
              </a:rPr>
              <a:t>20.51% from a </a:t>
            </a:r>
            <a:r>
              <a:rPr lang="en-ZA" sz="1700" b="0" dirty="0" smtClean="0">
                <a:latin typeface="Calibri" pitchFamily="34" charset="0"/>
                <a:cs typeface="Calibri" pitchFamily="34" charset="0"/>
              </a:rPr>
              <a:t>25% </a:t>
            </a:r>
            <a:r>
              <a:rPr lang="en-ZA" sz="1700" b="0" dirty="0">
                <a:latin typeface="Calibri" pitchFamily="34" charset="0"/>
                <a:cs typeface="Calibri" pitchFamily="34" charset="0"/>
              </a:rPr>
              <a:t>in </a:t>
            </a:r>
            <a:r>
              <a:rPr lang="en-ZA" sz="1700" b="0" dirty="0" smtClean="0">
                <a:latin typeface="Calibri" pitchFamily="34" charset="0"/>
                <a:cs typeface="Calibri" pitchFamily="34" charset="0"/>
              </a:rPr>
              <a:t>2015/16</a:t>
            </a:r>
          </a:p>
          <a:p>
            <a:pPr marL="742950" lvl="1" indent="-285750" algn="just" eaLnBrk="0" hangingPunct="0">
              <a:lnSpc>
                <a:spcPct val="120000"/>
              </a:lnSpc>
              <a:spcBef>
                <a:spcPts val="0"/>
              </a:spcBef>
              <a:buFont typeface="Arial" pitchFamily="34" charset="0"/>
              <a:buChar char="–"/>
            </a:pPr>
            <a:endParaRPr lang="en-ZA" sz="1700" b="0" dirty="0">
              <a:latin typeface="+mn-lt"/>
            </a:endParaRPr>
          </a:p>
        </p:txBody>
      </p:sp>
      <p:sp>
        <p:nvSpPr>
          <p:cNvPr id="4" name="TextBox 3"/>
          <p:cNvSpPr txBox="1"/>
          <p:nvPr/>
        </p:nvSpPr>
        <p:spPr>
          <a:xfrm>
            <a:off x="539552" y="6309320"/>
            <a:ext cx="7416824" cy="400110"/>
          </a:xfrm>
          <a:prstGeom prst="rect">
            <a:avLst/>
          </a:prstGeom>
          <a:noFill/>
        </p:spPr>
        <p:txBody>
          <a:bodyPr wrap="square" rtlCol="0">
            <a:spAutoFit/>
          </a:bodyPr>
          <a:lstStyle/>
          <a:p>
            <a:pPr algn="just"/>
            <a:r>
              <a:rPr lang="en-ZA" sz="1000" dirty="0" smtClean="0">
                <a:solidFill>
                  <a:schemeClr val="bg1"/>
                </a:solidFill>
                <a:latin typeface="Calibri" panose="020F0502020204030204" pitchFamily="34" charset="0"/>
              </a:rPr>
              <a:t>Total Vacancy Rate in the Public Service, Quarter 3 Sept – Dec 2016, Compiled by the DPSA, Data Source: PERSAL – excludes Defence and State Security Agency. Including Annual Reports for 2015/16</a:t>
            </a:r>
            <a:endParaRPr lang="en-ZA" sz="1000" dirty="0">
              <a:solidFill>
                <a:schemeClr val="bg1"/>
              </a:solidFill>
              <a:latin typeface="Calibri" panose="020F0502020204030204" pitchFamily="34" charset="0"/>
            </a:endParaRPr>
          </a:p>
        </p:txBody>
      </p:sp>
      <p:sp>
        <p:nvSpPr>
          <p:cNvPr id="2" name="Up Arrow 1"/>
          <p:cNvSpPr/>
          <p:nvPr/>
        </p:nvSpPr>
        <p:spPr bwMode="auto">
          <a:xfrm>
            <a:off x="7583016" y="4035648"/>
            <a:ext cx="517376" cy="1258847"/>
          </a:xfrm>
          <a:prstGeom prst="upArrow">
            <a:avLst/>
          </a:prstGeom>
          <a:solidFill>
            <a:srgbClr val="FF0000"/>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ZA" sz="3200" b="1" i="0" u="none" strike="noStrike" cap="none" normalizeH="0" baseline="0" dirty="0" smtClean="0">
              <a:ln>
                <a:noFill/>
              </a:ln>
              <a:solidFill>
                <a:schemeClr val="tx1"/>
              </a:solidFill>
              <a:effectLst/>
              <a:latin typeface="Arial" charset="0"/>
              <a:ea typeface="ＭＳ Ｐゴシック" pitchFamily="34" charset="-128"/>
              <a:cs typeface="Arial" charset="0"/>
            </a:endParaRPr>
          </a:p>
        </p:txBody>
      </p:sp>
      <p:sp>
        <p:nvSpPr>
          <p:cNvPr id="5" name="Down Arrow 4"/>
          <p:cNvSpPr/>
          <p:nvPr/>
        </p:nvSpPr>
        <p:spPr bwMode="auto">
          <a:xfrm>
            <a:off x="7583016" y="5445224"/>
            <a:ext cx="517376" cy="576064"/>
          </a:xfrm>
          <a:prstGeom prst="downArrow">
            <a:avLst/>
          </a:prstGeom>
          <a:solidFill>
            <a:srgbClr val="FF9933"/>
          </a:solidFill>
          <a:ln w="381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ZA" sz="3200" b="1" i="0" u="none" strike="noStrike" cap="none" normalizeH="0" baseline="0" dirty="0" smtClean="0">
              <a:ln>
                <a:noFill/>
              </a:ln>
              <a:solidFill>
                <a:schemeClr val="tx1"/>
              </a:solidFill>
              <a:effectLst/>
              <a:latin typeface="Arial" charset="0"/>
              <a:ea typeface="ＭＳ Ｐゴシック" pitchFamily="34" charset="-128"/>
              <a:cs typeface="Arial" charset="0"/>
            </a:endParaRPr>
          </a:p>
        </p:txBody>
      </p:sp>
      <p:sp>
        <p:nvSpPr>
          <p:cNvPr id="9" name="Title 1"/>
          <p:cNvSpPr txBox="1">
            <a:spLocks/>
          </p:cNvSpPr>
          <p:nvPr/>
        </p:nvSpPr>
        <p:spPr bwMode="auto">
          <a:xfrm>
            <a:off x="522399" y="528702"/>
            <a:ext cx="8229600" cy="6097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a:lnSpc>
                <a:spcPct val="80000"/>
              </a:lnSpc>
            </a:pPr>
            <a:r>
              <a:rPr lang="en-US" sz="2400" dirty="0" smtClean="0">
                <a:solidFill>
                  <a:srgbClr val="993300"/>
                </a:solidFill>
                <a:latin typeface="Berlin Sans FB Demi" pitchFamily="34" charset="0"/>
              </a:rPr>
              <a:t>EFFECTIVE AND EFFICIENT PERFORMANCE WITHIN THE PUBLIC SERVICE (2) </a:t>
            </a:r>
            <a:endParaRPr lang="en-US" sz="2400" dirty="0">
              <a:solidFill>
                <a:srgbClr val="993300"/>
              </a:solidFill>
              <a:latin typeface="Berlin Sans FB Demi" pitchFamily="34" charset="0"/>
            </a:endParaRPr>
          </a:p>
        </p:txBody>
      </p:sp>
    </p:spTree>
    <p:extLst>
      <p:ext uri="{BB962C8B-B14F-4D97-AF65-F5344CB8AC3E}">
        <p14:creationId xmlns:p14="http://schemas.microsoft.com/office/powerpoint/2010/main" xmlns="" val="38409514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Vacancy rate clipart">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64088" y="4361134"/>
            <a:ext cx="3059191" cy="182021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38</a:t>
            </a:fld>
            <a:endParaRPr lang="en-US" sz="1400" b="0" dirty="0">
              <a:solidFill>
                <a:schemeClr val="bg1"/>
              </a:solidFill>
            </a:endParaRPr>
          </a:p>
        </p:txBody>
      </p:sp>
      <p:sp>
        <p:nvSpPr>
          <p:cNvPr id="3" name="TextBox 2"/>
          <p:cNvSpPr txBox="1"/>
          <p:nvPr/>
        </p:nvSpPr>
        <p:spPr>
          <a:xfrm>
            <a:off x="539552" y="1689869"/>
            <a:ext cx="8226510" cy="4225772"/>
          </a:xfrm>
          <a:prstGeom prst="rect">
            <a:avLst/>
          </a:prstGeom>
          <a:noFill/>
        </p:spPr>
        <p:txBody>
          <a:bodyPr wrap="square" rtlCol="0">
            <a:spAutoFit/>
          </a:bodyPr>
          <a:lstStyle/>
          <a:p>
            <a:pPr marL="342900" indent="-342900" algn="just">
              <a:lnSpc>
                <a:spcPct val="120000"/>
              </a:lnSpc>
              <a:buFont typeface="Arial" pitchFamily="34" charset="0"/>
              <a:buChar char="•"/>
            </a:pPr>
            <a:r>
              <a:rPr lang="en-ZA" sz="1700" b="0" dirty="0" smtClean="0">
                <a:latin typeface="Calibri" panose="020F0502020204030204" pitchFamily="34" charset="0"/>
              </a:rPr>
              <a:t>These rates are attributed to:</a:t>
            </a:r>
          </a:p>
          <a:p>
            <a:pPr marL="742950" lvl="1" indent="-285750" algn="just" eaLnBrk="0" hangingPunct="0">
              <a:lnSpc>
                <a:spcPct val="120000"/>
              </a:lnSpc>
              <a:spcBef>
                <a:spcPct val="20000"/>
              </a:spcBef>
              <a:buFont typeface="Arial" pitchFamily="34" charset="0"/>
              <a:buChar char="–"/>
            </a:pPr>
            <a:r>
              <a:rPr lang="en-ZA" sz="1700" b="0" dirty="0">
                <a:latin typeface="Calibri" pitchFamily="34" charset="0"/>
              </a:rPr>
              <a:t>Ongoing restructuring over long periods and delays in the finalisation of the approved organisational structures</a:t>
            </a:r>
            <a:r>
              <a:rPr lang="en-ZA" sz="1700" b="0" dirty="0" smtClean="0">
                <a:latin typeface="Calibri" pitchFamily="34" charset="0"/>
              </a:rPr>
              <a:t>.</a:t>
            </a:r>
          </a:p>
          <a:p>
            <a:pPr marL="742950" lvl="1" indent="-285750" algn="just" eaLnBrk="0" hangingPunct="0">
              <a:lnSpc>
                <a:spcPct val="120000"/>
              </a:lnSpc>
              <a:spcBef>
                <a:spcPct val="20000"/>
              </a:spcBef>
              <a:buFont typeface="Arial" pitchFamily="34" charset="0"/>
              <a:buChar char="–"/>
            </a:pPr>
            <a:r>
              <a:rPr lang="en-ZA" sz="1700" b="0" dirty="0" smtClean="0">
                <a:latin typeface="Calibri" pitchFamily="34" charset="0"/>
              </a:rPr>
              <a:t>Moratoria on the filling of posts that were in place for extensive periods.</a:t>
            </a:r>
          </a:p>
          <a:p>
            <a:pPr marL="742950" lvl="1" indent="-285750" algn="just" eaLnBrk="0" hangingPunct="0">
              <a:lnSpc>
                <a:spcPct val="120000"/>
              </a:lnSpc>
              <a:spcBef>
                <a:spcPct val="20000"/>
              </a:spcBef>
              <a:buFont typeface="Arial" pitchFamily="34" charset="0"/>
              <a:buChar char="–"/>
            </a:pPr>
            <a:r>
              <a:rPr lang="en-ZA" sz="1700" b="0" dirty="0" smtClean="0">
                <a:latin typeface="Calibri" pitchFamily="34" charset="0"/>
              </a:rPr>
              <a:t>Lack of delegations, in some departments, to fill posts that often result in lengthy approval processes.</a:t>
            </a:r>
          </a:p>
          <a:p>
            <a:pPr marL="742950" lvl="1" indent="-285750" algn="just" eaLnBrk="0" hangingPunct="0">
              <a:lnSpc>
                <a:spcPct val="120000"/>
              </a:lnSpc>
              <a:spcBef>
                <a:spcPct val="20000"/>
              </a:spcBef>
              <a:buFont typeface="Arial" pitchFamily="34" charset="0"/>
              <a:buChar char="–"/>
            </a:pPr>
            <a:r>
              <a:rPr lang="en-ZA" sz="1700" b="0" dirty="0" smtClean="0">
                <a:latin typeface="Calibri" pitchFamily="34" charset="0"/>
              </a:rPr>
              <a:t>Delays in finalisation of the prescribed pre-employment verifications on the part of SAQA ( in respect of educational qualifications) and the State Security Agency (in respect of the other prescribe verifications).</a:t>
            </a:r>
          </a:p>
          <a:p>
            <a:pPr marL="742950" lvl="1" indent="-285750" algn="just" eaLnBrk="0" hangingPunct="0">
              <a:lnSpc>
                <a:spcPct val="120000"/>
              </a:lnSpc>
              <a:spcBef>
                <a:spcPct val="20000"/>
              </a:spcBef>
              <a:buFont typeface="Arial" pitchFamily="34" charset="0"/>
              <a:buChar char="–"/>
            </a:pPr>
            <a:endParaRPr lang="en-ZA" sz="1700" b="0" dirty="0">
              <a:latin typeface="Calibri" pitchFamily="34" charset="0"/>
            </a:endParaRPr>
          </a:p>
          <a:p>
            <a:pPr marL="742950" lvl="1" indent="-285750" algn="just" eaLnBrk="0" hangingPunct="0">
              <a:lnSpc>
                <a:spcPct val="120000"/>
              </a:lnSpc>
              <a:spcBef>
                <a:spcPct val="20000"/>
              </a:spcBef>
              <a:buFont typeface="Arial" pitchFamily="34" charset="0"/>
              <a:buChar char="–"/>
            </a:pPr>
            <a:endParaRPr lang="en-ZA" sz="1700" b="0" dirty="0" smtClean="0">
              <a:latin typeface="Calibri" pitchFamily="34" charset="0"/>
            </a:endParaRPr>
          </a:p>
          <a:p>
            <a:pPr marL="742950" lvl="1" indent="-285750" algn="just" eaLnBrk="0" hangingPunct="0">
              <a:lnSpc>
                <a:spcPct val="120000"/>
              </a:lnSpc>
              <a:spcBef>
                <a:spcPct val="20000"/>
              </a:spcBef>
              <a:buFont typeface="Arial" pitchFamily="34" charset="0"/>
              <a:buChar char="–"/>
            </a:pPr>
            <a:endParaRPr lang="en-ZA" sz="1700" b="0" dirty="0">
              <a:latin typeface="Calibri" pitchFamily="34" charset="0"/>
            </a:endParaRPr>
          </a:p>
        </p:txBody>
      </p:sp>
      <p:sp>
        <p:nvSpPr>
          <p:cNvPr id="4" name="TextBox 3"/>
          <p:cNvSpPr txBox="1"/>
          <p:nvPr/>
        </p:nvSpPr>
        <p:spPr>
          <a:xfrm>
            <a:off x="539552" y="6309320"/>
            <a:ext cx="7704856" cy="246221"/>
          </a:xfrm>
          <a:prstGeom prst="rect">
            <a:avLst/>
          </a:prstGeom>
          <a:noFill/>
        </p:spPr>
        <p:txBody>
          <a:bodyPr wrap="square" rtlCol="0">
            <a:spAutoFit/>
          </a:bodyPr>
          <a:lstStyle/>
          <a:p>
            <a:pPr algn="just"/>
            <a:r>
              <a:rPr lang="en-ZA" sz="1000" dirty="0" smtClean="0">
                <a:solidFill>
                  <a:schemeClr val="bg1"/>
                </a:solidFill>
                <a:latin typeface="Calibri" panose="020F0502020204030204" pitchFamily="34" charset="0"/>
              </a:rPr>
              <a:t>Outcome 12: An efficient, effective and development oriented Public Service, 3rd Quarter 2016/17 Plan of Action (PoA) Progress Report, DPSA</a:t>
            </a:r>
            <a:endParaRPr lang="en-ZA" sz="1000" dirty="0">
              <a:solidFill>
                <a:schemeClr val="bg1"/>
              </a:solidFill>
              <a:latin typeface="Calibri" panose="020F0502020204030204" pitchFamily="34" charset="0"/>
            </a:endParaRPr>
          </a:p>
        </p:txBody>
      </p:sp>
      <p:sp>
        <p:nvSpPr>
          <p:cNvPr id="9" name="Title 1"/>
          <p:cNvSpPr txBox="1">
            <a:spLocks/>
          </p:cNvSpPr>
          <p:nvPr/>
        </p:nvSpPr>
        <p:spPr bwMode="auto">
          <a:xfrm>
            <a:off x="539552" y="1268760"/>
            <a:ext cx="8226510" cy="5541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nSpc>
                <a:spcPct val="80000"/>
              </a:lnSpc>
            </a:pPr>
            <a:r>
              <a:rPr lang="en-US" sz="2000" dirty="0" smtClean="0">
                <a:solidFill>
                  <a:srgbClr val="C00000"/>
                </a:solidFill>
                <a:latin typeface="Calibri" panose="020F0502020204030204" pitchFamily="34" charset="0"/>
              </a:rPr>
              <a:t>Vacancy Rate: National Departments</a:t>
            </a:r>
            <a:endParaRPr lang="en-US" sz="2000" dirty="0">
              <a:solidFill>
                <a:srgbClr val="C00000"/>
              </a:solidFill>
              <a:latin typeface="Calibri" panose="020F0502020204030204" pitchFamily="34" charset="0"/>
            </a:endParaRPr>
          </a:p>
        </p:txBody>
      </p:sp>
      <p:sp>
        <p:nvSpPr>
          <p:cNvPr id="10" name="Title 1"/>
          <p:cNvSpPr txBox="1">
            <a:spLocks/>
          </p:cNvSpPr>
          <p:nvPr/>
        </p:nvSpPr>
        <p:spPr bwMode="auto">
          <a:xfrm>
            <a:off x="522399" y="628927"/>
            <a:ext cx="8229600" cy="6097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a:lnSpc>
                <a:spcPct val="80000"/>
              </a:lnSpc>
            </a:pPr>
            <a:r>
              <a:rPr lang="en-US" sz="2400" dirty="0" smtClean="0">
                <a:solidFill>
                  <a:srgbClr val="993300"/>
                </a:solidFill>
                <a:latin typeface="Berlin Sans FB Demi" pitchFamily="34" charset="0"/>
              </a:rPr>
              <a:t>EFFECTIVE AND EFFICIENT PERFORMANCE WITHIN THE PUBLIC SERVICE (3) </a:t>
            </a:r>
            <a:endParaRPr lang="en-US" sz="2400" dirty="0">
              <a:solidFill>
                <a:srgbClr val="993300"/>
              </a:solidFill>
              <a:latin typeface="Berlin Sans FB Demi" pitchFamily="34" charset="0"/>
            </a:endParaRPr>
          </a:p>
        </p:txBody>
      </p:sp>
    </p:spTree>
    <p:extLst>
      <p:ext uri="{BB962C8B-B14F-4D97-AF65-F5344CB8AC3E}">
        <p14:creationId xmlns:p14="http://schemas.microsoft.com/office/powerpoint/2010/main" xmlns="" val="9816642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010400" y="6381750"/>
            <a:ext cx="2133600" cy="476250"/>
          </a:xfrm>
          <a:prstGeom prst="rect">
            <a:avLst/>
          </a:prstGeom>
          <a:noFill/>
          <a:ln w="9525">
            <a:noFill/>
            <a:miter lim="800000"/>
            <a:headEnd/>
            <a:tailEnd/>
          </a:ln>
        </p:spPr>
        <p:txBody>
          <a:bodyPr/>
          <a:lstStyle/>
          <a:p>
            <a:pPr algn="r" eaLnBrk="0" fontAlgn="auto" hangingPunct="0">
              <a:spcBef>
                <a:spcPts val="0"/>
              </a:spcBef>
              <a:spcAft>
                <a:spcPts val="0"/>
              </a:spcAft>
            </a:pPr>
            <a:fld id="{3D7D7202-78FF-4AF5-8E29-E0B756925B96}" type="slidenum">
              <a:rPr lang="en-US" sz="1400" b="0">
                <a:solidFill>
                  <a:prstClr val="black"/>
                </a:solidFill>
                <a:latin typeface="Calibri"/>
                <a:ea typeface="+mn-ea"/>
              </a:rPr>
              <a:pPr algn="r" eaLnBrk="0" fontAlgn="auto" hangingPunct="0">
                <a:spcBef>
                  <a:spcPts val="0"/>
                </a:spcBef>
                <a:spcAft>
                  <a:spcPts val="0"/>
                </a:spcAft>
              </a:pPr>
              <a:t>39</a:t>
            </a:fld>
            <a:endParaRPr lang="en-US" sz="1400" b="0" dirty="0">
              <a:solidFill>
                <a:prstClr val="black"/>
              </a:solidFill>
              <a:latin typeface="Calibri"/>
              <a:ea typeface="+mn-ea"/>
            </a:endParaRPr>
          </a:p>
        </p:txBody>
      </p:sp>
      <p:sp>
        <p:nvSpPr>
          <p:cNvPr id="42" name="Rectangle 41"/>
          <p:cNvSpPr/>
          <p:nvPr/>
        </p:nvSpPr>
        <p:spPr>
          <a:xfrm>
            <a:off x="480677" y="1232113"/>
            <a:ext cx="8225892" cy="646331"/>
          </a:xfrm>
          <a:prstGeom prst="rect">
            <a:avLst/>
          </a:prstGeom>
        </p:spPr>
        <p:txBody>
          <a:bodyPr wrap="square">
            <a:spAutoFit/>
          </a:bodyPr>
          <a:lstStyle/>
          <a:p>
            <a:pPr fontAlgn="auto">
              <a:spcBef>
                <a:spcPts val="0"/>
              </a:spcBef>
              <a:spcAft>
                <a:spcPts val="0"/>
              </a:spcAft>
              <a:buClr>
                <a:srgbClr val="4472C4">
                  <a:lumMod val="25000"/>
                </a:srgbClr>
              </a:buClr>
              <a:buSzPct val="100000"/>
            </a:pPr>
            <a:r>
              <a:rPr lang="en-ZA" sz="1800" i="1" dirty="0" smtClean="0">
                <a:solidFill>
                  <a:srgbClr val="C00000"/>
                </a:solidFill>
                <a:latin typeface="Calibri" pitchFamily="34" charset="0"/>
                <a:cs typeface="Arial" pitchFamily="34" charset="0"/>
              </a:rPr>
              <a:t>What can be done to improve the effectiveness of the State vis-à-vis the delivery trajectory of Government’s objectives as contained in the NDP?</a:t>
            </a:r>
            <a:endParaRPr lang="en-ZA" sz="1800" b="0" dirty="0" smtClean="0">
              <a:solidFill>
                <a:prstClr val="black"/>
              </a:solidFill>
              <a:latin typeface="Calibri" pitchFamily="34" charset="0"/>
              <a:cs typeface="Arial" pitchFamily="34" charset="0"/>
            </a:endParaRPr>
          </a:p>
        </p:txBody>
      </p:sp>
      <p:sp>
        <p:nvSpPr>
          <p:cNvPr id="14" name="Title 1"/>
          <p:cNvSpPr txBox="1">
            <a:spLocks/>
          </p:cNvSpPr>
          <p:nvPr/>
        </p:nvSpPr>
        <p:spPr bwMode="auto">
          <a:xfrm>
            <a:off x="523522" y="606726"/>
            <a:ext cx="8229600" cy="6097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a:lnSpc>
                <a:spcPct val="80000"/>
              </a:lnSpc>
            </a:pPr>
            <a:r>
              <a:rPr lang="en-US" sz="2400" dirty="0" smtClean="0">
                <a:solidFill>
                  <a:srgbClr val="993300"/>
                </a:solidFill>
                <a:latin typeface="Berlin Sans FB Demi" pitchFamily="34" charset="0"/>
              </a:rPr>
              <a:t>EFFECTIVE AND EFFICIENT PERFORMANCE WITHIN THE PUBLIC SERVICE (4)</a:t>
            </a:r>
            <a:endParaRPr lang="en-US" sz="2400" dirty="0">
              <a:solidFill>
                <a:srgbClr val="993300"/>
              </a:solidFill>
              <a:latin typeface="Berlin Sans FB Demi" pitchFamily="34" charset="0"/>
            </a:endParaRPr>
          </a:p>
        </p:txBody>
      </p:sp>
      <p:sp>
        <p:nvSpPr>
          <p:cNvPr id="6" name="Rectangle 5"/>
          <p:cNvSpPr/>
          <p:nvPr/>
        </p:nvSpPr>
        <p:spPr>
          <a:xfrm>
            <a:off x="523523" y="1916832"/>
            <a:ext cx="7936909" cy="4358116"/>
          </a:xfrm>
          <a:prstGeom prst="rect">
            <a:avLst/>
          </a:prstGeom>
        </p:spPr>
        <p:txBody>
          <a:bodyPr wrap="square">
            <a:spAutoFit/>
          </a:bodyPr>
          <a:lstStyle/>
          <a:p>
            <a:pPr lvl="1" indent="-457200" algn="just">
              <a:lnSpc>
                <a:spcPct val="130000"/>
              </a:lnSpc>
              <a:spcBef>
                <a:spcPts val="0"/>
              </a:spcBef>
              <a:buFont typeface="Arial" panose="020B0604020202020204" pitchFamily="34" charset="0"/>
              <a:buChar char="•"/>
              <a:defRPr/>
            </a:pPr>
            <a:r>
              <a:rPr lang="en-US" sz="1800" b="0" dirty="0" smtClean="0">
                <a:latin typeface="Calibri" panose="020F0502020204030204" pitchFamily="34" charset="0"/>
              </a:rPr>
              <a:t>Another key area that effects performance is </a:t>
            </a:r>
            <a:r>
              <a:rPr lang="en-US" sz="1800" b="0" dirty="0">
                <a:latin typeface="Calibri" panose="020F0502020204030204" pitchFamily="34" charset="0"/>
              </a:rPr>
              <a:t>the provision of “reasonable functional accommodation that facilitates service delivery” by the Department of Public Works (DPW). </a:t>
            </a:r>
            <a:endParaRPr lang="en-US" sz="1800" b="0" dirty="0" smtClean="0">
              <a:latin typeface="Calibri" panose="020F0502020204030204" pitchFamily="34" charset="0"/>
            </a:endParaRPr>
          </a:p>
          <a:p>
            <a:pPr marL="742950" lvl="1" indent="-285750" algn="just" eaLnBrk="0" hangingPunct="0">
              <a:lnSpc>
                <a:spcPct val="130000"/>
              </a:lnSpc>
              <a:spcBef>
                <a:spcPct val="20000"/>
              </a:spcBef>
              <a:buFont typeface="Arial" pitchFamily="34" charset="0"/>
              <a:buChar char="–"/>
              <a:defRPr/>
            </a:pPr>
            <a:r>
              <a:rPr lang="en-US" sz="1800" b="0" dirty="0">
                <a:latin typeface="Calibri" pitchFamily="34" charset="0"/>
              </a:rPr>
              <a:t>Departments have raised the maintenance of buildings and management of lease contracts as persistent problems.  </a:t>
            </a:r>
          </a:p>
          <a:p>
            <a:pPr marL="742950" lvl="1" indent="-285750" algn="just" eaLnBrk="0" hangingPunct="0">
              <a:lnSpc>
                <a:spcPct val="130000"/>
              </a:lnSpc>
              <a:spcBef>
                <a:spcPct val="20000"/>
              </a:spcBef>
              <a:buFont typeface="Arial" pitchFamily="34" charset="0"/>
              <a:buChar char="–"/>
              <a:defRPr/>
            </a:pPr>
            <a:r>
              <a:rPr lang="en-US" sz="1800" b="0" dirty="0">
                <a:latin typeface="Calibri" pitchFamily="34" charset="0"/>
              </a:rPr>
              <a:t>The DPW has indicated that their lack of delivery is ascribed to contractual and labour disputes. </a:t>
            </a:r>
            <a:endParaRPr lang="en-US" sz="1800" b="0" dirty="0" smtClean="0">
              <a:latin typeface="Calibri" pitchFamily="34" charset="0"/>
            </a:endParaRPr>
          </a:p>
          <a:p>
            <a:pPr marL="742950" lvl="1" indent="-285750" algn="just" eaLnBrk="0" hangingPunct="0">
              <a:lnSpc>
                <a:spcPct val="130000"/>
              </a:lnSpc>
              <a:spcBef>
                <a:spcPct val="20000"/>
              </a:spcBef>
              <a:buFont typeface="Arial" pitchFamily="34" charset="0"/>
              <a:buChar char="–"/>
              <a:defRPr/>
            </a:pPr>
            <a:r>
              <a:rPr lang="en-US" sz="1800" b="0" dirty="0" smtClean="0">
                <a:latin typeface="Calibri" pitchFamily="34" charset="0"/>
              </a:rPr>
              <a:t>We </a:t>
            </a:r>
            <a:r>
              <a:rPr lang="en-US" sz="1800" b="0" dirty="0">
                <a:latin typeface="Calibri" pitchFamily="34" charset="0"/>
              </a:rPr>
              <a:t>have to question their capacity to deliver on their key function. </a:t>
            </a:r>
            <a:endParaRPr lang="en-ZA" sz="1800" b="0" dirty="0">
              <a:latin typeface="Calibri" pitchFamily="34" charset="0"/>
            </a:endParaRPr>
          </a:p>
          <a:p>
            <a:pPr marL="457200" indent="-457200" algn="just">
              <a:lnSpc>
                <a:spcPct val="110000"/>
              </a:lnSpc>
              <a:spcBef>
                <a:spcPts val="0"/>
              </a:spcBef>
              <a:buFont typeface="Arial" panose="020B0604020202020204" pitchFamily="34" charset="0"/>
              <a:buChar char="•"/>
              <a:defRPr/>
            </a:pPr>
            <a:endParaRPr lang="en-ZA" sz="1800" b="0" dirty="0" smtClean="0">
              <a:latin typeface="Calibri" panose="020F0502020204030204" pitchFamily="34" charset="0"/>
            </a:endParaRPr>
          </a:p>
          <a:p>
            <a:pPr marL="457200" indent="-457200" algn="just">
              <a:lnSpc>
                <a:spcPct val="110000"/>
              </a:lnSpc>
              <a:spcBef>
                <a:spcPts val="0"/>
              </a:spcBef>
              <a:buFont typeface="Arial" panose="020B0604020202020204" pitchFamily="34" charset="0"/>
              <a:buChar char="•"/>
              <a:defRPr/>
            </a:pPr>
            <a:endParaRPr lang="en-ZA" sz="1800" b="0" dirty="0">
              <a:latin typeface="Calibri" panose="020F0502020204030204" pitchFamily="34" charset="0"/>
            </a:endParaRPr>
          </a:p>
          <a:p>
            <a:pPr marL="457200" indent="-457200" algn="just">
              <a:lnSpc>
                <a:spcPct val="110000"/>
              </a:lnSpc>
              <a:spcBef>
                <a:spcPts val="0"/>
              </a:spcBef>
              <a:buFont typeface="Arial" panose="020B0604020202020204" pitchFamily="34" charset="0"/>
              <a:buChar char="•"/>
              <a:defRPr/>
            </a:pPr>
            <a:endParaRPr lang="en-ZA" sz="1800" b="0" dirty="0" smtClean="0">
              <a:latin typeface="Calibri" panose="020F0502020204030204" pitchFamily="34" charset="0"/>
            </a:endParaRPr>
          </a:p>
          <a:p>
            <a:pPr marL="457200" indent="-457200" algn="just">
              <a:lnSpc>
                <a:spcPct val="110000"/>
              </a:lnSpc>
              <a:spcBef>
                <a:spcPts val="0"/>
              </a:spcBef>
              <a:buFont typeface="Arial" panose="020B0604020202020204" pitchFamily="34" charset="0"/>
              <a:buChar char="•"/>
              <a:defRPr/>
            </a:pPr>
            <a:endParaRPr lang="en-ZA" sz="1800" b="0" dirty="0">
              <a:latin typeface="Calibri" panose="020F0502020204030204" pitchFamily="34" charset="0"/>
            </a:endParaRPr>
          </a:p>
        </p:txBody>
      </p:sp>
    </p:spTree>
    <p:extLst>
      <p:ext uri="{BB962C8B-B14F-4D97-AF65-F5344CB8AC3E}">
        <p14:creationId xmlns:p14="http://schemas.microsoft.com/office/powerpoint/2010/main" xmlns="" val="1644835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73024" y="535767"/>
            <a:ext cx="9217024" cy="7898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ZA" sz="3200" dirty="0">
                <a:solidFill>
                  <a:srgbClr val="993300"/>
                </a:solidFill>
                <a:latin typeface="Berlin Sans FB Demi" pitchFamily="34" charset="0"/>
                <a:cs typeface="Aharoni" pitchFamily="2" charset="-79"/>
              </a:rPr>
              <a:t>AREAS OF OVERSIGHT</a:t>
            </a:r>
          </a:p>
          <a:p>
            <a:r>
              <a:rPr lang="en-ZA" sz="2400" b="0" kern="0" dirty="0" smtClean="0">
                <a:solidFill>
                  <a:srgbClr val="993300"/>
                </a:solidFill>
                <a:latin typeface="Calibri" panose="020F0502020204030204" pitchFamily="34" charset="0"/>
              </a:rPr>
              <a:t>(INVESTIGATION,  MONITORING AND EVALUATION MANDATE)</a:t>
            </a:r>
            <a:endParaRPr lang="en-ZA" sz="2400" b="0" kern="0" dirty="0">
              <a:solidFill>
                <a:srgbClr val="993300"/>
              </a:solidFill>
              <a:latin typeface="Calibri" panose="020F0502020204030204" pitchFamily="34" charset="0"/>
            </a:endParaRPr>
          </a:p>
        </p:txBody>
      </p:sp>
      <p:sp>
        <p:nvSpPr>
          <p:cNvPr id="7" name="Rectangle 4"/>
          <p:cNvSpPr>
            <a:spLocks noChangeArrowheads="1"/>
          </p:cNvSpPr>
          <p:nvPr/>
        </p:nvSpPr>
        <p:spPr bwMode="auto">
          <a:xfrm>
            <a:off x="7010400"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4</a:t>
            </a:fld>
            <a:endParaRPr lang="en-US" sz="1400" b="0" dirty="0">
              <a:solidFill>
                <a:schemeClr val="bg1"/>
              </a:solidFill>
            </a:endParaRPr>
          </a:p>
        </p:txBody>
      </p:sp>
      <p:sp>
        <p:nvSpPr>
          <p:cNvPr id="2" name="Rectangle 1"/>
          <p:cNvSpPr/>
          <p:nvPr/>
        </p:nvSpPr>
        <p:spPr>
          <a:xfrm>
            <a:off x="467545" y="1412776"/>
            <a:ext cx="8280920" cy="4745915"/>
          </a:xfrm>
          <a:prstGeom prst="rect">
            <a:avLst/>
          </a:prstGeom>
        </p:spPr>
        <p:txBody>
          <a:bodyPr wrap="square">
            <a:spAutoFit/>
          </a:bodyPr>
          <a:lstStyle/>
          <a:p>
            <a:pPr marL="285750" lvl="0" indent="-285750" algn="l">
              <a:lnSpc>
                <a:spcPct val="120000"/>
              </a:lnSpc>
              <a:buFont typeface="Arial" pitchFamily="34" charset="0"/>
              <a:buChar char="•"/>
              <a:defRPr/>
            </a:pPr>
            <a:r>
              <a:rPr lang="en-ZA" sz="1800" b="0" dirty="0">
                <a:solidFill>
                  <a:srgbClr val="000000"/>
                </a:solidFill>
                <a:latin typeface="Calibri" panose="020F0502020204030204" pitchFamily="34" charset="0"/>
              </a:rPr>
              <a:t>The Constitutional oversight mandate of the PSC is wide and, in summary, covers the following areas:</a:t>
            </a:r>
          </a:p>
          <a:p>
            <a:pPr marL="628650" lvl="1" indent="-285750" algn="just">
              <a:lnSpc>
                <a:spcPct val="120000"/>
              </a:lnSpc>
              <a:buFont typeface="Wingdings" panose="05000000000000000000" pitchFamily="2" charset="2"/>
              <a:buChar char="ü"/>
            </a:pPr>
            <a:r>
              <a:rPr lang="en-ZA" sz="1800" b="0" dirty="0">
                <a:solidFill>
                  <a:srgbClr val="000000"/>
                </a:solidFill>
                <a:latin typeface="Calibri" panose="020F0502020204030204" pitchFamily="34" charset="0"/>
              </a:rPr>
              <a:t>Organisation of the public service (the structural arrangements of departments in the Public Service)</a:t>
            </a:r>
          </a:p>
          <a:p>
            <a:pPr marL="628650" lvl="1" indent="-285750" algn="just">
              <a:lnSpc>
                <a:spcPct val="120000"/>
              </a:lnSpc>
              <a:buFont typeface="Wingdings" panose="05000000000000000000" pitchFamily="2" charset="2"/>
              <a:buChar char="ü"/>
            </a:pPr>
            <a:r>
              <a:rPr lang="en-ZA" sz="1800" b="0" dirty="0">
                <a:solidFill>
                  <a:srgbClr val="000000"/>
                </a:solidFill>
                <a:latin typeface="Calibri" panose="020F0502020204030204" pitchFamily="34" charset="0"/>
              </a:rPr>
              <a:t>Administration of the public service (all the procedures, policy frameworks, accountability mechanisms, etc. that ensure the functioning of the Public Service</a:t>
            </a:r>
            <a:r>
              <a:rPr lang="en-ZA" sz="1800" b="0" dirty="0" smtClean="0">
                <a:solidFill>
                  <a:srgbClr val="000000"/>
                </a:solidFill>
                <a:latin typeface="Calibri" panose="020F0502020204030204" pitchFamily="34" charset="0"/>
              </a:rPr>
              <a:t>)</a:t>
            </a:r>
          </a:p>
          <a:p>
            <a:pPr marL="628650" lvl="1" indent="-285750" algn="just">
              <a:lnSpc>
                <a:spcPct val="120000"/>
              </a:lnSpc>
              <a:buFont typeface="Wingdings" panose="05000000000000000000" pitchFamily="2" charset="2"/>
              <a:buChar char="ü"/>
            </a:pPr>
            <a:r>
              <a:rPr lang="en-ZA" sz="1800" b="0" dirty="0">
                <a:solidFill>
                  <a:srgbClr val="000000"/>
                </a:solidFill>
                <a:latin typeface="Calibri" panose="020F0502020204030204" pitchFamily="34" charset="0"/>
              </a:rPr>
              <a:t>Personnel practices of the public service (e.g. recruitment, transfers, promotions and dismissals)</a:t>
            </a:r>
          </a:p>
          <a:p>
            <a:pPr marL="628650" lvl="1" indent="-285750" algn="just">
              <a:lnSpc>
                <a:spcPct val="120000"/>
              </a:lnSpc>
              <a:buFont typeface="Wingdings" panose="05000000000000000000" pitchFamily="2" charset="2"/>
              <a:buChar char="ü"/>
            </a:pPr>
            <a:r>
              <a:rPr lang="en-ZA" sz="1800" b="0" dirty="0" smtClean="0">
                <a:solidFill>
                  <a:srgbClr val="000000"/>
                </a:solidFill>
                <a:latin typeface="Calibri" panose="020F0502020204030204" pitchFamily="34" charset="0"/>
              </a:rPr>
              <a:t>Adherence </a:t>
            </a:r>
            <a:r>
              <a:rPr lang="en-ZA" sz="1800" b="0" dirty="0">
                <a:solidFill>
                  <a:srgbClr val="000000"/>
                </a:solidFill>
                <a:latin typeface="Calibri" panose="020F0502020204030204" pitchFamily="34" charset="0"/>
              </a:rPr>
              <a:t>to applicable procedures in the public service (compliance with the letter and </a:t>
            </a:r>
            <a:r>
              <a:rPr lang="en-ZA" sz="1800" b="0" dirty="0" smtClean="0">
                <a:solidFill>
                  <a:srgbClr val="000000"/>
                </a:solidFill>
                <a:latin typeface="Calibri" panose="020F0502020204030204" pitchFamily="34" charset="0"/>
              </a:rPr>
              <a:t>spirit </a:t>
            </a:r>
            <a:r>
              <a:rPr lang="en-ZA" sz="1800" b="0" dirty="0">
                <a:solidFill>
                  <a:srgbClr val="000000"/>
                </a:solidFill>
                <a:latin typeface="Calibri" panose="020F0502020204030204" pitchFamily="34" charset="0"/>
              </a:rPr>
              <a:t>of prescribed rules / polices / </a:t>
            </a:r>
            <a:r>
              <a:rPr lang="en-ZA" sz="1800" b="0" dirty="0" smtClean="0">
                <a:solidFill>
                  <a:srgbClr val="000000"/>
                </a:solidFill>
                <a:latin typeface="Calibri" panose="020F0502020204030204" pitchFamily="34" charset="0"/>
              </a:rPr>
              <a:t>procedures)</a:t>
            </a:r>
            <a:endParaRPr lang="en-ZA" sz="1800" b="0" dirty="0">
              <a:solidFill>
                <a:srgbClr val="000000"/>
              </a:solidFill>
              <a:latin typeface="Calibri" panose="020F0502020204030204" pitchFamily="34" charset="0"/>
            </a:endParaRPr>
          </a:p>
          <a:p>
            <a:pPr marL="628650" lvl="1" indent="-285750" algn="just">
              <a:lnSpc>
                <a:spcPct val="120000"/>
              </a:lnSpc>
              <a:buFont typeface="Wingdings" panose="05000000000000000000" pitchFamily="2" charset="2"/>
              <a:buChar char="ü"/>
            </a:pPr>
            <a:r>
              <a:rPr lang="en-ZA" sz="1800" b="0" dirty="0" smtClean="0">
                <a:solidFill>
                  <a:srgbClr val="000000"/>
                </a:solidFill>
                <a:latin typeface="Calibri" panose="020F0502020204030204" pitchFamily="34" charset="0"/>
              </a:rPr>
              <a:t>The extent to which the values and principles set out in section 195 of the Constitution are complied with</a:t>
            </a:r>
            <a:endParaRPr lang="en-ZA" sz="1800" b="0" dirty="0">
              <a:solidFill>
                <a:srgbClr val="000000"/>
              </a:solidFill>
              <a:latin typeface="Calibri" panose="020F0502020204030204" pitchFamily="34" charset="0"/>
            </a:endParaRPr>
          </a:p>
          <a:p>
            <a:pPr marL="342900" lvl="1" algn="just">
              <a:lnSpc>
                <a:spcPct val="120000"/>
              </a:lnSpc>
            </a:pPr>
            <a:endParaRPr lang="en-ZA" sz="1800" b="0" dirty="0" smtClean="0">
              <a:solidFill>
                <a:srgbClr val="000000"/>
              </a:solidFill>
              <a:latin typeface="Calibri" panose="020F0502020204030204" pitchFamily="34" charset="0"/>
            </a:endParaRPr>
          </a:p>
        </p:txBody>
      </p:sp>
      <p:sp>
        <p:nvSpPr>
          <p:cNvPr id="5" name="Rectangle 4"/>
          <p:cNvSpPr>
            <a:spLocks noChangeArrowheads="1"/>
          </p:cNvSpPr>
          <p:nvPr/>
        </p:nvSpPr>
        <p:spPr bwMode="auto">
          <a:xfrm>
            <a:off x="7010400" y="6381750"/>
            <a:ext cx="2133600" cy="476250"/>
          </a:xfrm>
          <a:prstGeom prst="rect">
            <a:avLst/>
          </a:prstGeom>
          <a:noFill/>
          <a:ln w="9525">
            <a:noFill/>
            <a:miter lim="800000"/>
            <a:headEnd/>
            <a:tailEnd/>
          </a:ln>
        </p:spPr>
        <p:txBody>
          <a:bodyPr/>
          <a:lstStyle/>
          <a:p>
            <a:pPr algn="r" eaLnBrk="0" hangingPunct="0"/>
            <a:fld id="{17CF14FD-248A-4971-920B-35511A8191B2}" type="slidenum">
              <a:rPr lang="en-US" sz="1400" b="0" smtClean="0"/>
              <a:pPr algn="r" eaLnBrk="0" hangingPunct="0"/>
              <a:t>4</a:t>
            </a:fld>
            <a:endParaRPr lang="en-US" sz="1400" b="0" dirty="0"/>
          </a:p>
        </p:txBody>
      </p:sp>
      <p:pic>
        <p:nvPicPr>
          <p:cNvPr id="1026" name="Picture 2" descr="Image result for regulatory oversight">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68345" y="0"/>
            <a:ext cx="1475656" cy="11018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462448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010400" y="6381750"/>
            <a:ext cx="2133600" cy="476250"/>
          </a:xfrm>
          <a:prstGeom prst="rect">
            <a:avLst/>
          </a:prstGeom>
          <a:noFill/>
          <a:ln w="9525">
            <a:noFill/>
            <a:miter lim="800000"/>
            <a:headEnd/>
            <a:tailEnd/>
          </a:ln>
        </p:spPr>
        <p:txBody>
          <a:bodyPr/>
          <a:lstStyle/>
          <a:p>
            <a:pPr algn="r" eaLnBrk="0" fontAlgn="auto" hangingPunct="0">
              <a:spcBef>
                <a:spcPts val="0"/>
              </a:spcBef>
              <a:spcAft>
                <a:spcPts val="0"/>
              </a:spcAft>
            </a:pPr>
            <a:fld id="{3D7D7202-78FF-4AF5-8E29-E0B756925B96}" type="slidenum">
              <a:rPr lang="en-US" sz="1400" b="0">
                <a:solidFill>
                  <a:prstClr val="black"/>
                </a:solidFill>
                <a:latin typeface="Calibri"/>
                <a:ea typeface="+mn-ea"/>
              </a:rPr>
              <a:pPr algn="r" eaLnBrk="0" fontAlgn="auto" hangingPunct="0">
                <a:spcBef>
                  <a:spcPts val="0"/>
                </a:spcBef>
                <a:spcAft>
                  <a:spcPts val="0"/>
                </a:spcAft>
              </a:pPr>
              <a:t>40</a:t>
            </a:fld>
            <a:endParaRPr lang="en-US" sz="1400" b="0" dirty="0">
              <a:solidFill>
                <a:prstClr val="black"/>
              </a:solidFill>
              <a:latin typeface="Calibri"/>
              <a:ea typeface="+mn-ea"/>
            </a:endParaRPr>
          </a:p>
        </p:txBody>
      </p:sp>
      <p:sp>
        <p:nvSpPr>
          <p:cNvPr id="42" name="Rectangle 41"/>
          <p:cNvSpPr/>
          <p:nvPr/>
        </p:nvSpPr>
        <p:spPr>
          <a:xfrm>
            <a:off x="467544" y="1450664"/>
            <a:ext cx="8208912" cy="2252924"/>
          </a:xfrm>
          <a:prstGeom prst="rect">
            <a:avLst/>
          </a:prstGeom>
        </p:spPr>
        <p:txBody>
          <a:bodyPr wrap="square">
            <a:spAutoFit/>
          </a:bodyPr>
          <a:lstStyle/>
          <a:p>
            <a:pPr marL="342900" lvl="1" indent="-342900" algn="just" fontAlgn="auto">
              <a:lnSpc>
                <a:spcPct val="130000"/>
              </a:lnSpc>
              <a:spcBef>
                <a:spcPts val="0"/>
              </a:spcBef>
              <a:spcAft>
                <a:spcPts val="0"/>
              </a:spcAft>
              <a:buClr>
                <a:srgbClr val="4472C4">
                  <a:lumMod val="25000"/>
                </a:srgbClr>
              </a:buClr>
              <a:buSzPct val="100000"/>
              <a:buFont typeface="Arial" panose="020B0604020202020204" pitchFamily="34" charset="0"/>
              <a:buChar char="•"/>
            </a:pPr>
            <a:r>
              <a:rPr lang="en-US" sz="1800" b="0" dirty="0">
                <a:latin typeface="Calibri" pitchFamily="34" charset="0"/>
                <a:cs typeface="Calibri" pitchFamily="34" charset="0"/>
              </a:rPr>
              <a:t>National departments have not adjusted operations to reflect allocated budgets, for example some of these departments continued to recruit. This means that the initial shortfall for 2017/18 will be even larger and it will be difficult to sustain the headcounts for the next 3 years.</a:t>
            </a:r>
          </a:p>
          <a:p>
            <a:pPr marL="742950" lvl="1" indent="-285750" algn="just" eaLnBrk="0" hangingPunct="0">
              <a:lnSpc>
                <a:spcPct val="130000"/>
              </a:lnSpc>
              <a:spcBef>
                <a:spcPts val="0"/>
              </a:spcBef>
              <a:buClr>
                <a:srgbClr val="4472C4">
                  <a:lumMod val="25000"/>
                </a:srgbClr>
              </a:buClr>
              <a:buSzPct val="100000"/>
              <a:buFont typeface="Arial" pitchFamily="34" charset="0"/>
              <a:buChar char="–"/>
            </a:pPr>
            <a:r>
              <a:rPr lang="en-US" sz="1800" b="0" dirty="0" smtClean="0">
                <a:latin typeface="Calibri" pitchFamily="34" charset="0"/>
                <a:cs typeface="Calibri" pitchFamily="34" charset="0"/>
              </a:rPr>
              <a:t>National </a:t>
            </a:r>
            <a:r>
              <a:rPr lang="en-US" sz="1800" b="0" dirty="0">
                <a:latin typeface="Calibri" pitchFamily="34" charset="0"/>
                <a:cs typeface="Calibri" pitchFamily="34" charset="0"/>
              </a:rPr>
              <a:t>Treasury </a:t>
            </a:r>
            <a:r>
              <a:rPr lang="en-US" sz="1800" b="0" dirty="0" smtClean="0">
                <a:latin typeface="Calibri" pitchFamily="34" charset="0"/>
                <a:cs typeface="Calibri" pitchFamily="34" charset="0"/>
              </a:rPr>
              <a:t>in collaboration with DPSA will develop guidelines for </a:t>
            </a:r>
            <a:r>
              <a:rPr lang="en-US" sz="1800" b="0" dirty="0">
                <a:latin typeface="Calibri" pitchFamily="34" charset="0"/>
                <a:cs typeface="Calibri" pitchFamily="34" charset="0"/>
              </a:rPr>
              <a:t>departments on the management of headcounts</a:t>
            </a:r>
            <a:r>
              <a:rPr lang="en-US" sz="1800" b="0" dirty="0" smtClean="0">
                <a:latin typeface="Calibri" pitchFamily="34" charset="0"/>
                <a:cs typeface="Calibri" pitchFamily="34" charset="0"/>
              </a:rPr>
              <a:t>.</a:t>
            </a:r>
            <a:endParaRPr lang="en-US" sz="1800" b="0" dirty="0">
              <a:latin typeface="Calibri" pitchFamily="34" charset="0"/>
              <a:cs typeface="Calibri" pitchFamily="34" charset="0"/>
            </a:endParaRPr>
          </a:p>
        </p:txBody>
      </p:sp>
      <p:sp>
        <p:nvSpPr>
          <p:cNvPr id="14" name="Title 1"/>
          <p:cNvSpPr txBox="1">
            <a:spLocks/>
          </p:cNvSpPr>
          <p:nvPr/>
        </p:nvSpPr>
        <p:spPr bwMode="auto">
          <a:xfrm>
            <a:off x="107504" y="620688"/>
            <a:ext cx="8928992" cy="82575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a:lnSpc>
                <a:spcPct val="80000"/>
              </a:lnSpc>
            </a:pPr>
            <a:r>
              <a:rPr lang="en-US" sz="2400" dirty="0" smtClean="0">
                <a:solidFill>
                  <a:srgbClr val="993300"/>
                </a:solidFill>
                <a:latin typeface="Berlin Sans FB Demi" pitchFamily="34" charset="0"/>
              </a:rPr>
              <a:t>IDENTIFY AND DISCUSS GOVERNMENT PROGRAMMES WHEREIN MAJOR EFFICIENCIES AND SAVING ARE POSSIBLE</a:t>
            </a:r>
            <a:endParaRPr lang="en-US" sz="2400" dirty="0">
              <a:solidFill>
                <a:srgbClr val="993300"/>
              </a:solidFill>
              <a:latin typeface="Berlin Sans FB Demi" pitchFamily="34" charset="0"/>
            </a:endParaRPr>
          </a:p>
        </p:txBody>
      </p:sp>
      <p:sp>
        <p:nvSpPr>
          <p:cNvPr id="5" name="TextBox 4"/>
          <p:cNvSpPr txBox="1"/>
          <p:nvPr/>
        </p:nvSpPr>
        <p:spPr>
          <a:xfrm>
            <a:off x="467544" y="6309320"/>
            <a:ext cx="7704856" cy="276999"/>
          </a:xfrm>
          <a:prstGeom prst="rect">
            <a:avLst/>
          </a:prstGeom>
          <a:noFill/>
        </p:spPr>
        <p:txBody>
          <a:bodyPr wrap="square" rtlCol="0">
            <a:spAutoFit/>
          </a:bodyPr>
          <a:lstStyle/>
          <a:p>
            <a:pPr algn="just"/>
            <a:r>
              <a:rPr lang="en-ZA" sz="1200" b="0" dirty="0" smtClean="0">
                <a:solidFill>
                  <a:schemeClr val="bg1"/>
                </a:solidFill>
                <a:latin typeface="Calibri" panose="020F0502020204030204" pitchFamily="34" charset="0"/>
              </a:rPr>
              <a:t>National Treasury Presentation to FOSAD on Compensation Budgets, dated 08 May 2017 </a:t>
            </a:r>
            <a:endParaRPr lang="en-ZA" sz="1200" b="0" dirty="0">
              <a:solidFill>
                <a:schemeClr val="bg1"/>
              </a:solidFill>
              <a:latin typeface="Calibri" panose="020F0502020204030204" pitchFamily="34" charset="0"/>
            </a:endParaRPr>
          </a:p>
        </p:txBody>
      </p:sp>
      <p:pic>
        <p:nvPicPr>
          <p:cNvPr id="3074" name="Picture 2" descr="Image result for adjusted operations clipart">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36095" y="3501009"/>
            <a:ext cx="3116963" cy="272657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611560" y="3645024"/>
            <a:ext cx="4752528" cy="1863715"/>
          </a:xfrm>
          <a:prstGeom prst="rect">
            <a:avLst/>
          </a:prstGeom>
        </p:spPr>
        <p:txBody>
          <a:bodyPr wrap="square">
            <a:spAutoFit/>
          </a:bodyPr>
          <a:lstStyle/>
          <a:p>
            <a:pPr marL="342900" lvl="1" indent="-342900" algn="just" fontAlgn="auto">
              <a:lnSpc>
                <a:spcPct val="130000"/>
              </a:lnSpc>
              <a:spcBef>
                <a:spcPts val="0"/>
              </a:spcBef>
              <a:spcAft>
                <a:spcPts val="0"/>
              </a:spcAft>
              <a:buClr>
                <a:srgbClr val="4472C4">
                  <a:lumMod val="25000"/>
                </a:srgbClr>
              </a:buClr>
              <a:buSzPct val="100000"/>
              <a:buFont typeface="Arial" panose="020B0604020202020204" pitchFamily="34" charset="0"/>
              <a:buChar char="•"/>
            </a:pPr>
            <a:r>
              <a:rPr lang="en-US" sz="1800" b="0" dirty="0" smtClean="0">
                <a:latin typeface="Calibri" pitchFamily="34" charset="0"/>
                <a:cs typeface="Calibri" pitchFamily="34" charset="0"/>
              </a:rPr>
              <a:t>The Implementation of the Human Resources Budget Plans (HRBPs) tools, introduced by National Treasury to get a grip on the numbers and provide input into the budget process. </a:t>
            </a:r>
            <a:endParaRPr lang="en-US" sz="1800" b="0" dirty="0" smtClean="0">
              <a:solidFill>
                <a:prstClr val="black"/>
              </a:solidFill>
              <a:latin typeface="Calibri" pitchFamily="34" charset="0"/>
              <a:ea typeface="+mn-ea"/>
              <a:cs typeface="Calibri" pitchFamily="34" charset="0"/>
            </a:endParaRPr>
          </a:p>
        </p:txBody>
      </p:sp>
    </p:spTree>
    <p:extLst>
      <p:ext uri="{BB962C8B-B14F-4D97-AF65-F5344CB8AC3E}">
        <p14:creationId xmlns:p14="http://schemas.microsoft.com/office/powerpoint/2010/main" xmlns="" val="26756000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010400" y="6381750"/>
            <a:ext cx="2133600" cy="476250"/>
          </a:xfrm>
          <a:prstGeom prst="rect">
            <a:avLst/>
          </a:prstGeom>
          <a:noFill/>
          <a:ln w="9525">
            <a:noFill/>
            <a:miter lim="800000"/>
            <a:headEnd/>
            <a:tailEnd/>
          </a:ln>
        </p:spPr>
        <p:txBody>
          <a:bodyPr/>
          <a:lstStyle/>
          <a:p>
            <a:pPr algn="r" eaLnBrk="0" fontAlgn="auto" hangingPunct="0">
              <a:spcBef>
                <a:spcPts val="0"/>
              </a:spcBef>
              <a:spcAft>
                <a:spcPts val="0"/>
              </a:spcAft>
            </a:pPr>
            <a:fld id="{3D7D7202-78FF-4AF5-8E29-E0B756925B96}" type="slidenum">
              <a:rPr lang="en-US" sz="1400" b="0">
                <a:solidFill>
                  <a:prstClr val="black"/>
                </a:solidFill>
                <a:latin typeface="Calibri"/>
                <a:ea typeface="+mn-ea"/>
              </a:rPr>
              <a:pPr algn="r" eaLnBrk="0" fontAlgn="auto" hangingPunct="0">
                <a:spcBef>
                  <a:spcPts val="0"/>
                </a:spcBef>
                <a:spcAft>
                  <a:spcPts val="0"/>
                </a:spcAft>
              </a:pPr>
              <a:t>41</a:t>
            </a:fld>
            <a:endParaRPr lang="en-US" sz="1400" b="0" dirty="0">
              <a:solidFill>
                <a:prstClr val="black"/>
              </a:solidFill>
              <a:latin typeface="Calibri"/>
              <a:ea typeface="+mn-ea"/>
            </a:endParaRPr>
          </a:p>
        </p:txBody>
      </p:sp>
      <p:sp>
        <p:nvSpPr>
          <p:cNvPr id="42" name="Rectangle 41"/>
          <p:cNvSpPr/>
          <p:nvPr/>
        </p:nvSpPr>
        <p:spPr>
          <a:xfrm>
            <a:off x="512806" y="1484784"/>
            <a:ext cx="8225892" cy="4801314"/>
          </a:xfrm>
          <a:prstGeom prst="rect">
            <a:avLst/>
          </a:prstGeom>
        </p:spPr>
        <p:txBody>
          <a:bodyPr wrap="square">
            <a:spAutoFit/>
          </a:bodyPr>
          <a:lstStyle/>
          <a:p>
            <a:pPr marL="342900" lvl="1" indent="-342900" algn="just" fontAlgn="auto">
              <a:lnSpc>
                <a:spcPct val="120000"/>
              </a:lnSpc>
              <a:spcBef>
                <a:spcPts val="0"/>
              </a:spcBef>
              <a:spcAft>
                <a:spcPts val="0"/>
              </a:spcAft>
              <a:buClr>
                <a:srgbClr val="4472C4">
                  <a:lumMod val="25000"/>
                </a:srgbClr>
              </a:buClr>
              <a:buSzPct val="100000"/>
              <a:buFont typeface="Arial" panose="020B0604020202020204" pitchFamily="34" charset="0"/>
              <a:buChar char="•"/>
            </a:pPr>
            <a:r>
              <a:rPr lang="en-US" sz="1700" b="0" dirty="0" smtClean="0">
                <a:latin typeface="Calibri" panose="020F0502020204030204" pitchFamily="34" charset="0"/>
              </a:rPr>
              <a:t>Corruption undermines </a:t>
            </a:r>
            <a:r>
              <a:rPr lang="en-US" sz="1700" b="0" dirty="0">
                <a:latin typeface="Calibri" panose="020F0502020204030204" pitchFamily="34" charset="0"/>
              </a:rPr>
              <a:t>good governance, legitimacy and credibility of the state, sound and functional institutions as well as effective operation of government. It </a:t>
            </a:r>
            <a:r>
              <a:rPr lang="en-US" sz="1700" b="0" dirty="0" smtClean="0">
                <a:latin typeface="Calibri" panose="020F0502020204030204" pitchFamily="34" charset="0"/>
              </a:rPr>
              <a:t>further hampers </a:t>
            </a:r>
            <a:r>
              <a:rPr lang="en-US" sz="1700" b="0" dirty="0">
                <a:latin typeface="Calibri" panose="020F0502020204030204" pitchFamily="34" charset="0"/>
              </a:rPr>
              <a:t>development </a:t>
            </a:r>
            <a:r>
              <a:rPr lang="en-US" sz="1700" b="0" dirty="0" smtClean="0">
                <a:latin typeface="Calibri" panose="020F0502020204030204" pitchFamily="34" charset="0"/>
              </a:rPr>
              <a:t>efforts.</a:t>
            </a:r>
          </a:p>
          <a:p>
            <a:pPr marL="800100" lvl="2" indent="-342900" algn="just" fontAlgn="auto">
              <a:lnSpc>
                <a:spcPct val="120000"/>
              </a:lnSpc>
              <a:spcBef>
                <a:spcPts val="0"/>
              </a:spcBef>
              <a:spcAft>
                <a:spcPts val="0"/>
              </a:spcAft>
              <a:buClr>
                <a:srgbClr val="4472C4">
                  <a:lumMod val="25000"/>
                </a:srgbClr>
              </a:buClr>
              <a:buSzPct val="100000"/>
              <a:buFont typeface="Arial" panose="020B0604020202020204" pitchFamily="34" charset="0"/>
              <a:buChar char="•"/>
            </a:pPr>
            <a:r>
              <a:rPr lang="en-US" sz="1700" b="0" dirty="0" smtClean="0">
                <a:latin typeface="Calibri" panose="020F0502020204030204" pitchFamily="34" charset="0"/>
              </a:rPr>
              <a:t>Therefore these is a need to continuously </a:t>
            </a:r>
            <a:r>
              <a:rPr lang="en-US" sz="1700" b="0" dirty="0">
                <a:latin typeface="Calibri" panose="020F0502020204030204" pitchFamily="34" charset="0"/>
              </a:rPr>
              <a:t>promote ethical conduct in the public sector. </a:t>
            </a:r>
            <a:endParaRPr lang="en-ZA" sz="1700" b="0" dirty="0">
              <a:latin typeface="Calibri" panose="020F0502020204030204" pitchFamily="34" charset="0"/>
            </a:endParaRPr>
          </a:p>
          <a:p>
            <a:pPr marL="342900" indent="-342900" algn="just" fontAlgn="auto">
              <a:lnSpc>
                <a:spcPct val="120000"/>
              </a:lnSpc>
              <a:spcBef>
                <a:spcPts val="0"/>
              </a:spcBef>
              <a:spcAft>
                <a:spcPts val="0"/>
              </a:spcAft>
              <a:buClr>
                <a:srgbClr val="4472C4">
                  <a:lumMod val="25000"/>
                </a:srgbClr>
              </a:buClr>
              <a:buSzPct val="100000"/>
              <a:buFont typeface="Arial" panose="020B0604020202020204" pitchFamily="34" charset="0"/>
              <a:buChar char="•"/>
            </a:pPr>
            <a:r>
              <a:rPr lang="en-ZA" sz="1700" b="0" dirty="0" smtClean="0">
                <a:solidFill>
                  <a:prstClr val="black"/>
                </a:solidFill>
                <a:latin typeface="Calibri" pitchFamily="34" charset="0"/>
                <a:cs typeface="Arial" pitchFamily="34" charset="0"/>
              </a:rPr>
              <a:t>One step that government has taken is to bar public service employees from doing business with government and other organs of state. The transitional period for public servants to declare activities under the 2016 public service regulations ended 31 Jan 2017. This means that by Feb 2017 those public servants who were conducting business with an organ of state should have resigned from either the businesses or from the public service.</a:t>
            </a:r>
          </a:p>
          <a:p>
            <a:pPr marL="800100" lvl="1" indent="-342900" algn="just" fontAlgn="auto">
              <a:lnSpc>
                <a:spcPct val="120000"/>
              </a:lnSpc>
              <a:spcBef>
                <a:spcPts val="0"/>
              </a:spcBef>
              <a:spcAft>
                <a:spcPts val="0"/>
              </a:spcAft>
              <a:buClr>
                <a:srgbClr val="4472C4">
                  <a:lumMod val="25000"/>
                </a:srgbClr>
              </a:buClr>
              <a:buSzPct val="100000"/>
              <a:buFont typeface="Arial" panose="020B0604020202020204" pitchFamily="34" charset="0"/>
              <a:buChar char="•"/>
            </a:pPr>
            <a:r>
              <a:rPr lang="en-ZA" sz="1700" b="0" dirty="0" smtClean="0">
                <a:solidFill>
                  <a:prstClr val="black"/>
                </a:solidFill>
                <a:latin typeface="Calibri" pitchFamily="34" charset="0"/>
                <a:ea typeface="+mn-ea"/>
                <a:cs typeface="Arial" pitchFamily="34" charset="0"/>
              </a:rPr>
              <a:t>DPSA is currently working on collating information on public service employees who failed to comply with the new regulations.</a:t>
            </a:r>
          </a:p>
          <a:p>
            <a:pPr marL="800100" lvl="1" indent="-342900" algn="just" fontAlgn="auto">
              <a:lnSpc>
                <a:spcPct val="120000"/>
              </a:lnSpc>
              <a:spcBef>
                <a:spcPts val="0"/>
              </a:spcBef>
              <a:spcAft>
                <a:spcPts val="0"/>
              </a:spcAft>
              <a:buClr>
                <a:srgbClr val="4472C4">
                  <a:lumMod val="25000"/>
                </a:srgbClr>
              </a:buClr>
              <a:buSzPct val="100000"/>
              <a:buFont typeface="Arial" panose="020B0604020202020204" pitchFamily="34" charset="0"/>
              <a:buChar char="•"/>
            </a:pPr>
            <a:r>
              <a:rPr lang="en-ZA" sz="1700" b="0" dirty="0" smtClean="0">
                <a:solidFill>
                  <a:prstClr val="black"/>
                </a:solidFill>
                <a:latin typeface="Calibri" pitchFamily="34" charset="0"/>
                <a:ea typeface="+mn-ea"/>
                <a:cs typeface="Arial" pitchFamily="34" charset="0"/>
              </a:rPr>
              <a:t>Upon completion disciplinary processes will be instituted against all who failed to comply.</a:t>
            </a:r>
            <a:endParaRPr lang="en-US" sz="1800" b="0" dirty="0" smtClean="0">
              <a:solidFill>
                <a:prstClr val="black"/>
              </a:solidFill>
              <a:latin typeface="Calibri" pitchFamily="34" charset="0"/>
              <a:ea typeface="+mn-ea"/>
              <a:cs typeface="Calibri" pitchFamily="34" charset="0"/>
            </a:endParaRPr>
          </a:p>
        </p:txBody>
      </p:sp>
      <p:sp>
        <p:nvSpPr>
          <p:cNvPr id="14" name="Title 1"/>
          <p:cNvSpPr txBox="1">
            <a:spLocks/>
          </p:cNvSpPr>
          <p:nvPr/>
        </p:nvSpPr>
        <p:spPr bwMode="auto">
          <a:xfrm>
            <a:off x="107504" y="515009"/>
            <a:ext cx="9036496" cy="96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a:lnSpc>
                <a:spcPct val="80000"/>
              </a:lnSpc>
            </a:pPr>
            <a:r>
              <a:rPr lang="en-US" sz="2400" dirty="0">
                <a:solidFill>
                  <a:srgbClr val="993300"/>
                </a:solidFill>
                <a:latin typeface="Berlin Sans FB Demi" pitchFamily="34" charset="0"/>
              </a:rPr>
              <a:t>IDENTIFY AND DISCUSS GOVERNMENT PROGRAMMES WHEREIN MAJOR EFFICIENCIES AND SAVING ARE </a:t>
            </a:r>
            <a:r>
              <a:rPr lang="en-US" sz="2400" dirty="0" smtClean="0">
                <a:solidFill>
                  <a:srgbClr val="993300"/>
                </a:solidFill>
                <a:latin typeface="Berlin Sans FB Demi" pitchFamily="34" charset="0"/>
              </a:rPr>
              <a:t>POSSIBLE (2)</a:t>
            </a:r>
            <a:endParaRPr lang="en-US" sz="2400" dirty="0">
              <a:solidFill>
                <a:srgbClr val="993300"/>
              </a:solidFill>
              <a:latin typeface="Berlin Sans FB Demi" pitchFamily="34" charset="0"/>
            </a:endParaRPr>
          </a:p>
        </p:txBody>
      </p:sp>
    </p:spTree>
    <p:extLst>
      <p:ext uri="{BB962C8B-B14F-4D97-AF65-F5344CB8AC3E}">
        <p14:creationId xmlns:p14="http://schemas.microsoft.com/office/powerpoint/2010/main" xmlns="" val="20597684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010400" y="6381750"/>
            <a:ext cx="2133600" cy="476250"/>
          </a:xfrm>
          <a:prstGeom prst="rect">
            <a:avLst/>
          </a:prstGeom>
          <a:noFill/>
          <a:ln w="9525">
            <a:noFill/>
            <a:miter lim="800000"/>
            <a:headEnd/>
            <a:tailEnd/>
          </a:ln>
        </p:spPr>
        <p:txBody>
          <a:bodyPr/>
          <a:lstStyle/>
          <a:p>
            <a:pPr algn="r" eaLnBrk="0" fontAlgn="auto" hangingPunct="0">
              <a:spcBef>
                <a:spcPts val="0"/>
              </a:spcBef>
              <a:spcAft>
                <a:spcPts val="0"/>
              </a:spcAft>
            </a:pPr>
            <a:fld id="{3D7D7202-78FF-4AF5-8E29-E0B756925B96}" type="slidenum">
              <a:rPr lang="en-US" sz="1400" b="0">
                <a:solidFill>
                  <a:prstClr val="black"/>
                </a:solidFill>
                <a:latin typeface="Calibri"/>
                <a:ea typeface="+mn-ea"/>
              </a:rPr>
              <a:pPr algn="r" eaLnBrk="0" fontAlgn="auto" hangingPunct="0">
                <a:spcBef>
                  <a:spcPts val="0"/>
                </a:spcBef>
                <a:spcAft>
                  <a:spcPts val="0"/>
                </a:spcAft>
              </a:pPr>
              <a:t>42</a:t>
            </a:fld>
            <a:endParaRPr lang="en-US" sz="1400" b="0" dirty="0">
              <a:solidFill>
                <a:prstClr val="black"/>
              </a:solidFill>
              <a:latin typeface="Calibri"/>
              <a:ea typeface="+mn-ea"/>
            </a:endParaRPr>
          </a:p>
        </p:txBody>
      </p:sp>
      <p:sp>
        <p:nvSpPr>
          <p:cNvPr id="42" name="Rectangle 41"/>
          <p:cNvSpPr/>
          <p:nvPr/>
        </p:nvSpPr>
        <p:spPr>
          <a:xfrm>
            <a:off x="406971" y="1412776"/>
            <a:ext cx="8225892" cy="437043"/>
          </a:xfrm>
          <a:prstGeom prst="rect">
            <a:avLst/>
          </a:prstGeom>
        </p:spPr>
        <p:txBody>
          <a:bodyPr wrap="square">
            <a:spAutoFit/>
          </a:bodyPr>
          <a:lstStyle/>
          <a:p>
            <a:pPr fontAlgn="auto">
              <a:lnSpc>
                <a:spcPct val="120000"/>
              </a:lnSpc>
              <a:spcBef>
                <a:spcPts val="0"/>
              </a:spcBef>
              <a:spcAft>
                <a:spcPts val="0"/>
              </a:spcAft>
              <a:buClr>
                <a:srgbClr val="4472C4">
                  <a:lumMod val="25000"/>
                </a:srgbClr>
              </a:buClr>
              <a:buSzPct val="100000"/>
            </a:pPr>
            <a:r>
              <a:rPr lang="en-ZA" sz="2000" dirty="0" smtClean="0">
                <a:solidFill>
                  <a:srgbClr val="C00000"/>
                </a:solidFill>
                <a:latin typeface="Calibri" pitchFamily="34" charset="0"/>
                <a:cs typeface="Arial" pitchFamily="34" charset="0"/>
              </a:rPr>
              <a:t>National Anti-Corruption Hotline (NACH) Cases </a:t>
            </a:r>
            <a:endParaRPr lang="en-US" sz="2000" dirty="0" smtClean="0">
              <a:solidFill>
                <a:srgbClr val="C00000"/>
              </a:solidFill>
              <a:latin typeface="Calibri" pitchFamily="34" charset="0"/>
              <a:ea typeface="+mn-ea"/>
              <a:cs typeface="Calibri" pitchFamily="34" charset="0"/>
            </a:endParaRPr>
          </a:p>
        </p:txBody>
      </p:sp>
      <p:sp>
        <p:nvSpPr>
          <p:cNvPr id="14" name="Title 1"/>
          <p:cNvSpPr txBox="1">
            <a:spLocks/>
          </p:cNvSpPr>
          <p:nvPr/>
        </p:nvSpPr>
        <p:spPr bwMode="auto">
          <a:xfrm>
            <a:off x="107504" y="620688"/>
            <a:ext cx="9036496"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a:lnSpc>
                <a:spcPct val="80000"/>
              </a:lnSpc>
            </a:pPr>
            <a:r>
              <a:rPr lang="en-US" sz="2400" dirty="0">
                <a:solidFill>
                  <a:srgbClr val="993300"/>
                </a:solidFill>
                <a:latin typeface="Berlin Sans FB Demi" pitchFamily="34" charset="0"/>
              </a:rPr>
              <a:t>IDENTIFY AND DISCUSS GOVERNMENT PROGRAMMES WHEREIN MAJOR EFFICIENCIES AND SAVING ARE </a:t>
            </a:r>
            <a:r>
              <a:rPr lang="en-US" sz="2400" dirty="0" smtClean="0">
                <a:solidFill>
                  <a:srgbClr val="993300"/>
                </a:solidFill>
                <a:latin typeface="Berlin Sans FB Demi" pitchFamily="34" charset="0"/>
              </a:rPr>
              <a:t>POSSIBLE (3)</a:t>
            </a:r>
            <a:endParaRPr lang="en-US" sz="2400" dirty="0">
              <a:solidFill>
                <a:srgbClr val="993300"/>
              </a:solidFill>
              <a:latin typeface="Berlin Sans FB Demi"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xmlns="" val="3029396009"/>
              </p:ext>
            </p:extLst>
          </p:nvPr>
        </p:nvGraphicFramePr>
        <p:xfrm>
          <a:off x="251520" y="1849819"/>
          <a:ext cx="8640960" cy="42434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415897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010400" y="6381750"/>
            <a:ext cx="2133600" cy="476250"/>
          </a:xfrm>
          <a:prstGeom prst="rect">
            <a:avLst/>
          </a:prstGeom>
          <a:noFill/>
          <a:ln w="9525">
            <a:noFill/>
            <a:miter lim="800000"/>
            <a:headEnd/>
            <a:tailEnd/>
          </a:ln>
        </p:spPr>
        <p:txBody>
          <a:bodyPr/>
          <a:lstStyle/>
          <a:p>
            <a:pPr algn="r" eaLnBrk="0" fontAlgn="auto" hangingPunct="0">
              <a:spcBef>
                <a:spcPts val="0"/>
              </a:spcBef>
              <a:spcAft>
                <a:spcPts val="0"/>
              </a:spcAft>
            </a:pPr>
            <a:fld id="{3D7D7202-78FF-4AF5-8E29-E0B756925B96}" type="slidenum">
              <a:rPr lang="en-US" sz="1400" b="0">
                <a:solidFill>
                  <a:prstClr val="black"/>
                </a:solidFill>
                <a:latin typeface="Calibri"/>
                <a:ea typeface="+mn-ea"/>
              </a:rPr>
              <a:pPr algn="r" eaLnBrk="0" fontAlgn="auto" hangingPunct="0">
                <a:spcBef>
                  <a:spcPts val="0"/>
                </a:spcBef>
                <a:spcAft>
                  <a:spcPts val="0"/>
                </a:spcAft>
              </a:pPr>
              <a:t>43</a:t>
            </a:fld>
            <a:endParaRPr lang="en-US" sz="1400" b="0" dirty="0">
              <a:solidFill>
                <a:prstClr val="black"/>
              </a:solidFill>
              <a:latin typeface="Calibri"/>
              <a:ea typeface="+mn-ea"/>
            </a:endParaRPr>
          </a:p>
        </p:txBody>
      </p:sp>
      <p:sp>
        <p:nvSpPr>
          <p:cNvPr id="42" name="Rectangle 41"/>
          <p:cNvSpPr/>
          <p:nvPr/>
        </p:nvSpPr>
        <p:spPr>
          <a:xfrm>
            <a:off x="481191" y="1372706"/>
            <a:ext cx="8225892" cy="400110"/>
          </a:xfrm>
          <a:prstGeom prst="rect">
            <a:avLst/>
          </a:prstGeom>
        </p:spPr>
        <p:txBody>
          <a:bodyPr wrap="square">
            <a:spAutoFit/>
          </a:bodyPr>
          <a:lstStyle/>
          <a:p>
            <a:pPr fontAlgn="auto">
              <a:spcBef>
                <a:spcPts val="0"/>
              </a:spcBef>
              <a:spcAft>
                <a:spcPts val="0"/>
              </a:spcAft>
              <a:buClr>
                <a:srgbClr val="4472C4">
                  <a:lumMod val="25000"/>
                </a:srgbClr>
              </a:buClr>
              <a:buSzPct val="100000"/>
            </a:pPr>
            <a:r>
              <a:rPr lang="en-ZA" sz="2000" dirty="0" smtClean="0">
                <a:solidFill>
                  <a:srgbClr val="C00000"/>
                </a:solidFill>
                <a:latin typeface="Calibri" pitchFamily="34" charset="0"/>
                <a:ea typeface="+mn-ea"/>
                <a:cs typeface="Arial" pitchFamily="34" charset="0"/>
              </a:rPr>
              <a:t>Establishment of Agencies and PPPs</a:t>
            </a:r>
            <a:endParaRPr lang="en-US" sz="1800" b="0" dirty="0" smtClean="0">
              <a:solidFill>
                <a:prstClr val="black"/>
              </a:solidFill>
              <a:latin typeface="Calibri" pitchFamily="34" charset="0"/>
              <a:ea typeface="+mn-ea"/>
              <a:cs typeface="Calibri" pitchFamily="34" charset="0"/>
            </a:endParaRPr>
          </a:p>
        </p:txBody>
      </p:sp>
      <p:sp>
        <p:nvSpPr>
          <p:cNvPr id="14" name="Title 1"/>
          <p:cNvSpPr txBox="1">
            <a:spLocks/>
          </p:cNvSpPr>
          <p:nvPr/>
        </p:nvSpPr>
        <p:spPr bwMode="auto">
          <a:xfrm>
            <a:off x="111893" y="620688"/>
            <a:ext cx="8964488"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a:lnSpc>
                <a:spcPct val="80000"/>
              </a:lnSpc>
            </a:pPr>
            <a:r>
              <a:rPr lang="en-US" sz="2400" dirty="0">
                <a:solidFill>
                  <a:srgbClr val="993300"/>
                </a:solidFill>
                <a:latin typeface="Berlin Sans FB Demi" pitchFamily="34" charset="0"/>
              </a:rPr>
              <a:t>IDENTIFY AND DISCUSS GOVERNMENT PROGRAMMES WHEREIN MAJOR EFFICIENCIES AND SAVING ARE </a:t>
            </a:r>
            <a:r>
              <a:rPr lang="en-US" sz="2400" dirty="0" smtClean="0">
                <a:solidFill>
                  <a:srgbClr val="993300"/>
                </a:solidFill>
                <a:latin typeface="Berlin Sans FB Demi" pitchFamily="34" charset="0"/>
              </a:rPr>
              <a:t>POSSIBLE (4)</a:t>
            </a:r>
            <a:endParaRPr lang="en-US" sz="2400" dirty="0">
              <a:solidFill>
                <a:srgbClr val="993300"/>
              </a:solidFill>
              <a:latin typeface="Berlin Sans FB Demi" pitchFamily="34" charset="0"/>
            </a:endParaRPr>
          </a:p>
        </p:txBody>
      </p:sp>
      <p:sp>
        <p:nvSpPr>
          <p:cNvPr id="2" name="TextBox 1"/>
          <p:cNvSpPr txBox="1"/>
          <p:nvPr/>
        </p:nvSpPr>
        <p:spPr>
          <a:xfrm>
            <a:off x="472435" y="1772816"/>
            <a:ext cx="8339280" cy="4413516"/>
          </a:xfrm>
          <a:prstGeom prst="rect">
            <a:avLst/>
          </a:prstGeom>
          <a:noFill/>
        </p:spPr>
        <p:txBody>
          <a:bodyPr wrap="square" rtlCol="0">
            <a:spAutoFit/>
          </a:bodyPr>
          <a:lstStyle/>
          <a:p>
            <a:pPr marL="285750" indent="-285750" algn="just" fontAlgn="auto">
              <a:lnSpc>
                <a:spcPct val="120000"/>
              </a:lnSpc>
              <a:spcBef>
                <a:spcPts val="0"/>
              </a:spcBef>
              <a:spcAft>
                <a:spcPts val="0"/>
              </a:spcAft>
              <a:buClr>
                <a:srgbClr val="4472C4">
                  <a:lumMod val="25000"/>
                </a:srgbClr>
              </a:buClr>
              <a:buSzPct val="100000"/>
              <a:buFont typeface="Arial" panose="020B0604020202020204" pitchFamily="34" charset="0"/>
              <a:buChar char="•"/>
            </a:pPr>
            <a:r>
              <a:rPr lang="en-ZA" sz="1800" b="0" dirty="0" smtClean="0">
                <a:solidFill>
                  <a:prstClr val="black"/>
                </a:solidFill>
                <a:latin typeface="Calibri" pitchFamily="34" charset="0"/>
                <a:cs typeface="Arial" pitchFamily="34" charset="0"/>
              </a:rPr>
              <a:t>Within the current economic climate it is essential that Government review and assess the impact of the establishment </a:t>
            </a:r>
            <a:r>
              <a:rPr lang="en-ZA" sz="1800" b="0" dirty="0">
                <a:solidFill>
                  <a:prstClr val="black"/>
                </a:solidFill>
                <a:latin typeface="Calibri" pitchFamily="34" charset="0"/>
                <a:cs typeface="Arial" pitchFamily="34" charset="0"/>
              </a:rPr>
              <a:t>of the agencies (agencification</a:t>
            </a:r>
            <a:r>
              <a:rPr lang="en-ZA" sz="1800" b="0" dirty="0" smtClean="0">
                <a:solidFill>
                  <a:prstClr val="black"/>
                </a:solidFill>
                <a:latin typeface="Calibri" pitchFamily="34" charset="0"/>
                <a:cs typeface="Arial" pitchFamily="34" charset="0"/>
              </a:rPr>
              <a:t>) and Public </a:t>
            </a:r>
            <a:r>
              <a:rPr lang="en-ZA" sz="1800" b="0" dirty="0">
                <a:solidFill>
                  <a:prstClr val="black"/>
                </a:solidFill>
                <a:latin typeface="Calibri" pitchFamily="34" charset="0"/>
                <a:cs typeface="Arial" pitchFamily="34" charset="0"/>
              </a:rPr>
              <a:t>and Private Partnerships (</a:t>
            </a:r>
            <a:r>
              <a:rPr lang="en-ZA" sz="1800" b="0" dirty="0" smtClean="0">
                <a:solidFill>
                  <a:prstClr val="black"/>
                </a:solidFill>
                <a:latin typeface="Calibri" pitchFamily="34" charset="0"/>
                <a:cs typeface="Arial" pitchFamily="34" charset="0"/>
              </a:rPr>
              <a:t>PPPs):</a:t>
            </a:r>
          </a:p>
          <a:p>
            <a:pPr marL="742950" lvl="1" indent="-285750" algn="just" eaLnBrk="0" hangingPunct="0">
              <a:lnSpc>
                <a:spcPct val="120000"/>
              </a:lnSpc>
              <a:spcBef>
                <a:spcPts val="0"/>
              </a:spcBef>
              <a:buClr>
                <a:srgbClr val="4472C4">
                  <a:lumMod val="25000"/>
                </a:srgbClr>
              </a:buClr>
              <a:buSzPct val="100000"/>
              <a:buFont typeface="Arial" pitchFamily="34" charset="0"/>
              <a:buChar char="–"/>
            </a:pPr>
            <a:r>
              <a:rPr lang="en-ZA" sz="1800" b="0" dirty="0" smtClean="0">
                <a:latin typeface="Calibri" pitchFamily="34" charset="0"/>
                <a:cs typeface="Calibri" pitchFamily="34" charset="0"/>
              </a:rPr>
              <a:t>The impact on the fiscus (all related cost </a:t>
            </a:r>
            <a:r>
              <a:rPr lang="en-ZA" sz="1800" b="0" dirty="0">
                <a:latin typeface="Calibri" pitchFamily="34" charset="0"/>
                <a:cs typeface="Calibri" pitchFamily="34" charset="0"/>
              </a:rPr>
              <a:t>of agencies and partnerships</a:t>
            </a:r>
            <a:r>
              <a:rPr lang="en-ZA" sz="1800" b="0" dirty="0" smtClean="0">
                <a:latin typeface="Calibri" pitchFamily="34" charset="0"/>
                <a:cs typeface="Calibri" pitchFamily="34" charset="0"/>
              </a:rPr>
              <a:t>). The costs of the specific PPP (e.g. Albert Luthuli) is modelled but not the financial implication for the budgets of all the other hospitals. We create a </a:t>
            </a:r>
            <a:r>
              <a:rPr lang="en-ZA" sz="1800" b="0" dirty="0">
                <a:latin typeface="Calibri" pitchFamily="34" charset="0"/>
                <a:cs typeface="Calibri" pitchFamily="34" charset="0"/>
              </a:rPr>
              <a:t>Rolls-Royce </a:t>
            </a:r>
            <a:r>
              <a:rPr lang="en-ZA" sz="1800" b="0" dirty="0" smtClean="0">
                <a:latin typeface="Calibri" pitchFamily="34" charset="0"/>
                <a:cs typeface="Calibri" pitchFamily="34" charset="0"/>
              </a:rPr>
              <a:t> for one hospital to the detriment of all the others. </a:t>
            </a:r>
            <a:endParaRPr lang="en-ZA" sz="1800" b="0" dirty="0">
              <a:latin typeface="Calibri" pitchFamily="34" charset="0"/>
              <a:cs typeface="Calibri" pitchFamily="34" charset="0"/>
            </a:endParaRPr>
          </a:p>
          <a:p>
            <a:pPr marL="742950" lvl="1" indent="-285750" algn="just" eaLnBrk="0" hangingPunct="0">
              <a:lnSpc>
                <a:spcPct val="120000"/>
              </a:lnSpc>
              <a:spcBef>
                <a:spcPts val="0"/>
              </a:spcBef>
              <a:buClr>
                <a:srgbClr val="4472C4">
                  <a:lumMod val="25000"/>
                </a:srgbClr>
              </a:buClr>
              <a:buSzPct val="100000"/>
              <a:buFont typeface="Arial" pitchFamily="34" charset="0"/>
              <a:buChar char="–"/>
            </a:pPr>
            <a:r>
              <a:rPr lang="en-ZA" sz="1800" b="0" dirty="0">
                <a:latin typeface="Calibri" pitchFamily="34" charset="0"/>
                <a:cs typeface="Calibri" pitchFamily="34" charset="0"/>
              </a:rPr>
              <a:t>Agency mandates in relation to the </a:t>
            </a:r>
            <a:r>
              <a:rPr lang="en-ZA" sz="1800" b="0" dirty="0" smtClean="0">
                <a:latin typeface="Calibri" pitchFamily="34" charset="0"/>
                <a:cs typeface="Calibri" pitchFamily="34" charset="0"/>
              </a:rPr>
              <a:t>departments’ mandates: are </a:t>
            </a:r>
            <a:r>
              <a:rPr lang="en-ZA" sz="1800" b="0" dirty="0">
                <a:latin typeface="Calibri" pitchFamily="34" charset="0"/>
                <a:cs typeface="Calibri" pitchFamily="34" charset="0"/>
              </a:rPr>
              <a:t>these agencies </a:t>
            </a:r>
            <a:r>
              <a:rPr lang="en-ZA" sz="1800" b="0" dirty="0" smtClean="0">
                <a:latin typeface="Calibri" pitchFamily="34" charset="0"/>
                <a:cs typeface="Calibri" pitchFamily="34" charset="0"/>
              </a:rPr>
              <a:t>delivering the </a:t>
            </a:r>
            <a:r>
              <a:rPr lang="en-ZA" sz="1800" b="0" dirty="0">
                <a:latin typeface="Calibri" pitchFamily="34" charset="0"/>
                <a:cs typeface="Calibri" pitchFamily="34" charset="0"/>
              </a:rPr>
              <a:t>Constitutional mandate </a:t>
            </a:r>
            <a:r>
              <a:rPr lang="en-ZA" sz="1800" b="0" dirty="0" smtClean="0">
                <a:latin typeface="Calibri" pitchFamily="34" charset="0"/>
                <a:cs typeface="Calibri" pitchFamily="34" charset="0"/>
              </a:rPr>
              <a:t>and functions of </a:t>
            </a:r>
            <a:r>
              <a:rPr lang="en-ZA" sz="1800" b="0" dirty="0">
                <a:latin typeface="Calibri" pitchFamily="34" charset="0"/>
                <a:cs typeface="Calibri" pitchFamily="34" charset="0"/>
              </a:rPr>
              <a:t>the departments?</a:t>
            </a:r>
          </a:p>
          <a:p>
            <a:pPr marL="742950" lvl="1" indent="-285750" algn="just" eaLnBrk="0" hangingPunct="0">
              <a:lnSpc>
                <a:spcPct val="120000"/>
              </a:lnSpc>
              <a:spcBef>
                <a:spcPts val="0"/>
              </a:spcBef>
              <a:buClr>
                <a:srgbClr val="4472C4">
                  <a:lumMod val="25000"/>
                </a:srgbClr>
              </a:buClr>
              <a:buSzPct val="100000"/>
              <a:buFont typeface="Arial" pitchFamily="34" charset="0"/>
              <a:buChar char="–"/>
            </a:pPr>
            <a:r>
              <a:rPr lang="en-ZA" sz="1800" b="0" dirty="0" smtClean="0">
                <a:latin typeface="Calibri" pitchFamily="34" charset="0"/>
                <a:cs typeface="Calibri" pitchFamily="34" charset="0"/>
              </a:rPr>
              <a:t>Measure the return </a:t>
            </a:r>
            <a:r>
              <a:rPr lang="en-ZA" sz="1800" b="0" dirty="0">
                <a:latin typeface="Calibri" pitchFamily="34" charset="0"/>
                <a:cs typeface="Calibri" pitchFamily="34" charset="0"/>
              </a:rPr>
              <a:t>on </a:t>
            </a:r>
            <a:r>
              <a:rPr lang="en-ZA" sz="1800" b="0" dirty="0" smtClean="0">
                <a:latin typeface="Calibri" pitchFamily="34" charset="0"/>
                <a:cs typeface="Calibri" pitchFamily="34" charset="0"/>
              </a:rPr>
              <a:t>investment.</a:t>
            </a:r>
            <a:endParaRPr lang="en-ZA" sz="1800" b="0" dirty="0">
              <a:latin typeface="Calibri" pitchFamily="34" charset="0"/>
              <a:cs typeface="Calibri" pitchFamily="34" charset="0"/>
            </a:endParaRPr>
          </a:p>
          <a:p>
            <a:pPr marL="285750" lvl="1" indent="-285750" algn="just" fontAlgn="auto">
              <a:lnSpc>
                <a:spcPct val="120000"/>
              </a:lnSpc>
              <a:spcBef>
                <a:spcPts val="0"/>
              </a:spcBef>
              <a:spcAft>
                <a:spcPts val="0"/>
              </a:spcAft>
              <a:buClr>
                <a:srgbClr val="4472C4">
                  <a:lumMod val="25000"/>
                </a:srgbClr>
              </a:buClr>
              <a:buSzPct val="100000"/>
              <a:buFont typeface="Arial" panose="020B0604020202020204" pitchFamily="34" charset="0"/>
              <a:buChar char="•"/>
            </a:pPr>
            <a:r>
              <a:rPr lang="en-ZA" sz="1800" b="0" dirty="0" smtClean="0">
                <a:solidFill>
                  <a:prstClr val="black"/>
                </a:solidFill>
                <a:latin typeface="Calibri" pitchFamily="34" charset="0"/>
                <a:cs typeface="Arial" pitchFamily="34" charset="0"/>
              </a:rPr>
              <a:t>Recent PSC inspections at various border posts, aimed to assess the service delivery and infrastructural challenges. </a:t>
            </a:r>
            <a:r>
              <a:rPr lang="en-ZA" sz="1800" dirty="0" smtClean="0">
                <a:solidFill>
                  <a:prstClr val="black"/>
                </a:solidFill>
                <a:latin typeface="Calibri" pitchFamily="34" charset="0"/>
                <a:cs typeface="Arial" pitchFamily="34" charset="0"/>
              </a:rPr>
              <a:t>The Department presented the establishment of the Border Management Agency (BMA), as a possible solution.</a:t>
            </a:r>
            <a:endParaRPr lang="en-ZA" dirty="0"/>
          </a:p>
        </p:txBody>
      </p:sp>
    </p:spTree>
    <p:extLst>
      <p:ext uri="{BB962C8B-B14F-4D97-AF65-F5344CB8AC3E}">
        <p14:creationId xmlns:p14="http://schemas.microsoft.com/office/powerpoint/2010/main" xmlns="" val="39560132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010400" y="6381750"/>
            <a:ext cx="2133600" cy="476250"/>
          </a:xfrm>
          <a:prstGeom prst="rect">
            <a:avLst/>
          </a:prstGeom>
          <a:noFill/>
          <a:ln w="9525">
            <a:noFill/>
            <a:miter lim="800000"/>
            <a:headEnd/>
            <a:tailEnd/>
          </a:ln>
        </p:spPr>
        <p:txBody>
          <a:bodyPr/>
          <a:lstStyle/>
          <a:p>
            <a:pPr algn="r" eaLnBrk="0" fontAlgn="auto" hangingPunct="0">
              <a:spcBef>
                <a:spcPts val="0"/>
              </a:spcBef>
              <a:spcAft>
                <a:spcPts val="0"/>
              </a:spcAft>
            </a:pPr>
            <a:fld id="{3D7D7202-78FF-4AF5-8E29-E0B756925B96}" type="slidenum">
              <a:rPr lang="en-US" sz="1400" b="0">
                <a:solidFill>
                  <a:prstClr val="black"/>
                </a:solidFill>
                <a:latin typeface="Calibri"/>
                <a:ea typeface="+mn-ea"/>
              </a:rPr>
              <a:pPr algn="r" eaLnBrk="0" fontAlgn="auto" hangingPunct="0">
                <a:spcBef>
                  <a:spcPts val="0"/>
                </a:spcBef>
                <a:spcAft>
                  <a:spcPts val="0"/>
                </a:spcAft>
              </a:pPr>
              <a:t>44</a:t>
            </a:fld>
            <a:endParaRPr lang="en-US" sz="1400" b="0" dirty="0">
              <a:solidFill>
                <a:prstClr val="black"/>
              </a:solidFill>
              <a:latin typeface="Calibri"/>
              <a:ea typeface="+mn-ea"/>
            </a:endParaRPr>
          </a:p>
        </p:txBody>
      </p:sp>
      <p:sp>
        <p:nvSpPr>
          <p:cNvPr id="42" name="Rectangle 41"/>
          <p:cNvSpPr/>
          <p:nvPr/>
        </p:nvSpPr>
        <p:spPr>
          <a:xfrm>
            <a:off x="445858" y="1205071"/>
            <a:ext cx="8225892" cy="400110"/>
          </a:xfrm>
          <a:prstGeom prst="rect">
            <a:avLst/>
          </a:prstGeom>
        </p:spPr>
        <p:txBody>
          <a:bodyPr wrap="square">
            <a:spAutoFit/>
          </a:bodyPr>
          <a:lstStyle/>
          <a:p>
            <a:pPr fontAlgn="auto">
              <a:spcBef>
                <a:spcPts val="0"/>
              </a:spcBef>
              <a:spcAft>
                <a:spcPts val="0"/>
              </a:spcAft>
              <a:buClr>
                <a:srgbClr val="4472C4">
                  <a:lumMod val="25000"/>
                </a:srgbClr>
              </a:buClr>
              <a:buSzPct val="100000"/>
            </a:pPr>
            <a:r>
              <a:rPr lang="en-ZA" sz="2000" dirty="0" smtClean="0">
                <a:solidFill>
                  <a:srgbClr val="C00000"/>
                </a:solidFill>
                <a:latin typeface="Calibri" pitchFamily="34" charset="0"/>
                <a:ea typeface="+mn-ea"/>
                <a:cs typeface="Arial" pitchFamily="34" charset="0"/>
              </a:rPr>
              <a:t>Public Private Partnerships and the Establishment of the BMA</a:t>
            </a:r>
            <a:endParaRPr lang="en-US" sz="1800" b="0" dirty="0" smtClean="0">
              <a:solidFill>
                <a:prstClr val="black"/>
              </a:solidFill>
              <a:latin typeface="Calibri" pitchFamily="34" charset="0"/>
              <a:ea typeface="+mn-ea"/>
              <a:cs typeface="Calibri" pitchFamily="34" charset="0"/>
            </a:endParaRPr>
          </a:p>
        </p:txBody>
      </p:sp>
      <p:sp>
        <p:nvSpPr>
          <p:cNvPr id="2" name="TextBox 1"/>
          <p:cNvSpPr txBox="1"/>
          <p:nvPr/>
        </p:nvSpPr>
        <p:spPr>
          <a:xfrm>
            <a:off x="535112" y="1556792"/>
            <a:ext cx="8064896" cy="4742709"/>
          </a:xfrm>
          <a:prstGeom prst="rect">
            <a:avLst/>
          </a:prstGeom>
          <a:noFill/>
        </p:spPr>
        <p:txBody>
          <a:bodyPr wrap="square" rtlCol="0">
            <a:spAutoFit/>
          </a:bodyPr>
          <a:lstStyle/>
          <a:p>
            <a:pPr marL="285750" indent="-285750" algn="just" fontAlgn="auto">
              <a:lnSpc>
                <a:spcPct val="130000"/>
              </a:lnSpc>
              <a:spcBef>
                <a:spcPts val="0"/>
              </a:spcBef>
              <a:spcAft>
                <a:spcPts val="0"/>
              </a:spcAft>
              <a:buClr>
                <a:srgbClr val="4472C4">
                  <a:lumMod val="25000"/>
                </a:srgbClr>
              </a:buClr>
              <a:buSzPct val="100000"/>
              <a:buFont typeface="Arial" panose="020B0604020202020204" pitchFamily="34" charset="0"/>
              <a:buChar char="•"/>
            </a:pPr>
            <a:r>
              <a:rPr lang="en-ZA" sz="1800" b="0" dirty="0" smtClean="0">
                <a:solidFill>
                  <a:prstClr val="black"/>
                </a:solidFill>
                <a:latin typeface="Calibri" pitchFamily="34" charset="0"/>
                <a:cs typeface="Arial" pitchFamily="34" charset="0"/>
              </a:rPr>
              <a:t>These inspections found that there was generally poor process flow and movement control at the sites, and a lack of coordination between departments.</a:t>
            </a:r>
          </a:p>
          <a:p>
            <a:pPr marL="285750" indent="-285750" algn="just" fontAlgn="auto">
              <a:lnSpc>
                <a:spcPct val="130000"/>
              </a:lnSpc>
              <a:spcBef>
                <a:spcPts val="0"/>
              </a:spcBef>
              <a:spcAft>
                <a:spcPts val="0"/>
              </a:spcAft>
              <a:buClr>
                <a:srgbClr val="4472C4">
                  <a:lumMod val="25000"/>
                </a:srgbClr>
              </a:buClr>
              <a:buSzPct val="100000"/>
              <a:buFont typeface="Arial" panose="020B0604020202020204" pitchFamily="34" charset="0"/>
              <a:buChar char="•"/>
            </a:pPr>
            <a:r>
              <a:rPr lang="en-ZA" sz="1800" b="0" dirty="0" smtClean="0">
                <a:solidFill>
                  <a:prstClr val="black"/>
                </a:solidFill>
                <a:latin typeface="Calibri" pitchFamily="34" charset="0"/>
                <a:cs typeface="Arial" pitchFamily="34" charset="0"/>
              </a:rPr>
              <a:t>According to the Dept of Home Affairs (DHA), the establishment of the BMA will have the authority for the operation of all ports of entry and all the functions of the different departments at the Ports of Entry. This means that all the departmental roles at the Ports Entry will be transferred to the BMA.</a:t>
            </a:r>
          </a:p>
          <a:p>
            <a:pPr marL="285750" indent="-285750" algn="just" fontAlgn="auto">
              <a:lnSpc>
                <a:spcPct val="130000"/>
              </a:lnSpc>
              <a:spcBef>
                <a:spcPts val="0"/>
              </a:spcBef>
              <a:spcAft>
                <a:spcPts val="0"/>
              </a:spcAft>
              <a:buClr>
                <a:srgbClr val="4472C4">
                  <a:lumMod val="25000"/>
                </a:srgbClr>
              </a:buClr>
              <a:buSzPct val="100000"/>
              <a:buFont typeface="Arial" panose="020B0604020202020204" pitchFamily="34" charset="0"/>
              <a:buChar char="•"/>
            </a:pPr>
            <a:r>
              <a:rPr lang="en-ZA" sz="1800" b="0" dirty="0" smtClean="0">
                <a:solidFill>
                  <a:prstClr val="black"/>
                </a:solidFill>
                <a:latin typeface="Calibri" pitchFamily="34" charset="0"/>
                <a:cs typeface="Arial" pitchFamily="34" charset="0"/>
              </a:rPr>
              <a:t>DHA have conducted a feasibility study on the technical infrastructure and physical design of the Ports of Entry and found that PPPs are a means to resolve the design problems at the Ports of Entry. </a:t>
            </a:r>
          </a:p>
          <a:p>
            <a:pPr marL="285750" indent="-285750" algn="just" fontAlgn="auto">
              <a:lnSpc>
                <a:spcPct val="130000"/>
              </a:lnSpc>
              <a:spcBef>
                <a:spcPts val="0"/>
              </a:spcBef>
              <a:spcAft>
                <a:spcPts val="0"/>
              </a:spcAft>
              <a:buClr>
                <a:srgbClr val="4472C4">
                  <a:lumMod val="25000"/>
                </a:srgbClr>
              </a:buClr>
              <a:buSzPct val="100000"/>
              <a:buFont typeface="Arial" panose="020B0604020202020204" pitchFamily="34" charset="0"/>
              <a:buChar char="•"/>
            </a:pPr>
            <a:r>
              <a:rPr lang="en-ZA" sz="1800" dirty="0" smtClean="0">
                <a:solidFill>
                  <a:prstClr val="black"/>
                </a:solidFill>
                <a:latin typeface="Calibri" pitchFamily="34" charset="0"/>
                <a:cs typeface="Arial" pitchFamily="34" charset="0"/>
              </a:rPr>
              <a:t>PPPs at x6 Ports of Entry will commence in 2018.</a:t>
            </a:r>
          </a:p>
          <a:p>
            <a:pPr marL="285750" indent="-285750" algn="just" fontAlgn="auto">
              <a:lnSpc>
                <a:spcPct val="130000"/>
              </a:lnSpc>
              <a:spcBef>
                <a:spcPts val="0"/>
              </a:spcBef>
              <a:spcAft>
                <a:spcPts val="0"/>
              </a:spcAft>
              <a:buClr>
                <a:srgbClr val="4472C4">
                  <a:lumMod val="25000"/>
                </a:srgbClr>
              </a:buClr>
              <a:buSzPct val="100000"/>
              <a:buFont typeface="Arial" panose="020B0604020202020204" pitchFamily="34" charset="0"/>
              <a:buChar char="•"/>
            </a:pPr>
            <a:r>
              <a:rPr lang="en-ZA" sz="1800" b="0" dirty="0" smtClean="0">
                <a:solidFill>
                  <a:prstClr val="black"/>
                </a:solidFill>
                <a:latin typeface="Calibri" pitchFamily="34" charset="0"/>
                <a:cs typeface="Arial" pitchFamily="34" charset="0"/>
              </a:rPr>
              <a:t>The reality is that this BMA will increase the Public Service Wage Bill and there is no guaranties that it will resolve the coordination and other challenges experienced.</a:t>
            </a:r>
            <a:endParaRPr lang="en-ZA" sz="1600" dirty="0"/>
          </a:p>
        </p:txBody>
      </p:sp>
      <p:sp>
        <p:nvSpPr>
          <p:cNvPr id="5" name="Title 1"/>
          <p:cNvSpPr txBox="1">
            <a:spLocks/>
          </p:cNvSpPr>
          <p:nvPr/>
        </p:nvSpPr>
        <p:spPr bwMode="auto">
          <a:xfrm>
            <a:off x="179016" y="476672"/>
            <a:ext cx="8964488"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a:lnSpc>
                <a:spcPct val="80000"/>
              </a:lnSpc>
            </a:pPr>
            <a:r>
              <a:rPr lang="en-US" sz="2400" dirty="0">
                <a:solidFill>
                  <a:srgbClr val="993300"/>
                </a:solidFill>
                <a:latin typeface="Berlin Sans FB Demi" pitchFamily="34" charset="0"/>
              </a:rPr>
              <a:t>IDENTIFY AND DISCUSS GOVERNMENT PROGRAMMES WHEREIN MAJOR EFFICIENCIES AND SAVING ARE </a:t>
            </a:r>
            <a:r>
              <a:rPr lang="en-US" sz="2400" dirty="0" smtClean="0">
                <a:solidFill>
                  <a:srgbClr val="993300"/>
                </a:solidFill>
                <a:latin typeface="Berlin Sans FB Demi" pitchFamily="34" charset="0"/>
              </a:rPr>
              <a:t>POSSIBLE (5)</a:t>
            </a:r>
            <a:endParaRPr lang="en-US" sz="2400" dirty="0">
              <a:solidFill>
                <a:srgbClr val="993300"/>
              </a:solidFill>
              <a:latin typeface="Berlin Sans FB Demi" pitchFamily="34" charset="0"/>
            </a:endParaRPr>
          </a:p>
        </p:txBody>
      </p:sp>
    </p:spTree>
    <p:extLst>
      <p:ext uri="{BB962C8B-B14F-4D97-AF65-F5344CB8AC3E}">
        <p14:creationId xmlns:p14="http://schemas.microsoft.com/office/powerpoint/2010/main" xmlns="" val="15308801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010400" y="6381750"/>
            <a:ext cx="2133600" cy="476250"/>
          </a:xfrm>
          <a:prstGeom prst="rect">
            <a:avLst/>
          </a:prstGeom>
          <a:noFill/>
          <a:ln w="9525">
            <a:noFill/>
            <a:miter lim="800000"/>
            <a:headEnd/>
            <a:tailEnd/>
          </a:ln>
        </p:spPr>
        <p:txBody>
          <a:bodyPr/>
          <a:lstStyle/>
          <a:p>
            <a:pPr algn="r" eaLnBrk="0" fontAlgn="auto" hangingPunct="0">
              <a:spcBef>
                <a:spcPts val="0"/>
              </a:spcBef>
              <a:spcAft>
                <a:spcPts val="0"/>
              </a:spcAft>
            </a:pPr>
            <a:fld id="{3D7D7202-78FF-4AF5-8E29-E0B756925B96}" type="slidenum">
              <a:rPr lang="en-US" sz="1400" b="0">
                <a:solidFill>
                  <a:prstClr val="black"/>
                </a:solidFill>
                <a:latin typeface="Calibri"/>
                <a:ea typeface="+mn-ea"/>
              </a:rPr>
              <a:pPr algn="r" eaLnBrk="0" fontAlgn="auto" hangingPunct="0">
                <a:spcBef>
                  <a:spcPts val="0"/>
                </a:spcBef>
                <a:spcAft>
                  <a:spcPts val="0"/>
                </a:spcAft>
              </a:pPr>
              <a:t>45</a:t>
            </a:fld>
            <a:endParaRPr lang="en-US" sz="1400" b="0" dirty="0">
              <a:solidFill>
                <a:prstClr val="black"/>
              </a:solidFill>
              <a:latin typeface="Calibri"/>
              <a:ea typeface="+mn-ea"/>
            </a:endParaRPr>
          </a:p>
        </p:txBody>
      </p:sp>
      <p:sp>
        <p:nvSpPr>
          <p:cNvPr id="42" name="Rectangle 41"/>
          <p:cNvSpPr/>
          <p:nvPr/>
        </p:nvSpPr>
        <p:spPr>
          <a:xfrm>
            <a:off x="310084" y="1311786"/>
            <a:ext cx="8225892" cy="400110"/>
          </a:xfrm>
          <a:prstGeom prst="rect">
            <a:avLst/>
          </a:prstGeom>
        </p:spPr>
        <p:txBody>
          <a:bodyPr wrap="square">
            <a:spAutoFit/>
          </a:bodyPr>
          <a:lstStyle/>
          <a:p>
            <a:pPr fontAlgn="auto">
              <a:spcBef>
                <a:spcPts val="0"/>
              </a:spcBef>
              <a:spcAft>
                <a:spcPts val="0"/>
              </a:spcAft>
              <a:buClr>
                <a:srgbClr val="4472C4">
                  <a:lumMod val="25000"/>
                </a:srgbClr>
              </a:buClr>
              <a:buSzPct val="100000"/>
            </a:pPr>
            <a:r>
              <a:rPr lang="en-ZA" sz="2000" dirty="0" smtClean="0">
                <a:solidFill>
                  <a:srgbClr val="C00000"/>
                </a:solidFill>
                <a:latin typeface="Calibri" pitchFamily="34" charset="0"/>
                <a:ea typeface="+mn-ea"/>
                <a:cs typeface="Arial" pitchFamily="34" charset="0"/>
              </a:rPr>
              <a:t>Public Private Partnerships and the Establishment of the BMA</a:t>
            </a:r>
            <a:endParaRPr lang="en-US" sz="1800" b="0" dirty="0" smtClean="0">
              <a:solidFill>
                <a:prstClr val="black"/>
              </a:solidFill>
              <a:latin typeface="Calibri" pitchFamily="34" charset="0"/>
              <a:ea typeface="+mn-ea"/>
              <a:cs typeface="Calibri" pitchFamily="34" charset="0"/>
            </a:endParaRPr>
          </a:p>
        </p:txBody>
      </p:sp>
      <p:sp>
        <p:nvSpPr>
          <p:cNvPr id="2" name="TextBox 1"/>
          <p:cNvSpPr txBox="1"/>
          <p:nvPr/>
        </p:nvSpPr>
        <p:spPr>
          <a:xfrm>
            <a:off x="310084" y="1700808"/>
            <a:ext cx="8640960" cy="4645759"/>
          </a:xfrm>
          <a:prstGeom prst="rect">
            <a:avLst/>
          </a:prstGeom>
          <a:noFill/>
        </p:spPr>
        <p:txBody>
          <a:bodyPr wrap="square" rtlCol="0">
            <a:spAutoFit/>
          </a:bodyPr>
          <a:lstStyle/>
          <a:p>
            <a:pPr marL="285750" indent="-285750" algn="just" fontAlgn="auto">
              <a:lnSpc>
                <a:spcPct val="110000"/>
              </a:lnSpc>
              <a:spcBef>
                <a:spcPts val="0"/>
              </a:spcBef>
              <a:spcAft>
                <a:spcPts val="0"/>
              </a:spcAft>
              <a:buClr>
                <a:srgbClr val="4472C4">
                  <a:lumMod val="25000"/>
                </a:srgbClr>
              </a:buClr>
              <a:buSzPct val="100000"/>
              <a:buFont typeface="Arial" panose="020B0604020202020204" pitchFamily="34" charset="0"/>
              <a:buChar char="•"/>
            </a:pPr>
            <a:r>
              <a:rPr lang="en-ZA" sz="1800" dirty="0" smtClean="0">
                <a:solidFill>
                  <a:prstClr val="black"/>
                </a:solidFill>
                <a:latin typeface="Calibri" pitchFamily="34" charset="0"/>
                <a:cs typeface="Arial" pitchFamily="34" charset="0"/>
              </a:rPr>
              <a:t>Questions that need to be addressed are:</a:t>
            </a:r>
          </a:p>
          <a:p>
            <a:pPr marL="742950" lvl="1" indent="-285750" algn="just" eaLnBrk="0" hangingPunct="0">
              <a:lnSpc>
                <a:spcPct val="110000"/>
              </a:lnSpc>
              <a:spcBef>
                <a:spcPts val="0"/>
              </a:spcBef>
              <a:buClr>
                <a:srgbClr val="4472C4">
                  <a:lumMod val="25000"/>
                </a:srgbClr>
              </a:buClr>
              <a:buSzPct val="100000"/>
              <a:buFont typeface="Arial" pitchFamily="34" charset="0"/>
              <a:buChar char="–"/>
            </a:pPr>
            <a:r>
              <a:rPr lang="en-ZA" sz="1800" b="0" dirty="0">
                <a:latin typeface="Calibri" pitchFamily="34" charset="0"/>
                <a:cs typeface="Calibri" pitchFamily="34" charset="0"/>
              </a:rPr>
              <a:t>What is the anticipated cost of the model of the PPP for all 72 ports of entry if the same standard should be applied everywhere and will it be sustainable?</a:t>
            </a:r>
          </a:p>
          <a:p>
            <a:pPr marL="742950" lvl="1" indent="-285750" algn="just" eaLnBrk="0" hangingPunct="0">
              <a:lnSpc>
                <a:spcPct val="110000"/>
              </a:lnSpc>
              <a:spcBef>
                <a:spcPts val="0"/>
              </a:spcBef>
              <a:buClr>
                <a:srgbClr val="4472C4">
                  <a:lumMod val="25000"/>
                </a:srgbClr>
              </a:buClr>
              <a:buSzPct val="100000"/>
              <a:buFont typeface="Arial" pitchFamily="34" charset="0"/>
              <a:buChar char="–"/>
            </a:pPr>
            <a:r>
              <a:rPr lang="en-ZA" sz="1800" b="0" dirty="0" smtClean="0">
                <a:latin typeface="Calibri" pitchFamily="34" charset="0"/>
                <a:cs typeface="Calibri" pitchFamily="34" charset="0"/>
              </a:rPr>
              <a:t>Should </a:t>
            </a:r>
            <a:r>
              <a:rPr lang="en-ZA" sz="1800" b="0" dirty="0">
                <a:latin typeface="Calibri" pitchFamily="34" charset="0"/>
                <a:cs typeface="Calibri" pitchFamily="34" charset="0"/>
              </a:rPr>
              <a:t>the pilot PPPs at the x6 ports of entry prove to be too expensive to replicate, what alternative models will be utilised at the remaining ports of entry?</a:t>
            </a:r>
          </a:p>
          <a:p>
            <a:pPr marL="742950" lvl="1" indent="-285750" algn="just" eaLnBrk="0" hangingPunct="0">
              <a:lnSpc>
                <a:spcPct val="110000"/>
              </a:lnSpc>
              <a:spcBef>
                <a:spcPts val="0"/>
              </a:spcBef>
              <a:buClr>
                <a:srgbClr val="4472C4">
                  <a:lumMod val="25000"/>
                </a:srgbClr>
              </a:buClr>
              <a:buSzPct val="100000"/>
              <a:buFont typeface="Arial" pitchFamily="34" charset="0"/>
              <a:buChar char="–"/>
            </a:pPr>
            <a:r>
              <a:rPr lang="en-ZA" sz="1800" b="0" dirty="0">
                <a:latin typeface="Calibri" pitchFamily="34" charset="0"/>
                <a:cs typeface="Calibri" pitchFamily="34" charset="0"/>
              </a:rPr>
              <a:t>Has financial modelling been done for all the 72 ports of entry and what trade-offs have been made?</a:t>
            </a:r>
          </a:p>
          <a:p>
            <a:pPr marL="742950" lvl="1" indent="-285750" algn="just" eaLnBrk="0" hangingPunct="0">
              <a:lnSpc>
                <a:spcPct val="110000"/>
              </a:lnSpc>
              <a:spcBef>
                <a:spcPts val="0"/>
              </a:spcBef>
              <a:buClr>
                <a:srgbClr val="4472C4">
                  <a:lumMod val="25000"/>
                </a:srgbClr>
              </a:buClr>
              <a:buSzPct val="100000"/>
              <a:buFont typeface="Arial" pitchFamily="34" charset="0"/>
              <a:buChar char="–"/>
            </a:pPr>
            <a:r>
              <a:rPr lang="en-ZA" sz="1800" b="0" dirty="0">
                <a:latin typeface="Calibri" pitchFamily="34" charset="0"/>
                <a:cs typeface="Calibri" pitchFamily="34" charset="0"/>
              </a:rPr>
              <a:t>What are the benefits of the PPPs and does it outweigh the cost</a:t>
            </a:r>
            <a:r>
              <a:rPr lang="en-ZA" sz="1800" b="0" dirty="0" smtClean="0">
                <a:latin typeface="Calibri" pitchFamily="34" charset="0"/>
                <a:cs typeface="Calibri" pitchFamily="34" charset="0"/>
              </a:rPr>
              <a:t>? There is no doubt that PPPs deliver state of the art facilities but the PSC suspects that the trade-offs for all the other border posts are not consciously considered.</a:t>
            </a:r>
            <a:endParaRPr lang="en-ZA" sz="1800" b="0" dirty="0">
              <a:latin typeface="Calibri" pitchFamily="34" charset="0"/>
              <a:cs typeface="Calibri" pitchFamily="34" charset="0"/>
            </a:endParaRPr>
          </a:p>
          <a:p>
            <a:pPr marL="742950" lvl="1" indent="-285750" algn="just" eaLnBrk="0" hangingPunct="0">
              <a:lnSpc>
                <a:spcPct val="110000"/>
              </a:lnSpc>
              <a:spcBef>
                <a:spcPts val="0"/>
              </a:spcBef>
              <a:buClr>
                <a:srgbClr val="4472C4">
                  <a:lumMod val="25000"/>
                </a:srgbClr>
              </a:buClr>
              <a:buSzPct val="100000"/>
              <a:buFont typeface="Arial" pitchFamily="34" charset="0"/>
              <a:buChar char="–"/>
            </a:pPr>
            <a:r>
              <a:rPr lang="en-ZA" sz="1800" b="0" dirty="0">
                <a:latin typeface="Calibri" pitchFamily="34" charset="0"/>
                <a:cs typeface="Calibri" pitchFamily="34" charset="0"/>
              </a:rPr>
              <a:t>Are there alternative models that were considered?</a:t>
            </a:r>
          </a:p>
          <a:p>
            <a:pPr marL="285750" indent="-285750" algn="just" fontAlgn="auto">
              <a:lnSpc>
                <a:spcPct val="110000"/>
              </a:lnSpc>
              <a:spcBef>
                <a:spcPts val="0"/>
              </a:spcBef>
              <a:spcAft>
                <a:spcPts val="0"/>
              </a:spcAft>
              <a:buClr>
                <a:srgbClr val="4472C4">
                  <a:lumMod val="25000"/>
                </a:srgbClr>
              </a:buClr>
              <a:buSzPct val="100000"/>
              <a:buFont typeface="Arial" panose="020B0604020202020204" pitchFamily="34" charset="0"/>
              <a:buChar char="•"/>
            </a:pPr>
            <a:r>
              <a:rPr lang="en-ZA" sz="1800" b="0" dirty="0" smtClean="0">
                <a:solidFill>
                  <a:prstClr val="black"/>
                </a:solidFill>
                <a:latin typeface="Calibri" pitchFamily="34" charset="0"/>
                <a:cs typeface="Arial" pitchFamily="34" charset="0"/>
              </a:rPr>
              <a:t>Without addressing the matters listed above, it is questionable whether the establishment of the BMA will be cost effective and efficient.</a:t>
            </a:r>
          </a:p>
          <a:p>
            <a:pPr marL="285750" indent="-285750" algn="just" fontAlgn="auto">
              <a:lnSpc>
                <a:spcPct val="110000"/>
              </a:lnSpc>
              <a:spcBef>
                <a:spcPts val="0"/>
              </a:spcBef>
              <a:spcAft>
                <a:spcPts val="0"/>
              </a:spcAft>
              <a:buClr>
                <a:srgbClr val="4472C4">
                  <a:lumMod val="25000"/>
                </a:srgbClr>
              </a:buClr>
              <a:buSzPct val="100000"/>
              <a:buFont typeface="Arial" panose="020B0604020202020204" pitchFamily="34" charset="0"/>
              <a:buChar char="•"/>
            </a:pPr>
            <a:r>
              <a:rPr lang="en-ZA" sz="1800" b="0" dirty="0" smtClean="0">
                <a:solidFill>
                  <a:prstClr val="black"/>
                </a:solidFill>
                <a:latin typeface="Calibri" pitchFamily="34" charset="0"/>
                <a:cs typeface="Arial" pitchFamily="34" charset="0"/>
              </a:rPr>
              <a:t>Many of the problems with the current border posts will be transferred to the new agency.</a:t>
            </a:r>
            <a:endParaRPr lang="en-ZA" dirty="0"/>
          </a:p>
        </p:txBody>
      </p:sp>
      <p:sp>
        <p:nvSpPr>
          <p:cNvPr id="5" name="Title 1"/>
          <p:cNvSpPr txBox="1">
            <a:spLocks/>
          </p:cNvSpPr>
          <p:nvPr/>
        </p:nvSpPr>
        <p:spPr bwMode="auto">
          <a:xfrm>
            <a:off x="179016" y="476672"/>
            <a:ext cx="8964488"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a:lnSpc>
                <a:spcPct val="80000"/>
              </a:lnSpc>
            </a:pPr>
            <a:r>
              <a:rPr lang="en-US" sz="2400" dirty="0">
                <a:solidFill>
                  <a:srgbClr val="993300"/>
                </a:solidFill>
                <a:latin typeface="Berlin Sans FB Demi" pitchFamily="34" charset="0"/>
              </a:rPr>
              <a:t>IDENTIFY AND DISCUSS GOVERNMENT PROGRAMMES WHEREIN MAJOR EFFICIENCIES AND SAVING ARE </a:t>
            </a:r>
            <a:r>
              <a:rPr lang="en-US" sz="2400" dirty="0" smtClean="0">
                <a:solidFill>
                  <a:srgbClr val="993300"/>
                </a:solidFill>
                <a:latin typeface="Berlin Sans FB Demi" pitchFamily="34" charset="0"/>
              </a:rPr>
              <a:t>POSSIBLE (6)</a:t>
            </a:r>
            <a:endParaRPr lang="en-US" sz="2400" dirty="0">
              <a:solidFill>
                <a:srgbClr val="993300"/>
              </a:solidFill>
              <a:latin typeface="Berlin Sans FB Demi" pitchFamily="34" charset="0"/>
            </a:endParaRPr>
          </a:p>
        </p:txBody>
      </p:sp>
    </p:spTree>
    <p:extLst>
      <p:ext uri="{BB962C8B-B14F-4D97-AF65-F5344CB8AC3E}">
        <p14:creationId xmlns:p14="http://schemas.microsoft.com/office/powerpoint/2010/main" xmlns="" val="21984705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08" y="476672"/>
            <a:ext cx="8229600" cy="576064"/>
          </a:xfrm>
          <a:noFill/>
        </p:spPr>
        <p:txBody>
          <a:bodyPr/>
          <a:lstStyle/>
          <a:p>
            <a:pPr>
              <a:lnSpc>
                <a:spcPct val="80000"/>
              </a:lnSpc>
            </a:pPr>
            <a:r>
              <a:rPr lang="en-GB" sz="2400" b="1" kern="1200" dirty="0" smtClean="0">
                <a:solidFill>
                  <a:srgbClr val="993300"/>
                </a:solidFill>
                <a:latin typeface="Berlin Sans FB Demi" pitchFamily="34" charset="0"/>
              </a:rPr>
              <a:t>CONCLUDING REMARKS</a:t>
            </a:r>
            <a:endParaRPr lang="en-GB" sz="2400" b="1" kern="1200" dirty="0">
              <a:solidFill>
                <a:srgbClr val="993300"/>
              </a:solidFill>
              <a:latin typeface="Berlin Sans FB Demi" pitchFamily="34" charset="0"/>
            </a:endParaRPr>
          </a:p>
        </p:txBody>
      </p:sp>
      <p:sp>
        <p:nvSpPr>
          <p:cNvPr id="3" name="Content Placeholder 2"/>
          <p:cNvSpPr>
            <a:spLocks noGrp="1"/>
          </p:cNvSpPr>
          <p:nvPr>
            <p:ph idx="1"/>
          </p:nvPr>
        </p:nvSpPr>
        <p:spPr>
          <a:xfrm>
            <a:off x="179512" y="908720"/>
            <a:ext cx="8640960" cy="5328592"/>
          </a:xfrm>
          <a:noFill/>
        </p:spPr>
        <p:txBody>
          <a:bodyPr/>
          <a:lstStyle/>
          <a:p>
            <a:pPr algn="just">
              <a:lnSpc>
                <a:spcPct val="120000"/>
              </a:lnSpc>
            </a:pPr>
            <a:r>
              <a:rPr lang="en-ZA" sz="1800" kern="1200" dirty="0" smtClean="0">
                <a:solidFill>
                  <a:srgbClr val="000000"/>
                </a:solidFill>
                <a:latin typeface="Calibri" panose="020F0502020204030204" pitchFamily="34" charset="0"/>
                <a:ea typeface="MS PGothic" pitchFamily="34" charset="-128"/>
              </a:rPr>
              <a:t>There </a:t>
            </a:r>
            <a:r>
              <a:rPr lang="en-ZA" sz="1800" kern="1200" dirty="0">
                <a:solidFill>
                  <a:srgbClr val="000000"/>
                </a:solidFill>
                <a:latin typeface="Calibri" panose="020F0502020204030204" pitchFamily="34" charset="0"/>
                <a:ea typeface="MS PGothic" pitchFamily="34" charset="-128"/>
              </a:rPr>
              <a:t>is a need to find a balance between building a capable state and costs cutting </a:t>
            </a:r>
            <a:r>
              <a:rPr lang="en-ZA" sz="1800" kern="1200" dirty="0" smtClean="0">
                <a:solidFill>
                  <a:srgbClr val="000000"/>
                </a:solidFill>
                <a:latin typeface="Calibri" panose="020F0502020204030204" pitchFamily="34" charset="0"/>
                <a:ea typeface="MS PGothic" pitchFamily="34" charset="-128"/>
              </a:rPr>
              <a:t>measures, </a:t>
            </a:r>
            <a:r>
              <a:rPr lang="en-ZA" sz="1800" kern="1200" dirty="0">
                <a:solidFill>
                  <a:srgbClr val="000000"/>
                </a:solidFill>
                <a:latin typeface="Calibri" panose="020F0502020204030204" pitchFamily="34" charset="0"/>
                <a:ea typeface="MS PGothic" pitchFamily="34" charset="-128"/>
              </a:rPr>
              <a:t>which </a:t>
            </a:r>
            <a:r>
              <a:rPr lang="en-ZA" sz="1800" kern="1200" dirty="0" smtClean="0">
                <a:solidFill>
                  <a:srgbClr val="000000"/>
                </a:solidFill>
                <a:latin typeface="Calibri" panose="020F0502020204030204" pitchFamily="34" charset="0"/>
                <a:ea typeface="MS PGothic" pitchFamily="34" charset="-128"/>
              </a:rPr>
              <a:t>require innovation </a:t>
            </a:r>
            <a:r>
              <a:rPr lang="en-ZA" sz="1800" kern="1200" dirty="0">
                <a:solidFill>
                  <a:srgbClr val="000000"/>
                </a:solidFill>
                <a:latin typeface="Calibri" panose="020F0502020204030204" pitchFamily="34" charset="0"/>
                <a:ea typeface="MS PGothic" pitchFamily="34" charset="-128"/>
              </a:rPr>
              <a:t>to facilitate effective and efficient service delivery</a:t>
            </a:r>
            <a:r>
              <a:rPr lang="en-ZA" sz="1800" dirty="0">
                <a:latin typeface="Calibri" panose="020F0502020204030204" pitchFamily="34" charset="0"/>
              </a:rPr>
              <a:t> and performance. </a:t>
            </a:r>
          </a:p>
          <a:p>
            <a:pPr lvl="1" algn="just">
              <a:lnSpc>
                <a:spcPct val="120000"/>
              </a:lnSpc>
            </a:pPr>
            <a:r>
              <a:rPr lang="en-ZA" sz="1800" dirty="0">
                <a:latin typeface="Calibri" panose="020F0502020204030204" pitchFamily="34" charset="0"/>
              </a:rPr>
              <a:t>The foundation for this is sound strategic and human resource plans, with clear linkages with the Medium Term Expenditure Framework (MTEF) and Departmental Budget Votes.</a:t>
            </a:r>
          </a:p>
          <a:p>
            <a:pPr lvl="1" algn="just">
              <a:lnSpc>
                <a:spcPct val="110000"/>
              </a:lnSpc>
            </a:pPr>
            <a:r>
              <a:rPr lang="en-ZA" sz="1800" dirty="0">
                <a:latin typeface="Calibri" panose="020F0502020204030204" pitchFamily="34" charset="0"/>
              </a:rPr>
              <a:t>These plans should be costed for implementation, which requires </a:t>
            </a:r>
            <a:r>
              <a:rPr lang="en-ZA" sz="1800" dirty="0" smtClean="0">
                <a:latin typeface="Calibri" panose="020F0502020204030204" pitchFamily="34" charset="0"/>
              </a:rPr>
              <a:t>implementation of </a:t>
            </a:r>
            <a:r>
              <a:rPr lang="en-ZA" sz="1800" dirty="0">
                <a:latin typeface="Calibri" panose="020F0502020204030204" pitchFamily="34" charset="0"/>
              </a:rPr>
              <a:t>costing models, taking into consideration both human and financial resources.</a:t>
            </a:r>
          </a:p>
          <a:p>
            <a:pPr marL="342900" lvl="1" indent="-342900" algn="just">
              <a:lnSpc>
                <a:spcPct val="120000"/>
              </a:lnSpc>
              <a:buFontTx/>
              <a:buChar char="•"/>
            </a:pPr>
            <a:r>
              <a:rPr lang="en-ZA" sz="1800" dirty="0">
                <a:latin typeface="Calibri" panose="020F0502020204030204" pitchFamily="34" charset="0"/>
              </a:rPr>
              <a:t>Assessments </a:t>
            </a:r>
            <a:r>
              <a:rPr lang="en-ZA" sz="1800" dirty="0" smtClean="0">
                <a:latin typeface="Calibri" panose="020F0502020204030204" pitchFamily="34" charset="0"/>
              </a:rPr>
              <a:t>should be undertaken focused on the number </a:t>
            </a:r>
            <a:r>
              <a:rPr lang="en-ZA" sz="1800" dirty="0">
                <a:latin typeface="Calibri" panose="020F0502020204030204" pitchFamily="34" charset="0"/>
              </a:rPr>
              <a:t>of </a:t>
            </a:r>
            <a:r>
              <a:rPr lang="en-ZA" sz="1800" dirty="0" smtClean="0">
                <a:latin typeface="Calibri" panose="020F0502020204030204" pitchFamily="34" charset="0"/>
              </a:rPr>
              <a:t>departments, the </a:t>
            </a:r>
            <a:r>
              <a:rPr lang="en-ZA" sz="1800" dirty="0">
                <a:latin typeface="Calibri" panose="020F0502020204030204" pitchFamily="34" charset="0"/>
              </a:rPr>
              <a:t>duplication of functions and top heavy structures </a:t>
            </a:r>
            <a:r>
              <a:rPr lang="en-ZA" sz="1800" dirty="0" smtClean="0">
                <a:latin typeface="Calibri" panose="020F0502020204030204" pitchFamily="34" charset="0"/>
              </a:rPr>
              <a:t>of  </a:t>
            </a:r>
            <a:r>
              <a:rPr lang="en-ZA" sz="1800" dirty="0">
                <a:latin typeface="Calibri" panose="020F0502020204030204" pitchFamily="34" charset="0"/>
              </a:rPr>
              <a:t>service delivery departments.</a:t>
            </a:r>
          </a:p>
          <a:p>
            <a:pPr algn="just">
              <a:lnSpc>
                <a:spcPct val="120000"/>
              </a:lnSpc>
            </a:pPr>
            <a:r>
              <a:rPr lang="en-ZA" sz="1800" kern="1200" dirty="0" smtClean="0">
                <a:latin typeface="Calibri" panose="020F0502020204030204" pitchFamily="34" charset="0"/>
                <a:ea typeface="MS PGothic" pitchFamily="34" charset="-128"/>
              </a:rPr>
              <a:t>Proper </a:t>
            </a:r>
            <a:r>
              <a:rPr lang="en-ZA" sz="1800" kern="1200" dirty="0">
                <a:latin typeface="Calibri" panose="020F0502020204030204" pitchFamily="34" charset="0"/>
                <a:ea typeface="MS PGothic" pitchFamily="34" charset="-128"/>
              </a:rPr>
              <a:t>management </a:t>
            </a:r>
            <a:r>
              <a:rPr lang="en-ZA" sz="1800" kern="1200" dirty="0">
                <a:solidFill>
                  <a:srgbClr val="000000"/>
                </a:solidFill>
                <a:latin typeface="Calibri" panose="020F0502020204030204" pitchFamily="34" charset="0"/>
                <a:ea typeface="MS PGothic" pitchFamily="34" charset="-128"/>
              </a:rPr>
              <a:t>of public funds, which </a:t>
            </a:r>
            <a:r>
              <a:rPr lang="en-ZA" sz="1800" kern="1200" dirty="0" smtClean="0">
                <a:solidFill>
                  <a:srgbClr val="000000"/>
                </a:solidFill>
                <a:latin typeface="Calibri" panose="020F0502020204030204" pitchFamily="34" charset="0"/>
                <a:ea typeface="MS PGothic" pitchFamily="34" charset="-128"/>
              </a:rPr>
              <a:t>requires: </a:t>
            </a:r>
            <a:endParaRPr lang="en-ZA" sz="1800" kern="1200" dirty="0">
              <a:solidFill>
                <a:srgbClr val="000000"/>
              </a:solidFill>
              <a:latin typeface="Calibri" panose="020F0502020204030204" pitchFamily="34" charset="0"/>
              <a:ea typeface="MS PGothic" pitchFamily="34" charset="-128"/>
            </a:endParaRPr>
          </a:p>
          <a:p>
            <a:pPr lvl="1" algn="just">
              <a:lnSpc>
                <a:spcPct val="120000"/>
              </a:lnSpc>
            </a:pPr>
            <a:r>
              <a:rPr lang="en-ZA" sz="1800" dirty="0" smtClean="0">
                <a:latin typeface="Calibri" panose="020F0502020204030204" pitchFamily="34" charset="0"/>
              </a:rPr>
              <a:t>Setting up proper accountability frameworks (aligning responsibility, authority and accountability).</a:t>
            </a:r>
            <a:endParaRPr lang="en-ZA" sz="1800" dirty="0">
              <a:latin typeface="Calibri" panose="020F0502020204030204" pitchFamily="34" charset="0"/>
            </a:endParaRPr>
          </a:p>
          <a:p>
            <a:pPr lvl="1" algn="just">
              <a:lnSpc>
                <a:spcPct val="120000"/>
              </a:lnSpc>
            </a:pPr>
            <a:r>
              <a:rPr lang="en-ZA" sz="1800" dirty="0">
                <a:latin typeface="Calibri" panose="020F0502020204030204" pitchFamily="34" charset="0"/>
              </a:rPr>
              <a:t>Detect and </a:t>
            </a:r>
            <a:r>
              <a:rPr lang="en-ZA" sz="1800" dirty="0" smtClean="0">
                <a:latin typeface="Calibri" panose="020F0502020204030204" pitchFamily="34" charset="0"/>
              </a:rPr>
              <a:t>present unauthorised</a:t>
            </a:r>
            <a:r>
              <a:rPr lang="en-ZA" sz="1800" dirty="0">
                <a:latin typeface="Calibri" panose="020F0502020204030204" pitchFamily="34" charset="0"/>
              </a:rPr>
              <a:t>, irregular, fruitless and wasteful expenditure, and take disciplinary actions against negligent officials</a:t>
            </a:r>
            <a:r>
              <a:rPr lang="en-ZA" sz="1800" dirty="0" smtClean="0">
                <a:latin typeface="Calibri" panose="020F0502020204030204" pitchFamily="34" charset="0"/>
              </a:rPr>
              <a:t>.</a:t>
            </a:r>
            <a:endParaRPr lang="en-GB" sz="1900" dirty="0">
              <a:latin typeface="Calibri" pitchFamily="34" charset="0"/>
              <a:cs typeface="Calibri" pitchFamily="34" charset="0"/>
            </a:endParaRPr>
          </a:p>
        </p:txBody>
      </p:sp>
      <p:sp>
        <p:nvSpPr>
          <p:cNvPr id="4" name="Rectangle 4"/>
          <p:cNvSpPr>
            <a:spLocks noChangeArrowheads="1"/>
          </p:cNvSpPr>
          <p:nvPr/>
        </p:nvSpPr>
        <p:spPr bwMode="auto">
          <a:xfrm>
            <a:off x="6524608" y="638175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46</a:t>
            </a:fld>
            <a:endParaRPr lang="en-US" sz="1400" b="0" dirty="0">
              <a:solidFill>
                <a:schemeClr val="bg1"/>
              </a:solidFill>
            </a:endParaRPr>
          </a:p>
        </p:txBody>
      </p:sp>
    </p:spTree>
    <p:extLst>
      <p:ext uri="{BB962C8B-B14F-4D97-AF65-F5344CB8AC3E}">
        <p14:creationId xmlns:p14="http://schemas.microsoft.com/office/powerpoint/2010/main" xmlns="" val="38473640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doc\Public Service\mai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829858" y="3501008"/>
            <a:ext cx="7859216" cy="1296144"/>
          </a:xfrm>
        </p:spPr>
        <p:txBody>
          <a:bodyPr/>
          <a:lstStyle/>
          <a:p>
            <a:pPr marL="0" indent="0" algn="ctr">
              <a:buNone/>
            </a:pPr>
            <a:r>
              <a:rPr lang="en-US" b="1" dirty="0" smtClean="0">
                <a:solidFill>
                  <a:srgbClr val="990000"/>
                </a:solidFill>
                <a:latin typeface="Calibri" panose="020F0502020204030204" pitchFamily="34" charset="0"/>
              </a:rPr>
              <a:t>Appendix A: Detailed information on</a:t>
            </a:r>
          </a:p>
          <a:p>
            <a:pPr marL="0" indent="0" algn="ctr">
              <a:buNone/>
            </a:pPr>
            <a:r>
              <a:rPr lang="en-US" b="1" dirty="0" smtClean="0">
                <a:solidFill>
                  <a:srgbClr val="990000"/>
                </a:solidFill>
                <a:latin typeface="Calibri" panose="020F0502020204030204" pitchFamily="34" charset="0"/>
              </a:rPr>
              <a:t>Performance </a:t>
            </a:r>
            <a:r>
              <a:rPr lang="en-US" b="1" dirty="0">
                <a:solidFill>
                  <a:srgbClr val="990000"/>
                </a:solidFill>
                <a:latin typeface="Calibri" panose="020F0502020204030204" pitchFamily="34" charset="0"/>
              </a:rPr>
              <a:t>vs. Expenditure</a:t>
            </a:r>
          </a:p>
        </p:txBody>
      </p:sp>
      <p:sp>
        <p:nvSpPr>
          <p:cNvPr id="5" name="Slide Number Placeholder 4"/>
          <p:cNvSpPr>
            <a:spLocks noGrp="1"/>
          </p:cNvSpPr>
          <p:nvPr>
            <p:ph type="sldNum" sz="quarter" idx="4294967295"/>
          </p:nvPr>
        </p:nvSpPr>
        <p:spPr>
          <a:xfrm>
            <a:off x="6553200" y="6245225"/>
            <a:ext cx="2133600" cy="476250"/>
          </a:xfrm>
          <a:prstGeom prst="rect">
            <a:avLst/>
          </a:prstGeom>
        </p:spPr>
        <p:txBody>
          <a:bodyPr/>
          <a:lstStyle/>
          <a:p>
            <a:pPr>
              <a:defRPr/>
            </a:pPr>
            <a:fld id="{290D2411-6FA9-43B7-AC87-AB368A9DC2CE}" type="slidenum">
              <a:rPr lang="en-US" sz="1400" b="0"/>
              <a:pPr>
                <a:defRPr/>
              </a:pPr>
              <a:t>47</a:t>
            </a:fld>
            <a:endParaRPr lang="en-US" sz="1400" b="0" dirty="0"/>
          </a:p>
        </p:txBody>
      </p:sp>
    </p:spTree>
    <p:extLst>
      <p:ext uri="{BB962C8B-B14F-4D97-AF65-F5344CB8AC3E}">
        <p14:creationId xmlns:p14="http://schemas.microsoft.com/office/powerpoint/2010/main" xmlns="" val="11464192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9552" y="620688"/>
            <a:ext cx="8229600" cy="504056"/>
          </a:xfrm>
        </p:spPr>
        <p:txBody>
          <a:bodyPr/>
          <a:lstStyle/>
          <a:p>
            <a:pPr eaLnBrk="1" hangingPunct="1"/>
            <a:r>
              <a:rPr lang="en-GB" sz="3200" b="1" kern="1200" dirty="0">
                <a:solidFill>
                  <a:srgbClr val="993300"/>
                </a:solidFill>
                <a:latin typeface="Berlin Sans FB Demi" pitchFamily="34" charset="0"/>
                <a:cs typeface="Aharoni" pitchFamily="2" charset="-79"/>
              </a:rPr>
              <a:t>OUTPUT OF OVERSIGHT FUNCTION</a:t>
            </a:r>
            <a:endParaRPr lang="en-ZA" sz="3200" b="1" kern="1200" dirty="0">
              <a:solidFill>
                <a:srgbClr val="993300"/>
              </a:solidFill>
              <a:latin typeface="Berlin Sans FB Demi" pitchFamily="34" charset="0"/>
              <a:cs typeface="Aharoni" pitchFamily="2" charset="-79"/>
            </a:endParaRPr>
          </a:p>
        </p:txBody>
      </p:sp>
      <p:sp>
        <p:nvSpPr>
          <p:cNvPr id="7" name="Rectangle 4"/>
          <p:cNvSpPr>
            <a:spLocks noChangeArrowheads="1"/>
          </p:cNvSpPr>
          <p:nvPr/>
        </p:nvSpPr>
        <p:spPr bwMode="auto">
          <a:xfrm>
            <a:off x="6988086" y="6336149"/>
            <a:ext cx="2133600" cy="476250"/>
          </a:xfrm>
          <a:prstGeom prst="rect">
            <a:avLst/>
          </a:prstGeom>
          <a:noFill/>
          <a:ln w="9525">
            <a:noFill/>
            <a:miter lim="800000"/>
            <a:headEnd/>
            <a:tailEnd/>
          </a:ln>
        </p:spPr>
        <p:txBody>
          <a:bodyPr/>
          <a:lstStyle/>
          <a:p>
            <a:pPr algn="r" eaLnBrk="0" hangingPunct="0"/>
            <a:fld id="{3D7D7202-78FF-4AF5-8E29-E0B756925B96}" type="slidenum">
              <a:rPr lang="en-US" sz="1400" b="0"/>
              <a:pPr algn="r" eaLnBrk="0" hangingPunct="0"/>
              <a:t>5</a:t>
            </a:fld>
            <a:endParaRPr lang="en-US" sz="1400" b="0" dirty="0"/>
          </a:p>
        </p:txBody>
      </p:sp>
      <p:sp>
        <p:nvSpPr>
          <p:cNvPr id="2" name="Rectangle 1"/>
          <p:cNvSpPr/>
          <p:nvPr/>
        </p:nvSpPr>
        <p:spPr>
          <a:xfrm>
            <a:off x="541376" y="1196752"/>
            <a:ext cx="8108439" cy="5153719"/>
          </a:xfrm>
          <a:prstGeom prst="rect">
            <a:avLst/>
          </a:prstGeom>
        </p:spPr>
        <p:txBody>
          <a:bodyPr wrap="square">
            <a:spAutoFit/>
          </a:bodyPr>
          <a:lstStyle/>
          <a:p>
            <a:pPr marL="285750" indent="-285750" algn="just">
              <a:lnSpc>
                <a:spcPct val="110000"/>
              </a:lnSpc>
              <a:buFont typeface="Arial" panose="020B0604020202020204" pitchFamily="34" charset="0"/>
              <a:buChar char="•"/>
            </a:pPr>
            <a:r>
              <a:rPr lang="en-US" sz="2000" dirty="0" smtClean="0">
                <a:solidFill>
                  <a:srgbClr val="993300"/>
                </a:solidFill>
                <a:latin typeface="Calibri" panose="020F0502020204030204" pitchFamily="34" charset="0"/>
              </a:rPr>
              <a:t>Advise</a:t>
            </a:r>
          </a:p>
          <a:p>
            <a:pPr marL="742950" lvl="1" indent="-285750" algn="just">
              <a:lnSpc>
                <a:spcPct val="110000"/>
              </a:lnSpc>
              <a:buFont typeface="Courier New" panose="02070309020205020404" pitchFamily="49" charset="0"/>
              <a:buChar char="o"/>
            </a:pPr>
            <a:r>
              <a:rPr lang="en-US" sz="2000" b="0" dirty="0" smtClean="0">
                <a:latin typeface="Calibri" panose="020F0502020204030204" pitchFamily="34" charset="0"/>
              </a:rPr>
              <a:t>On </a:t>
            </a:r>
            <a:r>
              <a:rPr lang="en-US" sz="2000" b="0" dirty="0">
                <a:latin typeface="Calibri" panose="020F0502020204030204" pitchFamily="34" charset="0"/>
              </a:rPr>
              <a:t>own accord or on receipt of </a:t>
            </a:r>
            <a:r>
              <a:rPr lang="en-US" sz="2000" b="0" dirty="0" smtClean="0">
                <a:latin typeface="Calibri" panose="020F0502020204030204" pitchFamily="34" charset="0"/>
              </a:rPr>
              <a:t>any </a:t>
            </a:r>
            <a:r>
              <a:rPr lang="en-US" sz="2000" b="0" dirty="0">
                <a:latin typeface="Calibri" panose="020F0502020204030204" pitchFamily="34" charset="0"/>
              </a:rPr>
              <a:t>complaint, </a:t>
            </a:r>
            <a:r>
              <a:rPr lang="en-US" sz="2000" b="0" dirty="0" smtClean="0">
                <a:latin typeface="Calibri" panose="020F0502020204030204" pitchFamily="34" charset="0"/>
              </a:rPr>
              <a:t>national </a:t>
            </a:r>
            <a:r>
              <a:rPr lang="en-US" sz="2000" b="0" dirty="0">
                <a:latin typeface="Calibri" panose="020F0502020204030204" pitchFamily="34" charset="0"/>
              </a:rPr>
              <a:t>and provincial organs of state regarding personnel practices in the public service, including those relating to the recruitment, appointment, transfer, discharge and other aspects of the careers of employees in the Public Service </a:t>
            </a:r>
            <a:r>
              <a:rPr lang="en-US" sz="2000" b="0" i="1" dirty="0">
                <a:latin typeface="Calibri" panose="020F0502020204030204" pitchFamily="34" charset="0"/>
              </a:rPr>
              <a:t>(S 196 (4)(f))</a:t>
            </a:r>
            <a:r>
              <a:rPr lang="en-US" sz="2000" b="0" dirty="0">
                <a:latin typeface="Calibri" panose="020F0502020204030204" pitchFamily="34" charset="0"/>
              </a:rPr>
              <a:t>.</a:t>
            </a:r>
          </a:p>
          <a:p>
            <a:pPr marL="285750" indent="-285750" algn="just">
              <a:lnSpc>
                <a:spcPct val="110000"/>
              </a:lnSpc>
              <a:buFont typeface="Arial" panose="020B0604020202020204" pitchFamily="34" charset="0"/>
              <a:buChar char="•"/>
            </a:pPr>
            <a:r>
              <a:rPr lang="en-ZA" sz="2000" dirty="0" smtClean="0">
                <a:solidFill>
                  <a:srgbClr val="993300"/>
                </a:solidFill>
                <a:latin typeface="Calibri" panose="020F0502020204030204" pitchFamily="34" charset="0"/>
              </a:rPr>
              <a:t>Recommend</a:t>
            </a:r>
            <a:endParaRPr lang="en-ZA" sz="2000" b="0" dirty="0">
              <a:solidFill>
                <a:srgbClr val="993300"/>
              </a:solidFill>
              <a:latin typeface="Calibri" panose="020F0502020204030204" pitchFamily="34" charset="0"/>
            </a:endParaRPr>
          </a:p>
          <a:p>
            <a:pPr marL="742950" lvl="1" indent="-285750" algn="just">
              <a:lnSpc>
                <a:spcPct val="110000"/>
              </a:lnSpc>
              <a:buFont typeface="Courier New" panose="02070309020205020404" pitchFamily="49" charset="0"/>
              <a:buChar char="o"/>
            </a:pPr>
            <a:r>
              <a:rPr lang="en-US" sz="2000" b="0" dirty="0" smtClean="0">
                <a:latin typeface="Calibri" panose="020F0502020204030204" pitchFamily="34" charset="0"/>
              </a:rPr>
              <a:t>Appropriate </a:t>
            </a:r>
            <a:r>
              <a:rPr lang="en-US" sz="2000" b="0" dirty="0">
                <a:latin typeface="Calibri" panose="020F0502020204030204" pitchFamily="34" charset="0"/>
              </a:rPr>
              <a:t>remedies regarding the </a:t>
            </a:r>
            <a:r>
              <a:rPr lang="en-US" sz="2000" b="0" dirty="0" smtClean="0">
                <a:latin typeface="Calibri" panose="020F0502020204030204" pitchFamily="34" charset="0"/>
              </a:rPr>
              <a:t>resolution of </a:t>
            </a:r>
            <a:r>
              <a:rPr lang="en-US" sz="2000" b="0" dirty="0">
                <a:latin typeface="Calibri" panose="020F0502020204030204" pitchFamily="34" charset="0"/>
              </a:rPr>
              <a:t>grievances of employees in the public service </a:t>
            </a:r>
            <a:r>
              <a:rPr lang="en-US" sz="2000" b="0" i="1" dirty="0">
                <a:latin typeface="Calibri" panose="020F0502020204030204" pitchFamily="34" charset="0"/>
              </a:rPr>
              <a:t>(S 196 (4)(f))</a:t>
            </a:r>
            <a:r>
              <a:rPr lang="en-US" sz="2000" b="0" dirty="0">
                <a:latin typeface="Calibri" panose="020F0502020204030204" pitchFamily="34" charset="0"/>
              </a:rPr>
              <a:t>.</a:t>
            </a:r>
            <a:endParaRPr lang="en-ZA" sz="2000" b="0" dirty="0">
              <a:latin typeface="Calibri" panose="020F0502020204030204" pitchFamily="34" charset="0"/>
            </a:endParaRPr>
          </a:p>
          <a:p>
            <a:pPr marL="742950" lvl="1" indent="-285750" algn="just">
              <a:lnSpc>
                <a:spcPct val="110000"/>
              </a:lnSpc>
              <a:buFont typeface="Courier New" panose="02070309020205020404" pitchFamily="49" charset="0"/>
              <a:buChar char="o"/>
            </a:pPr>
            <a:r>
              <a:rPr lang="en-US" sz="2000" b="0" dirty="0" smtClean="0">
                <a:latin typeface="Calibri" panose="020F0502020204030204" pitchFamily="34" charset="0"/>
              </a:rPr>
              <a:t>That </a:t>
            </a:r>
            <a:r>
              <a:rPr lang="en-US" sz="2000" b="0" dirty="0">
                <a:latin typeface="Calibri" panose="020F0502020204030204" pitchFamily="34" charset="0"/>
              </a:rPr>
              <a:t>executive authorities act in terms of a particular provision(s) of the Public Service Act or any other law </a:t>
            </a:r>
            <a:r>
              <a:rPr lang="en-US" sz="2000" b="0" i="1" dirty="0">
                <a:latin typeface="Calibri" panose="020F0502020204030204" pitchFamily="34" charset="0"/>
              </a:rPr>
              <a:t>(PS Act S 35</a:t>
            </a:r>
            <a:r>
              <a:rPr lang="en-US" sz="2000" b="0" i="1" dirty="0" smtClean="0">
                <a:latin typeface="Calibri" panose="020F0502020204030204" pitchFamily="34" charset="0"/>
              </a:rPr>
              <a:t>)</a:t>
            </a:r>
            <a:r>
              <a:rPr lang="en-US" sz="2000" b="0" dirty="0">
                <a:latin typeface="Calibri" panose="020F0502020204030204" pitchFamily="34" charset="0"/>
              </a:rPr>
              <a:t> </a:t>
            </a:r>
            <a:r>
              <a:rPr lang="en-US" sz="2000" b="0" dirty="0" smtClean="0">
                <a:latin typeface="Calibri" panose="020F0502020204030204" pitchFamily="34" charset="0"/>
              </a:rPr>
              <a:t>in resolving a particular grievance.</a:t>
            </a:r>
          </a:p>
          <a:p>
            <a:pPr marL="285750" indent="-285750" algn="just">
              <a:lnSpc>
                <a:spcPct val="110000"/>
              </a:lnSpc>
              <a:buClr>
                <a:srgbClr val="993300"/>
              </a:buClr>
              <a:buFont typeface="Arial" panose="020B0604020202020204" pitchFamily="34" charset="0"/>
              <a:buChar char="•"/>
            </a:pPr>
            <a:r>
              <a:rPr lang="en-US" sz="2000" dirty="0" smtClean="0">
                <a:solidFill>
                  <a:srgbClr val="993300"/>
                </a:solidFill>
                <a:latin typeface="Calibri" panose="020F0502020204030204" pitchFamily="34" charset="0"/>
              </a:rPr>
              <a:t>Propose measures</a:t>
            </a:r>
          </a:p>
          <a:p>
            <a:pPr marL="742950" lvl="1" indent="-285750" algn="just">
              <a:lnSpc>
                <a:spcPct val="110000"/>
              </a:lnSpc>
              <a:buClr>
                <a:srgbClr val="993300"/>
              </a:buClr>
              <a:buFont typeface="Courier New" panose="02070309020205020404" pitchFamily="49" charset="0"/>
              <a:buChar char="o"/>
            </a:pPr>
            <a:r>
              <a:rPr lang="en-US" sz="2000" b="0" dirty="0" smtClean="0">
                <a:latin typeface="Calibri" panose="020F0502020204030204" pitchFamily="34" charset="0"/>
              </a:rPr>
              <a:t>To </a:t>
            </a:r>
            <a:r>
              <a:rPr lang="en-US" sz="2000" b="0" dirty="0">
                <a:latin typeface="Calibri" panose="020F0502020204030204" pitchFamily="34" charset="0"/>
              </a:rPr>
              <a:t>ensure effective and efficient performance within the Public Service </a:t>
            </a:r>
            <a:r>
              <a:rPr lang="en-US" sz="2000" b="0" i="1" dirty="0">
                <a:latin typeface="Calibri" panose="020F0502020204030204" pitchFamily="34" charset="0"/>
              </a:rPr>
              <a:t>(S 196(4)(c</a:t>
            </a:r>
            <a:r>
              <a:rPr lang="en-US" sz="2000" b="0" i="1" dirty="0" smtClean="0">
                <a:latin typeface="Calibri" panose="020F0502020204030204" pitchFamily="34" charset="0"/>
              </a:rPr>
              <a:t>)</a:t>
            </a:r>
            <a:r>
              <a:rPr lang="en-US" sz="2000" b="0" dirty="0" smtClean="0">
                <a:latin typeface="Calibri" panose="020F0502020204030204" pitchFamily="34" charset="0"/>
              </a:rPr>
              <a:t>).</a:t>
            </a:r>
            <a:endParaRPr lang="en-ZA" sz="2000" b="0" i="1" dirty="0">
              <a:latin typeface="Calibri" panose="020F0502020204030204" pitchFamily="34" charset="0"/>
            </a:endParaRPr>
          </a:p>
        </p:txBody>
      </p:sp>
    </p:spTree>
    <p:extLst>
      <p:ext uri="{BB962C8B-B14F-4D97-AF65-F5344CB8AC3E}">
        <p14:creationId xmlns:p14="http://schemas.microsoft.com/office/powerpoint/2010/main" xmlns="" val="12443793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6977" y="600607"/>
            <a:ext cx="8061486" cy="504056"/>
          </a:xfrm>
          <a:noFill/>
        </p:spPr>
        <p:txBody>
          <a:bodyPr/>
          <a:lstStyle/>
          <a:p>
            <a:pPr lvl="1" eaLnBrk="1" hangingPunct="1">
              <a:lnSpc>
                <a:spcPct val="80000"/>
              </a:lnSpc>
            </a:pPr>
            <a:r>
              <a:rPr lang="en-US" sz="3200" b="1" kern="1200" dirty="0" smtClean="0">
                <a:solidFill>
                  <a:srgbClr val="800000"/>
                </a:solidFill>
                <a:latin typeface="Calibri" pitchFamily="34" charset="0"/>
                <a:ea typeface="+mj-ea"/>
                <a:cs typeface="Calibri" pitchFamily="34" charset="0"/>
              </a:rPr>
              <a:t>Performance vs. Expenditure (3)</a:t>
            </a:r>
            <a:endParaRPr lang="en-US" sz="3200" b="1" kern="1200" dirty="0">
              <a:solidFill>
                <a:srgbClr val="800000"/>
              </a:solidFill>
              <a:latin typeface="Calibri" pitchFamily="34" charset="0"/>
              <a:ea typeface="+mj-ea"/>
              <a:cs typeface="Calibri" pitchFamily="34" charset="0"/>
            </a:endParaRPr>
          </a:p>
        </p:txBody>
      </p:sp>
      <p:sp>
        <p:nvSpPr>
          <p:cNvPr id="2" name="TextBox 1"/>
          <p:cNvSpPr txBox="1"/>
          <p:nvPr/>
        </p:nvSpPr>
        <p:spPr>
          <a:xfrm>
            <a:off x="539551" y="1281234"/>
            <a:ext cx="7992889" cy="1477328"/>
          </a:xfrm>
          <a:prstGeom prst="rect">
            <a:avLst/>
          </a:prstGeom>
          <a:noFill/>
        </p:spPr>
        <p:txBody>
          <a:bodyPr wrap="square" rtlCol="0">
            <a:spAutoFit/>
          </a:bodyPr>
          <a:lstStyle/>
          <a:p>
            <a:pPr marL="342900" indent="-342900" algn="just" eaLnBrk="0" hangingPunct="0">
              <a:buFont typeface="Wingdings" panose="05000000000000000000" pitchFamily="2" charset="2"/>
              <a:buChar char="§"/>
            </a:pPr>
            <a:r>
              <a:rPr lang="en-ZA" sz="1800" b="0" dirty="0">
                <a:latin typeface="Calibri" pitchFamily="34" charset="0"/>
                <a:ea typeface="+mj-ea"/>
                <a:cs typeface="Arial" charset="0"/>
              </a:rPr>
              <a:t>There has been a general improvement in the </a:t>
            </a:r>
            <a:r>
              <a:rPr lang="en-ZA" sz="1800" b="0" dirty="0" smtClean="0">
                <a:latin typeface="Calibri" pitchFamily="34" charset="0"/>
                <a:ea typeface="+mj-ea"/>
                <a:cs typeface="Arial" charset="0"/>
              </a:rPr>
              <a:t>overall performance </a:t>
            </a:r>
            <a:r>
              <a:rPr lang="en-ZA" sz="1800" b="0" dirty="0">
                <a:latin typeface="Calibri" pitchFamily="34" charset="0"/>
                <a:ea typeface="+mj-ea"/>
                <a:cs typeface="Arial" charset="0"/>
              </a:rPr>
              <a:t>for </a:t>
            </a:r>
            <a:r>
              <a:rPr lang="en-ZA" sz="1800" b="0" dirty="0" smtClean="0">
                <a:latin typeface="Calibri" pitchFamily="34" charset="0"/>
                <a:ea typeface="+mj-ea"/>
                <a:cs typeface="Arial" charset="0"/>
              </a:rPr>
              <a:t>2015/16 </a:t>
            </a:r>
            <a:r>
              <a:rPr lang="en-ZA" sz="1800" b="0" dirty="0">
                <a:latin typeface="Calibri" pitchFamily="34" charset="0"/>
                <a:ea typeface="+mj-ea"/>
                <a:cs typeface="Arial" charset="0"/>
              </a:rPr>
              <a:t>– </a:t>
            </a:r>
            <a:r>
              <a:rPr lang="en-ZA" sz="1800" b="0" dirty="0" smtClean="0">
                <a:latin typeface="Calibri" pitchFamily="34" charset="0"/>
                <a:ea typeface="+mj-ea"/>
                <a:cs typeface="Arial" charset="0"/>
              </a:rPr>
              <a:t>the performance </a:t>
            </a:r>
            <a:r>
              <a:rPr lang="en-ZA" sz="1800" b="0" dirty="0">
                <a:latin typeface="Calibri" pitchFamily="34" charset="0"/>
                <a:ea typeface="+mj-ea"/>
                <a:cs typeface="Arial" charset="0"/>
              </a:rPr>
              <a:t>figures have </a:t>
            </a:r>
            <a:r>
              <a:rPr lang="en-ZA" sz="1800" b="0" dirty="0" smtClean="0">
                <a:latin typeface="Calibri" pitchFamily="34" charset="0"/>
                <a:ea typeface="+mj-ea"/>
                <a:cs typeface="Arial" charset="0"/>
              </a:rPr>
              <a:t>stabilised as no new programmes were introduced or moved within most of the departments.</a:t>
            </a:r>
          </a:p>
          <a:p>
            <a:pPr marL="342900" indent="-342900" algn="just" eaLnBrk="0" hangingPunct="0">
              <a:buFont typeface="Wingdings" panose="05000000000000000000" pitchFamily="2" charset="2"/>
              <a:buChar char="§"/>
            </a:pPr>
            <a:r>
              <a:rPr lang="en-ZA" sz="1800" b="0" dirty="0" smtClean="0">
                <a:latin typeface="Calibri" pitchFamily="34" charset="0"/>
                <a:ea typeface="+mj-ea"/>
                <a:cs typeface="Arial" charset="0"/>
              </a:rPr>
              <a:t>Noteworthy decline in overall performance was detected in the following Departments :</a:t>
            </a:r>
            <a:endParaRPr lang="en-ZA" sz="1800" b="0" dirty="0">
              <a:latin typeface="Calibri" pitchFamily="34" charset="0"/>
              <a:ea typeface="+mj-ea"/>
              <a:cs typeface="Arial" charset="0"/>
            </a:endParaRPr>
          </a:p>
        </p:txBody>
      </p:sp>
      <p:sp>
        <p:nvSpPr>
          <p:cNvPr id="14"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50</a:t>
            </a:fld>
            <a:endParaRPr lang="en-US" sz="1400" b="0"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25946338"/>
              </p:ext>
            </p:extLst>
          </p:nvPr>
        </p:nvGraphicFramePr>
        <p:xfrm>
          <a:off x="535384" y="2780663"/>
          <a:ext cx="8135929" cy="2786067"/>
        </p:xfrm>
        <a:graphic>
          <a:graphicData uri="http://schemas.openxmlformats.org/drawingml/2006/table">
            <a:tbl>
              <a:tblPr firstRow="1" bandRow="1">
                <a:tableStyleId>{8FD4443E-F989-4FC4-A0C8-D5A2AF1F390B}</a:tableStyleId>
              </a:tblPr>
              <a:tblGrid>
                <a:gridCol w="4403467"/>
                <a:gridCol w="1509760"/>
                <a:gridCol w="1111351"/>
                <a:gridCol w="1111351"/>
              </a:tblGrid>
              <a:tr h="43407">
                <a:tc>
                  <a:txBody>
                    <a:bodyPr/>
                    <a:lstStyle/>
                    <a:p>
                      <a:pPr algn="l" fontAlgn="b"/>
                      <a:r>
                        <a:rPr lang="en-US" sz="2000" u="none" strike="noStrike" dirty="0">
                          <a:effectLst/>
                          <a:latin typeface="Calibri" panose="020F0502020204030204" pitchFamily="34" charset="0"/>
                        </a:rPr>
                        <a:t> </a:t>
                      </a:r>
                      <a:endParaRPr lang="en-US" sz="2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fontAlgn="b"/>
                      <a:r>
                        <a:rPr lang="en-US" sz="2000" u="none" strike="noStrike" dirty="0">
                          <a:effectLst/>
                          <a:latin typeface="Calibri" panose="020F0502020204030204" pitchFamily="34" charset="0"/>
                        </a:rPr>
                        <a:t>2013/14</a:t>
                      </a:r>
                      <a:endParaRPr lang="en-US" sz="20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fontAlgn="b"/>
                      <a:r>
                        <a:rPr lang="en-US" sz="2000" u="none" strike="noStrike" dirty="0">
                          <a:effectLst/>
                          <a:latin typeface="Calibri" panose="020F0502020204030204" pitchFamily="34" charset="0"/>
                        </a:rPr>
                        <a:t>2014/15</a:t>
                      </a:r>
                      <a:endParaRPr lang="en-US" sz="20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fontAlgn="b"/>
                      <a:r>
                        <a:rPr lang="en-US" sz="2000" u="none" strike="noStrike" dirty="0">
                          <a:effectLst/>
                          <a:latin typeface="Calibri" panose="020F0502020204030204" pitchFamily="34" charset="0"/>
                        </a:rPr>
                        <a:t>2015/16</a:t>
                      </a:r>
                      <a:endParaRPr lang="en-US" sz="20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r>
              <a:tr h="260292">
                <a:tc>
                  <a:txBody>
                    <a:bodyPr/>
                    <a:lstStyle/>
                    <a:p>
                      <a:pPr algn="l" fontAlgn="t"/>
                      <a:r>
                        <a:rPr lang="en-US" sz="2000" u="none" strike="noStrike" dirty="0">
                          <a:solidFill>
                            <a:schemeClr val="tx1"/>
                          </a:solidFill>
                          <a:effectLst/>
                          <a:latin typeface="Calibri" panose="020F0502020204030204" pitchFamily="34" charset="0"/>
                        </a:rPr>
                        <a:t>The Presidency</a:t>
                      </a:r>
                      <a:endParaRPr lang="en-US" sz="2000" b="1" i="0" u="none" strike="noStrike" dirty="0">
                        <a:solidFill>
                          <a:schemeClr val="tx1"/>
                        </a:solidFill>
                        <a:effectLst/>
                        <a:latin typeface="Calibri" panose="020F0502020204030204" pitchFamily="34" charset="0"/>
                      </a:endParaRPr>
                    </a:p>
                  </a:txBody>
                  <a:tcPr marL="4763" marR="4763" marT="4763"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en-US" sz="2000" b="0" u="none" strike="noStrike" dirty="0" smtClean="0">
                          <a:solidFill>
                            <a:schemeClr val="tx1"/>
                          </a:solidFill>
                          <a:effectLst/>
                          <a:latin typeface="Calibri" panose="020F0502020204030204" pitchFamily="34" charset="0"/>
                        </a:rPr>
                        <a:t>87.7%</a:t>
                      </a:r>
                      <a:endParaRPr lang="en-US" sz="2000" b="0" i="0" u="none" strike="noStrike" dirty="0">
                        <a:solidFill>
                          <a:schemeClr val="tx1"/>
                        </a:solidFill>
                        <a:effectLst/>
                        <a:latin typeface="Calibri" panose="020F0502020204030204" pitchFamily="34" charset="0"/>
                      </a:endParaRPr>
                    </a:p>
                  </a:txBody>
                  <a:tcPr marL="4763" marR="4763" marT="4763"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en-US" sz="2000" b="1" u="none" strike="noStrike" dirty="0" smtClean="0">
                          <a:solidFill>
                            <a:srgbClr val="00B050"/>
                          </a:solidFill>
                          <a:effectLst/>
                          <a:latin typeface="Calibri" panose="020F0502020204030204" pitchFamily="34" charset="0"/>
                        </a:rPr>
                        <a:t>100%</a:t>
                      </a:r>
                      <a:endParaRPr lang="en-US" sz="2000" b="1" i="0" u="none" strike="noStrike" dirty="0">
                        <a:solidFill>
                          <a:srgbClr val="00B050"/>
                        </a:solidFill>
                        <a:effectLst/>
                        <a:latin typeface="Calibri" panose="020F0502020204030204" pitchFamily="34" charset="0"/>
                      </a:endParaRPr>
                    </a:p>
                  </a:txBody>
                  <a:tcPr marL="4763" marR="4763" marT="4763"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en-US" sz="2000" b="1" u="none" strike="noStrike" dirty="0" smtClean="0">
                          <a:solidFill>
                            <a:srgbClr val="FF0000"/>
                          </a:solidFill>
                          <a:effectLst/>
                          <a:latin typeface="Calibri" panose="020F0502020204030204" pitchFamily="34" charset="0"/>
                        </a:rPr>
                        <a:t>61%</a:t>
                      </a:r>
                      <a:endParaRPr lang="en-US" sz="2000" b="1" i="0" u="none" strike="noStrike" dirty="0">
                        <a:solidFill>
                          <a:srgbClr val="FF0000"/>
                        </a:solidFill>
                        <a:effectLst/>
                        <a:latin typeface="Calibri" panose="020F0502020204030204" pitchFamily="34" charset="0"/>
                      </a:endParaRPr>
                    </a:p>
                  </a:txBody>
                  <a:tcPr marL="4763" marR="4763" marT="4763"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247926">
                <a:tc>
                  <a:txBody>
                    <a:bodyPr/>
                    <a:lstStyle/>
                    <a:p>
                      <a:pPr algn="l" fontAlgn="t"/>
                      <a:r>
                        <a:rPr lang="en-US" sz="2000" u="none" strike="noStrike" dirty="0">
                          <a:solidFill>
                            <a:schemeClr val="tx1"/>
                          </a:solidFill>
                          <a:effectLst/>
                          <a:latin typeface="Calibri" panose="020F0502020204030204" pitchFamily="34" charset="0"/>
                        </a:rPr>
                        <a:t>Civilian </a:t>
                      </a:r>
                      <a:r>
                        <a:rPr lang="en-US" sz="2000" u="none" strike="noStrike" dirty="0" smtClean="0">
                          <a:solidFill>
                            <a:schemeClr val="tx1"/>
                          </a:solidFill>
                          <a:effectLst/>
                          <a:latin typeface="Calibri" panose="020F0502020204030204" pitchFamily="34" charset="0"/>
                        </a:rPr>
                        <a:t>Secretariat </a:t>
                      </a:r>
                      <a:r>
                        <a:rPr lang="en-US" sz="2000" u="none" strike="noStrike" dirty="0">
                          <a:solidFill>
                            <a:schemeClr val="tx1"/>
                          </a:solidFill>
                          <a:effectLst/>
                          <a:latin typeface="Calibri" panose="020F0502020204030204" pitchFamily="34" charset="0"/>
                        </a:rPr>
                        <a:t>for Police </a:t>
                      </a:r>
                      <a:endParaRPr lang="en-US" sz="2000" b="1" i="0" u="none" strike="noStrike" dirty="0">
                        <a:solidFill>
                          <a:schemeClr val="tx1"/>
                        </a:solidFill>
                        <a:effectLst/>
                        <a:latin typeface="Calibri" panose="020F0502020204030204" pitchFamily="34" charset="0"/>
                      </a:endParaRPr>
                    </a:p>
                  </a:txBody>
                  <a:tcPr marL="4763" marR="4763" marT="4763"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en-US" sz="2000" b="0" u="none" strike="noStrike" dirty="0" smtClean="0">
                          <a:solidFill>
                            <a:schemeClr val="tx1"/>
                          </a:solidFill>
                          <a:effectLst/>
                          <a:latin typeface="Calibri" panose="020F0502020204030204" pitchFamily="34" charset="0"/>
                        </a:rPr>
                        <a:t>97.6%</a:t>
                      </a:r>
                      <a:endParaRPr lang="en-US" sz="2000" b="0" i="0" u="none" strike="noStrike" dirty="0">
                        <a:solidFill>
                          <a:schemeClr val="tx1"/>
                        </a:solidFill>
                        <a:effectLst/>
                        <a:latin typeface="Calibri" panose="020F0502020204030204" pitchFamily="34" charset="0"/>
                      </a:endParaRPr>
                    </a:p>
                  </a:txBody>
                  <a:tcPr marL="4763" marR="4763" marT="4763"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en-US" sz="2000" b="1" u="none" strike="noStrike" dirty="0" smtClean="0">
                          <a:solidFill>
                            <a:srgbClr val="FF0000"/>
                          </a:solidFill>
                          <a:effectLst/>
                          <a:latin typeface="Calibri" panose="020F0502020204030204" pitchFamily="34" charset="0"/>
                        </a:rPr>
                        <a:t>85.7%</a:t>
                      </a:r>
                      <a:endParaRPr lang="en-US" sz="2000" b="1" i="0" u="none" strike="noStrike" dirty="0">
                        <a:solidFill>
                          <a:srgbClr val="FF0000"/>
                        </a:solidFill>
                        <a:effectLst/>
                        <a:latin typeface="Calibri" panose="020F0502020204030204" pitchFamily="34" charset="0"/>
                      </a:endParaRPr>
                    </a:p>
                  </a:txBody>
                  <a:tcPr marL="4763" marR="4763" marT="4763"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en-US" sz="2000" b="1" u="none" strike="noStrike" dirty="0" smtClean="0">
                          <a:solidFill>
                            <a:srgbClr val="FF0000"/>
                          </a:solidFill>
                          <a:effectLst/>
                          <a:latin typeface="Calibri" panose="020F0502020204030204" pitchFamily="34" charset="0"/>
                        </a:rPr>
                        <a:t>49%</a:t>
                      </a:r>
                      <a:endParaRPr lang="en-US" sz="2000" b="1" i="0" u="none" strike="noStrike" dirty="0">
                        <a:solidFill>
                          <a:srgbClr val="FF0000"/>
                        </a:solidFill>
                        <a:effectLst/>
                        <a:latin typeface="Calibri" panose="020F0502020204030204" pitchFamily="34" charset="0"/>
                      </a:endParaRPr>
                    </a:p>
                  </a:txBody>
                  <a:tcPr marL="4763" marR="4763" marT="4763"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260292">
                <a:tc>
                  <a:txBody>
                    <a:bodyPr/>
                    <a:lstStyle/>
                    <a:p>
                      <a:pPr algn="l" fontAlgn="t"/>
                      <a:r>
                        <a:rPr lang="en-US" sz="2000" u="none" strike="noStrike" dirty="0">
                          <a:solidFill>
                            <a:schemeClr val="tx1"/>
                          </a:solidFill>
                          <a:effectLst/>
                          <a:latin typeface="Calibri" panose="020F0502020204030204" pitchFamily="34" charset="0"/>
                        </a:rPr>
                        <a:t>Cooperative Governance  </a:t>
                      </a:r>
                      <a:endParaRPr lang="en-US" sz="2000" b="1" i="0" u="none" strike="noStrike" dirty="0">
                        <a:solidFill>
                          <a:schemeClr val="tx1"/>
                        </a:solidFill>
                        <a:effectLst/>
                        <a:latin typeface="Calibri" panose="020F0502020204030204" pitchFamily="34" charset="0"/>
                      </a:endParaRPr>
                    </a:p>
                  </a:txBody>
                  <a:tcPr marL="4763" marR="4763" marT="4763"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en-US" sz="2000" b="0" u="none" strike="noStrike" dirty="0" smtClean="0">
                          <a:solidFill>
                            <a:schemeClr val="tx1"/>
                          </a:solidFill>
                          <a:effectLst/>
                          <a:latin typeface="Calibri" panose="020F0502020204030204" pitchFamily="34" charset="0"/>
                        </a:rPr>
                        <a:t>97.5%</a:t>
                      </a:r>
                      <a:endParaRPr lang="en-US" sz="2000" b="0" i="0" u="none" strike="noStrike" dirty="0">
                        <a:solidFill>
                          <a:schemeClr val="tx1"/>
                        </a:solidFill>
                        <a:effectLst/>
                        <a:latin typeface="Calibri" panose="020F0502020204030204" pitchFamily="34" charset="0"/>
                      </a:endParaRPr>
                    </a:p>
                  </a:txBody>
                  <a:tcPr marL="4763" marR="4763" marT="4763"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en-US" sz="2000" b="1" u="none" strike="noStrike" dirty="0" smtClean="0">
                          <a:solidFill>
                            <a:srgbClr val="FF0000"/>
                          </a:solidFill>
                          <a:effectLst/>
                          <a:latin typeface="Calibri" panose="020F0502020204030204" pitchFamily="34" charset="0"/>
                        </a:rPr>
                        <a:t>95.7%</a:t>
                      </a:r>
                      <a:endParaRPr lang="en-US" sz="2000" b="1" i="0" u="none" strike="noStrike" dirty="0">
                        <a:solidFill>
                          <a:srgbClr val="FF0000"/>
                        </a:solidFill>
                        <a:effectLst/>
                        <a:latin typeface="Calibri" panose="020F0502020204030204" pitchFamily="34" charset="0"/>
                      </a:endParaRPr>
                    </a:p>
                  </a:txBody>
                  <a:tcPr marL="4763" marR="4763" marT="4763"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en-US" sz="2000" b="1" u="none" strike="noStrike" dirty="0" smtClean="0">
                          <a:solidFill>
                            <a:srgbClr val="FF0000"/>
                          </a:solidFill>
                          <a:effectLst/>
                          <a:latin typeface="Calibri" panose="020F0502020204030204" pitchFamily="34" charset="0"/>
                        </a:rPr>
                        <a:t>67%</a:t>
                      </a:r>
                      <a:endParaRPr lang="en-US" sz="2000" b="1" i="0" u="none" strike="noStrike" dirty="0">
                        <a:solidFill>
                          <a:srgbClr val="FF0000"/>
                        </a:solidFill>
                        <a:effectLst/>
                        <a:latin typeface="Calibri" panose="020F0502020204030204" pitchFamily="34" charset="0"/>
                      </a:endParaRPr>
                    </a:p>
                  </a:txBody>
                  <a:tcPr marL="4763" marR="4763" marT="4763"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247926">
                <a:tc>
                  <a:txBody>
                    <a:bodyPr/>
                    <a:lstStyle/>
                    <a:p>
                      <a:pPr algn="l" fontAlgn="t"/>
                      <a:r>
                        <a:rPr lang="en-US" sz="2000" u="none" strike="noStrike" dirty="0">
                          <a:solidFill>
                            <a:schemeClr val="tx1"/>
                          </a:solidFill>
                          <a:effectLst/>
                          <a:latin typeface="Calibri" panose="020F0502020204030204" pitchFamily="34" charset="0"/>
                        </a:rPr>
                        <a:t>Inter Relations and Cooperation</a:t>
                      </a:r>
                      <a:endParaRPr lang="en-US" sz="2000" b="1" i="0" u="none" strike="noStrike" dirty="0">
                        <a:solidFill>
                          <a:schemeClr val="tx1"/>
                        </a:solidFill>
                        <a:effectLst/>
                        <a:latin typeface="Calibri" panose="020F0502020204030204" pitchFamily="34" charset="0"/>
                      </a:endParaRPr>
                    </a:p>
                  </a:txBody>
                  <a:tcPr marL="4763" marR="4763" marT="4763"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en-US" sz="2000" b="0" u="none" strike="noStrike" dirty="0" smtClean="0">
                          <a:solidFill>
                            <a:schemeClr val="tx1"/>
                          </a:solidFill>
                          <a:effectLst/>
                          <a:latin typeface="Calibri" panose="020F0502020204030204" pitchFamily="34" charset="0"/>
                        </a:rPr>
                        <a:t>65.2%</a:t>
                      </a:r>
                      <a:endParaRPr lang="en-US" sz="2000" b="0" i="0" u="none" strike="noStrike" dirty="0">
                        <a:solidFill>
                          <a:schemeClr val="tx1"/>
                        </a:solidFill>
                        <a:effectLst/>
                        <a:latin typeface="Calibri" panose="020F0502020204030204" pitchFamily="34" charset="0"/>
                      </a:endParaRPr>
                    </a:p>
                  </a:txBody>
                  <a:tcPr marL="4763" marR="4763" marT="4763"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en-US" sz="2000" b="1" u="none" strike="noStrike" dirty="0" smtClean="0">
                          <a:solidFill>
                            <a:srgbClr val="00B050"/>
                          </a:solidFill>
                          <a:effectLst/>
                          <a:latin typeface="Calibri" panose="020F0502020204030204" pitchFamily="34" charset="0"/>
                        </a:rPr>
                        <a:t>81.1%</a:t>
                      </a:r>
                      <a:endParaRPr lang="en-US" sz="2000" b="1" i="0" u="none" strike="noStrike" dirty="0">
                        <a:solidFill>
                          <a:srgbClr val="00B050"/>
                        </a:solidFill>
                        <a:effectLst/>
                        <a:latin typeface="Calibri" panose="020F0502020204030204" pitchFamily="34" charset="0"/>
                      </a:endParaRPr>
                    </a:p>
                  </a:txBody>
                  <a:tcPr marL="4763" marR="4763" marT="4763"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en-US" sz="2000" b="1" u="none" strike="noStrike" dirty="0" smtClean="0">
                          <a:solidFill>
                            <a:srgbClr val="FF0000"/>
                          </a:solidFill>
                          <a:effectLst/>
                          <a:latin typeface="Calibri" panose="020F0502020204030204" pitchFamily="34" charset="0"/>
                        </a:rPr>
                        <a:t>64%</a:t>
                      </a:r>
                      <a:endParaRPr lang="en-US" sz="2000" b="1" i="0" u="none" strike="noStrike" dirty="0">
                        <a:solidFill>
                          <a:srgbClr val="FF0000"/>
                        </a:solidFill>
                        <a:effectLst/>
                        <a:latin typeface="Calibri" panose="020F0502020204030204" pitchFamily="34" charset="0"/>
                      </a:endParaRPr>
                    </a:p>
                  </a:txBody>
                  <a:tcPr marL="4763" marR="4763" marT="4763"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260292">
                <a:tc>
                  <a:txBody>
                    <a:bodyPr/>
                    <a:lstStyle/>
                    <a:p>
                      <a:pPr algn="l" fontAlgn="t"/>
                      <a:r>
                        <a:rPr lang="en-US" sz="2000" u="none" strike="noStrike" dirty="0">
                          <a:solidFill>
                            <a:schemeClr val="tx1"/>
                          </a:solidFill>
                          <a:effectLst/>
                          <a:latin typeface="Calibri" panose="020F0502020204030204" pitchFamily="34" charset="0"/>
                        </a:rPr>
                        <a:t>Mineral Resources</a:t>
                      </a:r>
                      <a:endParaRPr lang="en-US" sz="2000" b="1" i="0" u="none" strike="noStrike" dirty="0">
                        <a:solidFill>
                          <a:schemeClr val="tx1"/>
                        </a:solidFill>
                        <a:effectLst/>
                        <a:latin typeface="Calibri" panose="020F0502020204030204" pitchFamily="34" charset="0"/>
                      </a:endParaRPr>
                    </a:p>
                  </a:txBody>
                  <a:tcPr marL="4763" marR="4763" marT="4763"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en-US" sz="2000" b="0" u="none" strike="noStrike" dirty="0" smtClean="0">
                          <a:solidFill>
                            <a:schemeClr val="tx1"/>
                          </a:solidFill>
                          <a:effectLst/>
                          <a:latin typeface="Calibri" panose="020F0502020204030204" pitchFamily="34" charset="0"/>
                        </a:rPr>
                        <a:t>89.3%</a:t>
                      </a:r>
                      <a:endParaRPr lang="en-US" sz="2000" b="0" i="0" u="none" strike="noStrike" dirty="0">
                        <a:solidFill>
                          <a:schemeClr val="tx1"/>
                        </a:solidFill>
                        <a:effectLst/>
                        <a:latin typeface="Calibri" panose="020F0502020204030204" pitchFamily="34" charset="0"/>
                      </a:endParaRPr>
                    </a:p>
                  </a:txBody>
                  <a:tcPr marL="4763" marR="4763" marT="4763"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en-US" sz="2000" b="1" u="none" strike="noStrike" dirty="0" smtClean="0">
                          <a:solidFill>
                            <a:srgbClr val="00B050"/>
                          </a:solidFill>
                          <a:effectLst/>
                          <a:latin typeface="Calibri" panose="020F0502020204030204" pitchFamily="34" charset="0"/>
                        </a:rPr>
                        <a:t>95.7%</a:t>
                      </a:r>
                      <a:endParaRPr lang="en-US" sz="2000" b="1" i="0" u="none" strike="noStrike" dirty="0">
                        <a:solidFill>
                          <a:srgbClr val="00B050"/>
                        </a:solidFill>
                        <a:effectLst/>
                        <a:latin typeface="Calibri" panose="020F0502020204030204" pitchFamily="34" charset="0"/>
                      </a:endParaRPr>
                    </a:p>
                  </a:txBody>
                  <a:tcPr marL="4763" marR="4763" marT="4763"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en-US" sz="2000" b="1" u="none" strike="noStrike" dirty="0" smtClean="0">
                          <a:solidFill>
                            <a:srgbClr val="FF0000"/>
                          </a:solidFill>
                          <a:effectLst/>
                          <a:latin typeface="Calibri" panose="020F0502020204030204" pitchFamily="34" charset="0"/>
                        </a:rPr>
                        <a:t>82%</a:t>
                      </a:r>
                      <a:endParaRPr lang="en-US" sz="2000" b="1" i="0" u="none" strike="noStrike" dirty="0">
                        <a:solidFill>
                          <a:srgbClr val="FF0000"/>
                        </a:solidFill>
                        <a:effectLst/>
                        <a:latin typeface="Calibri" panose="020F0502020204030204" pitchFamily="34" charset="0"/>
                      </a:endParaRPr>
                    </a:p>
                  </a:txBody>
                  <a:tcPr marL="4763" marR="4763" marT="4763"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247926">
                <a:tc>
                  <a:txBody>
                    <a:bodyPr/>
                    <a:lstStyle/>
                    <a:p>
                      <a:pPr algn="l" fontAlgn="t"/>
                      <a:r>
                        <a:rPr lang="en-US" sz="2000" u="none" strike="noStrike" dirty="0">
                          <a:solidFill>
                            <a:schemeClr val="tx1"/>
                          </a:solidFill>
                          <a:effectLst/>
                          <a:latin typeface="Calibri" panose="020F0502020204030204" pitchFamily="34" charset="0"/>
                        </a:rPr>
                        <a:t>Justice and Constitutional Development</a:t>
                      </a:r>
                      <a:endParaRPr lang="en-US" sz="2000" b="1" i="0" u="none" strike="noStrike" dirty="0">
                        <a:solidFill>
                          <a:schemeClr val="tx1"/>
                        </a:solidFill>
                        <a:effectLst/>
                        <a:latin typeface="Calibri" panose="020F0502020204030204" pitchFamily="34" charset="0"/>
                      </a:endParaRPr>
                    </a:p>
                  </a:txBody>
                  <a:tcPr marL="4763" marR="4763" marT="4763"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en-US" sz="2000" b="0" u="none" strike="noStrike" dirty="0" smtClean="0">
                          <a:solidFill>
                            <a:schemeClr val="tx1"/>
                          </a:solidFill>
                          <a:effectLst/>
                          <a:latin typeface="Calibri" panose="020F0502020204030204" pitchFamily="34" charset="0"/>
                        </a:rPr>
                        <a:t>83.2%</a:t>
                      </a:r>
                      <a:endParaRPr lang="en-US" sz="2000" b="0" i="0" u="none" strike="noStrike" dirty="0">
                        <a:solidFill>
                          <a:schemeClr val="tx1"/>
                        </a:solidFill>
                        <a:effectLst/>
                        <a:latin typeface="Calibri" panose="020F0502020204030204" pitchFamily="34" charset="0"/>
                      </a:endParaRPr>
                    </a:p>
                  </a:txBody>
                  <a:tcPr marL="4763" marR="4763" marT="4763"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en-US" sz="2000" b="1" u="none" strike="noStrike" dirty="0" smtClean="0">
                          <a:solidFill>
                            <a:srgbClr val="00B050"/>
                          </a:solidFill>
                          <a:effectLst/>
                          <a:latin typeface="Calibri" panose="020F0502020204030204" pitchFamily="34" charset="0"/>
                        </a:rPr>
                        <a:t>84.8%</a:t>
                      </a:r>
                      <a:endParaRPr lang="en-US" sz="2000" b="1" i="0" u="none" strike="noStrike" dirty="0">
                        <a:solidFill>
                          <a:srgbClr val="00B050"/>
                        </a:solidFill>
                        <a:effectLst/>
                        <a:latin typeface="Calibri" panose="020F0502020204030204" pitchFamily="34" charset="0"/>
                      </a:endParaRPr>
                    </a:p>
                  </a:txBody>
                  <a:tcPr marL="4763" marR="4763" marT="4763"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en-US" sz="2000" b="1" u="none" strike="noStrike" dirty="0" smtClean="0">
                          <a:solidFill>
                            <a:srgbClr val="FF0000"/>
                          </a:solidFill>
                          <a:effectLst/>
                          <a:latin typeface="Calibri" panose="020F0502020204030204" pitchFamily="34" charset="0"/>
                        </a:rPr>
                        <a:t>72%</a:t>
                      </a:r>
                      <a:endParaRPr lang="en-US" sz="2000" b="1" i="0" u="none" strike="noStrike" dirty="0">
                        <a:solidFill>
                          <a:srgbClr val="FF0000"/>
                        </a:solidFill>
                        <a:effectLst/>
                        <a:latin typeface="Calibri" panose="020F0502020204030204" pitchFamily="34" charset="0"/>
                      </a:endParaRPr>
                    </a:p>
                  </a:txBody>
                  <a:tcPr marL="4763" marR="4763" marT="4763"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260292">
                <a:tc>
                  <a:txBody>
                    <a:bodyPr/>
                    <a:lstStyle/>
                    <a:p>
                      <a:pPr algn="l" fontAlgn="t"/>
                      <a:r>
                        <a:rPr lang="en-US" sz="2000" u="none" strike="noStrike" dirty="0">
                          <a:solidFill>
                            <a:schemeClr val="tx1"/>
                          </a:solidFill>
                          <a:effectLst/>
                          <a:latin typeface="Calibri" panose="020F0502020204030204" pitchFamily="34" charset="0"/>
                        </a:rPr>
                        <a:t>Water Sanitation</a:t>
                      </a:r>
                      <a:endParaRPr lang="en-US" sz="2000" b="1" i="0" u="none" strike="noStrike" dirty="0">
                        <a:solidFill>
                          <a:schemeClr val="tx1"/>
                        </a:solidFill>
                        <a:effectLst/>
                        <a:latin typeface="Calibri" panose="020F0502020204030204" pitchFamily="34" charset="0"/>
                      </a:endParaRPr>
                    </a:p>
                  </a:txBody>
                  <a:tcPr marL="4763" marR="4763" marT="4763"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en-US" sz="2000" b="0" u="none" strike="noStrike" dirty="0" smtClean="0">
                          <a:solidFill>
                            <a:schemeClr val="tx1"/>
                          </a:solidFill>
                          <a:effectLst/>
                          <a:latin typeface="Calibri" panose="020F0502020204030204" pitchFamily="34" charset="0"/>
                        </a:rPr>
                        <a:t>68.4%</a:t>
                      </a:r>
                      <a:endParaRPr lang="en-US" sz="2000" b="0" i="0" u="none" strike="noStrike" dirty="0">
                        <a:solidFill>
                          <a:schemeClr val="tx1"/>
                        </a:solidFill>
                        <a:effectLst/>
                        <a:latin typeface="Calibri" panose="020F0502020204030204" pitchFamily="34" charset="0"/>
                      </a:endParaRPr>
                    </a:p>
                  </a:txBody>
                  <a:tcPr marL="4763" marR="4763" marT="4763"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en-US" sz="2000" b="1" u="none" strike="noStrike" dirty="0" smtClean="0">
                          <a:solidFill>
                            <a:srgbClr val="FF0000"/>
                          </a:solidFill>
                          <a:effectLst/>
                          <a:latin typeface="Calibri" panose="020F0502020204030204" pitchFamily="34" charset="0"/>
                        </a:rPr>
                        <a:t>52.4%</a:t>
                      </a:r>
                      <a:endParaRPr lang="en-US" sz="2000" b="1" i="0" u="none" strike="noStrike" dirty="0">
                        <a:solidFill>
                          <a:srgbClr val="FF0000"/>
                        </a:solidFill>
                        <a:effectLst/>
                        <a:latin typeface="Calibri" panose="020F0502020204030204" pitchFamily="34" charset="0"/>
                      </a:endParaRPr>
                    </a:p>
                  </a:txBody>
                  <a:tcPr marL="4763" marR="4763" marT="4763"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en-US" sz="2000" b="1" u="none" strike="noStrike" dirty="0" smtClean="0">
                          <a:solidFill>
                            <a:srgbClr val="FF0000"/>
                          </a:solidFill>
                          <a:effectLst/>
                          <a:latin typeface="Calibri" panose="020F0502020204030204" pitchFamily="34" charset="0"/>
                        </a:rPr>
                        <a:t>42%</a:t>
                      </a:r>
                      <a:endParaRPr lang="en-US" sz="2000" b="1" i="0" u="none" strike="noStrike" dirty="0">
                        <a:solidFill>
                          <a:srgbClr val="FF0000"/>
                        </a:solidFill>
                        <a:effectLst/>
                        <a:latin typeface="Calibri" panose="020F0502020204030204" pitchFamily="34" charset="0"/>
                      </a:endParaRPr>
                    </a:p>
                  </a:txBody>
                  <a:tcPr marL="4763" marR="4763" marT="4763"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260292">
                <a:tc>
                  <a:txBody>
                    <a:bodyPr/>
                    <a:lstStyle/>
                    <a:p>
                      <a:pPr algn="l" fontAlgn="t"/>
                      <a:r>
                        <a:rPr lang="en-US" sz="2000" u="none" strike="noStrike" dirty="0">
                          <a:solidFill>
                            <a:schemeClr val="tx1"/>
                          </a:solidFill>
                          <a:effectLst/>
                          <a:latin typeface="Calibri" panose="020F0502020204030204" pitchFamily="34" charset="0"/>
                        </a:rPr>
                        <a:t>Correctional Services</a:t>
                      </a:r>
                      <a:endParaRPr lang="en-US" sz="2000" b="1" i="0" u="none" strike="noStrike" dirty="0">
                        <a:solidFill>
                          <a:schemeClr val="tx1"/>
                        </a:solidFill>
                        <a:effectLst/>
                        <a:latin typeface="Calibri" panose="020F0502020204030204" pitchFamily="34" charset="0"/>
                      </a:endParaRPr>
                    </a:p>
                  </a:txBody>
                  <a:tcPr marL="4763" marR="4763" marT="4763"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en-US" sz="2000" b="0" u="none" strike="noStrike" dirty="0" smtClean="0">
                          <a:solidFill>
                            <a:schemeClr val="tx1"/>
                          </a:solidFill>
                          <a:effectLst/>
                          <a:latin typeface="Calibri" panose="020F0502020204030204" pitchFamily="34" charset="0"/>
                        </a:rPr>
                        <a:t>63.4%</a:t>
                      </a:r>
                      <a:endParaRPr lang="en-US" sz="2000" b="0" i="0" u="none" strike="noStrike" dirty="0">
                        <a:solidFill>
                          <a:schemeClr val="tx1"/>
                        </a:solidFill>
                        <a:effectLst/>
                        <a:latin typeface="Calibri" panose="020F0502020204030204" pitchFamily="34" charset="0"/>
                      </a:endParaRPr>
                    </a:p>
                  </a:txBody>
                  <a:tcPr marL="4763" marR="4763" marT="4763"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en-US" sz="2000" b="1" u="none" strike="noStrike" dirty="0" smtClean="0">
                          <a:solidFill>
                            <a:srgbClr val="00B050"/>
                          </a:solidFill>
                          <a:effectLst/>
                          <a:latin typeface="Calibri" panose="020F0502020204030204" pitchFamily="34" charset="0"/>
                        </a:rPr>
                        <a:t>65.8%</a:t>
                      </a:r>
                      <a:endParaRPr lang="en-US" sz="2000" b="1" i="0" u="none" strike="noStrike" dirty="0">
                        <a:solidFill>
                          <a:srgbClr val="00B050"/>
                        </a:solidFill>
                        <a:effectLst/>
                        <a:latin typeface="Calibri" panose="020F0502020204030204" pitchFamily="34" charset="0"/>
                      </a:endParaRPr>
                    </a:p>
                  </a:txBody>
                  <a:tcPr marL="4763" marR="4763" marT="4763"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en-US" sz="2000" b="1" u="none" strike="noStrike" dirty="0" smtClean="0">
                          <a:solidFill>
                            <a:srgbClr val="FF0000"/>
                          </a:solidFill>
                          <a:effectLst/>
                          <a:latin typeface="Calibri" panose="020F0502020204030204" pitchFamily="34" charset="0"/>
                        </a:rPr>
                        <a:t>56%</a:t>
                      </a:r>
                      <a:endParaRPr lang="en-US" sz="2000" b="1" i="0" u="none" strike="noStrike" dirty="0">
                        <a:solidFill>
                          <a:srgbClr val="FF0000"/>
                        </a:solidFill>
                        <a:effectLst/>
                        <a:latin typeface="Calibri" panose="020F0502020204030204" pitchFamily="34" charset="0"/>
                      </a:endParaRPr>
                    </a:p>
                  </a:txBody>
                  <a:tcPr marL="4763" marR="4763" marT="4763"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bl>
          </a:graphicData>
        </a:graphic>
      </p:graphicFrame>
      <p:cxnSp>
        <p:nvCxnSpPr>
          <p:cNvPr id="8" name="Straight Arrow Connector 7"/>
          <p:cNvCxnSpPr/>
          <p:nvPr/>
        </p:nvCxnSpPr>
        <p:spPr>
          <a:xfrm>
            <a:off x="8520955" y="3140968"/>
            <a:ext cx="0" cy="237626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328865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3568" y="116632"/>
            <a:ext cx="8061486" cy="504056"/>
          </a:xfrm>
        </p:spPr>
        <p:txBody>
          <a:bodyPr/>
          <a:lstStyle/>
          <a:p>
            <a:pPr lvl="1" eaLnBrk="1" hangingPunct="1">
              <a:lnSpc>
                <a:spcPct val="80000"/>
              </a:lnSpc>
            </a:pPr>
            <a:r>
              <a:rPr lang="en-US" sz="3200" b="1" kern="1200" dirty="0" smtClean="0">
                <a:solidFill>
                  <a:srgbClr val="800000"/>
                </a:solidFill>
                <a:latin typeface="Calibri" pitchFamily="34" charset="0"/>
                <a:ea typeface="+mj-ea"/>
                <a:cs typeface="Calibri" pitchFamily="34" charset="0"/>
              </a:rPr>
              <a:t>Performance vs. Expenditure</a:t>
            </a:r>
            <a:endParaRPr lang="en-US" sz="3200" b="1" kern="1200" dirty="0">
              <a:solidFill>
                <a:srgbClr val="800000"/>
              </a:solidFill>
              <a:latin typeface="Calibri" pitchFamily="34" charset="0"/>
              <a:ea typeface="+mj-ea"/>
              <a:cs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487973878"/>
              </p:ext>
            </p:extLst>
          </p:nvPr>
        </p:nvGraphicFramePr>
        <p:xfrm>
          <a:off x="899592" y="6520380"/>
          <a:ext cx="7221488" cy="243840"/>
        </p:xfrm>
        <a:graphic>
          <a:graphicData uri="http://schemas.openxmlformats.org/drawingml/2006/table">
            <a:tbl>
              <a:tblPr firstRow="1" bandRow="1">
                <a:tableStyleId>{91EBBBCC-DAD2-459C-BE2E-F6DE35CF9A28}</a:tableStyleId>
              </a:tblPr>
              <a:tblGrid>
                <a:gridCol w="842507"/>
                <a:gridCol w="1323940"/>
                <a:gridCol w="842507"/>
                <a:gridCol w="1444297"/>
                <a:gridCol w="875659"/>
                <a:gridCol w="1892578"/>
              </a:tblGrid>
              <a:tr h="216025">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0% - 60%</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61% - 89%</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90% and above</a:t>
                      </a:r>
                      <a:endParaRPr lang="en-ZA" sz="1800" b="0" dirty="0">
                        <a:solidFill>
                          <a:schemeClr val="tx1"/>
                        </a:solidFill>
                        <a:latin typeface="Calibri" panose="020F0502020204030204" pitchFamily="34" charset="0"/>
                      </a:endParaRPr>
                    </a:p>
                  </a:txBody>
                  <a:tcPr anchor="ctr">
                    <a:noFill/>
                  </a:tcPr>
                </a:tc>
              </a:tr>
            </a:tbl>
          </a:graphicData>
        </a:graphic>
      </p:graphicFrame>
      <p:grpSp>
        <p:nvGrpSpPr>
          <p:cNvPr id="14" name="Group 13"/>
          <p:cNvGrpSpPr/>
          <p:nvPr/>
        </p:nvGrpSpPr>
        <p:grpSpPr>
          <a:xfrm>
            <a:off x="1413496" y="6519587"/>
            <a:ext cx="4885169" cy="138259"/>
            <a:chOff x="1412393" y="6381328"/>
            <a:chExt cx="4885169" cy="138259"/>
          </a:xfrm>
        </p:grpSpPr>
        <p:sp>
          <p:nvSpPr>
            <p:cNvPr id="8" name="TextBox 7"/>
            <p:cNvSpPr txBox="1"/>
            <p:nvPr/>
          </p:nvSpPr>
          <p:spPr>
            <a:xfrm>
              <a:off x="1412393" y="6381328"/>
              <a:ext cx="360040" cy="122713"/>
            </a:xfrm>
            <a:prstGeom prst="rect">
              <a:avLst/>
            </a:prstGeom>
            <a:solidFill>
              <a:srgbClr val="FF0000"/>
            </a:solidFill>
            <a:ln>
              <a:solidFill>
                <a:schemeClr val="tx1"/>
              </a:solidFill>
            </a:ln>
          </p:spPr>
          <p:txBody>
            <a:bodyPr wrap="square" rtlCol="0" anchor="ctr">
              <a:spAutoFit/>
            </a:bodyPr>
            <a:lstStyle/>
            <a:p>
              <a:endParaRPr lang="en-ZA" dirty="0"/>
            </a:p>
          </p:txBody>
        </p:sp>
        <p:sp>
          <p:nvSpPr>
            <p:cNvPr id="11" name="TextBox 10"/>
            <p:cNvSpPr txBox="1"/>
            <p:nvPr/>
          </p:nvSpPr>
          <p:spPr>
            <a:xfrm>
              <a:off x="3606625" y="6381328"/>
              <a:ext cx="360040" cy="122713"/>
            </a:xfrm>
            <a:prstGeom prst="rect">
              <a:avLst/>
            </a:prstGeom>
            <a:solidFill>
              <a:srgbClr val="FFC000"/>
            </a:solidFill>
            <a:ln>
              <a:solidFill>
                <a:schemeClr val="tx1"/>
              </a:solidFill>
            </a:ln>
          </p:spPr>
          <p:txBody>
            <a:bodyPr wrap="square" rtlCol="0" anchor="ctr">
              <a:spAutoFit/>
            </a:bodyPr>
            <a:lstStyle/>
            <a:p>
              <a:endParaRPr lang="en-ZA" dirty="0"/>
            </a:p>
          </p:txBody>
        </p:sp>
        <p:sp>
          <p:nvSpPr>
            <p:cNvPr id="12" name="TextBox 11"/>
            <p:cNvSpPr txBox="1"/>
            <p:nvPr/>
          </p:nvSpPr>
          <p:spPr>
            <a:xfrm>
              <a:off x="5937522" y="6396874"/>
              <a:ext cx="360040" cy="122713"/>
            </a:xfrm>
            <a:prstGeom prst="rect">
              <a:avLst/>
            </a:prstGeom>
            <a:solidFill>
              <a:srgbClr val="00B050"/>
            </a:solidFill>
            <a:ln>
              <a:solidFill>
                <a:schemeClr val="tx1"/>
              </a:solidFill>
            </a:ln>
          </p:spPr>
          <p:txBody>
            <a:bodyPr wrap="square" rtlCol="0" anchor="ctr">
              <a:spAutoFit/>
            </a:bodyPr>
            <a:lstStyle/>
            <a:p>
              <a:endParaRPr lang="en-ZA" dirty="0"/>
            </a:p>
          </p:txBody>
        </p:sp>
      </p:grpSp>
      <p:graphicFrame>
        <p:nvGraphicFramePr>
          <p:cNvPr id="4" name="Table 3"/>
          <p:cNvGraphicFramePr>
            <a:graphicFrameLocks noGrp="1"/>
          </p:cNvGraphicFramePr>
          <p:nvPr>
            <p:extLst>
              <p:ext uri="{D42A27DB-BD31-4B8C-83A1-F6EECF244321}">
                <p14:modId xmlns:p14="http://schemas.microsoft.com/office/powerpoint/2010/main" xmlns="" val="2060007176"/>
              </p:ext>
            </p:extLst>
          </p:nvPr>
        </p:nvGraphicFramePr>
        <p:xfrm>
          <a:off x="395537" y="692696"/>
          <a:ext cx="8496945" cy="5544622"/>
        </p:xfrm>
        <a:graphic>
          <a:graphicData uri="http://schemas.openxmlformats.org/drawingml/2006/table">
            <a:tbl>
              <a:tblPr/>
              <a:tblGrid>
                <a:gridCol w="1208894"/>
                <a:gridCol w="3421939"/>
                <a:gridCol w="658513"/>
                <a:gridCol w="658513"/>
                <a:gridCol w="658513"/>
                <a:gridCol w="690378"/>
                <a:gridCol w="690378"/>
                <a:gridCol w="509817"/>
              </a:tblGrid>
              <a:tr h="177357">
                <a:tc rowSpan="2">
                  <a:txBody>
                    <a:bodyPr/>
                    <a:lstStyle/>
                    <a:p>
                      <a:pPr algn="ctr" fontAlgn="ctr"/>
                      <a:r>
                        <a:rPr lang="en-ZA" sz="1100" b="1" i="0" u="none" strike="noStrike" dirty="0">
                          <a:solidFill>
                            <a:srgbClr val="000000"/>
                          </a:solidFill>
                          <a:effectLst/>
                          <a:latin typeface="Calibri"/>
                        </a:rPr>
                        <a:t>DEPARTMENT</a:t>
                      </a:r>
                    </a:p>
                  </a:txBody>
                  <a:tcPr marL="5063" marR="5063" marT="5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n-ZA" sz="1100" b="1" i="0" u="none" strike="noStrike" dirty="0">
                          <a:solidFill>
                            <a:srgbClr val="000000"/>
                          </a:solidFill>
                          <a:effectLst/>
                          <a:latin typeface="Calibri"/>
                        </a:rPr>
                        <a:t>PROGRAMME(S)</a:t>
                      </a:r>
                    </a:p>
                  </a:txBody>
                  <a:tcPr marL="5063" marR="5063" marT="50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ZA" sz="1100" b="1" i="0" u="none" strike="noStrike" dirty="0">
                          <a:solidFill>
                            <a:srgbClr val="FFFFFF"/>
                          </a:solidFill>
                          <a:effectLst/>
                          <a:latin typeface="Calibri"/>
                        </a:rPr>
                        <a:t>2013/14</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en-ZA"/>
                    </a:p>
                  </a:txBody>
                  <a:tcPr/>
                </a:tc>
                <a:tc gridSpan="2">
                  <a:txBody>
                    <a:bodyPr/>
                    <a:lstStyle/>
                    <a:p>
                      <a:pPr algn="ctr" fontAlgn="b"/>
                      <a:r>
                        <a:rPr lang="en-ZA" sz="1100" b="1" i="0" u="none" strike="noStrike" dirty="0">
                          <a:solidFill>
                            <a:srgbClr val="FFFFFF"/>
                          </a:solidFill>
                          <a:effectLst/>
                          <a:latin typeface="Calibri"/>
                        </a:rPr>
                        <a:t>2014/15</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en-ZA"/>
                    </a:p>
                  </a:txBody>
                  <a:tcPr/>
                </a:tc>
                <a:tc gridSpan="2">
                  <a:txBody>
                    <a:bodyPr/>
                    <a:lstStyle/>
                    <a:p>
                      <a:pPr algn="ctr" fontAlgn="b"/>
                      <a:r>
                        <a:rPr lang="en-ZA" sz="1100" b="1" i="0" u="none" strike="noStrike" dirty="0">
                          <a:solidFill>
                            <a:srgbClr val="FFFFFF"/>
                          </a:solidFill>
                          <a:effectLst/>
                          <a:latin typeface="Calibri"/>
                        </a:rPr>
                        <a:t>2015/16</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hMerge="1">
                  <a:txBody>
                    <a:bodyPr/>
                    <a:lstStyle/>
                    <a:p>
                      <a:endParaRPr lang="en-ZA"/>
                    </a:p>
                  </a:txBody>
                  <a:tcPr/>
                </a:tc>
              </a:tr>
              <a:tr h="196972">
                <a:tc vMerge="1">
                  <a:txBody>
                    <a:bodyPr/>
                    <a:lstStyle/>
                    <a:p>
                      <a:endParaRPr lang="en-ZA"/>
                    </a:p>
                  </a:txBody>
                  <a:tcPr/>
                </a:tc>
                <a:tc vMerge="1">
                  <a:txBody>
                    <a:bodyPr/>
                    <a:lstStyle/>
                    <a:p>
                      <a:endParaRPr lang="en-ZA"/>
                    </a:p>
                  </a:txBody>
                  <a:tcPr/>
                </a:tc>
                <a:tc>
                  <a:txBody>
                    <a:bodyPr/>
                    <a:lstStyle/>
                    <a:p>
                      <a:pPr algn="ctr" fontAlgn="b"/>
                      <a:r>
                        <a:rPr lang="en-ZA" sz="1100" b="1" i="0" u="none" strike="noStrike" dirty="0">
                          <a:solidFill>
                            <a:srgbClr val="000000"/>
                          </a:solidFill>
                          <a:effectLst/>
                          <a:latin typeface="Calibri"/>
                        </a:rPr>
                        <a:t>%Achieved</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fontAlgn="b"/>
                      <a:r>
                        <a:rPr lang="en-ZA" sz="1100" b="1" i="0" u="none" strike="noStrike" dirty="0">
                          <a:solidFill>
                            <a:srgbClr val="000000"/>
                          </a:solidFill>
                          <a:effectLst/>
                          <a:latin typeface="Calibri"/>
                        </a:rPr>
                        <a:t>% Spend</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fontAlgn="b"/>
                      <a:r>
                        <a:rPr lang="en-ZA" sz="1100" b="1" i="0" u="none" strike="noStrike" dirty="0">
                          <a:solidFill>
                            <a:srgbClr val="000000"/>
                          </a:solidFill>
                          <a:effectLst/>
                          <a:latin typeface="Calibri"/>
                        </a:rPr>
                        <a:t>%Achieved</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b"/>
                      <a:r>
                        <a:rPr lang="en-ZA" sz="1100" b="1" i="0" u="none" strike="noStrike" dirty="0">
                          <a:solidFill>
                            <a:srgbClr val="000000"/>
                          </a:solidFill>
                          <a:effectLst/>
                          <a:latin typeface="Calibri"/>
                        </a:rPr>
                        <a:t>% Spend</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b"/>
                      <a:r>
                        <a:rPr lang="en-ZA" sz="1100" b="1" i="0" u="none" strike="noStrike" dirty="0">
                          <a:solidFill>
                            <a:srgbClr val="000000"/>
                          </a:solidFill>
                          <a:effectLst/>
                          <a:latin typeface="Calibri"/>
                        </a:rPr>
                        <a:t>%Achieved</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b"/>
                      <a:r>
                        <a:rPr lang="en-ZA" sz="1100" b="1" i="0" u="none" strike="noStrike" dirty="0">
                          <a:solidFill>
                            <a:srgbClr val="000000"/>
                          </a:solidFill>
                          <a:effectLst/>
                          <a:latin typeface="Calibri"/>
                        </a:rPr>
                        <a:t>% Spend</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r>
              <a:tr h="177357">
                <a:tc rowSpan="6">
                  <a:txBody>
                    <a:bodyPr/>
                    <a:lstStyle/>
                    <a:p>
                      <a:pPr algn="ctr" fontAlgn="t"/>
                      <a:r>
                        <a:rPr lang="en-ZA" sz="1100" b="1" i="0" u="none" strike="noStrike" dirty="0">
                          <a:solidFill>
                            <a:srgbClr val="000000"/>
                          </a:solidFill>
                          <a:effectLst/>
                          <a:latin typeface="Calibri"/>
                        </a:rPr>
                        <a:t>Agriculture, Forestry and Fisheries</a:t>
                      </a:r>
                    </a:p>
                  </a:txBody>
                  <a:tcPr marL="5063" marR="5063" marT="50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100" b="0" i="0" u="none" strike="noStrike" dirty="0">
                          <a:solidFill>
                            <a:srgbClr val="000000"/>
                          </a:solidFill>
                          <a:effectLst/>
                          <a:latin typeface="Calibri"/>
                        </a:rPr>
                        <a:t>Prog 1- Administration</a:t>
                      </a:r>
                    </a:p>
                  </a:txBody>
                  <a:tcPr marL="5063" marR="5063" marT="50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71.4%</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96.7%</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73.3%</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97.3%</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85.7%</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99.6%</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7357">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2- Agricultural Production, Health &amp; Food Safety</a:t>
                      </a:r>
                    </a:p>
                  </a:txBody>
                  <a:tcPr marL="5063" marR="5063" marT="50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66.7%</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99.5%</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99.6%</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88.9%</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7357">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3-Food Security &amp; Agrarian Reform</a:t>
                      </a:r>
                    </a:p>
                  </a:txBody>
                  <a:tcPr marL="5063" marR="5063" marT="50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75.0%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99.1%</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50.0%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98.0%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75.0%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99.8%</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7357">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4-Economic </a:t>
                      </a:r>
                      <a:r>
                        <a:rPr lang="en-ZA" sz="1100" b="0" i="0" u="none" strike="noStrike" dirty="0" smtClean="0">
                          <a:solidFill>
                            <a:srgbClr val="000000"/>
                          </a:solidFill>
                          <a:effectLst/>
                          <a:latin typeface="Calibri"/>
                        </a:rPr>
                        <a:t>Development, Trade  </a:t>
                      </a:r>
                      <a:r>
                        <a:rPr lang="en-ZA" sz="1100" b="0" i="0" u="none" strike="noStrike" dirty="0">
                          <a:solidFill>
                            <a:srgbClr val="000000"/>
                          </a:solidFill>
                          <a:effectLst/>
                          <a:latin typeface="Calibri"/>
                        </a:rPr>
                        <a:t>&amp; Marketing </a:t>
                      </a:r>
                    </a:p>
                  </a:txBody>
                  <a:tcPr marL="5063" marR="5063" marT="50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77.8%</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81.8%</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99.9%</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92.9%</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99.8%</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7671">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5-Forestry and Natural Resource </a:t>
                      </a:r>
                      <a:r>
                        <a:rPr lang="en-ZA" sz="1100" b="0" i="0" u="none" strike="noStrike" dirty="0" smtClean="0">
                          <a:solidFill>
                            <a:srgbClr val="000000"/>
                          </a:solidFill>
                          <a:effectLst/>
                          <a:latin typeface="Calibri"/>
                        </a:rPr>
                        <a:t>Management</a:t>
                      </a:r>
                      <a:endParaRPr lang="en-ZA" sz="1100" b="0" i="0" u="none" strike="noStrike" dirty="0">
                        <a:solidFill>
                          <a:srgbClr val="000000"/>
                        </a:solidFill>
                        <a:effectLst/>
                        <a:latin typeface="Calibri"/>
                      </a:endParaRPr>
                    </a:p>
                  </a:txBody>
                  <a:tcPr marL="5063" marR="5063" marT="50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80.0%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98.0%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80.0%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77.8%</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99.9%</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7357">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6-Fisheries Management</a:t>
                      </a:r>
                    </a:p>
                  </a:txBody>
                  <a:tcPr marL="5063" marR="5063" marT="50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100.0%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87.5%</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50.0%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7357">
                <a:tc gridSpan="2">
                  <a:txBody>
                    <a:bodyPr/>
                    <a:lstStyle/>
                    <a:p>
                      <a:pPr algn="r" fontAlgn="ctr"/>
                      <a:r>
                        <a:rPr lang="en-ZA" sz="1100" b="1" i="0" u="none" strike="noStrike" dirty="0">
                          <a:solidFill>
                            <a:srgbClr val="FFFFFF"/>
                          </a:solidFill>
                          <a:effectLst/>
                          <a:latin typeface="Calibri"/>
                        </a:rPr>
                        <a:t>Totals</a:t>
                      </a:r>
                    </a:p>
                  </a:txBody>
                  <a:tcPr marL="5063" marR="5063" marT="5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76.2%</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98.9%</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80.0%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99.1%</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81.2%</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99.9%</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77357">
                <a:tc rowSpan="6">
                  <a:txBody>
                    <a:bodyPr/>
                    <a:lstStyle/>
                    <a:p>
                      <a:pPr algn="ctr" fontAlgn="t"/>
                      <a:r>
                        <a:rPr lang="en-ZA" sz="1100" b="1" i="0" u="none" strike="noStrike" dirty="0">
                          <a:solidFill>
                            <a:srgbClr val="000000"/>
                          </a:solidFill>
                          <a:effectLst/>
                          <a:latin typeface="Calibri"/>
                        </a:rPr>
                        <a:t>Arts and culture</a:t>
                      </a:r>
                    </a:p>
                  </a:txBody>
                  <a:tcPr marL="5063" marR="5063" marT="5063"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100" b="0" i="0" u="none" strike="noStrike" dirty="0">
                          <a:solidFill>
                            <a:srgbClr val="000000"/>
                          </a:solidFill>
                          <a:effectLst/>
                          <a:latin typeface="Calibri"/>
                        </a:rPr>
                        <a:t>Prog 1 Administration</a:t>
                      </a:r>
                    </a:p>
                  </a:txBody>
                  <a:tcPr marL="5063" marR="5063" marT="50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56.4%</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53.6%</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95.1%</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44.4%</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91.2%</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7357">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2 Performing Arts</a:t>
                      </a:r>
                    </a:p>
                  </a:txBody>
                  <a:tcPr marL="5063" marR="5063" marT="50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75.0%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95.0%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80.8%</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96.3%</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65.0%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103.4%</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77357">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3 National Language Services</a:t>
                      </a:r>
                    </a:p>
                  </a:txBody>
                  <a:tcPr marL="5063" marR="5063" marT="50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82.4%</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80.0%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99.7%</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86.1%</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97.3%</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7357">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4 Cultural Development</a:t>
                      </a:r>
                    </a:p>
                  </a:txBody>
                  <a:tcPr marL="5063" marR="5063" marT="50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70.7%</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99.6%</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4">
                  <a:txBody>
                    <a:bodyPr/>
                    <a:lstStyle/>
                    <a:p>
                      <a:pPr algn="ctr" fontAlgn="b"/>
                      <a:r>
                        <a:rPr lang="en-ZA" sz="1100" b="1" i="0" u="none" strike="noStrike" dirty="0">
                          <a:solidFill>
                            <a:srgbClr val="FFFFFF"/>
                          </a:solidFill>
                          <a:effectLst/>
                          <a:latin typeface="Calibri"/>
                        </a:rPr>
                        <a:t>Cultural Dev with Arts </a:t>
                      </a:r>
                      <a:r>
                        <a:rPr lang="en-ZA" sz="1100" b="1" i="0" u="none" strike="noStrike" dirty="0" smtClean="0">
                          <a:solidFill>
                            <a:srgbClr val="FFFFFF"/>
                          </a:solidFill>
                          <a:effectLst/>
                          <a:latin typeface="Calibri"/>
                        </a:rPr>
                        <a:t>Culture </a:t>
                      </a:r>
                      <a:r>
                        <a:rPr lang="en-ZA" sz="1100" b="1" i="0" u="none" strike="noStrike" dirty="0">
                          <a:solidFill>
                            <a:srgbClr val="FFFFFF"/>
                          </a:solidFill>
                          <a:effectLst/>
                          <a:latin typeface="Calibri"/>
                        </a:rPr>
                        <a:t>Promo</a:t>
                      </a:r>
                    </a:p>
                  </a:txBody>
                  <a:tcPr marL="5063" marR="5063" marT="506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177357">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5 Heritage Promotion</a:t>
                      </a:r>
                    </a:p>
                  </a:txBody>
                  <a:tcPr marL="5063" marR="5063" marT="50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50.0%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88.3%</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64.0%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97.6%</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61.5%</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99.1%</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7357">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6 National Archives and Libraries</a:t>
                      </a:r>
                    </a:p>
                  </a:txBody>
                  <a:tcPr marL="5063" marR="5063" marT="50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100.0%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96.2%</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4">
                  <a:txBody>
                    <a:bodyPr/>
                    <a:lstStyle/>
                    <a:p>
                      <a:pPr algn="ctr" fontAlgn="b"/>
                      <a:r>
                        <a:rPr lang="en-ZA" sz="1100" b="1" i="0" u="none" strike="noStrike" dirty="0">
                          <a:solidFill>
                            <a:srgbClr val="FFFFFF"/>
                          </a:solidFill>
                          <a:effectLst/>
                          <a:latin typeface="Calibri"/>
                        </a:rPr>
                        <a:t>National Archives with Heritage Promo</a:t>
                      </a:r>
                    </a:p>
                  </a:txBody>
                  <a:tcPr marL="5063" marR="5063" marT="506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177357">
                <a:tc gridSpan="2">
                  <a:txBody>
                    <a:bodyPr/>
                    <a:lstStyle/>
                    <a:p>
                      <a:pPr algn="r" fontAlgn="t"/>
                      <a:r>
                        <a:rPr lang="en-ZA" sz="1100" b="1" i="0" u="none" strike="noStrike" dirty="0">
                          <a:solidFill>
                            <a:srgbClr val="FFFFFF"/>
                          </a:solidFill>
                          <a:effectLst/>
                          <a:latin typeface="Calibri"/>
                        </a:rPr>
                        <a:t>Totals</a:t>
                      </a:r>
                    </a:p>
                  </a:txBody>
                  <a:tcPr marL="5063" marR="5063" marT="50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66.9%</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94.5%</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69.7%</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97.9%</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68.0%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98.3%</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77357">
                <a:tc rowSpan="5">
                  <a:txBody>
                    <a:bodyPr/>
                    <a:lstStyle/>
                    <a:p>
                      <a:pPr algn="ctr" fontAlgn="t"/>
                      <a:r>
                        <a:rPr lang="en-ZA" sz="1100" b="1" i="0" u="none" strike="noStrike" dirty="0">
                          <a:solidFill>
                            <a:srgbClr val="000000"/>
                          </a:solidFill>
                          <a:effectLst/>
                          <a:latin typeface="Calibri"/>
                        </a:rPr>
                        <a:t>Basic Education </a:t>
                      </a:r>
                    </a:p>
                  </a:txBody>
                  <a:tcPr marL="5063" marR="5063" marT="50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100" b="0" i="0" u="none" strike="noStrike" dirty="0">
                          <a:solidFill>
                            <a:srgbClr val="000000"/>
                          </a:solidFill>
                          <a:effectLst/>
                          <a:latin typeface="Calibri"/>
                        </a:rPr>
                        <a:t>Prog 1 Administration</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85.7%</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99.9%</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99.3%</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99.9%</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7357">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2 Curriculum Policy, Support &amp; Monitoring</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71.4%</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99.9%</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60.0%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92.2%</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62.5%</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97.8%</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7357">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3 Teacher Education HR and Institutional </a:t>
                      </a:r>
                      <a:r>
                        <a:rPr lang="en-ZA" sz="1100" b="0" i="0" u="none" strike="noStrike" dirty="0" smtClean="0">
                          <a:solidFill>
                            <a:srgbClr val="000000"/>
                          </a:solidFill>
                          <a:effectLst/>
                          <a:latin typeface="Calibri"/>
                        </a:rPr>
                        <a:t>Dev</a:t>
                      </a:r>
                      <a:endParaRPr lang="en-ZA" sz="1100" b="0" i="0" u="none" strike="noStrike" dirty="0">
                        <a:solidFill>
                          <a:srgbClr val="000000"/>
                        </a:solidFill>
                        <a:effectLst/>
                        <a:latin typeface="Calibri"/>
                      </a:endParaRP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25.0%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99.9%</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100.5%</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57.0%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99.9%</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7357">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4 Planning Information &amp; Assessment</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92.9%</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93.8%</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78.6%</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88.9%</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96.3%</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7357">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5 Education Enrichment Services</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60.0%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99.2%</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99.6%</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50.0%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99.9%</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7357">
                <a:tc gridSpan="2">
                  <a:txBody>
                    <a:bodyPr/>
                    <a:lstStyle/>
                    <a:p>
                      <a:pPr algn="r" fontAlgn="b"/>
                      <a:r>
                        <a:rPr lang="en-ZA" sz="1100" b="1" i="0" u="none" strike="noStrike" dirty="0">
                          <a:solidFill>
                            <a:srgbClr val="FFFFFF"/>
                          </a:solidFill>
                          <a:effectLst/>
                          <a:latin typeface="Calibri"/>
                        </a:rPr>
                        <a:t>Totals</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70.9%</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96.5%</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83.9%</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99.2%</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73.3%</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97.7%</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77357">
                <a:tc rowSpan="8">
                  <a:txBody>
                    <a:bodyPr/>
                    <a:lstStyle/>
                    <a:p>
                      <a:pPr algn="ctr" fontAlgn="t"/>
                      <a:r>
                        <a:rPr lang="en-ZA" sz="1100" b="1" i="0" u="none" strike="noStrike" dirty="0">
                          <a:solidFill>
                            <a:srgbClr val="000000"/>
                          </a:solidFill>
                          <a:effectLst/>
                          <a:latin typeface="Calibri"/>
                        </a:rPr>
                        <a:t>Civilian </a:t>
                      </a:r>
                      <a:r>
                        <a:rPr lang="en-ZA" sz="1100" b="1" i="0" u="none" strike="noStrike" dirty="0" smtClean="0">
                          <a:solidFill>
                            <a:srgbClr val="000000"/>
                          </a:solidFill>
                          <a:effectLst/>
                          <a:latin typeface="Calibri"/>
                        </a:rPr>
                        <a:t>Secretariat </a:t>
                      </a:r>
                      <a:r>
                        <a:rPr lang="en-ZA" sz="1100" b="1" i="0" u="none" strike="noStrike" dirty="0">
                          <a:solidFill>
                            <a:srgbClr val="000000"/>
                          </a:solidFill>
                          <a:effectLst/>
                          <a:latin typeface="Calibri"/>
                        </a:rPr>
                        <a:t>for Police </a:t>
                      </a:r>
                    </a:p>
                  </a:txBody>
                  <a:tcPr marL="5063" marR="5063" marT="50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100" b="0" i="0" u="none" strike="noStrike" dirty="0">
                          <a:solidFill>
                            <a:srgbClr val="000000"/>
                          </a:solidFill>
                          <a:effectLst/>
                          <a:latin typeface="Calibri"/>
                        </a:rPr>
                        <a:t>Prog 1 Administration</a:t>
                      </a:r>
                    </a:p>
                  </a:txBody>
                  <a:tcPr marL="5063" marR="5063" marT="50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97.1%</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77.3%</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98.8%</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54.1%</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99.3%</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7357">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2 Partnerships</a:t>
                      </a:r>
                    </a:p>
                  </a:txBody>
                  <a:tcPr marL="5063" marR="5063" marT="50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100.0%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63.4%</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4" gridSpan="4">
                  <a:txBody>
                    <a:bodyPr/>
                    <a:lstStyle/>
                    <a:p>
                      <a:pPr algn="ctr" fontAlgn="t"/>
                      <a:r>
                        <a:rPr lang="en-ZA" sz="1100" b="1" i="0" u="none" strike="noStrike" dirty="0">
                          <a:solidFill>
                            <a:srgbClr val="FFFFFF"/>
                          </a:solidFill>
                          <a:effectLst/>
                          <a:latin typeface="Calibri"/>
                        </a:rPr>
                        <a:t>New programmes from 2014/15 (below)</a:t>
                      </a:r>
                    </a:p>
                  </a:txBody>
                  <a:tcPr marL="5063" marR="5063" marT="5063"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0000"/>
                    </a:solidFill>
                  </a:tcPr>
                </a:tc>
                <a:tc rowSpan="4" hMerge="1">
                  <a:txBody>
                    <a:bodyPr/>
                    <a:lstStyle/>
                    <a:p>
                      <a:endParaRPr lang="en-ZA"/>
                    </a:p>
                  </a:txBody>
                  <a:tcPr/>
                </a:tc>
                <a:tc rowSpan="4" hMerge="1">
                  <a:txBody>
                    <a:bodyPr/>
                    <a:lstStyle/>
                    <a:p>
                      <a:endParaRPr lang="en-ZA"/>
                    </a:p>
                  </a:txBody>
                  <a:tcPr/>
                </a:tc>
                <a:tc rowSpan="4" hMerge="1">
                  <a:txBody>
                    <a:bodyPr/>
                    <a:lstStyle/>
                    <a:p>
                      <a:endParaRPr lang="en-ZA"/>
                    </a:p>
                  </a:txBody>
                  <a:tcPr/>
                </a:tc>
              </a:tr>
              <a:tr h="177357">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3 Policy and Research</a:t>
                      </a:r>
                    </a:p>
                  </a:txBody>
                  <a:tcPr marL="5063" marR="5063" marT="50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92.9%</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86.4%</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4"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r>
              <a:tr h="177357">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4 Legislation </a:t>
                      </a:r>
                    </a:p>
                  </a:txBody>
                  <a:tcPr marL="5063" marR="5063" marT="50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100.0%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62.4%</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4"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r>
              <a:tr h="177357">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5 Monitoring and Evaluation</a:t>
                      </a:r>
                    </a:p>
                  </a:txBody>
                  <a:tcPr marL="5063" marR="5063" marT="50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100.0%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64.9%</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4"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r>
              <a:tr h="177357">
                <a:tc vMerge="1">
                  <a:txBody>
                    <a:bodyPr/>
                    <a:lstStyle/>
                    <a:p>
                      <a:endParaRPr lang="en-ZA"/>
                    </a:p>
                  </a:txBody>
                  <a:tcPr/>
                </a:tc>
                <a:tc>
                  <a:txBody>
                    <a:bodyPr/>
                    <a:lstStyle/>
                    <a:p>
                      <a:pPr algn="l" fontAlgn="t"/>
                      <a:r>
                        <a:rPr lang="en-ZA" sz="1100" b="0" i="1" u="none" strike="noStrike" dirty="0">
                          <a:solidFill>
                            <a:srgbClr val="000000"/>
                          </a:solidFill>
                          <a:effectLst/>
                          <a:latin typeface="Calibri"/>
                        </a:rPr>
                        <a:t>Prog 2 Intersectoral Coordination and Strategic Partnership</a:t>
                      </a:r>
                    </a:p>
                  </a:txBody>
                  <a:tcPr marL="5063" marR="5063" marT="50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3" gridSpan="2">
                  <a:txBody>
                    <a:bodyPr/>
                    <a:lstStyle/>
                    <a:p>
                      <a:pPr algn="r" fontAlgn="t"/>
                      <a:r>
                        <a:rPr lang="en-ZA" sz="1100" b="1" i="0" u="none" strike="noStrike" dirty="0">
                          <a:solidFill>
                            <a:srgbClr val="FFFFFF"/>
                          </a:solidFill>
                          <a:effectLst/>
                          <a:latin typeface="Calibri"/>
                        </a:rPr>
                        <a:t>New programmes for 2014/15</a:t>
                      </a:r>
                    </a:p>
                  </a:txBody>
                  <a:tcPr marL="5063" marR="5063" marT="50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0000"/>
                    </a:solidFill>
                  </a:tcPr>
                </a:tc>
                <a:tc rowSpan="3" hMerge="1">
                  <a:txBody>
                    <a:bodyPr/>
                    <a:lstStyle/>
                    <a:p>
                      <a:endParaRPr lang="en-ZA"/>
                    </a:p>
                  </a:txBody>
                  <a:tcPr/>
                </a:tc>
                <a:tc>
                  <a:txBody>
                    <a:bodyPr/>
                    <a:lstStyle/>
                    <a:p>
                      <a:pPr algn="r" fontAlgn="b"/>
                      <a:r>
                        <a:rPr lang="en-ZA" sz="1100" b="0" i="0" u="none" strike="noStrike" dirty="0">
                          <a:solidFill>
                            <a:srgbClr val="000000"/>
                          </a:solidFill>
                          <a:effectLst/>
                          <a:latin typeface="Calibri"/>
                        </a:rPr>
                        <a:t>92.3%</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55.6%</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99.4%</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7357">
                <a:tc vMerge="1">
                  <a:txBody>
                    <a:bodyPr/>
                    <a:lstStyle/>
                    <a:p>
                      <a:endParaRPr lang="en-ZA"/>
                    </a:p>
                  </a:txBody>
                  <a:tcPr/>
                </a:tc>
                <a:tc>
                  <a:txBody>
                    <a:bodyPr/>
                    <a:lstStyle/>
                    <a:p>
                      <a:pPr algn="l" fontAlgn="t"/>
                      <a:r>
                        <a:rPr lang="en-ZA" sz="1100" b="0" i="1" u="none" strike="noStrike" dirty="0">
                          <a:solidFill>
                            <a:srgbClr val="000000"/>
                          </a:solidFill>
                          <a:effectLst/>
                          <a:latin typeface="Calibri"/>
                        </a:rPr>
                        <a:t>Prog 3 Legislation and Policy Development</a:t>
                      </a:r>
                    </a:p>
                  </a:txBody>
                  <a:tcPr marL="5063" marR="5063" marT="50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a:txBody>
                    <a:bodyPr/>
                    <a:lstStyle/>
                    <a:p>
                      <a:pPr algn="r" fontAlgn="b"/>
                      <a:r>
                        <a:rPr lang="en-ZA" sz="1100" b="0" i="0" u="none" strike="noStrike" dirty="0">
                          <a:solidFill>
                            <a:srgbClr val="000000"/>
                          </a:solidFill>
                          <a:effectLst/>
                          <a:latin typeface="Calibri"/>
                        </a:rPr>
                        <a:t>66.7%</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72.7%</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50.0%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99.9%</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03983">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4 Civilian Oversight, Monitoring and Evaluation</a:t>
                      </a:r>
                    </a:p>
                  </a:txBody>
                  <a:tcPr marL="5063" marR="5063" marT="50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a:txBody>
                    <a:bodyPr/>
                    <a:lstStyle/>
                    <a:p>
                      <a:pPr algn="r" fontAlgn="b"/>
                      <a:r>
                        <a:rPr lang="en-ZA" sz="1100" b="0" i="0" u="none" strike="noStrike" dirty="0">
                          <a:solidFill>
                            <a:srgbClr val="000000"/>
                          </a:solidFill>
                          <a:effectLst/>
                          <a:latin typeface="Calibri"/>
                        </a:rPr>
                        <a:t>66.7%</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79.6%</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31.3%</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96.0%</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7357">
                <a:tc gridSpan="2">
                  <a:txBody>
                    <a:bodyPr/>
                    <a:lstStyle/>
                    <a:p>
                      <a:pPr algn="r" fontAlgn="t"/>
                      <a:r>
                        <a:rPr lang="en-ZA" sz="1100" b="1" i="0" u="none" strike="noStrike" dirty="0">
                          <a:solidFill>
                            <a:srgbClr val="FFFFFF"/>
                          </a:solidFill>
                          <a:effectLst/>
                          <a:latin typeface="Calibri"/>
                        </a:rPr>
                        <a:t>Totals</a:t>
                      </a:r>
                    </a:p>
                  </a:txBody>
                  <a:tcPr marL="5063" marR="5063" marT="50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97.6%</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71.9%</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85.7%</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91.9%</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48.5%</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98.9%</a:t>
                      </a:r>
                    </a:p>
                  </a:txBody>
                  <a:tcPr marL="5063" marR="5063" marT="50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bl>
          </a:graphicData>
        </a:graphic>
      </p:graphicFrame>
    </p:spTree>
    <p:extLst>
      <p:ext uri="{BB962C8B-B14F-4D97-AF65-F5344CB8AC3E}">
        <p14:creationId xmlns:p14="http://schemas.microsoft.com/office/powerpoint/2010/main" xmlns="" val="27508793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3568" y="116632"/>
            <a:ext cx="8061486" cy="504056"/>
          </a:xfrm>
        </p:spPr>
        <p:txBody>
          <a:bodyPr/>
          <a:lstStyle/>
          <a:p>
            <a:pPr lvl="1" eaLnBrk="1" hangingPunct="1">
              <a:lnSpc>
                <a:spcPct val="80000"/>
              </a:lnSpc>
            </a:pPr>
            <a:r>
              <a:rPr lang="en-US" sz="3200" b="1" kern="1200" dirty="0" smtClean="0">
                <a:solidFill>
                  <a:srgbClr val="800000"/>
                </a:solidFill>
                <a:latin typeface="Calibri" pitchFamily="34" charset="0"/>
                <a:ea typeface="+mj-ea"/>
                <a:cs typeface="Calibri" pitchFamily="34" charset="0"/>
              </a:rPr>
              <a:t>Performance vs. Expenditure</a:t>
            </a:r>
            <a:endParaRPr lang="en-US" sz="3200" b="1" kern="1200" dirty="0">
              <a:solidFill>
                <a:srgbClr val="800000"/>
              </a:solidFill>
              <a:latin typeface="Calibri" pitchFamily="34" charset="0"/>
              <a:ea typeface="+mj-ea"/>
              <a:cs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549424064"/>
              </p:ext>
            </p:extLst>
          </p:nvPr>
        </p:nvGraphicFramePr>
        <p:xfrm>
          <a:off x="899592" y="6473076"/>
          <a:ext cx="7221488" cy="285115"/>
        </p:xfrm>
        <a:graphic>
          <a:graphicData uri="http://schemas.openxmlformats.org/drawingml/2006/table">
            <a:tbl>
              <a:tblPr firstRow="1" bandRow="1">
                <a:tableStyleId>{91EBBBCC-DAD2-459C-BE2E-F6DE35CF9A28}</a:tableStyleId>
              </a:tblPr>
              <a:tblGrid>
                <a:gridCol w="842507"/>
                <a:gridCol w="1323940"/>
                <a:gridCol w="842507"/>
                <a:gridCol w="1444297"/>
                <a:gridCol w="875659"/>
                <a:gridCol w="1892578"/>
              </a:tblGrid>
              <a:tr h="216025">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0% - 60%</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61% - 89%</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90% and above</a:t>
                      </a:r>
                      <a:endParaRPr lang="en-ZA" sz="1800" b="0" dirty="0">
                        <a:solidFill>
                          <a:schemeClr val="tx1"/>
                        </a:solidFill>
                        <a:latin typeface="Calibri" panose="020F0502020204030204" pitchFamily="34" charset="0"/>
                      </a:endParaRPr>
                    </a:p>
                  </a:txBody>
                  <a:tcPr anchor="ctr">
                    <a:noFill/>
                  </a:tcPr>
                </a:tc>
              </a:tr>
            </a:tbl>
          </a:graphicData>
        </a:graphic>
      </p:graphicFrame>
      <p:grpSp>
        <p:nvGrpSpPr>
          <p:cNvPr id="14" name="Group 13"/>
          <p:cNvGrpSpPr/>
          <p:nvPr/>
        </p:nvGrpSpPr>
        <p:grpSpPr>
          <a:xfrm>
            <a:off x="1413496" y="6519587"/>
            <a:ext cx="4885169" cy="138259"/>
            <a:chOff x="1412393" y="6381328"/>
            <a:chExt cx="4885169" cy="138259"/>
          </a:xfrm>
        </p:grpSpPr>
        <p:sp>
          <p:nvSpPr>
            <p:cNvPr id="8" name="TextBox 7"/>
            <p:cNvSpPr txBox="1"/>
            <p:nvPr/>
          </p:nvSpPr>
          <p:spPr>
            <a:xfrm>
              <a:off x="1412393" y="6381328"/>
              <a:ext cx="360040" cy="122713"/>
            </a:xfrm>
            <a:prstGeom prst="rect">
              <a:avLst/>
            </a:prstGeom>
            <a:solidFill>
              <a:srgbClr val="FF0000"/>
            </a:solidFill>
            <a:ln>
              <a:solidFill>
                <a:schemeClr val="tx1"/>
              </a:solidFill>
            </a:ln>
          </p:spPr>
          <p:txBody>
            <a:bodyPr wrap="square" rtlCol="0" anchor="ctr">
              <a:spAutoFit/>
            </a:bodyPr>
            <a:lstStyle/>
            <a:p>
              <a:endParaRPr lang="en-ZA" dirty="0"/>
            </a:p>
          </p:txBody>
        </p:sp>
        <p:sp>
          <p:nvSpPr>
            <p:cNvPr id="11" name="TextBox 10"/>
            <p:cNvSpPr txBox="1"/>
            <p:nvPr/>
          </p:nvSpPr>
          <p:spPr>
            <a:xfrm>
              <a:off x="3606625" y="6381328"/>
              <a:ext cx="360040" cy="122713"/>
            </a:xfrm>
            <a:prstGeom prst="rect">
              <a:avLst/>
            </a:prstGeom>
            <a:solidFill>
              <a:srgbClr val="FFC000"/>
            </a:solidFill>
            <a:ln>
              <a:solidFill>
                <a:schemeClr val="tx1"/>
              </a:solidFill>
            </a:ln>
          </p:spPr>
          <p:txBody>
            <a:bodyPr wrap="square" rtlCol="0" anchor="ctr">
              <a:spAutoFit/>
            </a:bodyPr>
            <a:lstStyle/>
            <a:p>
              <a:endParaRPr lang="en-ZA" dirty="0"/>
            </a:p>
          </p:txBody>
        </p:sp>
        <p:sp>
          <p:nvSpPr>
            <p:cNvPr id="12" name="TextBox 11"/>
            <p:cNvSpPr txBox="1"/>
            <p:nvPr/>
          </p:nvSpPr>
          <p:spPr>
            <a:xfrm>
              <a:off x="5937522" y="6396874"/>
              <a:ext cx="360040" cy="122713"/>
            </a:xfrm>
            <a:prstGeom prst="rect">
              <a:avLst/>
            </a:prstGeom>
            <a:solidFill>
              <a:srgbClr val="00B050"/>
            </a:solidFill>
            <a:ln>
              <a:solidFill>
                <a:schemeClr val="tx1"/>
              </a:solidFill>
            </a:ln>
          </p:spPr>
          <p:txBody>
            <a:bodyPr wrap="square" rtlCol="0" anchor="ctr">
              <a:spAutoFit/>
            </a:bodyPr>
            <a:lstStyle/>
            <a:p>
              <a:endParaRPr lang="en-ZA" dirty="0"/>
            </a:p>
          </p:txBody>
        </p:sp>
      </p:grpSp>
      <p:graphicFrame>
        <p:nvGraphicFramePr>
          <p:cNvPr id="2" name="Table 1"/>
          <p:cNvGraphicFramePr>
            <a:graphicFrameLocks noGrp="1"/>
          </p:cNvGraphicFramePr>
          <p:nvPr>
            <p:extLst>
              <p:ext uri="{D42A27DB-BD31-4B8C-83A1-F6EECF244321}">
                <p14:modId xmlns:p14="http://schemas.microsoft.com/office/powerpoint/2010/main" xmlns="" val="2086017027"/>
              </p:ext>
            </p:extLst>
          </p:nvPr>
        </p:nvGraphicFramePr>
        <p:xfrm>
          <a:off x="251520" y="620690"/>
          <a:ext cx="8712968" cy="5616628"/>
        </p:xfrm>
        <a:graphic>
          <a:graphicData uri="http://schemas.openxmlformats.org/drawingml/2006/table">
            <a:tbl>
              <a:tblPr/>
              <a:tblGrid>
                <a:gridCol w="1363768"/>
                <a:gridCol w="3384799"/>
                <a:gridCol w="675255"/>
                <a:gridCol w="675255"/>
                <a:gridCol w="675255"/>
                <a:gridCol w="707929"/>
                <a:gridCol w="707929"/>
                <a:gridCol w="522778"/>
              </a:tblGrid>
              <a:tr h="184435">
                <a:tc rowSpan="2">
                  <a:txBody>
                    <a:bodyPr/>
                    <a:lstStyle/>
                    <a:p>
                      <a:pPr algn="ctr" fontAlgn="ctr"/>
                      <a:r>
                        <a:rPr lang="en-ZA" sz="1100" b="1" i="0" u="none" strike="noStrike" dirty="0">
                          <a:solidFill>
                            <a:srgbClr val="000000"/>
                          </a:solidFill>
                          <a:effectLst/>
                          <a:latin typeface="Calibri"/>
                        </a:rPr>
                        <a:t>DEPARTMENT</a:t>
                      </a:r>
                    </a:p>
                  </a:txBody>
                  <a:tcPr marL="5337" marR="5337" marT="53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n-ZA" sz="1100" b="1" i="0" u="none" strike="noStrike" dirty="0">
                          <a:solidFill>
                            <a:srgbClr val="000000"/>
                          </a:solidFill>
                          <a:effectLst/>
                          <a:latin typeface="Calibri"/>
                        </a:rPr>
                        <a:t>PROGRAMME(S)</a:t>
                      </a:r>
                    </a:p>
                  </a:txBody>
                  <a:tcPr marL="5337" marR="5337" marT="53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ZA" sz="1100" b="1" i="0" u="none" strike="noStrike" dirty="0">
                          <a:solidFill>
                            <a:srgbClr val="FFFFFF"/>
                          </a:solidFill>
                          <a:effectLst/>
                          <a:latin typeface="Calibri"/>
                        </a:rPr>
                        <a:t>2013/14</a:t>
                      </a:r>
                    </a:p>
                  </a:txBody>
                  <a:tcPr marL="5337" marR="5337" marT="53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en-ZA"/>
                    </a:p>
                  </a:txBody>
                  <a:tcPr/>
                </a:tc>
                <a:tc gridSpan="2">
                  <a:txBody>
                    <a:bodyPr/>
                    <a:lstStyle/>
                    <a:p>
                      <a:pPr algn="ctr" fontAlgn="b"/>
                      <a:r>
                        <a:rPr lang="en-ZA" sz="1100" b="1" i="0" u="none" strike="noStrike" dirty="0">
                          <a:solidFill>
                            <a:srgbClr val="FFFFFF"/>
                          </a:solidFill>
                          <a:effectLst/>
                          <a:latin typeface="Calibri"/>
                        </a:rPr>
                        <a:t>2014/15</a:t>
                      </a:r>
                    </a:p>
                  </a:txBody>
                  <a:tcPr marL="5337" marR="5337" marT="53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en-ZA"/>
                    </a:p>
                  </a:txBody>
                  <a:tcPr/>
                </a:tc>
                <a:tc gridSpan="2">
                  <a:txBody>
                    <a:bodyPr/>
                    <a:lstStyle/>
                    <a:p>
                      <a:pPr algn="ctr" fontAlgn="b"/>
                      <a:r>
                        <a:rPr lang="en-ZA" sz="1100" b="1" i="0" u="none" strike="noStrike" dirty="0">
                          <a:solidFill>
                            <a:srgbClr val="FFFFFF"/>
                          </a:solidFill>
                          <a:effectLst/>
                          <a:latin typeface="Calibri"/>
                        </a:rPr>
                        <a:t>2015/16</a:t>
                      </a:r>
                    </a:p>
                  </a:txBody>
                  <a:tcPr marL="5337" marR="5337" marT="53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hMerge="1">
                  <a:txBody>
                    <a:bodyPr/>
                    <a:lstStyle/>
                    <a:p>
                      <a:endParaRPr lang="en-ZA"/>
                    </a:p>
                  </a:txBody>
                  <a:tcPr/>
                </a:tc>
              </a:tr>
              <a:tr h="216119">
                <a:tc vMerge="1">
                  <a:txBody>
                    <a:bodyPr/>
                    <a:lstStyle/>
                    <a:p>
                      <a:endParaRPr lang="en-ZA"/>
                    </a:p>
                  </a:txBody>
                  <a:tcPr/>
                </a:tc>
                <a:tc vMerge="1">
                  <a:txBody>
                    <a:bodyPr/>
                    <a:lstStyle/>
                    <a:p>
                      <a:endParaRPr lang="en-ZA"/>
                    </a:p>
                  </a:txBody>
                  <a:tcPr/>
                </a:tc>
                <a:tc>
                  <a:txBody>
                    <a:bodyPr/>
                    <a:lstStyle/>
                    <a:p>
                      <a:pPr algn="ctr" fontAlgn="b"/>
                      <a:r>
                        <a:rPr lang="en-ZA" sz="1100" b="1" i="0" u="none" strike="noStrike" dirty="0">
                          <a:solidFill>
                            <a:srgbClr val="000000"/>
                          </a:solidFill>
                          <a:effectLst/>
                          <a:latin typeface="Calibri"/>
                        </a:rPr>
                        <a:t>%Achieved</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fontAlgn="b"/>
                      <a:r>
                        <a:rPr lang="en-ZA" sz="1100" b="1" i="0" u="none" strike="noStrike" dirty="0">
                          <a:solidFill>
                            <a:srgbClr val="000000"/>
                          </a:solidFill>
                          <a:effectLst/>
                          <a:latin typeface="Calibri"/>
                        </a:rPr>
                        <a:t>% Spend</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fontAlgn="b"/>
                      <a:r>
                        <a:rPr lang="en-ZA" sz="1100" b="1" i="0" u="none" strike="noStrike" dirty="0">
                          <a:solidFill>
                            <a:srgbClr val="000000"/>
                          </a:solidFill>
                          <a:effectLst/>
                          <a:latin typeface="Calibri"/>
                        </a:rPr>
                        <a:t>%Achieved</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b"/>
                      <a:r>
                        <a:rPr lang="en-ZA" sz="1100" b="1" i="0" u="none" strike="noStrike" dirty="0">
                          <a:solidFill>
                            <a:srgbClr val="000000"/>
                          </a:solidFill>
                          <a:effectLst/>
                          <a:latin typeface="Calibri"/>
                        </a:rPr>
                        <a:t>% Spend</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b"/>
                      <a:r>
                        <a:rPr lang="en-ZA" sz="1100" b="1" i="0" u="none" strike="noStrike" dirty="0">
                          <a:solidFill>
                            <a:srgbClr val="000000"/>
                          </a:solidFill>
                          <a:effectLst/>
                          <a:latin typeface="Calibri"/>
                        </a:rPr>
                        <a:t>%Achieved</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b"/>
                      <a:r>
                        <a:rPr lang="en-ZA" sz="1100" b="1" i="0" u="none" strike="noStrike" dirty="0">
                          <a:solidFill>
                            <a:srgbClr val="000000"/>
                          </a:solidFill>
                          <a:effectLst/>
                          <a:latin typeface="Calibri"/>
                        </a:rPr>
                        <a:t>% Spend</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r>
              <a:tr h="184435">
                <a:tc rowSpan="5">
                  <a:txBody>
                    <a:bodyPr/>
                    <a:lstStyle/>
                    <a:p>
                      <a:pPr algn="ctr" fontAlgn="t"/>
                      <a:r>
                        <a:rPr lang="en-ZA" sz="1100" b="1" i="0" u="none" strike="noStrike" dirty="0">
                          <a:solidFill>
                            <a:srgbClr val="000000"/>
                          </a:solidFill>
                          <a:effectLst/>
                          <a:latin typeface="Calibri"/>
                        </a:rPr>
                        <a:t>Communications </a:t>
                      </a:r>
                    </a:p>
                  </a:txBody>
                  <a:tcPr marL="5337" marR="5337"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100" b="0" i="0" u="none" strike="noStrike" dirty="0">
                          <a:solidFill>
                            <a:srgbClr val="000000"/>
                          </a:solidFill>
                          <a:effectLst/>
                          <a:latin typeface="Calibri"/>
                        </a:rPr>
                        <a:t>Prog 1 Administration</a:t>
                      </a:r>
                    </a:p>
                  </a:txBody>
                  <a:tcPr marL="5337" marR="5337"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99.2%</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5" gridSpan="4">
                  <a:txBody>
                    <a:bodyPr/>
                    <a:lstStyle/>
                    <a:p>
                      <a:pPr algn="r" fontAlgn="ctr"/>
                      <a:r>
                        <a:rPr lang="en-ZA" sz="1100" b="1" i="0" u="none" strike="noStrike" dirty="0">
                          <a:solidFill>
                            <a:srgbClr val="FFFFFF"/>
                          </a:solidFill>
                          <a:effectLst/>
                          <a:latin typeface="Calibri"/>
                        </a:rPr>
                        <a:t>Department changed to GCIS</a:t>
                      </a:r>
                    </a:p>
                  </a:txBody>
                  <a:tcPr marL="5337" marR="5337" marT="533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0000"/>
                    </a:solidFill>
                  </a:tcPr>
                </a:tc>
                <a:tc rowSpan="5" hMerge="1">
                  <a:txBody>
                    <a:bodyPr/>
                    <a:lstStyle/>
                    <a:p>
                      <a:endParaRPr lang="en-ZA"/>
                    </a:p>
                  </a:txBody>
                  <a:tcPr/>
                </a:tc>
                <a:tc rowSpan="5" hMerge="1">
                  <a:txBody>
                    <a:bodyPr/>
                    <a:lstStyle/>
                    <a:p>
                      <a:endParaRPr lang="en-ZA"/>
                    </a:p>
                  </a:txBody>
                  <a:tcPr/>
                </a:tc>
                <a:tc rowSpan="5" hMerge="1">
                  <a:txBody>
                    <a:bodyPr/>
                    <a:lstStyle/>
                    <a:p>
                      <a:endParaRPr lang="en-ZA"/>
                    </a:p>
                  </a:txBody>
                  <a:tcPr/>
                </a:tc>
              </a:tr>
              <a:tr h="184435">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2 International Affairs</a:t>
                      </a:r>
                    </a:p>
                  </a:txBody>
                  <a:tcPr marL="5337" marR="5337"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75.0%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112.9%</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4"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r>
              <a:tr h="184435">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3 ICT Policy, Research &amp; Capacity Development</a:t>
                      </a:r>
                    </a:p>
                  </a:txBody>
                  <a:tcPr marL="5337" marR="5337"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100.0%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99.8%</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4"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r>
              <a:tr h="363179">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4 Broadcasting &amp; Communications Regulation &amp; Support</a:t>
                      </a:r>
                    </a:p>
                  </a:txBody>
                  <a:tcPr marL="5337" marR="5337"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100.0%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98.9%</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4"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r>
              <a:tr h="184435">
                <a:tc vMerge="1">
                  <a:txBody>
                    <a:bodyPr/>
                    <a:lstStyle/>
                    <a:p>
                      <a:endParaRPr lang="en-ZA"/>
                    </a:p>
                  </a:txBody>
                  <a:tcPr/>
                </a:tc>
                <a:tc>
                  <a:txBody>
                    <a:bodyPr/>
                    <a:lstStyle/>
                    <a:p>
                      <a:pPr algn="l" fontAlgn="t"/>
                      <a:r>
                        <a:rPr lang="fr-FR" sz="1100" b="0" i="0" u="none" strike="noStrike" dirty="0">
                          <a:solidFill>
                            <a:srgbClr val="000000"/>
                          </a:solidFill>
                          <a:effectLst/>
                          <a:latin typeface="Calibri"/>
                        </a:rPr>
                        <a:t>Prog 5 ICT Infrastructure Support</a:t>
                      </a:r>
                    </a:p>
                  </a:txBody>
                  <a:tcPr marL="5337" marR="5337"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80.0%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4"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r>
              <a:tr h="184435">
                <a:tc gridSpan="2">
                  <a:txBody>
                    <a:bodyPr/>
                    <a:lstStyle/>
                    <a:p>
                      <a:pPr algn="r" fontAlgn="t"/>
                      <a:r>
                        <a:rPr lang="en-ZA" sz="1100" b="1" i="0" u="none" strike="noStrike" dirty="0">
                          <a:solidFill>
                            <a:srgbClr val="FFFFFF"/>
                          </a:solidFill>
                          <a:effectLst/>
                          <a:latin typeface="Calibri"/>
                        </a:rPr>
                        <a:t>Totals</a:t>
                      </a:r>
                    </a:p>
                  </a:txBody>
                  <a:tcPr marL="5337" marR="5337"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82.1%</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99.6%</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4">
                  <a:txBody>
                    <a:bodyPr/>
                    <a:lstStyle/>
                    <a:p>
                      <a:pPr algn="ctr" fontAlgn="b"/>
                      <a:r>
                        <a:rPr lang="en-ZA" sz="1100" b="1" i="0" u="none" strike="noStrike" dirty="0">
                          <a:solidFill>
                            <a:srgbClr val="FFFFFF"/>
                          </a:solidFill>
                          <a:effectLst/>
                          <a:latin typeface="Calibri"/>
                        </a:rPr>
                        <a:t> </a:t>
                      </a:r>
                    </a:p>
                  </a:txBody>
                  <a:tcPr marL="5337" marR="5337" marT="53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184435">
                <a:tc rowSpan="4">
                  <a:txBody>
                    <a:bodyPr/>
                    <a:lstStyle/>
                    <a:p>
                      <a:pPr algn="ctr" fontAlgn="t"/>
                      <a:r>
                        <a:rPr lang="en-ZA" sz="1100" b="1" i="0" u="none" strike="noStrike" dirty="0">
                          <a:solidFill>
                            <a:srgbClr val="000000"/>
                          </a:solidFill>
                          <a:effectLst/>
                          <a:latin typeface="Calibri"/>
                        </a:rPr>
                        <a:t>Government Communication and Information System </a:t>
                      </a:r>
                    </a:p>
                  </a:txBody>
                  <a:tcPr marL="5337" marR="5337"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100" b="0" i="0" u="none" strike="noStrike" dirty="0">
                          <a:solidFill>
                            <a:srgbClr val="000000"/>
                          </a:solidFill>
                          <a:effectLst/>
                          <a:latin typeface="Calibri"/>
                        </a:rPr>
                        <a:t>Prog 1 Administration</a:t>
                      </a:r>
                    </a:p>
                  </a:txBody>
                  <a:tcPr marL="5337" marR="5337"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4" gridSpan="2">
                  <a:txBody>
                    <a:bodyPr/>
                    <a:lstStyle/>
                    <a:p>
                      <a:pPr algn="r" fontAlgn="t"/>
                      <a:r>
                        <a:rPr lang="en-ZA" sz="1100" b="1" i="0" u="none" strike="noStrike" dirty="0">
                          <a:solidFill>
                            <a:srgbClr val="FFFFFF"/>
                          </a:solidFill>
                          <a:effectLst/>
                          <a:latin typeface="Calibri"/>
                        </a:rPr>
                        <a:t> </a:t>
                      </a:r>
                    </a:p>
                  </a:txBody>
                  <a:tcPr marL="5337" marR="5337"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4" hMerge="1">
                  <a:txBody>
                    <a:bodyPr/>
                    <a:lstStyle/>
                    <a:p>
                      <a:endParaRPr lang="en-ZA"/>
                    </a:p>
                  </a:txBody>
                  <a:tcPr/>
                </a:tc>
                <a:tc>
                  <a:txBody>
                    <a:bodyPr/>
                    <a:lstStyle/>
                    <a:p>
                      <a:pPr algn="r" fontAlgn="b"/>
                      <a:r>
                        <a:rPr lang="en-ZA" sz="1100" b="0" i="0" u="none" strike="noStrike" dirty="0">
                          <a:solidFill>
                            <a:srgbClr val="000000"/>
                          </a:solidFill>
                          <a:effectLst/>
                          <a:latin typeface="Calibri"/>
                        </a:rPr>
                        <a:t>100.0%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100.4%</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t"/>
                      <a:r>
                        <a:rPr lang="en-ZA" sz="1100" b="0" i="0" u="none" strike="noStrike" dirty="0">
                          <a:solidFill>
                            <a:srgbClr val="000000"/>
                          </a:solidFill>
                          <a:effectLst/>
                          <a:latin typeface="Calibri"/>
                        </a:rPr>
                        <a:t>85.7%</a:t>
                      </a:r>
                    </a:p>
                  </a:txBody>
                  <a:tcPr marL="5337" marR="5337"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t"/>
                      <a:r>
                        <a:rPr lang="en-ZA" sz="1100" b="0" i="0" u="none" strike="noStrike" dirty="0">
                          <a:solidFill>
                            <a:srgbClr val="000000"/>
                          </a:solidFill>
                          <a:effectLst/>
                          <a:latin typeface="Calibri"/>
                        </a:rPr>
                        <a:t>100.00%</a:t>
                      </a:r>
                    </a:p>
                  </a:txBody>
                  <a:tcPr marL="5337" marR="5337"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4435">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2 Content Processing </a:t>
                      </a:r>
                      <a:r>
                        <a:rPr lang="en-ZA" sz="1100" b="0" i="0" u="none" strike="noStrike" dirty="0" smtClean="0">
                          <a:solidFill>
                            <a:srgbClr val="000000"/>
                          </a:solidFill>
                          <a:effectLst/>
                          <a:latin typeface="Calibri"/>
                        </a:rPr>
                        <a:t>and </a:t>
                      </a:r>
                      <a:r>
                        <a:rPr lang="en-ZA" sz="1100" b="0" i="0" u="none" strike="noStrike" dirty="0">
                          <a:solidFill>
                            <a:srgbClr val="000000"/>
                          </a:solidFill>
                          <a:effectLst/>
                          <a:latin typeface="Calibri"/>
                        </a:rPr>
                        <a:t>Dissemination</a:t>
                      </a:r>
                    </a:p>
                  </a:txBody>
                  <a:tcPr marL="5337" marR="5337"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a:txBody>
                    <a:bodyPr/>
                    <a:lstStyle/>
                    <a:p>
                      <a:pPr algn="r" fontAlgn="b"/>
                      <a:r>
                        <a:rPr lang="en-ZA" sz="1100" b="0" i="0" u="none" strike="noStrike" dirty="0">
                          <a:solidFill>
                            <a:srgbClr val="000000"/>
                          </a:solidFill>
                          <a:effectLst/>
                          <a:latin typeface="Calibri"/>
                        </a:rPr>
                        <a:t>95.2%</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98.7%</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t"/>
                      <a:r>
                        <a:rPr lang="en-ZA" sz="1100" b="0" i="0" u="none" strike="noStrike" dirty="0">
                          <a:solidFill>
                            <a:srgbClr val="000000"/>
                          </a:solidFill>
                          <a:effectLst/>
                          <a:latin typeface="Calibri"/>
                        </a:rPr>
                        <a:t>92.9%</a:t>
                      </a:r>
                    </a:p>
                  </a:txBody>
                  <a:tcPr marL="5337" marR="5337"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t"/>
                      <a:r>
                        <a:rPr lang="en-ZA" sz="1100" b="0" i="0" u="none" strike="noStrike" dirty="0">
                          <a:solidFill>
                            <a:srgbClr val="000000"/>
                          </a:solidFill>
                          <a:effectLst/>
                          <a:latin typeface="Calibri"/>
                        </a:rPr>
                        <a:t>98.38%</a:t>
                      </a:r>
                    </a:p>
                  </a:txBody>
                  <a:tcPr marL="5337" marR="5337"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63179">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Prog3 Intergovernmental Coordination and Stakeholder Management</a:t>
                      </a:r>
                    </a:p>
                  </a:txBody>
                  <a:tcPr marL="5337" marR="5337"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a:txBody>
                    <a:bodyPr/>
                    <a:lstStyle/>
                    <a:p>
                      <a:pPr algn="r" fontAlgn="b"/>
                      <a:r>
                        <a:rPr lang="en-ZA" sz="1100" b="0" i="0" u="none" strike="noStrike" dirty="0">
                          <a:solidFill>
                            <a:srgbClr val="000000"/>
                          </a:solidFill>
                          <a:effectLst/>
                          <a:latin typeface="Calibri"/>
                        </a:rPr>
                        <a:t>100.0%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t"/>
                      <a:r>
                        <a:rPr lang="en-ZA" sz="1100" b="0" i="0" u="none" strike="noStrike" dirty="0">
                          <a:solidFill>
                            <a:srgbClr val="000000"/>
                          </a:solidFill>
                          <a:effectLst/>
                          <a:latin typeface="Calibri"/>
                        </a:rPr>
                        <a:t>81.3%</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t"/>
                      <a:r>
                        <a:rPr lang="en-ZA" sz="1100" b="0" i="0" u="none" strike="noStrike" dirty="0">
                          <a:solidFill>
                            <a:srgbClr val="000000"/>
                          </a:solidFill>
                          <a:effectLst/>
                          <a:latin typeface="Calibri"/>
                        </a:rPr>
                        <a:t>100.00%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4435">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4 Communication Service Agency</a:t>
                      </a:r>
                    </a:p>
                  </a:txBody>
                  <a:tcPr marL="5337" marR="5337"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a:txBody>
                    <a:bodyPr/>
                    <a:lstStyle/>
                    <a:p>
                      <a:pPr algn="r" fontAlgn="b"/>
                      <a:r>
                        <a:rPr lang="en-ZA" sz="1100" b="0" i="0" u="none" strike="noStrike" dirty="0">
                          <a:solidFill>
                            <a:srgbClr val="000000"/>
                          </a:solidFill>
                          <a:effectLst/>
                          <a:latin typeface="Calibri"/>
                        </a:rPr>
                        <a:t>100.0%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t"/>
                      <a:r>
                        <a:rPr lang="en-ZA" sz="1100" b="0" i="0" u="none" strike="noStrike" dirty="0">
                          <a:solidFill>
                            <a:srgbClr val="000000"/>
                          </a:solidFill>
                          <a:effectLst/>
                          <a:latin typeface="Calibri"/>
                        </a:rPr>
                        <a:t> </a:t>
                      </a:r>
                    </a:p>
                  </a:txBody>
                  <a:tcPr marL="5337" marR="5337"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t"/>
                      <a:r>
                        <a:rPr lang="en-ZA" sz="1100" b="0" i="0" u="none" strike="noStrike" dirty="0">
                          <a:solidFill>
                            <a:srgbClr val="000000"/>
                          </a:solidFill>
                          <a:effectLst/>
                          <a:latin typeface="Calibri"/>
                        </a:rPr>
                        <a:t>100.00%</a:t>
                      </a:r>
                    </a:p>
                  </a:txBody>
                  <a:tcPr marL="5337" marR="5337"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84435">
                <a:tc gridSpan="2">
                  <a:txBody>
                    <a:bodyPr/>
                    <a:lstStyle/>
                    <a:p>
                      <a:pPr algn="r" fontAlgn="t"/>
                      <a:r>
                        <a:rPr lang="en-ZA" sz="1100" b="1" i="0" u="none" strike="noStrike" dirty="0">
                          <a:solidFill>
                            <a:srgbClr val="FFFFFF"/>
                          </a:solidFill>
                          <a:effectLst/>
                          <a:latin typeface="Calibri"/>
                        </a:rPr>
                        <a:t>Totals</a:t>
                      </a:r>
                    </a:p>
                  </a:txBody>
                  <a:tcPr marL="5337" marR="5337"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gridSpan="2">
                  <a:txBody>
                    <a:bodyPr/>
                    <a:lstStyle/>
                    <a:p>
                      <a:pPr algn="ctr" fontAlgn="t"/>
                      <a:r>
                        <a:rPr lang="en-ZA" sz="1100" b="1" i="0" u="none" strike="noStrike" dirty="0">
                          <a:solidFill>
                            <a:srgbClr val="FFFFFF"/>
                          </a:solidFill>
                          <a:effectLst/>
                          <a:latin typeface="Calibri"/>
                        </a:rPr>
                        <a:t> </a:t>
                      </a:r>
                    </a:p>
                  </a:txBody>
                  <a:tcPr marL="5337" marR="5337"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98.5%</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99.9%</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88%</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99.6%</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250977">
                <a:tc rowSpan="7">
                  <a:txBody>
                    <a:bodyPr/>
                    <a:lstStyle/>
                    <a:p>
                      <a:pPr algn="ctr" fontAlgn="t"/>
                      <a:r>
                        <a:rPr lang="en-ZA" sz="1100" b="1" i="0" u="none" strike="noStrike" dirty="0">
                          <a:solidFill>
                            <a:srgbClr val="000000"/>
                          </a:solidFill>
                          <a:effectLst/>
                          <a:latin typeface="Calibri"/>
                        </a:rPr>
                        <a:t>Cooperative Governance  </a:t>
                      </a:r>
                    </a:p>
                  </a:txBody>
                  <a:tcPr marL="5337" marR="5337"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100" b="0" i="0" u="none" strike="noStrike" dirty="0">
                          <a:solidFill>
                            <a:srgbClr val="000000"/>
                          </a:solidFill>
                          <a:effectLst/>
                          <a:latin typeface="Calibri"/>
                        </a:rPr>
                        <a:t>Prog 1 Administration</a:t>
                      </a:r>
                    </a:p>
                  </a:txBody>
                  <a:tcPr marL="5337" marR="5337"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93.3%</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99.8%</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99.8%</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ZA" sz="1100" b="0" i="0" u="none" strike="noStrike" dirty="0">
                          <a:solidFill>
                            <a:srgbClr val="000000"/>
                          </a:solidFill>
                          <a:effectLst/>
                          <a:latin typeface="Calibri"/>
                        </a:rPr>
                        <a:t>25%</a:t>
                      </a:r>
                    </a:p>
                  </a:txBody>
                  <a:tcPr marL="5337" marR="5337" marT="53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ZA" sz="1100" b="0" i="0" u="none" strike="noStrike" dirty="0">
                          <a:solidFill>
                            <a:srgbClr val="000000"/>
                          </a:solidFill>
                          <a:effectLst/>
                          <a:latin typeface="Calibri"/>
                        </a:rPr>
                        <a:t>99.40%</a:t>
                      </a:r>
                    </a:p>
                  </a:txBody>
                  <a:tcPr marL="5337" marR="5337" marT="53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6860">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2 Policy, Research &amp; Knowledge Management</a:t>
                      </a:r>
                    </a:p>
                  </a:txBody>
                  <a:tcPr marL="5337" marR="5337"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100.0%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98.6%</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91.2%</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ZA" sz="1100" b="0" i="0" u="none" strike="noStrike" dirty="0">
                          <a:solidFill>
                            <a:srgbClr val="000000"/>
                          </a:solidFill>
                          <a:effectLst/>
                          <a:latin typeface="Calibri"/>
                        </a:rPr>
                        <a:t>60%</a:t>
                      </a:r>
                    </a:p>
                  </a:txBody>
                  <a:tcPr marL="5337" marR="5337" marT="53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ZA" sz="1100" b="0" i="0" u="none" strike="noStrike" dirty="0">
                          <a:solidFill>
                            <a:srgbClr val="000000"/>
                          </a:solidFill>
                          <a:effectLst/>
                          <a:latin typeface="Calibri"/>
                        </a:rPr>
                        <a:t>93.00%</a:t>
                      </a:r>
                    </a:p>
                  </a:txBody>
                  <a:tcPr marL="5337" marR="5337" marT="53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4435">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3 Governance &amp; Intergovernmental Relations</a:t>
                      </a:r>
                    </a:p>
                  </a:txBody>
                  <a:tcPr marL="5337" marR="5337"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100.0%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96.0%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93.5%</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ZA" sz="1100" b="0" i="0" u="none" strike="noStrike" dirty="0">
                          <a:solidFill>
                            <a:srgbClr val="000000"/>
                          </a:solidFill>
                          <a:effectLst/>
                          <a:latin typeface="Calibri"/>
                        </a:rPr>
                        <a:t>73%</a:t>
                      </a:r>
                    </a:p>
                  </a:txBody>
                  <a:tcPr marL="5337" marR="5337" marT="53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ZA" sz="1100" b="0" i="0" u="none" strike="noStrike" dirty="0">
                          <a:solidFill>
                            <a:srgbClr val="000000"/>
                          </a:solidFill>
                          <a:effectLst/>
                          <a:latin typeface="Calibri"/>
                        </a:rPr>
                        <a:t>95.50%</a:t>
                      </a:r>
                    </a:p>
                  </a:txBody>
                  <a:tcPr marL="5337" marR="5337" marT="53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4435">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4 Disaster Response Management</a:t>
                      </a:r>
                    </a:p>
                  </a:txBody>
                  <a:tcPr marL="5337" marR="5337"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100.0%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61.0%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46.4%</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ZA" sz="1100" b="0" i="0" u="none" strike="noStrike" dirty="0">
                          <a:solidFill>
                            <a:srgbClr val="000000"/>
                          </a:solidFill>
                          <a:effectLst/>
                          <a:latin typeface="Calibri"/>
                        </a:rPr>
                        <a:t>100%</a:t>
                      </a:r>
                    </a:p>
                  </a:txBody>
                  <a:tcPr marL="5337" marR="5337" marT="53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ZA" sz="1100" b="0" i="0" u="none" strike="noStrike" dirty="0">
                          <a:solidFill>
                            <a:srgbClr val="000000"/>
                          </a:solidFill>
                          <a:effectLst/>
                          <a:latin typeface="Calibri"/>
                        </a:rPr>
                        <a:t>44.00%</a:t>
                      </a:r>
                    </a:p>
                  </a:txBody>
                  <a:tcPr marL="5337" marR="5337" marT="53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84435">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5 Prov &amp; Mun Gov Systems</a:t>
                      </a:r>
                    </a:p>
                  </a:txBody>
                  <a:tcPr marL="5337" marR="5337"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100.0%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ZA" sz="1100" b="0" i="0" u="none" strike="noStrike" dirty="0">
                          <a:solidFill>
                            <a:srgbClr val="000000"/>
                          </a:solidFill>
                          <a:effectLst/>
                          <a:latin typeface="Calibri"/>
                        </a:rPr>
                        <a:t>77%</a:t>
                      </a:r>
                    </a:p>
                  </a:txBody>
                  <a:tcPr marL="5337" marR="5337" marT="53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ZA" sz="1100" b="0" i="0" u="none" strike="noStrike" dirty="0">
                          <a:solidFill>
                            <a:srgbClr val="000000"/>
                          </a:solidFill>
                          <a:effectLst/>
                          <a:latin typeface="Calibri"/>
                        </a:rPr>
                        <a:t>89.00%</a:t>
                      </a:r>
                    </a:p>
                  </a:txBody>
                  <a:tcPr marL="5337" marR="5337" marT="53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84435">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6 Infrastructure &amp; Economic Development</a:t>
                      </a:r>
                    </a:p>
                  </a:txBody>
                  <a:tcPr marL="5337" marR="5337"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100.0%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99.1%</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96.4%</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ZA" sz="1100" b="0" i="0" u="none" strike="noStrike" dirty="0">
                          <a:solidFill>
                            <a:srgbClr val="000000"/>
                          </a:solidFill>
                          <a:effectLst/>
                          <a:latin typeface="Calibri"/>
                        </a:rPr>
                        <a:t>57%</a:t>
                      </a:r>
                    </a:p>
                  </a:txBody>
                  <a:tcPr marL="5337" marR="5337" marT="53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ZA" sz="1100" b="0" i="0" u="none" strike="noStrike" dirty="0">
                          <a:solidFill>
                            <a:srgbClr val="000000"/>
                          </a:solidFill>
                          <a:effectLst/>
                          <a:latin typeface="Calibri"/>
                        </a:rPr>
                        <a:t>99.90%</a:t>
                      </a:r>
                    </a:p>
                  </a:txBody>
                  <a:tcPr marL="5337" marR="5337" marT="53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63179">
                <a:tc vMerge="1">
                  <a:txBody>
                    <a:bodyPr/>
                    <a:lstStyle/>
                    <a:p>
                      <a:endParaRPr lang="en-ZA"/>
                    </a:p>
                  </a:txBody>
                  <a:tcPr/>
                </a:tc>
                <a:tc>
                  <a:txBody>
                    <a:bodyPr/>
                    <a:lstStyle/>
                    <a:p>
                      <a:pPr algn="l" fontAlgn="t"/>
                      <a:r>
                        <a:rPr lang="en-ZA" sz="1100" b="0" i="0" u="none" strike="noStrike" dirty="0">
                          <a:solidFill>
                            <a:srgbClr val="FFFFFF"/>
                          </a:solidFill>
                          <a:effectLst/>
                          <a:latin typeface="Calibri"/>
                        </a:rPr>
                        <a:t>Prog 7 – Traditional Affairs</a:t>
                      </a:r>
                    </a:p>
                  </a:txBody>
                  <a:tcPr marL="5337" marR="5337"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FFFFFF"/>
                          </a:solidFill>
                          <a:effectLst/>
                          <a:latin typeface="Calibri"/>
                        </a:rPr>
                        <a:t>96.4%</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FFFFFF"/>
                          </a:solidFill>
                          <a:effectLst/>
                          <a:latin typeface="Calibri"/>
                        </a:rPr>
                        <a:t>100.0%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t"/>
                      <a:r>
                        <a:rPr lang="en-ZA" sz="1100" b="0" i="0" u="none" strike="noStrike" dirty="0">
                          <a:solidFill>
                            <a:srgbClr val="FFFFFF"/>
                          </a:solidFill>
                          <a:effectLst/>
                          <a:latin typeface="Calibri"/>
                        </a:rPr>
                        <a:t> </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ZA" sz="1100" b="0" i="0" u="none" strike="noStrike" dirty="0">
                          <a:solidFill>
                            <a:srgbClr val="FFFFFF"/>
                          </a:solidFill>
                          <a:effectLst/>
                          <a:latin typeface="Calibri"/>
                        </a:rPr>
                        <a:t>100.0%</a:t>
                      </a:r>
                    </a:p>
                  </a:txBody>
                  <a:tcPr marL="5337" marR="5337" marT="53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gn="r" fontAlgn="ctr"/>
                      <a:r>
                        <a:rPr lang="en-ZA" sz="1100" b="0" i="0" u="none" strike="noStrike" dirty="0">
                          <a:solidFill>
                            <a:schemeClr val="bg1"/>
                          </a:solidFill>
                          <a:effectLst/>
                          <a:latin typeface="Calibri"/>
                        </a:rPr>
                        <a:t>Traditional Affairs </a:t>
                      </a:r>
                      <a:r>
                        <a:rPr lang="en-ZA" sz="1100" b="0" i="0" u="none" strike="noStrike" dirty="0" smtClean="0">
                          <a:solidFill>
                            <a:schemeClr val="bg1"/>
                          </a:solidFill>
                          <a:effectLst/>
                          <a:latin typeface="Calibri"/>
                        </a:rPr>
                        <a:t>AR 2015/2016</a:t>
                      </a:r>
                      <a:endParaRPr lang="en-ZA" sz="1100" b="0" i="0" u="none" strike="noStrike" dirty="0">
                        <a:solidFill>
                          <a:schemeClr val="bg1"/>
                        </a:solidFill>
                        <a:effectLst/>
                        <a:latin typeface="Calibri"/>
                      </a:endParaRPr>
                    </a:p>
                  </a:txBody>
                  <a:tcPr marL="5337" marR="5337" marT="53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r>
              <a:tr h="184435">
                <a:tc gridSpan="2">
                  <a:txBody>
                    <a:bodyPr/>
                    <a:lstStyle/>
                    <a:p>
                      <a:pPr algn="r" fontAlgn="t"/>
                      <a:r>
                        <a:rPr lang="en-ZA" sz="1100" b="1" i="0" u="none" strike="noStrike" dirty="0">
                          <a:solidFill>
                            <a:srgbClr val="FFFFFF"/>
                          </a:solidFill>
                          <a:effectLst/>
                          <a:latin typeface="Calibri"/>
                        </a:rPr>
                        <a:t>Totals</a:t>
                      </a:r>
                    </a:p>
                  </a:txBody>
                  <a:tcPr marL="5337" marR="5337"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97.5%</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97.7%</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95.7%</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93.7%</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ctr"/>
                      <a:r>
                        <a:rPr lang="en-ZA" sz="1100" b="1" i="0" u="none" strike="noStrike" dirty="0">
                          <a:solidFill>
                            <a:srgbClr val="FFFFFF"/>
                          </a:solidFill>
                          <a:effectLst/>
                          <a:latin typeface="Calibri"/>
                        </a:rPr>
                        <a:t>67.30%</a:t>
                      </a:r>
                    </a:p>
                  </a:txBody>
                  <a:tcPr marL="5337" marR="5337" marT="53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ctr"/>
                      <a:r>
                        <a:rPr lang="en-ZA" sz="1100" b="1" i="0" u="none" strike="noStrike" dirty="0">
                          <a:solidFill>
                            <a:srgbClr val="FFFFFF"/>
                          </a:solidFill>
                          <a:effectLst/>
                          <a:latin typeface="Calibri"/>
                        </a:rPr>
                        <a:t>96.16%</a:t>
                      </a:r>
                    </a:p>
                  </a:txBody>
                  <a:tcPr marL="5337" marR="5337" marT="53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84435">
                <a:tc rowSpan="5">
                  <a:txBody>
                    <a:bodyPr/>
                    <a:lstStyle/>
                    <a:p>
                      <a:pPr algn="ctr" fontAlgn="t"/>
                      <a:r>
                        <a:rPr lang="en-ZA" sz="1100" b="1" i="0" u="none" strike="noStrike" dirty="0">
                          <a:solidFill>
                            <a:srgbClr val="000000"/>
                          </a:solidFill>
                          <a:effectLst/>
                          <a:latin typeface="Calibri"/>
                        </a:rPr>
                        <a:t>Correctional Services</a:t>
                      </a:r>
                    </a:p>
                  </a:txBody>
                  <a:tcPr marL="5337" marR="5337"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100" b="0" i="0" u="none" strike="noStrike" dirty="0">
                          <a:solidFill>
                            <a:srgbClr val="000000"/>
                          </a:solidFill>
                          <a:effectLst/>
                          <a:latin typeface="Calibri"/>
                        </a:rPr>
                        <a:t>Prog 1 Administration</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100" b="0" i="0" u="none" strike="noStrike" dirty="0">
                          <a:solidFill>
                            <a:srgbClr val="000000"/>
                          </a:solidFill>
                          <a:effectLst/>
                          <a:latin typeface="Calibri"/>
                        </a:rPr>
                        <a:t>55.6%</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36.4%</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99.4%</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42.9%</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4435">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2 Incarceration </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ZA" sz="1100" b="0" i="0" u="none" strike="noStrike" dirty="0">
                          <a:solidFill>
                            <a:srgbClr val="000000"/>
                          </a:solidFill>
                          <a:effectLst/>
                          <a:latin typeface="Calibri"/>
                        </a:rPr>
                        <a:t>40.0%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63.6%</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99.3%</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37.5%</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4435">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3 Rehabilitation</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ZA" sz="1100" b="0" i="0" u="none" strike="noStrike" dirty="0">
                          <a:solidFill>
                            <a:srgbClr val="000000"/>
                          </a:solidFill>
                          <a:effectLst/>
                          <a:latin typeface="Calibri"/>
                        </a:rPr>
                        <a:t>62.5%</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95.2%</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91.9%</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77.8%</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4435">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4 Care</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ZA" sz="1100" b="0" i="0" u="none" strike="noStrike" dirty="0">
                          <a:solidFill>
                            <a:srgbClr val="000000"/>
                          </a:solidFill>
                          <a:effectLst/>
                          <a:latin typeface="Calibri"/>
                        </a:rPr>
                        <a:t>100.0%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4435">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5 Social Reintegration</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66.7%</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85.7%</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71.4%</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84435">
                <a:tc gridSpan="2">
                  <a:txBody>
                    <a:bodyPr/>
                    <a:lstStyle/>
                    <a:p>
                      <a:pPr algn="r" fontAlgn="b"/>
                      <a:r>
                        <a:rPr lang="en-ZA" sz="1100" b="1" i="0" u="none" strike="noStrike" dirty="0">
                          <a:solidFill>
                            <a:srgbClr val="FFFFFF"/>
                          </a:solidFill>
                          <a:effectLst/>
                          <a:latin typeface="Calibri"/>
                        </a:rPr>
                        <a:t>Totals </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61.0%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99.7%</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68.3%</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55.8%</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100.0%</a:t>
                      </a:r>
                    </a:p>
                  </a:txBody>
                  <a:tcPr marL="5337" marR="5337" marT="53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bl>
          </a:graphicData>
        </a:graphic>
      </p:graphicFrame>
    </p:spTree>
    <p:extLst>
      <p:ext uri="{BB962C8B-B14F-4D97-AF65-F5344CB8AC3E}">
        <p14:creationId xmlns:p14="http://schemas.microsoft.com/office/powerpoint/2010/main" xmlns="" val="32779523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3568" y="116632"/>
            <a:ext cx="8061486" cy="504056"/>
          </a:xfrm>
        </p:spPr>
        <p:txBody>
          <a:bodyPr/>
          <a:lstStyle/>
          <a:p>
            <a:pPr lvl="1" eaLnBrk="1" hangingPunct="1">
              <a:lnSpc>
                <a:spcPct val="80000"/>
              </a:lnSpc>
            </a:pPr>
            <a:r>
              <a:rPr lang="en-US" sz="3200" b="1" kern="1200" dirty="0" smtClean="0">
                <a:solidFill>
                  <a:srgbClr val="800000"/>
                </a:solidFill>
                <a:latin typeface="Calibri" pitchFamily="34" charset="0"/>
                <a:ea typeface="+mj-ea"/>
                <a:cs typeface="Calibri" pitchFamily="34" charset="0"/>
              </a:rPr>
              <a:t>Performance vs. Expenditure</a:t>
            </a:r>
            <a:endParaRPr lang="en-US" sz="3200" b="1" kern="1200" dirty="0">
              <a:solidFill>
                <a:srgbClr val="800000"/>
              </a:solidFill>
              <a:latin typeface="Calibri" pitchFamily="34" charset="0"/>
              <a:ea typeface="+mj-ea"/>
              <a:cs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132375132"/>
              </p:ext>
            </p:extLst>
          </p:nvPr>
        </p:nvGraphicFramePr>
        <p:xfrm>
          <a:off x="899592" y="6535926"/>
          <a:ext cx="7221488" cy="285115"/>
        </p:xfrm>
        <a:graphic>
          <a:graphicData uri="http://schemas.openxmlformats.org/drawingml/2006/table">
            <a:tbl>
              <a:tblPr firstRow="1" bandRow="1">
                <a:tableStyleId>{91EBBBCC-DAD2-459C-BE2E-F6DE35CF9A28}</a:tableStyleId>
              </a:tblPr>
              <a:tblGrid>
                <a:gridCol w="842507"/>
                <a:gridCol w="1323940"/>
                <a:gridCol w="842507"/>
                <a:gridCol w="1444297"/>
                <a:gridCol w="875659"/>
                <a:gridCol w="1892578"/>
              </a:tblGrid>
              <a:tr h="216025">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0% - 60%</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61% - 89%</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90% and above</a:t>
                      </a:r>
                      <a:endParaRPr lang="en-ZA" sz="1800" b="0" dirty="0">
                        <a:solidFill>
                          <a:schemeClr val="tx1"/>
                        </a:solidFill>
                        <a:latin typeface="Calibri" panose="020F0502020204030204" pitchFamily="34" charset="0"/>
                      </a:endParaRPr>
                    </a:p>
                  </a:txBody>
                  <a:tcPr anchor="ctr">
                    <a:noFill/>
                  </a:tcPr>
                </a:tc>
              </a:tr>
            </a:tbl>
          </a:graphicData>
        </a:graphic>
      </p:graphicFrame>
      <p:grpSp>
        <p:nvGrpSpPr>
          <p:cNvPr id="14" name="Group 13"/>
          <p:cNvGrpSpPr/>
          <p:nvPr/>
        </p:nvGrpSpPr>
        <p:grpSpPr>
          <a:xfrm>
            <a:off x="1413496" y="6642300"/>
            <a:ext cx="4885169" cy="138259"/>
            <a:chOff x="1412393" y="6381328"/>
            <a:chExt cx="4885169" cy="138259"/>
          </a:xfrm>
        </p:grpSpPr>
        <p:sp>
          <p:nvSpPr>
            <p:cNvPr id="8" name="TextBox 7"/>
            <p:cNvSpPr txBox="1"/>
            <p:nvPr/>
          </p:nvSpPr>
          <p:spPr>
            <a:xfrm>
              <a:off x="1412393" y="6381328"/>
              <a:ext cx="360040" cy="122713"/>
            </a:xfrm>
            <a:prstGeom prst="rect">
              <a:avLst/>
            </a:prstGeom>
            <a:solidFill>
              <a:srgbClr val="FF0000"/>
            </a:solidFill>
            <a:ln>
              <a:solidFill>
                <a:schemeClr val="tx1"/>
              </a:solidFill>
            </a:ln>
          </p:spPr>
          <p:txBody>
            <a:bodyPr wrap="square" rtlCol="0" anchor="ctr">
              <a:spAutoFit/>
            </a:bodyPr>
            <a:lstStyle/>
            <a:p>
              <a:endParaRPr lang="en-ZA" dirty="0"/>
            </a:p>
          </p:txBody>
        </p:sp>
        <p:sp>
          <p:nvSpPr>
            <p:cNvPr id="11" name="TextBox 10"/>
            <p:cNvSpPr txBox="1"/>
            <p:nvPr/>
          </p:nvSpPr>
          <p:spPr>
            <a:xfrm>
              <a:off x="3606625" y="6381328"/>
              <a:ext cx="360040" cy="122713"/>
            </a:xfrm>
            <a:prstGeom prst="rect">
              <a:avLst/>
            </a:prstGeom>
            <a:solidFill>
              <a:srgbClr val="FFC000"/>
            </a:solidFill>
            <a:ln>
              <a:solidFill>
                <a:schemeClr val="tx1"/>
              </a:solidFill>
            </a:ln>
          </p:spPr>
          <p:txBody>
            <a:bodyPr wrap="square" rtlCol="0" anchor="ctr">
              <a:spAutoFit/>
            </a:bodyPr>
            <a:lstStyle/>
            <a:p>
              <a:endParaRPr lang="en-ZA" dirty="0"/>
            </a:p>
          </p:txBody>
        </p:sp>
        <p:sp>
          <p:nvSpPr>
            <p:cNvPr id="12" name="TextBox 11"/>
            <p:cNvSpPr txBox="1"/>
            <p:nvPr/>
          </p:nvSpPr>
          <p:spPr>
            <a:xfrm>
              <a:off x="5937522" y="6396874"/>
              <a:ext cx="360040" cy="122713"/>
            </a:xfrm>
            <a:prstGeom prst="rect">
              <a:avLst/>
            </a:prstGeom>
            <a:solidFill>
              <a:srgbClr val="00B050"/>
            </a:solidFill>
            <a:ln>
              <a:solidFill>
                <a:schemeClr val="tx1"/>
              </a:solidFill>
            </a:ln>
          </p:spPr>
          <p:txBody>
            <a:bodyPr wrap="square" rtlCol="0" anchor="ctr">
              <a:spAutoFit/>
            </a:bodyPr>
            <a:lstStyle/>
            <a:p>
              <a:endParaRPr lang="en-ZA" dirty="0"/>
            </a:p>
          </p:txBody>
        </p:sp>
      </p:grpSp>
      <p:graphicFrame>
        <p:nvGraphicFramePr>
          <p:cNvPr id="7" name="Table 6"/>
          <p:cNvGraphicFramePr>
            <a:graphicFrameLocks noGrp="1"/>
          </p:cNvGraphicFramePr>
          <p:nvPr>
            <p:extLst>
              <p:ext uri="{D42A27DB-BD31-4B8C-83A1-F6EECF244321}">
                <p14:modId xmlns:p14="http://schemas.microsoft.com/office/powerpoint/2010/main" xmlns="" val="2346985960"/>
              </p:ext>
            </p:extLst>
          </p:nvPr>
        </p:nvGraphicFramePr>
        <p:xfrm>
          <a:off x="251520" y="548680"/>
          <a:ext cx="8712970" cy="6021626"/>
        </p:xfrm>
        <a:graphic>
          <a:graphicData uri="http://schemas.openxmlformats.org/drawingml/2006/table">
            <a:tbl>
              <a:tblPr/>
              <a:tblGrid>
                <a:gridCol w="1234339"/>
                <a:gridCol w="3514226"/>
                <a:gridCol w="675256"/>
                <a:gridCol w="675256"/>
                <a:gridCol w="675256"/>
                <a:gridCol w="707930"/>
                <a:gridCol w="707930"/>
                <a:gridCol w="522777"/>
              </a:tblGrid>
              <a:tr h="177924">
                <a:tc rowSpan="2">
                  <a:txBody>
                    <a:bodyPr/>
                    <a:lstStyle/>
                    <a:p>
                      <a:pPr algn="ctr" fontAlgn="ctr"/>
                      <a:r>
                        <a:rPr lang="en-ZA" sz="1100" b="1" i="0" u="none" strike="noStrike" dirty="0">
                          <a:solidFill>
                            <a:srgbClr val="000000"/>
                          </a:solidFill>
                          <a:effectLst/>
                          <a:latin typeface="Calibri" panose="020F0502020204030204" pitchFamily="34" charset="0"/>
                        </a:rPr>
                        <a:t>DEPARTMENT</a:t>
                      </a:r>
                    </a:p>
                  </a:txBody>
                  <a:tcPr marL="5202" marR="5202" marT="52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n-ZA" sz="1100" b="1" i="0" u="none" strike="noStrike" dirty="0">
                          <a:solidFill>
                            <a:srgbClr val="000000"/>
                          </a:solidFill>
                          <a:effectLst/>
                          <a:latin typeface="Calibri" panose="020F0502020204030204" pitchFamily="34" charset="0"/>
                        </a:rPr>
                        <a:t>PROGRAMME(S)</a:t>
                      </a:r>
                    </a:p>
                  </a:txBody>
                  <a:tcPr marL="5202" marR="5202" marT="52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ZA" sz="1100" b="1" i="0" u="none" strike="noStrike" dirty="0">
                          <a:solidFill>
                            <a:srgbClr val="FFFFFF"/>
                          </a:solidFill>
                          <a:effectLst/>
                          <a:latin typeface="Calibri" panose="020F0502020204030204" pitchFamily="34" charset="0"/>
                        </a:rPr>
                        <a:t>2013/14</a:t>
                      </a:r>
                    </a:p>
                  </a:txBody>
                  <a:tcPr marL="5202" marR="5202" marT="5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en-ZA"/>
                    </a:p>
                  </a:txBody>
                  <a:tcPr/>
                </a:tc>
                <a:tc gridSpan="2">
                  <a:txBody>
                    <a:bodyPr/>
                    <a:lstStyle/>
                    <a:p>
                      <a:pPr algn="ctr" fontAlgn="b"/>
                      <a:r>
                        <a:rPr lang="en-ZA" sz="1100" b="1" i="0" u="none" strike="noStrike" dirty="0">
                          <a:solidFill>
                            <a:srgbClr val="FFFFFF"/>
                          </a:solidFill>
                          <a:effectLst/>
                          <a:latin typeface="Calibri" panose="020F0502020204030204" pitchFamily="34" charset="0"/>
                        </a:rPr>
                        <a:t>2014/15</a:t>
                      </a:r>
                    </a:p>
                  </a:txBody>
                  <a:tcPr marL="5202" marR="5202" marT="5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en-ZA"/>
                    </a:p>
                  </a:txBody>
                  <a:tcPr/>
                </a:tc>
                <a:tc gridSpan="2">
                  <a:txBody>
                    <a:bodyPr/>
                    <a:lstStyle/>
                    <a:p>
                      <a:pPr algn="ctr" fontAlgn="b"/>
                      <a:r>
                        <a:rPr lang="en-ZA" sz="1100" b="1" i="0" u="none" strike="noStrike" dirty="0">
                          <a:solidFill>
                            <a:srgbClr val="FFFFFF"/>
                          </a:solidFill>
                          <a:effectLst/>
                          <a:latin typeface="Calibri" panose="020F0502020204030204" pitchFamily="34" charset="0"/>
                        </a:rPr>
                        <a:t>2015/16</a:t>
                      </a:r>
                    </a:p>
                  </a:txBody>
                  <a:tcPr marL="5202" marR="5202" marT="5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hMerge="1">
                  <a:txBody>
                    <a:bodyPr/>
                    <a:lstStyle/>
                    <a:p>
                      <a:endParaRPr lang="en-ZA"/>
                    </a:p>
                  </a:txBody>
                  <a:tcPr/>
                </a:tc>
              </a:tr>
              <a:tr h="201828">
                <a:tc vMerge="1">
                  <a:txBody>
                    <a:bodyPr/>
                    <a:lstStyle/>
                    <a:p>
                      <a:endParaRPr lang="en-ZA"/>
                    </a:p>
                  </a:txBody>
                  <a:tcPr/>
                </a:tc>
                <a:tc vMerge="1">
                  <a:txBody>
                    <a:bodyPr/>
                    <a:lstStyle/>
                    <a:p>
                      <a:endParaRPr lang="en-ZA"/>
                    </a:p>
                  </a:txBody>
                  <a:tcPr/>
                </a:tc>
                <a:tc>
                  <a:txBody>
                    <a:bodyPr/>
                    <a:lstStyle/>
                    <a:p>
                      <a:pPr algn="ctr" fontAlgn="b"/>
                      <a:r>
                        <a:rPr lang="en-ZA" sz="1100" b="1" i="0" u="none" strike="noStrike" dirty="0">
                          <a:solidFill>
                            <a:srgbClr val="000000"/>
                          </a:solidFill>
                          <a:effectLst/>
                          <a:latin typeface="Calibri" panose="020F0502020204030204" pitchFamily="34" charset="0"/>
                        </a:rPr>
                        <a:t>%Achieved</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fontAlgn="b"/>
                      <a:r>
                        <a:rPr lang="en-ZA" sz="1100" b="1" i="0" u="none" strike="noStrike" dirty="0">
                          <a:solidFill>
                            <a:srgbClr val="000000"/>
                          </a:solidFill>
                          <a:effectLst/>
                          <a:latin typeface="Calibri" panose="020F0502020204030204" pitchFamily="34" charset="0"/>
                        </a:rPr>
                        <a:t>% Spend</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fontAlgn="b"/>
                      <a:r>
                        <a:rPr lang="en-ZA" sz="1100" b="1" i="0" u="none" strike="noStrike" dirty="0">
                          <a:solidFill>
                            <a:srgbClr val="000000"/>
                          </a:solidFill>
                          <a:effectLst/>
                          <a:latin typeface="Calibri" panose="020F0502020204030204" pitchFamily="34" charset="0"/>
                        </a:rPr>
                        <a:t>%Achieved</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b"/>
                      <a:r>
                        <a:rPr lang="en-ZA" sz="1100" b="1" i="0" u="none" strike="noStrike" dirty="0">
                          <a:solidFill>
                            <a:srgbClr val="000000"/>
                          </a:solidFill>
                          <a:effectLst/>
                          <a:latin typeface="Calibri" panose="020F0502020204030204" pitchFamily="34" charset="0"/>
                        </a:rPr>
                        <a:t>% Spend</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b"/>
                      <a:r>
                        <a:rPr lang="en-ZA" sz="1100" b="1" i="0" u="none" strike="noStrike" dirty="0">
                          <a:solidFill>
                            <a:srgbClr val="000000"/>
                          </a:solidFill>
                          <a:effectLst/>
                          <a:latin typeface="Calibri" panose="020F0502020204030204" pitchFamily="34" charset="0"/>
                        </a:rPr>
                        <a:t>%Achieved</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b"/>
                      <a:r>
                        <a:rPr lang="en-ZA" sz="1100" b="1" i="0" u="none" strike="noStrike" dirty="0">
                          <a:solidFill>
                            <a:srgbClr val="000000"/>
                          </a:solidFill>
                          <a:effectLst/>
                          <a:latin typeface="Calibri" panose="020F0502020204030204" pitchFamily="34" charset="0"/>
                        </a:rPr>
                        <a:t>% Spend</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r>
              <a:tr h="177924">
                <a:tc rowSpan="8">
                  <a:txBody>
                    <a:bodyPr/>
                    <a:lstStyle/>
                    <a:p>
                      <a:pPr algn="ctr" fontAlgn="t"/>
                      <a:r>
                        <a:rPr lang="en-ZA" sz="1100" b="1" i="0" u="none" strike="noStrike" dirty="0">
                          <a:solidFill>
                            <a:srgbClr val="000000"/>
                          </a:solidFill>
                          <a:effectLst/>
                          <a:latin typeface="Calibri" panose="020F0502020204030204" pitchFamily="34" charset="0"/>
                        </a:rPr>
                        <a:t>Defence </a:t>
                      </a:r>
                    </a:p>
                  </a:txBody>
                  <a:tcPr marL="5202" marR="5202" marT="52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100" b="0" i="0" u="none" strike="noStrike" dirty="0">
                          <a:solidFill>
                            <a:srgbClr val="000000"/>
                          </a:solidFill>
                          <a:effectLst/>
                          <a:latin typeface="Calibri" panose="020F0502020204030204" pitchFamily="34" charset="0"/>
                        </a:rPr>
                        <a:t>Prog 1 Administration</a:t>
                      </a:r>
                    </a:p>
                  </a:txBody>
                  <a:tcPr marL="5202" marR="5202" marT="52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panose="020F0502020204030204" pitchFamily="34" charset="0"/>
                        </a:rPr>
                        <a:t>69.6%</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76.9%</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57.8%</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anose="020F0502020204030204" pitchFamily="34" charset="0"/>
                        </a:rPr>
                        <a:t>99.9%</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7924">
                <a:tc vMerge="1">
                  <a:txBody>
                    <a:bodyPr/>
                    <a:lstStyle/>
                    <a:p>
                      <a:endParaRPr lang="en-ZA"/>
                    </a:p>
                  </a:txBody>
                  <a:tcPr/>
                </a:tc>
                <a:tc>
                  <a:txBody>
                    <a:bodyPr/>
                    <a:lstStyle/>
                    <a:p>
                      <a:pPr algn="l" fontAlgn="t"/>
                      <a:r>
                        <a:rPr lang="en-ZA" sz="1100" b="0" i="0" u="none" strike="noStrike" dirty="0">
                          <a:solidFill>
                            <a:srgbClr val="000000"/>
                          </a:solidFill>
                          <a:effectLst/>
                          <a:latin typeface="Calibri" panose="020F0502020204030204" pitchFamily="34" charset="0"/>
                        </a:rPr>
                        <a:t>Prog 2 Force Employment</a:t>
                      </a:r>
                    </a:p>
                  </a:txBody>
                  <a:tcPr marL="5202" marR="5202" marT="52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panose="020F0502020204030204" pitchFamily="34" charset="0"/>
                        </a:rPr>
                        <a:t>57.1%</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anose="020F0502020204030204" pitchFamily="34" charset="0"/>
                        </a:rPr>
                        <a:t>95.0%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64.3%</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64.7%</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anose="020F0502020204030204" pitchFamily="34" charset="0"/>
                        </a:rPr>
                        <a:t>99.6%</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7924">
                <a:tc vMerge="1">
                  <a:txBody>
                    <a:bodyPr/>
                    <a:lstStyle/>
                    <a:p>
                      <a:endParaRPr lang="en-ZA"/>
                    </a:p>
                  </a:txBody>
                  <a:tcPr/>
                </a:tc>
                <a:tc>
                  <a:txBody>
                    <a:bodyPr/>
                    <a:lstStyle/>
                    <a:p>
                      <a:pPr algn="l" fontAlgn="t"/>
                      <a:r>
                        <a:rPr lang="en-ZA" sz="1100" b="0" i="0" u="none" strike="noStrike" dirty="0">
                          <a:solidFill>
                            <a:srgbClr val="000000"/>
                          </a:solidFill>
                          <a:effectLst/>
                          <a:latin typeface="Calibri" panose="020F0502020204030204" pitchFamily="34" charset="0"/>
                        </a:rPr>
                        <a:t>Prog3 Landward Defence</a:t>
                      </a:r>
                    </a:p>
                  </a:txBody>
                  <a:tcPr marL="5202" marR="5202" marT="52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panose="020F0502020204030204" pitchFamily="34" charset="0"/>
                        </a:rPr>
                        <a:t>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66.7%</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anose="020F0502020204030204" pitchFamily="34" charset="0"/>
                        </a:rPr>
                        <a:t>99.9%</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66.7%</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7924">
                <a:tc vMerge="1">
                  <a:txBody>
                    <a:bodyPr/>
                    <a:lstStyle/>
                    <a:p>
                      <a:endParaRPr lang="en-ZA"/>
                    </a:p>
                  </a:txBody>
                  <a:tcPr/>
                </a:tc>
                <a:tc>
                  <a:txBody>
                    <a:bodyPr/>
                    <a:lstStyle/>
                    <a:p>
                      <a:pPr algn="l" fontAlgn="t"/>
                      <a:r>
                        <a:rPr lang="en-ZA" sz="1100" b="0" i="0" u="none" strike="noStrike" dirty="0">
                          <a:solidFill>
                            <a:srgbClr val="000000"/>
                          </a:solidFill>
                          <a:effectLst/>
                          <a:latin typeface="Calibri" panose="020F0502020204030204" pitchFamily="34" charset="0"/>
                        </a:rPr>
                        <a:t>Prog 4 Air Defence</a:t>
                      </a:r>
                    </a:p>
                  </a:txBody>
                  <a:tcPr marL="5202" marR="5202" marT="52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panose="020F0502020204030204" pitchFamily="34" charset="0"/>
                        </a:rPr>
                        <a:t>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33.3%</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7924">
                <a:tc vMerge="1">
                  <a:txBody>
                    <a:bodyPr/>
                    <a:lstStyle/>
                    <a:p>
                      <a:endParaRPr lang="en-ZA"/>
                    </a:p>
                  </a:txBody>
                  <a:tcPr/>
                </a:tc>
                <a:tc>
                  <a:txBody>
                    <a:bodyPr/>
                    <a:lstStyle/>
                    <a:p>
                      <a:pPr algn="l" fontAlgn="t"/>
                      <a:r>
                        <a:rPr lang="en-ZA" sz="1100" b="0" i="0" u="none" strike="noStrike" dirty="0">
                          <a:solidFill>
                            <a:srgbClr val="000000"/>
                          </a:solidFill>
                          <a:effectLst/>
                          <a:latin typeface="Calibri" panose="020F0502020204030204" pitchFamily="34" charset="0"/>
                        </a:rPr>
                        <a:t>Prog5 Maritime Defence</a:t>
                      </a:r>
                    </a:p>
                  </a:txBody>
                  <a:tcPr marL="5202" marR="5202" marT="52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panose="020F0502020204030204" pitchFamily="34" charset="0"/>
                        </a:rPr>
                        <a:t>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anose="020F0502020204030204" pitchFamily="34" charset="0"/>
                        </a:rPr>
                        <a:t>99.2%</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33.3%</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7924">
                <a:tc vMerge="1">
                  <a:txBody>
                    <a:bodyPr/>
                    <a:lstStyle/>
                    <a:p>
                      <a:endParaRPr lang="en-ZA"/>
                    </a:p>
                  </a:txBody>
                  <a:tcPr/>
                </a:tc>
                <a:tc>
                  <a:txBody>
                    <a:bodyPr/>
                    <a:lstStyle/>
                    <a:p>
                      <a:pPr algn="l" fontAlgn="t"/>
                      <a:r>
                        <a:rPr lang="en-ZA" sz="1100" b="0" i="0" u="none" strike="noStrike" dirty="0">
                          <a:solidFill>
                            <a:srgbClr val="000000"/>
                          </a:solidFill>
                          <a:effectLst/>
                          <a:latin typeface="Calibri" panose="020F0502020204030204" pitchFamily="34" charset="0"/>
                        </a:rPr>
                        <a:t>Prog 6 Military Health Support  </a:t>
                      </a:r>
                    </a:p>
                  </a:txBody>
                  <a:tcPr marL="5202" marR="5202" marT="52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99.8%</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33.3%</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7924">
                <a:tc vMerge="1">
                  <a:txBody>
                    <a:bodyPr/>
                    <a:lstStyle/>
                    <a:p>
                      <a:endParaRPr lang="en-ZA"/>
                    </a:p>
                  </a:txBody>
                  <a:tcPr/>
                </a:tc>
                <a:tc>
                  <a:txBody>
                    <a:bodyPr/>
                    <a:lstStyle/>
                    <a:p>
                      <a:pPr algn="l" fontAlgn="t"/>
                      <a:r>
                        <a:rPr lang="en-ZA" sz="1100" b="0" i="0" u="none" strike="noStrike" dirty="0">
                          <a:solidFill>
                            <a:srgbClr val="000000"/>
                          </a:solidFill>
                          <a:effectLst/>
                          <a:latin typeface="Calibri" panose="020F0502020204030204" pitchFamily="34" charset="0"/>
                        </a:rPr>
                        <a:t>Prog 7 Defence Intelligence</a:t>
                      </a:r>
                    </a:p>
                  </a:txBody>
                  <a:tcPr marL="5202" marR="5202" marT="52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40.0%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7924">
                <a:tc vMerge="1">
                  <a:txBody>
                    <a:bodyPr/>
                    <a:lstStyle/>
                    <a:p>
                      <a:endParaRPr lang="en-ZA"/>
                    </a:p>
                  </a:txBody>
                  <a:tcPr/>
                </a:tc>
                <a:tc>
                  <a:txBody>
                    <a:bodyPr/>
                    <a:lstStyle/>
                    <a:p>
                      <a:pPr algn="l" fontAlgn="t"/>
                      <a:r>
                        <a:rPr lang="en-ZA" sz="1100" b="0" i="0" u="none" strike="noStrike" dirty="0">
                          <a:solidFill>
                            <a:srgbClr val="000000"/>
                          </a:solidFill>
                          <a:effectLst/>
                          <a:latin typeface="Calibri" panose="020F0502020204030204" pitchFamily="34" charset="0"/>
                        </a:rPr>
                        <a:t>Prog 8 General Support</a:t>
                      </a:r>
                    </a:p>
                  </a:txBody>
                  <a:tcPr marL="5202" marR="5202" marT="52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panose="020F0502020204030204" pitchFamily="34" charset="0"/>
                        </a:rPr>
                        <a:t>69.2%</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50.0%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50.0%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7924">
                <a:tc gridSpan="2">
                  <a:txBody>
                    <a:bodyPr/>
                    <a:lstStyle/>
                    <a:p>
                      <a:pPr algn="r" fontAlgn="t"/>
                      <a:r>
                        <a:rPr lang="en-ZA" sz="1100" b="1" i="0" u="none" strike="noStrike" dirty="0">
                          <a:solidFill>
                            <a:srgbClr val="FFFFFF"/>
                          </a:solidFill>
                          <a:effectLst/>
                          <a:latin typeface="Calibri" panose="020F0502020204030204" pitchFamily="34" charset="0"/>
                        </a:rPr>
                        <a:t>Totals</a:t>
                      </a:r>
                    </a:p>
                  </a:txBody>
                  <a:tcPr marL="5202" marR="5202" marT="52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panose="020F0502020204030204" pitchFamily="34" charset="0"/>
                        </a:rPr>
                        <a:t>67.7%</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panose="020F0502020204030204" pitchFamily="34" charset="0"/>
                        </a:rPr>
                        <a:t>99.5%</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panose="020F0502020204030204" pitchFamily="34" charset="0"/>
                        </a:rPr>
                        <a:t>73.5%</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panose="020F0502020204030204" pitchFamily="34" charset="0"/>
                        </a:rPr>
                        <a:t>54.8%</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234417">
                <a:tc rowSpan="4">
                  <a:txBody>
                    <a:bodyPr/>
                    <a:lstStyle/>
                    <a:p>
                      <a:pPr algn="ctr" fontAlgn="t"/>
                      <a:r>
                        <a:rPr lang="en-ZA" sz="1100" b="1" i="0" u="none" strike="noStrike" dirty="0">
                          <a:solidFill>
                            <a:srgbClr val="000000"/>
                          </a:solidFill>
                          <a:effectLst/>
                          <a:latin typeface="Calibri" panose="020F0502020204030204" pitchFamily="34" charset="0"/>
                        </a:rPr>
                        <a:t>Economic Dev</a:t>
                      </a:r>
                    </a:p>
                  </a:txBody>
                  <a:tcPr marL="5202" marR="5202" marT="520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100" b="0" i="0" u="none" strike="noStrike" dirty="0">
                          <a:solidFill>
                            <a:srgbClr val="000000"/>
                          </a:solidFill>
                          <a:effectLst/>
                          <a:latin typeface="Calibri" panose="020F0502020204030204" pitchFamily="34" charset="0"/>
                        </a:rPr>
                        <a:t>Prog 1 Administration</a:t>
                      </a:r>
                    </a:p>
                  </a:txBody>
                  <a:tcPr marL="5202" marR="5202" marT="5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panose="020F0502020204030204" pitchFamily="34" charset="0"/>
                        </a:rPr>
                        <a:t>80.0%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1" i="0" u="none" strike="noStrike" dirty="0" smtClean="0">
                          <a:solidFill>
                            <a:srgbClr val="FFFFFF"/>
                          </a:solidFill>
                          <a:effectLst/>
                          <a:latin typeface="Calibri" panose="020F0502020204030204" pitchFamily="34" charset="0"/>
                        </a:rPr>
                        <a:t>No Targets</a:t>
                      </a:r>
                      <a:endParaRPr lang="en-ZA" sz="1100" b="1" i="0" u="none" strike="noStrike" dirty="0">
                        <a:solidFill>
                          <a:srgbClr val="FFFFFF"/>
                        </a:solidFill>
                        <a:effectLst/>
                        <a:latin typeface="Calibri" panose="020F0502020204030204" pitchFamily="34" charset="0"/>
                      </a:endParaRP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anose="020F0502020204030204" pitchFamily="34" charset="0"/>
                        </a:rPr>
                        <a:t>99.3%</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99.9%</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50493">
                <a:tc vMerge="1">
                  <a:txBody>
                    <a:bodyPr/>
                    <a:lstStyle/>
                    <a:p>
                      <a:endParaRPr lang="en-ZA"/>
                    </a:p>
                  </a:txBody>
                  <a:tcPr/>
                </a:tc>
                <a:tc>
                  <a:txBody>
                    <a:bodyPr/>
                    <a:lstStyle/>
                    <a:p>
                      <a:pPr algn="l" fontAlgn="b"/>
                      <a:r>
                        <a:rPr lang="en-ZA" sz="1100" b="0" i="0" u="none" strike="noStrike" dirty="0">
                          <a:solidFill>
                            <a:srgbClr val="000000"/>
                          </a:solidFill>
                          <a:effectLst/>
                          <a:latin typeface="Calibri" panose="020F0502020204030204" pitchFamily="34" charset="0"/>
                        </a:rPr>
                        <a:t>Prog 2 Economic Development - </a:t>
                      </a:r>
                      <a:r>
                        <a:rPr lang="en-ZA" sz="1100" b="1" i="0" u="none" strike="noStrike" dirty="0">
                          <a:solidFill>
                            <a:srgbClr val="000000"/>
                          </a:solidFill>
                          <a:effectLst/>
                          <a:latin typeface="Calibri" panose="020F0502020204030204" pitchFamily="34" charset="0"/>
                        </a:rPr>
                        <a:t>Changed to Growth Path and Social Dialogue (2015/16)</a:t>
                      </a:r>
                      <a:endParaRPr lang="en-ZA" sz="1100" b="0" i="0" u="none" strike="noStrike" dirty="0">
                        <a:solidFill>
                          <a:srgbClr val="000000"/>
                        </a:solidFill>
                        <a:effectLst/>
                        <a:latin typeface="Calibri" panose="020F0502020204030204" pitchFamily="34" charset="0"/>
                      </a:endParaRPr>
                    </a:p>
                  </a:txBody>
                  <a:tcPr marL="5202" marR="5202" marT="5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99.5%</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95.8%</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407036">
                <a:tc vMerge="1">
                  <a:txBody>
                    <a:bodyPr/>
                    <a:lstStyle/>
                    <a:p>
                      <a:endParaRPr lang="en-ZA"/>
                    </a:p>
                  </a:txBody>
                  <a:tcPr/>
                </a:tc>
                <a:tc>
                  <a:txBody>
                    <a:bodyPr/>
                    <a:lstStyle/>
                    <a:p>
                      <a:pPr algn="l" fontAlgn="b"/>
                      <a:r>
                        <a:rPr lang="en-ZA" sz="1100" b="0" i="0" u="none" strike="noStrike" dirty="0">
                          <a:solidFill>
                            <a:srgbClr val="000000"/>
                          </a:solidFill>
                          <a:effectLst/>
                          <a:latin typeface="Calibri" panose="020F0502020204030204" pitchFamily="34" charset="0"/>
                        </a:rPr>
                        <a:t>Prog 3 Economic Planning &amp; Coordin - </a:t>
                      </a:r>
                      <a:r>
                        <a:rPr lang="en-ZA" sz="1100" b="1" i="0" u="none" strike="noStrike" dirty="0">
                          <a:solidFill>
                            <a:srgbClr val="000000"/>
                          </a:solidFill>
                          <a:effectLst/>
                          <a:latin typeface="Calibri" panose="020F0502020204030204" pitchFamily="34" charset="0"/>
                        </a:rPr>
                        <a:t>Changed to Investment Competition and Trade (2015/16)</a:t>
                      </a:r>
                      <a:endParaRPr lang="en-ZA" sz="1100" b="0" i="0" u="none" strike="noStrike" dirty="0">
                        <a:solidFill>
                          <a:srgbClr val="000000"/>
                        </a:solidFill>
                        <a:effectLst/>
                        <a:latin typeface="Calibri" panose="020F0502020204030204" pitchFamily="34" charset="0"/>
                      </a:endParaRPr>
                    </a:p>
                  </a:txBody>
                  <a:tcPr marL="5202" marR="5202" marT="5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99.8%</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99.9%</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7924">
                <a:tc vMerge="1">
                  <a:txBody>
                    <a:bodyPr/>
                    <a:lstStyle/>
                    <a:p>
                      <a:endParaRPr lang="en-ZA"/>
                    </a:p>
                  </a:txBody>
                  <a:tcPr/>
                </a:tc>
                <a:tc>
                  <a:txBody>
                    <a:bodyPr/>
                    <a:lstStyle/>
                    <a:p>
                      <a:pPr algn="l" fontAlgn="b"/>
                      <a:r>
                        <a:rPr lang="en-ZA" sz="1100" b="0" i="0" u="none" strike="noStrike" dirty="0">
                          <a:solidFill>
                            <a:srgbClr val="000000"/>
                          </a:solidFill>
                          <a:effectLst/>
                          <a:latin typeface="Calibri" panose="020F0502020204030204" pitchFamily="34" charset="0"/>
                        </a:rPr>
                        <a:t>Prog 4 Econ Dev &amp; Social Dialogue</a:t>
                      </a:r>
                    </a:p>
                  </a:txBody>
                  <a:tcPr marL="5202" marR="5202" marT="5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99.8%</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98.1%</a:t>
                      </a:r>
                    </a:p>
                  </a:txBody>
                  <a:tcPr marL="5202" marR="5202" marT="52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gn="r" fontAlgn="b"/>
                      <a:r>
                        <a:rPr lang="en-ZA" sz="1100" b="0" i="0" u="none" strike="noStrike" dirty="0">
                          <a:solidFill>
                            <a:srgbClr val="FF0000"/>
                          </a:solidFill>
                          <a:effectLst/>
                          <a:latin typeface="Calibri" panose="020F0502020204030204" pitchFamily="34" charset="0"/>
                        </a:rPr>
                        <a:t> </a:t>
                      </a:r>
                    </a:p>
                  </a:txBody>
                  <a:tcPr marL="5202" marR="5202" marT="52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r>
              <a:tr h="177924">
                <a:tc gridSpan="2">
                  <a:txBody>
                    <a:bodyPr/>
                    <a:lstStyle/>
                    <a:p>
                      <a:pPr algn="r" fontAlgn="b"/>
                      <a:r>
                        <a:rPr lang="en-ZA" sz="1100" b="1" i="0" u="none" strike="noStrike" dirty="0">
                          <a:solidFill>
                            <a:srgbClr val="FFFFFF"/>
                          </a:solidFill>
                          <a:effectLst/>
                          <a:latin typeface="Calibri" panose="020F0502020204030204" pitchFamily="34" charset="0"/>
                        </a:rPr>
                        <a:t>Totals</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panose="020F0502020204030204" pitchFamily="34" charset="0"/>
                        </a:rPr>
                        <a:t>97.4%</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panose="020F0502020204030204" pitchFamily="34" charset="0"/>
                        </a:rPr>
                        <a:t>99.7%</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panose="020F0502020204030204" pitchFamily="34" charset="0"/>
                        </a:rPr>
                        <a:t>61.2%</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77924">
                <a:tc rowSpan="6">
                  <a:txBody>
                    <a:bodyPr/>
                    <a:lstStyle/>
                    <a:p>
                      <a:pPr algn="ctr" fontAlgn="t"/>
                      <a:r>
                        <a:rPr lang="en-ZA" sz="1100" b="1" i="0" u="none" strike="noStrike" dirty="0">
                          <a:solidFill>
                            <a:srgbClr val="000000"/>
                          </a:solidFill>
                          <a:effectLst/>
                          <a:latin typeface="Calibri" panose="020F0502020204030204" pitchFamily="34" charset="0"/>
                        </a:rPr>
                        <a:t>Energy</a:t>
                      </a:r>
                    </a:p>
                  </a:txBody>
                  <a:tcPr marL="5202" marR="5202" marT="520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100" b="0" i="0" u="none" strike="noStrike" dirty="0">
                          <a:solidFill>
                            <a:srgbClr val="000000"/>
                          </a:solidFill>
                          <a:effectLst/>
                          <a:latin typeface="Calibri" panose="020F0502020204030204" pitchFamily="34" charset="0"/>
                        </a:rPr>
                        <a:t>Prog 1 Administration</a:t>
                      </a:r>
                    </a:p>
                  </a:txBody>
                  <a:tcPr marL="5202" marR="5202" marT="5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panose="020F0502020204030204" pitchFamily="34" charset="0"/>
                        </a:rPr>
                        <a:t>71.4%</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anose="020F0502020204030204" pitchFamily="34" charset="0"/>
                        </a:rPr>
                        <a:t>99.7%</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57.1%</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anose="020F0502020204030204" pitchFamily="34" charset="0"/>
                        </a:rPr>
                        <a:t>98.7%</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53.8%</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7924">
                <a:tc vMerge="1">
                  <a:txBody>
                    <a:bodyPr/>
                    <a:lstStyle/>
                    <a:p>
                      <a:endParaRPr lang="en-ZA"/>
                    </a:p>
                  </a:txBody>
                  <a:tcPr/>
                </a:tc>
                <a:tc>
                  <a:txBody>
                    <a:bodyPr/>
                    <a:lstStyle/>
                    <a:p>
                      <a:pPr algn="l" fontAlgn="b"/>
                      <a:r>
                        <a:rPr lang="en-ZA" sz="1100" b="0" i="0" u="none" strike="noStrike" dirty="0">
                          <a:solidFill>
                            <a:srgbClr val="000000"/>
                          </a:solidFill>
                          <a:effectLst/>
                          <a:latin typeface="Calibri" panose="020F0502020204030204" pitchFamily="34" charset="0"/>
                        </a:rPr>
                        <a:t>Prog 2 Energy Policy and Planning</a:t>
                      </a:r>
                    </a:p>
                  </a:txBody>
                  <a:tcPr marL="5202" marR="5202" marT="5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panose="020F0502020204030204" pitchFamily="34" charset="0"/>
                        </a:rPr>
                        <a:t>25.0%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anose="020F0502020204030204" pitchFamily="34" charset="0"/>
                        </a:rPr>
                        <a:t>99.5%</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25.0%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anose="020F0502020204030204" pitchFamily="34" charset="0"/>
                        </a:rPr>
                        <a:t>78.7%</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anose="020F0502020204030204" pitchFamily="34" charset="0"/>
                        </a:rPr>
                        <a:t>30%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anose="020F0502020204030204" pitchFamily="34" charset="0"/>
                        </a:rPr>
                        <a:t>93.9%</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7924">
                <a:tc vMerge="1">
                  <a:txBody>
                    <a:bodyPr/>
                    <a:lstStyle/>
                    <a:p>
                      <a:endParaRPr lang="en-ZA"/>
                    </a:p>
                  </a:txBody>
                  <a:tcPr/>
                </a:tc>
                <a:tc>
                  <a:txBody>
                    <a:bodyPr/>
                    <a:lstStyle/>
                    <a:p>
                      <a:pPr algn="l" fontAlgn="b"/>
                      <a:r>
                        <a:rPr lang="en-ZA" sz="1100" b="0" i="0" u="none" strike="noStrike" dirty="0">
                          <a:solidFill>
                            <a:srgbClr val="000000"/>
                          </a:solidFill>
                          <a:effectLst/>
                          <a:latin typeface="Calibri" panose="020F0502020204030204" pitchFamily="34" charset="0"/>
                        </a:rPr>
                        <a:t>Prog 3 Energy Regulations (Programme Management)</a:t>
                      </a:r>
                    </a:p>
                  </a:txBody>
                  <a:tcPr marL="5202" marR="5202" marT="5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panose="020F0502020204030204" pitchFamily="34" charset="0"/>
                        </a:rPr>
                        <a:t>50.0%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anose="020F0502020204030204" pitchFamily="34" charset="0"/>
                        </a:rPr>
                        <a:t>99.8%</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20.0%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anose="020F0502020204030204" pitchFamily="34" charset="0"/>
                        </a:rPr>
                        <a:t>82.5%</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anose="020F0502020204030204" pitchFamily="34" charset="0"/>
                        </a:rPr>
                        <a:t>75%</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anose="020F0502020204030204" pitchFamily="34" charset="0"/>
                        </a:rPr>
                        <a:t>99.9%</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7924">
                <a:tc vMerge="1">
                  <a:txBody>
                    <a:bodyPr/>
                    <a:lstStyle/>
                    <a:p>
                      <a:endParaRPr lang="en-ZA"/>
                    </a:p>
                  </a:txBody>
                  <a:tcPr/>
                </a:tc>
                <a:tc>
                  <a:txBody>
                    <a:bodyPr/>
                    <a:lstStyle/>
                    <a:p>
                      <a:pPr algn="l" fontAlgn="b"/>
                      <a:r>
                        <a:rPr lang="en-ZA" sz="1100" b="0" i="0" u="none" strike="noStrike" dirty="0">
                          <a:solidFill>
                            <a:srgbClr val="000000"/>
                          </a:solidFill>
                          <a:effectLst/>
                          <a:latin typeface="Calibri" panose="020F0502020204030204" pitchFamily="34" charset="0"/>
                        </a:rPr>
                        <a:t>Prog 4.Nuclear Energy Regulation </a:t>
                      </a:r>
                    </a:p>
                  </a:txBody>
                  <a:tcPr marL="5202" marR="5202" marT="5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panose="020F0502020204030204" pitchFamily="34" charset="0"/>
                        </a:rPr>
                        <a:t>33.3%</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anose="020F0502020204030204" pitchFamily="34" charset="0"/>
                        </a:rPr>
                        <a:t>99.8%</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33.3%</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anose="020F0502020204030204" pitchFamily="34" charset="0"/>
                        </a:rPr>
                        <a:t>99.9%</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64.2%</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anose="020F0502020204030204" pitchFamily="34" charset="0"/>
                        </a:rPr>
                        <a:t>99.9%</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7924">
                <a:tc vMerge="1">
                  <a:txBody>
                    <a:bodyPr/>
                    <a:lstStyle/>
                    <a:p>
                      <a:endParaRPr lang="en-ZA"/>
                    </a:p>
                  </a:txBody>
                  <a:tcPr/>
                </a:tc>
                <a:tc>
                  <a:txBody>
                    <a:bodyPr/>
                    <a:lstStyle/>
                    <a:p>
                      <a:pPr algn="l" fontAlgn="b"/>
                      <a:r>
                        <a:rPr lang="en-ZA" sz="1100" b="0" i="0" u="none" strike="noStrike" dirty="0">
                          <a:solidFill>
                            <a:srgbClr val="000000"/>
                          </a:solidFill>
                          <a:effectLst/>
                          <a:latin typeface="Calibri" panose="020F0502020204030204" pitchFamily="34" charset="0"/>
                        </a:rPr>
                        <a:t>Prog 5 Clean Energy </a:t>
                      </a:r>
                    </a:p>
                  </a:txBody>
                  <a:tcPr marL="5202" marR="5202" marT="5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panose="020F0502020204030204" pitchFamily="34" charset="0"/>
                        </a:rPr>
                        <a:t>80.0%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anose="020F0502020204030204" pitchFamily="34" charset="0"/>
                        </a:rPr>
                        <a:t>41.9%</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anose="020F0502020204030204" pitchFamily="34" charset="0"/>
                        </a:rPr>
                        <a:t>53.3%</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01828">
                <a:tc vMerge="1">
                  <a:txBody>
                    <a:bodyPr/>
                    <a:lstStyle/>
                    <a:p>
                      <a:endParaRPr lang="en-ZA"/>
                    </a:p>
                  </a:txBody>
                  <a:tcPr/>
                </a:tc>
                <a:tc>
                  <a:txBody>
                    <a:bodyPr/>
                    <a:lstStyle/>
                    <a:p>
                      <a:pPr algn="l" fontAlgn="b"/>
                      <a:r>
                        <a:rPr lang="en-ZA" sz="1100" b="0" i="0" u="none" strike="noStrike" dirty="0">
                          <a:solidFill>
                            <a:srgbClr val="000000"/>
                          </a:solidFill>
                          <a:effectLst/>
                          <a:latin typeface="Calibri" panose="020F0502020204030204" pitchFamily="34" charset="0"/>
                        </a:rPr>
                        <a:t>Prog 6 Energy Programmes and Projects </a:t>
                      </a:r>
                    </a:p>
                  </a:txBody>
                  <a:tcPr marL="5202" marR="5202" marT="52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panose="020F0502020204030204" pitchFamily="34" charset="0"/>
                        </a:rPr>
                        <a:t>50.0%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anose="020F0502020204030204" pitchFamily="34" charset="0"/>
                        </a:rPr>
                        <a:t>64.8%</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panose="020F0502020204030204" pitchFamily="34" charset="0"/>
                        </a:rPr>
                        <a:t>20.0%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anose="020F0502020204030204" pitchFamily="34" charset="0"/>
                        </a:rPr>
                        <a:t>99.1%</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42.8%</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panose="020F0502020204030204" pitchFamily="34" charset="0"/>
                        </a:rPr>
                        <a:t>70.3%</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77924">
                <a:tc gridSpan="2">
                  <a:txBody>
                    <a:bodyPr/>
                    <a:lstStyle/>
                    <a:p>
                      <a:pPr algn="r" fontAlgn="b"/>
                      <a:r>
                        <a:rPr lang="en-ZA" sz="1100" b="1" i="0" u="none" strike="noStrike" dirty="0">
                          <a:solidFill>
                            <a:srgbClr val="FFFFFF"/>
                          </a:solidFill>
                          <a:effectLst/>
                          <a:latin typeface="Calibri" panose="020F0502020204030204" pitchFamily="34" charset="0"/>
                        </a:rPr>
                        <a:t>Totals</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panose="020F0502020204030204" pitchFamily="34" charset="0"/>
                        </a:rPr>
                        <a:t>46.7%</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panose="020F0502020204030204" pitchFamily="34" charset="0"/>
                        </a:rPr>
                        <a:t>99.6%</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panose="020F0502020204030204" pitchFamily="34" charset="0"/>
                        </a:rPr>
                        <a:t>28.6%</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panose="020F0502020204030204" pitchFamily="34" charset="0"/>
                        </a:rPr>
                        <a:t>83.6%</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panose="020F0502020204030204" pitchFamily="34" charset="0"/>
                        </a:rPr>
                        <a:t>49.3%</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panose="020F0502020204030204" pitchFamily="34" charset="0"/>
                        </a:rPr>
                        <a:t>98.3%</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77924">
                <a:tc rowSpan="7">
                  <a:txBody>
                    <a:bodyPr/>
                    <a:lstStyle/>
                    <a:p>
                      <a:pPr algn="ctr" fontAlgn="t"/>
                      <a:r>
                        <a:rPr lang="en-ZA" sz="1100" b="1" i="0" u="none" strike="noStrike" dirty="0">
                          <a:solidFill>
                            <a:srgbClr val="000000"/>
                          </a:solidFill>
                          <a:effectLst/>
                          <a:latin typeface="Calibri" panose="020F0502020204030204" pitchFamily="34" charset="0"/>
                        </a:rPr>
                        <a:t>Environmental Affairs</a:t>
                      </a:r>
                    </a:p>
                  </a:txBody>
                  <a:tcPr marL="5202" marR="5202" marT="52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100" b="0" i="0" u="none" strike="noStrike" dirty="0">
                          <a:solidFill>
                            <a:srgbClr val="000000"/>
                          </a:solidFill>
                          <a:effectLst/>
                          <a:latin typeface="Calibri" panose="020F0502020204030204" pitchFamily="34" charset="0"/>
                        </a:rPr>
                        <a:t>Prog 1 Administration</a:t>
                      </a:r>
                    </a:p>
                  </a:txBody>
                  <a:tcPr marL="5202" marR="5202" marT="52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99.7%</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98.1%</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00" b="0" i="0" u="none" strike="noStrike" dirty="0">
                          <a:solidFill>
                            <a:srgbClr val="000000"/>
                          </a:solidFill>
                          <a:effectLst/>
                          <a:latin typeface="Calibri"/>
                        </a:rPr>
                        <a:t>84.1%</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00" b="0" i="0" u="none" strike="noStrike" dirty="0">
                          <a:solidFill>
                            <a:srgbClr val="000000"/>
                          </a:solidFill>
                          <a:effectLst/>
                          <a:latin typeface="Calibri"/>
                        </a:rPr>
                        <a:t>100.0%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7924">
                <a:tc vMerge="1">
                  <a:txBody>
                    <a:bodyPr/>
                    <a:lstStyle/>
                    <a:p>
                      <a:endParaRPr lang="en-ZA"/>
                    </a:p>
                  </a:txBody>
                  <a:tcPr/>
                </a:tc>
                <a:tc>
                  <a:txBody>
                    <a:bodyPr/>
                    <a:lstStyle/>
                    <a:p>
                      <a:pPr algn="l" fontAlgn="t"/>
                      <a:r>
                        <a:rPr lang="en-ZA" sz="1100" b="0" i="0" u="none" strike="noStrike" dirty="0">
                          <a:solidFill>
                            <a:srgbClr val="000000"/>
                          </a:solidFill>
                          <a:effectLst/>
                          <a:latin typeface="Calibri" panose="020F0502020204030204" pitchFamily="34" charset="0"/>
                        </a:rPr>
                        <a:t>Prog 2 Legal, Authorisations &amp; Compliance</a:t>
                      </a:r>
                    </a:p>
                  </a:txBody>
                  <a:tcPr marL="5202" marR="5202" marT="52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98.7%</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98.5%</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00" b="0" i="0" u="none" strike="noStrike" dirty="0">
                          <a:solidFill>
                            <a:srgbClr val="000000"/>
                          </a:solidFill>
                          <a:effectLst/>
                          <a:latin typeface="Calibri"/>
                        </a:rPr>
                        <a:t>79.2%</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00" b="0" i="0" u="none" strike="noStrike" dirty="0">
                          <a:solidFill>
                            <a:srgbClr val="000000"/>
                          </a:solidFill>
                          <a:effectLst/>
                          <a:latin typeface="Calibri"/>
                        </a:rPr>
                        <a:t>99.0%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7924">
                <a:tc vMerge="1">
                  <a:txBody>
                    <a:bodyPr/>
                    <a:lstStyle/>
                    <a:p>
                      <a:endParaRPr lang="en-ZA"/>
                    </a:p>
                  </a:txBody>
                  <a:tcPr/>
                </a:tc>
                <a:tc>
                  <a:txBody>
                    <a:bodyPr/>
                    <a:lstStyle/>
                    <a:p>
                      <a:pPr algn="l" fontAlgn="t"/>
                      <a:r>
                        <a:rPr lang="en-ZA" sz="1100" b="0" i="0" u="none" strike="noStrike" dirty="0">
                          <a:solidFill>
                            <a:srgbClr val="000000"/>
                          </a:solidFill>
                          <a:effectLst/>
                          <a:latin typeface="Calibri" panose="020F0502020204030204" pitchFamily="34" charset="0"/>
                        </a:rPr>
                        <a:t>Prog 3 Oceans &amp; Coasts</a:t>
                      </a:r>
                    </a:p>
                  </a:txBody>
                  <a:tcPr marL="5202" marR="5202" marT="52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99.8%</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00" b="0" i="0" u="none" strike="noStrike" dirty="0">
                          <a:solidFill>
                            <a:srgbClr val="000000"/>
                          </a:solidFill>
                          <a:effectLst/>
                          <a:latin typeface="Calibri"/>
                        </a:rPr>
                        <a:t>95.5%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00" b="0" i="0" u="none" strike="noStrike" dirty="0">
                          <a:solidFill>
                            <a:srgbClr val="000000"/>
                          </a:solidFill>
                          <a:effectLst/>
                          <a:latin typeface="Calibri"/>
                        </a:rPr>
                        <a:t>99.0%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7924">
                <a:tc vMerge="1">
                  <a:txBody>
                    <a:bodyPr/>
                    <a:lstStyle/>
                    <a:p>
                      <a:endParaRPr lang="en-ZA"/>
                    </a:p>
                  </a:txBody>
                  <a:tcPr/>
                </a:tc>
                <a:tc>
                  <a:txBody>
                    <a:bodyPr/>
                    <a:lstStyle/>
                    <a:p>
                      <a:pPr algn="l" fontAlgn="t"/>
                      <a:r>
                        <a:rPr lang="en-ZA" sz="1100" b="0" i="0" u="none" strike="noStrike" dirty="0">
                          <a:solidFill>
                            <a:srgbClr val="000000"/>
                          </a:solidFill>
                          <a:effectLst/>
                          <a:latin typeface="Calibri" panose="020F0502020204030204" pitchFamily="34" charset="0"/>
                        </a:rPr>
                        <a:t>Prog 4 Climate Change &amp; Air Quality</a:t>
                      </a:r>
                    </a:p>
                  </a:txBody>
                  <a:tcPr marL="5202" marR="5202" marT="52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00" b="0" i="0" u="none" strike="noStrike" dirty="0">
                          <a:solidFill>
                            <a:srgbClr val="000000"/>
                          </a:solidFill>
                          <a:effectLst/>
                          <a:latin typeface="Calibri"/>
                        </a:rPr>
                        <a:t>77.3%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00" b="0" i="0" u="none" strike="noStrike" dirty="0">
                          <a:solidFill>
                            <a:srgbClr val="000000"/>
                          </a:solidFill>
                          <a:effectLst/>
                          <a:latin typeface="Calibri"/>
                        </a:rPr>
                        <a:t>100.0%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7924">
                <a:tc vMerge="1">
                  <a:txBody>
                    <a:bodyPr/>
                    <a:lstStyle/>
                    <a:p>
                      <a:endParaRPr lang="en-ZA"/>
                    </a:p>
                  </a:txBody>
                  <a:tcPr/>
                </a:tc>
                <a:tc>
                  <a:txBody>
                    <a:bodyPr/>
                    <a:lstStyle/>
                    <a:p>
                      <a:pPr algn="l" fontAlgn="t"/>
                      <a:r>
                        <a:rPr lang="en-ZA" sz="1100" b="0" i="0" u="none" strike="noStrike" dirty="0">
                          <a:solidFill>
                            <a:srgbClr val="000000"/>
                          </a:solidFill>
                          <a:effectLst/>
                          <a:latin typeface="Calibri" panose="020F0502020204030204" pitchFamily="34" charset="0"/>
                        </a:rPr>
                        <a:t>Prog 5 Biodiversity &amp; Conservation</a:t>
                      </a:r>
                    </a:p>
                  </a:txBody>
                  <a:tcPr marL="5202" marR="5202" marT="52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00" b="0" i="0" u="none" strike="noStrike" dirty="0">
                          <a:solidFill>
                            <a:srgbClr val="000000"/>
                          </a:solidFill>
                          <a:effectLst/>
                          <a:latin typeface="Calibri"/>
                        </a:rPr>
                        <a:t>75.0%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00" b="0" i="0" u="none" strike="noStrike" dirty="0">
                          <a:solidFill>
                            <a:srgbClr val="000000"/>
                          </a:solidFill>
                          <a:effectLst/>
                          <a:latin typeface="Calibri"/>
                        </a:rPr>
                        <a:t>99.0%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7924">
                <a:tc vMerge="1">
                  <a:txBody>
                    <a:bodyPr/>
                    <a:lstStyle/>
                    <a:p>
                      <a:endParaRPr lang="en-ZA"/>
                    </a:p>
                  </a:txBody>
                  <a:tcPr/>
                </a:tc>
                <a:tc>
                  <a:txBody>
                    <a:bodyPr/>
                    <a:lstStyle/>
                    <a:p>
                      <a:pPr algn="l" fontAlgn="t"/>
                      <a:r>
                        <a:rPr lang="en-ZA" sz="1100" b="0" i="0" u="none" strike="noStrike" dirty="0">
                          <a:solidFill>
                            <a:srgbClr val="000000"/>
                          </a:solidFill>
                          <a:effectLst/>
                          <a:latin typeface="Calibri" panose="020F0502020204030204" pitchFamily="34" charset="0"/>
                        </a:rPr>
                        <a:t>Prog6 Environmental Programmes</a:t>
                      </a:r>
                    </a:p>
                  </a:txBody>
                  <a:tcPr marL="5202" marR="5202" marT="52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99.9%</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00" b="0" i="0" u="none" strike="noStrike" dirty="0">
                          <a:solidFill>
                            <a:srgbClr val="000000"/>
                          </a:solidFill>
                          <a:effectLst/>
                          <a:latin typeface="Calibri"/>
                        </a:rPr>
                        <a:t>72.7%</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00" b="0" i="0" u="none" strike="noStrike" dirty="0">
                          <a:solidFill>
                            <a:srgbClr val="000000"/>
                          </a:solidFill>
                          <a:effectLst/>
                          <a:latin typeface="Calibri"/>
                        </a:rPr>
                        <a:t>99.0%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7924">
                <a:tc vMerge="1">
                  <a:txBody>
                    <a:bodyPr/>
                    <a:lstStyle/>
                    <a:p>
                      <a:endParaRPr lang="en-ZA"/>
                    </a:p>
                  </a:txBody>
                  <a:tcPr/>
                </a:tc>
                <a:tc>
                  <a:txBody>
                    <a:bodyPr/>
                    <a:lstStyle/>
                    <a:p>
                      <a:pPr algn="l" fontAlgn="t"/>
                      <a:r>
                        <a:rPr lang="en-ZA" sz="1100" b="0" i="0" u="none" strike="noStrike" dirty="0">
                          <a:solidFill>
                            <a:srgbClr val="000000"/>
                          </a:solidFill>
                          <a:effectLst/>
                          <a:latin typeface="Calibri" panose="020F0502020204030204" pitchFamily="34" charset="0"/>
                        </a:rPr>
                        <a:t>Prog 7 Chemicals &amp; Waste Management</a:t>
                      </a:r>
                    </a:p>
                  </a:txBody>
                  <a:tcPr marL="5202" marR="5202" marT="52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98.2%</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00" b="0" i="0" u="none" strike="noStrike" dirty="0">
                          <a:solidFill>
                            <a:srgbClr val="000000"/>
                          </a:solidFill>
                          <a:effectLst/>
                          <a:latin typeface="Calibri"/>
                        </a:rPr>
                        <a:t>72.7%</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00" b="0" i="0" u="none" strike="noStrike" dirty="0">
                          <a:solidFill>
                            <a:srgbClr val="000000"/>
                          </a:solidFill>
                          <a:effectLst/>
                          <a:latin typeface="Calibri"/>
                        </a:rPr>
                        <a:t>100.0%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7924">
                <a:tc gridSpan="2">
                  <a:txBody>
                    <a:bodyPr/>
                    <a:lstStyle/>
                    <a:p>
                      <a:pPr algn="r" fontAlgn="t"/>
                      <a:r>
                        <a:rPr lang="en-ZA" sz="1100" b="1" i="0" u="none" strike="noStrike" dirty="0">
                          <a:solidFill>
                            <a:srgbClr val="FFFFFF"/>
                          </a:solidFill>
                          <a:effectLst/>
                          <a:latin typeface="Calibri" panose="020F0502020204030204" pitchFamily="34" charset="0"/>
                        </a:rPr>
                        <a:t>Totals</a:t>
                      </a:r>
                    </a:p>
                  </a:txBody>
                  <a:tcPr marL="5202" marR="5202" marT="52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panose="020F0502020204030204" pitchFamily="34" charset="0"/>
                        </a:rPr>
                        <a:t>100.0%</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panose="020F0502020204030204" pitchFamily="34" charset="0"/>
                        </a:rPr>
                        <a:t>99.9%</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panose="020F0502020204030204" pitchFamily="34" charset="0"/>
                        </a:rPr>
                        <a:t>99.4%</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panose="020F0502020204030204" pitchFamily="34" charset="0"/>
                        </a:rPr>
                        <a:t>99.9%</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smtClean="0">
                          <a:solidFill>
                            <a:srgbClr val="FFFFFF"/>
                          </a:solidFill>
                          <a:effectLst/>
                          <a:latin typeface="Calibri" panose="020F0502020204030204" pitchFamily="34" charset="0"/>
                        </a:rPr>
                        <a:t>81.3%</a:t>
                      </a:r>
                      <a:r>
                        <a:rPr lang="en-ZA" sz="1100" b="1" i="0" u="none" strike="noStrike" dirty="0">
                          <a:solidFill>
                            <a:srgbClr val="FFFFFF"/>
                          </a:solidFill>
                          <a:effectLst/>
                          <a:latin typeface="Calibri" panose="020F0502020204030204" pitchFamily="34" charset="0"/>
                        </a:rPr>
                        <a:t> </a:t>
                      </a: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smtClean="0">
                          <a:solidFill>
                            <a:srgbClr val="FFFFFF"/>
                          </a:solidFill>
                          <a:effectLst/>
                          <a:latin typeface="Calibri" panose="020F0502020204030204" pitchFamily="34" charset="0"/>
                        </a:rPr>
                        <a:t>99.9%</a:t>
                      </a:r>
                      <a:endParaRPr lang="en-ZA" sz="1100" b="1" i="0" u="none" strike="noStrike" dirty="0">
                        <a:solidFill>
                          <a:srgbClr val="FFFFFF"/>
                        </a:solidFill>
                        <a:effectLst/>
                        <a:latin typeface="Calibri" panose="020F0502020204030204" pitchFamily="34" charset="0"/>
                      </a:endParaRPr>
                    </a:p>
                  </a:txBody>
                  <a:tcPr marL="5202" marR="5202" marT="5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bl>
          </a:graphicData>
        </a:graphic>
      </p:graphicFrame>
    </p:spTree>
    <p:extLst>
      <p:ext uri="{BB962C8B-B14F-4D97-AF65-F5344CB8AC3E}">
        <p14:creationId xmlns:p14="http://schemas.microsoft.com/office/powerpoint/2010/main" xmlns="" val="9897964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3568" y="116632"/>
            <a:ext cx="8061486" cy="504056"/>
          </a:xfrm>
        </p:spPr>
        <p:txBody>
          <a:bodyPr/>
          <a:lstStyle/>
          <a:p>
            <a:pPr lvl="1" eaLnBrk="1" hangingPunct="1">
              <a:lnSpc>
                <a:spcPct val="80000"/>
              </a:lnSpc>
            </a:pPr>
            <a:r>
              <a:rPr lang="en-US" sz="3200" b="1" kern="1200" dirty="0" smtClean="0">
                <a:solidFill>
                  <a:srgbClr val="800000"/>
                </a:solidFill>
                <a:latin typeface="Calibri" pitchFamily="34" charset="0"/>
                <a:ea typeface="+mj-ea"/>
                <a:cs typeface="Calibri" pitchFamily="34" charset="0"/>
              </a:rPr>
              <a:t>Performance vs. Expenditure</a:t>
            </a:r>
            <a:endParaRPr lang="en-US" sz="3200" b="1" kern="1200" dirty="0">
              <a:solidFill>
                <a:srgbClr val="800000"/>
              </a:solidFill>
              <a:latin typeface="Calibri" pitchFamily="34" charset="0"/>
              <a:ea typeface="+mj-ea"/>
              <a:cs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814754708"/>
              </p:ext>
            </p:extLst>
          </p:nvPr>
        </p:nvGraphicFramePr>
        <p:xfrm>
          <a:off x="899592" y="6473076"/>
          <a:ext cx="7221488" cy="285115"/>
        </p:xfrm>
        <a:graphic>
          <a:graphicData uri="http://schemas.openxmlformats.org/drawingml/2006/table">
            <a:tbl>
              <a:tblPr firstRow="1" bandRow="1">
                <a:tableStyleId>{91EBBBCC-DAD2-459C-BE2E-F6DE35CF9A28}</a:tableStyleId>
              </a:tblPr>
              <a:tblGrid>
                <a:gridCol w="842507"/>
                <a:gridCol w="1323940"/>
                <a:gridCol w="842507"/>
                <a:gridCol w="1444297"/>
                <a:gridCol w="875659"/>
                <a:gridCol w="1892578"/>
              </a:tblGrid>
              <a:tr h="216025">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0% - 60%</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61% - 89%</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90% and above</a:t>
                      </a:r>
                      <a:endParaRPr lang="en-ZA" sz="1800" b="0" dirty="0">
                        <a:solidFill>
                          <a:schemeClr val="tx1"/>
                        </a:solidFill>
                        <a:latin typeface="Calibri" panose="020F0502020204030204" pitchFamily="34" charset="0"/>
                      </a:endParaRPr>
                    </a:p>
                  </a:txBody>
                  <a:tcPr anchor="ctr">
                    <a:noFill/>
                  </a:tcPr>
                </a:tc>
              </a:tr>
            </a:tbl>
          </a:graphicData>
        </a:graphic>
      </p:graphicFrame>
      <p:grpSp>
        <p:nvGrpSpPr>
          <p:cNvPr id="14" name="Group 13"/>
          <p:cNvGrpSpPr/>
          <p:nvPr/>
        </p:nvGrpSpPr>
        <p:grpSpPr>
          <a:xfrm>
            <a:off x="1413496" y="6519587"/>
            <a:ext cx="4885169" cy="138259"/>
            <a:chOff x="1412393" y="6381328"/>
            <a:chExt cx="4885169" cy="138259"/>
          </a:xfrm>
        </p:grpSpPr>
        <p:sp>
          <p:nvSpPr>
            <p:cNvPr id="8" name="TextBox 7"/>
            <p:cNvSpPr txBox="1"/>
            <p:nvPr/>
          </p:nvSpPr>
          <p:spPr>
            <a:xfrm>
              <a:off x="1412393" y="6381328"/>
              <a:ext cx="360040" cy="122713"/>
            </a:xfrm>
            <a:prstGeom prst="rect">
              <a:avLst/>
            </a:prstGeom>
            <a:solidFill>
              <a:srgbClr val="FF0000"/>
            </a:solidFill>
            <a:ln>
              <a:solidFill>
                <a:schemeClr val="tx1"/>
              </a:solidFill>
            </a:ln>
          </p:spPr>
          <p:txBody>
            <a:bodyPr wrap="square" rtlCol="0" anchor="ctr">
              <a:spAutoFit/>
            </a:bodyPr>
            <a:lstStyle/>
            <a:p>
              <a:endParaRPr lang="en-ZA" dirty="0"/>
            </a:p>
          </p:txBody>
        </p:sp>
        <p:sp>
          <p:nvSpPr>
            <p:cNvPr id="11" name="TextBox 10"/>
            <p:cNvSpPr txBox="1"/>
            <p:nvPr/>
          </p:nvSpPr>
          <p:spPr>
            <a:xfrm>
              <a:off x="3606625" y="6381328"/>
              <a:ext cx="360040" cy="122713"/>
            </a:xfrm>
            <a:prstGeom prst="rect">
              <a:avLst/>
            </a:prstGeom>
            <a:solidFill>
              <a:srgbClr val="FFC000"/>
            </a:solidFill>
            <a:ln>
              <a:solidFill>
                <a:schemeClr val="tx1"/>
              </a:solidFill>
            </a:ln>
          </p:spPr>
          <p:txBody>
            <a:bodyPr wrap="square" rtlCol="0" anchor="ctr">
              <a:spAutoFit/>
            </a:bodyPr>
            <a:lstStyle/>
            <a:p>
              <a:endParaRPr lang="en-ZA" dirty="0"/>
            </a:p>
          </p:txBody>
        </p:sp>
        <p:sp>
          <p:nvSpPr>
            <p:cNvPr id="12" name="TextBox 11"/>
            <p:cNvSpPr txBox="1"/>
            <p:nvPr/>
          </p:nvSpPr>
          <p:spPr>
            <a:xfrm>
              <a:off x="5937522" y="6396874"/>
              <a:ext cx="360040" cy="122713"/>
            </a:xfrm>
            <a:prstGeom prst="rect">
              <a:avLst/>
            </a:prstGeom>
            <a:solidFill>
              <a:srgbClr val="00B050"/>
            </a:solidFill>
            <a:ln>
              <a:solidFill>
                <a:schemeClr val="tx1"/>
              </a:solidFill>
            </a:ln>
          </p:spPr>
          <p:txBody>
            <a:bodyPr wrap="square" rtlCol="0" anchor="ctr">
              <a:spAutoFit/>
            </a:bodyPr>
            <a:lstStyle/>
            <a:p>
              <a:endParaRPr lang="en-ZA" dirty="0"/>
            </a:p>
          </p:txBody>
        </p:sp>
      </p:grpSp>
      <p:graphicFrame>
        <p:nvGraphicFramePr>
          <p:cNvPr id="2" name="Table 1"/>
          <p:cNvGraphicFramePr>
            <a:graphicFrameLocks noGrp="1"/>
          </p:cNvGraphicFramePr>
          <p:nvPr>
            <p:extLst>
              <p:ext uri="{D42A27DB-BD31-4B8C-83A1-F6EECF244321}">
                <p14:modId xmlns:p14="http://schemas.microsoft.com/office/powerpoint/2010/main" xmlns="" val="58586639"/>
              </p:ext>
            </p:extLst>
          </p:nvPr>
        </p:nvGraphicFramePr>
        <p:xfrm>
          <a:off x="179512" y="620684"/>
          <a:ext cx="8712967" cy="5544619"/>
        </p:xfrm>
        <a:graphic>
          <a:graphicData uri="http://schemas.openxmlformats.org/drawingml/2006/table">
            <a:tbl>
              <a:tblPr/>
              <a:tblGrid>
                <a:gridCol w="1285520"/>
                <a:gridCol w="3463047"/>
                <a:gridCol w="675255"/>
                <a:gridCol w="675255"/>
                <a:gridCol w="675255"/>
                <a:gridCol w="707929"/>
                <a:gridCol w="707929"/>
                <a:gridCol w="522777"/>
              </a:tblGrid>
              <a:tr h="183089">
                <a:tc rowSpan="2">
                  <a:txBody>
                    <a:bodyPr/>
                    <a:lstStyle/>
                    <a:p>
                      <a:pPr algn="ctr" fontAlgn="ctr"/>
                      <a:r>
                        <a:rPr lang="en-ZA" sz="1100" b="1" i="0" u="none" strike="noStrike" dirty="0">
                          <a:solidFill>
                            <a:srgbClr val="000000"/>
                          </a:solidFill>
                          <a:effectLst/>
                          <a:latin typeface="Calibri"/>
                        </a:rPr>
                        <a:t>DEPARTMENT</a:t>
                      </a:r>
                    </a:p>
                  </a:txBody>
                  <a:tcPr marL="4374" marR="4374" marT="43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n-ZA" sz="1100" b="1" i="0" u="none" strike="noStrike" dirty="0">
                          <a:solidFill>
                            <a:srgbClr val="000000"/>
                          </a:solidFill>
                          <a:effectLst/>
                          <a:latin typeface="Calibri"/>
                        </a:rPr>
                        <a:t>PROGRAMME(S)</a:t>
                      </a:r>
                    </a:p>
                  </a:txBody>
                  <a:tcPr marL="4374" marR="4374" marT="4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ZA" sz="1100" b="1" i="0" u="none" strike="noStrike" dirty="0">
                          <a:solidFill>
                            <a:srgbClr val="FFFFFF"/>
                          </a:solidFill>
                          <a:effectLst/>
                          <a:latin typeface="Calibri"/>
                        </a:rPr>
                        <a:t>2013/14</a:t>
                      </a:r>
                    </a:p>
                  </a:txBody>
                  <a:tcPr marL="4374" marR="4374" marT="4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en-ZA"/>
                    </a:p>
                  </a:txBody>
                  <a:tcPr/>
                </a:tc>
                <a:tc gridSpan="2">
                  <a:txBody>
                    <a:bodyPr/>
                    <a:lstStyle/>
                    <a:p>
                      <a:pPr algn="ctr" fontAlgn="b"/>
                      <a:r>
                        <a:rPr lang="en-ZA" sz="1100" b="1" i="0" u="none" strike="noStrike" dirty="0">
                          <a:solidFill>
                            <a:srgbClr val="FFFFFF"/>
                          </a:solidFill>
                          <a:effectLst/>
                          <a:latin typeface="Calibri"/>
                        </a:rPr>
                        <a:t>2014/15</a:t>
                      </a:r>
                    </a:p>
                  </a:txBody>
                  <a:tcPr marL="4374" marR="4374" marT="4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en-ZA"/>
                    </a:p>
                  </a:txBody>
                  <a:tcPr/>
                </a:tc>
                <a:tc gridSpan="2">
                  <a:txBody>
                    <a:bodyPr/>
                    <a:lstStyle/>
                    <a:p>
                      <a:pPr algn="ctr" fontAlgn="b"/>
                      <a:r>
                        <a:rPr lang="en-ZA" sz="1100" b="1" i="0" u="none" strike="noStrike" dirty="0">
                          <a:solidFill>
                            <a:srgbClr val="FFFFFF"/>
                          </a:solidFill>
                          <a:effectLst/>
                          <a:latin typeface="Calibri"/>
                        </a:rPr>
                        <a:t>2015/16</a:t>
                      </a:r>
                    </a:p>
                  </a:txBody>
                  <a:tcPr marL="4374" marR="4374" marT="4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hMerge="1">
                  <a:txBody>
                    <a:bodyPr/>
                    <a:lstStyle/>
                    <a:p>
                      <a:endParaRPr lang="en-ZA"/>
                    </a:p>
                  </a:txBody>
                  <a:tcPr/>
                </a:tc>
              </a:tr>
              <a:tr h="183089">
                <a:tc vMerge="1">
                  <a:txBody>
                    <a:bodyPr/>
                    <a:lstStyle/>
                    <a:p>
                      <a:endParaRPr lang="en-ZA"/>
                    </a:p>
                  </a:txBody>
                  <a:tcPr/>
                </a:tc>
                <a:tc vMerge="1">
                  <a:txBody>
                    <a:bodyPr/>
                    <a:lstStyle/>
                    <a:p>
                      <a:endParaRPr lang="en-ZA"/>
                    </a:p>
                  </a:txBody>
                  <a:tcPr/>
                </a:tc>
                <a:tc>
                  <a:txBody>
                    <a:bodyPr/>
                    <a:lstStyle/>
                    <a:p>
                      <a:pPr algn="ctr" fontAlgn="b"/>
                      <a:r>
                        <a:rPr lang="en-ZA" sz="1100" b="1" i="0" u="none" strike="noStrike" dirty="0">
                          <a:solidFill>
                            <a:srgbClr val="000000"/>
                          </a:solidFill>
                          <a:effectLst/>
                          <a:latin typeface="Calibri"/>
                        </a:rPr>
                        <a:t>%Achieved</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fontAlgn="b"/>
                      <a:r>
                        <a:rPr lang="en-ZA" sz="1100" b="1" i="0" u="none" strike="noStrike" dirty="0">
                          <a:solidFill>
                            <a:srgbClr val="000000"/>
                          </a:solidFill>
                          <a:effectLst/>
                          <a:latin typeface="Calibri"/>
                        </a:rPr>
                        <a:t>% Spend</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fontAlgn="b"/>
                      <a:r>
                        <a:rPr lang="en-ZA" sz="1100" b="1" i="0" u="none" strike="noStrike" dirty="0">
                          <a:solidFill>
                            <a:srgbClr val="000000"/>
                          </a:solidFill>
                          <a:effectLst/>
                          <a:latin typeface="Calibri"/>
                        </a:rPr>
                        <a:t>%Achieved</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b"/>
                      <a:r>
                        <a:rPr lang="en-ZA" sz="1100" b="1" i="0" u="none" strike="noStrike" dirty="0">
                          <a:solidFill>
                            <a:srgbClr val="000000"/>
                          </a:solidFill>
                          <a:effectLst/>
                          <a:latin typeface="Calibri"/>
                        </a:rPr>
                        <a:t>% Spend</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b"/>
                      <a:r>
                        <a:rPr lang="en-ZA" sz="1100" b="1" i="0" u="none" strike="noStrike" dirty="0">
                          <a:solidFill>
                            <a:srgbClr val="000000"/>
                          </a:solidFill>
                          <a:effectLst/>
                          <a:latin typeface="Calibri"/>
                        </a:rPr>
                        <a:t>%Achieved</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b"/>
                      <a:r>
                        <a:rPr lang="en-ZA" sz="1100" b="1" i="0" u="none" strike="noStrike" dirty="0">
                          <a:solidFill>
                            <a:srgbClr val="000000"/>
                          </a:solidFill>
                          <a:effectLst/>
                          <a:latin typeface="Calibri"/>
                        </a:rPr>
                        <a:t>% Spend</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r>
              <a:tr h="183089">
                <a:tc rowSpan="6">
                  <a:txBody>
                    <a:bodyPr/>
                    <a:lstStyle/>
                    <a:p>
                      <a:pPr algn="ctr" fontAlgn="t"/>
                      <a:r>
                        <a:rPr lang="en-ZA" sz="1100" b="1" i="0" u="none" strike="noStrike" dirty="0">
                          <a:solidFill>
                            <a:srgbClr val="000000"/>
                          </a:solidFill>
                          <a:effectLst/>
                          <a:latin typeface="Calibri"/>
                        </a:rPr>
                        <a:t>Health </a:t>
                      </a:r>
                    </a:p>
                  </a:txBody>
                  <a:tcPr marL="4374" marR="4374" marT="43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100" b="0" i="0" u="none" strike="noStrike" dirty="0">
                          <a:solidFill>
                            <a:srgbClr val="000000"/>
                          </a:solidFill>
                          <a:effectLst/>
                          <a:latin typeface="Calibri"/>
                        </a:rPr>
                        <a:t>Prog 1 Administration </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77.8%</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89.8%</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80.0%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97.2%</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81.8%</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98.9%</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61522">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2 National Health Insurance, Health Planning and System Enablement</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73.7%</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40.1%</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73.7%</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48.4%</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65.6%</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90.5%</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38870">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3 </a:t>
                      </a:r>
                      <a:r>
                        <a:rPr lang="en-ZA" sz="1100" b="0" i="0" u="none" strike="noStrike" dirty="0" smtClean="0">
                          <a:solidFill>
                            <a:srgbClr val="000000"/>
                          </a:solidFill>
                          <a:effectLst/>
                          <a:latin typeface="Calibri"/>
                        </a:rPr>
                        <a:t>HIV </a:t>
                      </a:r>
                      <a:r>
                        <a:rPr lang="en-ZA" sz="1100" b="0" i="0" u="none" strike="noStrike" dirty="0">
                          <a:solidFill>
                            <a:srgbClr val="000000"/>
                          </a:solidFill>
                          <a:effectLst/>
                          <a:latin typeface="Calibri"/>
                        </a:rPr>
                        <a:t>&amp; AIDS, TB &amp; </a:t>
                      </a:r>
                      <a:r>
                        <a:rPr lang="en-ZA" sz="1100" b="0" i="0" u="none" strike="noStrike" dirty="0" smtClean="0">
                          <a:solidFill>
                            <a:srgbClr val="000000"/>
                          </a:solidFill>
                          <a:effectLst/>
                          <a:latin typeface="Calibri"/>
                        </a:rPr>
                        <a:t>Maternal, </a:t>
                      </a:r>
                      <a:r>
                        <a:rPr lang="en-ZA" sz="1100" b="0" i="0" u="none" strike="noStrike" dirty="0">
                          <a:solidFill>
                            <a:srgbClr val="000000"/>
                          </a:solidFill>
                          <a:effectLst/>
                          <a:latin typeface="Calibri"/>
                        </a:rPr>
                        <a:t>Child &amp; Women's Health</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33.3%</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99.3%</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48.4%</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99.9%</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56.1%</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3089">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4 Primary Health Care Services</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48.4%</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87.4%</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72.0%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95.5%</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73.1%</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98.8%</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61522">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5 </a:t>
                      </a:r>
                      <a:r>
                        <a:rPr lang="en-ZA" sz="1100" b="0" i="0" u="none" strike="noStrike" dirty="0" smtClean="0">
                          <a:solidFill>
                            <a:srgbClr val="000000"/>
                          </a:solidFill>
                          <a:effectLst/>
                          <a:latin typeface="Calibri"/>
                        </a:rPr>
                        <a:t>Hospitals</a:t>
                      </a:r>
                      <a:r>
                        <a:rPr lang="en-ZA" sz="1100" b="0" i="0" u="none" strike="noStrike" dirty="0">
                          <a:solidFill>
                            <a:srgbClr val="000000"/>
                          </a:solidFill>
                          <a:effectLst/>
                          <a:latin typeface="Calibri"/>
                        </a:rPr>
                        <a:t>, Tertiary Services &amp; Human Resource Development.</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41.2%</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98.6%</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57.1%</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98.3%</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37.9%</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3089">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6 Health Regulation and Compliance Management</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66.7%</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95.9%</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58.3%</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94.7%</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61.1%</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99.9%</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83089">
                <a:tc gridSpan="2">
                  <a:txBody>
                    <a:bodyPr/>
                    <a:lstStyle/>
                    <a:p>
                      <a:pPr algn="r" fontAlgn="b"/>
                      <a:r>
                        <a:rPr lang="en-ZA" sz="1100" b="1" i="0" u="none" strike="noStrike" dirty="0">
                          <a:solidFill>
                            <a:srgbClr val="FFFFFF"/>
                          </a:solidFill>
                          <a:effectLst/>
                          <a:latin typeface="Calibri"/>
                        </a:rPr>
                        <a:t>Totals</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54.0%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97.7%</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63.5%</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97.8%</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59.5%</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99.4%</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83089">
                <a:tc rowSpan="5">
                  <a:txBody>
                    <a:bodyPr/>
                    <a:lstStyle/>
                    <a:p>
                      <a:pPr algn="ctr" fontAlgn="t"/>
                      <a:r>
                        <a:rPr lang="en-ZA" sz="1100" b="1" i="0" u="none" strike="noStrike" dirty="0">
                          <a:solidFill>
                            <a:srgbClr val="000000"/>
                          </a:solidFill>
                          <a:effectLst/>
                          <a:latin typeface="Calibri"/>
                        </a:rPr>
                        <a:t>Higher Education </a:t>
                      </a:r>
                    </a:p>
                  </a:txBody>
                  <a:tcPr marL="4374" marR="4374" marT="43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100" b="0" i="0" u="none" strike="noStrike" dirty="0">
                          <a:solidFill>
                            <a:srgbClr val="000000"/>
                          </a:solidFill>
                          <a:effectLst/>
                          <a:latin typeface="Calibri"/>
                        </a:rPr>
                        <a:t>Prog 1 Administration </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81.0%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99.7%</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0.0%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99.9%</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50.0%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97.7%</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61522">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2 Human Resource Development, Planning and Monitoring Coordination</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68.4%</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99.3%</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66.7%</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98.2%</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50.0%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94.2%</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3089">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3 University Education</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67.6%</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73.1%</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75.0%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99.9%</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3089">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4 </a:t>
                      </a:r>
                      <a:r>
                        <a:rPr lang="en-ZA" sz="1100" b="0" i="0" u="none" strike="noStrike" dirty="0" smtClean="0">
                          <a:solidFill>
                            <a:srgbClr val="000000"/>
                          </a:solidFill>
                          <a:effectLst/>
                          <a:latin typeface="Calibri"/>
                        </a:rPr>
                        <a:t>Vocational </a:t>
                      </a:r>
                      <a:r>
                        <a:rPr lang="en-ZA" sz="1100" b="0" i="0" u="none" strike="noStrike" dirty="0">
                          <a:solidFill>
                            <a:srgbClr val="000000"/>
                          </a:solidFill>
                          <a:effectLst/>
                          <a:latin typeface="Calibri"/>
                        </a:rPr>
                        <a:t>and Continuing Education and Training</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50.0%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20.0%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75.0%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99.2%</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3089">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5 Skills Development</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76.9%</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99.7%</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37.5%</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99.5%</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83089">
                <a:tc gridSpan="2">
                  <a:txBody>
                    <a:bodyPr/>
                    <a:lstStyle/>
                    <a:p>
                      <a:pPr algn="r" fontAlgn="b"/>
                      <a:r>
                        <a:rPr lang="en-ZA" sz="1100" b="1" i="0" u="none" strike="noStrike" dirty="0">
                          <a:solidFill>
                            <a:srgbClr val="FFFFFF"/>
                          </a:solidFill>
                          <a:effectLst/>
                          <a:latin typeface="Calibri"/>
                        </a:rPr>
                        <a:t>Totals</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71.0%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100.0%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65.1%</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100.0%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64.0%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99.8%</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204691">
                <a:tc rowSpan="3">
                  <a:txBody>
                    <a:bodyPr/>
                    <a:lstStyle/>
                    <a:p>
                      <a:pPr algn="ctr" fontAlgn="t"/>
                      <a:r>
                        <a:rPr lang="en-ZA" sz="1100" b="1" i="0" u="none" strike="noStrike" dirty="0">
                          <a:solidFill>
                            <a:srgbClr val="000000"/>
                          </a:solidFill>
                          <a:effectLst/>
                          <a:latin typeface="Calibri"/>
                        </a:rPr>
                        <a:t>Home Affairs </a:t>
                      </a:r>
                    </a:p>
                  </a:txBody>
                  <a:tcPr marL="4374" marR="4374" marT="43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100" b="0" i="0" u="none" strike="noStrike" dirty="0">
                          <a:solidFill>
                            <a:srgbClr val="000000"/>
                          </a:solidFill>
                          <a:effectLst/>
                          <a:latin typeface="Calibri"/>
                        </a:rPr>
                        <a:t>Prog 1 Administration</a:t>
                      </a:r>
                    </a:p>
                  </a:txBody>
                  <a:tcPr marL="4374" marR="4374" marT="43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50.0%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99.9%</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86.1%</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94.7%</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99.91%</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3089">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2 Citizen Affairs</a:t>
                      </a:r>
                    </a:p>
                  </a:txBody>
                  <a:tcPr marL="4374" marR="4374" marT="43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70.0%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42.9%</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80.0%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99.96%</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7634">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3 Immigration Affairs</a:t>
                      </a:r>
                    </a:p>
                  </a:txBody>
                  <a:tcPr marL="4374" marR="4374" marT="43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42.9%</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66.7%</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58.3%</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99.77%</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83089">
                <a:tc gridSpan="2">
                  <a:txBody>
                    <a:bodyPr/>
                    <a:lstStyle/>
                    <a:p>
                      <a:pPr algn="r" fontAlgn="t"/>
                      <a:r>
                        <a:rPr lang="en-ZA" sz="1100" b="1" i="0" u="none" strike="noStrike" dirty="0">
                          <a:solidFill>
                            <a:srgbClr val="FFFFFF"/>
                          </a:solidFill>
                          <a:effectLst/>
                          <a:latin typeface="Calibri"/>
                        </a:rPr>
                        <a:t>Totals</a:t>
                      </a:r>
                    </a:p>
                  </a:txBody>
                  <a:tcPr marL="4374" marR="4374" marT="43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52.6%</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100.0%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76.9%</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100.0%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80.6%</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99.9%</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83089">
                <a:tc rowSpan="5">
                  <a:txBody>
                    <a:bodyPr/>
                    <a:lstStyle/>
                    <a:p>
                      <a:pPr algn="ctr" fontAlgn="t"/>
                      <a:r>
                        <a:rPr lang="en-ZA" sz="1100" b="1" i="0" u="none" strike="noStrike" dirty="0">
                          <a:solidFill>
                            <a:srgbClr val="000000"/>
                          </a:solidFill>
                          <a:effectLst/>
                          <a:latin typeface="Calibri"/>
                        </a:rPr>
                        <a:t>Human Settlement </a:t>
                      </a:r>
                    </a:p>
                  </a:txBody>
                  <a:tcPr marL="4374" marR="4374" marT="43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t"/>
                      <a:r>
                        <a:rPr lang="en-ZA" sz="1100" b="0" i="0" u="none" strike="noStrike" dirty="0">
                          <a:solidFill>
                            <a:srgbClr val="000000"/>
                          </a:solidFill>
                          <a:effectLst/>
                          <a:latin typeface="Calibri"/>
                        </a:rPr>
                        <a:t>Prog 1 Administration</a:t>
                      </a:r>
                    </a:p>
                  </a:txBody>
                  <a:tcPr marL="4374" marR="4374" marT="43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90.6%</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74.0%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86.7%</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98.4%</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76.4%</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94.4%</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42994">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2 </a:t>
                      </a:r>
                      <a:r>
                        <a:rPr lang="en-ZA" sz="1100" b="0" i="0" u="none" strike="noStrike" dirty="0" smtClean="0">
                          <a:solidFill>
                            <a:srgbClr val="000000"/>
                          </a:solidFill>
                          <a:effectLst/>
                          <a:latin typeface="Calibri"/>
                        </a:rPr>
                        <a:t>Human </a:t>
                      </a:r>
                      <a:r>
                        <a:rPr lang="en-ZA" sz="1100" b="0" i="0" u="none" strike="noStrike" dirty="0">
                          <a:solidFill>
                            <a:srgbClr val="000000"/>
                          </a:solidFill>
                          <a:effectLst/>
                          <a:latin typeface="Calibri"/>
                        </a:rPr>
                        <a:t>Settlement Policy, Strategy and </a:t>
                      </a:r>
                      <a:r>
                        <a:rPr lang="en-ZA" sz="1100" b="0" i="0" u="none" strike="noStrike" dirty="0" smtClean="0">
                          <a:solidFill>
                            <a:srgbClr val="000000"/>
                          </a:solidFill>
                          <a:effectLst/>
                          <a:latin typeface="Calibri"/>
                        </a:rPr>
                        <a:t>Planning</a:t>
                      </a:r>
                      <a:endParaRPr lang="en-ZA" sz="1100" b="0" i="0" u="none" strike="noStrike" dirty="0">
                        <a:solidFill>
                          <a:srgbClr val="000000"/>
                        </a:solidFill>
                        <a:effectLst/>
                        <a:latin typeface="Calibri"/>
                      </a:endParaRPr>
                    </a:p>
                  </a:txBody>
                  <a:tcPr marL="4374" marR="4374" marT="43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69.4%</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85.0%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58.0%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98.3%</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83.8%</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97.0%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29932">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3 </a:t>
                      </a:r>
                      <a:r>
                        <a:rPr lang="en-ZA" sz="1100" b="0" i="0" u="none" strike="noStrike" dirty="0" smtClean="0">
                          <a:solidFill>
                            <a:srgbClr val="000000"/>
                          </a:solidFill>
                          <a:effectLst/>
                          <a:latin typeface="Calibri"/>
                        </a:rPr>
                        <a:t>Programme </a:t>
                      </a:r>
                      <a:r>
                        <a:rPr lang="en-ZA" sz="1100" b="0" i="0" u="none" strike="noStrike" dirty="0">
                          <a:solidFill>
                            <a:srgbClr val="000000"/>
                          </a:solidFill>
                          <a:effectLst/>
                          <a:latin typeface="Calibri"/>
                        </a:rPr>
                        <a:t>Delivery </a:t>
                      </a:r>
                      <a:r>
                        <a:rPr lang="en-ZA" sz="1100" b="0" i="0" u="none" strike="noStrike" dirty="0" smtClean="0">
                          <a:solidFill>
                            <a:srgbClr val="000000"/>
                          </a:solidFill>
                          <a:effectLst/>
                          <a:latin typeface="Calibri"/>
                        </a:rPr>
                        <a:t>Support</a:t>
                      </a:r>
                      <a:endParaRPr lang="en-ZA" sz="1100" b="0" i="0" u="none" strike="noStrike" dirty="0">
                        <a:solidFill>
                          <a:srgbClr val="000000"/>
                        </a:solidFill>
                        <a:effectLst/>
                        <a:latin typeface="Calibri"/>
                      </a:endParaRPr>
                    </a:p>
                  </a:txBody>
                  <a:tcPr marL="4374" marR="4374" marT="43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91.7%</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47.0%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75.0%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70.5%</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56.2%</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72.4%</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83089">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4 Housing Development Finance</a:t>
                      </a:r>
                    </a:p>
                  </a:txBody>
                  <a:tcPr marL="4374" marR="4374" marT="43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87.5%</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98.8%</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72.2%</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88.8%</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98.5%</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3089">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5 Chief Financial Officer</a:t>
                      </a:r>
                    </a:p>
                  </a:txBody>
                  <a:tcPr marL="4374" marR="4374" marT="43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gridSpan="6">
                  <a:txBody>
                    <a:bodyPr/>
                    <a:lstStyle/>
                    <a:p>
                      <a:pPr algn="ctr" fontAlgn="ctr"/>
                      <a:r>
                        <a:rPr lang="en-ZA" sz="1100" b="1" i="0" u="none" strike="noStrike" dirty="0">
                          <a:solidFill>
                            <a:srgbClr val="FFFFFF"/>
                          </a:solidFill>
                          <a:effectLst/>
                          <a:latin typeface="Calibri"/>
                        </a:rPr>
                        <a:t>Programmes moved under Programme 1 Administration</a:t>
                      </a:r>
                    </a:p>
                  </a:txBody>
                  <a:tcPr marL="4374" marR="4374" marT="4374"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0000"/>
                    </a:solidFill>
                  </a:tcPr>
                </a:tc>
                <a:tc rowSpan="2" hMerge="1">
                  <a:txBody>
                    <a:bodyPr/>
                    <a:lstStyle/>
                    <a:p>
                      <a:endParaRPr lang="en-ZA"/>
                    </a:p>
                  </a:txBody>
                  <a:tcPr/>
                </a:tc>
                <a:tc rowSpan="2" hMerge="1">
                  <a:txBody>
                    <a:bodyPr/>
                    <a:lstStyle/>
                    <a:p>
                      <a:endParaRPr lang="en-ZA"/>
                    </a:p>
                  </a:txBody>
                  <a:tcPr/>
                </a:tc>
                <a:tc rowSpan="2" hMerge="1">
                  <a:txBody>
                    <a:bodyPr/>
                    <a:lstStyle/>
                    <a:p>
                      <a:endParaRPr lang="en-ZA"/>
                    </a:p>
                  </a:txBody>
                  <a:tcPr/>
                </a:tc>
                <a:tc rowSpan="2" hMerge="1">
                  <a:txBody>
                    <a:bodyPr/>
                    <a:lstStyle/>
                    <a:p>
                      <a:endParaRPr lang="en-ZA"/>
                    </a:p>
                  </a:txBody>
                  <a:tcPr/>
                </a:tc>
                <a:tc rowSpan="2" hMerge="1">
                  <a:txBody>
                    <a:bodyPr/>
                    <a:lstStyle/>
                    <a:p>
                      <a:endParaRPr lang="en-ZA"/>
                    </a:p>
                  </a:txBody>
                  <a:tcPr/>
                </a:tc>
              </a:tr>
              <a:tr h="243419">
                <a:tc>
                  <a:txBody>
                    <a:bodyPr/>
                    <a:lstStyle/>
                    <a:p>
                      <a:pPr algn="ctr" fontAlgn="t"/>
                      <a:r>
                        <a:rPr lang="en-ZA" sz="1100" b="1" i="0" u="none" strike="noStrike" dirty="0">
                          <a:solidFill>
                            <a:srgbClr val="000000"/>
                          </a:solidFill>
                          <a:effectLst/>
                          <a:latin typeface="Calibri"/>
                        </a:rPr>
                        <a:t> </a:t>
                      </a:r>
                    </a:p>
                  </a:txBody>
                  <a:tcPr marL="4374" marR="4374" marT="43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100" b="0" i="0" u="none" strike="noStrike" dirty="0">
                          <a:solidFill>
                            <a:srgbClr val="000000"/>
                          </a:solidFill>
                          <a:effectLst/>
                          <a:latin typeface="Calibri"/>
                        </a:rPr>
                        <a:t>Prog 6 Office of the Chief Operations Officer</a:t>
                      </a:r>
                    </a:p>
                  </a:txBody>
                  <a:tcPr marL="4374" marR="4374" marT="43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6"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r>
              <a:tr h="183089">
                <a:tc gridSpan="2">
                  <a:txBody>
                    <a:bodyPr/>
                    <a:lstStyle/>
                    <a:p>
                      <a:pPr algn="r" fontAlgn="t"/>
                      <a:r>
                        <a:rPr lang="en-ZA" sz="1100" b="1" i="0" u="none" strike="noStrike" dirty="0">
                          <a:solidFill>
                            <a:srgbClr val="FFFFFF"/>
                          </a:solidFill>
                          <a:effectLst/>
                          <a:latin typeface="Calibri"/>
                        </a:rPr>
                        <a:t>Totals</a:t>
                      </a:r>
                    </a:p>
                  </a:txBody>
                  <a:tcPr marL="4374" marR="4374" marT="43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84.0%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98.0%</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72.6%</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99.8%</a:t>
                      </a: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smtClean="0">
                          <a:solidFill>
                            <a:srgbClr val="FFFFFF"/>
                          </a:solidFill>
                          <a:effectLst/>
                          <a:latin typeface="Calibri"/>
                        </a:rPr>
                        <a:t>76.7%</a:t>
                      </a:r>
                      <a:endParaRPr lang="en-ZA" sz="1100" b="1" i="0" u="none" strike="noStrike" dirty="0">
                        <a:solidFill>
                          <a:srgbClr val="FFFFFF"/>
                        </a:solidFill>
                        <a:effectLst/>
                        <a:latin typeface="Calibri"/>
                      </a:endParaRP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smtClean="0">
                          <a:solidFill>
                            <a:srgbClr val="FFFFFF"/>
                          </a:solidFill>
                          <a:effectLst/>
                          <a:latin typeface="Calibri"/>
                        </a:rPr>
                        <a:t>98.3%</a:t>
                      </a:r>
                      <a:endParaRPr lang="en-ZA" sz="1100" b="1" i="0" u="none" strike="noStrike" dirty="0">
                        <a:solidFill>
                          <a:srgbClr val="FFFFFF"/>
                        </a:solidFill>
                        <a:effectLst/>
                        <a:latin typeface="Calibri"/>
                      </a:endParaRPr>
                    </a:p>
                  </a:txBody>
                  <a:tcPr marL="4374" marR="4374" marT="43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bl>
          </a:graphicData>
        </a:graphic>
      </p:graphicFrame>
    </p:spTree>
    <p:extLst>
      <p:ext uri="{BB962C8B-B14F-4D97-AF65-F5344CB8AC3E}">
        <p14:creationId xmlns:p14="http://schemas.microsoft.com/office/powerpoint/2010/main" xmlns="" val="22012933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3568" y="116632"/>
            <a:ext cx="8061486" cy="504056"/>
          </a:xfrm>
        </p:spPr>
        <p:txBody>
          <a:bodyPr/>
          <a:lstStyle/>
          <a:p>
            <a:pPr lvl="1" eaLnBrk="1" hangingPunct="1">
              <a:lnSpc>
                <a:spcPct val="80000"/>
              </a:lnSpc>
            </a:pPr>
            <a:r>
              <a:rPr lang="en-US" sz="3200" b="1" kern="1200" dirty="0" smtClean="0">
                <a:solidFill>
                  <a:srgbClr val="800000"/>
                </a:solidFill>
                <a:latin typeface="Calibri" pitchFamily="34" charset="0"/>
                <a:ea typeface="+mj-ea"/>
                <a:cs typeface="Calibri" pitchFamily="34" charset="0"/>
              </a:rPr>
              <a:t>Performance vs. Expenditure</a:t>
            </a:r>
            <a:endParaRPr lang="en-US" sz="3200" b="1" kern="1200" dirty="0">
              <a:solidFill>
                <a:srgbClr val="800000"/>
              </a:solidFill>
              <a:latin typeface="Calibri" pitchFamily="34" charset="0"/>
              <a:ea typeface="+mj-ea"/>
              <a:cs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627932454"/>
              </p:ext>
            </p:extLst>
          </p:nvPr>
        </p:nvGraphicFramePr>
        <p:xfrm>
          <a:off x="899592" y="6473076"/>
          <a:ext cx="7221488" cy="285115"/>
        </p:xfrm>
        <a:graphic>
          <a:graphicData uri="http://schemas.openxmlformats.org/drawingml/2006/table">
            <a:tbl>
              <a:tblPr firstRow="1" bandRow="1">
                <a:tableStyleId>{91EBBBCC-DAD2-459C-BE2E-F6DE35CF9A28}</a:tableStyleId>
              </a:tblPr>
              <a:tblGrid>
                <a:gridCol w="842507"/>
                <a:gridCol w="1323940"/>
                <a:gridCol w="842507"/>
                <a:gridCol w="1444297"/>
                <a:gridCol w="875659"/>
                <a:gridCol w="1892578"/>
              </a:tblGrid>
              <a:tr h="216025">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0% - 60%</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61% - 89%</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90% and above</a:t>
                      </a:r>
                      <a:endParaRPr lang="en-ZA" sz="1800" b="0" dirty="0">
                        <a:solidFill>
                          <a:schemeClr val="tx1"/>
                        </a:solidFill>
                        <a:latin typeface="Calibri" panose="020F0502020204030204" pitchFamily="34" charset="0"/>
                      </a:endParaRPr>
                    </a:p>
                  </a:txBody>
                  <a:tcPr anchor="ctr">
                    <a:noFill/>
                  </a:tcPr>
                </a:tc>
              </a:tr>
            </a:tbl>
          </a:graphicData>
        </a:graphic>
      </p:graphicFrame>
      <p:grpSp>
        <p:nvGrpSpPr>
          <p:cNvPr id="14" name="Group 13"/>
          <p:cNvGrpSpPr/>
          <p:nvPr/>
        </p:nvGrpSpPr>
        <p:grpSpPr>
          <a:xfrm>
            <a:off x="1413496" y="6519587"/>
            <a:ext cx="4885169" cy="138259"/>
            <a:chOff x="1412393" y="6381328"/>
            <a:chExt cx="4885169" cy="138259"/>
          </a:xfrm>
        </p:grpSpPr>
        <p:sp>
          <p:nvSpPr>
            <p:cNvPr id="8" name="TextBox 7"/>
            <p:cNvSpPr txBox="1"/>
            <p:nvPr/>
          </p:nvSpPr>
          <p:spPr>
            <a:xfrm>
              <a:off x="1412393" y="6381328"/>
              <a:ext cx="360040" cy="122713"/>
            </a:xfrm>
            <a:prstGeom prst="rect">
              <a:avLst/>
            </a:prstGeom>
            <a:solidFill>
              <a:srgbClr val="FF0000"/>
            </a:solidFill>
            <a:ln>
              <a:solidFill>
                <a:schemeClr val="tx1"/>
              </a:solidFill>
            </a:ln>
          </p:spPr>
          <p:txBody>
            <a:bodyPr wrap="square" rtlCol="0" anchor="ctr">
              <a:spAutoFit/>
            </a:bodyPr>
            <a:lstStyle/>
            <a:p>
              <a:endParaRPr lang="en-ZA" dirty="0"/>
            </a:p>
          </p:txBody>
        </p:sp>
        <p:sp>
          <p:nvSpPr>
            <p:cNvPr id="11" name="TextBox 10"/>
            <p:cNvSpPr txBox="1"/>
            <p:nvPr/>
          </p:nvSpPr>
          <p:spPr>
            <a:xfrm>
              <a:off x="3606625" y="6381328"/>
              <a:ext cx="360040" cy="122713"/>
            </a:xfrm>
            <a:prstGeom prst="rect">
              <a:avLst/>
            </a:prstGeom>
            <a:solidFill>
              <a:srgbClr val="FFC000"/>
            </a:solidFill>
            <a:ln>
              <a:solidFill>
                <a:schemeClr val="tx1"/>
              </a:solidFill>
            </a:ln>
          </p:spPr>
          <p:txBody>
            <a:bodyPr wrap="square" rtlCol="0" anchor="ctr">
              <a:spAutoFit/>
            </a:bodyPr>
            <a:lstStyle/>
            <a:p>
              <a:endParaRPr lang="en-ZA" dirty="0"/>
            </a:p>
          </p:txBody>
        </p:sp>
        <p:sp>
          <p:nvSpPr>
            <p:cNvPr id="12" name="TextBox 11"/>
            <p:cNvSpPr txBox="1"/>
            <p:nvPr/>
          </p:nvSpPr>
          <p:spPr>
            <a:xfrm>
              <a:off x="5937522" y="6396874"/>
              <a:ext cx="360040" cy="122713"/>
            </a:xfrm>
            <a:prstGeom prst="rect">
              <a:avLst/>
            </a:prstGeom>
            <a:solidFill>
              <a:srgbClr val="00B050"/>
            </a:solidFill>
            <a:ln>
              <a:solidFill>
                <a:schemeClr val="tx1"/>
              </a:solidFill>
            </a:ln>
          </p:spPr>
          <p:txBody>
            <a:bodyPr wrap="square" rtlCol="0" anchor="ctr">
              <a:spAutoFit/>
            </a:bodyPr>
            <a:lstStyle/>
            <a:p>
              <a:endParaRPr lang="en-ZA" dirty="0"/>
            </a:p>
          </p:txBody>
        </p:sp>
      </p:grpSp>
      <p:graphicFrame>
        <p:nvGraphicFramePr>
          <p:cNvPr id="2" name="Table 1"/>
          <p:cNvGraphicFramePr>
            <a:graphicFrameLocks noGrp="1"/>
          </p:cNvGraphicFramePr>
          <p:nvPr>
            <p:extLst>
              <p:ext uri="{D42A27DB-BD31-4B8C-83A1-F6EECF244321}">
                <p14:modId xmlns:p14="http://schemas.microsoft.com/office/powerpoint/2010/main" xmlns="" val="4183427671"/>
              </p:ext>
            </p:extLst>
          </p:nvPr>
        </p:nvGraphicFramePr>
        <p:xfrm>
          <a:off x="107504" y="620694"/>
          <a:ext cx="8784977" cy="5616610"/>
        </p:xfrm>
        <a:graphic>
          <a:graphicData uri="http://schemas.openxmlformats.org/drawingml/2006/table">
            <a:tbl>
              <a:tblPr/>
              <a:tblGrid>
                <a:gridCol w="1306857"/>
                <a:gridCol w="3480955"/>
                <a:gridCol w="680836"/>
                <a:gridCol w="680836"/>
                <a:gridCol w="680836"/>
                <a:gridCol w="713780"/>
                <a:gridCol w="713780"/>
                <a:gridCol w="527097"/>
              </a:tblGrid>
              <a:tr h="184191">
                <a:tc rowSpan="2">
                  <a:txBody>
                    <a:bodyPr/>
                    <a:lstStyle/>
                    <a:p>
                      <a:pPr algn="ctr" fontAlgn="ctr"/>
                      <a:r>
                        <a:rPr lang="en-ZA" sz="1100" b="1" i="0" u="none" strike="noStrike" dirty="0">
                          <a:solidFill>
                            <a:srgbClr val="000000"/>
                          </a:solidFill>
                          <a:effectLst/>
                          <a:latin typeface="Calibri"/>
                        </a:rPr>
                        <a:t>DEPARTMENT</a:t>
                      </a:r>
                    </a:p>
                  </a:txBody>
                  <a:tcPr marL="5114" marR="5114" marT="51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n-ZA" sz="1100" b="1" i="0" u="none" strike="noStrike" dirty="0">
                          <a:solidFill>
                            <a:srgbClr val="000000"/>
                          </a:solidFill>
                          <a:effectLst/>
                          <a:latin typeface="Calibri"/>
                        </a:rPr>
                        <a:t>PROGRAMME(S)</a:t>
                      </a:r>
                    </a:p>
                  </a:txBody>
                  <a:tcPr marL="5114" marR="5114" marT="51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ZA" sz="1100" b="1" i="0" u="none" strike="noStrike" dirty="0">
                          <a:solidFill>
                            <a:srgbClr val="FFFFFF"/>
                          </a:solidFill>
                          <a:effectLst/>
                          <a:latin typeface="Calibri"/>
                        </a:rPr>
                        <a:t>2013/14</a:t>
                      </a:r>
                    </a:p>
                  </a:txBody>
                  <a:tcPr marL="5114" marR="5114" marT="51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en-ZA"/>
                    </a:p>
                  </a:txBody>
                  <a:tcPr/>
                </a:tc>
                <a:tc gridSpan="2">
                  <a:txBody>
                    <a:bodyPr/>
                    <a:lstStyle/>
                    <a:p>
                      <a:pPr algn="ctr" fontAlgn="b"/>
                      <a:r>
                        <a:rPr lang="en-ZA" sz="1100" b="1" i="0" u="none" strike="noStrike" dirty="0">
                          <a:solidFill>
                            <a:srgbClr val="FFFFFF"/>
                          </a:solidFill>
                          <a:effectLst/>
                          <a:latin typeface="Calibri"/>
                        </a:rPr>
                        <a:t>2014/15</a:t>
                      </a:r>
                    </a:p>
                  </a:txBody>
                  <a:tcPr marL="5114" marR="5114" marT="51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en-ZA"/>
                    </a:p>
                  </a:txBody>
                  <a:tcPr/>
                </a:tc>
                <a:tc gridSpan="2">
                  <a:txBody>
                    <a:bodyPr/>
                    <a:lstStyle/>
                    <a:p>
                      <a:pPr algn="ctr" fontAlgn="b"/>
                      <a:r>
                        <a:rPr lang="en-ZA" sz="1100" b="1" i="0" u="none" strike="noStrike" dirty="0">
                          <a:solidFill>
                            <a:srgbClr val="FFFFFF"/>
                          </a:solidFill>
                          <a:effectLst/>
                          <a:latin typeface="Calibri"/>
                        </a:rPr>
                        <a:t>2015/16</a:t>
                      </a:r>
                    </a:p>
                  </a:txBody>
                  <a:tcPr marL="5114" marR="5114" marT="51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hMerge="1">
                  <a:txBody>
                    <a:bodyPr/>
                    <a:lstStyle/>
                    <a:p>
                      <a:endParaRPr lang="en-ZA"/>
                    </a:p>
                  </a:txBody>
                  <a:tcPr/>
                </a:tc>
              </a:tr>
              <a:tr h="209360">
                <a:tc vMerge="1">
                  <a:txBody>
                    <a:bodyPr/>
                    <a:lstStyle/>
                    <a:p>
                      <a:endParaRPr lang="en-ZA"/>
                    </a:p>
                  </a:txBody>
                  <a:tcPr/>
                </a:tc>
                <a:tc vMerge="1">
                  <a:txBody>
                    <a:bodyPr/>
                    <a:lstStyle/>
                    <a:p>
                      <a:endParaRPr lang="en-ZA"/>
                    </a:p>
                  </a:txBody>
                  <a:tcPr/>
                </a:tc>
                <a:tc>
                  <a:txBody>
                    <a:bodyPr/>
                    <a:lstStyle/>
                    <a:p>
                      <a:pPr algn="ctr" fontAlgn="b"/>
                      <a:r>
                        <a:rPr lang="en-ZA" sz="1100" b="1" i="0" u="none" strike="noStrike" dirty="0">
                          <a:solidFill>
                            <a:srgbClr val="000000"/>
                          </a:solidFill>
                          <a:effectLst/>
                          <a:latin typeface="Calibri"/>
                        </a:rPr>
                        <a:t>%Achieved</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fontAlgn="b"/>
                      <a:r>
                        <a:rPr lang="en-ZA" sz="1100" b="1" i="0" u="none" strike="noStrike" dirty="0">
                          <a:solidFill>
                            <a:srgbClr val="000000"/>
                          </a:solidFill>
                          <a:effectLst/>
                          <a:latin typeface="Calibri"/>
                        </a:rPr>
                        <a:t>% Spend</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fontAlgn="b"/>
                      <a:r>
                        <a:rPr lang="en-ZA" sz="1100" b="1" i="0" u="none" strike="noStrike" dirty="0">
                          <a:solidFill>
                            <a:srgbClr val="000000"/>
                          </a:solidFill>
                          <a:effectLst/>
                          <a:latin typeface="Calibri"/>
                        </a:rPr>
                        <a:t>%Achieved</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b"/>
                      <a:r>
                        <a:rPr lang="en-ZA" sz="1100" b="1" i="0" u="none" strike="noStrike" dirty="0">
                          <a:solidFill>
                            <a:srgbClr val="000000"/>
                          </a:solidFill>
                          <a:effectLst/>
                          <a:latin typeface="Calibri"/>
                        </a:rPr>
                        <a:t>% Spend</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b"/>
                      <a:r>
                        <a:rPr lang="en-ZA" sz="1100" b="1" i="0" u="none" strike="noStrike" dirty="0">
                          <a:solidFill>
                            <a:srgbClr val="000000"/>
                          </a:solidFill>
                          <a:effectLst/>
                          <a:latin typeface="Calibri"/>
                        </a:rPr>
                        <a:t>%Achieved</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b"/>
                      <a:r>
                        <a:rPr lang="en-ZA" sz="1100" b="1" i="0" u="none" strike="noStrike" dirty="0">
                          <a:solidFill>
                            <a:srgbClr val="000000"/>
                          </a:solidFill>
                          <a:effectLst/>
                          <a:latin typeface="Calibri"/>
                        </a:rPr>
                        <a:t>% Spend</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r>
              <a:tr h="541670">
                <a:tc rowSpan="6">
                  <a:txBody>
                    <a:bodyPr/>
                    <a:lstStyle/>
                    <a:p>
                      <a:pPr algn="ctr" fontAlgn="t"/>
                      <a:r>
                        <a:rPr lang="en-ZA" sz="1100" b="1" i="0" u="none" strike="noStrike" dirty="0">
                          <a:solidFill>
                            <a:srgbClr val="000000"/>
                          </a:solidFill>
                          <a:effectLst/>
                          <a:latin typeface="Calibri"/>
                        </a:rPr>
                        <a:t>Independent Police Investigative Police Directorate</a:t>
                      </a:r>
                    </a:p>
                  </a:txBody>
                  <a:tcPr marL="5114" marR="5114" marT="51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100" b="0" i="0" u="none" strike="noStrike" dirty="0">
                          <a:solidFill>
                            <a:srgbClr val="000000"/>
                          </a:solidFill>
                          <a:effectLst/>
                          <a:latin typeface="Calibri"/>
                        </a:rPr>
                        <a:t>Prog 1 Administration</a:t>
                      </a:r>
                    </a:p>
                  </a:txBody>
                  <a:tcPr marL="5114" marR="5114" marT="51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r" fontAlgn="b"/>
                      <a:r>
                        <a:rPr lang="en-ZA" sz="1100" b="1" i="0" u="none" strike="noStrike" dirty="0" smtClean="0">
                          <a:solidFill>
                            <a:srgbClr val="FFFFFF"/>
                          </a:solidFill>
                          <a:effectLst/>
                          <a:latin typeface="Calibri"/>
                        </a:rPr>
                        <a:t>Governance </a:t>
                      </a:r>
                      <a:r>
                        <a:rPr lang="en-ZA" sz="1100" b="1" i="0" u="none" strike="noStrike" dirty="0">
                          <a:solidFill>
                            <a:srgbClr val="FFFFFF"/>
                          </a:solidFill>
                          <a:effectLst/>
                          <a:latin typeface="Calibri"/>
                        </a:rPr>
                        <a:t>&amp; Stakeholder Management  </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a:txBody>
                    <a:bodyPr/>
                    <a:lstStyle/>
                    <a:p>
                      <a:pPr algn="r" fontAlgn="b"/>
                      <a:r>
                        <a:rPr lang="en-ZA" sz="1100" b="0" i="0" u="none" strike="noStrike" dirty="0">
                          <a:solidFill>
                            <a:srgbClr val="000000"/>
                          </a:solidFill>
                          <a:effectLst/>
                          <a:latin typeface="Calibri"/>
                        </a:rPr>
                        <a:t>75.0%</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99.9%</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72.7%</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chemeClr val="tx1"/>
                          </a:solidFill>
                          <a:effectLst/>
                          <a:latin typeface="Calibri"/>
                        </a:rPr>
                        <a:t>99.48%</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10662">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2 Investigation and Information Management</a:t>
                      </a:r>
                    </a:p>
                  </a:txBody>
                  <a:tcPr marL="5114" marR="5114" marT="51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11.1%</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84.4%</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87.5%</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95.7%</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chemeClr val="tx1"/>
                          </a:solidFill>
                          <a:effectLst/>
                          <a:latin typeface="Calibri"/>
                        </a:rPr>
                        <a:t>99.88%</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4191">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3 Legal Services</a:t>
                      </a:r>
                    </a:p>
                  </a:txBody>
                  <a:tcPr marL="5114" marR="5114" marT="51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16.7%</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87.7%</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90.0%</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61.0%</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30.8%</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chemeClr val="tx1"/>
                          </a:solidFill>
                          <a:effectLst/>
                          <a:latin typeface="Calibri"/>
                        </a:rPr>
                        <a:t>99.50%</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62932">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4 Compliance Monitoring and Stakeholder Management</a:t>
                      </a:r>
                    </a:p>
                  </a:txBody>
                  <a:tcPr marL="5114" marR="5114" marT="51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r" fontAlgn="t"/>
                      <a:r>
                        <a:rPr lang="en-ZA" sz="1100" b="1" i="0" u="none" strike="noStrike" dirty="0">
                          <a:solidFill>
                            <a:srgbClr val="FFFFFF"/>
                          </a:solidFill>
                          <a:effectLst/>
                          <a:latin typeface="Calibri"/>
                        </a:rPr>
                        <a:t>New Programme 2014/15</a:t>
                      </a:r>
                    </a:p>
                  </a:txBody>
                  <a:tcPr marL="5114" marR="5114" marT="51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a:txBody>
                    <a:bodyPr/>
                    <a:lstStyle/>
                    <a:p>
                      <a:pPr algn="r" fontAlgn="b"/>
                      <a:r>
                        <a:rPr lang="en-ZA" sz="1100" b="0" i="0" u="none" strike="noStrike" dirty="0">
                          <a:solidFill>
                            <a:srgbClr val="000000"/>
                          </a:solidFill>
                          <a:effectLst/>
                          <a:latin typeface="Calibri"/>
                        </a:rPr>
                        <a:t>100.0%</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95.8%</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91.7%</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chemeClr val="tx1"/>
                          </a:solidFill>
                          <a:effectLst/>
                          <a:latin typeface="Calibri"/>
                        </a:rPr>
                        <a:t>99.16%</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88513">
                <a:tc vMerge="1">
                  <a:txBody>
                    <a:bodyPr/>
                    <a:lstStyle/>
                    <a:p>
                      <a:endParaRPr lang="en-ZA"/>
                    </a:p>
                  </a:txBody>
                  <a:tcPr/>
                </a:tc>
                <a:tc>
                  <a:txBody>
                    <a:bodyPr/>
                    <a:lstStyle/>
                    <a:p>
                      <a:pPr algn="l" fontAlgn="t"/>
                      <a:r>
                        <a:rPr lang="en-ZA" sz="1100" b="0" i="1" u="none" strike="noStrike" dirty="0">
                          <a:solidFill>
                            <a:srgbClr val="000000"/>
                          </a:solidFill>
                          <a:effectLst/>
                          <a:latin typeface="Calibri"/>
                        </a:rPr>
                        <a:t>Prog 1: Governance &amp; Stakeholder Management</a:t>
                      </a:r>
                    </a:p>
                  </a:txBody>
                  <a:tcPr marL="5114" marR="5114" marT="51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66.7%</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96.1%</a:t>
                      </a:r>
                    </a:p>
                  </a:txBody>
                  <a:tcPr marL="5114" marR="5114" marT="51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2" gridSpan="2">
                  <a:txBody>
                    <a:bodyPr/>
                    <a:lstStyle/>
                    <a:p>
                      <a:pPr algn="r" fontAlgn="t"/>
                      <a:r>
                        <a:rPr lang="en-ZA" sz="1100" b="0" i="0" u="none" strike="noStrike" dirty="0">
                          <a:solidFill>
                            <a:srgbClr val="FFFFFF"/>
                          </a:solidFill>
                          <a:effectLst/>
                          <a:latin typeface="Calibri"/>
                        </a:rPr>
                        <a:t> </a:t>
                      </a:r>
                    </a:p>
                  </a:txBody>
                  <a:tcPr marL="5114" marR="5114" marT="51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hMerge="1">
                  <a:txBody>
                    <a:bodyPr/>
                    <a:lstStyle/>
                    <a:p>
                      <a:endParaRPr lang="en-ZA"/>
                    </a:p>
                  </a:txBody>
                  <a:tcPr/>
                </a:tc>
                <a:tc rowSpan="2" gridSpan="2">
                  <a:txBody>
                    <a:bodyPr/>
                    <a:lstStyle/>
                    <a:p>
                      <a:pPr algn="r" fontAlgn="b"/>
                      <a:r>
                        <a:rPr lang="en-ZA" sz="1100" b="0" i="0" u="none" strike="noStrike" dirty="0">
                          <a:solidFill>
                            <a:srgbClr val="000000"/>
                          </a:solidFill>
                          <a:effectLst/>
                          <a:latin typeface="Calibri"/>
                        </a:rPr>
                        <a:t> </a:t>
                      </a:r>
                    </a:p>
                  </a:txBody>
                  <a:tcPr marL="5114" marR="5114" marT="51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hMerge="1">
                  <a:txBody>
                    <a:bodyPr/>
                    <a:lstStyle/>
                    <a:p>
                      <a:endParaRPr lang="en-ZA"/>
                    </a:p>
                  </a:txBody>
                  <a:tcPr/>
                </a:tc>
              </a:tr>
              <a:tr h="184191">
                <a:tc vMerge="1">
                  <a:txBody>
                    <a:bodyPr/>
                    <a:lstStyle/>
                    <a:p>
                      <a:endParaRPr lang="en-ZA"/>
                    </a:p>
                  </a:txBody>
                  <a:tcPr/>
                </a:tc>
                <a:tc>
                  <a:txBody>
                    <a:bodyPr/>
                    <a:lstStyle/>
                    <a:p>
                      <a:pPr algn="l" fontAlgn="t"/>
                      <a:r>
                        <a:rPr lang="en-ZA" sz="1100" b="0" i="1" u="none" strike="noStrike" dirty="0">
                          <a:solidFill>
                            <a:srgbClr val="000000"/>
                          </a:solidFill>
                          <a:effectLst/>
                          <a:latin typeface="Calibri"/>
                        </a:rPr>
                        <a:t>Prog 2 Corporate Services</a:t>
                      </a:r>
                    </a:p>
                  </a:txBody>
                  <a:tcPr marL="5114" marR="5114" marT="51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57.1%</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96.1%</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r>
              <a:tr h="184191">
                <a:tc gridSpan="2">
                  <a:txBody>
                    <a:bodyPr/>
                    <a:lstStyle/>
                    <a:p>
                      <a:pPr algn="r" fontAlgn="t"/>
                      <a:r>
                        <a:rPr lang="en-ZA" sz="1100" b="1" i="0" u="none" strike="noStrike" dirty="0">
                          <a:solidFill>
                            <a:srgbClr val="FFFFFF"/>
                          </a:solidFill>
                          <a:effectLst/>
                          <a:latin typeface="Calibri"/>
                        </a:rPr>
                        <a:t>Totals</a:t>
                      </a:r>
                    </a:p>
                  </a:txBody>
                  <a:tcPr marL="5114" marR="5114" marT="51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29.7%</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91.3%</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86.7%</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99.0%</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76.27%</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99.73%</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84191">
                <a:tc rowSpan="5">
                  <a:txBody>
                    <a:bodyPr/>
                    <a:lstStyle/>
                    <a:p>
                      <a:pPr algn="ctr" fontAlgn="t"/>
                      <a:r>
                        <a:rPr lang="en-ZA" sz="1100" b="1" i="0" u="none" strike="noStrike" dirty="0">
                          <a:solidFill>
                            <a:srgbClr val="000000"/>
                          </a:solidFill>
                          <a:effectLst/>
                          <a:latin typeface="Calibri"/>
                        </a:rPr>
                        <a:t>International Relations and Cooperation</a:t>
                      </a:r>
                    </a:p>
                  </a:txBody>
                  <a:tcPr marL="5114" marR="5114" marT="51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100" b="0" i="0" u="none" strike="noStrike" dirty="0">
                          <a:solidFill>
                            <a:srgbClr val="000000"/>
                          </a:solidFill>
                          <a:effectLst/>
                          <a:latin typeface="Calibri"/>
                        </a:rPr>
                        <a:t>Prog 1 Administration</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59.1%</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95.4%</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63.6%</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92.7%</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25.0%</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4191">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2 </a:t>
                      </a:r>
                      <a:r>
                        <a:rPr lang="en-ZA" sz="1100" b="0" i="0" u="none" strike="noStrike" dirty="0" smtClean="0">
                          <a:solidFill>
                            <a:srgbClr val="000000"/>
                          </a:solidFill>
                          <a:effectLst/>
                          <a:latin typeface="Calibri"/>
                        </a:rPr>
                        <a:t>International Relations</a:t>
                      </a:r>
                      <a:endParaRPr lang="en-ZA" sz="1100" b="0" i="0" u="none" strike="noStrike" dirty="0">
                        <a:solidFill>
                          <a:srgbClr val="000000"/>
                        </a:solidFill>
                        <a:effectLst/>
                        <a:latin typeface="Calibri"/>
                      </a:endParaRP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66.7%</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104.8%</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33.3%</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99.9%</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0.0%</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103.8%</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84191">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3 International Cooperation</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63.5%</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99.9%</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91.4%</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80.0%</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99.6%</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94484">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4 </a:t>
                      </a:r>
                      <a:r>
                        <a:rPr lang="en-ZA" sz="1100" b="0" i="0" u="none" strike="noStrike" dirty="0" smtClean="0">
                          <a:solidFill>
                            <a:srgbClr val="000000"/>
                          </a:solidFill>
                          <a:effectLst/>
                          <a:latin typeface="Calibri"/>
                        </a:rPr>
                        <a:t>Diplomacy </a:t>
                      </a:r>
                      <a:r>
                        <a:rPr lang="en-ZA" sz="1100" b="0" i="0" u="none" strike="noStrike" dirty="0">
                          <a:solidFill>
                            <a:srgbClr val="000000"/>
                          </a:solidFill>
                          <a:effectLst/>
                          <a:latin typeface="Calibri"/>
                        </a:rPr>
                        <a:t>and Protocol Services </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100.0%</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107.7%</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95.8%</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96.3%</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92.0%</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91.7%</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09360">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5 International Transfers</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100.0%</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102.7%</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0.0%</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0.0%</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104.4%</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84191">
                <a:tc gridSpan="2">
                  <a:txBody>
                    <a:bodyPr/>
                    <a:lstStyle/>
                    <a:p>
                      <a:pPr algn="r" fontAlgn="b"/>
                      <a:r>
                        <a:rPr lang="en-ZA" sz="1100" b="1" i="0" u="none" strike="noStrike" dirty="0">
                          <a:solidFill>
                            <a:srgbClr val="FFFFFF"/>
                          </a:solidFill>
                          <a:effectLst/>
                          <a:latin typeface="Calibri"/>
                        </a:rPr>
                        <a:t>Totals</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65.2%</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102.0%</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81.1%</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98.2%</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64.0%</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102.1%</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84191">
                <a:tc rowSpan="5">
                  <a:txBody>
                    <a:bodyPr/>
                    <a:lstStyle/>
                    <a:p>
                      <a:pPr algn="ctr" fontAlgn="t"/>
                      <a:r>
                        <a:rPr lang="en-ZA" sz="1100" b="1" i="0" u="none" strike="noStrike" dirty="0">
                          <a:solidFill>
                            <a:srgbClr val="000000"/>
                          </a:solidFill>
                          <a:effectLst/>
                          <a:latin typeface="Calibri"/>
                        </a:rPr>
                        <a:t>Justice and Constitutional Development</a:t>
                      </a:r>
                    </a:p>
                  </a:txBody>
                  <a:tcPr marL="5114" marR="5114" marT="51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100" b="0" i="0" u="none" strike="noStrike" dirty="0">
                          <a:solidFill>
                            <a:srgbClr val="000000"/>
                          </a:solidFill>
                          <a:effectLst/>
                          <a:latin typeface="Calibri"/>
                        </a:rPr>
                        <a:t>Prog 1 Administration</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100" b="0" i="0" u="none" strike="noStrike" dirty="0">
                          <a:solidFill>
                            <a:srgbClr val="000000"/>
                          </a:solidFill>
                          <a:effectLst/>
                          <a:latin typeface="Calibri"/>
                        </a:rPr>
                        <a:t>90.5%</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90.0%</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99.2%</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64.3%</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99.3%</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4191">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2 Court Services</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ZA" sz="1100" b="0" i="0" u="none" strike="noStrike" dirty="0">
                          <a:solidFill>
                            <a:srgbClr val="000000"/>
                          </a:solidFill>
                          <a:effectLst/>
                          <a:latin typeface="Calibri"/>
                        </a:rPr>
                        <a:t>90.9%</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93.8%</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92.3%</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98.2%</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76.5%</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4191">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3 State Legal Services</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ZA" sz="1100" b="0" i="0" u="none" strike="noStrike" dirty="0">
                          <a:solidFill>
                            <a:srgbClr val="000000"/>
                          </a:solidFill>
                          <a:effectLst/>
                          <a:latin typeface="Calibri"/>
                        </a:rPr>
                        <a:t>87.0%</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84.6%</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81.8%</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98.4%</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4191">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4 National Prosecuting Authority</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ZA" sz="1100" b="0" i="0" u="none" strike="noStrike" dirty="0">
                          <a:solidFill>
                            <a:srgbClr val="000000"/>
                          </a:solidFill>
                          <a:effectLst/>
                          <a:latin typeface="Calibri"/>
                        </a:rPr>
                        <a:t>64.3%</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75.9%</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64.3%</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4191">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5 Auxiliary and Associated Services</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100" b="0" i="0" u="none" strike="noStrike" dirty="0">
                          <a:solidFill>
                            <a:srgbClr val="000000"/>
                          </a:solidFill>
                          <a:effectLst/>
                          <a:latin typeface="Calibri"/>
                        </a:rPr>
                        <a:t> </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95.6%</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95.5%</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33.3%</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99.7%</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84191">
                <a:tc gridSpan="2">
                  <a:txBody>
                    <a:bodyPr/>
                    <a:lstStyle/>
                    <a:p>
                      <a:pPr algn="r" fontAlgn="b"/>
                      <a:r>
                        <a:rPr lang="en-ZA" sz="1100" b="1" i="0" u="none" strike="noStrike" dirty="0">
                          <a:solidFill>
                            <a:srgbClr val="FFFFFF"/>
                          </a:solidFill>
                          <a:effectLst/>
                          <a:latin typeface="Calibri"/>
                        </a:rPr>
                        <a:t>Totals </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83.2%</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96.7%</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84.8%</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98.3%</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71.6%</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99.7%</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84191">
                <a:tc rowSpan="4">
                  <a:txBody>
                    <a:bodyPr/>
                    <a:lstStyle/>
                    <a:p>
                      <a:pPr algn="ctr" fontAlgn="t"/>
                      <a:r>
                        <a:rPr lang="en-ZA" sz="1100" b="1" i="0" u="none" strike="noStrike" dirty="0">
                          <a:solidFill>
                            <a:srgbClr val="000000"/>
                          </a:solidFill>
                          <a:effectLst/>
                          <a:latin typeface="Calibri"/>
                        </a:rPr>
                        <a:t>Labour</a:t>
                      </a:r>
                    </a:p>
                  </a:txBody>
                  <a:tcPr marL="5114" marR="5114" marT="51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100" b="0" i="0" u="none" strike="noStrike" dirty="0">
                          <a:solidFill>
                            <a:srgbClr val="000000"/>
                          </a:solidFill>
                          <a:effectLst/>
                          <a:latin typeface="Calibri"/>
                        </a:rPr>
                        <a:t>Prog 1 Administration</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100" b="0" i="0" u="none" strike="noStrike" dirty="0">
                          <a:solidFill>
                            <a:srgbClr val="000000"/>
                          </a:solidFill>
                          <a:effectLst/>
                          <a:latin typeface="Calibri"/>
                        </a:rPr>
                        <a:t>66.7%</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94.7%</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44.4%</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88.4%</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44.4%</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91.6%</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4191">
                <a:tc vMerge="1">
                  <a:txBody>
                    <a:bodyPr/>
                    <a:lstStyle/>
                    <a:p>
                      <a:endParaRPr lang="en-ZA"/>
                    </a:p>
                  </a:txBody>
                  <a:tcPr/>
                </a:tc>
                <a:tc>
                  <a:txBody>
                    <a:bodyPr/>
                    <a:lstStyle/>
                    <a:p>
                      <a:pPr algn="l" fontAlgn="b"/>
                      <a:r>
                        <a:rPr lang="fr-FR" sz="1100" b="0" i="0" u="none" strike="noStrike" dirty="0">
                          <a:solidFill>
                            <a:srgbClr val="000000"/>
                          </a:solidFill>
                          <a:effectLst/>
                          <a:latin typeface="Calibri"/>
                        </a:rPr>
                        <a:t>Prog 2 Inspection &amp; </a:t>
                      </a:r>
                      <a:r>
                        <a:rPr lang="fr-FR" sz="1100" b="0" i="0" u="none" strike="noStrike" dirty="0" smtClean="0">
                          <a:solidFill>
                            <a:srgbClr val="000000"/>
                          </a:solidFill>
                          <a:effectLst/>
                          <a:latin typeface="Calibri"/>
                        </a:rPr>
                        <a:t>Enfoncement </a:t>
                      </a:r>
                      <a:r>
                        <a:rPr lang="fr-FR" sz="1100" b="0" i="0" u="none" strike="noStrike" dirty="0">
                          <a:solidFill>
                            <a:srgbClr val="000000"/>
                          </a:solidFill>
                          <a:effectLst/>
                          <a:latin typeface="Calibri"/>
                        </a:rPr>
                        <a:t>Services</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ZA" sz="1100" b="0" i="0" u="none" strike="noStrike" dirty="0">
                          <a:solidFill>
                            <a:srgbClr val="000000"/>
                          </a:solidFill>
                          <a:effectLst/>
                          <a:latin typeface="Calibri"/>
                        </a:rPr>
                        <a:t>70.6%</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96.6%</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42.9%</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99.6%</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64.7%</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4191">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3 Public Employment Services</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ZA" sz="1100" b="0" i="0" u="none" strike="noStrike" dirty="0">
                          <a:solidFill>
                            <a:srgbClr val="000000"/>
                          </a:solidFill>
                          <a:effectLst/>
                          <a:latin typeface="Calibri"/>
                        </a:rPr>
                        <a:t>71.4%</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44.4%</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96.6%</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44.4%</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97.5%</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4191">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4 Labour Policy &amp; Industrial Relations</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70.8%</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98.1%</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66.7%</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97.7%</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71.4%</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98.7%</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84191">
                <a:tc gridSpan="2">
                  <a:txBody>
                    <a:bodyPr/>
                    <a:lstStyle/>
                    <a:p>
                      <a:pPr algn="r" fontAlgn="b"/>
                      <a:r>
                        <a:rPr lang="en-ZA" sz="1100" b="1" i="0" u="none" strike="noStrike" dirty="0">
                          <a:solidFill>
                            <a:srgbClr val="FFFFFF"/>
                          </a:solidFill>
                          <a:effectLst/>
                          <a:latin typeface="Calibri"/>
                        </a:rPr>
                        <a:t>Totals</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69.5%</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r" fontAlgn="b"/>
                      <a:r>
                        <a:rPr lang="en-ZA" sz="1100" b="1" i="0" u="none" strike="noStrike" dirty="0">
                          <a:solidFill>
                            <a:srgbClr val="FFFFFF"/>
                          </a:solidFill>
                          <a:effectLst/>
                          <a:latin typeface="Calibri"/>
                        </a:rPr>
                        <a:t>97.0%</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r" fontAlgn="b"/>
                      <a:r>
                        <a:rPr lang="en-ZA" sz="1100" b="1" i="0" u="none" strike="noStrike" dirty="0">
                          <a:solidFill>
                            <a:srgbClr val="FFFFFF"/>
                          </a:solidFill>
                          <a:effectLst/>
                          <a:latin typeface="Calibri"/>
                        </a:rPr>
                        <a:t>50.0%</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r" fontAlgn="b"/>
                      <a:r>
                        <a:rPr lang="en-ZA" sz="1100" b="1" i="0" u="none" strike="noStrike" dirty="0">
                          <a:solidFill>
                            <a:srgbClr val="FFFFFF"/>
                          </a:solidFill>
                          <a:effectLst/>
                          <a:latin typeface="Calibri"/>
                        </a:rPr>
                        <a:t>95.0%</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r" fontAlgn="b"/>
                      <a:r>
                        <a:rPr lang="en-ZA" sz="1100" b="1" i="0" u="none" strike="noStrike" dirty="0">
                          <a:solidFill>
                            <a:srgbClr val="FFFFFF"/>
                          </a:solidFill>
                          <a:effectLst/>
                          <a:latin typeface="Calibri"/>
                        </a:rPr>
                        <a:t>56.9%</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r" fontAlgn="b"/>
                      <a:r>
                        <a:rPr lang="en-ZA" sz="1100" b="1" i="0" u="none" strike="noStrike" dirty="0">
                          <a:solidFill>
                            <a:srgbClr val="FFFFFF"/>
                          </a:solidFill>
                          <a:effectLst/>
                          <a:latin typeface="Calibri"/>
                        </a:rPr>
                        <a:t>96.6%</a:t>
                      </a:r>
                    </a:p>
                  </a:txBody>
                  <a:tcPr marL="5114" marR="5114" marT="51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r>
            </a:tbl>
          </a:graphicData>
        </a:graphic>
      </p:graphicFrame>
    </p:spTree>
    <p:extLst>
      <p:ext uri="{BB962C8B-B14F-4D97-AF65-F5344CB8AC3E}">
        <p14:creationId xmlns:p14="http://schemas.microsoft.com/office/powerpoint/2010/main" xmlns="" val="810120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3568" y="116632"/>
            <a:ext cx="8061486" cy="504056"/>
          </a:xfrm>
        </p:spPr>
        <p:txBody>
          <a:bodyPr/>
          <a:lstStyle/>
          <a:p>
            <a:pPr lvl="1" eaLnBrk="1" hangingPunct="1">
              <a:lnSpc>
                <a:spcPct val="80000"/>
              </a:lnSpc>
            </a:pPr>
            <a:r>
              <a:rPr lang="en-US" sz="3200" b="1" kern="1200" dirty="0" smtClean="0">
                <a:solidFill>
                  <a:srgbClr val="800000"/>
                </a:solidFill>
                <a:latin typeface="Calibri" pitchFamily="34" charset="0"/>
                <a:ea typeface="+mj-ea"/>
                <a:cs typeface="Calibri" pitchFamily="34" charset="0"/>
              </a:rPr>
              <a:t>Performance vs. Expenditure</a:t>
            </a:r>
            <a:endParaRPr lang="en-US" sz="3200" b="1" kern="1200" dirty="0">
              <a:solidFill>
                <a:srgbClr val="800000"/>
              </a:solidFill>
              <a:latin typeface="Calibri" pitchFamily="34" charset="0"/>
              <a:ea typeface="+mj-ea"/>
              <a:cs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049383948"/>
              </p:ext>
            </p:extLst>
          </p:nvPr>
        </p:nvGraphicFramePr>
        <p:xfrm>
          <a:off x="899592" y="6473076"/>
          <a:ext cx="7221488" cy="285115"/>
        </p:xfrm>
        <a:graphic>
          <a:graphicData uri="http://schemas.openxmlformats.org/drawingml/2006/table">
            <a:tbl>
              <a:tblPr firstRow="1" bandRow="1">
                <a:tableStyleId>{91EBBBCC-DAD2-459C-BE2E-F6DE35CF9A28}</a:tableStyleId>
              </a:tblPr>
              <a:tblGrid>
                <a:gridCol w="842507"/>
                <a:gridCol w="1323940"/>
                <a:gridCol w="842507"/>
                <a:gridCol w="1444297"/>
                <a:gridCol w="875659"/>
                <a:gridCol w="1892578"/>
              </a:tblGrid>
              <a:tr h="216025">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0% - 60%</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61% - 89%</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90% and above</a:t>
                      </a:r>
                      <a:endParaRPr lang="en-ZA" sz="1800" b="0" dirty="0">
                        <a:solidFill>
                          <a:schemeClr val="tx1"/>
                        </a:solidFill>
                        <a:latin typeface="Calibri" panose="020F0502020204030204" pitchFamily="34" charset="0"/>
                      </a:endParaRPr>
                    </a:p>
                  </a:txBody>
                  <a:tcPr anchor="ctr">
                    <a:noFill/>
                  </a:tcPr>
                </a:tc>
              </a:tr>
            </a:tbl>
          </a:graphicData>
        </a:graphic>
      </p:graphicFrame>
      <p:grpSp>
        <p:nvGrpSpPr>
          <p:cNvPr id="14" name="Group 13"/>
          <p:cNvGrpSpPr/>
          <p:nvPr/>
        </p:nvGrpSpPr>
        <p:grpSpPr>
          <a:xfrm>
            <a:off x="1413496" y="6519587"/>
            <a:ext cx="4885169" cy="138259"/>
            <a:chOff x="1412393" y="6381328"/>
            <a:chExt cx="4885169" cy="138259"/>
          </a:xfrm>
        </p:grpSpPr>
        <p:sp>
          <p:nvSpPr>
            <p:cNvPr id="8" name="TextBox 7"/>
            <p:cNvSpPr txBox="1"/>
            <p:nvPr/>
          </p:nvSpPr>
          <p:spPr>
            <a:xfrm>
              <a:off x="1412393" y="6381328"/>
              <a:ext cx="360040" cy="122713"/>
            </a:xfrm>
            <a:prstGeom prst="rect">
              <a:avLst/>
            </a:prstGeom>
            <a:solidFill>
              <a:srgbClr val="FF0000"/>
            </a:solidFill>
            <a:ln>
              <a:solidFill>
                <a:schemeClr val="tx1"/>
              </a:solidFill>
            </a:ln>
          </p:spPr>
          <p:txBody>
            <a:bodyPr wrap="square" rtlCol="0" anchor="ctr">
              <a:spAutoFit/>
            </a:bodyPr>
            <a:lstStyle/>
            <a:p>
              <a:endParaRPr lang="en-ZA" dirty="0"/>
            </a:p>
          </p:txBody>
        </p:sp>
        <p:sp>
          <p:nvSpPr>
            <p:cNvPr id="11" name="TextBox 10"/>
            <p:cNvSpPr txBox="1"/>
            <p:nvPr/>
          </p:nvSpPr>
          <p:spPr>
            <a:xfrm>
              <a:off x="3606625" y="6381328"/>
              <a:ext cx="360040" cy="122713"/>
            </a:xfrm>
            <a:prstGeom prst="rect">
              <a:avLst/>
            </a:prstGeom>
            <a:solidFill>
              <a:srgbClr val="FFC000"/>
            </a:solidFill>
            <a:ln>
              <a:solidFill>
                <a:schemeClr val="tx1"/>
              </a:solidFill>
            </a:ln>
          </p:spPr>
          <p:txBody>
            <a:bodyPr wrap="square" rtlCol="0" anchor="ctr">
              <a:spAutoFit/>
            </a:bodyPr>
            <a:lstStyle/>
            <a:p>
              <a:endParaRPr lang="en-ZA" dirty="0"/>
            </a:p>
          </p:txBody>
        </p:sp>
        <p:sp>
          <p:nvSpPr>
            <p:cNvPr id="12" name="TextBox 11"/>
            <p:cNvSpPr txBox="1"/>
            <p:nvPr/>
          </p:nvSpPr>
          <p:spPr>
            <a:xfrm>
              <a:off x="5937522" y="6396874"/>
              <a:ext cx="360040" cy="122713"/>
            </a:xfrm>
            <a:prstGeom prst="rect">
              <a:avLst/>
            </a:prstGeom>
            <a:solidFill>
              <a:srgbClr val="00B050"/>
            </a:solidFill>
            <a:ln>
              <a:solidFill>
                <a:schemeClr val="tx1"/>
              </a:solidFill>
            </a:ln>
          </p:spPr>
          <p:txBody>
            <a:bodyPr wrap="square" rtlCol="0" anchor="ctr">
              <a:spAutoFit/>
            </a:bodyPr>
            <a:lstStyle/>
            <a:p>
              <a:endParaRPr lang="en-ZA" dirty="0"/>
            </a:p>
          </p:txBody>
        </p:sp>
      </p:grpSp>
      <p:graphicFrame>
        <p:nvGraphicFramePr>
          <p:cNvPr id="2" name="Table 1"/>
          <p:cNvGraphicFramePr>
            <a:graphicFrameLocks noGrp="1"/>
          </p:cNvGraphicFramePr>
          <p:nvPr>
            <p:extLst>
              <p:ext uri="{D42A27DB-BD31-4B8C-83A1-F6EECF244321}">
                <p14:modId xmlns:p14="http://schemas.microsoft.com/office/powerpoint/2010/main" xmlns="" val="376044111"/>
              </p:ext>
            </p:extLst>
          </p:nvPr>
        </p:nvGraphicFramePr>
        <p:xfrm>
          <a:off x="251519" y="692695"/>
          <a:ext cx="8640962" cy="5544616"/>
        </p:xfrm>
        <a:graphic>
          <a:graphicData uri="http://schemas.openxmlformats.org/drawingml/2006/table">
            <a:tbl>
              <a:tblPr/>
              <a:tblGrid>
                <a:gridCol w="1368153"/>
                <a:gridCol w="3341169"/>
                <a:gridCol w="669675"/>
                <a:gridCol w="669675"/>
                <a:gridCol w="669675"/>
                <a:gridCol w="702079"/>
                <a:gridCol w="702079"/>
                <a:gridCol w="518457"/>
              </a:tblGrid>
              <a:tr h="217483">
                <a:tc rowSpan="2">
                  <a:txBody>
                    <a:bodyPr/>
                    <a:lstStyle/>
                    <a:p>
                      <a:pPr algn="ctr" fontAlgn="ctr"/>
                      <a:r>
                        <a:rPr lang="en-ZA" sz="1100" b="1" i="0" u="none" strike="noStrike" dirty="0">
                          <a:solidFill>
                            <a:srgbClr val="000000"/>
                          </a:solidFill>
                          <a:effectLst/>
                          <a:latin typeface="Calibri"/>
                        </a:rPr>
                        <a:t>DEPARTMENT</a:t>
                      </a:r>
                    </a:p>
                  </a:txBody>
                  <a:tcPr marL="6234" marR="6234" marT="62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n-ZA" sz="1100" b="1" i="0" u="none" strike="noStrike" dirty="0">
                          <a:solidFill>
                            <a:srgbClr val="000000"/>
                          </a:solidFill>
                          <a:effectLst/>
                          <a:latin typeface="Calibri"/>
                        </a:rPr>
                        <a:t>PROGRAMME(S)</a:t>
                      </a:r>
                    </a:p>
                  </a:txBody>
                  <a:tcPr marL="6234" marR="6234" marT="62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ZA" sz="1100" b="1" i="0" u="none" strike="noStrike" dirty="0">
                          <a:solidFill>
                            <a:srgbClr val="FFFFFF"/>
                          </a:solidFill>
                          <a:effectLst/>
                          <a:latin typeface="Calibri"/>
                        </a:rPr>
                        <a:t>2013/14</a:t>
                      </a:r>
                    </a:p>
                  </a:txBody>
                  <a:tcPr marL="6234" marR="6234" marT="6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en-ZA"/>
                    </a:p>
                  </a:txBody>
                  <a:tcPr/>
                </a:tc>
                <a:tc gridSpan="2">
                  <a:txBody>
                    <a:bodyPr/>
                    <a:lstStyle/>
                    <a:p>
                      <a:pPr algn="ctr" fontAlgn="b"/>
                      <a:r>
                        <a:rPr lang="en-ZA" sz="1100" b="1" i="0" u="none" strike="noStrike" dirty="0">
                          <a:solidFill>
                            <a:srgbClr val="FFFFFF"/>
                          </a:solidFill>
                          <a:effectLst/>
                          <a:latin typeface="Calibri"/>
                        </a:rPr>
                        <a:t>2014/15</a:t>
                      </a:r>
                    </a:p>
                  </a:txBody>
                  <a:tcPr marL="6234" marR="6234" marT="6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en-ZA"/>
                    </a:p>
                  </a:txBody>
                  <a:tcPr/>
                </a:tc>
                <a:tc gridSpan="2">
                  <a:txBody>
                    <a:bodyPr/>
                    <a:lstStyle/>
                    <a:p>
                      <a:pPr algn="ctr" fontAlgn="b"/>
                      <a:r>
                        <a:rPr lang="en-ZA" sz="1100" b="1" i="0" u="none" strike="noStrike" dirty="0">
                          <a:solidFill>
                            <a:srgbClr val="FFFFFF"/>
                          </a:solidFill>
                          <a:effectLst/>
                          <a:latin typeface="Calibri"/>
                        </a:rPr>
                        <a:t>2015/16</a:t>
                      </a:r>
                    </a:p>
                  </a:txBody>
                  <a:tcPr marL="6234" marR="6234" marT="6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hMerge="1">
                  <a:txBody>
                    <a:bodyPr/>
                    <a:lstStyle/>
                    <a:p>
                      <a:endParaRPr lang="en-ZA"/>
                    </a:p>
                  </a:txBody>
                  <a:tcPr/>
                </a:tc>
              </a:tr>
              <a:tr h="280915">
                <a:tc vMerge="1">
                  <a:txBody>
                    <a:bodyPr/>
                    <a:lstStyle/>
                    <a:p>
                      <a:endParaRPr lang="en-ZA"/>
                    </a:p>
                  </a:txBody>
                  <a:tcPr/>
                </a:tc>
                <a:tc vMerge="1">
                  <a:txBody>
                    <a:bodyPr/>
                    <a:lstStyle/>
                    <a:p>
                      <a:endParaRPr lang="en-ZA"/>
                    </a:p>
                  </a:txBody>
                  <a:tcPr/>
                </a:tc>
                <a:tc>
                  <a:txBody>
                    <a:bodyPr/>
                    <a:lstStyle/>
                    <a:p>
                      <a:pPr algn="ctr" fontAlgn="b"/>
                      <a:r>
                        <a:rPr lang="en-ZA" sz="1100" b="1" i="0" u="none" strike="noStrike" dirty="0">
                          <a:solidFill>
                            <a:srgbClr val="000000"/>
                          </a:solidFill>
                          <a:effectLst/>
                          <a:latin typeface="Calibri"/>
                        </a:rPr>
                        <a:t>%Achieved</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fontAlgn="b"/>
                      <a:r>
                        <a:rPr lang="en-ZA" sz="1100" b="1" i="0" u="none" strike="noStrike" dirty="0">
                          <a:solidFill>
                            <a:srgbClr val="000000"/>
                          </a:solidFill>
                          <a:effectLst/>
                          <a:latin typeface="Calibri"/>
                        </a:rPr>
                        <a:t>% Spend</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fontAlgn="b"/>
                      <a:r>
                        <a:rPr lang="en-ZA" sz="1100" b="1" i="0" u="none" strike="noStrike" dirty="0">
                          <a:solidFill>
                            <a:srgbClr val="000000"/>
                          </a:solidFill>
                          <a:effectLst/>
                          <a:latin typeface="Calibri"/>
                        </a:rPr>
                        <a:t>%Achieved</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b"/>
                      <a:r>
                        <a:rPr lang="en-ZA" sz="1100" b="1" i="0" u="none" strike="noStrike" dirty="0">
                          <a:solidFill>
                            <a:srgbClr val="000000"/>
                          </a:solidFill>
                          <a:effectLst/>
                          <a:latin typeface="Calibri"/>
                        </a:rPr>
                        <a:t>% Spend</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b"/>
                      <a:r>
                        <a:rPr lang="en-ZA" sz="1100" b="1" i="0" u="none" strike="noStrike" dirty="0">
                          <a:solidFill>
                            <a:srgbClr val="000000"/>
                          </a:solidFill>
                          <a:effectLst/>
                          <a:latin typeface="Calibri"/>
                        </a:rPr>
                        <a:t>%Achieved</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b"/>
                      <a:r>
                        <a:rPr lang="en-ZA" sz="1100" b="1" i="0" u="none" strike="noStrike" dirty="0">
                          <a:solidFill>
                            <a:srgbClr val="000000"/>
                          </a:solidFill>
                          <a:effectLst/>
                          <a:latin typeface="Calibri"/>
                        </a:rPr>
                        <a:t>% Spend</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r>
              <a:tr h="208421">
                <a:tc rowSpan="3">
                  <a:txBody>
                    <a:bodyPr/>
                    <a:lstStyle/>
                    <a:p>
                      <a:pPr algn="ctr" fontAlgn="t"/>
                      <a:r>
                        <a:rPr lang="en-ZA" sz="1100" b="1" i="0" u="none" strike="noStrike" dirty="0">
                          <a:solidFill>
                            <a:srgbClr val="000000"/>
                          </a:solidFill>
                          <a:effectLst/>
                          <a:latin typeface="Calibri"/>
                        </a:rPr>
                        <a:t>Military </a:t>
                      </a:r>
                      <a:r>
                        <a:rPr lang="en-ZA" sz="1100" b="1" i="0" u="none" strike="noStrike" dirty="0" smtClean="0">
                          <a:solidFill>
                            <a:srgbClr val="000000"/>
                          </a:solidFill>
                          <a:effectLst/>
                          <a:latin typeface="Calibri"/>
                        </a:rPr>
                        <a:t>Veterans</a:t>
                      </a:r>
                      <a:endParaRPr lang="en-ZA" sz="1100" b="1" i="0" u="none" strike="noStrike" dirty="0">
                        <a:solidFill>
                          <a:srgbClr val="000000"/>
                        </a:solidFill>
                        <a:effectLst/>
                        <a:latin typeface="Calibri"/>
                      </a:endParaRPr>
                    </a:p>
                  </a:txBody>
                  <a:tcPr marL="6234" marR="6234" marT="62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100" b="0" i="0" u="none" strike="noStrike" dirty="0">
                          <a:solidFill>
                            <a:srgbClr val="000000"/>
                          </a:solidFill>
                          <a:effectLst/>
                          <a:latin typeface="Calibri"/>
                        </a:rPr>
                        <a:t>Prog 1 Administration </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52.4%</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54.0%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71.4%</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90.2%</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ZA" sz="1100" b="0" i="0" u="none" strike="noStrike" dirty="0">
                          <a:solidFill>
                            <a:srgbClr val="000000"/>
                          </a:solidFill>
                          <a:effectLst/>
                          <a:latin typeface="Calibri"/>
                        </a:rPr>
                        <a:t>58.3%</a:t>
                      </a:r>
                    </a:p>
                  </a:txBody>
                  <a:tcPr marL="6234" marR="6234" marT="62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ZA" sz="1100" b="0" i="0" u="none" strike="noStrike" dirty="0">
                          <a:solidFill>
                            <a:srgbClr val="000000"/>
                          </a:solidFill>
                          <a:effectLst/>
                          <a:latin typeface="Calibri"/>
                        </a:rPr>
                        <a:t>90.50%</a:t>
                      </a:r>
                    </a:p>
                  </a:txBody>
                  <a:tcPr marL="6234" marR="6234" marT="62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08421">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2 Socio Economic Support Services</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9.1%</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44.8%</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20.0%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96.1%</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ZA" sz="1100" b="0" i="0" u="none" strike="noStrike" dirty="0">
                          <a:solidFill>
                            <a:srgbClr val="000000"/>
                          </a:solidFill>
                          <a:effectLst/>
                          <a:latin typeface="Calibri"/>
                        </a:rPr>
                        <a:t>60%</a:t>
                      </a:r>
                    </a:p>
                  </a:txBody>
                  <a:tcPr marL="6234" marR="6234" marT="62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ZA" sz="1100" b="0" i="0" u="none" strike="noStrike" dirty="0">
                          <a:solidFill>
                            <a:srgbClr val="000000"/>
                          </a:solidFill>
                          <a:effectLst/>
                          <a:latin typeface="Calibri"/>
                        </a:rPr>
                        <a:t>96.10%</a:t>
                      </a:r>
                    </a:p>
                  </a:txBody>
                  <a:tcPr marL="6234" marR="6234" marT="62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94624">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3 Empowerment and Stakeholder Management</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22.2%</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39.0%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33.3%</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80.0%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ZA" sz="1100" b="0" i="0" u="none" strike="noStrike" dirty="0">
                          <a:solidFill>
                            <a:srgbClr val="000000"/>
                          </a:solidFill>
                          <a:effectLst/>
                          <a:latin typeface="Calibri"/>
                        </a:rPr>
                        <a:t>40%</a:t>
                      </a:r>
                    </a:p>
                  </a:txBody>
                  <a:tcPr marL="6234" marR="6234" marT="62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ZA" sz="1100" b="0" i="0" u="none" strike="noStrike" dirty="0">
                          <a:solidFill>
                            <a:srgbClr val="000000"/>
                          </a:solidFill>
                          <a:effectLst/>
                          <a:latin typeface="Calibri"/>
                        </a:rPr>
                        <a:t>80.40%</a:t>
                      </a:r>
                    </a:p>
                  </a:txBody>
                  <a:tcPr marL="6234" marR="6234" marT="62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17483">
                <a:tc gridSpan="2">
                  <a:txBody>
                    <a:bodyPr/>
                    <a:lstStyle/>
                    <a:p>
                      <a:pPr algn="r" fontAlgn="b"/>
                      <a:r>
                        <a:rPr lang="en-ZA" sz="1100" b="1" i="0" u="none" strike="noStrike" dirty="0">
                          <a:solidFill>
                            <a:srgbClr val="FFFFFF"/>
                          </a:solidFill>
                          <a:effectLst/>
                          <a:latin typeface="Calibri"/>
                        </a:rPr>
                        <a:t>Totals</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32.0%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47.2%</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52.0%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91.7%</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54.5%</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91.8%</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208421">
                <a:tc rowSpan="4">
                  <a:txBody>
                    <a:bodyPr/>
                    <a:lstStyle/>
                    <a:p>
                      <a:pPr algn="ctr" fontAlgn="t"/>
                      <a:r>
                        <a:rPr lang="en-ZA" sz="1100" b="1" i="0" u="none" strike="noStrike" dirty="0">
                          <a:solidFill>
                            <a:srgbClr val="000000"/>
                          </a:solidFill>
                          <a:effectLst/>
                          <a:latin typeface="Calibri"/>
                        </a:rPr>
                        <a:t>Mineral Resources</a:t>
                      </a:r>
                    </a:p>
                  </a:txBody>
                  <a:tcPr marL="6234" marR="6234" marT="62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100" b="0" i="0" u="none" strike="noStrike" dirty="0">
                          <a:solidFill>
                            <a:srgbClr val="000000"/>
                          </a:solidFill>
                          <a:effectLst/>
                          <a:latin typeface="Calibri"/>
                        </a:rPr>
                        <a:t>Prog 1 Administration</a:t>
                      </a:r>
                    </a:p>
                  </a:txBody>
                  <a:tcPr marL="6234" marR="6234" marT="62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90.0%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99.5%</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93.3%</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99.9%</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73.7%</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08421">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2 Promotion of Mine Safety &amp; Health</a:t>
                      </a:r>
                    </a:p>
                  </a:txBody>
                  <a:tcPr marL="6234" marR="6234" marT="62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88.9%</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99.5%</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95.5%</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80.0%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08421">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3 Mineral Regulation</a:t>
                      </a:r>
                    </a:p>
                  </a:txBody>
                  <a:tcPr marL="6234" marR="6234" marT="62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91.2%</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90.5%</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17483">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4 Mineral Policy &amp; Promotion</a:t>
                      </a:r>
                    </a:p>
                  </a:txBody>
                  <a:tcPr marL="6234" marR="6234" marT="62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86.7%</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99.4%</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95.2%</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88.0%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17483">
                <a:tc gridSpan="2">
                  <a:txBody>
                    <a:bodyPr/>
                    <a:lstStyle/>
                    <a:p>
                      <a:pPr algn="r" fontAlgn="t"/>
                      <a:r>
                        <a:rPr lang="en-ZA" sz="1100" b="1" i="0" u="none" strike="noStrike" dirty="0">
                          <a:solidFill>
                            <a:srgbClr val="FFFFFF"/>
                          </a:solidFill>
                          <a:effectLst/>
                          <a:latin typeface="Calibri"/>
                        </a:rPr>
                        <a:t>Totals</a:t>
                      </a:r>
                    </a:p>
                  </a:txBody>
                  <a:tcPr marL="6234" marR="6234" marT="62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89.3%</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99.5%</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95.7%</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100.0%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81.7%</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100.0%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217483">
                <a:tc rowSpan="2">
                  <a:txBody>
                    <a:bodyPr/>
                    <a:lstStyle/>
                    <a:p>
                      <a:pPr algn="ctr" fontAlgn="t"/>
                      <a:r>
                        <a:rPr lang="en-ZA" sz="1100" b="1" i="0" u="none" strike="noStrike" dirty="0">
                          <a:solidFill>
                            <a:srgbClr val="000000"/>
                          </a:solidFill>
                          <a:effectLst/>
                          <a:latin typeface="Calibri"/>
                        </a:rPr>
                        <a:t>National School of Governance </a:t>
                      </a:r>
                    </a:p>
                  </a:txBody>
                  <a:tcPr marL="6234" marR="6234" marT="62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100" b="0" i="0" u="none" strike="noStrike" dirty="0">
                          <a:solidFill>
                            <a:srgbClr val="000000"/>
                          </a:solidFill>
                          <a:effectLst/>
                          <a:latin typeface="Calibri"/>
                        </a:rPr>
                        <a:t>Prog 1 Administration</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63.6%</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99.6%</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63.0%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94.4%</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72.5%</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39490">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2 Public Sector Organisational and Staff </a:t>
                      </a:r>
                      <a:r>
                        <a:rPr lang="en-ZA" sz="1100" b="0" i="0" u="none" strike="noStrike" dirty="0" smtClean="0">
                          <a:solidFill>
                            <a:srgbClr val="000000"/>
                          </a:solidFill>
                          <a:effectLst/>
                          <a:latin typeface="Calibri"/>
                        </a:rPr>
                        <a:t>Dev</a:t>
                      </a:r>
                      <a:endParaRPr lang="en-ZA" sz="1100" b="0" i="0" u="none" strike="noStrike" dirty="0">
                        <a:solidFill>
                          <a:srgbClr val="000000"/>
                        </a:solidFill>
                        <a:effectLst/>
                        <a:latin typeface="Calibri"/>
                      </a:endParaRP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73.3%</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59.5%</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68.8%</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17483">
                <a:tc gridSpan="2">
                  <a:txBody>
                    <a:bodyPr/>
                    <a:lstStyle/>
                    <a:p>
                      <a:pPr algn="r" fontAlgn="t"/>
                      <a:r>
                        <a:rPr lang="en-ZA" sz="1100" b="1" i="0" u="none" strike="noStrike" dirty="0">
                          <a:solidFill>
                            <a:srgbClr val="FFFFFF"/>
                          </a:solidFill>
                          <a:effectLst/>
                          <a:latin typeface="Calibri"/>
                        </a:rPr>
                        <a:t>Totals</a:t>
                      </a:r>
                    </a:p>
                  </a:txBody>
                  <a:tcPr marL="6234" marR="6234" marT="62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68.0%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99.8%</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61.4%</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96.7%</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71.1%</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100.0%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217483">
                <a:tc rowSpan="10">
                  <a:txBody>
                    <a:bodyPr/>
                    <a:lstStyle/>
                    <a:p>
                      <a:pPr algn="ctr" fontAlgn="t"/>
                      <a:r>
                        <a:rPr lang="en-ZA" sz="1100" b="1" i="0" u="none" strike="noStrike" dirty="0">
                          <a:solidFill>
                            <a:srgbClr val="000000"/>
                          </a:solidFill>
                          <a:effectLst/>
                          <a:latin typeface="Calibri"/>
                        </a:rPr>
                        <a:t>National Treasury</a:t>
                      </a:r>
                    </a:p>
                  </a:txBody>
                  <a:tcPr marL="6234" marR="6234" marT="62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100" b="0" i="0" u="none" strike="noStrike" dirty="0">
                          <a:solidFill>
                            <a:srgbClr val="000000"/>
                          </a:solidFill>
                          <a:effectLst/>
                          <a:latin typeface="Calibri"/>
                        </a:rPr>
                        <a:t>Prog 1 Administration</a:t>
                      </a:r>
                    </a:p>
                  </a:txBody>
                  <a:tcPr marL="6234" marR="6234" marT="62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60.0%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95.5%</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75.0%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97.4%</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75.0%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97.1%</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48553">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2 Economic Policy, Tax, Fin Reg &amp; Research</a:t>
                      </a:r>
                    </a:p>
                  </a:txBody>
                  <a:tcPr marL="6234" marR="6234" marT="62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20.0%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92.7%</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92.5%</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80.0%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98.9%</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08421">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3 Pub Fin &amp; Budget Management</a:t>
                      </a:r>
                    </a:p>
                  </a:txBody>
                  <a:tcPr marL="6234" marR="6234" marT="62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12.0%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94.3%</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78.4%</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94.4%</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76.5%</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97.7%</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08421">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4 Asset &amp; Liability Management</a:t>
                      </a:r>
                    </a:p>
                  </a:txBody>
                  <a:tcPr marL="6234" marR="6234" marT="62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60.5%</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99.9%</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61.1%</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92.4%</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91.3%</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08421">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5 Financial Systems &amp; Accounting</a:t>
                      </a:r>
                    </a:p>
                  </a:txBody>
                  <a:tcPr marL="6234" marR="6234" marT="62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47.5%</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96.6%</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39.5%</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95.0%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53.0%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98.8%</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08421">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6 International Financial Relations</a:t>
                      </a:r>
                    </a:p>
                  </a:txBody>
                  <a:tcPr marL="6234" marR="6234" marT="62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42.9%</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97.6%</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50.0%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99.9%</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81.5%</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50168">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7 Civil &amp; Military Pensions, Contributions to Funds &amp; Other Benefits</a:t>
                      </a:r>
                    </a:p>
                  </a:txBody>
                  <a:tcPr marL="6234" marR="6234" marT="62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80.0%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60.0%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62.5%</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06307">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8 Technical Support &amp; Development Finance</a:t>
                      </a:r>
                    </a:p>
                  </a:txBody>
                  <a:tcPr marL="6234" marR="6234" marT="62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81.6%</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98.7%</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63.6%</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93.7%</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78.6%</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89.7%</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17483">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9 Revenue Administration</a:t>
                      </a:r>
                    </a:p>
                  </a:txBody>
                  <a:tcPr marL="6234" marR="6234" marT="62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b"/>
                      <a:r>
                        <a:rPr lang="en-ZA" sz="1100" b="1" i="0" u="none" strike="noStrike" dirty="0">
                          <a:solidFill>
                            <a:srgbClr val="FFFFFF"/>
                          </a:solidFill>
                          <a:effectLst/>
                          <a:latin typeface="Calibri"/>
                        </a:rPr>
                        <a:t>No PIs</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2">
                  <a:txBody>
                    <a:bodyPr/>
                    <a:lstStyle/>
                    <a:p>
                      <a:pPr algn="r" fontAlgn="b"/>
                      <a:r>
                        <a:rPr lang="en-ZA" sz="1100" b="1" i="0" u="none" strike="noStrike" dirty="0">
                          <a:solidFill>
                            <a:srgbClr val="FFFFFF"/>
                          </a:solidFill>
                          <a:effectLst/>
                          <a:latin typeface="Calibri"/>
                        </a:rPr>
                        <a:t>No PIs</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2">
                  <a:txBody>
                    <a:bodyPr/>
                    <a:lstStyle/>
                    <a:p>
                      <a:pPr algn="r" fontAlgn="b"/>
                      <a:r>
                        <a:rPr lang="en-ZA" sz="1100" b="1" i="0" u="none" strike="noStrike" dirty="0">
                          <a:solidFill>
                            <a:srgbClr val="FFFFFF"/>
                          </a:solidFill>
                          <a:effectLst/>
                          <a:latin typeface="Calibri"/>
                        </a:rPr>
                        <a:t>No PIs</a:t>
                      </a:r>
                    </a:p>
                  </a:txBody>
                  <a:tcPr marL="6234" marR="6234" marT="62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6234" marR="6234" marT="62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91423">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10 Financial Intelligence and State Security</a:t>
                      </a:r>
                    </a:p>
                  </a:txBody>
                  <a:tcPr marL="6234" marR="6234" marT="62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ZA"/>
                    </a:p>
                  </a:txBody>
                  <a:tcPr/>
                </a:tc>
                <a:tc>
                  <a:txBody>
                    <a:bodyPr/>
                    <a:lstStyle/>
                    <a:p>
                      <a:pPr algn="r" fontAlgn="b"/>
                      <a:r>
                        <a:rPr lang="en-ZA" sz="1100" b="0" i="0" u="none" strike="noStrike" dirty="0">
                          <a:solidFill>
                            <a:srgbClr val="000000"/>
                          </a:solidFill>
                          <a:effectLst/>
                          <a:latin typeface="Calibri"/>
                        </a:rPr>
                        <a:t>100.0%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endParaRPr lang="en-ZA"/>
                    </a:p>
                  </a:txBody>
                  <a:tcPr/>
                </a:tc>
                <a:tc>
                  <a:txBody>
                    <a:bodyPr/>
                    <a:lstStyle/>
                    <a:p>
                      <a:pPr algn="r" fontAlgn="b"/>
                      <a:r>
                        <a:rPr lang="en-ZA" sz="1100" b="0" i="0" u="none" strike="noStrike" dirty="0">
                          <a:solidFill>
                            <a:srgbClr val="000000"/>
                          </a:solidFill>
                          <a:effectLst/>
                          <a:latin typeface="Calibri"/>
                        </a:rPr>
                        <a:t>100.0%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endParaRPr lang="en-ZA"/>
                    </a:p>
                  </a:txBody>
                  <a:tcPr/>
                </a:tc>
                <a:tc>
                  <a:txBody>
                    <a:bodyPr/>
                    <a:lstStyle/>
                    <a:p>
                      <a:pPr algn="r" fontAlgn="b"/>
                      <a:r>
                        <a:rPr lang="en-ZA" sz="1100" b="0" i="0" u="none" strike="noStrike" dirty="0">
                          <a:solidFill>
                            <a:srgbClr val="000000"/>
                          </a:solidFill>
                          <a:effectLst/>
                          <a:latin typeface="Calibri"/>
                        </a:rPr>
                        <a:t>100.0%</a:t>
                      </a:r>
                    </a:p>
                  </a:txBody>
                  <a:tcPr marL="6234" marR="6234" marT="62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17483">
                <a:tc gridSpan="2">
                  <a:txBody>
                    <a:bodyPr/>
                    <a:lstStyle/>
                    <a:p>
                      <a:pPr algn="r" fontAlgn="t"/>
                      <a:r>
                        <a:rPr lang="en-ZA" sz="1100" b="1" i="0" u="none" strike="noStrike" dirty="0">
                          <a:solidFill>
                            <a:srgbClr val="FFFFFF"/>
                          </a:solidFill>
                          <a:effectLst/>
                          <a:latin typeface="Calibri"/>
                        </a:rPr>
                        <a:t>Totals</a:t>
                      </a:r>
                    </a:p>
                  </a:txBody>
                  <a:tcPr marL="6234" marR="6234" marT="62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49.8%</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99.5%</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64.3%</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98.0%</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71.7%</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98.9%</a:t>
                      </a:r>
                    </a:p>
                  </a:txBody>
                  <a:tcPr marL="6234" marR="6234" marT="62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bl>
          </a:graphicData>
        </a:graphic>
      </p:graphicFrame>
    </p:spTree>
    <p:extLst>
      <p:ext uri="{BB962C8B-B14F-4D97-AF65-F5344CB8AC3E}">
        <p14:creationId xmlns:p14="http://schemas.microsoft.com/office/powerpoint/2010/main" xmlns="" val="15501394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3568" y="116632"/>
            <a:ext cx="8061486" cy="504056"/>
          </a:xfrm>
        </p:spPr>
        <p:txBody>
          <a:bodyPr/>
          <a:lstStyle/>
          <a:p>
            <a:pPr lvl="1" eaLnBrk="1" hangingPunct="1">
              <a:lnSpc>
                <a:spcPct val="80000"/>
              </a:lnSpc>
            </a:pPr>
            <a:r>
              <a:rPr lang="en-US" sz="3200" b="1" kern="1200" dirty="0" smtClean="0">
                <a:solidFill>
                  <a:srgbClr val="800000"/>
                </a:solidFill>
                <a:latin typeface="Calibri" pitchFamily="34" charset="0"/>
                <a:ea typeface="+mj-ea"/>
                <a:cs typeface="Calibri" pitchFamily="34" charset="0"/>
              </a:rPr>
              <a:t>Performance vs. Expenditure</a:t>
            </a:r>
            <a:endParaRPr lang="en-US" sz="3200" b="1" kern="1200" dirty="0">
              <a:solidFill>
                <a:srgbClr val="800000"/>
              </a:solidFill>
              <a:latin typeface="Calibri" pitchFamily="34" charset="0"/>
              <a:ea typeface="+mj-ea"/>
              <a:cs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41560078"/>
              </p:ext>
            </p:extLst>
          </p:nvPr>
        </p:nvGraphicFramePr>
        <p:xfrm>
          <a:off x="899592" y="6473076"/>
          <a:ext cx="7221488" cy="285115"/>
        </p:xfrm>
        <a:graphic>
          <a:graphicData uri="http://schemas.openxmlformats.org/drawingml/2006/table">
            <a:tbl>
              <a:tblPr firstRow="1" bandRow="1">
                <a:tableStyleId>{91EBBBCC-DAD2-459C-BE2E-F6DE35CF9A28}</a:tableStyleId>
              </a:tblPr>
              <a:tblGrid>
                <a:gridCol w="842507"/>
                <a:gridCol w="1323940"/>
                <a:gridCol w="842507"/>
                <a:gridCol w="1444297"/>
                <a:gridCol w="875659"/>
                <a:gridCol w="1892578"/>
              </a:tblGrid>
              <a:tr h="216025">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0% - 60%</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61% - 89%</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90% and above</a:t>
                      </a:r>
                      <a:endParaRPr lang="en-ZA" sz="1800" b="0" dirty="0">
                        <a:solidFill>
                          <a:schemeClr val="tx1"/>
                        </a:solidFill>
                        <a:latin typeface="Calibri" panose="020F0502020204030204" pitchFamily="34" charset="0"/>
                      </a:endParaRPr>
                    </a:p>
                  </a:txBody>
                  <a:tcPr anchor="ctr">
                    <a:noFill/>
                  </a:tcPr>
                </a:tc>
              </a:tr>
            </a:tbl>
          </a:graphicData>
        </a:graphic>
      </p:graphicFrame>
      <p:grpSp>
        <p:nvGrpSpPr>
          <p:cNvPr id="14" name="Group 13"/>
          <p:cNvGrpSpPr/>
          <p:nvPr/>
        </p:nvGrpSpPr>
        <p:grpSpPr>
          <a:xfrm>
            <a:off x="1413496" y="6519587"/>
            <a:ext cx="4885169" cy="138259"/>
            <a:chOff x="1412393" y="6381328"/>
            <a:chExt cx="4885169" cy="138259"/>
          </a:xfrm>
        </p:grpSpPr>
        <p:sp>
          <p:nvSpPr>
            <p:cNvPr id="8" name="TextBox 7"/>
            <p:cNvSpPr txBox="1"/>
            <p:nvPr/>
          </p:nvSpPr>
          <p:spPr>
            <a:xfrm>
              <a:off x="1412393" y="6381328"/>
              <a:ext cx="360040" cy="122713"/>
            </a:xfrm>
            <a:prstGeom prst="rect">
              <a:avLst/>
            </a:prstGeom>
            <a:solidFill>
              <a:srgbClr val="FF0000"/>
            </a:solidFill>
            <a:ln>
              <a:solidFill>
                <a:schemeClr val="tx1"/>
              </a:solidFill>
            </a:ln>
          </p:spPr>
          <p:txBody>
            <a:bodyPr wrap="square" rtlCol="0" anchor="ctr">
              <a:spAutoFit/>
            </a:bodyPr>
            <a:lstStyle/>
            <a:p>
              <a:endParaRPr lang="en-ZA" dirty="0"/>
            </a:p>
          </p:txBody>
        </p:sp>
        <p:sp>
          <p:nvSpPr>
            <p:cNvPr id="11" name="TextBox 10"/>
            <p:cNvSpPr txBox="1"/>
            <p:nvPr/>
          </p:nvSpPr>
          <p:spPr>
            <a:xfrm>
              <a:off x="3606625" y="6381328"/>
              <a:ext cx="360040" cy="122713"/>
            </a:xfrm>
            <a:prstGeom prst="rect">
              <a:avLst/>
            </a:prstGeom>
            <a:solidFill>
              <a:srgbClr val="FFC000"/>
            </a:solidFill>
            <a:ln>
              <a:solidFill>
                <a:schemeClr val="tx1"/>
              </a:solidFill>
            </a:ln>
          </p:spPr>
          <p:txBody>
            <a:bodyPr wrap="square" rtlCol="0" anchor="ctr">
              <a:spAutoFit/>
            </a:bodyPr>
            <a:lstStyle/>
            <a:p>
              <a:endParaRPr lang="en-ZA" dirty="0"/>
            </a:p>
          </p:txBody>
        </p:sp>
        <p:sp>
          <p:nvSpPr>
            <p:cNvPr id="12" name="TextBox 11"/>
            <p:cNvSpPr txBox="1"/>
            <p:nvPr/>
          </p:nvSpPr>
          <p:spPr>
            <a:xfrm>
              <a:off x="5937522" y="6396874"/>
              <a:ext cx="360040" cy="122713"/>
            </a:xfrm>
            <a:prstGeom prst="rect">
              <a:avLst/>
            </a:prstGeom>
            <a:solidFill>
              <a:srgbClr val="00B050"/>
            </a:solidFill>
            <a:ln>
              <a:solidFill>
                <a:schemeClr val="tx1"/>
              </a:solidFill>
            </a:ln>
          </p:spPr>
          <p:txBody>
            <a:bodyPr wrap="square" rtlCol="0" anchor="ctr">
              <a:spAutoFit/>
            </a:bodyPr>
            <a:lstStyle/>
            <a:p>
              <a:endParaRPr lang="en-ZA" dirty="0"/>
            </a:p>
          </p:txBody>
        </p:sp>
      </p:grpSp>
      <p:graphicFrame>
        <p:nvGraphicFramePr>
          <p:cNvPr id="2" name="Table 1"/>
          <p:cNvGraphicFramePr>
            <a:graphicFrameLocks noGrp="1"/>
          </p:cNvGraphicFramePr>
          <p:nvPr>
            <p:extLst>
              <p:ext uri="{D42A27DB-BD31-4B8C-83A1-F6EECF244321}">
                <p14:modId xmlns:p14="http://schemas.microsoft.com/office/powerpoint/2010/main" xmlns="" val="184911700"/>
              </p:ext>
            </p:extLst>
          </p:nvPr>
        </p:nvGraphicFramePr>
        <p:xfrm>
          <a:off x="179512" y="692696"/>
          <a:ext cx="8784979" cy="5472610"/>
        </p:xfrm>
        <a:graphic>
          <a:graphicData uri="http://schemas.openxmlformats.org/drawingml/2006/table">
            <a:tbl>
              <a:tblPr/>
              <a:tblGrid>
                <a:gridCol w="1379459"/>
                <a:gridCol w="3408353"/>
                <a:gridCol w="680836"/>
                <a:gridCol w="680836"/>
                <a:gridCol w="680836"/>
                <a:gridCol w="713781"/>
                <a:gridCol w="713781"/>
                <a:gridCol w="527097"/>
              </a:tblGrid>
              <a:tr h="204366">
                <a:tc rowSpan="2">
                  <a:txBody>
                    <a:bodyPr/>
                    <a:lstStyle/>
                    <a:p>
                      <a:pPr algn="ctr" fontAlgn="ctr"/>
                      <a:r>
                        <a:rPr lang="en-ZA" sz="1100" b="1" i="0" u="none" strike="noStrike" dirty="0">
                          <a:solidFill>
                            <a:srgbClr val="000000"/>
                          </a:solidFill>
                          <a:effectLst/>
                          <a:latin typeface="Calibri"/>
                        </a:rPr>
                        <a:t>DEPARTMENT</a:t>
                      </a:r>
                    </a:p>
                  </a:txBody>
                  <a:tcPr marL="5924" marR="5924" marT="59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n-ZA" sz="1100" b="1" i="0" u="none" strike="noStrike" dirty="0">
                          <a:solidFill>
                            <a:srgbClr val="000000"/>
                          </a:solidFill>
                          <a:effectLst/>
                          <a:latin typeface="Calibri"/>
                        </a:rPr>
                        <a:t>PROGRAMME(S)</a:t>
                      </a:r>
                    </a:p>
                  </a:txBody>
                  <a:tcPr marL="5924" marR="5924" marT="59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ZA" sz="1100" b="1" i="0" u="none" strike="noStrike" dirty="0">
                          <a:solidFill>
                            <a:srgbClr val="FFFFFF"/>
                          </a:solidFill>
                          <a:effectLst/>
                          <a:latin typeface="Calibri"/>
                        </a:rPr>
                        <a:t>2013/14</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en-ZA"/>
                    </a:p>
                  </a:txBody>
                  <a:tcPr/>
                </a:tc>
                <a:tc gridSpan="2">
                  <a:txBody>
                    <a:bodyPr/>
                    <a:lstStyle/>
                    <a:p>
                      <a:pPr algn="ctr" fontAlgn="b"/>
                      <a:r>
                        <a:rPr lang="en-ZA" sz="1100" b="1" i="0" u="none" strike="noStrike" dirty="0">
                          <a:solidFill>
                            <a:srgbClr val="FFFFFF"/>
                          </a:solidFill>
                          <a:effectLst/>
                          <a:latin typeface="Calibri"/>
                        </a:rPr>
                        <a:t>2014/15</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en-ZA"/>
                    </a:p>
                  </a:txBody>
                  <a:tcPr/>
                </a:tc>
                <a:tc gridSpan="2">
                  <a:txBody>
                    <a:bodyPr/>
                    <a:lstStyle/>
                    <a:p>
                      <a:pPr algn="ctr" fontAlgn="b"/>
                      <a:r>
                        <a:rPr lang="en-ZA" sz="1100" b="1" i="0" u="none" strike="noStrike" dirty="0">
                          <a:solidFill>
                            <a:srgbClr val="FFFFFF"/>
                          </a:solidFill>
                          <a:effectLst/>
                          <a:latin typeface="Calibri"/>
                        </a:rPr>
                        <a:t>2015/16</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hMerge="1">
                  <a:txBody>
                    <a:bodyPr/>
                    <a:lstStyle/>
                    <a:p>
                      <a:endParaRPr lang="en-ZA"/>
                    </a:p>
                  </a:txBody>
                  <a:tcPr/>
                </a:tc>
              </a:tr>
              <a:tr h="257797">
                <a:tc vMerge="1">
                  <a:txBody>
                    <a:bodyPr/>
                    <a:lstStyle/>
                    <a:p>
                      <a:endParaRPr lang="en-ZA"/>
                    </a:p>
                  </a:txBody>
                  <a:tcPr/>
                </a:tc>
                <a:tc vMerge="1">
                  <a:txBody>
                    <a:bodyPr/>
                    <a:lstStyle/>
                    <a:p>
                      <a:endParaRPr lang="en-ZA"/>
                    </a:p>
                  </a:txBody>
                  <a:tcPr/>
                </a:tc>
                <a:tc>
                  <a:txBody>
                    <a:bodyPr/>
                    <a:lstStyle/>
                    <a:p>
                      <a:pPr algn="ctr" fontAlgn="b"/>
                      <a:r>
                        <a:rPr lang="en-ZA" sz="1100" b="1" i="0" u="none" strike="noStrike" dirty="0">
                          <a:solidFill>
                            <a:srgbClr val="000000"/>
                          </a:solidFill>
                          <a:effectLst/>
                          <a:latin typeface="Calibri"/>
                        </a:rPr>
                        <a:t>%Achieved</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fontAlgn="b"/>
                      <a:r>
                        <a:rPr lang="en-ZA" sz="1100" b="1" i="0" u="none" strike="noStrike" dirty="0">
                          <a:solidFill>
                            <a:srgbClr val="000000"/>
                          </a:solidFill>
                          <a:effectLst/>
                          <a:latin typeface="Calibri"/>
                        </a:rPr>
                        <a:t>% Spend</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fontAlgn="b"/>
                      <a:r>
                        <a:rPr lang="en-ZA" sz="1100" b="1" i="0" u="none" strike="noStrike" dirty="0">
                          <a:solidFill>
                            <a:srgbClr val="000000"/>
                          </a:solidFill>
                          <a:effectLst/>
                          <a:latin typeface="Calibri"/>
                        </a:rPr>
                        <a:t>%Achieved</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b"/>
                      <a:r>
                        <a:rPr lang="en-ZA" sz="1100" b="1" i="0" u="none" strike="noStrike" dirty="0">
                          <a:solidFill>
                            <a:srgbClr val="000000"/>
                          </a:solidFill>
                          <a:effectLst/>
                          <a:latin typeface="Calibri"/>
                        </a:rPr>
                        <a:t>% Spend</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b"/>
                      <a:r>
                        <a:rPr lang="en-ZA" sz="1100" b="1" i="0" u="none" strike="noStrike" dirty="0">
                          <a:solidFill>
                            <a:srgbClr val="000000"/>
                          </a:solidFill>
                          <a:effectLst/>
                          <a:latin typeface="Calibri"/>
                        </a:rPr>
                        <a:t>%Achieved</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b"/>
                      <a:r>
                        <a:rPr lang="en-ZA" sz="1100" b="1" i="0" u="none" strike="noStrike" dirty="0">
                          <a:solidFill>
                            <a:srgbClr val="000000"/>
                          </a:solidFill>
                          <a:effectLst/>
                          <a:latin typeface="Calibri"/>
                        </a:rPr>
                        <a:t>% Spend</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r>
              <a:tr h="207900">
                <a:tc rowSpan="4">
                  <a:txBody>
                    <a:bodyPr/>
                    <a:lstStyle/>
                    <a:p>
                      <a:pPr algn="ctr" fontAlgn="ctr"/>
                      <a:r>
                        <a:rPr lang="en-ZA" sz="1100" b="1" i="0" u="none" strike="noStrike" dirty="0">
                          <a:solidFill>
                            <a:srgbClr val="000000"/>
                          </a:solidFill>
                          <a:effectLst/>
                          <a:latin typeface="Calibri"/>
                        </a:rPr>
                        <a:t>Office of the Chief Justice</a:t>
                      </a:r>
                    </a:p>
                  </a:txBody>
                  <a:tcPr marL="5924" marR="5924" marT="59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100" b="0" i="0" u="none" strike="noStrike" dirty="0">
                          <a:solidFill>
                            <a:srgbClr val="000000"/>
                          </a:solidFill>
                          <a:effectLst/>
                          <a:latin typeface="Calibri"/>
                        </a:rPr>
                        <a:t>Prog 1: </a:t>
                      </a:r>
                      <a:r>
                        <a:rPr lang="en-ZA" sz="1100" b="0" i="0" u="none" strike="noStrike" dirty="0" smtClean="0">
                          <a:solidFill>
                            <a:srgbClr val="000000"/>
                          </a:solidFill>
                          <a:effectLst/>
                          <a:latin typeface="Calibri"/>
                        </a:rPr>
                        <a:t>Administration</a:t>
                      </a:r>
                      <a:endParaRPr lang="en-ZA" sz="1100" b="0" i="0" u="none" strike="noStrike" dirty="0">
                        <a:solidFill>
                          <a:srgbClr val="000000"/>
                        </a:solidFill>
                        <a:effectLst/>
                        <a:latin typeface="Calibri"/>
                      </a:endParaRPr>
                    </a:p>
                  </a:txBody>
                  <a:tcPr marL="5924" marR="5924" marT="59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4" gridSpan="4">
                  <a:txBody>
                    <a:bodyPr/>
                    <a:lstStyle/>
                    <a:p>
                      <a:pPr algn="ctr" fontAlgn="ctr"/>
                      <a:r>
                        <a:rPr lang="en-ZA" sz="1100" b="1" i="0" u="none" strike="noStrike" dirty="0">
                          <a:solidFill>
                            <a:srgbClr val="FFFFFF"/>
                          </a:solidFill>
                          <a:effectLst/>
                          <a:latin typeface="Calibri"/>
                        </a:rPr>
                        <a:t>New Department</a:t>
                      </a:r>
                    </a:p>
                  </a:txBody>
                  <a:tcPr marL="5924" marR="5924" marT="59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4" hMerge="1">
                  <a:txBody>
                    <a:bodyPr/>
                    <a:lstStyle/>
                    <a:p>
                      <a:endParaRPr lang="en-ZA"/>
                    </a:p>
                  </a:txBody>
                  <a:tcPr/>
                </a:tc>
                <a:tc rowSpan="4" hMerge="1">
                  <a:txBody>
                    <a:bodyPr/>
                    <a:lstStyle/>
                    <a:p>
                      <a:endParaRPr lang="en-ZA"/>
                    </a:p>
                  </a:txBody>
                  <a:tcPr/>
                </a:tc>
                <a:tc rowSpan="4" hMerge="1">
                  <a:txBody>
                    <a:bodyPr/>
                    <a:lstStyle/>
                    <a:p>
                      <a:endParaRPr lang="en-ZA"/>
                    </a:p>
                  </a:txBody>
                  <a:tcPr/>
                </a:tc>
                <a:tc>
                  <a:txBody>
                    <a:bodyPr/>
                    <a:lstStyle/>
                    <a:p>
                      <a:pPr algn="r" fontAlgn="b"/>
                      <a:r>
                        <a:rPr lang="en-ZA" sz="1100" b="0" i="0" u="none" strike="noStrike" dirty="0">
                          <a:solidFill>
                            <a:srgbClr val="000000"/>
                          </a:solidFill>
                          <a:effectLst/>
                          <a:latin typeface="Calibri"/>
                        </a:rPr>
                        <a:t>71.4%</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90.8%</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04366">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2: Judicial Support &amp; Court </a:t>
                      </a:r>
                      <a:r>
                        <a:rPr lang="en-ZA" sz="1100" b="0" i="0" u="none" strike="noStrike" dirty="0" smtClean="0">
                          <a:solidFill>
                            <a:srgbClr val="000000"/>
                          </a:solidFill>
                          <a:effectLst/>
                          <a:latin typeface="Calibri"/>
                        </a:rPr>
                        <a:t>Administration</a:t>
                      </a:r>
                      <a:endParaRPr lang="en-ZA" sz="1100" b="0" i="0" u="none" strike="noStrike" dirty="0">
                        <a:solidFill>
                          <a:srgbClr val="000000"/>
                        </a:solidFill>
                        <a:effectLst/>
                        <a:latin typeface="Calibri"/>
                      </a:endParaRPr>
                    </a:p>
                  </a:txBody>
                  <a:tcPr marL="5924" marR="5924" marT="59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4"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rowSpan="2">
                  <a:txBody>
                    <a:bodyPr/>
                    <a:lstStyle/>
                    <a:p>
                      <a:pPr algn="r" fontAlgn="b"/>
                      <a:r>
                        <a:rPr lang="en-ZA" sz="1100" b="0" i="0" u="none" strike="noStrike" dirty="0">
                          <a:solidFill>
                            <a:srgbClr val="000000"/>
                          </a:solidFill>
                          <a:effectLst/>
                          <a:latin typeface="Calibri"/>
                        </a:rPr>
                        <a:t>83.3%</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r" fontAlgn="b"/>
                      <a:r>
                        <a:rPr lang="en-ZA" sz="1100" b="0" i="0" u="none" strike="noStrike" dirty="0">
                          <a:solidFill>
                            <a:srgbClr val="000000"/>
                          </a:solidFill>
                          <a:effectLst/>
                          <a:latin typeface="Calibri"/>
                        </a:rPr>
                        <a:t>99.5%</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68023">
                <a:tc vMerge="1">
                  <a:txBody>
                    <a:bodyPr/>
                    <a:lstStyle/>
                    <a:p>
                      <a:endParaRPr lang="en-ZA"/>
                    </a:p>
                  </a:txBody>
                  <a:tcPr/>
                </a:tc>
                <a:tc rowSpan="2">
                  <a:txBody>
                    <a:bodyPr/>
                    <a:lstStyle/>
                    <a:p>
                      <a:pPr algn="l" fontAlgn="t"/>
                      <a:r>
                        <a:rPr lang="en-ZA" sz="1100" b="0" i="0" u="none" strike="noStrike" dirty="0">
                          <a:solidFill>
                            <a:srgbClr val="000000"/>
                          </a:solidFill>
                          <a:effectLst/>
                          <a:latin typeface="Calibri"/>
                        </a:rPr>
                        <a:t>Prog 3: Judicial Education &amp; Research</a:t>
                      </a:r>
                    </a:p>
                  </a:txBody>
                  <a:tcPr marL="5924" marR="5924" marT="59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4"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r>
              <a:tr h="204366">
                <a:tc vMerge="1">
                  <a:txBody>
                    <a:bodyPr/>
                    <a:lstStyle/>
                    <a:p>
                      <a:endParaRPr lang="en-ZA"/>
                    </a:p>
                  </a:txBody>
                  <a:tcPr/>
                </a:tc>
                <a:tc vMerge="1">
                  <a:txBody>
                    <a:bodyPr/>
                    <a:lstStyle/>
                    <a:p>
                      <a:pPr algn="l" fontAlgn="t"/>
                      <a:endParaRPr lang="en-ZA" sz="800" b="0" i="0" u="none" strike="noStrike">
                        <a:solidFill>
                          <a:srgbClr val="000000"/>
                        </a:solidFill>
                        <a:effectLst/>
                        <a:latin typeface="Calibri"/>
                      </a:endParaRPr>
                    </a:p>
                  </a:txBody>
                  <a:tcPr marL="5924" marR="5924" marT="59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4"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r" fontAlgn="b"/>
                      <a:r>
                        <a:rPr lang="en-ZA" sz="1100" b="0" i="0" u="none" strike="noStrike" dirty="0">
                          <a:solidFill>
                            <a:srgbClr val="000000"/>
                          </a:solidFill>
                          <a:effectLst/>
                          <a:latin typeface="Calibri"/>
                        </a:rPr>
                        <a:t>66.7%</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90.1%</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04366">
                <a:tc>
                  <a:txBody>
                    <a:bodyPr/>
                    <a:lstStyle/>
                    <a:p>
                      <a:pPr algn="l" fontAlgn="t"/>
                      <a:r>
                        <a:rPr lang="en-ZA" sz="1100" b="1" i="0" u="none" strike="noStrike" dirty="0">
                          <a:solidFill>
                            <a:srgbClr val="000000"/>
                          </a:solidFill>
                          <a:effectLst/>
                          <a:latin typeface="Calibri"/>
                        </a:rPr>
                        <a:t> </a:t>
                      </a:r>
                    </a:p>
                  </a:txBody>
                  <a:tcPr marL="5924" marR="5924" marT="5924"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t"/>
                      <a:r>
                        <a:rPr lang="en-ZA" sz="1100" b="1" i="0" u="none" strike="noStrike" dirty="0">
                          <a:solidFill>
                            <a:srgbClr val="FFFFFF"/>
                          </a:solidFill>
                          <a:effectLst/>
                          <a:latin typeface="Calibri"/>
                        </a:rPr>
                        <a:t>Totals</a:t>
                      </a:r>
                    </a:p>
                  </a:txBody>
                  <a:tcPr marL="5924" marR="5924" marT="5924"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gn="ctr" fontAlgn="b"/>
                      <a:r>
                        <a:rPr lang="en-ZA" sz="1100" b="1" i="0" u="none" strike="noStrike" dirty="0">
                          <a:solidFill>
                            <a:srgbClr val="FFFFFF"/>
                          </a:solidFill>
                          <a:effectLst/>
                          <a:latin typeface="Calibri"/>
                        </a:rPr>
                        <a:t> </a:t>
                      </a:r>
                    </a:p>
                  </a:txBody>
                  <a:tcPr marL="5924" marR="5924" marT="592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gridSpan="2">
                  <a:txBody>
                    <a:bodyPr/>
                    <a:lstStyle/>
                    <a:p>
                      <a:pPr algn="r" fontAlgn="b"/>
                      <a:r>
                        <a:rPr lang="en-ZA" sz="1100" b="1" i="0" u="none" strike="noStrike" dirty="0">
                          <a:solidFill>
                            <a:srgbClr val="FFFFFF"/>
                          </a:solidFill>
                          <a:effectLst/>
                          <a:latin typeface="Calibri"/>
                        </a:rPr>
                        <a:t> </a:t>
                      </a:r>
                    </a:p>
                  </a:txBody>
                  <a:tcPr marL="5924" marR="5924" marT="592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77.1%</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97.9%</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257797">
                <a:tc rowSpan="4">
                  <a:txBody>
                    <a:bodyPr/>
                    <a:lstStyle/>
                    <a:p>
                      <a:pPr algn="ctr" fontAlgn="ctr"/>
                      <a:r>
                        <a:rPr lang="en-ZA" sz="1100" b="1" i="0" u="none" strike="noStrike" dirty="0">
                          <a:solidFill>
                            <a:srgbClr val="000000"/>
                          </a:solidFill>
                          <a:effectLst/>
                          <a:latin typeface="Calibri"/>
                        </a:rPr>
                        <a:t>Office of the Public Service Commission</a:t>
                      </a:r>
                    </a:p>
                  </a:txBody>
                  <a:tcPr marL="5924" marR="5924" marT="59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100" b="0" i="0" u="none" strike="noStrike" dirty="0">
                          <a:solidFill>
                            <a:srgbClr val="000000"/>
                          </a:solidFill>
                          <a:effectLst/>
                          <a:latin typeface="Calibri"/>
                        </a:rPr>
                        <a:t>Programme 1: Administration</a:t>
                      </a:r>
                    </a:p>
                  </a:txBody>
                  <a:tcPr marL="5924" marR="5924" marT="59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80%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71%</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99.80%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80.0%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99.80%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41508">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Programme 2: Leadership &amp; Management Practices</a:t>
                      </a:r>
                    </a:p>
                  </a:txBody>
                  <a:tcPr marL="5924" marR="5924" marT="59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63%</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99.68%</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93%</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99.98%</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87.5%</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99.62%</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04366">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Programme 3: Monitoring &amp; Evaluation</a:t>
                      </a:r>
                    </a:p>
                  </a:txBody>
                  <a:tcPr marL="5924" marR="5924" marT="59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100" b="0" i="0" u="none" strike="noStrike" dirty="0">
                          <a:solidFill>
                            <a:srgbClr val="000000"/>
                          </a:solidFill>
                          <a:effectLst/>
                          <a:latin typeface="Calibri"/>
                        </a:rPr>
                        <a:t>74%</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99.86%</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82%</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99.99%</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85.7%</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99.92%</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04366">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Programme 4: Integrity &amp; Anti-Corruption</a:t>
                      </a:r>
                    </a:p>
                  </a:txBody>
                  <a:tcPr marL="5924" marR="5924" marT="59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58%</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99.85%</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73%</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100.87%</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04366">
                <a:tc>
                  <a:txBody>
                    <a:bodyPr/>
                    <a:lstStyle/>
                    <a:p>
                      <a:pPr algn="r" fontAlgn="t"/>
                      <a:r>
                        <a:rPr lang="en-ZA" sz="1100" b="1" i="0" u="none" strike="noStrike" dirty="0">
                          <a:solidFill>
                            <a:srgbClr val="FFFFFF"/>
                          </a:solidFill>
                          <a:effectLst/>
                          <a:latin typeface="Calibri"/>
                        </a:rPr>
                        <a:t> </a:t>
                      </a:r>
                    </a:p>
                  </a:txBody>
                  <a:tcPr marL="5924" marR="5924" marT="59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t"/>
                      <a:r>
                        <a:rPr lang="en-ZA" sz="1100" b="1" i="0" u="none" strike="noStrike" dirty="0">
                          <a:solidFill>
                            <a:srgbClr val="FFFFFF"/>
                          </a:solidFill>
                          <a:effectLst/>
                          <a:latin typeface="Calibri"/>
                        </a:rPr>
                        <a:t> </a:t>
                      </a:r>
                    </a:p>
                  </a:txBody>
                  <a:tcPr marL="5924" marR="5924" marT="59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72.8%</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99.9%</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77.9%</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99.9%</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84.5%</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100.01%</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204366">
                <a:tc rowSpan="7">
                  <a:txBody>
                    <a:bodyPr/>
                    <a:lstStyle/>
                    <a:p>
                      <a:pPr algn="ctr" fontAlgn="t"/>
                      <a:r>
                        <a:rPr lang="en-ZA" sz="1100" b="1" i="0" u="none" strike="noStrike" dirty="0">
                          <a:solidFill>
                            <a:srgbClr val="000000"/>
                          </a:solidFill>
                          <a:effectLst/>
                          <a:latin typeface="Calibri"/>
                        </a:rPr>
                        <a:t>Performance Monitoring and Evaluation(DPME) - changed to Planning, Monitoring and Evaluation in 2014/15</a:t>
                      </a:r>
                    </a:p>
                  </a:txBody>
                  <a:tcPr marL="5924" marR="5924" marT="59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100" b="0" i="0" u="none" strike="noStrike" dirty="0">
                          <a:solidFill>
                            <a:srgbClr val="000000"/>
                          </a:solidFill>
                          <a:effectLst/>
                          <a:latin typeface="Calibri"/>
                        </a:rPr>
                        <a:t>Prog 1 Administration</a:t>
                      </a:r>
                    </a:p>
                  </a:txBody>
                  <a:tcPr marL="5924" marR="5924" marT="59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85.7%</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68.8%</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99.2%</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64.7%</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04366">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2 Outcomes Monitoring and Evaluation</a:t>
                      </a:r>
                    </a:p>
                  </a:txBody>
                  <a:tcPr marL="5924" marR="5924" marT="59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55.0%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98.6%</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57.9%</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94.0%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63.2%</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99.4%</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28112">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3 Institutional Performance Monitoring and Evaluation</a:t>
                      </a:r>
                    </a:p>
                  </a:txBody>
                  <a:tcPr marL="5924" marR="5924" marT="59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r" fontAlgn="b"/>
                      <a:r>
                        <a:rPr lang="en-ZA" sz="1100" b="1" i="0" u="none" strike="noStrike" dirty="0">
                          <a:solidFill>
                            <a:srgbClr val="FFFFFF"/>
                          </a:solidFill>
                          <a:effectLst/>
                          <a:latin typeface="Calibri"/>
                        </a:rPr>
                        <a:t>New </a:t>
                      </a:r>
                      <a:r>
                        <a:rPr lang="en-ZA" sz="1100" b="1" i="0" u="none" strike="noStrike" dirty="0" smtClean="0">
                          <a:solidFill>
                            <a:srgbClr val="FFFFFF"/>
                          </a:solidFill>
                          <a:effectLst/>
                          <a:latin typeface="Calibri"/>
                        </a:rPr>
                        <a:t>Programme</a:t>
                      </a:r>
                      <a:endParaRPr lang="en-ZA" sz="1100" b="1" i="0" u="none" strike="noStrike" dirty="0">
                        <a:solidFill>
                          <a:srgbClr val="FFFFFF"/>
                        </a:solidFill>
                        <a:effectLst/>
                        <a:latin typeface="Calibri"/>
                      </a:endParaRP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a:txBody>
                    <a:bodyPr/>
                    <a:lstStyle/>
                    <a:p>
                      <a:pPr algn="r" fontAlgn="b"/>
                      <a:r>
                        <a:rPr lang="en-ZA" sz="1100" b="0" i="0" u="none" strike="noStrike" dirty="0">
                          <a:solidFill>
                            <a:srgbClr val="000000"/>
                          </a:solidFill>
                          <a:effectLst/>
                          <a:latin typeface="Calibri"/>
                        </a:rPr>
                        <a:t>85.0%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98.2%</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73.7%</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40032">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4 National Planning</a:t>
                      </a:r>
                    </a:p>
                  </a:txBody>
                  <a:tcPr marL="5924" marR="5924" marT="59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r" fontAlgn="b"/>
                      <a:r>
                        <a:rPr lang="en-ZA" sz="1100" b="1" i="0" u="none" strike="noStrike" dirty="0">
                          <a:solidFill>
                            <a:srgbClr val="FFFFFF"/>
                          </a:solidFill>
                          <a:effectLst/>
                          <a:latin typeface="Calibri"/>
                        </a:rPr>
                        <a:t>New </a:t>
                      </a:r>
                      <a:r>
                        <a:rPr lang="en-ZA" sz="1100" b="1" i="0" u="none" strike="noStrike" dirty="0" smtClean="0">
                          <a:solidFill>
                            <a:srgbClr val="FFFFFF"/>
                          </a:solidFill>
                          <a:effectLst/>
                          <a:latin typeface="Calibri"/>
                        </a:rPr>
                        <a:t>Programme</a:t>
                      </a:r>
                      <a:endParaRPr lang="en-ZA" sz="1100" b="1" i="0" u="none" strike="noStrike" dirty="0">
                        <a:solidFill>
                          <a:srgbClr val="FFFFFF"/>
                        </a:solidFill>
                        <a:effectLst/>
                        <a:latin typeface="Calibri"/>
                      </a:endParaRP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a:txBody>
                    <a:bodyPr/>
                    <a:lstStyle/>
                    <a:p>
                      <a:pPr algn="r" fontAlgn="b"/>
                      <a:r>
                        <a:rPr lang="en-ZA" sz="1100" b="0" i="0" u="none" strike="noStrike" dirty="0">
                          <a:solidFill>
                            <a:srgbClr val="000000"/>
                          </a:solidFill>
                          <a:effectLst/>
                          <a:latin typeface="Calibri"/>
                        </a:rPr>
                        <a:t>36.4%</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80.2%</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66.7%</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93.5%</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92853">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5 National Youth Development Programme</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r" fontAlgn="b"/>
                      <a:r>
                        <a:rPr lang="en-ZA" sz="1100" b="1" i="0" u="none" strike="noStrike" dirty="0">
                          <a:solidFill>
                            <a:srgbClr val="FFFFFF"/>
                          </a:solidFill>
                          <a:effectLst/>
                          <a:latin typeface="Calibri"/>
                        </a:rPr>
                        <a:t>New </a:t>
                      </a:r>
                      <a:r>
                        <a:rPr lang="en-ZA" sz="1100" b="1" i="0" u="none" strike="noStrike" dirty="0" smtClean="0">
                          <a:solidFill>
                            <a:srgbClr val="FFFFFF"/>
                          </a:solidFill>
                          <a:effectLst/>
                          <a:latin typeface="Calibri"/>
                        </a:rPr>
                        <a:t>Programme</a:t>
                      </a:r>
                      <a:endParaRPr lang="en-ZA" sz="1100" b="1" i="0" u="none" strike="noStrike" dirty="0">
                        <a:solidFill>
                          <a:srgbClr val="FFFFFF"/>
                        </a:solidFill>
                        <a:effectLst/>
                        <a:latin typeface="Calibri"/>
                      </a:endParaRP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a:txBody>
                    <a:bodyPr/>
                    <a:lstStyle/>
                    <a:p>
                      <a:pPr algn="r" fontAlgn="b"/>
                      <a:r>
                        <a:rPr lang="en-ZA" sz="1100" b="0" i="0" u="none" strike="noStrike" dirty="0">
                          <a:solidFill>
                            <a:srgbClr val="000000"/>
                          </a:solidFill>
                          <a:effectLst/>
                          <a:latin typeface="Calibri"/>
                        </a:rPr>
                        <a:t>0.0%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04366">
                <a:tc vMerge="1">
                  <a:txBody>
                    <a:bodyPr/>
                    <a:lstStyle/>
                    <a:p>
                      <a:endParaRPr lang="en-ZA"/>
                    </a:p>
                  </a:txBody>
                  <a:tcPr/>
                </a:tc>
                <a:tc>
                  <a:txBody>
                    <a:bodyPr/>
                    <a:lstStyle/>
                    <a:p>
                      <a:pPr algn="l" fontAlgn="t"/>
                      <a:r>
                        <a:rPr lang="en-ZA" sz="1100" b="1" i="1" u="none" strike="noStrike" dirty="0">
                          <a:solidFill>
                            <a:srgbClr val="000000"/>
                          </a:solidFill>
                          <a:effectLst/>
                          <a:latin typeface="Calibri"/>
                        </a:rPr>
                        <a:t>Prog 3 Monitoring &amp; Evaluation Coordination &amp; Support </a:t>
                      </a:r>
                    </a:p>
                  </a:txBody>
                  <a:tcPr marL="5924" marR="5924" marT="59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80.0%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99.7%</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4">
                  <a:txBody>
                    <a:bodyPr/>
                    <a:lstStyle/>
                    <a:p>
                      <a:pPr algn="r" fontAlgn="b"/>
                      <a:r>
                        <a:rPr lang="en-ZA" sz="1100" b="1" i="0" u="none" strike="noStrike" dirty="0">
                          <a:solidFill>
                            <a:srgbClr val="FFFFFF"/>
                          </a:solidFill>
                          <a:effectLst/>
                          <a:latin typeface="Calibri"/>
                        </a:rPr>
                        <a:t>Programme changed after 2012/13</a:t>
                      </a:r>
                    </a:p>
                  </a:txBody>
                  <a:tcPr marL="5924" marR="5924" marT="5924"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04366">
                <a:tc vMerge="1">
                  <a:txBody>
                    <a:bodyPr/>
                    <a:lstStyle/>
                    <a:p>
                      <a:endParaRPr lang="en-ZA"/>
                    </a:p>
                  </a:txBody>
                  <a:tcPr/>
                </a:tc>
                <a:tc>
                  <a:txBody>
                    <a:bodyPr/>
                    <a:lstStyle/>
                    <a:p>
                      <a:pPr algn="l" fontAlgn="t"/>
                      <a:r>
                        <a:rPr lang="en-ZA" sz="1100" b="1" i="1" u="none" strike="noStrike" dirty="0">
                          <a:solidFill>
                            <a:srgbClr val="000000"/>
                          </a:solidFill>
                          <a:effectLst/>
                          <a:latin typeface="Calibri"/>
                        </a:rPr>
                        <a:t>Prog 4 Public Sector </a:t>
                      </a:r>
                      <a:r>
                        <a:rPr lang="en-ZA" sz="1100" b="1" i="1" u="none" strike="noStrike" dirty="0" smtClean="0">
                          <a:solidFill>
                            <a:srgbClr val="000000"/>
                          </a:solidFill>
                          <a:effectLst/>
                          <a:latin typeface="Calibri"/>
                        </a:rPr>
                        <a:t>Oversight</a:t>
                      </a:r>
                      <a:r>
                        <a:rPr lang="en-ZA" sz="1100" b="1" i="1" u="none" strike="noStrike" baseline="0" dirty="0" smtClean="0">
                          <a:solidFill>
                            <a:srgbClr val="000000"/>
                          </a:solidFill>
                          <a:effectLst/>
                          <a:latin typeface="Calibri"/>
                        </a:rPr>
                        <a:t> </a:t>
                      </a:r>
                      <a:endParaRPr lang="en-ZA" sz="1100" b="1" i="1" u="none" strike="noStrike" dirty="0">
                        <a:solidFill>
                          <a:srgbClr val="000000"/>
                        </a:solidFill>
                        <a:effectLst/>
                        <a:latin typeface="Calibri"/>
                      </a:endParaRPr>
                    </a:p>
                  </a:txBody>
                  <a:tcPr marL="5924" marR="5924" marT="59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78.3%</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4">
                  <a:txBody>
                    <a:bodyPr/>
                    <a:lstStyle/>
                    <a:p>
                      <a:pPr algn="r" fontAlgn="b"/>
                      <a:r>
                        <a:rPr lang="en-ZA" sz="1100" b="1" i="0" u="none" strike="noStrike" dirty="0">
                          <a:solidFill>
                            <a:srgbClr val="FFFFFF"/>
                          </a:solidFill>
                          <a:effectLst/>
                          <a:latin typeface="Calibri"/>
                        </a:rPr>
                        <a:t>Programme changed after 2012/13</a:t>
                      </a:r>
                    </a:p>
                  </a:txBody>
                  <a:tcPr marL="5924" marR="5924" marT="5924"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04366">
                <a:tc gridSpan="2">
                  <a:txBody>
                    <a:bodyPr/>
                    <a:lstStyle/>
                    <a:p>
                      <a:pPr algn="r" fontAlgn="t"/>
                      <a:r>
                        <a:rPr lang="en-ZA" sz="1100" b="1" i="0" u="none" strike="noStrike" dirty="0">
                          <a:solidFill>
                            <a:srgbClr val="FFFFFF"/>
                          </a:solidFill>
                          <a:effectLst/>
                          <a:latin typeface="Calibri"/>
                        </a:rPr>
                        <a:t>Totals</a:t>
                      </a:r>
                    </a:p>
                  </a:txBody>
                  <a:tcPr marL="5924" marR="5924" marT="59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74.3%</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99.5%</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60.6%</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96.6%</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68.2%</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99.3%</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204366">
                <a:tc rowSpan="5">
                  <a:txBody>
                    <a:bodyPr/>
                    <a:lstStyle/>
                    <a:p>
                      <a:pPr algn="ctr" fontAlgn="t"/>
                      <a:r>
                        <a:rPr lang="en-ZA" sz="1100" b="1" i="0" u="none" strike="noStrike" dirty="0">
                          <a:solidFill>
                            <a:srgbClr val="000000"/>
                          </a:solidFill>
                          <a:effectLst/>
                          <a:latin typeface="Calibri"/>
                        </a:rPr>
                        <a:t>Police</a:t>
                      </a:r>
                    </a:p>
                  </a:txBody>
                  <a:tcPr marL="5924" marR="5924" marT="59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100" b="0" i="0" u="none" strike="noStrike" dirty="0">
                          <a:solidFill>
                            <a:srgbClr val="000000"/>
                          </a:solidFill>
                          <a:effectLst/>
                          <a:latin typeface="Calibri"/>
                        </a:rPr>
                        <a:t>Prog 1 Administration</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100" b="0" i="0" u="none" strike="noStrike" dirty="0">
                          <a:solidFill>
                            <a:srgbClr val="000000"/>
                          </a:solidFill>
                          <a:effectLst/>
                          <a:latin typeface="Calibri"/>
                        </a:rPr>
                        <a:t>51.4%</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66.7%</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83.8%</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04366">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2 Visible Policing</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ZA" sz="1100" b="0" i="0" u="none" strike="noStrike" dirty="0">
                          <a:solidFill>
                            <a:srgbClr val="000000"/>
                          </a:solidFill>
                          <a:effectLst/>
                          <a:latin typeface="Calibri"/>
                        </a:rPr>
                        <a:t>69.6%</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80.0%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102.7%</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60.9%</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04366">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3 Detective Services</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ZA" sz="1100" b="0" i="0" u="none" strike="noStrike" dirty="0">
                          <a:solidFill>
                            <a:srgbClr val="000000"/>
                          </a:solidFill>
                          <a:effectLst/>
                          <a:latin typeface="Calibri"/>
                        </a:rPr>
                        <a:t>69.6%</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60.0%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60.7%</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04366">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4 Crime Intelligence</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ZA" sz="1100" b="0" i="0" u="none" strike="noStrike" dirty="0">
                          <a:solidFill>
                            <a:srgbClr val="000000"/>
                          </a:solidFill>
                          <a:effectLst/>
                          <a:latin typeface="Calibri"/>
                        </a:rPr>
                        <a:t>37.5%</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04366">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5 Protection &amp; Security</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83.3%</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66.7%</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04366">
                <a:tc gridSpan="2">
                  <a:txBody>
                    <a:bodyPr/>
                    <a:lstStyle/>
                    <a:p>
                      <a:pPr algn="r" fontAlgn="b"/>
                      <a:r>
                        <a:rPr lang="en-ZA" sz="1100" b="1" i="0" u="none" strike="noStrike" dirty="0">
                          <a:solidFill>
                            <a:srgbClr val="FFFFFF"/>
                          </a:solidFill>
                          <a:effectLst/>
                          <a:latin typeface="Calibri"/>
                        </a:rPr>
                        <a:t>Totals </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61.1%</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100.0%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71.1%</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101.4%</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75.2%</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100.0%</a:t>
                      </a:r>
                    </a:p>
                  </a:txBody>
                  <a:tcPr marL="5924" marR="5924" marT="5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bl>
          </a:graphicData>
        </a:graphic>
      </p:graphicFrame>
    </p:spTree>
    <p:extLst>
      <p:ext uri="{BB962C8B-B14F-4D97-AF65-F5344CB8AC3E}">
        <p14:creationId xmlns:p14="http://schemas.microsoft.com/office/powerpoint/2010/main" xmlns="" val="22223971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3568" y="116632"/>
            <a:ext cx="8061486" cy="504056"/>
          </a:xfrm>
        </p:spPr>
        <p:txBody>
          <a:bodyPr/>
          <a:lstStyle/>
          <a:p>
            <a:pPr lvl="1" eaLnBrk="1" hangingPunct="1">
              <a:lnSpc>
                <a:spcPct val="80000"/>
              </a:lnSpc>
            </a:pPr>
            <a:r>
              <a:rPr lang="en-US" sz="3200" b="1" kern="1200" dirty="0" smtClean="0">
                <a:solidFill>
                  <a:srgbClr val="800000"/>
                </a:solidFill>
                <a:latin typeface="Calibri" pitchFamily="34" charset="0"/>
                <a:ea typeface="+mj-ea"/>
                <a:cs typeface="Calibri" pitchFamily="34" charset="0"/>
              </a:rPr>
              <a:t>Performance vs. Expenditure</a:t>
            </a:r>
            <a:endParaRPr lang="en-US" sz="3200" b="1" kern="1200" dirty="0">
              <a:solidFill>
                <a:srgbClr val="800000"/>
              </a:solidFill>
              <a:latin typeface="Calibri" pitchFamily="34" charset="0"/>
              <a:ea typeface="+mj-ea"/>
              <a:cs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419541685"/>
              </p:ext>
            </p:extLst>
          </p:nvPr>
        </p:nvGraphicFramePr>
        <p:xfrm>
          <a:off x="899592" y="6473076"/>
          <a:ext cx="7221488" cy="285115"/>
        </p:xfrm>
        <a:graphic>
          <a:graphicData uri="http://schemas.openxmlformats.org/drawingml/2006/table">
            <a:tbl>
              <a:tblPr firstRow="1" bandRow="1">
                <a:tableStyleId>{91EBBBCC-DAD2-459C-BE2E-F6DE35CF9A28}</a:tableStyleId>
              </a:tblPr>
              <a:tblGrid>
                <a:gridCol w="842507"/>
                <a:gridCol w="1323940"/>
                <a:gridCol w="842507"/>
                <a:gridCol w="1444297"/>
                <a:gridCol w="875659"/>
                <a:gridCol w="1892578"/>
              </a:tblGrid>
              <a:tr h="216025">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0% - 60%</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61% - 89%</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90% and above</a:t>
                      </a:r>
                      <a:endParaRPr lang="en-ZA" sz="1800" b="0" dirty="0">
                        <a:solidFill>
                          <a:schemeClr val="tx1"/>
                        </a:solidFill>
                        <a:latin typeface="Calibri" panose="020F0502020204030204" pitchFamily="34" charset="0"/>
                      </a:endParaRPr>
                    </a:p>
                  </a:txBody>
                  <a:tcPr anchor="ctr">
                    <a:noFill/>
                  </a:tcPr>
                </a:tc>
              </a:tr>
            </a:tbl>
          </a:graphicData>
        </a:graphic>
      </p:graphicFrame>
      <p:grpSp>
        <p:nvGrpSpPr>
          <p:cNvPr id="14" name="Group 13"/>
          <p:cNvGrpSpPr/>
          <p:nvPr/>
        </p:nvGrpSpPr>
        <p:grpSpPr>
          <a:xfrm>
            <a:off x="1413496" y="6519587"/>
            <a:ext cx="4885169" cy="138259"/>
            <a:chOff x="1412393" y="6381328"/>
            <a:chExt cx="4885169" cy="138259"/>
          </a:xfrm>
        </p:grpSpPr>
        <p:sp>
          <p:nvSpPr>
            <p:cNvPr id="8" name="TextBox 7"/>
            <p:cNvSpPr txBox="1"/>
            <p:nvPr/>
          </p:nvSpPr>
          <p:spPr>
            <a:xfrm>
              <a:off x="1412393" y="6381328"/>
              <a:ext cx="360040" cy="122713"/>
            </a:xfrm>
            <a:prstGeom prst="rect">
              <a:avLst/>
            </a:prstGeom>
            <a:solidFill>
              <a:srgbClr val="FF0000"/>
            </a:solidFill>
            <a:ln>
              <a:solidFill>
                <a:schemeClr val="tx1"/>
              </a:solidFill>
            </a:ln>
          </p:spPr>
          <p:txBody>
            <a:bodyPr wrap="square" rtlCol="0" anchor="ctr">
              <a:spAutoFit/>
            </a:bodyPr>
            <a:lstStyle/>
            <a:p>
              <a:endParaRPr lang="en-ZA" dirty="0"/>
            </a:p>
          </p:txBody>
        </p:sp>
        <p:sp>
          <p:nvSpPr>
            <p:cNvPr id="11" name="TextBox 10"/>
            <p:cNvSpPr txBox="1"/>
            <p:nvPr/>
          </p:nvSpPr>
          <p:spPr>
            <a:xfrm>
              <a:off x="3606625" y="6381328"/>
              <a:ext cx="360040" cy="122713"/>
            </a:xfrm>
            <a:prstGeom prst="rect">
              <a:avLst/>
            </a:prstGeom>
            <a:solidFill>
              <a:srgbClr val="FFC000"/>
            </a:solidFill>
            <a:ln>
              <a:solidFill>
                <a:schemeClr val="tx1"/>
              </a:solidFill>
            </a:ln>
          </p:spPr>
          <p:txBody>
            <a:bodyPr wrap="square" rtlCol="0" anchor="ctr">
              <a:spAutoFit/>
            </a:bodyPr>
            <a:lstStyle/>
            <a:p>
              <a:endParaRPr lang="en-ZA" dirty="0"/>
            </a:p>
          </p:txBody>
        </p:sp>
        <p:sp>
          <p:nvSpPr>
            <p:cNvPr id="12" name="TextBox 11"/>
            <p:cNvSpPr txBox="1"/>
            <p:nvPr/>
          </p:nvSpPr>
          <p:spPr>
            <a:xfrm>
              <a:off x="5937522" y="6396874"/>
              <a:ext cx="360040" cy="122713"/>
            </a:xfrm>
            <a:prstGeom prst="rect">
              <a:avLst/>
            </a:prstGeom>
            <a:solidFill>
              <a:srgbClr val="00B050"/>
            </a:solidFill>
            <a:ln>
              <a:solidFill>
                <a:schemeClr val="tx1"/>
              </a:solidFill>
            </a:ln>
          </p:spPr>
          <p:txBody>
            <a:bodyPr wrap="square" rtlCol="0" anchor="ctr">
              <a:spAutoFit/>
            </a:bodyPr>
            <a:lstStyle/>
            <a:p>
              <a:endParaRPr lang="en-ZA" dirty="0"/>
            </a:p>
          </p:txBody>
        </p:sp>
      </p:grpSp>
      <p:graphicFrame>
        <p:nvGraphicFramePr>
          <p:cNvPr id="2" name="Table 1"/>
          <p:cNvGraphicFramePr>
            <a:graphicFrameLocks noGrp="1"/>
          </p:cNvGraphicFramePr>
          <p:nvPr>
            <p:extLst>
              <p:ext uri="{D42A27DB-BD31-4B8C-83A1-F6EECF244321}">
                <p14:modId xmlns:p14="http://schemas.microsoft.com/office/powerpoint/2010/main" xmlns="" val="3974731733"/>
              </p:ext>
            </p:extLst>
          </p:nvPr>
        </p:nvGraphicFramePr>
        <p:xfrm>
          <a:off x="179512" y="692696"/>
          <a:ext cx="8784973" cy="5544620"/>
        </p:xfrm>
        <a:graphic>
          <a:graphicData uri="http://schemas.openxmlformats.org/drawingml/2006/table">
            <a:tbl>
              <a:tblPr/>
              <a:tblGrid>
                <a:gridCol w="1265634"/>
                <a:gridCol w="3522175"/>
                <a:gridCol w="680836"/>
                <a:gridCol w="680836"/>
                <a:gridCol w="680836"/>
                <a:gridCol w="713779"/>
                <a:gridCol w="713779"/>
                <a:gridCol w="527098"/>
              </a:tblGrid>
              <a:tr h="212099">
                <a:tc rowSpan="2">
                  <a:txBody>
                    <a:bodyPr/>
                    <a:lstStyle/>
                    <a:p>
                      <a:pPr algn="ctr" fontAlgn="ctr"/>
                      <a:r>
                        <a:rPr lang="en-ZA" sz="1100" b="1" i="0" u="none" strike="noStrike" dirty="0">
                          <a:solidFill>
                            <a:srgbClr val="000000"/>
                          </a:solidFill>
                          <a:effectLst/>
                          <a:latin typeface="Calibri"/>
                        </a:rPr>
                        <a:t>DEPARTMENT</a:t>
                      </a:r>
                    </a:p>
                  </a:txBody>
                  <a:tcPr marL="4854" marR="4854" marT="48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n-ZA" sz="1100" b="1" i="0" u="none" strike="noStrike" dirty="0">
                          <a:solidFill>
                            <a:srgbClr val="000000"/>
                          </a:solidFill>
                          <a:effectLst/>
                          <a:latin typeface="Calibri"/>
                        </a:rPr>
                        <a:t>PROGRAMME(S)</a:t>
                      </a:r>
                    </a:p>
                  </a:txBody>
                  <a:tcPr marL="4854" marR="4854" marT="48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ZA" sz="1100" b="1" i="0" u="none" strike="noStrike" dirty="0">
                          <a:solidFill>
                            <a:srgbClr val="FFFFFF"/>
                          </a:solidFill>
                          <a:effectLst/>
                          <a:latin typeface="Calibri"/>
                        </a:rPr>
                        <a:t>2013/14</a:t>
                      </a:r>
                    </a:p>
                  </a:txBody>
                  <a:tcPr marL="4854" marR="4854" marT="48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en-ZA"/>
                    </a:p>
                  </a:txBody>
                  <a:tcPr/>
                </a:tc>
                <a:tc gridSpan="2">
                  <a:txBody>
                    <a:bodyPr/>
                    <a:lstStyle/>
                    <a:p>
                      <a:pPr algn="ctr" fontAlgn="b"/>
                      <a:r>
                        <a:rPr lang="en-ZA" sz="1100" b="1" i="0" u="none" strike="noStrike" dirty="0">
                          <a:solidFill>
                            <a:srgbClr val="FFFFFF"/>
                          </a:solidFill>
                          <a:effectLst/>
                          <a:latin typeface="Calibri"/>
                        </a:rPr>
                        <a:t>2014/15</a:t>
                      </a:r>
                    </a:p>
                  </a:txBody>
                  <a:tcPr marL="4854" marR="4854" marT="48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en-ZA"/>
                    </a:p>
                  </a:txBody>
                  <a:tcPr/>
                </a:tc>
                <a:tc gridSpan="2">
                  <a:txBody>
                    <a:bodyPr/>
                    <a:lstStyle/>
                    <a:p>
                      <a:pPr algn="ctr" fontAlgn="b"/>
                      <a:r>
                        <a:rPr lang="en-ZA" sz="1100" b="1" i="0" u="none" strike="noStrike" dirty="0">
                          <a:solidFill>
                            <a:srgbClr val="FFFFFF"/>
                          </a:solidFill>
                          <a:effectLst/>
                          <a:latin typeface="Calibri"/>
                        </a:rPr>
                        <a:t>2015/16</a:t>
                      </a:r>
                    </a:p>
                  </a:txBody>
                  <a:tcPr marL="4854" marR="4854" marT="48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hMerge="1">
                  <a:txBody>
                    <a:bodyPr/>
                    <a:lstStyle/>
                    <a:p>
                      <a:endParaRPr lang="en-ZA"/>
                    </a:p>
                  </a:txBody>
                  <a:tcPr/>
                </a:tc>
              </a:tr>
              <a:tr h="223703">
                <a:tc vMerge="1">
                  <a:txBody>
                    <a:bodyPr/>
                    <a:lstStyle/>
                    <a:p>
                      <a:endParaRPr lang="en-ZA"/>
                    </a:p>
                  </a:txBody>
                  <a:tcPr/>
                </a:tc>
                <a:tc vMerge="1">
                  <a:txBody>
                    <a:bodyPr/>
                    <a:lstStyle/>
                    <a:p>
                      <a:endParaRPr lang="en-ZA"/>
                    </a:p>
                  </a:txBody>
                  <a:tcPr/>
                </a:tc>
                <a:tc>
                  <a:txBody>
                    <a:bodyPr/>
                    <a:lstStyle/>
                    <a:p>
                      <a:pPr algn="ctr" fontAlgn="b"/>
                      <a:r>
                        <a:rPr lang="en-ZA" sz="1100" b="1" i="0" u="none" strike="noStrike" dirty="0">
                          <a:solidFill>
                            <a:srgbClr val="000000"/>
                          </a:solidFill>
                          <a:effectLst/>
                          <a:latin typeface="Calibri"/>
                        </a:rPr>
                        <a:t>%Achieved</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fontAlgn="b"/>
                      <a:r>
                        <a:rPr lang="en-ZA" sz="1100" b="1" i="0" u="none" strike="noStrike" dirty="0">
                          <a:solidFill>
                            <a:srgbClr val="000000"/>
                          </a:solidFill>
                          <a:effectLst/>
                          <a:latin typeface="Calibri"/>
                        </a:rPr>
                        <a:t>% Spend</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fontAlgn="b"/>
                      <a:r>
                        <a:rPr lang="en-ZA" sz="1100" b="1" i="0" u="none" strike="noStrike" dirty="0">
                          <a:solidFill>
                            <a:srgbClr val="000000"/>
                          </a:solidFill>
                          <a:effectLst/>
                          <a:latin typeface="Calibri"/>
                        </a:rPr>
                        <a:t>%Achieved</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b"/>
                      <a:r>
                        <a:rPr lang="en-ZA" sz="1100" b="1" i="0" u="none" strike="noStrike" dirty="0">
                          <a:solidFill>
                            <a:srgbClr val="000000"/>
                          </a:solidFill>
                          <a:effectLst/>
                          <a:latin typeface="Calibri"/>
                        </a:rPr>
                        <a:t>% Spend</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b"/>
                      <a:r>
                        <a:rPr lang="en-ZA" sz="1100" b="1" i="0" u="none" strike="noStrike" dirty="0">
                          <a:solidFill>
                            <a:srgbClr val="000000"/>
                          </a:solidFill>
                          <a:effectLst/>
                          <a:latin typeface="Calibri"/>
                        </a:rPr>
                        <a:t>%Achieved</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b"/>
                      <a:r>
                        <a:rPr lang="en-ZA" sz="1100" b="1" i="0" u="none" strike="noStrike" dirty="0">
                          <a:solidFill>
                            <a:srgbClr val="000000"/>
                          </a:solidFill>
                          <a:effectLst/>
                          <a:latin typeface="Calibri"/>
                        </a:rPr>
                        <a:t>% Spend</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r>
              <a:tr h="252567">
                <a:tc rowSpan="3">
                  <a:txBody>
                    <a:bodyPr/>
                    <a:lstStyle/>
                    <a:p>
                      <a:pPr algn="ctr" fontAlgn="t"/>
                      <a:r>
                        <a:rPr lang="en-ZA" sz="1100" b="1" i="0" u="none" strike="noStrike" dirty="0">
                          <a:solidFill>
                            <a:srgbClr val="000000"/>
                          </a:solidFill>
                          <a:effectLst/>
                          <a:latin typeface="Calibri"/>
                        </a:rPr>
                        <a:t>Public Enterprises </a:t>
                      </a:r>
                    </a:p>
                  </a:txBody>
                  <a:tcPr marL="4854" marR="4854" marT="48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100" b="0" i="0" u="none" strike="noStrike" dirty="0">
                          <a:solidFill>
                            <a:srgbClr val="000000"/>
                          </a:solidFill>
                          <a:effectLst/>
                          <a:latin typeface="Calibri"/>
                        </a:rPr>
                        <a:t>Prog 1 Administration</a:t>
                      </a:r>
                    </a:p>
                  </a:txBody>
                  <a:tcPr marL="4854" marR="4854" marT="48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90.5%</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99.0%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64.7%</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92.8%</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90.0%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45353">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2 Legal and Governance</a:t>
                      </a:r>
                    </a:p>
                  </a:txBody>
                  <a:tcPr marL="4854" marR="4854" marT="48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44.4%</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98.8%</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25.0%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83.6%</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83.9%</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16486">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3 Portf Man &amp; Strategic Partnerships</a:t>
                      </a:r>
                    </a:p>
                  </a:txBody>
                  <a:tcPr marL="4854" marR="4854" marT="48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81.1%</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85.3%</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68.8%</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93.5%</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81.0%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99.9%</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12099">
                <a:tc gridSpan="2">
                  <a:txBody>
                    <a:bodyPr/>
                    <a:lstStyle/>
                    <a:p>
                      <a:pPr algn="r" fontAlgn="t"/>
                      <a:r>
                        <a:rPr lang="en-ZA" sz="1100" b="1" i="0" u="none" strike="noStrike" dirty="0">
                          <a:solidFill>
                            <a:srgbClr val="FFFFFF"/>
                          </a:solidFill>
                          <a:effectLst/>
                          <a:latin typeface="Calibri"/>
                        </a:rPr>
                        <a:t>Totals</a:t>
                      </a:r>
                    </a:p>
                  </a:txBody>
                  <a:tcPr marL="4854" marR="4854" marT="48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79.5%</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92.6%</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65.2%</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92.4%</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84.6%</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99.8%</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212099">
                <a:tc rowSpan="6">
                  <a:txBody>
                    <a:bodyPr/>
                    <a:lstStyle/>
                    <a:p>
                      <a:pPr algn="ctr" fontAlgn="t"/>
                      <a:r>
                        <a:rPr lang="en-ZA" sz="1100" b="1" i="0" u="none" strike="noStrike" dirty="0">
                          <a:solidFill>
                            <a:srgbClr val="000000"/>
                          </a:solidFill>
                          <a:effectLst/>
                          <a:latin typeface="Calibri"/>
                        </a:rPr>
                        <a:t>Public Service and Administration</a:t>
                      </a:r>
                    </a:p>
                  </a:txBody>
                  <a:tcPr marL="4854" marR="4854" marT="48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100" b="0" i="0" u="none" strike="noStrike" dirty="0">
                          <a:solidFill>
                            <a:srgbClr val="000000"/>
                          </a:solidFill>
                          <a:effectLst/>
                          <a:latin typeface="Calibri"/>
                        </a:rPr>
                        <a:t>Prog 1 Administration</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100.0%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104.4%</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92.9%</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91.1%</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91.1%</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12099">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2 Human Resource Management &amp; Development</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60.0%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60.0%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99.9%</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85.7%</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99.9%</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12099">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3 Labour Relations and Remuneration Management</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83.3%</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57.3%</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70.0%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70.0%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18229">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4 Public Sector Information Communication Technology Management</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75.0%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77.3%</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52.8%</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52.8%</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87896">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5 Service Delivery and Organisational Transformation</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79.2%</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98.2%</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98.2%</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7896">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6 Governance and International Relations</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75.0%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99.9%</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88.9%</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97.5%</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97.5%</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12099">
                <a:tc gridSpan="2">
                  <a:txBody>
                    <a:bodyPr/>
                    <a:lstStyle/>
                    <a:p>
                      <a:pPr algn="r" fontAlgn="b"/>
                      <a:r>
                        <a:rPr lang="en-ZA" sz="1100" b="1" i="0" u="none" strike="noStrike" dirty="0">
                          <a:solidFill>
                            <a:srgbClr val="FFFFFF"/>
                          </a:solidFill>
                          <a:effectLst/>
                          <a:latin typeface="Calibri"/>
                        </a:rPr>
                        <a:t>Totals</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79.8%</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97.5%</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92.9%</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93.0%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98%</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93%</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212099">
                <a:tc rowSpan="5">
                  <a:txBody>
                    <a:bodyPr/>
                    <a:lstStyle/>
                    <a:p>
                      <a:pPr algn="ctr" fontAlgn="t"/>
                      <a:r>
                        <a:rPr lang="en-ZA" sz="1100" b="1" i="0" u="none" strike="noStrike" dirty="0">
                          <a:solidFill>
                            <a:srgbClr val="000000"/>
                          </a:solidFill>
                          <a:effectLst/>
                          <a:latin typeface="Calibri"/>
                        </a:rPr>
                        <a:t>Public Works</a:t>
                      </a:r>
                    </a:p>
                  </a:txBody>
                  <a:tcPr marL="4854" marR="4854" marT="48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100" b="0" i="0" u="none" strike="noStrike" dirty="0">
                          <a:solidFill>
                            <a:srgbClr val="000000"/>
                          </a:solidFill>
                          <a:effectLst/>
                          <a:latin typeface="Calibri"/>
                        </a:rPr>
                        <a:t>Prog 1 Administration</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75.0%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97.0%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78.1%</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99.6%</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86.7%</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99.8%</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12099">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2 </a:t>
                      </a:r>
                      <a:r>
                        <a:rPr lang="en-ZA" sz="1100" b="0" i="0" u="none" strike="noStrike" dirty="0" smtClean="0">
                          <a:solidFill>
                            <a:srgbClr val="000000"/>
                          </a:solidFill>
                          <a:effectLst/>
                          <a:latin typeface="Calibri"/>
                        </a:rPr>
                        <a:t>Immovable </a:t>
                      </a:r>
                      <a:r>
                        <a:rPr lang="en-ZA" sz="1100" b="0" i="0" u="none" strike="noStrike" dirty="0">
                          <a:solidFill>
                            <a:srgbClr val="000000"/>
                          </a:solidFill>
                          <a:effectLst/>
                          <a:latin typeface="Calibri"/>
                        </a:rPr>
                        <a:t>Asset </a:t>
                      </a:r>
                      <a:r>
                        <a:rPr lang="en-ZA" sz="1100" b="0" i="0" u="none" strike="noStrike" dirty="0" smtClean="0">
                          <a:solidFill>
                            <a:srgbClr val="000000"/>
                          </a:solidFill>
                          <a:effectLst/>
                          <a:latin typeface="Calibri"/>
                        </a:rPr>
                        <a:t>Management</a:t>
                      </a:r>
                      <a:endParaRPr lang="en-ZA" sz="1100" b="0" i="0" u="none" strike="noStrike" dirty="0">
                        <a:solidFill>
                          <a:srgbClr val="000000"/>
                        </a:solidFill>
                        <a:effectLst/>
                        <a:latin typeface="Calibri"/>
                      </a:endParaRPr>
                    </a:p>
                  </a:txBody>
                  <a:tcPr marL="4854" marR="4854" marT="48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31.4%</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96.4%</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23.5%</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97.5%</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97.2%</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22084">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3 </a:t>
                      </a:r>
                      <a:r>
                        <a:rPr lang="en-ZA" sz="1100" b="0" i="0" u="none" strike="noStrike" dirty="0" smtClean="0">
                          <a:solidFill>
                            <a:srgbClr val="000000"/>
                          </a:solidFill>
                          <a:effectLst/>
                          <a:latin typeface="Calibri"/>
                        </a:rPr>
                        <a:t>Expanded Public</a:t>
                      </a:r>
                      <a:endParaRPr lang="en-ZA" sz="1100" b="0" i="0" u="none" strike="noStrike" dirty="0">
                        <a:solidFill>
                          <a:srgbClr val="000000"/>
                        </a:solidFill>
                        <a:effectLst/>
                        <a:latin typeface="Calibri"/>
                      </a:endParaRPr>
                    </a:p>
                  </a:txBody>
                  <a:tcPr marL="4854" marR="4854" marT="48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60.0%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99.7%</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66.7%</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98.9%</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75.0%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99.3%</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92435">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4 </a:t>
                      </a:r>
                      <a:r>
                        <a:rPr lang="en-ZA" sz="1100" b="0" i="0" u="none" strike="noStrike" dirty="0" smtClean="0">
                          <a:solidFill>
                            <a:srgbClr val="000000"/>
                          </a:solidFill>
                          <a:effectLst/>
                          <a:latin typeface="Calibri"/>
                        </a:rPr>
                        <a:t>Property </a:t>
                      </a:r>
                      <a:r>
                        <a:rPr lang="en-ZA" sz="1100" b="0" i="0" u="none" strike="noStrike" dirty="0">
                          <a:solidFill>
                            <a:srgbClr val="000000"/>
                          </a:solidFill>
                          <a:effectLst/>
                          <a:latin typeface="Calibri"/>
                        </a:rPr>
                        <a:t>and Construction Industry Policy </a:t>
                      </a:r>
                      <a:r>
                        <a:rPr lang="en-ZA" sz="1100" b="0" i="0" u="none" strike="noStrike" dirty="0" smtClean="0">
                          <a:solidFill>
                            <a:srgbClr val="000000"/>
                          </a:solidFill>
                          <a:effectLst/>
                          <a:latin typeface="Calibri"/>
                        </a:rPr>
                        <a:t>Regulation</a:t>
                      </a:r>
                      <a:endParaRPr lang="en-ZA" sz="1100" b="0" i="0" u="none" strike="noStrike" dirty="0">
                        <a:solidFill>
                          <a:srgbClr val="000000"/>
                        </a:solidFill>
                        <a:effectLst/>
                        <a:latin typeface="Calibri"/>
                      </a:endParaRPr>
                    </a:p>
                  </a:txBody>
                  <a:tcPr marL="4854" marR="4854" marT="48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40.0%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89.3%</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33.3%</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91.3%</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0.0%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99.8%</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16486">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5 Auxiliary and Associated Services</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100.0%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97.5%</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50.0%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91.5%</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12099">
                <a:tc gridSpan="2">
                  <a:txBody>
                    <a:bodyPr/>
                    <a:lstStyle/>
                    <a:p>
                      <a:pPr algn="r" fontAlgn="b"/>
                      <a:r>
                        <a:rPr lang="en-ZA" sz="1100" b="1" i="0" u="none" strike="noStrike" dirty="0">
                          <a:solidFill>
                            <a:srgbClr val="FFFFFF"/>
                          </a:solidFill>
                          <a:effectLst/>
                          <a:latin typeface="Calibri"/>
                        </a:rPr>
                        <a:t>Totals</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54.7%</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97.5%</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45.5%</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98.4%</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63.16%</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99.51%</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212099">
                <a:tc rowSpan="5">
                  <a:txBody>
                    <a:bodyPr/>
                    <a:lstStyle/>
                    <a:p>
                      <a:pPr algn="ctr" fontAlgn="t"/>
                      <a:r>
                        <a:rPr lang="en-ZA" sz="1100" b="1" i="0" u="none" strike="noStrike" dirty="0">
                          <a:solidFill>
                            <a:srgbClr val="000000"/>
                          </a:solidFill>
                          <a:effectLst/>
                          <a:latin typeface="Calibri"/>
                        </a:rPr>
                        <a:t>Rural Development &amp; Land Reform</a:t>
                      </a:r>
                    </a:p>
                  </a:txBody>
                  <a:tcPr marL="4854" marR="4854" marT="48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100" b="0" i="0" u="none" strike="noStrike" dirty="0">
                          <a:solidFill>
                            <a:srgbClr val="000000"/>
                          </a:solidFill>
                          <a:effectLst/>
                          <a:latin typeface="Calibri"/>
                        </a:rPr>
                        <a:t>Prog 1 Administration</a:t>
                      </a:r>
                    </a:p>
                  </a:txBody>
                  <a:tcPr marL="4854" marR="4854" marT="48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50.0%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99.9%</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16.7%</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99.8%</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30.0%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99.7%</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12099">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2 Geospatial &amp; Cadastral Services</a:t>
                      </a:r>
                    </a:p>
                  </a:txBody>
                  <a:tcPr marL="4854" marR="4854" marT="48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50.0%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99.8%</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75.0%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99.7%</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53.8%</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97.2%</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12099">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3 Rural Development</a:t>
                      </a:r>
                    </a:p>
                  </a:txBody>
                  <a:tcPr marL="4854" marR="4854" marT="48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78.6%</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99.8%</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53.8%</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97.3%</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78.6%</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99.5%</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12099">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Programme 4 – Restitution</a:t>
                      </a:r>
                    </a:p>
                  </a:txBody>
                  <a:tcPr marL="4854" marR="4854" marT="48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100.0%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80.0%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98.3%</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12099">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Programme 5 – Land Reform</a:t>
                      </a:r>
                    </a:p>
                  </a:txBody>
                  <a:tcPr marL="4854" marR="4854" marT="48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55.6%</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30.0%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99.8%</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37.5%</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12099">
                <a:tc gridSpan="2">
                  <a:txBody>
                    <a:bodyPr/>
                    <a:lstStyle/>
                    <a:p>
                      <a:pPr algn="r" fontAlgn="b"/>
                      <a:r>
                        <a:rPr lang="en-ZA" sz="1100" b="1" i="0" u="none" strike="noStrike" dirty="0">
                          <a:solidFill>
                            <a:srgbClr val="FFFFFF"/>
                          </a:solidFill>
                          <a:effectLst/>
                          <a:latin typeface="Calibri"/>
                        </a:rPr>
                        <a:t>Totals</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65.0%</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99.9%</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52.4%</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99.4%</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53.4%</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99.1%</a:t>
                      </a:r>
                    </a:p>
                  </a:txBody>
                  <a:tcPr marL="4854" marR="4854" marT="48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bl>
          </a:graphicData>
        </a:graphic>
      </p:graphicFrame>
    </p:spTree>
    <p:extLst>
      <p:ext uri="{BB962C8B-B14F-4D97-AF65-F5344CB8AC3E}">
        <p14:creationId xmlns:p14="http://schemas.microsoft.com/office/powerpoint/2010/main" xmlns="" val="14965278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3568" y="116632"/>
            <a:ext cx="8061486" cy="504056"/>
          </a:xfrm>
        </p:spPr>
        <p:txBody>
          <a:bodyPr/>
          <a:lstStyle/>
          <a:p>
            <a:pPr lvl="1" eaLnBrk="1" hangingPunct="1">
              <a:lnSpc>
                <a:spcPct val="80000"/>
              </a:lnSpc>
            </a:pPr>
            <a:r>
              <a:rPr lang="en-US" sz="3200" b="1" kern="1200" dirty="0" smtClean="0">
                <a:solidFill>
                  <a:srgbClr val="800000"/>
                </a:solidFill>
                <a:latin typeface="Calibri" pitchFamily="34" charset="0"/>
                <a:ea typeface="+mj-ea"/>
                <a:cs typeface="Calibri" pitchFamily="34" charset="0"/>
              </a:rPr>
              <a:t>Performance vs. Expenditure</a:t>
            </a:r>
            <a:endParaRPr lang="en-US" sz="3200" b="1" kern="1200" dirty="0">
              <a:solidFill>
                <a:srgbClr val="800000"/>
              </a:solidFill>
              <a:latin typeface="Calibri" pitchFamily="34" charset="0"/>
              <a:ea typeface="+mj-ea"/>
              <a:cs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987904578"/>
              </p:ext>
            </p:extLst>
          </p:nvPr>
        </p:nvGraphicFramePr>
        <p:xfrm>
          <a:off x="899592" y="6473076"/>
          <a:ext cx="7221488" cy="285115"/>
        </p:xfrm>
        <a:graphic>
          <a:graphicData uri="http://schemas.openxmlformats.org/drawingml/2006/table">
            <a:tbl>
              <a:tblPr firstRow="1" bandRow="1">
                <a:tableStyleId>{91EBBBCC-DAD2-459C-BE2E-F6DE35CF9A28}</a:tableStyleId>
              </a:tblPr>
              <a:tblGrid>
                <a:gridCol w="842507"/>
                <a:gridCol w="1323940"/>
                <a:gridCol w="842507"/>
                <a:gridCol w="1444297"/>
                <a:gridCol w="875659"/>
                <a:gridCol w="1892578"/>
              </a:tblGrid>
              <a:tr h="216025">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0% - 60%</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61% - 89%</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90% and above</a:t>
                      </a:r>
                      <a:endParaRPr lang="en-ZA" sz="1800" b="0" dirty="0">
                        <a:solidFill>
                          <a:schemeClr val="tx1"/>
                        </a:solidFill>
                        <a:latin typeface="Calibri" panose="020F0502020204030204" pitchFamily="34" charset="0"/>
                      </a:endParaRPr>
                    </a:p>
                  </a:txBody>
                  <a:tcPr anchor="ctr">
                    <a:noFill/>
                  </a:tcPr>
                </a:tc>
              </a:tr>
            </a:tbl>
          </a:graphicData>
        </a:graphic>
      </p:graphicFrame>
      <p:grpSp>
        <p:nvGrpSpPr>
          <p:cNvPr id="14" name="Group 13"/>
          <p:cNvGrpSpPr/>
          <p:nvPr/>
        </p:nvGrpSpPr>
        <p:grpSpPr>
          <a:xfrm>
            <a:off x="1413496" y="6519587"/>
            <a:ext cx="4885169" cy="138259"/>
            <a:chOff x="1412393" y="6381328"/>
            <a:chExt cx="4885169" cy="138259"/>
          </a:xfrm>
        </p:grpSpPr>
        <p:sp>
          <p:nvSpPr>
            <p:cNvPr id="8" name="TextBox 7"/>
            <p:cNvSpPr txBox="1"/>
            <p:nvPr/>
          </p:nvSpPr>
          <p:spPr>
            <a:xfrm>
              <a:off x="1412393" y="6381328"/>
              <a:ext cx="360040" cy="122713"/>
            </a:xfrm>
            <a:prstGeom prst="rect">
              <a:avLst/>
            </a:prstGeom>
            <a:solidFill>
              <a:srgbClr val="FF0000"/>
            </a:solidFill>
            <a:ln>
              <a:solidFill>
                <a:schemeClr val="tx1"/>
              </a:solidFill>
            </a:ln>
          </p:spPr>
          <p:txBody>
            <a:bodyPr wrap="square" rtlCol="0" anchor="ctr">
              <a:spAutoFit/>
            </a:bodyPr>
            <a:lstStyle/>
            <a:p>
              <a:endParaRPr lang="en-ZA" dirty="0"/>
            </a:p>
          </p:txBody>
        </p:sp>
        <p:sp>
          <p:nvSpPr>
            <p:cNvPr id="11" name="TextBox 10"/>
            <p:cNvSpPr txBox="1"/>
            <p:nvPr/>
          </p:nvSpPr>
          <p:spPr>
            <a:xfrm>
              <a:off x="3606625" y="6381328"/>
              <a:ext cx="360040" cy="122713"/>
            </a:xfrm>
            <a:prstGeom prst="rect">
              <a:avLst/>
            </a:prstGeom>
            <a:solidFill>
              <a:srgbClr val="FFC000"/>
            </a:solidFill>
            <a:ln>
              <a:solidFill>
                <a:schemeClr val="tx1"/>
              </a:solidFill>
            </a:ln>
          </p:spPr>
          <p:txBody>
            <a:bodyPr wrap="square" rtlCol="0" anchor="ctr">
              <a:spAutoFit/>
            </a:bodyPr>
            <a:lstStyle/>
            <a:p>
              <a:endParaRPr lang="en-ZA" dirty="0"/>
            </a:p>
          </p:txBody>
        </p:sp>
        <p:sp>
          <p:nvSpPr>
            <p:cNvPr id="12" name="TextBox 11"/>
            <p:cNvSpPr txBox="1"/>
            <p:nvPr/>
          </p:nvSpPr>
          <p:spPr>
            <a:xfrm>
              <a:off x="5937522" y="6396874"/>
              <a:ext cx="360040" cy="122713"/>
            </a:xfrm>
            <a:prstGeom prst="rect">
              <a:avLst/>
            </a:prstGeom>
            <a:solidFill>
              <a:srgbClr val="00B050"/>
            </a:solidFill>
            <a:ln>
              <a:solidFill>
                <a:schemeClr val="tx1"/>
              </a:solidFill>
            </a:ln>
          </p:spPr>
          <p:txBody>
            <a:bodyPr wrap="square" rtlCol="0" anchor="ctr">
              <a:spAutoFit/>
            </a:bodyPr>
            <a:lstStyle/>
            <a:p>
              <a:endParaRPr lang="en-ZA" dirty="0"/>
            </a:p>
          </p:txBody>
        </p:sp>
      </p:grpSp>
      <p:graphicFrame>
        <p:nvGraphicFramePr>
          <p:cNvPr id="2" name="Table 1"/>
          <p:cNvGraphicFramePr>
            <a:graphicFrameLocks noGrp="1"/>
          </p:cNvGraphicFramePr>
          <p:nvPr>
            <p:extLst>
              <p:ext uri="{D42A27DB-BD31-4B8C-83A1-F6EECF244321}">
                <p14:modId xmlns:p14="http://schemas.microsoft.com/office/powerpoint/2010/main" xmlns="" val="1654106993"/>
              </p:ext>
            </p:extLst>
          </p:nvPr>
        </p:nvGraphicFramePr>
        <p:xfrm>
          <a:off x="179512" y="620688"/>
          <a:ext cx="8712971" cy="5616632"/>
        </p:xfrm>
        <a:graphic>
          <a:graphicData uri="http://schemas.openxmlformats.org/drawingml/2006/table">
            <a:tbl>
              <a:tblPr/>
              <a:tblGrid>
                <a:gridCol w="1181423"/>
                <a:gridCol w="3567146"/>
                <a:gridCol w="675256"/>
                <a:gridCol w="675256"/>
                <a:gridCol w="675256"/>
                <a:gridCol w="707928"/>
                <a:gridCol w="707928"/>
                <a:gridCol w="522778"/>
              </a:tblGrid>
              <a:tr h="179407">
                <a:tc rowSpan="2">
                  <a:txBody>
                    <a:bodyPr/>
                    <a:lstStyle/>
                    <a:p>
                      <a:pPr algn="ctr" fontAlgn="ctr"/>
                      <a:r>
                        <a:rPr lang="en-ZA" sz="1100" b="1" i="0" u="none" strike="noStrike" dirty="0">
                          <a:solidFill>
                            <a:srgbClr val="000000"/>
                          </a:solidFill>
                          <a:effectLst/>
                          <a:latin typeface="Calibri"/>
                        </a:rPr>
                        <a:t>DEPARTMENT</a:t>
                      </a:r>
                    </a:p>
                  </a:txBody>
                  <a:tcPr marL="5056" marR="5056" marT="50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n-ZA" sz="1100" b="1" i="0" u="none" strike="noStrike" dirty="0">
                          <a:solidFill>
                            <a:srgbClr val="000000"/>
                          </a:solidFill>
                          <a:effectLst/>
                          <a:latin typeface="Calibri"/>
                        </a:rPr>
                        <a:t>PROGRAMME(S)</a:t>
                      </a:r>
                    </a:p>
                  </a:txBody>
                  <a:tcPr marL="5056" marR="5056" marT="50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ZA" sz="1100" b="1" i="0" u="none" strike="noStrike" dirty="0">
                          <a:solidFill>
                            <a:srgbClr val="FFFFFF"/>
                          </a:solidFill>
                          <a:effectLst/>
                          <a:latin typeface="Calibri"/>
                        </a:rPr>
                        <a:t>2013/14</a:t>
                      </a:r>
                    </a:p>
                  </a:txBody>
                  <a:tcPr marL="5056" marR="5056" marT="5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en-ZA"/>
                    </a:p>
                  </a:txBody>
                  <a:tcPr/>
                </a:tc>
                <a:tc gridSpan="2">
                  <a:txBody>
                    <a:bodyPr/>
                    <a:lstStyle/>
                    <a:p>
                      <a:pPr algn="ctr" fontAlgn="b"/>
                      <a:r>
                        <a:rPr lang="en-ZA" sz="1100" b="1" i="0" u="none" strike="noStrike" dirty="0">
                          <a:solidFill>
                            <a:srgbClr val="FFFFFF"/>
                          </a:solidFill>
                          <a:effectLst/>
                          <a:latin typeface="Calibri"/>
                        </a:rPr>
                        <a:t>2014/15</a:t>
                      </a:r>
                    </a:p>
                  </a:txBody>
                  <a:tcPr marL="5056" marR="5056" marT="5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en-ZA"/>
                    </a:p>
                  </a:txBody>
                  <a:tcPr/>
                </a:tc>
                <a:tc gridSpan="2">
                  <a:txBody>
                    <a:bodyPr/>
                    <a:lstStyle/>
                    <a:p>
                      <a:pPr algn="ctr" fontAlgn="b"/>
                      <a:r>
                        <a:rPr lang="en-ZA" sz="1100" b="1" i="0" u="none" strike="noStrike" dirty="0">
                          <a:solidFill>
                            <a:srgbClr val="FFFFFF"/>
                          </a:solidFill>
                          <a:effectLst/>
                          <a:latin typeface="Calibri"/>
                        </a:rPr>
                        <a:t>2015/16</a:t>
                      </a:r>
                    </a:p>
                  </a:txBody>
                  <a:tcPr marL="5056" marR="5056" marT="5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hMerge="1">
                  <a:txBody>
                    <a:bodyPr/>
                    <a:lstStyle/>
                    <a:p>
                      <a:endParaRPr lang="en-ZA"/>
                    </a:p>
                  </a:txBody>
                  <a:tcPr/>
                </a:tc>
              </a:tr>
              <a:tr h="188003">
                <a:tc vMerge="1">
                  <a:txBody>
                    <a:bodyPr/>
                    <a:lstStyle/>
                    <a:p>
                      <a:endParaRPr lang="en-ZA"/>
                    </a:p>
                  </a:txBody>
                  <a:tcPr/>
                </a:tc>
                <a:tc vMerge="1">
                  <a:txBody>
                    <a:bodyPr/>
                    <a:lstStyle/>
                    <a:p>
                      <a:endParaRPr lang="en-ZA"/>
                    </a:p>
                  </a:txBody>
                  <a:tcPr/>
                </a:tc>
                <a:tc>
                  <a:txBody>
                    <a:bodyPr/>
                    <a:lstStyle/>
                    <a:p>
                      <a:pPr algn="ctr" fontAlgn="b"/>
                      <a:r>
                        <a:rPr lang="en-ZA" sz="1100" b="1" i="0" u="none" strike="noStrike" dirty="0">
                          <a:solidFill>
                            <a:srgbClr val="000000"/>
                          </a:solidFill>
                          <a:effectLst/>
                          <a:latin typeface="Calibri"/>
                        </a:rPr>
                        <a:t>%Achieved</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fontAlgn="b"/>
                      <a:r>
                        <a:rPr lang="en-ZA" sz="1100" b="1" i="0" u="none" strike="noStrike" dirty="0">
                          <a:solidFill>
                            <a:srgbClr val="000000"/>
                          </a:solidFill>
                          <a:effectLst/>
                          <a:latin typeface="Calibri"/>
                        </a:rPr>
                        <a:t>% Spend</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fontAlgn="b"/>
                      <a:r>
                        <a:rPr lang="en-ZA" sz="1100" b="1" i="0" u="none" strike="noStrike" dirty="0">
                          <a:solidFill>
                            <a:srgbClr val="000000"/>
                          </a:solidFill>
                          <a:effectLst/>
                          <a:latin typeface="Calibri"/>
                        </a:rPr>
                        <a:t>%Achieved</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b"/>
                      <a:r>
                        <a:rPr lang="en-ZA" sz="1100" b="1" i="0" u="none" strike="noStrike" dirty="0">
                          <a:solidFill>
                            <a:srgbClr val="000000"/>
                          </a:solidFill>
                          <a:effectLst/>
                          <a:latin typeface="Calibri"/>
                        </a:rPr>
                        <a:t>% Spend</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b"/>
                      <a:r>
                        <a:rPr lang="en-ZA" sz="1100" b="1" i="0" u="none" strike="noStrike" dirty="0">
                          <a:solidFill>
                            <a:srgbClr val="000000"/>
                          </a:solidFill>
                          <a:effectLst/>
                          <a:latin typeface="Calibri"/>
                        </a:rPr>
                        <a:t>%Achieved</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b"/>
                      <a:r>
                        <a:rPr lang="en-ZA" sz="1100" b="1" i="0" u="none" strike="noStrike" dirty="0">
                          <a:solidFill>
                            <a:srgbClr val="000000"/>
                          </a:solidFill>
                          <a:effectLst/>
                          <a:latin typeface="Calibri"/>
                        </a:rPr>
                        <a:t>% Spend</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r>
              <a:tr h="179407">
                <a:tc rowSpan="5">
                  <a:txBody>
                    <a:bodyPr/>
                    <a:lstStyle/>
                    <a:p>
                      <a:pPr algn="ctr" fontAlgn="t"/>
                      <a:r>
                        <a:rPr lang="en-ZA" sz="1100" b="1" i="0" u="none" strike="noStrike" dirty="0">
                          <a:solidFill>
                            <a:srgbClr val="000000"/>
                          </a:solidFill>
                          <a:effectLst/>
                          <a:latin typeface="Calibri"/>
                        </a:rPr>
                        <a:t>Science &amp; Technology</a:t>
                      </a:r>
                    </a:p>
                  </a:txBody>
                  <a:tcPr marL="5056" marR="5056" marT="5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100" b="0" i="0" u="none" strike="noStrike" dirty="0">
                          <a:solidFill>
                            <a:srgbClr val="000000"/>
                          </a:solidFill>
                          <a:effectLst/>
                          <a:latin typeface="Calibri"/>
                        </a:rPr>
                        <a:t>Prog 1 Administration</a:t>
                      </a:r>
                    </a:p>
                  </a:txBody>
                  <a:tcPr marL="5056" marR="5056" marT="5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100.0%</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99.4%</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88.2%</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98.1%</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94.7%</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53561">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2 Research, Development &amp; Innovation - </a:t>
                      </a:r>
                      <a:r>
                        <a:rPr lang="en-ZA" sz="1100" b="1" i="0" u="none" strike="noStrike" dirty="0">
                          <a:solidFill>
                            <a:srgbClr val="000000"/>
                          </a:solidFill>
                          <a:effectLst/>
                          <a:latin typeface="Calibri"/>
                        </a:rPr>
                        <a:t>Changed to Technology Innovation in 2014/2015.</a:t>
                      </a:r>
                      <a:endParaRPr lang="en-ZA" sz="1100" b="0" i="0" u="none" strike="noStrike" dirty="0">
                        <a:solidFill>
                          <a:srgbClr val="000000"/>
                        </a:solidFill>
                        <a:effectLst/>
                        <a:latin typeface="Calibri"/>
                      </a:endParaRPr>
                    </a:p>
                  </a:txBody>
                  <a:tcPr marL="5056" marR="5056" marT="5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26.7%</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99.9%</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64.3%</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92.8%</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77.8%</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9407">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3 International Cooperation and Resources</a:t>
                      </a:r>
                    </a:p>
                  </a:txBody>
                  <a:tcPr marL="5056" marR="5056" marT="5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100.0%</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98.8%</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53561">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4 Human Resource Capital and Knowledge Systems: </a:t>
                      </a:r>
                      <a:r>
                        <a:rPr lang="en-ZA" sz="1100" b="1" i="0" u="none" strike="noStrike" dirty="0">
                          <a:solidFill>
                            <a:srgbClr val="000000"/>
                          </a:solidFill>
                          <a:effectLst/>
                          <a:latin typeface="Calibri"/>
                        </a:rPr>
                        <a:t>Changed to Research Development and Support in </a:t>
                      </a:r>
                      <a:r>
                        <a:rPr lang="en-ZA" sz="1100" b="1" i="0" u="none" strike="noStrike" dirty="0" smtClean="0">
                          <a:solidFill>
                            <a:srgbClr val="000000"/>
                          </a:solidFill>
                          <a:effectLst/>
                          <a:latin typeface="Calibri"/>
                        </a:rPr>
                        <a:t>2014/15</a:t>
                      </a:r>
                      <a:r>
                        <a:rPr lang="en-ZA" sz="1100" b="1" i="0" u="none" strike="noStrike" dirty="0">
                          <a:solidFill>
                            <a:srgbClr val="000000"/>
                          </a:solidFill>
                          <a:effectLst/>
                          <a:latin typeface="Calibri"/>
                        </a:rPr>
                        <a:t>.</a:t>
                      </a:r>
                      <a:endParaRPr lang="en-ZA" sz="1100" b="0" i="0" u="none" strike="noStrike" dirty="0">
                        <a:solidFill>
                          <a:srgbClr val="000000"/>
                        </a:solidFill>
                        <a:effectLst/>
                        <a:latin typeface="Calibri"/>
                      </a:endParaRPr>
                    </a:p>
                  </a:txBody>
                  <a:tcPr marL="5056" marR="5056" marT="5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80.0%</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99.6%</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76.9%</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66.7%</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53561">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5 Socio Economic Partnerships: </a:t>
                      </a:r>
                      <a:r>
                        <a:rPr lang="en-ZA" sz="1100" b="1" i="0" u="none" strike="noStrike" dirty="0">
                          <a:solidFill>
                            <a:srgbClr val="000000"/>
                          </a:solidFill>
                          <a:effectLst/>
                          <a:latin typeface="Calibri"/>
                        </a:rPr>
                        <a:t>Changed to Socio Economic Innovation Partnerships in </a:t>
                      </a:r>
                      <a:r>
                        <a:rPr lang="en-ZA" sz="1100" b="1" i="0" u="none" strike="noStrike" dirty="0" smtClean="0">
                          <a:solidFill>
                            <a:srgbClr val="000000"/>
                          </a:solidFill>
                          <a:effectLst/>
                          <a:latin typeface="Calibri"/>
                        </a:rPr>
                        <a:t>2014/15</a:t>
                      </a:r>
                      <a:r>
                        <a:rPr lang="en-ZA" sz="1100" b="1" i="0" u="none" strike="noStrike" dirty="0">
                          <a:solidFill>
                            <a:srgbClr val="000000"/>
                          </a:solidFill>
                          <a:effectLst/>
                          <a:latin typeface="Calibri"/>
                        </a:rPr>
                        <a:t>.</a:t>
                      </a:r>
                      <a:endParaRPr lang="en-ZA" sz="1100" b="0" i="0" u="none" strike="noStrike" dirty="0">
                        <a:solidFill>
                          <a:srgbClr val="000000"/>
                        </a:solidFill>
                        <a:effectLst/>
                        <a:latin typeface="Calibri"/>
                      </a:endParaRP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85.7%</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99.2%</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100.2%</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81.8%</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88.5%</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79407">
                <a:tc gridSpan="2">
                  <a:txBody>
                    <a:bodyPr/>
                    <a:lstStyle/>
                    <a:p>
                      <a:pPr algn="r" fontAlgn="b"/>
                      <a:r>
                        <a:rPr lang="en-ZA" sz="1100" b="1" i="0" u="none" strike="noStrike" dirty="0">
                          <a:solidFill>
                            <a:srgbClr val="FFFFFF"/>
                          </a:solidFill>
                          <a:effectLst/>
                          <a:latin typeface="Calibri"/>
                        </a:rPr>
                        <a:t>Totals</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73.3%</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99.5%</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84.6%</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98.8%</a:t>
                      </a:r>
                    </a:p>
                  </a:txBody>
                  <a:tcPr marL="5056" marR="5056" marT="505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84.0%</a:t>
                      </a:r>
                    </a:p>
                  </a:txBody>
                  <a:tcPr marL="5056" marR="5056" marT="505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97.3%</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88003">
                <a:tc rowSpan="3">
                  <a:txBody>
                    <a:bodyPr/>
                    <a:lstStyle/>
                    <a:p>
                      <a:pPr algn="ctr" fontAlgn="t"/>
                      <a:r>
                        <a:rPr lang="en-ZA" sz="1100" b="1" i="0" u="none" strike="noStrike" dirty="0">
                          <a:solidFill>
                            <a:srgbClr val="000000"/>
                          </a:solidFill>
                          <a:effectLst/>
                          <a:latin typeface="Calibri"/>
                        </a:rPr>
                        <a:t>Small Business Development</a:t>
                      </a:r>
                    </a:p>
                  </a:txBody>
                  <a:tcPr marL="5056" marR="5056" marT="5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100" b="0" i="0" u="none" strike="noStrike" dirty="0">
                          <a:solidFill>
                            <a:srgbClr val="000000"/>
                          </a:solidFill>
                          <a:effectLst/>
                          <a:latin typeface="Calibri"/>
                        </a:rPr>
                        <a:t>Prog 1 Administration</a:t>
                      </a:r>
                    </a:p>
                  </a:txBody>
                  <a:tcPr marL="5056" marR="5056" marT="5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3" gridSpan="4">
                  <a:txBody>
                    <a:bodyPr/>
                    <a:lstStyle/>
                    <a:p>
                      <a:pPr algn="ctr" fontAlgn="ctr"/>
                      <a:r>
                        <a:rPr lang="en-ZA" sz="1100" b="1" i="0" u="none" strike="noStrike" dirty="0">
                          <a:solidFill>
                            <a:srgbClr val="FFFFFF"/>
                          </a:solidFill>
                          <a:effectLst/>
                          <a:latin typeface="Calibri"/>
                        </a:rPr>
                        <a:t>Department proclaimed 07 July 2014</a:t>
                      </a:r>
                    </a:p>
                  </a:txBody>
                  <a:tcPr marL="5056" marR="5056" marT="50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3" hMerge="1">
                  <a:txBody>
                    <a:bodyPr/>
                    <a:lstStyle/>
                    <a:p>
                      <a:endParaRPr lang="en-ZA"/>
                    </a:p>
                  </a:txBody>
                  <a:tcPr/>
                </a:tc>
                <a:tc rowSpan="3" hMerge="1">
                  <a:txBody>
                    <a:bodyPr/>
                    <a:lstStyle/>
                    <a:p>
                      <a:endParaRPr lang="en-ZA"/>
                    </a:p>
                  </a:txBody>
                  <a:tcPr/>
                </a:tc>
                <a:tc rowSpan="3" hMerge="1">
                  <a:txBody>
                    <a:bodyPr/>
                    <a:lstStyle/>
                    <a:p>
                      <a:endParaRPr lang="en-ZA"/>
                    </a:p>
                  </a:txBody>
                  <a:tcPr/>
                </a:tc>
                <a:tc>
                  <a:txBody>
                    <a:bodyPr/>
                    <a:lstStyle/>
                    <a:p>
                      <a:pPr algn="r" fontAlgn="t"/>
                      <a:r>
                        <a:rPr lang="en-ZA" sz="1100" b="0" i="0" u="none" strike="noStrike" dirty="0">
                          <a:solidFill>
                            <a:srgbClr val="000000"/>
                          </a:solidFill>
                          <a:effectLst/>
                          <a:latin typeface="Calibri"/>
                        </a:rPr>
                        <a:t>77.7%</a:t>
                      </a:r>
                    </a:p>
                  </a:txBody>
                  <a:tcPr marL="5056" marR="5056" marT="5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t"/>
                      <a:r>
                        <a:rPr lang="en-ZA" sz="1100" b="0" i="0" u="none" strike="noStrike" dirty="0">
                          <a:solidFill>
                            <a:srgbClr val="000000"/>
                          </a:solidFill>
                          <a:effectLst/>
                          <a:latin typeface="Calibri"/>
                        </a:rPr>
                        <a:t>82.10%</a:t>
                      </a:r>
                    </a:p>
                  </a:txBody>
                  <a:tcPr marL="5056" marR="5056" marT="5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30457">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2 Cooperatives Developments</a:t>
                      </a:r>
                    </a:p>
                  </a:txBody>
                  <a:tcPr marL="5056" marR="5056" marT="5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4"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r" fontAlgn="t"/>
                      <a:r>
                        <a:rPr lang="en-ZA" sz="1100" b="0" i="0" u="none" strike="noStrike" dirty="0">
                          <a:solidFill>
                            <a:srgbClr val="000000"/>
                          </a:solidFill>
                          <a:effectLst/>
                          <a:latin typeface="Calibri"/>
                        </a:rPr>
                        <a:t>50%</a:t>
                      </a:r>
                    </a:p>
                  </a:txBody>
                  <a:tcPr marL="5056" marR="5056" marT="5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t"/>
                      <a:r>
                        <a:rPr lang="en-ZA" sz="1100" b="0" i="0" u="none" strike="noStrike" dirty="0">
                          <a:solidFill>
                            <a:srgbClr val="000000"/>
                          </a:solidFill>
                          <a:effectLst/>
                          <a:latin typeface="Calibri"/>
                        </a:rPr>
                        <a:t>95.50%</a:t>
                      </a:r>
                    </a:p>
                  </a:txBody>
                  <a:tcPr marL="5056" marR="5056" marT="5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9407">
                <a:tc vMerge="1">
                  <a:txBody>
                    <a:bodyPr/>
                    <a:lstStyle/>
                    <a:p>
                      <a:endParaRPr lang="en-ZA"/>
                    </a:p>
                  </a:txBody>
                  <a:tcPr/>
                </a:tc>
                <a:tc>
                  <a:txBody>
                    <a:bodyPr/>
                    <a:lstStyle/>
                    <a:p>
                      <a:pPr algn="l" fontAlgn="t"/>
                      <a:r>
                        <a:rPr lang="fr-FR" sz="1100" b="0" i="0" u="none" strike="noStrike" dirty="0">
                          <a:solidFill>
                            <a:srgbClr val="000000"/>
                          </a:solidFill>
                          <a:effectLst/>
                          <a:latin typeface="Calibri"/>
                        </a:rPr>
                        <a:t>Prog 3 Enterprise Development &amp; Entrepreneurship</a:t>
                      </a:r>
                    </a:p>
                  </a:txBody>
                  <a:tcPr marL="5056" marR="5056" marT="5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4"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r" fontAlgn="t"/>
                      <a:r>
                        <a:rPr lang="en-ZA" sz="1100" b="0" i="0" u="none" strike="noStrike" dirty="0">
                          <a:solidFill>
                            <a:srgbClr val="000000"/>
                          </a:solidFill>
                          <a:effectLst/>
                          <a:latin typeface="Calibri"/>
                        </a:rPr>
                        <a:t>43.7%</a:t>
                      </a:r>
                    </a:p>
                  </a:txBody>
                  <a:tcPr marL="5056" marR="5056" marT="5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t"/>
                      <a:r>
                        <a:rPr lang="en-ZA" sz="1100" b="0" i="0" u="none" strike="noStrike" dirty="0">
                          <a:solidFill>
                            <a:srgbClr val="000000"/>
                          </a:solidFill>
                          <a:effectLst/>
                          <a:latin typeface="Calibri"/>
                        </a:rPr>
                        <a:t>98.60%</a:t>
                      </a:r>
                    </a:p>
                  </a:txBody>
                  <a:tcPr marL="5056" marR="5056" marT="5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9407">
                <a:tc>
                  <a:txBody>
                    <a:bodyPr/>
                    <a:lstStyle/>
                    <a:p>
                      <a:pPr algn="l" fontAlgn="t"/>
                      <a:r>
                        <a:rPr lang="en-ZA" sz="1100" b="1" i="0" u="none" strike="noStrike" dirty="0">
                          <a:solidFill>
                            <a:srgbClr val="000000"/>
                          </a:solidFill>
                          <a:effectLst/>
                          <a:latin typeface="Calibri"/>
                        </a:rPr>
                        <a:t> </a:t>
                      </a:r>
                    </a:p>
                  </a:txBody>
                  <a:tcPr marL="5056" marR="5056" marT="5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 </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4">
                  <a:txBody>
                    <a:bodyPr/>
                    <a:lstStyle/>
                    <a:p>
                      <a:pPr algn="r" fontAlgn="b"/>
                      <a:r>
                        <a:rPr lang="en-ZA" sz="1100" b="1" i="0" u="none" strike="noStrike" dirty="0">
                          <a:solidFill>
                            <a:srgbClr val="FFFFFF"/>
                          </a:solidFill>
                          <a:effectLst/>
                          <a:latin typeface="Calibri"/>
                        </a:rPr>
                        <a:t> </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54.8%</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97.5%</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79407">
                <a:tc rowSpan="5">
                  <a:txBody>
                    <a:bodyPr/>
                    <a:lstStyle/>
                    <a:p>
                      <a:pPr algn="ctr" fontAlgn="t"/>
                      <a:r>
                        <a:rPr lang="en-ZA" sz="1100" b="1" i="0" u="none" strike="noStrike" dirty="0">
                          <a:solidFill>
                            <a:srgbClr val="000000"/>
                          </a:solidFill>
                          <a:effectLst/>
                          <a:latin typeface="Calibri"/>
                        </a:rPr>
                        <a:t>Social Development</a:t>
                      </a:r>
                    </a:p>
                  </a:txBody>
                  <a:tcPr marL="5056" marR="5056" marT="5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100" b="0" i="0" u="none" strike="noStrike" dirty="0">
                          <a:solidFill>
                            <a:srgbClr val="000000"/>
                          </a:solidFill>
                          <a:effectLst/>
                          <a:latin typeface="Calibri"/>
                        </a:rPr>
                        <a:t>Prog 1 Administration</a:t>
                      </a:r>
                    </a:p>
                  </a:txBody>
                  <a:tcPr marL="5056" marR="5056" marT="5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62.3%</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99.4%</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67.8%</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99.8%</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46.5%</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1939">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2 Social Assistance</a:t>
                      </a:r>
                    </a:p>
                  </a:txBody>
                  <a:tcPr marL="5056" marR="5056" marT="5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42.9%</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98.7%</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62.5%</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99.4%</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50.0%</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98.8%</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9407">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3 Social Security Policy &amp; Admin</a:t>
                      </a:r>
                      <a:r>
                        <a:rPr lang="en-ZA" sz="1100" b="1" i="0" u="none" strike="noStrike" dirty="0">
                          <a:solidFill>
                            <a:srgbClr val="000000"/>
                          </a:solidFill>
                          <a:effectLst/>
                          <a:latin typeface="Calibri"/>
                        </a:rPr>
                        <a:t> </a:t>
                      </a:r>
                      <a:endParaRPr lang="en-ZA" sz="1100" b="0" i="0" u="none" strike="noStrike" dirty="0">
                        <a:solidFill>
                          <a:srgbClr val="000000"/>
                        </a:solidFill>
                        <a:effectLst/>
                        <a:latin typeface="Calibri"/>
                      </a:endParaRPr>
                    </a:p>
                  </a:txBody>
                  <a:tcPr marL="5056" marR="5056" marT="5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37.5%</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33.3%</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83.3%</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99.9%</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9407">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4 Welfare Serv Policy Dev &amp; Implem Support</a:t>
                      </a:r>
                    </a:p>
                  </a:txBody>
                  <a:tcPr marL="5056" marR="5056" marT="5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85.2%</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99.6%</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67.2%</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95.5%</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65.3%</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99.7%</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9407">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5 Social Policy &amp; Integrated Serv Del</a:t>
                      </a:r>
                    </a:p>
                  </a:txBody>
                  <a:tcPr marL="5056" marR="5056" marT="5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62.5%</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96.0%</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72.1%</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99.9%</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85.7%</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99.9%</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9407">
                <a:tc gridSpan="2">
                  <a:txBody>
                    <a:bodyPr/>
                    <a:lstStyle/>
                    <a:p>
                      <a:pPr algn="r" fontAlgn="t"/>
                      <a:r>
                        <a:rPr lang="en-ZA" sz="1100" b="1" i="0" u="none" strike="noStrike" dirty="0">
                          <a:solidFill>
                            <a:srgbClr val="FFFFFF"/>
                          </a:solidFill>
                          <a:effectLst/>
                          <a:latin typeface="Calibri"/>
                        </a:rPr>
                        <a:t>Totals</a:t>
                      </a:r>
                    </a:p>
                  </a:txBody>
                  <a:tcPr marL="5056" marR="5056" marT="5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68.4%</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98.8%</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66.7%</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99.4%</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66.1%</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98.90%</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79407">
                <a:tc rowSpan="9">
                  <a:txBody>
                    <a:bodyPr/>
                    <a:lstStyle/>
                    <a:p>
                      <a:pPr algn="ctr" fontAlgn="t"/>
                      <a:r>
                        <a:rPr lang="en-ZA" sz="1100" b="1" i="0" u="none" strike="noStrike" dirty="0">
                          <a:solidFill>
                            <a:srgbClr val="000000"/>
                          </a:solidFill>
                          <a:effectLst/>
                          <a:latin typeface="Calibri"/>
                        </a:rPr>
                        <a:t>Sport and Recreation</a:t>
                      </a:r>
                    </a:p>
                  </a:txBody>
                  <a:tcPr marL="5056" marR="5056" marT="5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100" b="0" i="0" u="none" strike="noStrike" dirty="0">
                          <a:solidFill>
                            <a:srgbClr val="000000"/>
                          </a:solidFill>
                          <a:effectLst/>
                          <a:latin typeface="Calibri"/>
                        </a:rPr>
                        <a:t>Prog 1 Administration</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100" b="0" i="0" u="none" strike="noStrike" dirty="0">
                          <a:solidFill>
                            <a:srgbClr val="000000"/>
                          </a:solidFill>
                          <a:effectLst/>
                          <a:latin typeface="Calibri"/>
                        </a:rPr>
                        <a:t>76.7%</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99.9%</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66.7%</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98.7%</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75.0%</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99.9%</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9407">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2 Sport &amp; Recr Service Providers</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ZA" sz="1100" b="0" i="0" u="none" strike="noStrike" dirty="0">
                          <a:solidFill>
                            <a:srgbClr val="000000"/>
                          </a:solidFill>
                          <a:effectLst/>
                          <a:latin typeface="Calibri"/>
                        </a:rPr>
                        <a:t>60.0%</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056" marR="5056" marT="505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4" gridSpan="2">
                  <a:txBody>
                    <a:bodyPr/>
                    <a:lstStyle/>
                    <a:p>
                      <a:pPr algn="r" fontAlgn="b"/>
                      <a:r>
                        <a:rPr lang="en-ZA" sz="1100" b="0" i="0" u="none" strike="noStrike" dirty="0">
                          <a:solidFill>
                            <a:schemeClr val="bg1"/>
                          </a:solidFill>
                          <a:effectLst/>
                          <a:latin typeface="Calibri"/>
                        </a:rPr>
                        <a:t>Sub programmes discontinued</a:t>
                      </a:r>
                    </a:p>
                  </a:txBody>
                  <a:tcPr marL="5056" marR="5056" marT="5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rowSpan="4" hMerge="1">
                  <a:txBody>
                    <a:bodyPr/>
                    <a:lstStyle/>
                    <a:p>
                      <a:endParaRPr lang="en-ZA"/>
                    </a:p>
                  </a:txBody>
                  <a:tcPr/>
                </a:tc>
                <a:tc rowSpan="4" gridSpan="2">
                  <a:txBody>
                    <a:bodyPr/>
                    <a:lstStyle/>
                    <a:p>
                      <a:pPr algn="r" fontAlgn="b"/>
                      <a:r>
                        <a:rPr lang="en-ZA" sz="1100" b="0" i="0" u="none" strike="noStrike" dirty="0">
                          <a:solidFill>
                            <a:schemeClr val="bg1"/>
                          </a:solidFill>
                          <a:effectLst/>
                          <a:latin typeface="Calibri"/>
                        </a:rPr>
                        <a:t>Sub programmes discontinued</a:t>
                      </a:r>
                    </a:p>
                  </a:txBody>
                  <a:tcPr marL="5056" marR="5056" marT="5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rowSpan="4" hMerge="1">
                  <a:txBody>
                    <a:bodyPr/>
                    <a:lstStyle/>
                    <a:p>
                      <a:endParaRPr lang="en-ZA"/>
                    </a:p>
                  </a:txBody>
                  <a:tcPr/>
                </a:tc>
              </a:tr>
              <a:tr h="179407">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3 Mass Participation</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ZA" sz="1100" b="0" i="0" u="none" strike="noStrike" dirty="0">
                          <a:solidFill>
                            <a:srgbClr val="000000"/>
                          </a:solidFill>
                          <a:effectLst/>
                          <a:latin typeface="Calibri"/>
                        </a:rPr>
                        <a:t>71.4%</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r>
              <a:tr h="179407">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4 International Liaison and Events</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ZA" sz="1100" b="0" i="0" u="none" strike="noStrike" dirty="0">
                          <a:solidFill>
                            <a:srgbClr val="000000"/>
                          </a:solidFill>
                          <a:effectLst/>
                          <a:latin typeface="Calibri"/>
                        </a:rPr>
                        <a:t>100.0%</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r>
              <a:tr h="179407">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5 Facilities Coordination</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ZA" sz="1100" b="0" i="0" u="none" strike="noStrike" dirty="0">
                          <a:solidFill>
                            <a:srgbClr val="000000"/>
                          </a:solidFill>
                          <a:effectLst/>
                          <a:latin typeface="Calibri"/>
                        </a:rPr>
                        <a:t>50.0%</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93.8%</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r>
              <a:tr h="179407">
                <a:tc vMerge="1">
                  <a:txBody>
                    <a:bodyPr/>
                    <a:lstStyle/>
                    <a:p>
                      <a:endParaRPr lang="en-ZA"/>
                    </a:p>
                  </a:txBody>
                  <a:tcPr/>
                </a:tc>
                <a:tc>
                  <a:txBody>
                    <a:bodyPr/>
                    <a:lstStyle/>
                    <a:p>
                      <a:pPr algn="l" fontAlgn="b"/>
                      <a:r>
                        <a:rPr lang="en-ZA" sz="1100" b="1" i="0" u="none" strike="noStrike" dirty="0">
                          <a:solidFill>
                            <a:srgbClr val="000000"/>
                          </a:solidFill>
                          <a:effectLst/>
                          <a:latin typeface="Calibri"/>
                        </a:rPr>
                        <a:t>Prog 2 Active Nation</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rowSpan="4" gridSpan="2">
                  <a:txBody>
                    <a:bodyPr/>
                    <a:lstStyle/>
                    <a:p>
                      <a:pPr algn="r" fontAlgn="b"/>
                      <a:r>
                        <a:rPr lang="en-ZA" sz="1100" b="1" i="0" u="none" strike="noStrike" dirty="0">
                          <a:solidFill>
                            <a:srgbClr val="FFFFFF"/>
                          </a:solidFill>
                          <a:effectLst/>
                          <a:latin typeface="Calibri"/>
                        </a:rPr>
                        <a:t>New programmes from 2014/15</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4" hMerge="1">
                  <a:txBody>
                    <a:bodyPr/>
                    <a:lstStyle/>
                    <a:p>
                      <a:endParaRPr lang="en-ZA"/>
                    </a:p>
                  </a:txBody>
                  <a:tcPr/>
                </a:tc>
                <a:tc>
                  <a:txBody>
                    <a:bodyPr/>
                    <a:lstStyle/>
                    <a:p>
                      <a:pPr algn="r" fontAlgn="b"/>
                      <a:r>
                        <a:rPr lang="en-ZA" sz="1100" b="0" i="0" u="none" strike="noStrike" dirty="0">
                          <a:solidFill>
                            <a:srgbClr val="000000"/>
                          </a:solidFill>
                          <a:effectLst/>
                          <a:latin typeface="Calibri"/>
                        </a:rPr>
                        <a:t>100.0%</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60.0%</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9407">
                <a:tc vMerge="1">
                  <a:txBody>
                    <a:bodyPr/>
                    <a:lstStyle/>
                    <a:p>
                      <a:endParaRPr lang="en-ZA"/>
                    </a:p>
                  </a:txBody>
                  <a:tcPr/>
                </a:tc>
                <a:tc>
                  <a:txBody>
                    <a:bodyPr/>
                    <a:lstStyle/>
                    <a:p>
                      <a:pPr algn="l" fontAlgn="b"/>
                      <a:r>
                        <a:rPr lang="en-ZA" sz="1100" b="1" i="0" u="none" strike="noStrike" dirty="0">
                          <a:solidFill>
                            <a:srgbClr val="000000"/>
                          </a:solidFill>
                          <a:effectLst/>
                          <a:latin typeface="Calibri"/>
                        </a:rPr>
                        <a:t>Prog 3 Winning Nation</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gridSpan="2" vMerge="1">
                  <a:txBody>
                    <a:bodyPr/>
                    <a:lstStyle/>
                    <a:p>
                      <a:endParaRPr lang="en-ZA"/>
                    </a:p>
                  </a:txBody>
                  <a:tcPr/>
                </a:tc>
                <a:tc hMerge="1" vMerge="1">
                  <a:txBody>
                    <a:bodyPr/>
                    <a:lstStyle/>
                    <a:p>
                      <a:endParaRPr lang="en-ZA"/>
                    </a:p>
                  </a:txBody>
                  <a:tcPr/>
                </a:tc>
                <a:tc>
                  <a:txBody>
                    <a:bodyPr/>
                    <a:lstStyle/>
                    <a:p>
                      <a:pPr algn="r" fontAlgn="b"/>
                      <a:r>
                        <a:rPr lang="en-ZA" sz="1100" b="0" i="0" u="none" strike="noStrike" dirty="0">
                          <a:solidFill>
                            <a:srgbClr val="000000"/>
                          </a:solidFill>
                          <a:effectLst/>
                          <a:latin typeface="Calibri"/>
                        </a:rPr>
                        <a:t>100.0%</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98.4%</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85.7%</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98.9%</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9407">
                <a:tc vMerge="1">
                  <a:txBody>
                    <a:bodyPr/>
                    <a:lstStyle/>
                    <a:p>
                      <a:endParaRPr lang="en-ZA"/>
                    </a:p>
                  </a:txBody>
                  <a:tcPr/>
                </a:tc>
                <a:tc>
                  <a:txBody>
                    <a:bodyPr/>
                    <a:lstStyle/>
                    <a:p>
                      <a:pPr algn="l" fontAlgn="b"/>
                      <a:r>
                        <a:rPr lang="en-ZA" sz="1100" b="1" i="0" u="none" strike="noStrike" dirty="0">
                          <a:solidFill>
                            <a:srgbClr val="000000"/>
                          </a:solidFill>
                          <a:effectLst/>
                          <a:latin typeface="Calibri"/>
                        </a:rPr>
                        <a:t>Prog 4 Sport Support</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gridSpan="2" vMerge="1">
                  <a:txBody>
                    <a:bodyPr/>
                    <a:lstStyle/>
                    <a:p>
                      <a:endParaRPr lang="en-ZA"/>
                    </a:p>
                  </a:txBody>
                  <a:tcPr/>
                </a:tc>
                <a:tc hMerge="1" vMerge="1">
                  <a:txBody>
                    <a:bodyPr/>
                    <a:lstStyle/>
                    <a:p>
                      <a:endParaRPr lang="en-ZA"/>
                    </a:p>
                  </a:txBody>
                  <a:tcPr/>
                </a:tc>
                <a:tc>
                  <a:txBody>
                    <a:bodyPr/>
                    <a:lstStyle/>
                    <a:p>
                      <a:pPr algn="r" fontAlgn="b"/>
                      <a:r>
                        <a:rPr lang="en-ZA" sz="1100" b="0" i="0" u="none" strike="noStrike" dirty="0">
                          <a:solidFill>
                            <a:srgbClr val="000000"/>
                          </a:solidFill>
                          <a:effectLst/>
                          <a:latin typeface="Calibri"/>
                        </a:rPr>
                        <a:t>100.0%</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99.9%</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9407">
                <a:tc vMerge="1">
                  <a:txBody>
                    <a:bodyPr/>
                    <a:lstStyle/>
                    <a:p>
                      <a:endParaRPr lang="en-ZA"/>
                    </a:p>
                  </a:txBody>
                  <a:tcPr/>
                </a:tc>
                <a:tc>
                  <a:txBody>
                    <a:bodyPr/>
                    <a:lstStyle/>
                    <a:p>
                      <a:pPr algn="l" fontAlgn="b"/>
                      <a:r>
                        <a:rPr lang="en-ZA" sz="1100" b="1" i="0" u="none" strike="noStrike" dirty="0">
                          <a:solidFill>
                            <a:srgbClr val="000000"/>
                          </a:solidFill>
                          <a:effectLst/>
                          <a:latin typeface="Calibri"/>
                        </a:rPr>
                        <a:t>Prog 5 Infrastructure Support</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a:txBody>
                    <a:bodyPr/>
                    <a:lstStyle/>
                    <a:p>
                      <a:pPr algn="r" fontAlgn="b"/>
                      <a:r>
                        <a:rPr lang="en-ZA" sz="1100" b="0" i="0" u="none" strike="noStrike" dirty="0">
                          <a:solidFill>
                            <a:srgbClr val="000000"/>
                          </a:solidFill>
                          <a:effectLst/>
                          <a:latin typeface="Calibri"/>
                        </a:rPr>
                        <a:t>50.0%</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85.6%</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95.0%</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9407">
                <a:tc gridSpan="2">
                  <a:txBody>
                    <a:bodyPr/>
                    <a:lstStyle/>
                    <a:p>
                      <a:pPr algn="r" fontAlgn="b"/>
                      <a:r>
                        <a:rPr lang="en-ZA" sz="1100" b="1" i="0" u="none" strike="noStrike" dirty="0">
                          <a:solidFill>
                            <a:srgbClr val="FFFFFF"/>
                          </a:solidFill>
                          <a:effectLst/>
                          <a:latin typeface="Calibri"/>
                        </a:rPr>
                        <a:t>Totals</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72.4%</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100.0%</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91.3%</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99.7%</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79.4%</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99.9%</a:t>
                      </a:r>
                    </a:p>
                  </a:txBody>
                  <a:tcPr marL="5056" marR="5056" marT="50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bl>
          </a:graphicData>
        </a:graphic>
      </p:graphicFrame>
    </p:spTree>
    <p:extLst>
      <p:ext uri="{BB962C8B-B14F-4D97-AF65-F5344CB8AC3E}">
        <p14:creationId xmlns:p14="http://schemas.microsoft.com/office/powerpoint/2010/main" xmlns="" val="321647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bwMode="auto">
          <a:xfrm>
            <a:off x="755576" y="667875"/>
            <a:ext cx="8229600"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GB" sz="3200" dirty="0">
                <a:solidFill>
                  <a:srgbClr val="993300"/>
                </a:solidFill>
                <a:latin typeface="Berlin Sans FB Demi" pitchFamily="34" charset="0"/>
                <a:cs typeface="Aharoni" pitchFamily="2" charset="-79"/>
              </a:rPr>
              <a:t>OUTPUT OF OVERSIGHT FUNCTION (2)</a:t>
            </a:r>
            <a:endParaRPr lang="en-ZA" sz="3200" dirty="0">
              <a:solidFill>
                <a:srgbClr val="993300"/>
              </a:solidFill>
              <a:latin typeface="Berlin Sans FB Demi" pitchFamily="34" charset="0"/>
              <a:cs typeface="Aharoni" pitchFamily="2" charset="-79"/>
            </a:endParaRPr>
          </a:p>
        </p:txBody>
      </p:sp>
      <p:sp>
        <p:nvSpPr>
          <p:cNvPr id="13" name="Rectangle 4"/>
          <p:cNvSpPr>
            <a:spLocks noChangeArrowheads="1"/>
          </p:cNvSpPr>
          <p:nvPr/>
        </p:nvSpPr>
        <p:spPr bwMode="auto">
          <a:xfrm>
            <a:off x="7010400" y="6336174"/>
            <a:ext cx="2133600" cy="476250"/>
          </a:xfrm>
          <a:prstGeom prst="rect">
            <a:avLst/>
          </a:prstGeom>
          <a:noFill/>
          <a:ln w="9525">
            <a:noFill/>
            <a:miter lim="800000"/>
            <a:headEnd/>
            <a:tailEnd/>
          </a:ln>
        </p:spPr>
        <p:txBody>
          <a:bodyPr/>
          <a:lstStyle/>
          <a:p>
            <a:pPr algn="r" eaLnBrk="0" hangingPunct="0"/>
            <a:fld id="{3D7D7202-78FF-4AF5-8E29-E0B756925B96}" type="slidenum">
              <a:rPr lang="en-US" sz="1400" b="0"/>
              <a:pPr algn="r" eaLnBrk="0" hangingPunct="0"/>
              <a:t>6</a:t>
            </a:fld>
            <a:endParaRPr lang="en-US" sz="1400" b="0" dirty="0"/>
          </a:p>
        </p:txBody>
      </p:sp>
      <p:pic>
        <p:nvPicPr>
          <p:cNvPr id="12290" name="Picture 2" descr="Related image">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5664" y="2492896"/>
            <a:ext cx="3024336" cy="216839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771800" y="1340768"/>
            <a:ext cx="5904656" cy="4422749"/>
          </a:xfrm>
          <a:prstGeom prst="rect">
            <a:avLst/>
          </a:prstGeom>
        </p:spPr>
        <p:txBody>
          <a:bodyPr wrap="square">
            <a:spAutoFit/>
          </a:bodyPr>
          <a:lstStyle/>
          <a:p>
            <a:pPr marL="285750" indent="-285750" algn="just">
              <a:lnSpc>
                <a:spcPct val="120000"/>
              </a:lnSpc>
              <a:buFont typeface="Arial" panose="020B0604020202020204" pitchFamily="34" charset="0"/>
              <a:buChar char="•"/>
            </a:pPr>
            <a:r>
              <a:rPr lang="en-US" sz="2000" dirty="0" smtClean="0">
                <a:solidFill>
                  <a:srgbClr val="993300"/>
                </a:solidFill>
                <a:latin typeface="Calibri" panose="020F0502020204030204" pitchFamily="34" charset="0"/>
              </a:rPr>
              <a:t>Give directions</a:t>
            </a:r>
            <a:endParaRPr lang="en-US" sz="2000" b="0" dirty="0" smtClean="0">
              <a:solidFill>
                <a:srgbClr val="993300"/>
              </a:solidFill>
              <a:latin typeface="Calibri" panose="020F0502020204030204" pitchFamily="34" charset="0"/>
            </a:endParaRPr>
          </a:p>
          <a:p>
            <a:pPr marL="742950" lvl="1" indent="-285750" algn="just">
              <a:lnSpc>
                <a:spcPct val="130000"/>
              </a:lnSpc>
              <a:buFont typeface="Courier New" panose="02070309020205020404" pitchFamily="49" charset="0"/>
              <a:buChar char="o"/>
            </a:pPr>
            <a:r>
              <a:rPr lang="en-US" sz="1800" b="0" dirty="0" smtClean="0">
                <a:latin typeface="Calibri" panose="020F0502020204030204" pitchFamily="34" charset="0"/>
              </a:rPr>
              <a:t>Aimed </a:t>
            </a:r>
            <a:r>
              <a:rPr lang="en-US" sz="1800" b="0" dirty="0">
                <a:latin typeface="Calibri" panose="020F0502020204030204" pitchFamily="34" charset="0"/>
              </a:rPr>
              <a:t>at ensuring that personnel procedures relating to recruitment, transfers, promotions and dismissals comply with the values and principles set out in section 195 </a:t>
            </a:r>
            <a:r>
              <a:rPr lang="en-US" sz="1800" b="0" i="1" dirty="0">
                <a:latin typeface="Calibri" panose="020F0502020204030204" pitchFamily="34" charset="0"/>
              </a:rPr>
              <a:t>(S 196 (4)(d)).</a:t>
            </a:r>
            <a:endParaRPr lang="en-ZA" sz="1800" b="0" i="1" dirty="0">
              <a:latin typeface="Calibri" panose="020F0502020204030204" pitchFamily="34" charset="0"/>
            </a:endParaRPr>
          </a:p>
          <a:p>
            <a:pPr marL="742950" lvl="1" indent="-285750" algn="just">
              <a:lnSpc>
                <a:spcPct val="130000"/>
              </a:lnSpc>
              <a:buFont typeface="Courier New" panose="02070309020205020404" pitchFamily="49" charset="0"/>
              <a:buChar char="o"/>
            </a:pPr>
            <a:r>
              <a:rPr lang="en-US" sz="1800" b="0" dirty="0" smtClean="0">
                <a:latin typeface="Calibri" panose="020F0502020204030204" pitchFamily="34" charset="0"/>
              </a:rPr>
              <a:t>To </a:t>
            </a:r>
            <a:r>
              <a:rPr lang="en-US" sz="1800" b="0" dirty="0">
                <a:latin typeface="Calibri" panose="020F0502020204030204" pitchFamily="34" charset="0"/>
              </a:rPr>
              <a:t>ensure compliance with the Public Service Act </a:t>
            </a:r>
            <a:r>
              <a:rPr lang="en-US" sz="1800" b="0" dirty="0" smtClean="0">
                <a:latin typeface="Calibri" panose="020F0502020204030204" pitchFamily="34" charset="0"/>
              </a:rPr>
              <a:t>and </a:t>
            </a:r>
            <a:r>
              <a:rPr lang="en-ZA" sz="1800" b="0" dirty="0" smtClean="0">
                <a:latin typeface="Calibri" panose="020F0502020204030204" pitchFamily="34" charset="0"/>
              </a:rPr>
              <a:t>in </a:t>
            </a:r>
            <a:r>
              <a:rPr lang="en-ZA" sz="1800" b="0" dirty="0">
                <a:latin typeface="Calibri" panose="020F0502020204030204" pitchFamily="34" charset="0"/>
              </a:rPr>
              <a:t>order to provide advice to promote sound public </a:t>
            </a:r>
            <a:r>
              <a:rPr lang="en-ZA" sz="1800" b="0" dirty="0" smtClean="0">
                <a:latin typeface="Calibri" panose="020F0502020204030204" pitchFamily="34" charset="0"/>
              </a:rPr>
              <a:t>administration (PS Act S 5 (8)(a)). </a:t>
            </a:r>
          </a:p>
          <a:p>
            <a:pPr lvl="1" algn="just">
              <a:lnSpc>
                <a:spcPct val="130000"/>
              </a:lnSpc>
            </a:pPr>
            <a:endParaRPr lang="en-ZA" sz="1800" b="0" dirty="0">
              <a:latin typeface="Calibri" panose="020F0502020204030204" pitchFamily="34" charset="0"/>
            </a:endParaRPr>
          </a:p>
          <a:p>
            <a:pPr marL="285750" indent="-285750" algn="just">
              <a:lnSpc>
                <a:spcPct val="130000"/>
              </a:lnSpc>
              <a:buFont typeface="Arial" panose="020B0604020202020204" pitchFamily="34" charset="0"/>
              <a:buChar char="•"/>
            </a:pPr>
            <a:r>
              <a:rPr lang="en-ZA" sz="1800" b="0" dirty="0">
                <a:latin typeface="Calibri" panose="020F0502020204030204" pitchFamily="34" charset="0"/>
              </a:rPr>
              <a:t>These </a:t>
            </a:r>
            <a:r>
              <a:rPr lang="en-ZA" sz="1800" b="0" dirty="0" smtClean="0">
                <a:latin typeface="Calibri" panose="020F0502020204030204" pitchFamily="34" charset="0"/>
              </a:rPr>
              <a:t>directions </a:t>
            </a:r>
            <a:r>
              <a:rPr lang="en-ZA" sz="1800" b="0" dirty="0">
                <a:latin typeface="Calibri" panose="020F0502020204030204" pitchFamily="34" charset="0"/>
              </a:rPr>
              <a:t>are </a:t>
            </a:r>
            <a:r>
              <a:rPr lang="en-ZA" sz="1800" dirty="0">
                <a:latin typeface="Calibri" panose="020F0502020204030204" pitchFamily="34" charset="0"/>
              </a:rPr>
              <a:t>binding</a:t>
            </a:r>
            <a:r>
              <a:rPr lang="en-ZA" sz="1800" b="0" dirty="0">
                <a:latin typeface="Calibri" panose="020F0502020204030204" pitchFamily="34" charset="0"/>
              </a:rPr>
              <a:t> on executive authorities or heads of department, as the case may be, and should be implemented within 60 days </a:t>
            </a:r>
            <a:r>
              <a:rPr lang="en-ZA" sz="1800" b="0" i="1" dirty="0">
                <a:latin typeface="Calibri" panose="020F0502020204030204" pitchFamily="34" charset="0"/>
              </a:rPr>
              <a:t>(PS Act S 5 (8)(a</a:t>
            </a:r>
            <a:r>
              <a:rPr lang="en-ZA" sz="1800" b="0" i="1" dirty="0" smtClean="0">
                <a:latin typeface="Calibri" panose="020F0502020204030204" pitchFamily="34" charset="0"/>
              </a:rPr>
              <a:t>) and (b))</a:t>
            </a:r>
            <a:r>
              <a:rPr lang="en-ZA" sz="1800" b="0" dirty="0" smtClean="0">
                <a:latin typeface="Calibri" panose="020F0502020204030204" pitchFamily="34" charset="0"/>
              </a:rPr>
              <a:t>. </a:t>
            </a:r>
          </a:p>
        </p:txBody>
      </p:sp>
    </p:spTree>
    <p:extLst>
      <p:ext uri="{BB962C8B-B14F-4D97-AF65-F5344CB8AC3E}">
        <p14:creationId xmlns:p14="http://schemas.microsoft.com/office/powerpoint/2010/main" xmlns="" val="22362712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3568" y="116632"/>
            <a:ext cx="8061486" cy="504056"/>
          </a:xfrm>
        </p:spPr>
        <p:txBody>
          <a:bodyPr/>
          <a:lstStyle/>
          <a:p>
            <a:pPr lvl="1" eaLnBrk="1" hangingPunct="1">
              <a:lnSpc>
                <a:spcPct val="80000"/>
              </a:lnSpc>
            </a:pPr>
            <a:r>
              <a:rPr lang="en-US" sz="3200" b="1" kern="1200" dirty="0" smtClean="0">
                <a:solidFill>
                  <a:srgbClr val="800000"/>
                </a:solidFill>
                <a:latin typeface="Calibri" pitchFamily="34" charset="0"/>
                <a:ea typeface="+mj-ea"/>
                <a:cs typeface="Calibri" pitchFamily="34" charset="0"/>
              </a:rPr>
              <a:t>Performance vs. Expenditure</a:t>
            </a:r>
            <a:endParaRPr lang="en-US" sz="3200" b="1" kern="1200" dirty="0">
              <a:solidFill>
                <a:srgbClr val="800000"/>
              </a:solidFill>
              <a:latin typeface="Calibri" pitchFamily="34" charset="0"/>
              <a:ea typeface="+mj-ea"/>
              <a:cs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729949313"/>
              </p:ext>
            </p:extLst>
          </p:nvPr>
        </p:nvGraphicFramePr>
        <p:xfrm>
          <a:off x="899592" y="6473076"/>
          <a:ext cx="7221488" cy="285115"/>
        </p:xfrm>
        <a:graphic>
          <a:graphicData uri="http://schemas.openxmlformats.org/drawingml/2006/table">
            <a:tbl>
              <a:tblPr firstRow="1" bandRow="1">
                <a:tableStyleId>{91EBBBCC-DAD2-459C-BE2E-F6DE35CF9A28}</a:tableStyleId>
              </a:tblPr>
              <a:tblGrid>
                <a:gridCol w="842507"/>
                <a:gridCol w="1323940"/>
                <a:gridCol w="842507"/>
                <a:gridCol w="1444297"/>
                <a:gridCol w="875659"/>
                <a:gridCol w="1892578"/>
              </a:tblGrid>
              <a:tr h="216025">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0% - 60%</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61% - 89%</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90% and above</a:t>
                      </a:r>
                      <a:endParaRPr lang="en-ZA" sz="1800" b="0" dirty="0">
                        <a:solidFill>
                          <a:schemeClr val="tx1"/>
                        </a:solidFill>
                        <a:latin typeface="Calibri" panose="020F0502020204030204" pitchFamily="34" charset="0"/>
                      </a:endParaRPr>
                    </a:p>
                  </a:txBody>
                  <a:tcPr anchor="ctr">
                    <a:noFill/>
                  </a:tcPr>
                </a:tc>
              </a:tr>
            </a:tbl>
          </a:graphicData>
        </a:graphic>
      </p:graphicFrame>
      <p:grpSp>
        <p:nvGrpSpPr>
          <p:cNvPr id="14" name="Group 13"/>
          <p:cNvGrpSpPr/>
          <p:nvPr/>
        </p:nvGrpSpPr>
        <p:grpSpPr>
          <a:xfrm>
            <a:off x="1413496" y="6519587"/>
            <a:ext cx="4885169" cy="138259"/>
            <a:chOff x="1412393" y="6381328"/>
            <a:chExt cx="4885169" cy="138259"/>
          </a:xfrm>
        </p:grpSpPr>
        <p:sp>
          <p:nvSpPr>
            <p:cNvPr id="8" name="TextBox 7"/>
            <p:cNvSpPr txBox="1"/>
            <p:nvPr/>
          </p:nvSpPr>
          <p:spPr>
            <a:xfrm>
              <a:off x="1412393" y="6381328"/>
              <a:ext cx="360040" cy="122713"/>
            </a:xfrm>
            <a:prstGeom prst="rect">
              <a:avLst/>
            </a:prstGeom>
            <a:solidFill>
              <a:srgbClr val="FF0000"/>
            </a:solidFill>
            <a:ln>
              <a:solidFill>
                <a:schemeClr val="tx1"/>
              </a:solidFill>
            </a:ln>
          </p:spPr>
          <p:txBody>
            <a:bodyPr wrap="square" rtlCol="0" anchor="ctr">
              <a:spAutoFit/>
            </a:bodyPr>
            <a:lstStyle/>
            <a:p>
              <a:endParaRPr lang="en-ZA" dirty="0"/>
            </a:p>
          </p:txBody>
        </p:sp>
        <p:sp>
          <p:nvSpPr>
            <p:cNvPr id="11" name="TextBox 10"/>
            <p:cNvSpPr txBox="1"/>
            <p:nvPr/>
          </p:nvSpPr>
          <p:spPr>
            <a:xfrm>
              <a:off x="3606625" y="6381328"/>
              <a:ext cx="360040" cy="122713"/>
            </a:xfrm>
            <a:prstGeom prst="rect">
              <a:avLst/>
            </a:prstGeom>
            <a:solidFill>
              <a:srgbClr val="FFC000"/>
            </a:solidFill>
            <a:ln>
              <a:solidFill>
                <a:schemeClr val="tx1"/>
              </a:solidFill>
            </a:ln>
          </p:spPr>
          <p:txBody>
            <a:bodyPr wrap="square" rtlCol="0" anchor="ctr">
              <a:spAutoFit/>
            </a:bodyPr>
            <a:lstStyle/>
            <a:p>
              <a:endParaRPr lang="en-ZA" dirty="0"/>
            </a:p>
          </p:txBody>
        </p:sp>
        <p:sp>
          <p:nvSpPr>
            <p:cNvPr id="12" name="TextBox 11"/>
            <p:cNvSpPr txBox="1"/>
            <p:nvPr/>
          </p:nvSpPr>
          <p:spPr>
            <a:xfrm>
              <a:off x="5937522" y="6396874"/>
              <a:ext cx="360040" cy="122713"/>
            </a:xfrm>
            <a:prstGeom prst="rect">
              <a:avLst/>
            </a:prstGeom>
            <a:solidFill>
              <a:srgbClr val="00B050"/>
            </a:solidFill>
            <a:ln>
              <a:solidFill>
                <a:schemeClr val="tx1"/>
              </a:solidFill>
            </a:ln>
          </p:spPr>
          <p:txBody>
            <a:bodyPr wrap="square" rtlCol="0" anchor="ctr">
              <a:spAutoFit/>
            </a:bodyPr>
            <a:lstStyle/>
            <a:p>
              <a:endParaRPr lang="en-ZA" dirty="0"/>
            </a:p>
          </p:txBody>
        </p:sp>
      </p:grpSp>
      <p:graphicFrame>
        <p:nvGraphicFramePr>
          <p:cNvPr id="2" name="Table 1"/>
          <p:cNvGraphicFramePr>
            <a:graphicFrameLocks noGrp="1"/>
          </p:cNvGraphicFramePr>
          <p:nvPr>
            <p:extLst>
              <p:ext uri="{D42A27DB-BD31-4B8C-83A1-F6EECF244321}">
                <p14:modId xmlns:p14="http://schemas.microsoft.com/office/powerpoint/2010/main" xmlns="" val="440503553"/>
              </p:ext>
            </p:extLst>
          </p:nvPr>
        </p:nvGraphicFramePr>
        <p:xfrm>
          <a:off x="179508" y="692704"/>
          <a:ext cx="8784978" cy="5616615"/>
        </p:xfrm>
        <a:graphic>
          <a:graphicData uri="http://schemas.openxmlformats.org/drawingml/2006/table">
            <a:tbl>
              <a:tblPr/>
              <a:tblGrid>
                <a:gridCol w="1524664"/>
                <a:gridCol w="3263147"/>
                <a:gridCol w="680836"/>
                <a:gridCol w="680836"/>
                <a:gridCol w="680836"/>
                <a:gridCol w="713780"/>
                <a:gridCol w="713780"/>
                <a:gridCol w="527099"/>
              </a:tblGrid>
              <a:tr h="192995">
                <a:tc rowSpan="2">
                  <a:txBody>
                    <a:bodyPr/>
                    <a:lstStyle/>
                    <a:p>
                      <a:pPr algn="ctr" fontAlgn="ctr"/>
                      <a:r>
                        <a:rPr lang="en-ZA" sz="1100" b="1" i="0" u="none" strike="noStrike" dirty="0">
                          <a:solidFill>
                            <a:srgbClr val="000000"/>
                          </a:solidFill>
                          <a:effectLst/>
                          <a:latin typeface="Calibri"/>
                        </a:rPr>
                        <a:t>DEPARTMENT</a:t>
                      </a:r>
                    </a:p>
                  </a:txBody>
                  <a:tcPr marL="6512" marR="6512" marT="65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n-ZA" sz="1100" b="1" i="0" u="none" strike="noStrike" dirty="0">
                          <a:solidFill>
                            <a:srgbClr val="000000"/>
                          </a:solidFill>
                          <a:effectLst/>
                          <a:latin typeface="Calibri"/>
                        </a:rPr>
                        <a:t>PROGRAMME(S)</a:t>
                      </a:r>
                    </a:p>
                  </a:txBody>
                  <a:tcPr marL="6512" marR="6512" marT="65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ZA" sz="1100" b="1" i="0" u="none" strike="noStrike" dirty="0">
                          <a:solidFill>
                            <a:srgbClr val="FFFFFF"/>
                          </a:solidFill>
                          <a:effectLst/>
                          <a:latin typeface="Calibri"/>
                        </a:rPr>
                        <a:t>2013/14</a:t>
                      </a:r>
                    </a:p>
                  </a:txBody>
                  <a:tcPr marL="6512" marR="6512" marT="65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en-ZA"/>
                    </a:p>
                  </a:txBody>
                  <a:tcPr/>
                </a:tc>
                <a:tc gridSpan="2">
                  <a:txBody>
                    <a:bodyPr/>
                    <a:lstStyle/>
                    <a:p>
                      <a:pPr algn="ctr" fontAlgn="b"/>
                      <a:r>
                        <a:rPr lang="en-ZA" sz="1100" b="1" i="0" u="none" strike="noStrike" dirty="0">
                          <a:solidFill>
                            <a:srgbClr val="FFFFFF"/>
                          </a:solidFill>
                          <a:effectLst/>
                          <a:latin typeface="Calibri"/>
                        </a:rPr>
                        <a:t>2014/15</a:t>
                      </a:r>
                    </a:p>
                  </a:txBody>
                  <a:tcPr marL="6512" marR="6512" marT="65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en-ZA"/>
                    </a:p>
                  </a:txBody>
                  <a:tcPr/>
                </a:tc>
                <a:tc gridSpan="2">
                  <a:txBody>
                    <a:bodyPr/>
                    <a:lstStyle/>
                    <a:p>
                      <a:pPr algn="ctr" fontAlgn="b"/>
                      <a:r>
                        <a:rPr lang="en-ZA" sz="1100" b="1" i="0" u="none" strike="noStrike" dirty="0">
                          <a:solidFill>
                            <a:srgbClr val="FFFFFF"/>
                          </a:solidFill>
                          <a:effectLst/>
                          <a:latin typeface="Calibri"/>
                        </a:rPr>
                        <a:t>2015/16</a:t>
                      </a:r>
                    </a:p>
                  </a:txBody>
                  <a:tcPr marL="6512" marR="6512" marT="65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hMerge="1">
                  <a:txBody>
                    <a:bodyPr/>
                    <a:lstStyle/>
                    <a:p>
                      <a:endParaRPr lang="en-ZA"/>
                    </a:p>
                  </a:txBody>
                  <a:tcPr/>
                </a:tc>
              </a:tr>
              <a:tr h="249285">
                <a:tc vMerge="1">
                  <a:txBody>
                    <a:bodyPr/>
                    <a:lstStyle/>
                    <a:p>
                      <a:endParaRPr lang="en-ZA"/>
                    </a:p>
                  </a:txBody>
                  <a:tcPr/>
                </a:tc>
                <a:tc vMerge="1">
                  <a:txBody>
                    <a:bodyPr/>
                    <a:lstStyle/>
                    <a:p>
                      <a:endParaRPr lang="en-ZA"/>
                    </a:p>
                  </a:txBody>
                  <a:tcPr/>
                </a:tc>
                <a:tc>
                  <a:txBody>
                    <a:bodyPr/>
                    <a:lstStyle/>
                    <a:p>
                      <a:pPr algn="ctr" fontAlgn="b"/>
                      <a:r>
                        <a:rPr lang="en-ZA" sz="1100" b="1" i="0" u="none" strike="noStrike" dirty="0">
                          <a:solidFill>
                            <a:srgbClr val="000000"/>
                          </a:solidFill>
                          <a:effectLst/>
                          <a:latin typeface="Calibri"/>
                        </a:rPr>
                        <a:t>%Achieved</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fontAlgn="b"/>
                      <a:r>
                        <a:rPr lang="en-ZA" sz="1100" b="1" i="0" u="none" strike="noStrike" dirty="0">
                          <a:solidFill>
                            <a:srgbClr val="000000"/>
                          </a:solidFill>
                          <a:effectLst/>
                          <a:latin typeface="Calibri"/>
                        </a:rPr>
                        <a:t>% Spend</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fontAlgn="b"/>
                      <a:r>
                        <a:rPr lang="en-ZA" sz="1100" b="1" i="0" u="none" strike="noStrike" dirty="0">
                          <a:solidFill>
                            <a:srgbClr val="000000"/>
                          </a:solidFill>
                          <a:effectLst/>
                          <a:latin typeface="Calibri"/>
                        </a:rPr>
                        <a:t>%Achieved</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b"/>
                      <a:r>
                        <a:rPr lang="en-ZA" sz="1100" b="1" i="0" u="none" strike="noStrike" dirty="0">
                          <a:solidFill>
                            <a:srgbClr val="000000"/>
                          </a:solidFill>
                          <a:effectLst/>
                          <a:latin typeface="Calibri"/>
                        </a:rPr>
                        <a:t>% Spend</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b"/>
                      <a:r>
                        <a:rPr lang="en-ZA" sz="1100" b="1" i="0" u="none" strike="noStrike" dirty="0">
                          <a:solidFill>
                            <a:srgbClr val="000000"/>
                          </a:solidFill>
                          <a:effectLst/>
                          <a:latin typeface="Calibri"/>
                        </a:rPr>
                        <a:t>%Achieved</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b"/>
                      <a:r>
                        <a:rPr lang="en-ZA" sz="1100" b="1" i="0" u="none" strike="noStrike" dirty="0">
                          <a:solidFill>
                            <a:srgbClr val="000000"/>
                          </a:solidFill>
                          <a:effectLst/>
                          <a:latin typeface="Calibri"/>
                        </a:rPr>
                        <a:t>% Spend</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r>
              <a:tr h="201036">
                <a:tc rowSpan="5">
                  <a:txBody>
                    <a:bodyPr/>
                    <a:lstStyle/>
                    <a:p>
                      <a:pPr algn="ctr" fontAlgn="t"/>
                      <a:r>
                        <a:rPr lang="en-ZA" sz="1100" b="1" i="0" u="none" strike="noStrike" dirty="0">
                          <a:solidFill>
                            <a:srgbClr val="000000"/>
                          </a:solidFill>
                          <a:effectLst/>
                          <a:latin typeface="Calibri"/>
                        </a:rPr>
                        <a:t>Telecommunications and Postal Services</a:t>
                      </a:r>
                    </a:p>
                  </a:txBody>
                  <a:tcPr marL="6512" marR="6512" marT="65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100" b="0" i="0" u="none" strike="noStrike" dirty="0">
                          <a:solidFill>
                            <a:srgbClr val="000000"/>
                          </a:solidFill>
                          <a:effectLst/>
                          <a:latin typeface="Calibri"/>
                        </a:rPr>
                        <a:t>Prog 1 Administration</a:t>
                      </a:r>
                    </a:p>
                  </a:txBody>
                  <a:tcPr marL="6512" marR="6512" marT="65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5" gridSpan="2">
                  <a:txBody>
                    <a:bodyPr/>
                    <a:lstStyle/>
                    <a:p>
                      <a:pPr algn="ctr" fontAlgn="ctr"/>
                      <a:r>
                        <a:rPr lang="en-ZA" sz="1100" b="1" i="0" u="none" strike="noStrike" dirty="0">
                          <a:solidFill>
                            <a:srgbClr val="FFFFFF"/>
                          </a:solidFill>
                          <a:effectLst/>
                          <a:latin typeface="Calibri"/>
                        </a:rPr>
                        <a:t>Previously Communications</a:t>
                      </a:r>
                    </a:p>
                  </a:txBody>
                  <a:tcPr marL="6512" marR="6512" marT="65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5" hMerge="1">
                  <a:txBody>
                    <a:bodyPr/>
                    <a:lstStyle/>
                    <a:p>
                      <a:endParaRPr lang="en-ZA"/>
                    </a:p>
                  </a:txBody>
                  <a:tcPr/>
                </a:tc>
                <a:tc>
                  <a:txBody>
                    <a:bodyPr/>
                    <a:lstStyle/>
                    <a:p>
                      <a:pPr algn="r" fontAlgn="b"/>
                      <a:r>
                        <a:rPr lang="en-ZA" sz="1100" b="0" i="0" u="none" strike="noStrike" dirty="0">
                          <a:solidFill>
                            <a:srgbClr val="000000"/>
                          </a:solidFill>
                          <a:effectLst/>
                          <a:latin typeface="Calibri"/>
                        </a:rPr>
                        <a:t>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95.4%</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99.5%</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4953">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2 ICT International</a:t>
                      </a:r>
                    </a:p>
                  </a:txBody>
                  <a:tcPr marL="6512" marR="6512" marT="65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a:txBody>
                    <a:bodyPr/>
                    <a:lstStyle/>
                    <a:p>
                      <a:pPr algn="r" fontAlgn="b"/>
                      <a:r>
                        <a:rPr lang="en-ZA" sz="1100" b="0" i="0" u="none" strike="noStrike" dirty="0">
                          <a:solidFill>
                            <a:srgbClr val="000000"/>
                          </a:solidFill>
                          <a:effectLst/>
                          <a:latin typeface="Calibri"/>
                        </a:rPr>
                        <a:t>25.0%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99.5%</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95.9%</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4953">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3 ICT Policy and Research</a:t>
                      </a:r>
                    </a:p>
                  </a:txBody>
                  <a:tcPr marL="6512" marR="6512" marT="65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a:txBody>
                    <a:bodyPr/>
                    <a:lstStyle/>
                    <a:p>
                      <a:pPr algn="r" fontAlgn="b"/>
                      <a:r>
                        <a:rPr lang="en-ZA" sz="1100" b="0" i="0" u="none" strike="noStrike" dirty="0">
                          <a:solidFill>
                            <a:srgbClr val="000000"/>
                          </a:solidFill>
                          <a:effectLst/>
                          <a:latin typeface="Calibri"/>
                        </a:rPr>
                        <a:t>21.4%</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70.2%</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77.3%</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76.2%</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81708">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4 ICT Enterprise Dev and SOE Oversight</a:t>
                      </a:r>
                    </a:p>
                  </a:txBody>
                  <a:tcPr marL="6512" marR="6512" marT="65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a:txBody>
                    <a:bodyPr/>
                    <a:lstStyle/>
                    <a:p>
                      <a:pPr algn="r" fontAlgn="b"/>
                      <a:r>
                        <a:rPr lang="en-ZA" sz="1100" b="0" i="0" u="none" strike="noStrike" dirty="0">
                          <a:solidFill>
                            <a:srgbClr val="000000"/>
                          </a:solidFill>
                          <a:effectLst/>
                          <a:latin typeface="Calibri"/>
                        </a:rPr>
                        <a:t>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99.9%</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37.5%</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99.7%</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24051">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5 ICT Infrastructure Development</a:t>
                      </a:r>
                    </a:p>
                  </a:txBody>
                  <a:tcPr marL="6512" marR="6512" marT="65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a:txBody>
                    <a:bodyPr/>
                    <a:lstStyle/>
                    <a:p>
                      <a:pPr algn="r" fontAlgn="b"/>
                      <a:r>
                        <a:rPr lang="en-ZA" sz="1100" b="0" i="0" u="none" strike="noStrike" dirty="0">
                          <a:solidFill>
                            <a:srgbClr val="000000"/>
                          </a:solidFill>
                          <a:effectLst/>
                          <a:latin typeface="Calibri"/>
                        </a:rPr>
                        <a:t>50.0%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99.1%</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85.9%</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92995">
                <a:tc gridSpan="4">
                  <a:txBody>
                    <a:bodyPr/>
                    <a:lstStyle/>
                    <a:p>
                      <a:pPr algn="r" fontAlgn="b"/>
                      <a:r>
                        <a:rPr lang="en-ZA" sz="1100" b="1" i="0" u="none" strike="noStrike" dirty="0">
                          <a:solidFill>
                            <a:srgbClr val="FFFFFF"/>
                          </a:solidFill>
                          <a:effectLst/>
                          <a:latin typeface="Calibri"/>
                        </a:rPr>
                        <a:t>Totals</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24.1%</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97.5%</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65.9%</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92.5%</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201036">
                <a:tc rowSpan="7">
                  <a:txBody>
                    <a:bodyPr/>
                    <a:lstStyle/>
                    <a:p>
                      <a:pPr algn="ctr" fontAlgn="t"/>
                      <a:r>
                        <a:rPr lang="en-ZA" sz="1100" b="1" i="0" u="none" strike="noStrike" dirty="0">
                          <a:solidFill>
                            <a:srgbClr val="000000"/>
                          </a:solidFill>
                          <a:effectLst/>
                          <a:latin typeface="Calibri"/>
                        </a:rPr>
                        <a:t>Stats SA</a:t>
                      </a:r>
                    </a:p>
                  </a:txBody>
                  <a:tcPr marL="6512" marR="6512" marT="65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100" b="0" i="0" u="none" strike="noStrike" dirty="0">
                          <a:solidFill>
                            <a:srgbClr val="000000"/>
                          </a:solidFill>
                          <a:effectLst/>
                          <a:latin typeface="Calibri"/>
                        </a:rPr>
                        <a:t>Prog 1 Administration</a:t>
                      </a:r>
                    </a:p>
                  </a:txBody>
                  <a:tcPr marL="6512" marR="6512" marT="65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50.0%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98.7%</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90.7%</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84.0%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94.1%</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01036">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2 Economic Statistics</a:t>
                      </a:r>
                    </a:p>
                  </a:txBody>
                  <a:tcPr marL="6512" marR="6512" marT="65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83.3%</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99.9%</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98.0%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4953">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3 Population and Social Statistics</a:t>
                      </a:r>
                    </a:p>
                  </a:txBody>
                  <a:tcPr marL="6512" marR="6512" marT="65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28.6%</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99.7%</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16.7%</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104.0%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01036">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4 Methodology and Standards</a:t>
                      </a:r>
                    </a:p>
                  </a:txBody>
                  <a:tcPr marL="6512" marR="6512" marT="65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33.3%</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82.0%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4953">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5 Statistical Support and Informatics</a:t>
                      </a:r>
                    </a:p>
                  </a:txBody>
                  <a:tcPr marL="6512" marR="6512" marT="65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50.0%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97.6%</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51.0%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97.0%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4953">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6 Corporate Relations</a:t>
                      </a:r>
                    </a:p>
                  </a:txBody>
                  <a:tcPr marL="6512" marR="6512" marT="65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50.0%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99.9%</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76.0%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92995">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7 Survey Operations</a:t>
                      </a:r>
                    </a:p>
                  </a:txBody>
                  <a:tcPr marL="6512" marR="6512" marT="65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66.7%</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75.0%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92995">
                <a:tc gridSpan="2">
                  <a:txBody>
                    <a:bodyPr/>
                    <a:lstStyle/>
                    <a:p>
                      <a:pPr algn="r" fontAlgn="t"/>
                      <a:r>
                        <a:rPr lang="en-ZA" sz="1100" b="1" i="0" u="none" strike="noStrike" dirty="0">
                          <a:solidFill>
                            <a:srgbClr val="FFFFFF"/>
                          </a:solidFill>
                          <a:effectLst/>
                          <a:latin typeface="Calibri"/>
                        </a:rPr>
                        <a:t>Totals</a:t>
                      </a:r>
                    </a:p>
                  </a:txBody>
                  <a:tcPr marL="6512" marR="6512" marT="65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51.4%</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99.2%</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59.0%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96.2%</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80.1%</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97.9%</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201036">
                <a:tc rowSpan="4">
                  <a:txBody>
                    <a:bodyPr/>
                    <a:lstStyle/>
                    <a:p>
                      <a:pPr algn="ctr" fontAlgn="t"/>
                      <a:r>
                        <a:rPr lang="en-ZA" sz="1100" b="1" i="0" u="none" strike="noStrike" dirty="0">
                          <a:solidFill>
                            <a:srgbClr val="000000"/>
                          </a:solidFill>
                          <a:effectLst/>
                          <a:latin typeface="Calibri"/>
                        </a:rPr>
                        <a:t>The Presidency</a:t>
                      </a:r>
                    </a:p>
                  </a:txBody>
                  <a:tcPr marL="6512" marR="6512" marT="65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100" b="0" i="0" u="none" strike="noStrike" dirty="0">
                          <a:solidFill>
                            <a:srgbClr val="000000"/>
                          </a:solidFill>
                          <a:effectLst/>
                          <a:latin typeface="Calibri"/>
                        </a:rPr>
                        <a:t>Prog 1 Administration</a:t>
                      </a:r>
                    </a:p>
                  </a:txBody>
                  <a:tcPr marL="6512" marR="6512" marT="65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90.9%</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90.7%</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93.4%</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62.5%</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99.99%</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4953">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2 National Planning</a:t>
                      </a:r>
                    </a:p>
                  </a:txBody>
                  <a:tcPr marL="6512" marR="6512" marT="65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80.0%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84.4%</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97.5%</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2" gridSpan="2">
                  <a:txBody>
                    <a:bodyPr/>
                    <a:lstStyle/>
                    <a:p>
                      <a:pPr algn="r" fontAlgn="b"/>
                      <a:r>
                        <a:rPr lang="en-ZA" sz="1100" b="0" i="0" u="none" strike="noStrike" dirty="0">
                          <a:solidFill>
                            <a:srgbClr val="000000"/>
                          </a:solidFill>
                          <a:effectLst/>
                          <a:latin typeface="Calibri"/>
                        </a:rPr>
                        <a:t> </a:t>
                      </a:r>
                    </a:p>
                  </a:txBody>
                  <a:tcPr marL="6512" marR="6512" marT="651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rowSpan="2" hMerge="1">
                  <a:txBody>
                    <a:bodyPr/>
                    <a:lstStyle/>
                    <a:p>
                      <a:endParaRPr lang="en-ZA"/>
                    </a:p>
                  </a:txBody>
                  <a:tcPr/>
                </a:tc>
              </a:tr>
              <a:tr h="184953">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3 National Youth Dev Agency</a:t>
                      </a:r>
                    </a:p>
                  </a:txBody>
                  <a:tcPr marL="6512" marR="6512" marT="65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81.3%</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94.0%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97.2%</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vMerge="1">
                  <a:txBody>
                    <a:bodyPr/>
                    <a:lstStyle/>
                    <a:p>
                      <a:endParaRPr lang="en-ZA"/>
                    </a:p>
                  </a:txBody>
                  <a:tcPr/>
                </a:tc>
                <a:tc hMerge="1" vMerge="1">
                  <a:txBody>
                    <a:bodyPr/>
                    <a:lstStyle/>
                    <a:p>
                      <a:endParaRPr lang="en-ZA"/>
                    </a:p>
                  </a:txBody>
                  <a:tcPr/>
                </a:tc>
              </a:tr>
              <a:tr h="192995">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4 Intern Marketing &amp; Communication</a:t>
                      </a:r>
                    </a:p>
                  </a:txBody>
                  <a:tcPr marL="6512" marR="6512" marT="65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100.0%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96.3%</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93.5%</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66.22%</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92995">
                <a:tc gridSpan="2">
                  <a:txBody>
                    <a:bodyPr/>
                    <a:lstStyle/>
                    <a:p>
                      <a:pPr algn="r" fontAlgn="t"/>
                      <a:r>
                        <a:rPr lang="en-ZA" sz="1100" b="1" i="0" u="none" strike="noStrike" dirty="0">
                          <a:solidFill>
                            <a:srgbClr val="FFFFFF"/>
                          </a:solidFill>
                          <a:effectLst/>
                          <a:latin typeface="Calibri"/>
                        </a:rPr>
                        <a:t>Totals</a:t>
                      </a:r>
                    </a:p>
                  </a:txBody>
                  <a:tcPr marL="6512" marR="6512" marT="65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87.7%</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92.0%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100.0%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94.9%</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61.1%</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97.89%</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92995">
                <a:tc rowSpan="7">
                  <a:txBody>
                    <a:bodyPr/>
                    <a:lstStyle/>
                    <a:p>
                      <a:pPr algn="ctr" fontAlgn="t"/>
                      <a:r>
                        <a:rPr lang="en-ZA" sz="1100" b="1" i="0" u="none" strike="noStrike" dirty="0">
                          <a:solidFill>
                            <a:srgbClr val="000000"/>
                          </a:solidFill>
                          <a:effectLst/>
                          <a:latin typeface="Calibri"/>
                        </a:rPr>
                        <a:t>Trade &amp; Industry</a:t>
                      </a:r>
                    </a:p>
                  </a:txBody>
                  <a:tcPr marL="6512" marR="6512" marT="65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100" b="0" i="0" u="none" strike="noStrike" dirty="0">
                          <a:solidFill>
                            <a:srgbClr val="000000"/>
                          </a:solidFill>
                          <a:effectLst/>
                          <a:latin typeface="Calibri"/>
                        </a:rPr>
                        <a:t>Prog 1 Administration</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100" b="0" i="0" u="none" strike="noStrike" dirty="0">
                          <a:solidFill>
                            <a:srgbClr val="000000"/>
                          </a:solidFill>
                          <a:effectLst/>
                          <a:latin typeface="Calibri"/>
                        </a:rPr>
                        <a:t>81.8%</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96.7%</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90.9%</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91.9%</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55.6%</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4953">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2 Intl Trade &amp; Econ Dev</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ZA" sz="1100" b="0" i="0" u="none" strike="noStrike" dirty="0">
                          <a:solidFill>
                            <a:srgbClr val="000000"/>
                          </a:solidFill>
                          <a:effectLst/>
                          <a:latin typeface="Calibri"/>
                        </a:rPr>
                        <a:t>100.0%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95.4%</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97.5%</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4953">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3 Broadening Participation</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ZA" sz="1100" b="0" i="0" u="none" strike="noStrike" dirty="0">
                          <a:solidFill>
                            <a:srgbClr val="000000"/>
                          </a:solidFill>
                          <a:effectLst/>
                          <a:latin typeface="Calibri"/>
                        </a:rPr>
                        <a:t>94.7%</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99.4%</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66.7%</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99.2%</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99.9%</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4953">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4 Industrial Development</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ZA" sz="1100" b="0" i="0" u="none" strike="noStrike" dirty="0">
                          <a:solidFill>
                            <a:srgbClr val="000000"/>
                          </a:solidFill>
                          <a:effectLst/>
                          <a:latin typeface="Calibri"/>
                        </a:rPr>
                        <a:t>100.0%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99.1%</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87.5%</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99.6%</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40.0%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4953">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5 Consumer &amp; Corp Regulation</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ZA" sz="1100" b="0" i="0" u="none" strike="noStrike" dirty="0">
                          <a:solidFill>
                            <a:srgbClr val="000000"/>
                          </a:solidFill>
                          <a:effectLst/>
                          <a:latin typeface="Calibri"/>
                        </a:rPr>
                        <a:t>75.0%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99.4%</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99.3%</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25.0%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99.9%</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4953">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6 Incentive Dev &amp; Admin</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ZA" sz="1100" b="0" i="0" u="none" strike="noStrike" dirty="0">
                          <a:solidFill>
                            <a:srgbClr val="000000"/>
                          </a:solidFill>
                          <a:effectLst/>
                          <a:latin typeface="Calibri"/>
                        </a:rPr>
                        <a:t>75.9%</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98.5%</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51.9%</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99.3%</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85.7%</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99.6%</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92995">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7 Trade &amp; Investment SA</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100.0%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99.3%</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97.7%</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92995">
                <a:tc gridSpan="2">
                  <a:txBody>
                    <a:bodyPr/>
                    <a:lstStyle/>
                    <a:p>
                      <a:pPr algn="r" fontAlgn="b"/>
                      <a:r>
                        <a:rPr lang="en-ZA" sz="1100" b="1" i="0" u="none" strike="noStrike" dirty="0">
                          <a:solidFill>
                            <a:srgbClr val="FFFFFF"/>
                          </a:solidFill>
                          <a:effectLst/>
                          <a:latin typeface="Calibri"/>
                        </a:rPr>
                        <a:t>Totals</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85.3%</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r" fontAlgn="b"/>
                      <a:r>
                        <a:rPr lang="en-ZA" sz="1100" b="1" i="0" u="none" strike="noStrike" dirty="0">
                          <a:solidFill>
                            <a:srgbClr val="FFFFFF"/>
                          </a:solidFill>
                          <a:effectLst/>
                          <a:latin typeface="Calibri"/>
                        </a:rPr>
                        <a:t>98.6%</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r" fontAlgn="b"/>
                      <a:r>
                        <a:rPr lang="en-ZA" sz="1100" b="1" i="0" u="none" strike="noStrike" dirty="0">
                          <a:solidFill>
                            <a:srgbClr val="FFFFFF"/>
                          </a:solidFill>
                          <a:effectLst/>
                          <a:latin typeface="Calibri"/>
                        </a:rPr>
                        <a:t>66.7%</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r" fontAlgn="b"/>
                      <a:r>
                        <a:rPr lang="en-ZA" sz="1100" b="1" i="0" u="none" strike="noStrike" dirty="0">
                          <a:solidFill>
                            <a:srgbClr val="FFFFFF"/>
                          </a:solidFill>
                          <a:effectLst/>
                          <a:latin typeface="Calibri"/>
                        </a:rPr>
                        <a:t>98.7%</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r" fontAlgn="b"/>
                      <a:r>
                        <a:rPr lang="en-ZA" sz="1100" b="1" i="0" u="none" strike="noStrike" dirty="0">
                          <a:solidFill>
                            <a:srgbClr val="FFFFFF"/>
                          </a:solidFill>
                          <a:effectLst/>
                          <a:latin typeface="Calibri"/>
                        </a:rPr>
                        <a:t>68.1%</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r" fontAlgn="b"/>
                      <a:r>
                        <a:rPr lang="en-ZA" sz="1100" b="1" i="0" u="none" strike="noStrike" dirty="0">
                          <a:solidFill>
                            <a:srgbClr val="FFFFFF"/>
                          </a:solidFill>
                          <a:effectLst/>
                          <a:latin typeface="Calibri"/>
                        </a:rPr>
                        <a:t>99.7%</a:t>
                      </a:r>
                    </a:p>
                  </a:txBody>
                  <a:tcPr marL="6512" marR="6512" marT="65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r>
            </a:tbl>
          </a:graphicData>
        </a:graphic>
      </p:graphicFrame>
    </p:spTree>
    <p:extLst>
      <p:ext uri="{BB962C8B-B14F-4D97-AF65-F5344CB8AC3E}">
        <p14:creationId xmlns:p14="http://schemas.microsoft.com/office/powerpoint/2010/main" xmlns="" val="40583836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3568" y="116632"/>
            <a:ext cx="8061486" cy="504056"/>
          </a:xfrm>
        </p:spPr>
        <p:txBody>
          <a:bodyPr/>
          <a:lstStyle/>
          <a:p>
            <a:pPr lvl="1" eaLnBrk="1" hangingPunct="1">
              <a:lnSpc>
                <a:spcPct val="80000"/>
              </a:lnSpc>
            </a:pPr>
            <a:r>
              <a:rPr lang="en-US" sz="3200" b="1" kern="1200" dirty="0" smtClean="0">
                <a:solidFill>
                  <a:srgbClr val="800000"/>
                </a:solidFill>
                <a:latin typeface="Calibri" pitchFamily="34" charset="0"/>
                <a:ea typeface="+mj-ea"/>
                <a:cs typeface="Calibri" pitchFamily="34" charset="0"/>
              </a:rPr>
              <a:t>Performance vs. Expenditure</a:t>
            </a:r>
            <a:endParaRPr lang="en-US" sz="3200" b="1" kern="1200" dirty="0">
              <a:solidFill>
                <a:srgbClr val="800000"/>
              </a:solidFill>
              <a:latin typeface="Calibri" pitchFamily="34" charset="0"/>
              <a:ea typeface="+mj-ea"/>
              <a:cs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754457635"/>
              </p:ext>
            </p:extLst>
          </p:nvPr>
        </p:nvGraphicFramePr>
        <p:xfrm>
          <a:off x="899592" y="6473076"/>
          <a:ext cx="7221488" cy="285115"/>
        </p:xfrm>
        <a:graphic>
          <a:graphicData uri="http://schemas.openxmlformats.org/drawingml/2006/table">
            <a:tbl>
              <a:tblPr firstRow="1" bandRow="1">
                <a:tableStyleId>{91EBBBCC-DAD2-459C-BE2E-F6DE35CF9A28}</a:tableStyleId>
              </a:tblPr>
              <a:tblGrid>
                <a:gridCol w="842507"/>
                <a:gridCol w="1323940"/>
                <a:gridCol w="842507"/>
                <a:gridCol w="1444297"/>
                <a:gridCol w="875659"/>
                <a:gridCol w="1892578"/>
              </a:tblGrid>
              <a:tr h="216025">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0% - 60%</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61% - 89%</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90% and above</a:t>
                      </a:r>
                      <a:endParaRPr lang="en-ZA" sz="1800" b="0" dirty="0">
                        <a:solidFill>
                          <a:schemeClr val="tx1"/>
                        </a:solidFill>
                        <a:latin typeface="Calibri" panose="020F0502020204030204" pitchFamily="34" charset="0"/>
                      </a:endParaRPr>
                    </a:p>
                  </a:txBody>
                  <a:tcPr anchor="ctr">
                    <a:noFill/>
                  </a:tcPr>
                </a:tc>
              </a:tr>
            </a:tbl>
          </a:graphicData>
        </a:graphic>
      </p:graphicFrame>
      <p:grpSp>
        <p:nvGrpSpPr>
          <p:cNvPr id="14" name="Group 13"/>
          <p:cNvGrpSpPr/>
          <p:nvPr/>
        </p:nvGrpSpPr>
        <p:grpSpPr>
          <a:xfrm>
            <a:off x="1413496" y="6519587"/>
            <a:ext cx="4885169" cy="138259"/>
            <a:chOff x="1412393" y="6381328"/>
            <a:chExt cx="4885169" cy="138259"/>
          </a:xfrm>
        </p:grpSpPr>
        <p:sp>
          <p:nvSpPr>
            <p:cNvPr id="8" name="TextBox 7"/>
            <p:cNvSpPr txBox="1"/>
            <p:nvPr/>
          </p:nvSpPr>
          <p:spPr>
            <a:xfrm>
              <a:off x="1412393" y="6381328"/>
              <a:ext cx="360040" cy="122713"/>
            </a:xfrm>
            <a:prstGeom prst="rect">
              <a:avLst/>
            </a:prstGeom>
            <a:solidFill>
              <a:srgbClr val="FF0000"/>
            </a:solidFill>
            <a:ln>
              <a:solidFill>
                <a:schemeClr val="tx1"/>
              </a:solidFill>
            </a:ln>
          </p:spPr>
          <p:txBody>
            <a:bodyPr wrap="square" rtlCol="0" anchor="ctr">
              <a:spAutoFit/>
            </a:bodyPr>
            <a:lstStyle/>
            <a:p>
              <a:endParaRPr lang="en-ZA" dirty="0"/>
            </a:p>
          </p:txBody>
        </p:sp>
        <p:sp>
          <p:nvSpPr>
            <p:cNvPr id="11" name="TextBox 10"/>
            <p:cNvSpPr txBox="1"/>
            <p:nvPr/>
          </p:nvSpPr>
          <p:spPr>
            <a:xfrm>
              <a:off x="3606625" y="6381328"/>
              <a:ext cx="360040" cy="122713"/>
            </a:xfrm>
            <a:prstGeom prst="rect">
              <a:avLst/>
            </a:prstGeom>
            <a:solidFill>
              <a:srgbClr val="FFC000"/>
            </a:solidFill>
            <a:ln>
              <a:solidFill>
                <a:schemeClr val="tx1"/>
              </a:solidFill>
            </a:ln>
          </p:spPr>
          <p:txBody>
            <a:bodyPr wrap="square" rtlCol="0" anchor="ctr">
              <a:spAutoFit/>
            </a:bodyPr>
            <a:lstStyle/>
            <a:p>
              <a:endParaRPr lang="en-ZA" dirty="0"/>
            </a:p>
          </p:txBody>
        </p:sp>
        <p:sp>
          <p:nvSpPr>
            <p:cNvPr id="12" name="TextBox 11"/>
            <p:cNvSpPr txBox="1"/>
            <p:nvPr/>
          </p:nvSpPr>
          <p:spPr>
            <a:xfrm>
              <a:off x="5937522" y="6396874"/>
              <a:ext cx="360040" cy="122713"/>
            </a:xfrm>
            <a:prstGeom prst="rect">
              <a:avLst/>
            </a:prstGeom>
            <a:solidFill>
              <a:srgbClr val="00B050"/>
            </a:solidFill>
            <a:ln>
              <a:solidFill>
                <a:schemeClr val="tx1"/>
              </a:solidFill>
            </a:ln>
          </p:spPr>
          <p:txBody>
            <a:bodyPr wrap="square" rtlCol="0" anchor="ctr">
              <a:spAutoFit/>
            </a:bodyPr>
            <a:lstStyle/>
            <a:p>
              <a:endParaRPr lang="en-ZA" dirty="0"/>
            </a:p>
          </p:txBody>
        </p:sp>
      </p:grpSp>
      <p:graphicFrame>
        <p:nvGraphicFramePr>
          <p:cNvPr id="3" name="Table 2"/>
          <p:cNvGraphicFramePr>
            <a:graphicFrameLocks noGrp="1"/>
          </p:cNvGraphicFramePr>
          <p:nvPr>
            <p:extLst>
              <p:ext uri="{D42A27DB-BD31-4B8C-83A1-F6EECF244321}">
                <p14:modId xmlns:p14="http://schemas.microsoft.com/office/powerpoint/2010/main" xmlns="" val="1306040667"/>
              </p:ext>
            </p:extLst>
          </p:nvPr>
        </p:nvGraphicFramePr>
        <p:xfrm>
          <a:off x="179512" y="692686"/>
          <a:ext cx="8712967" cy="5894644"/>
        </p:xfrm>
        <a:graphic>
          <a:graphicData uri="http://schemas.openxmlformats.org/drawingml/2006/table">
            <a:tbl>
              <a:tblPr/>
              <a:tblGrid>
                <a:gridCol w="1464364"/>
                <a:gridCol w="3284205"/>
                <a:gridCol w="675255"/>
                <a:gridCol w="675255"/>
                <a:gridCol w="675255"/>
                <a:gridCol w="707928"/>
                <a:gridCol w="707928"/>
                <a:gridCol w="522777"/>
              </a:tblGrid>
              <a:tr h="171214">
                <a:tc rowSpan="2">
                  <a:txBody>
                    <a:bodyPr/>
                    <a:lstStyle/>
                    <a:p>
                      <a:pPr algn="ctr" fontAlgn="ctr"/>
                      <a:r>
                        <a:rPr lang="en-ZA" sz="1100" b="1" i="0" u="none" strike="noStrike" dirty="0">
                          <a:solidFill>
                            <a:srgbClr val="000000"/>
                          </a:solidFill>
                          <a:effectLst/>
                          <a:latin typeface="Calibri"/>
                        </a:rPr>
                        <a:t>DEPARTMENT</a:t>
                      </a:r>
                    </a:p>
                  </a:txBody>
                  <a:tcPr marL="5208" marR="5208" marT="5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n-ZA" sz="1100" b="1" i="0" u="none" strike="noStrike" dirty="0">
                          <a:solidFill>
                            <a:srgbClr val="000000"/>
                          </a:solidFill>
                          <a:effectLst/>
                          <a:latin typeface="Calibri"/>
                        </a:rPr>
                        <a:t>PROGRAMME(S)</a:t>
                      </a:r>
                    </a:p>
                  </a:txBody>
                  <a:tcPr marL="5208" marR="5208" marT="5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ZA" sz="1100" b="1" i="0" u="none" strike="noStrike" dirty="0">
                          <a:solidFill>
                            <a:srgbClr val="FFFFFF"/>
                          </a:solidFill>
                          <a:effectLst/>
                          <a:latin typeface="Calibri"/>
                        </a:rPr>
                        <a:t>2013/14</a:t>
                      </a:r>
                    </a:p>
                  </a:txBody>
                  <a:tcPr marL="5208" marR="5208" marT="52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en-ZA"/>
                    </a:p>
                  </a:txBody>
                  <a:tcPr/>
                </a:tc>
                <a:tc gridSpan="2">
                  <a:txBody>
                    <a:bodyPr/>
                    <a:lstStyle/>
                    <a:p>
                      <a:pPr algn="ctr" fontAlgn="b"/>
                      <a:r>
                        <a:rPr lang="en-ZA" sz="1100" b="1" i="0" u="none" strike="noStrike" dirty="0">
                          <a:solidFill>
                            <a:srgbClr val="FFFFFF"/>
                          </a:solidFill>
                          <a:effectLst/>
                          <a:latin typeface="Calibri"/>
                        </a:rPr>
                        <a:t>2014/15</a:t>
                      </a:r>
                    </a:p>
                  </a:txBody>
                  <a:tcPr marL="5208" marR="5208" marT="52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en-ZA"/>
                    </a:p>
                  </a:txBody>
                  <a:tcPr/>
                </a:tc>
                <a:tc gridSpan="2">
                  <a:txBody>
                    <a:bodyPr/>
                    <a:lstStyle/>
                    <a:p>
                      <a:pPr algn="ctr" fontAlgn="b"/>
                      <a:r>
                        <a:rPr lang="en-ZA" sz="1100" b="1" i="0" u="none" strike="noStrike" dirty="0">
                          <a:solidFill>
                            <a:srgbClr val="FFFFFF"/>
                          </a:solidFill>
                          <a:effectLst/>
                          <a:latin typeface="Calibri"/>
                        </a:rPr>
                        <a:t>2015/16</a:t>
                      </a:r>
                    </a:p>
                  </a:txBody>
                  <a:tcPr marL="5208" marR="5208" marT="52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hMerge="1">
                  <a:txBody>
                    <a:bodyPr/>
                    <a:lstStyle/>
                    <a:p>
                      <a:endParaRPr lang="en-ZA"/>
                    </a:p>
                  </a:txBody>
                  <a:tcPr/>
                </a:tc>
              </a:tr>
              <a:tr h="186962">
                <a:tc vMerge="1">
                  <a:txBody>
                    <a:bodyPr/>
                    <a:lstStyle/>
                    <a:p>
                      <a:endParaRPr lang="en-ZA"/>
                    </a:p>
                  </a:txBody>
                  <a:tcPr/>
                </a:tc>
                <a:tc vMerge="1">
                  <a:txBody>
                    <a:bodyPr/>
                    <a:lstStyle/>
                    <a:p>
                      <a:endParaRPr lang="en-ZA"/>
                    </a:p>
                  </a:txBody>
                  <a:tcPr/>
                </a:tc>
                <a:tc>
                  <a:txBody>
                    <a:bodyPr/>
                    <a:lstStyle/>
                    <a:p>
                      <a:pPr algn="ctr" fontAlgn="b"/>
                      <a:r>
                        <a:rPr lang="en-ZA" sz="1100" b="1" i="0" u="none" strike="noStrike" dirty="0">
                          <a:solidFill>
                            <a:srgbClr val="000000"/>
                          </a:solidFill>
                          <a:effectLst/>
                          <a:latin typeface="Calibri"/>
                        </a:rPr>
                        <a:t>%Achieved</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fontAlgn="b"/>
                      <a:r>
                        <a:rPr lang="en-ZA" sz="1100" b="1" i="0" u="none" strike="noStrike" dirty="0">
                          <a:solidFill>
                            <a:srgbClr val="000000"/>
                          </a:solidFill>
                          <a:effectLst/>
                          <a:latin typeface="Calibri"/>
                        </a:rPr>
                        <a:t>% Spend</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fontAlgn="b"/>
                      <a:r>
                        <a:rPr lang="en-ZA" sz="1100" b="1" i="0" u="none" strike="noStrike" dirty="0">
                          <a:solidFill>
                            <a:srgbClr val="000000"/>
                          </a:solidFill>
                          <a:effectLst/>
                          <a:latin typeface="Calibri"/>
                        </a:rPr>
                        <a:t>%Achieved</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b"/>
                      <a:r>
                        <a:rPr lang="en-ZA" sz="1100" b="1" i="0" u="none" strike="noStrike" dirty="0">
                          <a:solidFill>
                            <a:srgbClr val="000000"/>
                          </a:solidFill>
                          <a:effectLst/>
                          <a:latin typeface="Calibri"/>
                        </a:rPr>
                        <a:t>% Spend</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b"/>
                      <a:r>
                        <a:rPr lang="en-ZA" sz="1100" b="1" i="0" u="none" strike="noStrike" dirty="0">
                          <a:solidFill>
                            <a:srgbClr val="000000"/>
                          </a:solidFill>
                          <a:effectLst/>
                          <a:latin typeface="Calibri"/>
                        </a:rPr>
                        <a:t>%Achieved</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b"/>
                      <a:r>
                        <a:rPr lang="en-ZA" sz="1100" b="1" i="0" u="none" strike="noStrike" dirty="0">
                          <a:solidFill>
                            <a:srgbClr val="000000"/>
                          </a:solidFill>
                          <a:effectLst/>
                          <a:latin typeface="Calibri"/>
                        </a:rPr>
                        <a:t>% Spend</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r>
              <a:tr h="171214">
                <a:tc rowSpan="3">
                  <a:txBody>
                    <a:bodyPr/>
                    <a:lstStyle/>
                    <a:p>
                      <a:pPr algn="ctr" fontAlgn="t"/>
                      <a:r>
                        <a:rPr lang="en-ZA" sz="1100" b="1" i="0" u="none" strike="noStrike" dirty="0">
                          <a:solidFill>
                            <a:srgbClr val="000000"/>
                          </a:solidFill>
                          <a:effectLst/>
                          <a:latin typeface="Calibri"/>
                        </a:rPr>
                        <a:t>Traditional Affairs</a:t>
                      </a:r>
                    </a:p>
                  </a:txBody>
                  <a:tcPr marL="5208" marR="5208" marT="52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100" b="0" i="0" u="none" strike="noStrike" dirty="0">
                          <a:solidFill>
                            <a:srgbClr val="000000"/>
                          </a:solidFill>
                          <a:effectLst/>
                          <a:latin typeface="Calibri"/>
                        </a:rPr>
                        <a:t>Programme 1: Administration</a:t>
                      </a:r>
                    </a:p>
                  </a:txBody>
                  <a:tcPr marL="5208" marR="5208" marT="52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rowSpan="3" gridSpan="4">
                  <a:txBody>
                    <a:bodyPr/>
                    <a:lstStyle/>
                    <a:p>
                      <a:pPr algn="r" fontAlgn="ctr"/>
                      <a:r>
                        <a:rPr lang="en-ZA" sz="1100" b="1" i="0" u="none" strike="noStrike" dirty="0">
                          <a:solidFill>
                            <a:srgbClr val="FFFFFF"/>
                          </a:solidFill>
                          <a:effectLst/>
                          <a:latin typeface="Calibri"/>
                        </a:rPr>
                        <a:t>Reported under DoGTA</a:t>
                      </a:r>
                    </a:p>
                  </a:txBody>
                  <a:tcPr marL="5208" marR="5208" marT="5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3" hMerge="1">
                  <a:txBody>
                    <a:bodyPr/>
                    <a:lstStyle/>
                    <a:p>
                      <a:endParaRPr lang="en-ZA"/>
                    </a:p>
                  </a:txBody>
                  <a:tcPr/>
                </a:tc>
                <a:tc rowSpan="3" hMerge="1">
                  <a:txBody>
                    <a:bodyPr/>
                    <a:lstStyle/>
                    <a:p>
                      <a:endParaRPr lang="en-ZA"/>
                    </a:p>
                  </a:txBody>
                  <a:tcPr/>
                </a:tc>
                <a:tc rowSpan="3" hMerge="1">
                  <a:txBody>
                    <a:bodyPr/>
                    <a:lstStyle/>
                    <a:p>
                      <a:endParaRPr lang="en-ZA"/>
                    </a:p>
                  </a:txBody>
                  <a:tcPr/>
                </a:tc>
                <a:tc>
                  <a:txBody>
                    <a:bodyPr/>
                    <a:lstStyle/>
                    <a:p>
                      <a:pPr algn="r" fontAlgn="b"/>
                      <a:r>
                        <a:rPr lang="en-ZA" sz="1100" b="0" i="0" u="none" strike="noStrike" dirty="0">
                          <a:solidFill>
                            <a:srgbClr val="000000"/>
                          </a:solidFill>
                          <a:effectLst/>
                          <a:latin typeface="Calibri"/>
                        </a:rPr>
                        <a:t>83.3%</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99.4%</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1214">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Programme 2: Research, Policy and Legislation</a:t>
                      </a:r>
                    </a:p>
                  </a:txBody>
                  <a:tcPr marL="5208" marR="5208" marT="52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gridSpan="4"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r" fontAlgn="b"/>
                      <a:r>
                        <a:rPr lang="en-ZA" sz="1100" b="0" i="0" u="none" strike="noStrike" dirty="0">
                          <a:solidFill>
                            <a:srgbClr val="000000"/>
                          </a:solidFill>
                          <a:effectLst/>
                          <a:latin typeface="Calibri"/>
                        </a:rPr>
                        <a:t>80%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1214">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Programme 3: Institutional Support and coordination</a:t>
                      </a:r>
                    </a:p>
                  </a:txBody>
                  <a:tcPr marL="5208" marR="5208" marT="52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gridSpan="4"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r" fontAlgn="b"/>
                      <a:r>
                        <a:rPr lang="en-ZA" sz="1100" b="0" i="0" u="none" strike="noStrike" dirty="0">
                          <a:solidFill>
                            <a:srgbClr val="000000"/>
                          </a:solidFill>
                          <a:effectLst/>
                          <a:latin typeface="Calibri"/>
                        </a:rPr>
                        <a:t>71.4%</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1214">
                <a:tc>
                  <a:txBody>
                    <a:bodyPr/>
                    <a:lstStyle/>
                    <a:p>
                      <a:pPr algn="r" fontAlgn="b"/>
                      <a:r>
                        <a:rPr lang="en-ZA" sz="1100" b="1" i="0" u="none" strike="noStrike" dirty="0">
                          <a:solidFill>
                            <a:srgbClr val="FFFFFF"/>
                          </a:solidFill>
                          <a:effectLst/>
                          <a:latin typeface="Calibri"/>
                        </a:rPr>
                        <a:t> </a:t>
                      </a:r>
                    </a:p>
                  </a:txBody>
                  <a:tcPr marL="5208" marR="5208" marT="520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 </a:t>
                      </a:r>
                    </a:p>
                  </a:txBody>
                  <a:tcPr marL="5208" marR="5208" marT="52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4">
                  <a:txBody>
                    <a:bodyPr/>
                    <a:lstStyle/>
                    <a:p>
                      <a:pPr algn="r" fontAlgn="b"/>
                      <a:r>
                        <a:rPr lang="en-ZA" sz="1100" b="1" i="0" u="none" strike="noStrike" dirty="0">
                          <a:solidFill>
                            <a:srgbClr val="FFFFFF"/>
                          </a:solidFill>
                          <a:effectLst/>
                          <a:latin typeface="Calibri"/>
                        </a:rPr>
                        <a:t> </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78%</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99.5%</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71214">
                <a:tc rowSpan="7">
                  <a:txBody>
                    <a:bodyPr/>
                    <a:lstStyle/>
                    <a:p>
                      <a:pPr algn="ctr" fontAlgn="t"/>
                      <a:r>
                        <a:rPr lang="en-ZA" sz="1100" b="1" i="0" u="none" strike="noStrike" dirty="0">
                          <a:solidFill>
                            <a:srgbClr val="000000"/>
                          </a:solidFill>
                          <a:effectLst/>
                          <a:latin typeface="Calibri"/>
                        </a:rPr>
                        <a:t>Transport</a:t>
                      </a:r>
                    </a:p>
                  </a:txBody>
                  <a:tcPr marL="5208" marR="5208" marT="52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100" b="0" i="0" u="none" strike="noStrike" dirty="0">
                          <a:solidFill>
                            <a:srgbClr val="000000"/>
                          </a:solidFill>
                          <a:effectLst/>
                          <a:latin typeface="Calibri"/>
                        </a:rPr>
                        <a:t>Prog 1 Administration</a:t>
                      </a:r>
                    </a:p>
                  </a:txBody>
                  <a:tcPr marL="5208" marR="5208" marT="52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84.5%</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94.6%</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77.8%</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96.6%</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87.5%</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99.68%</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1214">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2 Integrated Transport Planning</a:t>
                      </a:r>
                    </a:p>
                  </a:txBody>
                  <a:tcPr marL="5208" marR="5208" marT="52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43.9%</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88.6%</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83.3%</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77.8%</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1214">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3 Rail Transport</a:t>
                      </a:r>
                    </a:p>
                  </a:txBody>
                  <a:tcPr marL="5208" marR="5208" marT="52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60.0%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99.97%</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1214">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4 Road Transport</a:t>
                      </a:r>
                    </a:p>
                  </a:txBody>
                  <a:tcPr marL="5208" marR="5208" marT="52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61.2%</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103.9%</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101.8%</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98.81%</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1214">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5 Civil Aviation</a:t>
                      </a:r>
                    </a:p>
                  </a:txBody>
                  <a:tcPr marL="5208" marR="5208" marT="52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53.2%</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60.5%</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84.6%</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96.61%</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1214">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6 Maritime Transport</a:t>
                      </a:r>
                    </a:p>
                  </a:txBody>
                  <a:tcPr marL="5208" marR="5208" marT="52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52.4%</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98.8%</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97.9%</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62.5%</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99.44%</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1214">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7 Public Transport</a:t>
                      </a:r>
                    </a:p>
                  </a:txBody>
                  <a:tcPr marL="5208" marR="5208" marT="52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3F3F3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100.0%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99.4%</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83.3%</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100.0%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99.95%</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1214">
                <a:tc gridSpan="2">
                  <a:txBody>
                    <a:bodyPr/>
                    <a:lstStyle/>
                    <a:p>
                      <a:pPr algn="r" fontAlgn="t"/>
                      <a:r>
                        <a:rPr lang="en-ZA" sz="1100" b="1" i="0" u="none" strike="noStrike" dirty="0">
                          <a:solidFill>
                            <a:srgbClr val="FFFFFF"/>
                          </a:solidFill>
                          <a:effectLst/>
                          <a:latin typeface="Calibri"/>
                        </a:rPr>
                        <a:t>Totals</a:t>
                      </a:r>
                    </a:p>
                  </a:txBody>
                  <a:tcPr marL="5208" marR="5208" marT="52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67.8%</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101.4%</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87.5%</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100.8%</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88.0%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99.5%</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71214">
                <a:tc rowSpan="4">
                  <a:txBody>
                    <a:bodyPr/>
                    <a:lstStyle/>
                    <a:p>
                      <a:pPr algn="ctr" fontAlgn="t"/>
                      <a:r>
                        <a:rPr lang="en-ZA" sz="1100" b="1" i="0" u="none" strike="noStrike" dirty="0">
                          <a:solidFill>
                            <a:srgbClr val="000000"/>
                          </a:solidFill>
                          <a:effectLst/>
                          <a:latin typeface="Calibri"/>
                        </a:rPr>
                        <a:t>Tourism</a:t>
                      </a:r>
                    </a:p>
                  </a:txBody>
                  <a:tcPr marL="5208" marR="5208" marT="52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100" b="0" i="0" u="none" strike="noStrike" dirty="0">
                          <a:solidFill>
                            <a:srgbClr val="000000"/>
                          </a:solidFill>
                          <a:effectLst/>
                          <a:latin typeface="Calibri"/>
                        </a:rPr>
                        <a:t>Prog 1 Administration</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100" b="0" i="0" u="none" strike="noStrike" dirty="0">
                          <a:solidFill>
                            <a:srgbClr val="000000"/>
                          </a:solidFill>
                          <a:effectLst/>
                          <a:latin typeface="Calibri"/>
                        </a:rPr>
                        <a:t>83.3%</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99.7%</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91.7%</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97.7%</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93.3%</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98.9%</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1214">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2 Policy and Knowledge Services</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ZA" sz="1100" b="0" i="0" u="none" strike="noStrike" dirty="0">
                          <a:solidFill>
                            <a:srgbClr val="000000"/>
                          </a:solidFill>
                          <a:effectLst/>
                          <a:latin typeface="Calibri"/>
                        </a:rPr>
                        <a:t>100.0%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99.7%</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86.7%</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100.0%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94.7%</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99.2%</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1214">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3 International Tourism</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ZA" sz="1100" b="0" i="0" u="none" strike="noStrike" dirty="0">
                          <a:solidFill>
                            <a:srgbClr val="000000"/>
                          </a:solidFill>
                          <a:effectLst/>
                          <a:latin typeface="Calibri"/>
                        </a:rPr>
                        <a:t>100.0%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92.4%</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90.0%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99.8%</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25.0%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98.9%</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1214">
                <a:tc vMerge="1">
                  <a:txBody>
                    <a:bodyPr/>
                    <a:lstStyle/>
                    <a:p>
                      <a:endParaRPr lang="en-ZA"/>
                    </a:p>
                  </a:txBody>
                  <a:tcPr/>
                </a:tc>
                <a:tc>
                  <a:txBody>
                    <a:bodyPr/>
                    <a:lstStyle/>
                    <a:p>
                      <a:pPr algn="l" fontAlgn="b"/>
                      <a:r>
                        <a:rPr lang="en-ZA" sz="1100" b="0" i="0" u="none" strike="noStrike" dirty="0">
                          <a:solidFill>
                            <a:srgbClr val="000000"/>
                          </a:solidFill>
                          <a:effectLst/>
                          <a:latin typeface="Calibri"/>
                        </a:rPr>
                        <a:t>Prog 4 Domestic Tourism</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81.5%</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99.7%</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64.3%</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94.7%</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75.0%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98.9%</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1214">
                <a:tc gridSpan="2">
                  <a:txBody>
                    <a:bodyPr/>
                    <a:lstStyle/>
                    <a:p>
                      <a:pPr algn="r" fontAlgn="b"/>
                      <a:r>
                        <a:rPr lang="en-ZA" sz="1100" b="1" i="0" u="none" strike="noStrike" dirty="0">
                          <a:solidFill>
                            <a:srgbClr val="FFFFFF"/>
                          </a:solidFill>
                          <a:effectLst/>
                          <a:latin typeface="Calibri"/>
                        </a:rPr>
                        <a:t>Totals </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90.2%</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99.5%</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84.1%</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98.4%</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84.0%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99.1%</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71214">
                <a:tc rowSpan="6">
                  <a:txBody>
                    <a:bodyPr/>
                    <a:lstStyle/>
                    <a:p>
                      <a:pPr algn="ctr" fontAlgn="t"/>
                      <a:r>
                        <a:rPr lang="en-ZA" sz="1100" b="1" i="0" u="none" strike="noStrike" dirty="0">
                          <a:solidFill>
                            <a:srgbClr val="000000"/>
                          </a:solidFill>
                          <a:effectLst/>
                          <a:latin typeface="Calibri"/>
                        </a:rPr>
                        <a:t>Water Affairs - Department changed to Water Sanitation (2014/15)</a:t>
                      </a:r>
                    </a:p>
                  </a:txBody>
                  <a:tcPr marL="5208" marR="5208" marT="52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100" b="0" i="0" u="none" strike="noStrike" dirty="0">
                          <a:solidFill>
                            <a:srgbClr val="000000"/>
                          </a:solidFill>
                          <a:effectLst/>
                          <a:latin typeface="Calibri"/>
                        </a:rPr>
                        <a:t>Prog 1 Administration</a:t>
                      </a:r>
                    </a:p>
                  </a:txBody>
                  <a:tcPr marL="5208" marR="5208" marT="52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81.3%</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r" fontAlgn="b"/>
                      <a:r>
                        <a:rPr lang="en-ZA" sz="1100" b="0" i="0" u="none" strike="noStrike" dirty="0">
                          <a:solidFill>
                            <a:srgbClr val="000000"/>
                          </a:solidFill>
                          <a:effectLst/>
                          <a:latin typeface="Calibri"/>
                        </a:rPr>
                        <a:t>99.0%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55.6%</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92.9%</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73.7%</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99.9%</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1214">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2 Water Sector Management</a:t>
                      </a:r>
                    </a:p>
                  </a:txBody>
                  <a:tcPr marL="5208" marR="5208" marT="52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62.5%</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r" fontAlgn="b"/>
                      <a:r>
                        <a:rPr lang="en-ZA" sz="1100" b="0" i="0" u="none" strike="noStrike" dirty="0">
                          <a:solidFill>
                            <a:srgbClr val="000000"/>
                          </a:solidFill>
                          <a:effectLst/>
                          <a:latin typeface="Calibri"/>
                        </a:rPr>
                        <a:t>99.2%</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75.0%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93.0%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35.0%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97.7%</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1214">
                <a:tc vMerge="1">
                  <a:txBody>
                    <a:bodyPr/>
                    <a:lstStyle/>
                    <a:p>
                      <a:endParaRPr lang="en-ZA"/>
                    </a:p>
                  </a:txBody>
                  <a:tcPr/>
                </a:tc>
                <a:tc>
                  <a:txBody>
                    <a:bodyPr/>
                    <a:lstStyle/>
                    <a:p>
                      <a:pPr algn="l" fontAlgn="t"/>
                      <a:r>
                        <a:rPr lang="en-ZA" sz="1100" b="0" i="0" u="none" strike="noStrike" dirty="0">
                          <a:solidFill>
                            <a:srgbClr val="FFFFFF"/>
                          </a:solidFill>
                          <a:effectLst/>
                          <a:latin typeface="Calibri"/>
                        </a:rPr>
                        <a:t>Prog 3 Water Infrastructure Management</a:t>
                      </a:r>
                    </a:p>
                  </a:txBody>
                  <a:tcPr marL="5208" marR="5208" marT="52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 </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99.8%</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27.8%</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100.0%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20.8%</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99.1%</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1214">
                <a:tc vMerge="1">
                  <a:txBody>
                    <a:bodyPr/>
                    <a:lstStyle/>
                    <a:p>
                      <a:endParaRPr lang="en-ZA"/>
                    </a:p>
                  </a:txBody>
                  <a:tcPr/>
                </a:tc>
                <a:tc>
                  <a:txBody>
                    <a:bodyPr/>
                    <a:lstStyle/>
                    <a:p>
                      <a:pPr algn="l" fontAlgn="t"/>
                      <a:r>
                        <a:rPr lang="fr-FR" sz="1100" b="0" i="0" u="none" strike="noStrike" dirty="0">
                          <a:solidFill>
                            <a:srgbClr val="000000"/>
                          </a:solidFill>
                          <a:effectLst/>
                          <a:latin typeface="Calibri"/>
                        </a:rPr>
                        <a:t>Prog 4 Regional Implementation &amp; Support</a:t>
                      </a:r>
                    </a:p>
                  </a:txBody>
                  <a:tcPr marL="5208" marR="5208" marT="52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60.7%</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r" fontAlgn="b"/>
                      <a:r>
                        <a:rPr lang="en-ZA" sz="1100" b="0" i="0" u="none" strike="noStrike" dirty="0">
                          <a:solidFill>
                            <a:srgbClr val="000000"/>
                          </a:solidFill>
                          <a:effectLst/>
                          <a:latin typeface="Calibri"/>
                        </a:rPr>
                        <a:t>98.5%</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45.2%</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79.1%</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50.0%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96.1%</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1214">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5 Water Sector Regulation</a:t>
                      </a:r>
                    </a:p>
                  </a:txBody>
                  <a:tcPr marL="5208" marR="5208" marT="52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73.7%</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r" fontAlgn="b"/>
                      <a:r>
                        <a:rPr lang="en-ZA" sz="1100" b="0" i="0" u="none" strike="noStrike" dirty="0">
                          <a:solidFill>
                            <a:srgbClr val="000000"/>
                          </a:solidFill>
                          <a:effectLst/>
                          <a:latin typeface="Calibri"/>
                        </a:rPr>
                        <a:t>84.9%</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53.3%</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79.4%</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40.0%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96.6%</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37269">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6 International Water Cooperation</a:t>
                      </a:r>
                    </a:p>
                  </a:txBody>
                  <a:tcPr marL="5208" marR="5208" marT="52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85.7%</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r" fontAlgn="b"/>
                      <a:r>
                        <a:rPr lang="en-ZA" sz="1100" b="0" i="0" u="none" strike="noStrike" dirty="0">
                          <a:solidFill>
                            <a:srgbClr val="000000"/>
                          </a:solidFill>
                          <a:effectLst/>
                          <a:latin typeface="Calibri"/>
                        </a:rPr>
                        <a:t>99.7%</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62.5%</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95.9%</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gn="r" fontAlgn="b"/>
                      <a:r>
                        <a:rPr lang="en-ZA" sz="1100" b="0" i="0" u="none" strike="noStrike" dirty="0">
                          <a:solidFill>
                            <a:srgbClr val="000000"/>
                          </a:solidFill>
                          <a:effectLst/>
                          <a:latin typeface="Calibri"/>
                        </a:rPr>
                        <a:t> </a:t>
                      </a:r>
                    </a:p>
                    <a:p>
                      <a:pPr algn="r" fontAlgn="b"/>
                      <a:endParaRPr lang="en-ZA" sz="1100" b="0" i="0" u="none" strike="noStrike" dirty="0">
                        <a:solidFill>
                          <a:srgbClr val="000000"/>
                        </a:solidFill>
                        <a:effectLst/>
                        <a:latin typeface="Calibri"/>
                      </a:endParaRP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pPr algn="r" fontAlgn="b"/>
                      <a:endParaRPr lang="en-ZA" sz="1100" b="0" i="0" u="none" strike="noStrike" dirty="0">
                        <a:solidFill>
                          <a:srgbClr val="000000"/>
                        </a:solidFill>
                        <a:effectLst/>
                        <a:latin typeface="Calibri"/>
                      </a:endParaRP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1214">
                <a:tc gridSpan="2">
                  <a:txBody>
                    <a:bodyPr/>
                    <a:lstStyle/>
                    <a:p>
                      <a:pPr algn="r" fontAlgn="b"/>
                      <a:r>
                        <a:rPr lang="en-ZA" sz="1100" b="1" i="0" u="none" strike="noStrike" dirty="0">
                          <a:solidFill>
                            <a:srgbClr val="FFFFFF"/>
                          </a:solidFill>
                          <a:effectLst/>
                          <a:latin typeface="Calibri"/>
                        </a:rPr>
                        <a:t>Totals</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68.4%</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98.8%</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52.4%</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84.7%</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41.8%</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98.8%</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71214">
                <a:tc rowSpan="5">
                  <a:txBody>
                    <a:bodyPr/>
                    <a:lstStyle/>
                    <a:p>
                      <a:pPr algn="ctr" fontAlgn="t"/>
                      <a:r>
                        <a:rPr lang="en-ZA" sz="1100" b="1" i="0" u="none" strike="noStrike" dirty="0">
                          <a:solidFill>
                            <a:srgbClr val="000000"/>
                          </a:solidFill>
                          <a:effectLst/>
                          <a:latin typeface="Calibri"/>
                        </a:rPr>
                        <a:t>Women, Children &amp; People with disabilities</a:t>
                      </a:r>
                    </a:p>
                  </a:txBody>
                  <a:tcPr marL="5208" marR="5208" marT="52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100" b="0" i="0" u="none" strike="noStrike" dirty="0">
                          <a:solidFill>
                            <a:srgbClr val="000000"/>
                          </a:solidFill>
                          <a:effectLst/>
                          <a:latin typeface="Calibri"/>
                        </a:rPr>
                        <a:t>Prog 1 Administration</a:t>
                      </a:r>
                    </a:p>
                  </a:txBody>
                  <a:tcPr marL="5208" marR="5208" marT="52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76.9%</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91.8%</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63.6%</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97.7%</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84.6%</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dirty="0">
                          <a:solidFill>
                            <a:srgbClr val="000000"/>
                          </a:solidFill>
                          <a:effectLst/>
                          <a:latin typeface="Calibri"/>
                        </a:rPr>
                        <a:t>102.0%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71214">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2 Women Empowerment &amp; Gender Equality</a:t>
                      </a:r>
                    </a:p>
                  </a:txBody>
                  <a:tcPr marL="5208" marR="5208" marT="52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100.0%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99.0%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0.0%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99.7%</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5.8%</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99.9%</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1214">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3 Children's Right and Responsiblities</a:t>
                      </a:r>
                    </a:p>
                  </a:txBody>
                  <a:tcPr marL="5208" marR="5208" marT="52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90.9%</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98.6%</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0.0%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96.1%</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14.2%</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103.0%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86962">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4 Rights of People with Disabilities</a:t>
                      </a:r>
                    </a:p>
                  </a:txBody>
                  <a:tcPr marL="5208" marR="5208" marT="52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dirty="0">
                          <a:solidFill>
                            <a:srgbClr val="000000"/>
                          </a:solidFill>
                          <a:effectLst/>
                          <a:latin typeface="Calibri"/>
                        </a:rPr>
                        <a:t>40.0%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81.4%</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4">
                  <a:txBody>
                    <a:bodyPr/>
                    <a:lstStyle/>
                    <a:p>
                      <a:pPr algn="r" fontAlgn="b"/>
                      <a:r>
                        <a:rPr lang="en-ZA" sz="1100" b="1" i="0" u="none" strike="noStrike" dirty="0">
                          <a:solidFill>
                            <a:srgbClr val="FFFFFF"/>
                          </a:solidFill>
                          <a:effectLst/>
                          <a:latin typeface="Calibri"/>
                        </a:rPr>
                        <a:t>Programme Moved to Social Dev</a:t>
                      </a:r>
                    </a:p>
                  </a:txBody>
                  <a:tcPr marL="5208" marR="5208" marT="5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337269">
                <a:tc vMerge="1">
                  <a:txBody>
                    <a:bodyPr/>
                    <a:lstStyle/>
                    <a:p>
                      <a:endParaRPr lang="en-ZA"/>
                    </a:p>
                  </a:txBody>
                  <a:tcPr/>
                </a:tc>
                <a:tc>
                  <a:txBody>
                    <a:bodyPr/>
                    <a:lstStyle/>
                    <a:p>
                      <a:pPr algn="l" fontAlgn="t"/>
                      <a:r>
                        <a:rPr lang="en-ZA" sz="1100" b="0" i="0" u="none" strike="noStrike" dirty="0">
                          <a:solidFill>
                            <a:srgbClr val="000000"/>
                          </a:solidFill>
                          <a:effectLst/>
                          <a:latin typeface="Calibri"/>
                        </a:rPr>
                        <a:t>Prog 5 Monitoring, Evaluation and Outreach (Prog 4- 2014/15)</a:t>
                      </a:r>
                    </a:p>
                  </a:txBody>
                  <a:tcPr marL="5208" marR="5208" marT="520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r" fontAlgn="b"/>
                      <a:r>
                        <a:rPr lang="en-ZA" sz="1100" b="0" i="0" u="none" strike="noStrike" dirty="0">
                          <a:solidFill>
                            <a:srgbClr val="FFFFFF"/>
                          </a:solidFill>
                          <a:effectLst/>
                          <a:latin typeface="Calibri"/>
                        </a:rPr>
                        <a:t>New Programme</a:t>
                      </a:r>
                    </a:p>
                  </a:txBody>
                  <a:tcPr marL="5208" marR="5208" marT="52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a:txBody>
                    <a:bodyPr/>
                    <a:lstStyle/>
                    <a:p>
                      <a:pPr algn="r" fontAlgn="b"/>
                      <a:r>
                        <a:rPr lang="en-ZA" sz="1100" b="0" i="0" u="none" strike="noStrike" dirty="0">
                          <a:solidFill>
                            <a:srgbClr val="000000"/>
                          </a:solidFill>
                          <a:effectLst/>
                          <a:latin typeface="Calibri"/>
                        </a:rPr>
                        <a:t>14.3%</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93.5%</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44.4%</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dirty="0">
                          <a:solidFill>
                            <a:srgbClr val="000000"/>
                          </a:solidFill>
                          <a:effectLst/>
                          <a:latin typeface="Calibri"/>
                        </a:rPr>
                        <a:t>82.3%</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71214">
                <a:tc gridSpan="2">
                  <a:txBody>
                    <a:bodyPr/>
                    <a:lstStyle/>
                    <a:p>
                      <a:pPr algn="r" fontAlgn="b"/>
                      <a:r>
                        <a:rPr lang="en-ZA" sz="1100" b="1" i="0" u="none" strike="noStrike" dirty="0">
                          <a:solidFill>
                            <a:srgbClr val="FFFFFF"/>
                          </a:solidFill>
                          <a:effectLst/>
                          <a:latin typeface="Calibri"/>
                        </a:rPr>
                        <a:t>Totals</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dirty="0">
                          <a:solidFill>
                            <a:srgbClr val="FFFFFF"/>
                          </a:solidFill>
                          <a:effectLst/>
                          <a:latin typeface="Calibri"/>
                        </a:rPr>
                        <a:t>82.1%</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94.5%</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36.4%</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98.3%</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47%</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99.90%</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bl>
          </a:graphicData>
        </a:graphic>
      </p:graphicFrame>
    </p:spTree>
    <p:extLst>
      <p:ext uri="{BB962C8B-B14F-4D97-AF65-F5344CB8AC3E}">
        <p14:creationId xmlns:p14="http://schemas.microsoft.com/office/powerpoint/2010/main" xmlns="" val="37274494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0" descr="thankyou2.jpg"/>
          <p:cNvPicPr>
            <a:picLocks noChangeAspect="1"/>
          </p:cNvPicPr>
          <p:nvPr/>
        </p:nvPicPr>
        <p:blipFill>
          <a:blip r:embed="rId3" cstate="print"/>
          <a:srcRect/>
          <a:stretch>
            <a:fillRect/>
          </a:stretch>
        </p:blipFill>
        <p:spPr bwMode="auto">
          <a:xfrm>
            <a:off x="3187" y="0"/>
            <a:ext cx="9137650" cy="6858000"/>
          </a:xfrm>
          <a:prstGeom prst="rect">
            <a:avLst/>
          </a:prstGeom>
          <a:noFill/>
          <a:ln w="9525">
            <a:noFill/>
            <a:miter lim="800000"/>
            <a:headEnd/>
            <a:tailEnd/>
          </a:ln>
        </p:spPr>
      </p:pic>
      <p:sp>
        <p:nvSpPr>
          <p:cNvPr id="8" name="Rectangle 3"/>
          <p:cNvSpPr txBox="1">
            <a:spLocks noChangeArrowheads="1"/>
          </p:cNvSpPr>
          <p:nvPr/>
        </p:nvSpPr>
        <p:spPr>
          <a:xfrm>
            <a:off x="285750" y="2071688"/>
            <a:ext cx="8305800" cy="3071812"/>
          </a:xfrm>
          <a:prstGeom prst="rect">
            <a:avLst/>
          </a:prstGeom>
        </p:spPr>
        <p:txBody>
          <a:bodyPr/>
          <a:lstStyle/>
          <a:p>
            <a:pPr marL="342900" indent="-342900" algn="just" eaLnBrk="0" hangingPunct="0">
              <a:lnSpc>
                <a:spcPct val="80000"/>
              </a:lnSpc>
              <a:spcBef>
                <a:spcPct val="20000"/>
              </a:spcBef>
              <a:buFont typeface="Wingdings" pitchFamily="2" charset="2"/>
              <a:buChar char="q"/>
              <a:defRPr/>
            </a:pPr>
            <a:endParaRPr lang="en-ZA" sz="2000" b="0" kern="0" dirty="0">
              <a:solidFill>
                <a:schemeClr val="accent1">
                  <a:lumMod val="25000"/>
                </a:schemeClr>
              </a:solidFill>
              <a:latin typeface="+mn-lt"/>
              <a:ea typeface="+mn-ea"/>
            </a:endParaRPr>
          </a:p>
        </p:txBody>
      </p:sp>
      <p:sp>
        <p:nvSpPr>
          <p:cNvPr id="5" name="Rectangle 4"/>
          <p:cNvSpPr/>
          <p:nvPr/>
        </p:nvSpPr>
        <p:spPr>
          <a:xfrm>
            <a:off x="285762" y="2924944"/>
            <a:ext cx="8390706" cy="175432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cap="all" dirty="0" smtClean="0">
                <a:ln w="0"/>
                <a:solidFill>
                  <a:schemeClr val="accent5">
                    <a:lumMod val="25000"/>
                  </a:schemeClr>
                </a:solidFill>
                <a:effectLst>
                  <a:reflection blurRad="12700" stA="50000" endPos="50000" dist="5000" dir="5400000" sy="-100000" rotWithShape="0"/>
                </a:effectLst>
              </a:rPr>
              <a:t>Siyabonga</a:t>
            </a:r>
          </a:p>
          <a:p>
            <a:pPr algn="ctr"/>
            <a:r>
              <a:rPr lang="en-US" sz="5400" cap="all" dirty="0" smtClean="0">
                <a:ln w="0"/>
                <a:solidFill>
                  <a:schemeClr val="accent5">
                    <a:lumMod val="25000"/>
                  </a:schemeClr>
                </a:solidFill>
                <a:effectLst>
                  <a:reflection blurRad="12700" stA="50000" endPos="50000" dist="5000" dir="5400000" sy="-100000" rotWithShape="0"/>
                </a:effectLst>
              </a:rPr>
              <a:t>enkosi</a:t>
            </a:r>
            <a:endParaRPr lang="en-US" sz="5400" cap="all" dirty="0">
              <a:ln w="0"/>
              <a:solidFill>
                <a:schemeClr val="accent5">
                  <a:lumMod val="25000"/>
                </a:schemeClr>
              </a:soli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bwMode="auto">
          <a:xfrm>
            <a:off x="755576" y="667875"/>
            <a:ext cx="8229600"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GB" sz="3200" b="1" kern="0" dirty="0" smtClean="0">
                <a:solidFill>
                  <a:srgbClr val="993300"/>
                </a:solidFill>
                <a:latin typeface="Berlin Sans FB Demi" pitchFamily="34" charset="0"/>
              </a:rPr>
              <a:t>OUTPUT OF OVERSIGHT FUNCTION (3)</a:t>
            </a:r>
            <a:endParaRPr lang="en-ZA" sz="3200" b="0" kern="0" dirty="0">
              <a:solidFill>
                <a:srgbClr val="993300"/>
              </a:solidFill>
              <a:latin typeface="Berlin Sans FB Demi" pitchFamily="34" charset="0"/>
            </a:endParaRPr>
          </a:p>
        </p:txBody>
      </p:sp>
      <p:sp>
        <p:nvSpPr>
          <p:cNvPr id="13" name="Rectangle 4"/>
          <p:cNvSpPr>
            <a:spLocks noChangeArrowheads="1"/>
          </p:cNvSpPr>
          <p:nvPr/>
        </p:nvSpPr>
        <p:spPr bwMode="auto">
          <a:xfrm>
            <a:off x="7010400" y="6336174"/>
            <a:ext cx="2133600" cy="476250"/>
          </a:xfrm>
          <a:prstGeom prst="rect">
            <a:avLst/>
          </a:prstGeom>
          <a:noFill/>
          <a:ln w="9525">
            <a:noFill/>
            <a:miter lim="800000"/>
            <a:headEnd/>
            <a:tailEnd/>
          </a:ln>
        </p:spPr>
        <p:txBody>
          <a:bodyPr/>
          <a:lstStyle/>
          <a:p>
            <a:pPr algn="r" eaLnBrk="0" hangingPunct="0"/>
            <a:fld id="{3D7D7202-78FF-4AF5-8E29-E0B756925B96}" type="slidenum">
              <a:rPr lang="en-US" sz="1400" b="0"/>
              <a:pPr algn="r" eaLnBrk="0" hangingPunct="0"/>
              <a:t>7</a:t>
            </a:fld>
            <a:endParaRPr lang="en-US" sz="1400" b="0" dirty="0"/>
          </a:p>
        </p:txBody>
      </p:sp>
      <p:sp>
        <p:nvSpPr>
          <p:cNvPr id="2" name="Rectangle 1"/>
          <p:cNvSpPr/>
          <p:nvPr/>
        </p:nvSpPr>
        <p:spPr>
          <a:xfrm>
            <a:off x="539552" y="1340768"/>
            <a:ext cx="7780722" cy="4298677"/>
          </a:xfrm>
          <a:prstGeom prst="rect">
            <a:avLst/>
          </a:prstGeom>
        </p:spPr>
        <p:txBody>
          <a:bodyPr wrap="square">
            <a:spAutoFit/>
          </a:bodyPr>
          <a:lstStyle/>
          <a:p>
            <a:pPr marL="285750" indent="-285750" algn="l">
              <a:lnSpc>
                <a:spcPct val="140000"/>
              </a:lnSpc>
              <a:buFont typeface="Arial" panose="020B0604020202020204" pitchFamily="34" charset="0"/>
              <a:buChar char="•"/>
            </a:pPr>
            <a:r>
              <a:rPr lang="en-US" sz="2000" dirty="0" smtClean="0">
                <a:solidFill>
                  <a:srgbClr val="993300"/>
                </a:solidFill>
                <a:latin typeface="Calibri" panose="020F0502020204030204" pitchFamily="34" charset="0"/>
              </a:rPr>
              <a:t>Report</a:t>
            </a:r>
            <a:endParaRPr lang="en-US" sz="2000" dirty="0">
              <a:solidFill>
                <a:srgbClr val="993300"/>
              </a:solidFill>
              <a:latin typeface="Calibri" panose="020F0502020204030204" pitchFamily="34" charset="0"/>
            </a:endParaRPr>
          </a:p>
          <a:p>
            <a:pPr marL="742950" lvl="1" indent="-285750" algn="just">
              <a:lnSpc>
                <a:spcPct val="140000"/>
              </a:lnSpc>
              <a:buFont typeface="Courier New" panose="02070309020205020404" pitchFamily="49" charset="0"/>
              <a:buChar char="o"/>
            </a:pPr>
            <a:r>
              <a:rPr lang="en-US" sz="1800" b="0" dirty="0">
                <a:latin typeface="Calibri" panose="020F0502020204030204" pitchFamily="34" charset="0"/>
              </a:rPr>
              <a:t>On its activities and the performance of its functions, including any finding it may make and directions and advice it may give, and to provide an evaluation of the extent to which the values and principles set out in Section 195 are complied with (S 196(4)(e</a:t>
            </a:r>
            <a:r>
              <a:rPr lang="en-US" sz="1800" b="0" dirty="0" smtClean="0">
                <a:latin typeface="Calibri" panose="020F0502020204030204" pitchFamily="34" charset="0"/>
              </a:rPr>
              <a:t>)).</a:t>
            </a:r>
          </a:p>
          <a:p>
            <a:pPr marL="1200150" lvl="2" indent="-285750" algn="just">
              <a:lnSpc>
                <a:spcPct val="140000"/>
              </a:lnSpc>
              <a:buFont typeface="Courier New" panose="02070309020205020404" pitchFamily="49" charset="0"/>
              <a:buChar char="o"/>
            </a:pPr>
            <a:r>
              <a:rPr lang="en-US" sz="1800" b="0" dirty="0" smtClean="0">
                <a:latin typeface="Calibri" panose="020F0502020204030204" pitchFamily="34" charset="0"/>
              </a:rPr>
              <a:t>This </a:t>
            </a:r>
            <a:r>
              <a:rPr lang="en-US" sz="1800" b="0" dirty="0">
                <a:latin typeface="Calibri" panose="020F0502020204030204" pitchFamily="34" charset="0"/>
              </a:rPr>
              <a:t>is done at least once a year to the National Assembly and provincial </a:t>
            </a:r>
            <a:r>
              <a:rPr lang="en-US" sz="1800" b="0" dirty="0" smtClean="0">
                <a:latin typeface="Calibri" panose="020F0502020204030204" pitchFamily="34" charset="0"/>
              </a:rPr>
              <a:t>legislatures </a:t>
            </a:r>
            <a:r>
              <a:rPr lang="en-US" sz="1800" b="0" dirty="0">
                <a:latin typeface="Calibri" panose="020F0502020204030204" pitchFamily="34" charset="0"/>
              </a:rPr>
              <a:t>(S 196 (6)(a) &amp; (b))</a:t>
            </a:r>
          </a:p>
          <a:p>
            <a:pPr marL="742950" lvl="1" indent="-285750" algn="just">
              <a:lnSpc>
                <a:spcPct val="140000"/>
              </a:lnSpc>
              <a:buFont typeface="Courier New" panose="02070309020205020404" pitchFamily="49" charset="0"/>
              <a:buChar char="o"/>
            </a:pPr>
            <a:r>
              <a:rPr lang="en-US" sz="1800" b="0" dirty="0">
                <a:latin typeface="Calibri" panose="020F0502020204030204" pitchFamily="34" charset="0"/>
              </a:rPr>
              <a:t>To the relevant executive authority and legislature on its investigations and evaluation of the application of personnel and public administration practices (S 196(4)(f)). </a:t>
            </a:r>
          </a:p>
          <a:p>
            <a:pPr marL="285750" indent="-285750" algn="l">
              <a:lnSpc>
                <a:spcPct val="112000"/>
              </a:lnSpc>
              <a:buFont typeface="Arial" panose="020B0604020202020204" pitchFamily="34" charset="0"/>
              <a:buChar char="•"/>
            </a:pPr>
            <a:endParaRPr lang="en-ZA" sz="1800" b="0" dirty="0"/>
          </a:p>
        </p:txBody>
      </p:sp>
    </p:spTree>
    <p:extLst>
      <p:ext uri="{BB962C8B-B14F-4D97-AF65-F5344CB8AC3E}">
        <p14:creationId xmlns:p14="http://schemas.microsoft.com/office/powerpoint/2010/main" xmlns="" val="2737379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2949" y="476672"/>
            <a:ext cx="8229600" cy="725488"/>
          </a:xfrm>
        </p:spPr>
        <p:txBody>
          <a:bodyPr/>
          <a:lstStyle/>
          <a:p>
            <a:r>
              <a:rPr lang="en-US" sz="3200" b="1" dirty="0" smtClean="0">
                <a:solidFill>
                  <a:srgbClr val="993300"/>
                </a:solidFill>
                <a:latin typeface="Berlin Sans FB Demi" pitchFamily="34" charset="0"/>
              </a:rPr>
              <a:t>PRESENTATION COVERS</a:t>
            </a:r>
            <a:endParaRPr lang="en-US" sz="3200" b="1" dirty="0">
              <a:solidFill>
                <a:srgbClr val="993300"/>
              </a:solidFill>
              <a:latin typeface="Berlin Sans FB Demi" pitchFamily="34" charset="0"/>
            </a:endParaRPr>
          </a:p>
        </p:txBody>
      </p:sp>
      <p:sp>
        <p:nvSpPr>
          <p:cNvPr id="3075" name="Rectangle 3"/>
          <p:cNvSpPr>
            <a:spLocks noGrp="1" noChangeArrowheads="1"/>
          </p:cNvSpPr>
          <p:nvPr>
            <p:ph type="body" idx="1"/>
          </p:nvPr>
        </p:nvSpPr>
        <p:spPr>
          <a:xfrm>
            <a:off x="539552" y="1124744"/>
            <a:ext cx="8118656" cy="5040560"/>
          </a:xfrm>
        </p:spPr>
        <p:txBody>
          <a:bodyPr/>
          <a:lstStyle/>
          <a:p>
            <a:pPr eaLnBrk="1" hangingPunct="1">
              <a:lnSpc>
                <a:spcPts val="3800"/>
              </a:lnSpc>
              <a:spcBef>
                <a:spcPct val="0"/>
              </a:spcBef>
              <a:buFont typeface="Arial" panose="020B0604020202020204" pitchFamily="34" charset="0"/>
              <a:buChar char="•"/>
            </a:pPr>
            <a:r>
              <a:rPr lang="en-US" sz="1900" dirty="0" smtClean="0">
                <a:latin typeface="Calibri" pitchFamily="34" charset="0"/>
                <a:cs typeface="Calibri" pitchFamily="34" charset="0"/>
              </a:rPr>
              <a:t>The PSC has been requested to present on the following  – </a:t>
            </a:r>
          </a:p>
          <a:p>
            <a:pPr lvl="1" algn="just" eaLnBrk="1" hangingPunct="1">
              <a:lnSpc>
                <a:spcPts val="3800"/>
              </a:lnSpc>
              <a:spcBef>
                <a:spcPct val="0"/>
              </a:spcBef>
              <a:buSzPct val="100000"/>
              <a:buFont typeface="Arial" panose="020B0604020202020204" pitchFamily="34" charset="0"/>
              <a:buChar char="•"/>
            </a:pPr>
            <a:r>
              <a:rPr lang="en-US" sz="1900" dirty="0" smtClean="0">
                <a:latin typeface="Calibri" pitchFamily="34" charset="0"/>
                <a:cs typeface="Calibri" pitchFamily="34" charset="0"/>
              </a:rPr>
              <a:t>General comments on the 2017 Appropriation Bill with regard to the issues pertaining to the mandate of the PSC,</a:t>
            </a:r>
          </a:p>
          <a:p>
            <a:pPr lvl="1" algn="just" eaLnBrk="1" hangingPunct="1">
              <a:lnSpc>
                <a:spcPts val="3800"/>
              </a:lnSpc>
              <a:spcBef>
                <a:spcPct val="0"/>
              </a:spcBef>
              <a:buSzPct val="100000"/>
              <a:buFont typeface="Arial" panose="020B0604020202020204" pitchFamily="34" charset="0"/>
              <a:buChar char="•"/>
            </a:pPr>
            <a:r>
              <a:rPr lang="en-US" sz="1900" dirty="0" smtClean="0">
                <a:latin typeface="Calibri" pitchFamily="34" charset="0"/>
                <a:cs typeface="Calibri" pitchFamily="34" charset="0"/>
              </a:rPr>
              <a:t>An assessment of strategies available to significantly improve administration practices in the public services,</a:t>
            </a:r>
          </a:p>
          <a:p>
            <a:pPr lvl="1" algn="just" eaLnBrk="1" hangingPunct="1">
              <a:lnSpc>
                <a:spcPts val="3800"/>
              </a:lnSpc>
              <a:spcBef>
                <a:spcPct val="0"/>
              </a:spcBef>
              <a:buSzPct val="100000"/>
              <a:buFont typeface="Arial" panose="020B0604020202020204" pitchFamily="34" charset="0"/>
              <a:buChar char="•"/>
            </a:pPr>
            <a:r>
              <a:rPr lang="en-US" sz="1900" dirty="0" smtClean="0">
                <a:latin typeface="Calibri" pitchFamily="34" charset="0"/>
                <a:cs typeface="Calibri" pitchFamily="34" charset="0"/>
              </a:rPr>
              <a:t>Discuss efficiencies, effectiveness and value for money with regard to 2017 budget vote allocations,</a:t>
            </a:r>
          </a:p>
          <a:p>
            <a:pPr lvl="1" algn="just" eaLnBrk="1" hangingPunct="1">
              <a:lnSpc>
                <a:spcPts val="3800"/>
              </a:lnSpc>
              <a:spcBef>
                <a:spcPct val="0"/>
              </a:spcBef>
              <a:buSzPct val="100000"/>
              <a:buFont typeface="Arial" panose="020B0604020202020204" pitchFamily="34" charset="0"/>
              <a:buChar char="•"/>
            </a:pPr>
            <a:r>
              <a:rPr lang="en-US" sz="1900" dirty="0" smtClean="0">
                <a:latin typeface="Calibri" pitchFamily="34" charset="0"/>
                <a:cs typeface="Calibri" pitchFamily="34" charset="0"/>
              </a:rPr>
              <a:t>Governance: what can be done to ensure that Government’s measures to improve overall systems of governance are successful,</a:t>
            </a:r>
          </a:p>
          <a:p>
            <a:pPr lvl="1" algn="just" eaLnBrk="1" hangingPunct="1">
              <a:lnSpc>
                <a:spcPts val="3800"/>
              </a:lnSpc>
              <a:spcBef>
                <a:spcPct val="0"/>
              </a:spcBef>
              <a:buSzPct val="100000"/>
              <a:buFont typeface="Arial" panose="020B0604020202020204" pitchFamily="34" charset="0"/>
              <a:buChar char="•"/>
            </a:pPr>
            <a:r>
              <a:rPr lang="en-US" sz="1900" dirty="0" smtClean="0">
                <a:latin typeface="Calibri" pitchFamily="34" charset="0"/>
                <a:cs typeface="Calibri" pitchFamily="34" charset="0"/>
              </a:rPr>
              <a:t>Budgets versus performance for national departments (Annexure A),</a:t>
            </a:r>
          </a:p>
          <a:p>
            <a:pPr marL="342900" lvl="1" indent="-342900" eaLnBrk="1" hangingPunct="1">
              <a:lnSpc>
                <a:spcPts val="3200"/>
              </a:lnSpc>
              <a:spcBef>
                <a:spcPct val="0"/>
              </a:spcBef>
              <a:buFont typeface="Arial" panose="020B0604020202020204" pitchFamily="34" charset="0"/>
              <a:buChar char="•"/>
            </a:pPr>
            <a:endParaRPr lang="en-US" sz="1900" dirty="0" smtClean="0">
              <a:latin typeface="Calibri" pitchFamily="34" charset="0"/>
              <a:ea typeface="+mn-ea"/>
              <a:cs typeface="Calibri" pitchFamily="34" charset="0"/>
            </a:endParaRPr>
          </a:p>
          <a:p>
            <a:pPr lvl="1" eaLnBrk="1" hangingPunct="1">
              <a:lnSpc>
                <a:spcPts val="3200"/>
              </a:lnSpc>
              <a:spcBef>
                <a:spcPct val="0"/>
              </a:spcBef>
              <a:buFont typeface="Courier New" panose="02070309020205020404" pitchFamily="49" charset="0"/>
              <a:buChar char="o"/>
            </a:pPr>
            <a:endParaRPr lang="en-US" sz="1900" dirty="0" smtClean="0">
              <a:latin typeface="Calibri" pitchFamily="34" charset="0"/>
              <a:cs typeface="Calibri" pitchFamily="34" charset="0"/>
            </a:endParaRPr>
          </a:p>
          <a:p>
            <a:pPr lvl="1" eaLnBrk="1" hangingPunct="1">
              <a:lnSpc>
                <a:spcPts val="3200"/>
              </a:lnSpc>
              <a:spcBef>
                <a:spcPct val="0"/>
              </a:spcBef>
              <a:buFont typeface="Courier New" panose="02070309020205020404" pitchFamily="49" charset="0"/>
              <a:buChar char="o"/>
            </a:pPr>
            <a:endParaRPr lang="en-US" sz="1900" dirty="0">
              <a:latin typeface="Calibri" pitchFamily="34" charset="0"/>
              <a:cs typeface="Calibri" pitchFamily="34" charset="0"/>
            </a:endParaRPr>
          </a:p>
        </p:txBody>
      </p:sp>
      <p:sp>
        <p:nvSpPr>
          <p:cNvPr id="5" name="Rectangle 4"/>
          <p:cNvSpPr>
            <a:spLocks noChangeArrowheads="1"/>
          </p:cNvSpPr>
          <p:nvPr/>
        </p:nvSpPr>
        <p:spPr bwMode="auto">
          <a:xfrm>
            <a:off x="6524608" y="638175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8</a:t>
            </a:fld>
            <a:endParaRPr lang="en-US" sz="1400" b="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2949" y="476672"/>
            <a:ext cx="8229600" cy="725488"/>
          </a:xfrm>
        </p:spPr>
        <p:txBody>
          <a:bodyPr/>
          <a:lstStyle/>
          <a:p>
            <a:r>
              <a:rPr lang="en-US" sz="3200" b="1" dirty="0">
                <a:solidFill>
                  <a:srgbClr val="993300"/>
                </a:solidFill>
                <a:latin typeface="Berlin Sans FB Demi" pitchFamily="34" charset="0"/>
              </a:rPr>
              <a:t>PRESENTATION COVERS (2)</a:t>
            </a:r>
          </a:p>
        </p:txBody>
      </p:sp>
      <p:sp>
        <p:nvSpPr>
          <p:cNvPr id="3075" name="Rectangle 3"/>
          <p:cNvSpPr>
            <a:spLocks noGrp="1" noChangeArrowheads="1"/>
          </p:cNvSpPr>
          <p:nvPr>
            <p:ph type="body" idx="1"/>
          </p:nvPr>
        </p:nvSpPr>
        <p:spPr>
          <a:xfrm>
            <a:off x="323528" y="980728"/>
            <a:ext cx="8496944" cy="5401022"/>
          </a:xfrm>
        </p:spPr>
        <p:txBody>
          <a:bodyPr/>
          <a:lstStyle/>
          <a:p>
            <a:pPr lvl="1" algn="just" eaLnBrk="1" hangingPunct="1">
              <a:lnSpc>
                <a:spcPct val="140000"/>
              </a:lnSpc>
              <a:spcBef>
                <a:spcPct val="0"/>
              </a:spcBef>
              <a:buSzPct val="100000"/>
              <a:buFont typeface="Arial" panose="020B0604020202020204" pitchFamily="34" charset="0"/>
              <a:buChar char="•"/>
            </a:pPr>
            <a:r>
              <a:rPr lang="en-US" sz="1900" dirty="0" smtClean="0">
                <a:latin typeface="Calibri" pitchFamily="34" charset="0"/>
                <a:cs typeface="Calibri" pitchFamily="34" charset="0"/>
              </a:rPr>
              <a:t>Effective and efficient performance within the public service: what can be done to improve the effectiveness of the State vis-à-vis the delivery trajectory of Government’s objectives as contained in the NDP,</a:t>
            </a:r>
          </a:p>
          <a:p>
            <a:pPr lvl="1" algn="just" eaLnBrk="1" hangingPunct="1">
              <a:lnSpc>
                <a:spcPct val="140000"/>
              </a:lnSpc>
              <a:spcBef>
                <a:spcPct val="0"/>
              </a:spcBef>
              <a:buSzPct val="100000"/>
              <a:buFont typeface="Arial" panose="020B0604020202020204" pitchFamily="34" charset="0"/>
              <a:buChar char="•"/>
            </a:pPr>
            <a:r>
              <a:rPr lang="en-US" sz="1900" dirty="0" smtClean="0">
                <a:latin typeface="Calibri" pitchFamily="34" charset="0"/>
                <a:cs typeface="Calibri" pitchFamily="34" charset="0"/>
              </a:rPr>
              <a:t>Identify and discuss government programmes wherein major efficiencies and savings are possible, and</a:t>
            </a:r>
          </a:p>
          <a:p>
            <a:pPr lvl="1" algn="just" eaLnBrk="1" hangingPunct="1">
              <a:lnSpc>
                <a:spcPct val="140000"/>
              </a:lnSpc>
              <a:spcBef>
                <a:spcPct val="0"/>
              </a:spcBef>
              <a:buSzPct val="100000"/>
              <a:buFont typeface="Arial" panose="020B0604020202020204" pitchFamily="34" charset="0"/>
              <a:buChar char="•"/>
            </a:pPr>
            <a:r>
              <a:rPr lang="en-US" sz="1900" dirty="0" smtClean="0">
                <a:latin typeface="Calibri" pitchFamily="34" charset="0"/>
                <a:cs typeface="Calibri" pitchFamily="34" charset="0"/>
              </a:rPr>
              <a:t>Any other matter that may assist the Committee in processing the 2017 Appropriation Bill.</a:t>
            </a:r>
          </a:p>
          <a:p>
            <a:pPr marL="342900" lvl="1" indent="-342900" eaLnBrk="1" hangingPunct="1">
              <a:lnSpc>
                <a:spcPct val="140000"/>
              </a:lnSpc>
              <a:spcBef>
                <a:spcPct val="0"/>
              </a:spcBef>
              <a:buFont typeface="Arial" panose="020B0604020202020204" pitchFamily="34" charset="0"/>
              <a:buChar char="•"/>
            </a:pPr>
            <a:r>
              <a:rPr lang="en-US" sz="1900" dirty="0" smtClean="0">
                <a:latin typeface="Calibri" pitchFamily="34" charset="0"/>
                <a:ea typeface="+mn-ea"/>
                <a:cs typeface="Calibri" pitchFamily="34" charset="0"/>
              </a:rPr>
              <a:t>Data used-</a:t>
            </a:r>
          </a:p>
          <a:p>
            <a:pPr lvl="1" algn="just" eaLnBrk="1" hangingPunct="1">
              <a:lnSpc>
                <a:spcPct val="140000"/>
              </a:lnSpc>
              <a:spcBef>
                <a:spcPct val="0"/>
              </a:spcBef>
              <a:buSzPct val="100000"/>
              <a:buFont typeface="Arial" panose="020B0604020202020204" pitchFamily="34" charset="0"/>
              <a:buChar char="•"/>
            </a:pPr>
            <a:r>
              <a:rPr lang="en-US" sz="1900" dirty="0" smtClean="0">
                <a:latin typeface="Calibri" pitchFamily="34" charset="0"/>
                <a:cs typeface="Calibri" pitchFamily="34" charset="0"/>
              </a:rPr>
              <a:t>Annual reports for the 2013/14, 2014/15 and </a:t>
            </a:r>
            <a:r>
              <a:rPr lang="en-US" sz="1900" b="1" dirty="0" smtClean="0">
                <a:latin typeface="Calibri" pitchFamily="34" charset="0"/>
                <a:cs typeface="Calibri" pitchFamily="34" charset="0"/>
              </a:rPr>
              <a:t>2015/16</a:t>
            </a:r>
            <a:r>
              <a:rPr lang="en-US" sz="1900" dirty="0" smtClean="0">
                <a:latin typeface="Calibri" pitchFamily="34" charset="0"/>
                <a:cs typeface="Calibri" pitchFamily="34" charset="0"/>
              </a:rPr>
              <a:t> (</a:t>
            </a:r>
            <a:r>
              <a:rPr lang="en-US" sz="1800" b="1" dirty="0" smtClean="0">
                <a:latin typeface="Calibri" pitchFamily="34" charset="0"/>
                <a:cs typeface="Calibri" pitchFamily="34" charset="0"/>
              </a:rPr>
              <a:t>as presented to the Committee in November 2016</a:t>
            </a:r>
            <a:r>
              <a:rPr lang="en-US" sz="1900" dirty="0" smtClean="0">
                <a:latin typeface="Calibri" pitchFamily="34" charset="0"/>
                <a:cs typeface="Calibri" pitchFamily="34" charset="0"/>
              </a:rPr>
              <a:t>) FYs</a:t>
            </a:r>
          </a:p>
          <a:p>
            <a:pPr lvl="1" algn="just" eaLnBrk="1" hangingPunct="1">
              <a:lnSpc>
                <a:spcPct val="140000"/>
              </a:lnSpc>
              <a:spcBef>
                <a:spcPct val="0"/>
              </a:spcBef>
              <a:buSzPct val="100000"/>
              <a:buFont typeface="Arial" panose="020B0604020202020204" pitchFamily="34" charset="0"/>
              <a:buChar char="•"/>
            </a:pPr>
            <a:r>
              <a:rPr lang="en-US" sz="1900" dirty="0" smtClean="0">
                <a:latin typeface="Calibri" pitchFamily="34" charset="0"/>
                <a:cs typeface="Calibri" pitchFamily="34" charset="0"/>
              </a:rPr>
              <a:t>Other data available, e.g. PSC database, research reports and factsheets, AG South Africa (2015/16 Consolidated Report) and DPME (Management Performance Assessment Tool [MPAT]).</a:t>
            </a:r>
          </a:p>
          <a:p>
            <a:pPr marL="342900" lvl="1" indent="-342900" eaLnBrk="1" hangingPunct="1">
              <a:lnSpc>
                <a:spcPts val="3200"/>
              </a:lnSpc>
              <a:spcBef>
                <a:spcPct val="0"/>
              </a:spcBef>
              <a:buFont typeface="Arial" panose="020B0604020202020204" pitchFamily="34" charset="0"/>
              <a:buChar char="•"/>
            </a:pPr>
            <a:endParaRPr lang="en-US" sz="1900" dirty="0" smtClean="0">
              <a:latin typeface="Calibri" pitchFamily="34" charset="0"/>
              <a:ea typeface="+mn-ea"/>
              <a:cs typeface="Calibri" pitchFamily="34" charset="0"/>
            </a:endParaRPr>
          </a:p>
          <a:p>
            <a:pPr lvl="1" eaLnBrk="1" hangingPunct="1">
              <a:lnSpc>
                <a:spcPts val="3200"/>
              </a:lnSpc>
              <a:spcBef>
                <a:spcPct val="0"/>
              </a:spcBef>
              <a:buFont typeface="Courier New" panose="02070309020205020404" pitchFamily="49" charset="0"/>
              <a:buChar char="o"/>
            </a:pPr>
            <a:endParaRPr lang="en-US" sz="1900" dirty="0" smtClean="0">
              <a:latin typeface="Calibri" pitchFamily="34" charset="0"/>
              <a:cs typeface="Calibri" pitchFamily="34" charset="0"/>
            </a:endParaRPr>
          </a:p>
          <a:p>
            <a:pPr lvl="1" eaLnBrk="1" hangingPunct="1">
              <a:lnSpc>
                <a:spcPts val="3200"/>
              </a:lnSpc>
              <a:spcBef>
                <a:spcPct val="0"/>
              </a:spcBef>
              <a:buFont typeface="Courier New" panose="02070309020205020404" pitchFamily="49" charset="0"/>
              <a:buChar char="o"/>
            </a:pPr>
            <a:endParaRPr lang="en-US" sz="1900" dirty="0">
              <a:latin typeface="Calibri" pitchFamily="34" charset="0"/>
              <a:cs typeface="Calibri" pitchFamily="34" charset="0"/>
            </a:endParaRPr>
          </a:p>
        </p:txBody>
      </p:sp>
      <p:sp>
        <p:nvSpPr>
          <p:cNvPr id="5" name="Rectangle 4"/>
          <p:cNvSpPr>
            <a:spLocks noChangeArrowheads="1"/>
          </p:cNvSpPr>
          <p:nvPr/>
        </p:nvSpPr>
        <p:spPr bwMode="auto">
          <a:xfrm>
            <a:off x="6524608" y="638175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9</a:t>
            </a:fld>
            <a:endParaRPr lang="en-US" sz="1400" b="0" dirty="0">
              <a:solidFill>
                <a:schemeClr val="bg1"/>
              </a:solidFill>
            </a:endParaRPr>
          </a:p>
        </p:txBody>
      </p:sp>
    </p:spTree>
    <p:extLst>
      <p:ext uri="{BB962C8B-B14F-4D97-AF65-F5344CB8AC3E}">
        <p14:creationId xmlns:p14="http://schemas.microsoft.com/office/powerpoint/2010/main" xmlns="" val="1056544713"/>
      </p:ext>
    </p:extLst>
  </p:cSld>
  <p:clrMapOvr>
    <a:masterClrMapping/>
  </p:clrMapOvr>
  <p:timing>
    <p:tnLst>
      <p:par>
        <p:cTn id="1" dur="indefinite" restart="never" nodeType="tmRoot"/>
      </p:par>
    </p:tnLst>
  </p:timing>
</p:sld>
</file>

<file path=ppt/theme/_rels/themeOverr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66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66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35279</TotalTime>
  <Words>10994</Words>
  <Application>Microsoft Office PowerPoint</Application>
  <PresentationFormat>On-screen Show (4:3)</PresentationFormat>
  <Paragraphs>2694</Paragraphs>
  <Slides>62</Slides>
  <Notes>43</Notes>
  <HiddenSlides>0</HiddenSlides>
  <MMClips>0</MMClips>
  <ScaleCrop>false</ScaleCrop>
  <HeadingPairs>
    <vt:vector size="4" baseType="variant">
      <vt:variant>
        <vt:lpstr>Theme</vt:lpstr>
      </vt:variant>
      <vt:variant>
        <vt:i4>2</vt:i4>
      </vt:variant>
      <vt:variant>
        <vt:lpstr>Slide Titles</vt:lpstr>
      </vt:variant>
      <vt:variant>
        <vt:i4>62</vt:i4>
      </vt:variant>
    </vt:vector>
  </HeadingPairs>
  <TitlesOfParts>
    <vt:vector size="64" baseType="lpstr">
      <vt:lpstr>Custom Design</vt:lpstr>
      <vt:lpstr>1_Custom Design</vt:lpstr>
      <vt:lpstr>Slide 1</vt:lpstr>
      <vt:lpstr>PRESENTATION OUTLINE</vt:lpstr>
      <vt:lpstr>Slide 3</vt:lpstr>
      <vt:lpstr>Slide 4</vt:lpstr>
      <vt:lpstr>OUTPUT OF OVERSIGHT FUNCTION</vt:lpstr>
      <vt:lpstr>Slide 6</vt:lpstr>
      <vt:lpstr>Slide 7</vt:lpstr>
      <vt:lpstr>PRESENTATION COVERS</vt:lpstr>
      <vt:lpstr>PRESENTATION COVERS (2)</vt:lpstr>
      <vt:lpstr>PRESENTATION COVERS (3)</vt:lpstr>
      <vt:lpstr>GENERAL COMMENTS IN RELATION TO PSC MANDATE</vt:lpstr>
      <vt:lpstr>GENERAL COMMENTS IN RELATION TO PSC MANDATE (2)</vt:lpstr>
      <vt:lpstr>STRATEGIES AVAILABLE TO SIGNIFICANTLY IMPROVE ADMINISTRATION PRACTICE IN THE PUBLIC SERVICE</vt:lpstr>
      <vt:lpstr>STRATEGIES AVAILABLE TO SIGNIFICANTLY IMPROVE ADMINISTRATION PRACTICE IN THE PUBLIC SERVICE (2)</vt:lpstr>
      <vt:lpstr>STRATEGIES AVAILABLE TO SIGNIFICANTLY IMPROVE ADMINISTRATION PRACTICE IN THE PUBLIC SERVICE (3)</vt:lpstr>
      <vt:lpstr>EFFICIENCIES, EFFECTIVENESS AND VALUE FOR MONEY WITH REGARD TO 2017 BUDGET VOTE ALLOCATIONS</vt:lpstr>
      <vt:lpstr>Slide 17</vt:lpstr>
      <vt:lpstr>Slide 18</vt:lpstr>
      <vt:lpstr>Slide 19</vt:lpstr>
      <vt:lpstr>Slide 20</vt:lpstr>
      <vt:lpstr>Slide 21</vt:lpstr>
      <vt:lpstr>EFFICIENCIES, EFFECTIVENESS AND VALUE FOR MONEY WITH REGARD TO 2017 BUDGET VOTE ALLOCATIONS (7)</vt:lpstr>
      <vt:lpstr>EFFICIENCIES, EFFECTIVENESS AND VALUE FOR MONEY WITH REGARD TO 2017 BUDGET VOTE ALLOCATIONS (8)</vt:lpstr>
      <vt:lpstr>EFFICIENCIES, EFFECTIVENESS AND VALUE FOR MONEY WITH REGARD TO 2017 BUDGET VOTE ALLOCATIONS (9)</vt:lpstr>
      <vt:lpstr>GOVERNACE:  WHAT CAN BE DONE TO ENSURE THAT GOVERNMENT’S MEASURES TO IMPROVE A OVERALL SYSTEMS OF GOVERNANCE ARE SUCCESSFUL</vt:lpstr>
      <vt:lpstr>Audit Outcomes</vt:lpstr>
      <vt:lpstr>Audit Outcomes (2)</vt:lpstr>
      <vt:lpstr>Audit Outcomes (3)</vt:lpstr>
      <vt:lpstr>Slide 29</vt:lpstr>
      <vt:lpstr>Slide 30</vt:lpstr>
      <vt:lpstr>Slide 31</vt:lpstr>
      <vt:lpstr>Slide 32</vt:lpstr>
      <vt:lpstr>Slide 33</vt:lpstr>
      <vt:lpstr>Precautionary Suspensions (2)</vt:lpstr>
      <vt:lpstr>Slide 35</vt:lpstr>
      <vt:lpstr>Slide 36</vt:lpstr>
      <vt:lpstr>Slide 37</vt:lpstr>
      <vt:lpstr>Slide 38</vt:lpstr>
      <vt:lpstr>Slide 39</vt:lpstr>
      <vt:lpstr>Slide 40</vt:lpstr>
      <vt:lpstr>Slide 41</vt:lpstr>
      <vt:lpstr>Slide 42</vt:lpstr>
      <vt:lpstr>Slide 43</vt:lpstr>
      <vt:lpstr>Slide 44</vt:lpstr>
      <vt:lpstr>Slide 45</vt:lpstr>
      <vt:lpstr>CONCLUDING REMARKS</vt:lpstr>
      <vt:lpstr>Slide 47</vt:lpstr>
      <vt:lpstr>Slide 48</vt:lpstr>
      <vt:lpstr>Slide 49</vt:lpstr>
      <vt:lpstr>Performance vs. Expenditure (3)</vt:lpstr>
      <vt:lpstr>Performance vs. Expenditure</vt:lpstr>
      <vt:lpstr>Performance vs. Expenditure</vt:lpstr>
      <vt:lpstr>Performance vs. Expenditure</vt:lpstr>
      <vt:lpstr>Performance vs. Expenditure</vt:lpstr>
      <vt:lpstr>Performance vs. Expenditure</vt:lpstr>
      <vt:lpstr>Performance vs. Expenditure</vt:lpstr>
      <vt:lpstr>Performance vs. Expenditure</vt:lpstr>
      <vt:lpstr>Performance vs. Expenditure</vt:lpstr>
      <vt:lpstr>Performance vs. Expenditure</vt:lpstr>
      <vt:lpstr>Performance vs. Expenditure</vt:lpstr>
      <vt:lpstr>Performance vs. Expenditure</vt:lpstr>
      <vt:lpstr>Slide 62</vt:lpstr>
    </vt:vector>
  </TitlesOfParts>
  <Company>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dc:creator>
  <cp:lastModifiedBy>PUMZA</cp:lastModifiedBy>
  <cp:revision>4235</cp:revision>
  <cp:lastPrinted>2017-05-22T10:43:59Z</cp:lastPrinted>
  <dcterms:created xsi:type="dcterms:W3CDTF">2007-09-12T07:11:06Z</dcterms:created>
  <dcterms:modified xsi:type="dcterms:W3CDTF">2017-05-31T11:54:41Z</dcterms:modified>
</cp:coreProperties>
</file>