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702" r:id="rId2"/>
    <p:sldId id="667" r:id="rId3"/>
    <p:sldId id="668" r:id="rId4"/>
    <p:sldId id="701" r:id="rId5"/>
    <p:sldId id="669" r:id="rId6"/>
    <p:sldId id="670" r:id="rId7"/>
    <p:sldId id="671" r:id="rId8"/>
    <p:sldId id="709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703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704" r:id="rId26"/>
    <p:sldId id="707" r:id="rId27"/>
    <p:sldId id="687" r:id="rId28"/>
    <p:sldId id="688" r:id="rId29"/>
    <p:sldId id="689" r:id="rId30"/>
    <p:sldId id="690" r:id="rId31"/>
    <p:sldId id="691" r:id="rId32"/>
    <p:sldId id="692" r:id="rId33"/>
    <p:sldId id="693" r:id="rId34"/>
    <p:sldId id="694" r:id="rId35"/>
    <p:sldId id="695" r:id="rId36"/>
    <p:sldId id="700" r:id="rId37"/>
    <p:sldId id="696" r:id="rId38"/>
    <p:sldId id="697" r:id="rId39"/>
    <p:sldId id="698" r:id="rId40"/>
    <p:sldId id="699" r:id="rId41"/>
    <p:sldId id="648" r:id="rId42"/>
    <p:sldId id="705" r:id="rId43"/>
    <p:sldId id="632" r:id="rId44"/>
    <p:sldId id="633" r:id="rId45"/>
    <p:sldId id="649" r:id="rId46"/>
    <p:sldId id="706" r:id="rId47"/>
    <p:sldId id="708" r:id="rId48"/>
    <p:sldId id="650" r:id="rId49"/>
    <p:sldId id="651" r:id="rId50"/>
    <p:sldId id="652" r:id="rId51"/>
    <p:sldId id="653" r:id="rId52"/>
    <p:sldId id="654" r:id="rId53"/>
    <p:sldId id="655" r:id="rId54"/>
    <p:sldId id="656" r:id="rId55"/>
    <p:sldId id="657" r:id="rId56"/>
    <p:sldId id="658" r:id="rId57"/>
    <p:sldId id="659" r:id="rId58"/>
    <p:sldId id="660" r:id="rId59"/>
    <p:sldId id="661" r:id="rId60"/>
    <p:sldId id="662" r:id="rId61"/>
    <p:sldId id="663" r:id="rId62"/>
    <p:sldId id="664" r:id="rId63"/>
    <p:sldId id="665" r:id="rId64"/>
  </p:sldIdLst>
  <p:sldSz cx="9144000" cy="6858000" type="screen4x3"/>
  <p:notesSz cx="6797675" cy="9928225"/>
  <p:defaultTextStyle>
    <a:defPPr>
      <a:defRPr lang="en-US"/>
    </a:defPPr>
    <a:lvl1pPr marL="0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33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66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98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31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65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994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30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662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KChiliza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7A37"/>
    <a:srgbClr val="339966"/>
    <a:srgbClr val="008000"/>
    <a:srgbClr val="66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3" autoAdjust="0"/>
    <p:restoredTop sz="95313" autoAdjust="0"/>
  </p:normalViewPr>
  <p:slideViewPr>
    <p:cSldViewPr>
      <p:cViewPr>
        <p:scale>
          <a:sx n="100" d="100"/>
          <a:sy n="100" d="100"/>
        </p:scale>
        <p:origin x="-236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BD61-585C-449A-A3CC-AA94BF5498E1}" type="datetimeFigureOut">
              <a:rPr lang="en-ZA" smtClean="0"/>
              <a:pPr/>
              <a:t>2017/06/02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37C1-80CF-414B-90BA-8349712925F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318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3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6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98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1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65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94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30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62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FA869-44AB-42EA-8262-C60D6ED3EBD2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37C1-80CF-414B-90BA-8349712925FA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1243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37C1-80CF-414B-90BA-8349712925FA}" type="slidenum">
              <a:rPr lang="en-ZA" smtClean="0"/>
              <a:pPr/>
              <a:t>52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1990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37C1-80CF-414B-90BA-8349712925FA}" type="slidenum">
              <a:rPr lang="en-ZA" smtClean="0"/>
              <a:pPr/>
              <a:t>55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2686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37C1-80CF-414B-90BA-8349712925FA}" type="slidenum">
              <a:rPr lang="en-ZA" smtClean="0"/>
              <a:pPr/>
              <a:t>62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6516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6261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2186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287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35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0612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726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63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4"/>
            <a:ext cx="4040188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94"/>
            <a:ext cx="4041775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9618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748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264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6702" indent="0">
              <a:buNone/>
              <a:defRPr sz="1200"/>
            </a:lvl2pPr>
            <a:lvl3pPr marL="913403" indent="0">
              <a:buNone/>
              <a:defRPr sz="1000"/>
            </a:lvl3pPr>
            <a:lvl4pPr marL="1370104" indent="0">
              <a:buNone/>
              <a:defRPr sz="900"/>
            </a:lvl4pPr>
            <a:lvl5pPr marL="1826806" indent="0">
              <a:buNone/>
              <a:defRPr sz="900"/>
            </a:lvl5pPr>
            <a:lvl6pPr marL="2283510" indent="0">
              <a:buNone/>
              <a:defRPr sz="900"/>
            </a:lvl6pPr>
            <a:lvl7pPr marL="2740208" indent="0">
              <a:buNone/>
              <a:defRPr sz="900"/>
            </a:lvl7pPr>
            <a:lvl8pPr marL="3196913" indent="0">
              <a:buNone/>
              <a:defRPr sz="900"/>
            </a:lvl8pPr>
            <a:lvl9pPr marL="36536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949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2" indent="0">
              <a:buNone/>
              <a:defRPr sz="2800"/>
            </a:lvl2pPr>
            <a:lvl3pPr marL="913403" indent="0">
              <a:buNone/>
              <a:defRPr sz="2400"/>
            </a:lvl3pPr>
            <a:lvl4pPr marL="1370104" indent="0">
              <a:buNone/>
              <a:defRPr sz="2000"/>
            </a:lvl4pPr>
            <a:lvl5pPr marL="1826806" indent="0">
              <a:buNone/>
              <a:defRPr sz="2000"/>
            </a:lvl5pPr>
            <a:lvl6pPr marL="2283510" indent="0">
              <a:buNone/>
              <a:defRPr sz="2000"/>
            </a:lvl6pPr>
            <a:lvl7pPr marL="2740208" indent="0">
              <a:buNone/>
              <a:defRPr sz="2000"/>
            </a:lvl7pPr>
            <a:lvl8pPr marL="3196913" indent="0">
              <a:buNone/>
              <a:defRPr sz="2000"/>
            </a:lvl8pPr>
            <a:lvl9pPr marL="3653613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2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1" tIns="45673" rIns="91341" bIns="4567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0"/>
            <a:ext cx="8229600" cy="3944111"/>
          </a:xfrm>
          <a:prstGeom prst="rect">
            <a:avLst/>
          </a:prstGeom>
        </p:spPr>
        <p:txBody>
          <a:bodyPr vert="horz" lIns="91341" tIns="45673" rIns="91341" bIns="456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44312"/>
            <a:ext cx="9144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08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34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9" indent="-342529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6" indent="-285441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7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6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59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2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4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2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6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8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752600"/>
            <a:ext cx="579120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5700">
              <a:lnSpc>
                <a:spcPct val="120000"/>
              </a:lnSpc>
              <a:defRPr/>
            </a:pPr>
            <a:r>
              <a:rPr lang="en-ZA" sz="2400" b="1" kern="0" dirty="0" smtClean="0">
                <a:solidFill>
                  <a:prstClr val="black"/>
                </a:solidFill>
                <a:latin typeface="Century Gothic" pitchFamily="34" charset="0"/>
              </a:rPr>
              <a:t>   DRDLR </a:t>
            </a:r>
            <a:r>
              <a:rPr lang="en-ZA" sz="2400" b="1" kern="0" dirty="0">
                <a:solidFill>
                  <a:prstClr val="black"/>
                </a:solidFill>
                <a:latin typeface="Century Gothic" pitchFamily="34" charset="0"/>
              </a:rPr>
              <a:t>2017/18 </a:t>
            </a:r>
            <a:r>
              <a:rPr lang="en-ZA" sz="2400" b="1" kern="0" dirty="0" smtClean="0">
                <a:solidFill>
                  <a:prstClr val="black"/>
                </a:solidFill>
                <a:latin typeface="Century Gothic" pitchFamily="34" charset="0"/>
              </a:rPr>
              <a:t>APP PRESENTATION WITH BREAKDOWN PER PROVINCE</a:t>
            </a:r>
          </a:p>
          <a:p>
            <a:pPr algn="ctr" defTabSz="975700">
              <a:lnSpc>
                <a:spcPct val="120000"/>
              </a:lnSpc>
              <a:defRPr/>
            </a:pPr>
            <a:endParaRPr lang="en-ZA" sz="2400" b="1" kern="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75700">
              <a:lnSpc>
                <a:spcPct val="120000"/>
              </a:lnSpc>
              <a:defRPr/>
            </a:pPr>
            <a:r>
              <a:rPr lang="en-ZA" sz="2400" b="1" kern="0" dirty="0" smtClean="0">
                <a:solidFill>
                  <a:prstClr val="black"/>
                </a:solidFill>
                <a:latin typeface="Century Gothic" pitchFamily="34" charset="0"/>
              </a:rPr>
              <a:t>PRESENTATION TO THE SELECT COMMITTEE ON LAND AND ENVIRONMENTAL AFFAIRS </a:t>
            </a:r>
          </a:p>
          <a:p>
            <a:pPr algn="ctr" defTabSz="975700">
              <a:lnSpc>
                <a:spcPct val="120000"/>
              </a:lnSpc>
              <a:defRPr/>
            </a:pPr>
            <a:r>
              <a:rPr lang="en-ZA" sz="2400" b="1" kern="0" dirty="0" smtClean="0">
                <a:solidFill>
                  <a:prstClr val="black"/>
                </a:solidFill>
                <a:latin typeface="Century Gothic" pitchFamily="34" charset="0"/>
              </a:rPr>
              <a:t>30 MAY 2017</a:t>
            </a:r>
            <a:endParaRPr lang="en-ZA" sz="2400" b="1" kern="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75700">
              <a:lnSpc>
                <a:spcPct val="120000"/>
              </a:lnSpc>
              <a:defRPr/>
            </a:pPr>
            <a:endParaRPr lang="en-ZA" sz="2400" b="1" kern="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75700">
              <a:lnSpc>
                <a:spcPct val="120000"/>
              </a:lnSpc>
              <a:defRPr/>
            </a:pPr>
            <a:endParaRPr lang="en-ZA" sz="2400" b="1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0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081075"/>
              </p:ext>
            </p:extLst>
          </p:nvPr>
        </p:nvGraphicFramePr>
        <p:xfrm>
          <a:off x="533400" y="714086"/>
          <a:ext cx="8153398" cy="4777010"/>
        </p:xfrm>
        <a:graphic>
          <a:graphicData uri="http://schemas.openxmlformats.org/drawingml/2006/table">
            <a:tbl>
              <a:tblPr firstRow="1" bandRow="1"/>
              <a:tblGrid>
                <a:gridCol w="875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3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33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2051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 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650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Debt collection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lease debtors taken through the credit control and debt collection process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Billing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on last day of the month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Monthly reconciliation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lease contracts against lease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database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Statements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distributed by 7th of each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month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Debtors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older than 90 days handed to debt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collectors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Follow-up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on outstanding debtors according to lease receivable policy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noProof="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5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ZA" sz="9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737" y="6201"/>
            <a:ext cx="870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TARGETS</a:t>
            </a:r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4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987283"/>
              </p:ext>
            </p:extLst>
          </p:nvPr>
        </p:nvGraphicFramePr>
        <p:xfrm>
          <a:off x="495300" y="838203"/>
          <a:ext cx="8153400" cy="4667301"/>
        </p:xfrm>
        <a:graphic>
          <a:graphicData uri="http://schemas.openxmlformats.org/drawingml/2006/table">
            <a:tbl>
              <a:tblPr firstRow="1" bandRow="1"/>
              <a:tblGrid>
                <a:gridCol w="880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4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56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9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522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32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2522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2635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95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Efficient finalisation of grievances.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grievances resolved within 30 days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grievances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Investigate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validity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Ensure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resolution                                         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Advise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provide administration on disciplinary matters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40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76200"/>
            <a:ext cx="8642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460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051146"/>
              </p:ext>
            </p:extLst>
          </p:nvPr>
        </p:nvGraphicFramePr>
        <p:xfrm>
          <a:off x="381002" y="685800"/>
          <a:ext cx="8153399" cy="4876801"/>
        </p:xfrm>
        <a:graphic>
          <a:graphicData uri="http://schemas.openxmlformats.org/drawingml/2006/table">
            <a:tbl>
              <a:tblPr firstRow="1" bandRow="1"/>
              <a:tblGrid>
                <a:gridCol w="914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4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4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9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583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69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583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6344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336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Efficient finalisation of misconduct cases.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disciplinary cases finalised within 90 days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complaints and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grievances.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Investigate the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validity.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resolution.                    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Advise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provide administration on disciplinary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matters.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937" y="0"/>
            <a:ext cx="8363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863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032498"/>
              </p:ext>
            </p:extLst>
          </p:nvPr>
        </p:nvGraphicFramePr>
        <p:xfrm>
          <a:off x="457196" y="685799"/>
          <a:ext cx="8153404" cy="4952999"/>
        </p:xfrm>
        <a:graphic>
          <a:graphicData uri="http://schemas.openxmlformats.org/drawingml/2006/table">
            <a:tbl>
              <a:tblPr firstRow="1" bandRow="1"/>
              <a:tblGrid>
                <a:gridCol w="79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4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87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8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9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584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69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58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0339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266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Priority posts in </a:t>
                      </a: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filled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vacancies filled within 120 days from the advert date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prioritize funded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vacancies.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          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Draft a recruitment plan and EE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plan.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Adverts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drafted.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Post advertised                                                             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Short listing.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   Interviews.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Appointments.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226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" y="0"/>
            <a:ext cx="861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531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93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08687"/>
              </p:ext>
            </p:extLst>
          </p:nvPr>
        </p:nvGraphicFramePr>
        <p:xfrm>
          <a:off x="533399" y="826368"/>
          <a:ext cx="8077201" cy="4431429"/>
        </p:xfrm>
        <a:graphic>
          <a:graphicData uri="http://schemas.openxmlformats.org/drawingml/2006/table">
            <a:tbl>
              <a:tblPr firstRow="1" bandRow="1"/>
              <a:tblGrid>
                <a:gridCol w="914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0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7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7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9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941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11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1941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76049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538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structures functional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provincial governance structures functional (PJTC, Back Office; DJOC)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Co-ordinate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meetings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secretariat services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Process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reports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Provide minutes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action plans and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Chair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meetings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53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12391"/>
            <a:ext cx="91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155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729967"/>
              </p:ext>
            </p:extLst>
          </p:nvPr>
        </p:nvGraphicFramePr>
        <p:xfrm>
          <a:off x="533398" y="685804"/>
          <a:ext cx="8077201" cy="4688786"/>
        </p:xfrm>
        <a:graphic>
          <a:graphicData uri="http://schemas.openxmlformats.org/drawingml/2006/table">
            <a:tbl>
              <a:tblPr firstRow="1" bandRow="1"/>
              <a:tblGrid>
                <a:gridCol w="783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1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6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51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1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579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310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2840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646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Effective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communication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implementation of the Communication Plan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all activities in line with the Provincial Communication Plan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7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570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" y="0"/>
            <a:ext cx="849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79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i="1" u="sng" dirty="0">
                <a:solidFill>
                  <a:srgbClr val="000000"/>
                </a:solidFill>
                <a:latin typeface="Century Gothic" pitchFamily="34" charset="0"/>
              </a:rPr>
              <a:t>Programme 2: Geospatial and Cadastral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11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5690178"/>
              </p:ext>
            </p:extLst>
          </p:nvPr>
        </p:nvGraphicFramePr>
        <p:xfrm>
          <a:off x="533400" y="782421"/>
          <a:ext cx="8077200" cy="4945756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5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734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011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28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2.1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integrated and comprehensive land administration system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Deeds and documents registered</a:t>
                      </a:r>
                      <a:r>
                        <a:rPr lang="en-US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929 241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996 975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1 011 928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9149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District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Rural Development Plans Facilitated for Implementation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 District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Rural Development plans (</a:t>
                      </a:r>
                      <a:r>
                        <a:rPr lang="en-ZA" sz="1200" b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DRDPs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 Implementation Plan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 (DRDPs) Implementation Plan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and Evaluation of 44 (DRDPs)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8917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Deeds made available within 7 days from lodgement for execution 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870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working days taken to process registerable diagrams, sectional plans and general plans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220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maps of the national map series produced/reviewed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209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219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957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5573763"/>
              </p:ext>
            </p:extLst>
          </p:nvPr>
        </p:nvGraphicFramePr>
        <p:xfrm>
          <a:off x="533400" y="685799"/>
          <a:ext cx="8077198" cy="4953001"/>
        </p:xfrm>
        <a:graphic>
          <a:graphicData uri="http://schemas.openxmlformats.org/drawingml/2006/table">
            <a:tbl>
              <a:tblPr firstRow="1" bandRow="1"/>
              <a:tblGrid>
                <a:gridCol w="781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54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6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556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535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3556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2358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941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District  Rural Developments Plans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District  Rural Developments Plans facilitated for implementation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Initial meetings with District Municipalities on plan approval process(and integration with District IDPs and SDFs).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Present Draft RDPs to the District Municipalities for approval and integration with IDPs and SDFs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2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326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180725" y="0"/>
            <a:ext cx="10208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828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80155"/>
              </p:ext>
            </p:extLst>
          </p:nvPr>
        </p:nvGraphicFramePr>
        <p:xfrm>
          <a:off x="457200" y="761999"/>
          <a:ext cx="8077201" cy="4589791"/>
        </p:xfrm>
        <a:graphic>
          <a:graphicData uri="http://schemas.openxmlformats.org/drawingml/2006/table">
            <a:tbl>
              <a:tblPr firstRow="1" bandRow="1"/>
              <a:tblGrid>
                <a:gridCol w="780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8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3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3168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23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3168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5547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43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Support municipalities in the implementation of Land Use management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Number of municipalities supported to implement  Land Use Management  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Capacity Audit.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Spatial Development Frameworks compliance monitoring.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Land Use Schemes compliance monitoring.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Monitor establishment of LURs and Operations.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Monitor status of Municipal By-laws"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WC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343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192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192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192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192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192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737" y="-9983"/>
            <a:ext cx="8363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405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RURAL ECONOMY TRANSFORMATION:</a:t>
            </a:r>
          </a:p>
          <a:p>
            <a:pPr algn="ctr"/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AGRARIAN</a:t>
            </a:r>
            <a:r>
              <a:rPr lang="en-US" sz="1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TRANSFORMATION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647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2</a:t>
            </a: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292212"/>
              </p:ext>
            </p:extLst>
          </p:nvPr>
        </p:nvGraphicFramePr>
        <p:xfrm>
          <a:off x="457200" y="762001"/>
          <a:ext cx="8153399" cy="4876802"/>
        </p:xfrm>
        <a:graphic>
          <a:graphicData uri="http://schemas.openxmlformats.org/drawingml/2006/table">
            <a:tbl>
              <a:tblPr firstRow="1" bandRow="1"/>
              <a:tblGrid>
                <a:gridCol w="929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5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19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6984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369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698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025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655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Deeds registration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deeds and documents registered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Lodge title deeds and documents.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Examine title deeds.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Execute and register deeds.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lain" startAt="18"/>
                      </a:pP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842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4 898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4 479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4 234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45 845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10 935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12 008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12 775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10 127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490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5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117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575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129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947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134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855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108 189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125 490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30 532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33 110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32 781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29 067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latin typeface="Century Gothic" panose="020B0502020202020204" pitchFamily="34" charset="0"/>
                        </a:rPr>
                        <a:t>Limpopo</a:t>
                      </a:r>
                      <a:r>
                        <a:rPr lang="en-ZA" sz="900" baseline="0" dirty="0" smtClean="0">
                          <a:latin typeface="Century Gothic" panose="020B0502020202020204" pitchFamily="34" charset="0"/>
                        </a:rPr>
                        <a:t> Deeds has just been established. Targeting will based on their baseline</a:t>
                      </a:r>
                      <a:endParaRPr lang="en-ZA" sz="900" dirty="0">
                        <a:latin typeface="Century Gothic" panose="020B0502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Century Gothic" panose="020B0502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Century Gothic" panose="020B0502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Century Gothic" panose="020B0502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Century Gothic" panose="020B0502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47 598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11 301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11 402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13 741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11 154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7 237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1 871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1 985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1 831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1 550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10 838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2 832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2 447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2 315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250 947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60 034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67 744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67 414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55 755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655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996 </a:t>
                      </a:r>
                      <a:r>
                        <a:rPr lang="en-ZA" sz="900" b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975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239</a:t>
                      </a:r>
                      <a:r>
                        <a:rPr lang="en-ZA" sz="900" b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949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264 339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270 323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222 361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937" y="76200"/>
            <a:ext cx="8363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6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2976885"/>
              </p:ext>
            </p:extLst>
          </p:nvPr>
        </p:nvGraphicFramePr>
        <p:xfrm>
          <a:off x="533398" y="685797"/>
          <a:ext cx="8001002" cy="4612253"/>
        </p:xfrm>
        <a:graphic>
          <a:graphicData uri="http://schemas.openxmlformats.org/drawingml/2006/table">
            <a:tbl>
              <a:tblPr firstRow="1" bandRow="1"/>
              <a:tblGrid>
                <a:gridCol w="927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1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96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5605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20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Deeds availability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Deeds made available within7 days from lodgement for execution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Lodge title deeds and documents.                                      2. Examine title deeds.                    3. Execute and register deeds.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562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95%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97544" y="0"/>
            <a:ext cx="9730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479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650171"/>
              </p:ext>
            </p:extLst>
          </p:nvPr>
        </p:nvGraphicFramePr>
        <p:xfrm>
          <a:off x="457199" y="685803"/>
          <a:ext cx="8077203" cy="4952995"/>
        </p:xfrm>
        <a:graphic>
          <a:graphicData uri="http://schemas.openxmlformats.org/drawingml/2006/table">
            <a:tbl>
              <a:tblPr firstRow="1" bandRow="1"/>
              <a:tblGrid>
                <a:gridCol w="785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79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2196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03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Spatial analysis reports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days to produce spatial analysis reports and maps for Departmental projects (Geo Spatial Services)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Capturing and revision of topographical data into the integrated database of fundamental geo-spatial information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310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885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16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8726090"/>
              </p:ext>
            </p:extLst>
          </p:nvPr>
        </p:nvGraphicFramePr>
        <p:xfrm>
          <a:off x="380998" y="685802"/>
          <a:ext cx="8382001" cy="4876796"/>
        </p:xfrm>
        <a:graphic>
          <a:graphicData uri="http://schemas.openxmlformats.org/drawingml/2006/table">
            <a:tbl>
              <a:tblPr firstRow="1" bandRow="1"/>
              <a:tblGrid>
                <a:gridCol w="1055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2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85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6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83676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31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Registration documents production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days taken to process registerable diagrams, sectional plans and general plans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Examine for approval all diagrams, sectional plans and general plans prepared in accordance with the Land Survey Act and all applicable statutory consents.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931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885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6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3600" b="1" i="1" u="sng" dirty="0">
                <a:solidFill>
                  <a:srgbClr val="000000"/>
                </a:solidFill>
                <a:latin typeface="Century Gothic" pitchFamily="34" charset="0"/>
              </a:rPr>
              <a:t>Programme 3</a:t>
            </a:r>
            <a:r>
              <a:rPr lang="en-ZA" sz="3600" b="1" i="1" u="sng" dirty="0" smtClean="0">
                <a:solidFill>
                  <a:srgbClr val="000000"/>
                </a:solidFill>
                <a:latin typeface="Century Gothic" pitchFamily="34" charset="0"/>
              </a:rPr>
              <a:t>: Rural </a:t>
            </a:r>
            <a:r>
              <a:rPr lang="en-ZA" sz="3600" b="1" i="1" u="sng" dirty="0">
                <a:solidFill>
                  <a:srgbClr val="000000"/>
                </a:solidFill>
                <a:latin typeface="Century Gothic" pitchFamily="34" charset="0"/>
              </a:rPr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6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6133269"/>
              </p:ext>
            </p:extLst>
          </p:nvPr>
        </p:nvGraphicFramePr>
        <p:xfrm>
          <a:off x="533400" y="885698"/>
          <a:ext cx="8077200" cy="4628134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1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302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350">
                <a:tc rowSpan="3">
                  <a:txBody>
                    <a:bodyPr/>
                    <a:lstStyle/>
                    <a:p>
                      <a:endParaRPr lang="en-ZA" sz="1200" dirty="0" smtClean="0">
                        <a:latin typeface="Century Gothic" pitchFamily="34" charset="0"/>
                      </a:endParaRPr>
                    </a:p>
                    <a:p>
                      <a:endParaRPr lang="en-ZA" sz="1200" dirty="0" smtClean="0">
                        <a:latin typeface="Century Gothic" pitchFamily="34" charset="0"/>
                      </a:endParaRPr>
                    </a:p>
                    <a:p>
                      <a:endParaRPr lang="en-ZA" sz="1200" dirty="0" smtClean="0">
                        <a:latin typeface="Century Gothic" pitchFamily="34" charset="0"/>
                      </a:endParaRPr>
                    </a:p>
                    <a:p>
                      <a:endParaRPr lang="en-ZA" sz="1200" dirty="0" smtClean="0">
                        <a:latin typeface="Century Gothic" pitchFamily="34" charset="0"/>
                      </a:endParaRPr>
                    </a:p>
                    <a:p>
                      <a:endParaRPr lang="en-ZA" sz="1200" dirty="0" smtClean="0">
                        <a:latin typeface="Century Gothic" pitchFamily="34" charset="0"/>
                      </a:endParaRPr>
                    </a:p>
                    <a:p>
                      <a:r>
                        <a:rPr lang="en-ZA" sz="1200" dirty="0" smtClean="0">
                          <a:latin typeface="Century Gothic" pitchFamily="34" charset="0"/>
                        </a:rPr>
                        <a:t>3.1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Facilitation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infrastructure development to support rural economic transformation by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infrastructure projects facilitated to support production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5618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ZA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infrastructure projects facilitated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604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socio –economic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projects facilitated in support of the Revitalisation of Rural Towns and villages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the development of rural enterprises and industries in areas with economic development potential and opportunities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Agricultural enterprises supported in the 44 districts aligned to </a:t>
                      </a:r>
                      <a:r>
                        <a:rPr lang="en-ZA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162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6221376"/>
              </p:ext>
            </p:extLst>
          </p:nvPr>
        </p:nvGraphicFramePr>
        <p:xfrm>
          <a:off x="533400" y="885698"/>
          <a:ext cx="8077200" cy="4266438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1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302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35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the development of rural enterprises and industries in areas with economic development potential and opportunities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non-agricultural enterprises supported in the 44 districts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1482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Increase job opportunities and ensure skills development through CRDP and land reform initiatives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skills development opportunities provided in rural development initiatives.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6 612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3612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5 200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 opportunities created in rural development initiatives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2918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2530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6 700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6 700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2</a:t>
            </a:r>
            <a:r>
              <a:rPr lang="en-ZA" dirty="0" smtClean="0"/>
              <a:t>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43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621857"/>
              </p:ext>
            </p:extLst>
          </p:nvPr>
        </p:nvGraphicFramePr>
        <p:xfrm>
          <a:off x="266699" y="685800"/>
          <a:ext cx="8610601" cy="4965660"/>
        </p:xfrm>
        <a:graphic>
          <a:graphicData uri="http://schemas.openxmlformats.org/drawingml/2006/table">
            <a:tbl>
              <a:tblPr firstRow="1" bandRow="1"/>
              <a:tblGrid>
                <a:gridCol w="1126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0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9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3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5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57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5764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757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5764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803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Provision of quality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infrastructure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infrastructure projects (River Valley Catalytic Programme) facilitated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 support production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priority projects in line with the departmental priorities and budget allocation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R103 598 170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infrastructure projects (Animal Veld Management Programme)facilitated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 support production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R120 121653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780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949902" y="22385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</a:t>
            </a:r>
            <a:r>
              <a:rPr lang="en-Z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24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56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28839"/>
              </p:ext>
            </p:extLst>
          </p:nvPr>
        </p:nvGraphicFramePr>
        <p:xfrm>
          <a:off x="228600" y="685792"/>
          <a:ext cx="8763000" cy="4876804"/>
        </p:xfrm>
        <a:graphic>
          <a:graphicData uri="http://schemas.openxmlformats.org/drawingml/2006/table">
            <a:tbl>
              <a:tblPr firstRow="1" bandRow="1"/>
              <a:tblGrid>
                <a:gridCol w="92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9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67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714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407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714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88672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504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Asset register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Rural Development immovable assets verified and included in the asset register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immovable.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assets.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Include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assets  in the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register.    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Update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immovable assets register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504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DAMCs functional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District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Agriparks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Management Councils (DAMC) functional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Assist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DAMC Chairs to have monthly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meetings.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secretarial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support.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participation of DAMC in project planning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950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88972" y="0"/>
            <a:ext cx="9285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997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6074404"/>
              </p:ext>
            </p:extLst>
          </p:nvPr>
        </p:nvGraphicFramePr>
        <p:xfrm>
          <a:off x="381000" y="762000"/>
          <a:ext cx="8382000" cy="4800597"/>
        </p:xfrm>
        <a:graphic>
          <a:graphicData uri="http://schemas.openxmlformats.org/drawingml/2006/table">
            <a:tbl>
              <a:tblPr firstRow="1" bandRow="1"/>
              <a:tblGrid>
                <a:gridCol w="805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4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47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24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0317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871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Quality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infrastructure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provision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ZA" sz="900" kern="12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-hubs infrastructure projects delivered in support of the </a:t>
                      </a:r>
                      <a:r>
                        <a:rPr lang="en-ZA" sz="900" kern="12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programme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Community consultation.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Stakeholder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consultation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Alignment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 municipal 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IDPs.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Design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tender 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documentation.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Contractor appointments.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Overall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management and strategic direction for projects implementation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R131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362 451</a:t>
                      </a: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noProof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Farmer Production Support Units infrastructure projects delivered in support of the </a:t>
                      </a:r>
                      <a:r>
                        <a:rPr lang="en-ZA" sz="900" kern="1200" noProof="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kern="1200" noProof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programme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R117 677 020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987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88557" y="6201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355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i="1" u="sng" dirty="0">
                <a:solidFill>
                  <a:srgbClr val="000000"/>
                </a:solidFill>
                <a:latin typeface="Century Gothic" pitchFamily="34" charset="0"/>
              </a:rPr>
              <a:t>Programme </a:t>
            </a:r>
            <a:r>
              <a:rPr lang="en-ZA" sz="4000" b="1" i="1" u="sng" dirty="0" smtClean="0">
                <a:solidFill>
                  <a:srgbClr val="000000"/>
                </a:solidFill>
                <a:latin typeface="Century Gothic" pitchFamily="34" charset="0"/>
              </a:rPr>
              <a:t>1: Administration</a:t>
            </a:r>
            <a:endParaRPr lang="en-ZA" sz="4000" b="1" i="1" u="sng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47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573987"/>
              </p:ext>
            </p:extLst>
          </p:nvPr>
        </p:nvGraphicFramePr>
        <p:xfrm>
          <a:off x="304800" y="685795"/>
          <a:ext cx="8382000" cy="4876797"/>
        </p:xfrm>
        <a:graphic>
          <a:graphicData uri="http://schemas.openxmlformats.org/drawingml/2006/table">
            <a:tbl>
              <a:tblPr firstRow="1" bandRow="1"/>
              <a:tblGrid>
                <a:gridCol w="1005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81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81031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324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Quality infrastructure provision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socio-economic infrastructure projects facilitated in support of Revitalisation  of rural towns and villages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Community consultation.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Stakeholder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consultation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including.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Alignment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 municipal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IDPs.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Appointment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consultants if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required.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R186 848 568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324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Enterprises supported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Agricultural enterprises supported in the 44 priority districts aligned to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Continue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support to existing enterprises as per business planning and approved projects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R158 980 658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332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141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180725" y="6201"/>
            <a:ext cx="10208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16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317229"/>
              </p:ext>
            </p:extLst>
          </p:nvPr>
        </p:nvGraphicFramePr>
        <p:xfrm>
          <a:off x="152400" y="685800"/>
          <a:ext cx="8686800" cy="4927882"/>
        </p:xfrm>
        <a:graphic>
          <a:graphicData uri="http://schemas.openxmlformats.org/drawingml/2006/table">
            <a:tbl>
              <a:tblPr firstRow="1" bandRow="1"/>
              <a:tblGrid>
                <a:gridCol w="911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1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1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40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587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Enterprises supported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households in 1HH1Ha/1H2DC supported with services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Continue support to existing enterprises as per business planning and approved projects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R134 882 036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1013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496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587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611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83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existing Agricultural enterprises supported in the 44 priority districts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Continue support to existing enterprises as per business planning and approved projects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R91 074 443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8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8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8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8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58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58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8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47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478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180725" y="0"/>
            <a:ext cx="10208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828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930808"/>
              </p:ext>
            </p:extLst>
          </p:nvPr>
        </p:nvGraphicFramePr>
        <p:xfrm>
          <a:off x="228599" y="761999"/>
          <a:ext cx="8305800" cy="4812666"/>
        </p:xfrm>
        <a:graphic>
          <a:graphicData uri="http://schemas.openxmlformats.org/drawingml/2006/table">
            <a:tbl>
              <a:tblPr firstRow="1" bandRow="1"/>
              <a:tblGrid>
                <a:gridCol w="879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90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981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7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7488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574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7488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54114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973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Enterprises supported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non-agricultural enterprises supported in the 44 districts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Identify (Receive applications and as per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Agriparks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business plans)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2. Organise information sessions, facilitate registration.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R72 150 195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existing non- agricultural enterprises supported in the 44 priority district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Continue support to existing enterprises as per business planning and approved projects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R32 226 791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297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102302" y="53754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091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672043"/>
              </p:ext>
            </p:extLst>
          </p:nvPr>
        </p:nvGraphicFramePr>
        <p:xfrm>
          <a:off x="336892" y="685800"/>
          <a:ext cx="8305803" cy="4777100"/>
        </p:xfrm>
        <a:graphic>
          <a:graphicData uri="http://schemas.openxmlformats.org/drawingml/2006/table">
            <a:tbl>
              <a:tblPr firstRow="1" bandRow="1"/>
              <a:tblGrid>
                <a:gridCol w="976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3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5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28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57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52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5258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65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5258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0959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10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Industries supported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rural  industries supported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Identify (Receive applications and as per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Agriparks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business plans)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2. Organise information sessions, facilitate registration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R6 700 000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781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7011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 linkages facilitated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market linkages facilitated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Facilitate mobilisation of markets with industry.                                  2. Conduct meetings, workshops between industry players and farmers.                                            3.Mobilise resources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49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49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49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49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49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9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74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74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749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885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766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647977"/>
              </p:ext>
            </p:extLst>
          </p:nvPr>
        </p:nvGraphicFramePr>
        <p:xfrm>
          <a:off x="228600" y="685797"/>
          <a:ext cx="8524371" cy="4617329"/>
        </p:xfrm>
        <a:graphic>
          <a:graphicData uri="http://schemas.openxmlformats.org/drawingml/2006/table">
            <a:tbl>
              <a:tblPr firstRow="1" bandRow="1"/>
              <a:tblGrid>
                <a:gridCol w="99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1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00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04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75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6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68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6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6046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5560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6046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5345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Mode of delivery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756">
                <a:tc rowSpan="2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development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skills development opportunities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provided in rural development initiatives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learning programmes within approved budget and time schedule.               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 the quality of the implementation of the learning programme.                               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Internal and external resources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R19 660 133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87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123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298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096592"/>
              </p:ext>
            </p:extLst>
          </p:nvPr>
        </p:nvGraphicFramePr>
        <p:xfrm>
          <a:off x="457201" y="838199"/>
          <a:ext cx="8229600" cy="4191000"/>
        </p:xfrm>
        <a:graphic>
          <a:graphicData uri="http://schemas.openxmlformats.org/drawingml/2006/table">
            <a:tbl>
              <a:tblPr firstRow="1" bandRow="1"/>
              <a:tblGrid>
                <a:gridCol w="714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95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37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90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9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86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607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5886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8607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7198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02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Skills developed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skills development opportunities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provided in rural development initiatives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 the learning programmes within approved budget and time schedule..                               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R19 660 133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192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ZA" sz="900" b="1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</a:t>
                      </a:r>
                      <a:r>
                        <a:rPr lang="en-ZA" sz="900" b="1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00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582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282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123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606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85845"/>
              </p:ext>
            </p:extLst>
          </p:nvPr>
        </p:nvGraphicFramePr>
        <p:xfrm>
          <a:off x="381000" y="838202"/>
          <a:ext cx="8458200" cy="4190994"/>
        </p:xfrm>
        <a:graphic>
          <a:graphicData uri="http://schemas.openxmlformats.org/drawingml/2006/table">
            <a:tbl>
              <a:tblPr firstRow="1" bandRow="1"/>
              <a:tblGrid>
                <a:gridCol w="734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7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7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04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9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0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962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750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0962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79092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007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development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youth recruited/enrolled in the NARYSEC programme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Enter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into strategic partnerships with Districts Municipalities, LM and Traditional Councils or leaders.                                    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R345 557 983</a:t>
                      </a:r>
                    </a:p>
                    <a:p>
                      <a:pPr algn="ctr"/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40007">
                <a:tc vMerge="1">
                  <a:txBody>
                    <a:bodyPr/>
                    <a:lstStyle/>
                    <a:p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2650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1834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766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028325" y="0"/>
            <a:ext cx="10208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528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6055434"/>
              </p:ext>
            </p:extLst>
          </p:nvPr>
        </p:nvGraphicFramePr>
        <p:xfrm>
          <a:off x="228601" y="761999"/>
          <a:ext cx="8458198" cy="4800598"/>
        </p:xfrm>
        <a:graphic>
          <a:graphicData uri="http://schemas.openxmlformats.org/drawingml/2006/table">
            <a:tbl>
              <a:tblPr firstRow="1" bandRow="1"/>
              <a:tblGrid>
                <a:gridCol w="1105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0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3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99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7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7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7795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177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795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82760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893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Jobs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Agricultural Graduates employed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Identification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Rural Development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projects. 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Consultation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with Tertiary and provincial department of Rural Development and Agrarian Reform.                                     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R11 085 867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71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859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development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NARYSEC youth absorbed into work programmes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suitable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activities.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 implementation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plan.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Deploy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youth.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R345 557 983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8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98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98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9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98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9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51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519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12357" y="0"/>
            <a:ext cx="1113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52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7153107"/>
              </p:ext>
            </p:extLst>
          </p:nvPr>
        </p:nvGraphicFramePr>
        <p:xfrm>
          <a:off x="304800" y="682150"/>
          <a:ext cx="8305800" cy="4956650"/>
        </p:xfrm>
        <a:graphic>
          <a:graphicData uri="http://schemas.openxmlformats.org/drawingml/2006/table">
            <a:tbl>
              <a:tblPr firstRow="1" bandRow="1"/>
              <a:tblGrid>
                <a:gridCol w="928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1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3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50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9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1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3114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33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3114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83517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701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Exit plans  facilitated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exit plans per NARYSEC intake facilitated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Facilitate workshop with each NARYSEC intake to present the various exit opportunities and stakeholders to youth.               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R345 557 983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9701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Jobs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temporary jobs created in rural development initiatives  by RID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1. Coordinate job creation across all projects implemented within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its sub-programmes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 of projects implementation projects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97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350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2530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078700" y="0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707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548582"/>
              </p:ext>
            </p:extLst>
          </p:nvPr>
        </p:nvGraphicFramePr>
        <p:xfrm>
          <a:off x="228601" y="685799"/>
          <a:ext cx="8381999" cy="4800602"/>
        </p:xfrm>
        <a:graphic>
          <a:graphicData uri="http://schemas.openxmlformats.org/drawingml/2006/table">
            <a:tbl>
              <a:tblPr firstRow="1" bandRow="1"/>
              <a:tblGrid>
                <a:gridCol w="803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9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1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1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35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2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9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9975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6899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9975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828056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23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Job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temporary jobs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created in rural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development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initiatives by REID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Coordinate job creation across all projects implemented within REID and its sub-programmes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 of implementation budget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2422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527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780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550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permanent  jobs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created in rural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development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initiatives by RID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 of implementation budget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047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949902" y="-9983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66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84338"/>
              </p:ext>
            </p:extLst>
          </p:nvPr>
        </p:nvGraphicFramePr>
        <p:xfrm>
          <a:off x="533400" y="885698"/>
          <a:ext cx="8077200" cy="4278434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2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882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22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15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100% compliance with government regulation and legal prescripts by 2020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valid invoices paid within 30 days upon receipt by supply chain management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753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Obtain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 unqualified regularity audit opinion on financial and non-financial performance by 2020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Unqualified  audit opinion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</a:t>
                      </a:r>
                      <a:r>
                        <a:rPr lang="en-ZA" sz="1200" dirty="0" smtClean="0">
                          <a:latin typeface="Century Gothic" pitchFamily="34" charset="0"/>
                        </a:rPr>
                        <a:t>opinion with no material findings on performance and compliance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09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4193402"/>
              </p:ext>
            </p:extLst>
          </p:nvPr>
        </p:nvGraphicFramePr>
        <p:xfrm>
          <a:off x="304799" y="761998"/>
          <a:ext cx="8534400" cy="4777084"/>
        </p:xfrm>
        <a:graphic>
          <a:graphicData uri="http://schemas.openxmlformats.org/drawingml/2006/table">
            <a:tbl>
              <a:tblPr firstRow="1" bandRow="1"/>
              <a:tblGrid>
                <a:gridCol w="74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73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13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5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5569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5955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5569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76836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Mode of delivery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7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Job creation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permanent  jobs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created in rural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development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initiatives by REID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Coordinate job creation across all projects implemented within REID and its sub-programmes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Internal and external resources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Included in projects implementation budget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087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ZA" sz="900" b="1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119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96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949902" y="23632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457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i="1" u="sng" dirty="0">
                <a:solidFill>
                  <a:srgbClr val="000000"/>
                </a:solidFill>
                <a:latin typeface="Century Gothic" pitchFamily="34" charset="0"/>
              </a:rPr>
              <a:t>Programme 4</a:t>
            </a:r>
            <a:r>
              <a:rPr lang="en-ZA" sz="4000" b="1" i="1" u="sng" dirty="0" smtClean="0">
                <a:solidFill>
                  <a:srgbClr val="000000"/>
                </a:solidFill>
                <a:latin typeface="Century Gothic" pitchFamily="34" charset="0"/>
              </a:rPr>
              <a:t>: Restitution</a:t>
            </a:r>
            <a:endParaRPr lang="en-ZA" sz="4000" b="1" i="1" u="sng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7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773959"/>
              </p:ext>
            </p:extLst>
          </p:nvPr>
        </p:nvGraphicFramePr>
        <p:xfrm>
          <a:off x="533400" y="1035080"/>
          <a:ext cx="8077200" cy="3384521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5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7076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43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64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kern="1200" smtClean="0">
                        <a:effectLst/>
                        <a:latin typeface="Century Gothic" pitchFamily="34" charset="0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kern="1200" smtClean="0">
                        <a:effectLst/>
                        <a:latin typeface="Century Gothic" pitchFamily="34" charset="0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smtClean="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Facilitate </a:t>
                      </a: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the restoration of land rights or alternative forms of equitable redress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Number of land claims finalised</a:t>
                      </a:r>
                      <a:endParaRPr lang="en-ZA" sz="12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986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Number of land claims settled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1151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1179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4256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phased projects approved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812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claims lodged by 1998 to be researched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3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194324"/>
              </p:ext>
            </p:extLst>
          </p:nvPr>
        </p:nvGraphicFramePr>
        <p:xfrm>
          <a:off x="76202" y="761999"/>
          <a:ext cx="8961120" cy="4791481"/>
        </p:xfrm>
        <a:graphic>
          <a:graphicData uri="http://schemas.openxmlformats.org/drawingml/2006/table">
            <a:tbl>
              <a:tblPr firstRow="1" bandRow="1"/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69035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704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Land rights restored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land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claims settled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Research land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valuations on claimed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properties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negotiations for settlement and finalisation of the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claims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Settlement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finalise the claim in terms of land acquisition or financial compensation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Transfer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land or pay financial compensation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R2 608 774 000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1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30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land claims finalised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3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3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3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1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13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61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016876" y="76200"/>
            <a:ext cx="12053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43</a:t>
            </a:r>
            <a:endParaRPr lang="en-ZA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811418"/>
              </p:ext>
            </p:extLst>
          </p:nvPr>
        </p:nvGraphicFramePr>
        <p:xfrm>
          <a:off x="91440" y="717391"/>
          <a:ext cx="8961120" cy="5026513"/>
        </p:xfrm>
        <a:graphic>
          <a:graphicData uri="http://schemas.openxmlformats.org/drawingml/2006/table">
            <a:tbl>
              <a:tblPr firstRow="1" bandRow="1"/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200687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926312426"/>
                    </a:ext>
                  </a:extLst>
                </a:gridCol>
              </a:tblGrid>
              <a:tr h="72053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876">
                <a:tc rowSpan="1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Projects approved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phased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projects approved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Research land 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Conduct valuations on claimed properties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Facilitate negotiations for settlement and finalisation of the 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Settlement and finalise the claim in terms of land acquisition or financial compensation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Transfer land or pay financial compensation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2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9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R20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000 000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1574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Claims researched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claims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lodged by 1998 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be researched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0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05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5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5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0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5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0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76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016876" y="76200"/>
            <a:ext cx="12053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		INTEGRATED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		PROVINCIAL TARGETS</a:t>
            </a:r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44</a:t>
            </a:r>
            <a:endParaRPr lang="en-ZA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4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i="1" u="sng" dirty="0">
                <a:solidFill>
                  <a:srgbClr val="000000"/>
                </a:solidFill>
                <a:latin typeface="Century Gothic" pitchFamily="34" charset="0"/>
              </a:rPr>
              <a:t>Programme 5: Land Reform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412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59837"/>
              </p:ext>
            </p:extLst>
          </p:nvPr>
        </p:nvGraphicFramePr>
        <p:xfrm>
          <a:off x="533400" y="885698"/>
          <a:ext cx="8077200" cy="4783582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302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350">
                <a:tc row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kern="1200" dirty="0" smtClean="0">
                        <a:effectLst/>
                        <a:latin typeface="Century Gothic" panose="020B0502020202020204" pitchFamily="34" charset="0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kern="1200" dirty="0" smtClean="0">
                        <a:effectLst/>
                        <a:latin typeface="Century Gothic" panose="020B0502020202020204" pitchFamily="34" charset="0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kern="1200" dirty="0" smtClean="0">
                        <a:effectLst/>
                        <a:latin typeface="Century Gothic" panose="020B0502020202020204" pitchFamily="34" charset="0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kern="1200" dirty="0" smtClean="0">
                        <a:effectLst/>
                        <a:latin typeface="Century Gothic" panose="020B0502020202020204" pitchFamily="34" charset="0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kern="1200" dirty="0" smtClean="0">
                        <a:effectLst/>
                        <a:latin typeface="Century Gothic" panose="020B0502020202020204" pitchFamily="34" charset="0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Promote equitable land redistribution and agricultural development by acquiring strategically located land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1200" b="0" u="none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acquired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96 165</a:t>
                      </a:r>
                      <a:endParaRPr lang="en-ZA" sz="120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95 000</a:t>
                      </a:r>
                      <a:endParaRPr lang="en-ZA" sz="120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804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hectares allocated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to Smallholder Farmers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48 000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45 000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47 500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2000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 Farm Dwellers and/or </a:t>
                      </a:r>
                      <a:r>
                        <a:rPr lang="en-US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Labour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Tenants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9 600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275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farms on Strengthening Relative Rights Policy acquired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comprehensive farm development support to smallholder farmers and land reform beneficiaries for agrarian transformation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under the One Household One Hectare </a:t>
                      </a:r>
                      <a:r>
                        <a:rPr lang="en-US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5 000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5 775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6 064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3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6874960"/>
              </p:ext>
            </p:extLst>
          </p:nvPr>
        </p:nvGraphicFramePr>
        <p:xfrm>
          <a:off x="533400" y="885698"/>
          <a:ext cx="8077200" cy="4777768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1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302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604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comprehensive farm development support to smallholder farmers and land reform beneficiaries for agrarian transformation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under the One Household Two Dairy Cows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384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403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423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jobs created in the Land Reform </a:t>
                      </a:r>
                      <a:r>
                        <a:rPr lang="en-US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5 500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5 775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6 064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Functional Systems and institutional arrangements for tenure and land administration to enable agrarian reform in all provinces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Communal Property Associations supported to be compliant with legislation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labour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tenants application</a:t>
                      </a:r>
                      <a:r>
                        <a:rPr lang="en-US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settled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1434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0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State land parcels confirmed as vested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686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561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326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ANNUAL PERFOMANCE PLAN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626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7868659"/>
              </p:ext>
            </p:extLst>
          </p:nvPr>
        </p:nvGraphicFramePr>
        <p:xfrm>
          <a:off x="159490" y="754118"/>
          <a:ext cx="8654497" cy="4849734"/>
        </p:xfrm>
        <a:graphic>
          <a:graphicData uri="http://schemas.openxmlformats.org/drawingml/2006/table">
            <a:tbl>
              <a:tblPr firstRow="1" bandRow="1"/>
              <a:tblGrid>
                <a:gridCol w="780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3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1269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49960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</a:t>
                      </a:r>
                      <a:r>
                        <a:rPr lang="en-US" sz="9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9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824"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Strategically located land acquired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acquired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Matching of the targeted land (production capability).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targeted land.  Due diligence exercise.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farm assessments and valuation.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Acquire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allocate land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implement beneficiaries selection criteria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Register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land rights (profiling of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farm dwellers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).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R983 250 469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229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9800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4807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17 306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4 160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8 820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4 326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1 923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7 521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7 521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3 359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2 040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2 122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2 500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2 500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770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950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780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9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9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9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9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14 169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3 739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6 054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4 376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10 342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3 587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3 712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3 043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3 827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2 342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1 333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8 183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2 591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3 293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2 299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8 183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2 591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3 293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2 299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10 500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3675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9 300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3255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3720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1860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1 200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420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480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15252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3990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7433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3829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15252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3990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7433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3829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12 000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11 100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2 000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3 100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6 000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7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6810.0559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3834.5352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2975.52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6810.0559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3834.5352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2975.52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HH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" y="19055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27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037018"/>
              </p:ext>
            </p:extLst>
          </p:nvPr>
        </p:nvGraphicFramePr>
        <p:xfrm>
          <a:off x="161924" y="746557"/>
          <a:ext cx="8372475" cy="4852126"/>
        </p:xfrm>
        <a:graphic>
          <a:graphicData uri="http://schemas.openxmlformats.org/drawingml/2006/table">
            <a:tbl>
              <a:tblPr firstRow="1" bandRow="1"/>
              <a:tblGrid>
                <a:gridCol w="801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22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3776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946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Strategically located land acquired and allocated 	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Smallholder Farmers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Screen the land applications, assess applicants in line with existing frameworks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Acquire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allocate land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farm assessments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Due diligence exercise.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and implement beneficiary selection criteria.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Guidelines for Continuous improvement to enhance the functionality of the DLRCs.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Internal  Consultations. Provincial Consultations with external Stakeholders.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R108 367 529</a:t>
                      </a: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endParaRPr lang="en-ZA" dirty="0"/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6 061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2 478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1 250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7 595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4 616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2 591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3 293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2 299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4 755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15 252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3 990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7 433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3 829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4 513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1 537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2 976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17 420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23 948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18 198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Labour Tenants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751916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1 177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4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4 317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1 085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2 322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873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19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143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59930"/>
              </p:ext>
            </p:extLst>
          </p:nvPr>
        </p:nvGraphicFramePr>
        <p:xfrm>
          <a:off x="609601" y="761998"/>
          <a:ext cx="7924798" cy="4648205"/>
        </p:xfrm>
        <a:graphic>
          <a:graphicData uri="http://schemas.openxmlformats.org/drawingml/2006/table">
            <a:tbl>
              <a:tblPr firstRow="1" bandRow="1"/>
              <a:tblGrid>
                <a:gridCol w="907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31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5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8386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434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Payment of invoices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valid invoices paid within 30 days upon receipt by supply chain management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review of Service Provider banking details and update of their personal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information.</a:t>
                      </a:r>
                    </a:p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Report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payment status to National office within 7 days after the end of each month.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INDICATORS AND PROVINCIAL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25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73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916424"/>
              </p:ext>
            </p:extLst>
          </p:nvPr>
        </p:nvGraphicFramePr>
        <p:xfrm>
          <a:off x="223837" y="693572"/>
          <a:ext cx="8234361" cy="5021428"/>
        </p:xfrm>
        <a:graphic>
          <a:graphicData uri="http://schemas.openxmlformats.org/drawingml/2006/table">
            <a:tbl>
              <a:tblPr firstRow="1" bandRow="1"/>
              <a:tblGrid>
                <a:gridCol w="788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5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64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7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218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77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218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3230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373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Strategically located land allocated 	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 Farm Dwellers (ESTA Occupiers)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and implement beneficiary selection criteria.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Guidelines for Continuous improvement to enhance the functionality of the DLRCs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Provincial Consultations with external Stakeholders.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577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577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32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512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5 996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2891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51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DLRCs functional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Functionality of District Land Reform Committees (DLRCs)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Process land and recapitalization applications 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Register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all applications on the relevant system.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land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valuations.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alignment to policy and refer to NLARCC for approval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5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5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5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5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5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5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5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5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61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41136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052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2214364"/>
              </p:ext>
            </p:extLst>
          </p:nvPr>
        </p:nvGraphicFramePr>
        <p:xfrm>
          <a:off x="76202" y="729292"/>
          <a:ext cx="8458200" cy="4818068"/>
        </p:xfrm>
        <a:graphic>
          <a:graphicData uri="http://schemas.openxmlformats.org/drawingml/2006/table">
            <a:tbl>
              <a:tblPr firstRow="1" bandRow="1"/>
              <a:tblGrid>
                <a:gridCol w="81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8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6610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52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Strategically located land acquired and allocated 	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PLAS farms identified for the incubation and training of agricultural graduates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Expedite the completion of the Business Process Mapping and automation of Land Acquisition and development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farm assessments, due diligence exercise, develop and implement beneficiary selection criteria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R133 364 957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3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81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48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farms on Strengthening Relative Rights Policy acquired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Assessing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production capability.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targeted land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Screen applicants in line with existing frameworks.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farm assessments and valuation.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Acquire and allocate land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noProof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R525 000 000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4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4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64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4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589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44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821607"/>
              </p:ext>
            </p:extLst>
          </p:nvPr>
        </p:nvGraphicFramePr>
        <p:xfrm>
          <a:off x="228600" y="762000"/>
          <a:ext cx="8305794" cy="5005728"/>
        </p:xfrm>
        <a:graphic>
          <a:graphicData uri="http://schemas.openxmlformats.org/drawingml/2006/table">
            <a:tbl>
              <a:tblPr firstRow="1" bandRow="1"/>
              <a:tblGrid>
                <a:gridCol w="79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95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74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9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9972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69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972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7461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218"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Strategically located land acquired </a:t>
                      </a:r>
                      <a:r>
                        <a:rPr lang="en-ZA" sz="9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farms acquired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7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Matching of the targeted land (production capability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targeted land.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Due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diligence exercise.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Screen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applicants in line with existing frameworks.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R121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500 000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23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R101 700 000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4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R90 180 000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R130 000 000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4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R120 000 000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1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64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R127 120 000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R142 647 000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76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R88 114 000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ZA" sz="900" dirty="0" smtClean="0"/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R61 989 457</a:t>
                      </a:r>
                    </a:p>
                    <a:p>
                      <a:pPr algn="ctr"/>
                      <a:endParaRPr lang="en-ZA" sz="900" dirty="0"/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PT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ALHA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6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7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78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" y="-28575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840276"/>
              </p:ext>
            </p:extLst>
          </p:nvPr>
        </p:nvGraphicFramePr>
        <p:xfrm>
          <a:off x="304798" y="761998"/>
          <a:ext cx="8534401" cy="4724503"/>
        </p:xfrm>
        <a:graphic>
          <a:graphicData uri="http://schemas.openxmlformats.org/drawingml/2006/table">
            <a:tbl>
              <a:tblPr firstRow="1" bandRow="1"/>
              <a:tblGrid>
                <a:gridCol w="960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2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2867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404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Support provided to land reform beneficiaries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households supported under the one household one hectare programme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Site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identification.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Demarcation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sites for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Households.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Set-up institutional arrangements.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Strategic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Partner Appointment And Production plans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Development.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Registration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Internal Land Use Registration ( ILUR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Evaluation.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Analyses of rural household data for policy improvement.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R214 410 493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 </a:t>
                      </a:r>
                      <a:endParaRPr lang="en-ZA" sz="9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1010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590</a:t>
                      </a:r>
                      <a:endParaRPr lang="en-ZA" sz="9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8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5 000 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590  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1885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1065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035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households supported through the one household two dairy cows programme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R32 060 620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0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0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0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0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58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366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443775"/>
              </p:ext>
            </p:extLst>
          </p:nvPr>
        </p:nvGraphicFramePr>
        <p:xfrm>
          <a:off x="228600" y="833120"/>
          <a:ext cx="8381998" cy="4770653"/>
        </p:xfrm>
        <a:graphic>
          <a:graphicData uri="http://schemas.openxmlformats.org/drawingml/2006/table">
            <a:tbl>
              <a:tblPr firstRow="1" bandRow="1"/>
              <a:tblGrid>
                <a:gridCol w="80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6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5759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257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759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04964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7">
                <a:tc rowSpan="2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Support provided to land reform beneficiaries and rural communities through the One Household One Hectare Initiative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Recapitalisation and Development commitments finalised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Setup institutional arrangements.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Strategic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partner appointment  and production plans developed.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Implementation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projects.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Internal Land Use Registration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R60 558 214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 </a:t>
                      </a:r>
                      <a:r>
                        <a:rPr lang="en-ZA" sz="900" dirty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2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 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24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jobs created in Land Reform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farms in relation to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development.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Appoint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strategic partners.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agricultural and financial support in relation to </a:t>
                      </a:r>
                      <a:r>
                        <a:rPr lang="en-ZA" sz="9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Business Plans for ensuring sustainability of projects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Part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the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Recap budget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2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2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2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1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2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1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72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5 000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1 475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2 287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1 238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30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3623143"/>
              </p:ext>
            </p:extLst>
          </p:nvPr>
        </p:nvGraphicFramePr>
        <p:xfrm>
          <a:off x="228600" y="762005"/>
          <a:ext cx="8458200" cy="4876798"/>
        </p:xfrm>
        <a:graphic>
          <a:graphicData uri="http://schemas.openxmlformats.org/drawingml/2006/table">
            <a:tbl>
              <a:tblPr firstRow="1" bandRow="1"/>
              <a:tblGrid>
                <a:gridCol w="81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5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334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3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Support provided to land reform beneficiaries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farmers trained in the Land Reform Programme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Registration of internal land use registration (ILUR).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Training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farmers,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Job creation.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evaluation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Included in Recap Budget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9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1 273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496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421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336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Capacity building conducted on the Communal Property Association Act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Communal Property Associations (CPAs) supported to be compliant with legislation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non-compliant CPAs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Regularize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implementation intervention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R84 105 000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5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390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761015"/>
              </p:ext>
            </p:extLst>
          </p:nvPr>
        </p:nvGraphicFramePr>
        <p:xfrm>
          <a:off x="381000" y="702446"/>
          <a:ext cx="8228234" cy="4936354"/>
        </p:xfrm>
        <a:graphic>
          <a:graphicData uri="http://schemas.openxmlformats.org/drawingml/2006/table">
            <a:tbl>
              <a:tblPr firstRow="1" bandRow="1"/>
              <a:tblGrid>
                <a:gridCol w="914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9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459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85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459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5215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609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Establishment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CPAs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Compliant CPAs established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Identifies 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non-</a:t>
                      </a:r>
                      <a:r>
                        <a:rPr lang="fr-FR" sz="9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compliant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9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CPAs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Régularise       </a:t>
                      </a: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Implémentation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intervention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Setting up of Land Tenure Committee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9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037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TRANCRAA projects supported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TRANCRAA projects(Transformation of Certain Rural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Areas Act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 supported towards transfers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Land Development Plans.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Land Rights Enquiry.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Establish legal entities.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Registration of legal entities                Develop Land Use Plans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0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0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30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30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30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30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0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30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776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34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9911049"/>
              </p:ext>
            </p:extLst>
          </p:nvPr>
        </p:nvGraphicFramePr>
        <p:xfrm>
          <a:off x="228600" y="762005"/>
          <a:ext cx="8458197" cy="4876798"/>
        </p:xfrm>
        <a:graphic>
          <a:graphicData uri="http://schemas.openxmlformats.org/drawingml/2006/table">
            <a:tbl>
              <a:tblPr firstRow="1" bandRow="1"/>
              <a:tblGrid>
                <a:gridCol w="951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9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33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2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334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3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Adjustment of title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deeds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 of applications  supported towards adjustment of title deeds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and screen applications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Appointment of commissioners Designation memo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9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336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Eviction cases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resolved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 of evictions and other land rights violations  cases intervened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Development of a database to register incoming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complaints.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Intervene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or refer to LRMF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Screen complaints  against land rights violations    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5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513589"/>
              </p:ext>
            </p:extLst>
          </p:nvPr>
        </p:nvGraphicFramePr>
        <p:xfrm>
          <a:off x="342900" y="762005"/>
          <a:ext cx="8458200" cy="4886845"/>
        </p:xfrm>
        <a:graphic>
          <a:graphicData uri="http://schemas.openxmlformats.org/drawingml/2006/table">
            <a:tbl>
              <a:tblPr firstRow="1" bandRow="1"/>
              <a:tblGrid>
                <a:gridCol w="81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08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334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32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Communal land rights protected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Informal Land Rights on Communal Land protected (IPILIRA)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transfers of title deeds to HH, Communities, legal institutions and Local Authorities (TUP)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Intervention to protect rights.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upgrading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R61 000 000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6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9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9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336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Tittle deed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transferred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transfers of title deeds to HH, Communities, legal institutions and Local Authorities (TUP)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and screen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applications.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Appointment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commissioners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Designation memo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3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3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5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85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936601"/>
              </p:ext>
            </p:extLst>
          </p:nvPr>
        </p:nvGraphicFramePr>
        <p:xfrm>
          <a:off x="228600" y="761999"/>
          <a:ext cx="8382000" cy="4912046"/>
        </p:xfrm>
        <a:graphic>
          <a:graphicData uri="http://schemas.openxmlformats.org/drawingml/2006/table">
            <a:tbl>
              <a:tblPr firstRow="1" bandRow="1"/>
              <a:tblGrid>
                <a:gridCol w="943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7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2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93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52560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633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Labour  tenants application settled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labour tenant applications settled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Issue s17 notices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applications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valuation</a:t>
                      </a:r>
                      <a:r>
                        <a:rPr lang="en-ZA" sz="9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properties claimed.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upgrading of labour tenants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0 1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5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1434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623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Section 17 notices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section 17 Notices issued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Identify s16 Applications where s17 Notices have not been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issued.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and interview the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Applicants.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Conduct mapping of the claimed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land.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Identify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the owner of the land and their contact details 5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76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974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105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398582"/>
              </p:ext>
            </p:extLst>
          </p:nvPr>
        </p:nvGraphicFramePr>
        <p:xfrm>
          <a:off x="609600" y="980242"/>
          <a:ext cx="7848599" cy="4429960"/>
        </p:xfrm>
        <a:graphic>
          <a:graphicData uri="http://schemas.openxmlformats.org/drawingml/2006/table">
            <a:tbl>
              <a:tblPr firstRow="1" bandRow="1"/>
              <a:tblGrid>
                <a:gridCol w="968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365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61269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141"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Budget expenditure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of allocated budget spent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 align budget with Branch Operational Plan and 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DMP.</a:t>
                      </a:r>
                    </a:p>
                    <a:p>
                      <a:pPr marL="228600" indent="-22860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financial transactions to ensure effective utilisation of financial resources in order to prevent irregular, fruitless and wasteful 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expenditure.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 and maintain internal controls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473744" y="674"/>
            <a:ext cx="9730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4666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840848"/>
              </p:ext>
            </p:extLst>
          </p:nvPr>
        </p:nvGraphicFramePr>
        <p:xfrm>
          <a:off x="114300" y="754981"/>
          <a:ext cx="8382000" cy="4754091"/>
        </p:xfrm>
        <a:graphic>
          <a:graphicData uri="http://schemas.openxmlformats.org/drawingml/2006/table">
            <a:tbl>
              <a:tblPr firstRow="1" bandRow="1"/>
              <a:tblGrid>
                <a:gridCol w="80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1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02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0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1978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 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698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Performance report submitted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performance reports  submitted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Update performance data continuously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Obtain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provincial inputs and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corrections.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Extract POE                            Submit for verification               Make corrections if needed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Sign off report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83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947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Land parcels Vested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State Land parcels confirmed as vested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dentify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parcels for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vesting.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Prepare and submit submission to the PSLVDC for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recommendation.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Capture applications on PSLVDC tracking system and escalate to the next level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9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9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9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49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9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9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9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49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01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686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60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71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143619"/>
              </p:ext>
            </p:extLst>
          </p:nvPr>
        </p:nvGraphicFramePr>
        <p:xfrm>
          <a:off x="152399" y="761998"/>
          <a:ext cx="8534400" cy="4800601"/>
        </p:xfrm>
        <a:graphic>
          <a:graphicData uri="http://schemas.openxmlformats.org/drawingml/2006/table">
            <a:tbl>
              <a:tblPr firstRow="1" bandRow="1"/>
              <a:tblGrid>
                <a:gridCol w="88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2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04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9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5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5584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75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558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79714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65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Vesting applications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processed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days taken to process a vesting application from Provincial State Land Disposal and Vesting Committee meeting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Process vesting applications in the PSLVDC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system.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Obtain PSLVDC minutes and other relevant documents from </a:t>
                      </a:r>
                      <a:r>
                        <a:rPr lang="en-ZA" sz="9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Prov.s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Compare progress with vesting targets per quarter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designing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vesting certificates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COE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 Days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3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9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 days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286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Asset verification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 assets verified and barcoded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Verify PLAS assets and barcode them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55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61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13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9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876287"/>
              </p:ext>
            </p:extLst>
          </p:nvPr>
        </p:nvGraphicFramePr>
        <p:xfrm>
          <a:off x="76202" y="735015"/>
          <a:ext cx="8382000" cy="4903785"/>
        </p:xfrm>
        <a:graphic>
          <a:graphicData uri="http://schemas.openxmlformats.org/drawingml/2006/table">
            <a:tbl>
              <a:tblPr firstRow="1" bandRow="1"/>
              <a:tblGrid>
                <a:gridCol w="80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61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5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520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46369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16"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Disposal applications processed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days taken to process a disposal application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Draft a disposal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memo.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Attach supporting documents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Capture application on LAW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 days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59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Contract management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days taken to conclude and sign a contract from the date of acquisition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Obtain a written instruction from LRD containing confirmation of Transfer.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approved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NLARCC Memo, Deed of Sale, Valuation Report, Identity document/ Registration Documents of the Lessee.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0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</a:t>
            </a:r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TARGETS</a:t>
            </a:r>
          </a:p>
          <a:p>
            <a:pPr algn="ctr"/>
            <a:endParaRPr lang="en-ZA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62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26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7" t="57340" r="9702" b="27408"/>
          <a:stretch/>
        </p:blipFill>
        <p:spPr>
          <a:xfrm>
            <a:off x="609600" y="4495800"/>
            <a:ext cx="7924800" cy="124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ZA" b="1" dirty="0">
                <a:latin typeface="Century Gothic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9625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mtClean="0"/>
              <a:t>63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345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59808"/>
              </p:ext>
            </p:extLst>
          </p:nvPr>
        </p:nvGraphicFramePr>
        <p:xfrm>
          <a:off x="609602" y="784089"/>
          <a:ext cx="7924800" cy="4778513"/>
        </p:xfrm>
        <a:graphic>
          <a:graphicData uri="http://schemas.openxmlformats.org/drawingml/2006/table">
            <a:tbl>
              <a:tblPr firstRow="1" bandRow="1"/>
              <a:tblGrid>
                <a:gridCol w="989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1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76378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473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unqualified regularity audit opinion on financial and non-financial performance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contribution towards achieving an unqualified audit opinion on financial and non-financial performance</a:t>
                      </a:r>
                      <a:r>
                        <a:rPr lang="en-ZA" sz="9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Request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for information from the Auditor General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requested information by AG on specified time lines                                  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Respond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to Communication of Audit Findings by AG on specified time lines</a:t>
                      </a: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Develop action plans to address AG findings</a:t>
                      </a:r>
                    </a:p>
                    <a:p>
                      <a:pPr marL="0" indent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 action plans within timelines                                                      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Submit monthly progress reports                                            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APP</a:t>
                      </a:r>
                      <a:endParaRPr lang="en-ZA" sz="9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73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537" y="76200"/>
            <a:ext cx="836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TARGETS</a:t>
            </a:r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293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7693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01508"/>
              </p:ext>
            </p:extLst>
          </p:nvPr>
        </p:nvGraphicFramePr>
        <p:xfrm>
          <a:off x="609602" y="784089"/>
          <a:ext cx="7924800" cy="4377040"/>
        </p:xfrm>
        <a:graphic>
          <a:graphicData uri="http://schemas.openxmlformats.org/drawingml/2006/table">
            <a:tbl>
              <a:tblPr firstRow="1" bandRow="1"/>
              <a:tblGrid>
                <a:gridCol w="989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2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76378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473"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Bids adjudication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bids awarded within the prescribed 67 days from the advert date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bids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Perform      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quality 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checks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Verify  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database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Capture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bids 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                      Conduct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briefing </a:t>
                      </a: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sessions</a:t>
                      </a:r>
                    </a:p>
                    <a:p>
                      <a:pPr marL="0" indent="0" algn="ctr" defTabSz="91340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                            Award </a:t>
                      </a: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bids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537" y="76200"/>
            <a:ext cx="836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TARGETS</a:t>
            </a:r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293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106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634707"/>
              </p:ext>
            </p:extLst>
          </p:nvPr>
        </p:nvGraphicFramePr>
        <p:xfrm>
          <a:off x="609600" y="711470"/>
          <a:ext cx="7924800" cy="4450352"/>
        </p:xfrm>
        <a:graphic>
          <a:graphicData uri="http://schemas.openxmlformats.org/drawingml/2006/table">
            <a:tbl>
              <a:tblPr firstRow="1" bandRow="1"/>
              <a:tblGrid>
                <a:gridCol w="793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267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Activities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775"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Procurement of goods and services</a:t>
                      </a:r>
                    </a:p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days taken to issue an order number for the procurement of goods and services from the date of receipt of request from a component 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Receive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requests                                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Check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quotations                                    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Capture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requests                           </a:t>
                      </a: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Issue </a:t>
                      </a: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order numbers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COE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EC</a:t>
                      </a: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gridSpan="4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 Days</a:t>
                      </a:r>
                      <a:endParaRPr lang="en-ZA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KZN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7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34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WC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429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OPERATIONAL PLAN PERFORMANCE INDICATORS AND </a:t>
            </a:r>
            <a:endParaRPr lang="en-ZA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PROVINCIAL TARGETS</a:t>
            </a:r>
            <a:endParaRPr lang="en-ZA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333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9295</TotalTime>
  <Words>8276</Words>
  <Application>Microsoft Office PowerPoint</Application>
  <PresentationFormat>On-screen Show (4:3)</PresentationFormat>
  <Paragraphs>5221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1_Office Theme</vt:lpstr>
      <vt:lpstr>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Smit</dc:creator>
  <cp:lastModifiedBy>PUMZA</cp:lastModifiedBy>
  <cp:revision>751</cp:revision>
  <cp:lastPrinted>2016-11-11T14:04:31Z</cp:lastPrinted>
  <dcterms:created xsi:type="dcterms:W3CDTF">2015-05-27T06:21:51Z</dcterms:created>
  <dcterms:modified xsi:type="dcterms:W3CDTF">2017-06-02T08:14:20Z</dcterms:modified>
</cp:coreProperties>
</file>