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Lst>
  <p:notesMasterIdLst>
    <p:notesMasterId r:id="rId16"/>
  </p:notesMasterIdLst>
  <p:handoutMasterIdLst>
    <p:handoutMasterId r:id="rId17"/>
  </p:handoutMasterIdLst>
  <p:sldIdLst>
    <p:sldId id="258" r:id="rId5"/>
    <p:sldId id="305" r:id="rId6"/>
    <p:sldId id="306" r:id="rId7"/>
    <p:sldId id="384" r:id="rId8"/>
    <p:sldId id="381" r:id="rId9"/>
    <p:sldId id="382" r:id="rId10"/>
    <p:sldId id="379" r:id="rId11"/>
    <p:sldId id="383" r:id="rId12"/>
    <p:sldId id="380" r:id="rId13"/>
    <p:sldId id="385" r:id="rId14"/>
    <p:sldId id="378" r:id="rId1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7C1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9" autoAdjust="0"/>
    <p:restoredTop sz="94660"/>
  </p:normalViewPr>
  <p:slideViewPr>
    <p:cSldViewPr snapToGrid="0">
      <p:cViewPr varScale="1">
        <p:scale>
          <a:sx n="116" d="100"/>
          <a:sy n="116" d="100"/>
        </p:scale>
        <p:origin x="-840"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180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4" y="0"/>
            <a:ext cx="2945659" cy="498136"/>
          </a:xfrm>
          <a:prstGeom prst="rect">
            <a:avLst/>
          </a:prstGeom>
        </p:spPr>
        <p:txBody>
          <a:bodyPr vert="horz" lIns="91440" tIns="45720" rIns="91440" bIns="45720" rtlCol="0"/>
          <a:lstStyle>
            <a:lvl1pPr algn="r">
              <a:defRPr sz="1200"/>
            </a:lvl1pPr>
          </a:lstStyle>
          <a:p>
            <a:fld id="{8B8BD19E-9084-4E80-8B21-BCA8CA805FFF}" type="datetimeFigureOut">
              <a:rPr lang="en-ZA" smtClean="0"/>
              <a:pPr/>
              <a:t>2017/05/31</a:t>
            </a:fld>
            <a:endParaRPr lang="en-ZA"/>
          </a:p>
        </p:txBody>
      </p:sp>
      <p:sp>
        <p:nvSpPr>
          <p:cNvPr id="4" name="Footer Placeholder 3"/>
          <p:cNvSpPr>
            <a:spLocks noGrp="1"/>
          </p:cNvSpPr>
          <p:nvPr>
            <p:ph type="ftr" sz="quarter" idx="2"/>
          </p:nvPr>
        </p:nvSpPr>
        <p:spPr>
          <a:xfrm>
            <a:off x="1" y="9430092"/>
            <a:ext cx="2945659" cy="49813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4" y="9430092"/>
            <a:ext cx="2945659" cy="498135"/>
          </a:xfrm>
          <a:prstGeom prst="rect">
            <a:avLst/>
          </a:prstGeom>
        </p:spPr>
        <p:txBody>
          <a:bodyPr vert="horz" lIns="91440" tIns="45720" rIns="91440" bIns="45720" rtlCol="0" anchor="b"/>
          <a:lstStyle>
            <a:lvl1pPr algn="r">
              <a:defRPr sz="1200"/>
            </a:lvl1pPr>
          </a:lstStyle>
          <a:p>
            <a:fld id="{4ED8DB7D-2C36-46C2-96F1-E01B2A071211}" type="slidenum">
              <a:rPr lang="en-ZA" smtClean="0"/>
              <a:pPr/>
              <a:t>‹#›</a:t>
            </a:fld>
            <a:endParaRPr lang="en-ZA"/>
          </a:p>
        </p:txBody>
      </p:sp>
    </p:spTree>
    <p:extLst>
      <p:ext uri="{BB962C8B-B14F-4D97-AF65-F5344CB8AC3E}">
        <p14:creationId xmlns:p14="http://schemas.microsoft.com/office/powerpoint/2010/main" xmlns="" val="70986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DCB66519-D5FF-4F5C-956D-2D478AADD376}" type="datetimeFigureOut">
              <a:rPr lang="en-ZA" smtClean="0"/>
              <a:pPr/>
              <a:t>2017/05/31</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1258"/>
            <a:ext cx="2946400" cy="49696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31258"/>
            <a:ext cx="2946400" cy="496967"/>
          </a:xfrm>
          <a:prstGeom prst="rect">
            <a:avLst/>
          </a:prstGeom>
        </p:spPr>
        <p:txBody>
          <a:bodyPr vert="horz" lIns="91440" tIns="45720" rIns="91440" bIns="45720" rtlCol="0" anchor="b"/>
          <a:lstStyle>
            <a:lvl1pPr algn="r">
              <a:defRPr sz="1200"/>
            </a:lvl1pPr>
          </a:lstStyle>
          <a:p>
            <a:fld id="{C4E571A5-4FB2-44F6-BFEA-5F798F188846}" type="slidenum">
              <a:rPr lang="en-ZA" smtClean="0"/>
              <a:pPr/>
              <a:t>‹#›</a:t>
            </a:fld>
            <a:endParaRPr lang="en-ZA"/>
          </a:p>
        </p:txBody>
      </p:sp>
    </p:spTree>
    <p:extLst>
      <p:ext uri="{BB962C8B-B14F-4D97-AF65-F5344CB8AC3E}">
        <p14:creationId xmlns:p14="http://schemas.microsoft.com/office/powerpoint/2010/main" xmlns="" val="152469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4E571A5-4FB2-44F6-BFEA-5F798F188846}" type="slidenum">
              <a:rPr lang="en-ZA" smtClean="0"/>
              <a:pPr/>
              <a:t>2</a:t>
            </a:fld>
            <a:endParaRPr lang="en-ZA"/>
          </a:p>
        </p:txBody>
      </p:sp>
    </p:spTree>
    <p:extLst>
      <p:ext uri="{BB962C8B-B14F-4D97-AF65-F5344CB8AC3E}">
        <p14:creationId xmlns:p14="http://schemas.microsoft.com/office/powerpoint/2010/main" xmlns="" val="2778594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50C656-DA0E-420E-91C4-B9E3C8431355}" type="datetime1">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967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1EBE9C-32E6-4225-AFEB-BB154D30290D}" type="datetime1">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232008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A3F1A0-A45A-4FF4-AE33-9CBFE6813196}" type="datetime1">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3686848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0" y="-5908"/>
            <a:ext cx="12192000" cy="6863908"/>
          </a:xfrm>
          <a:prstGeom prst="rect">
            <a:avLst/>
          </a:prstGeom>
        </p:spPr>
      </p:pic>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3D1A18-DB23-4A02-81D9-7F9C404799BD}"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995156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8AD58B-F3BA-4D38-8523-34F48221347A}"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702100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2D59EB-4114-4597-9B19-76E9084438EA}"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77254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3FEF51-6ED8-474B-9845-E3423DF69AFC}"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16070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3BC6B-63A4-43EC-8DD6-22C7EB902723}" type="datetime1">
              <a:rPr lang="en-US" smtClean="0">
                <a:solidFill>
                  <a:prstClr val="black">
                    <a:tint val="75000"/>
                  </a:prstClr>
                </a:solidFill>
              </a:rPr>
              <a:pPr/>
              <a:t>5/31/2017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48704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AE6D2C-BFE5-40EA-BD14-7AE41A985521}" type="datetime1">
              <a:rPr lang="en-US" smtClean="0">
                <a:solidFill>
                  <a:prstClr val="black">
                    <a:tint val="75000"/>
                  </a:prstClr>
                </a:solidFill>
              </a:rPr>
              <a:pPr/>
              <a:t>5/31/2017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1346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C5E9C-351B-4DC6-914F-C11F01CE4266}" type="datetime1">
              <a:rPr lang="en-US" smtClean="0">
                <a:solidFill>
                  <a:prstClr val="black">
                    <a:tint val="75000"/>
                  </a:prstClr>
                </a:solidFill>
              </a:rPr>
              <a:pPr/>
              <a:t>5/31/2017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96975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FC687-8E21-4E5B-957A-4F4CB70ADF30}"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19870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7F57D4-1F7F-4F26-8066-0117A6CE0A59}" type="datetime1">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1201597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4748C-8BC5-4F5F-BEA6-F44E4EE020AE}"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21671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66508-23CD-48AC-95E8-F783A2987DA8}"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13601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772CB-E21B-4EEA-B25F-D6A79485778A}"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25564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0" y="-5908"/>
            <a:ext cx="12192000" cy="6863908"/>
          </a:xfrm>
          <a:prstGeom prst="rect">
            <a:avLst/>
          </a:prstGeom>
        </p:spPr>
      </p:pic>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6045A2-8AFE-49FD-BE65-90D9642D2D51}"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3561928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89DF2-2365-4246-8394-3EE5E13A9B84}"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2194020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0D954-B929-4B1B-BF85-7B5307D22808}"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32698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9A69D-38E8-4D8B-A50D-9A0F7F4CF151}"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024928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75D87-16AC-449E-9A06-698CE7EEB68E}" type="datetime1">
              <a:rPr lang="en-US" smtClean="0">
                <a:solidFill>
                  <a:prstClr val="black">
                    <a:tint val="75000"/>
                  </a:prstClr>
                </a:solidFill>
              </a:rPr>
              <a:pPr/>
              <a:t>5/31/2017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63114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0637D-B60A-4620-98DB-61F04A3B133D}" type="datetime1">
              <a:rPr lang="en-US" smtClean="0">
                <a:solidFill>
                  <a:prstClr val="black">
                    <a:tint val="75000"/>
                  </a:prstClr>
                </a:solidFill>
              </a:rPr>
              <a:pPr/>
              <a:t>5/31/2017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291956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57CA-D68E-49CE-8EED-359AD8890134}" type="datetime1">
              <a:rPr lang="en-US" smtClean="0">
                <a:solidFill>
                  <a:prstClr val="black">
                    <a:tint val="75000"/>
                  </a:prstClr>
                </a:solidFill>
              </a:rPr>
              <a:pPr/>
              <a:t>5/31/2017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40502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BD2FE-24F8-4401-BD30-F2F6BD5CEEF9}" type="datetime1">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317059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0AE89-F5A5-40B9-8C4A-5FBA5000BE67}"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092904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88A12-8168-4AB9-B5C4-7C1C8B7C08B4}"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064409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3B642-CC18-433E-BCE6-A9C614B025AA}"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721628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038638-3ADA-4A2B-B1EF-DC478F350DF4}"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22291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0" y="-5908"/>
            <a:ext cx="12192000" cy="6863908"/>
          </a:xfrm>
          <a:prstGeom prst="rect">
            <a:avLst/>
          </a:prstGeom>
        </p:spPr>
      </p:pic>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B1E4E5-9FBF-47B2-BA6E-5A21E1AD8E38}"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787817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C84D2-2E50-4E70-918F-B071B5EAABDE}"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4893664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596780-9494-4644-AB5D-9873821935CA}"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213090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C42E76-0E11-4CA4-B4F4-4BCB92140E52}"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459763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73A4ED-B320-4280-825C-C0B36AAAB1E9}" type="datetime1">
              <a:rPr lang="en-US" smtClean="0">
                <a:solidFill>
                  <a:prstClr val="black">
                    <a:tint val="75000"/>
                  </a:prstClr>
                </a:solidFill>
              </a:rPr>
              <a:pPr/>
              <a:t>5/31/2017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19774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4ADAED-4D16-4F07-924C-B468F2098C85}" type="datetime1">
              <a:rPr lang="en-US" smtClean="0">
                <a:solidFill>
                  <a:prstClr val="black">
                    <a:tint val="75000"/>
                  </a:prstClr>
                </a:solidFill>
              </a:rPr>
              <a:pPr/>
              <a:t>5/31/2017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8808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DAB9C8-E421-4DA5-ADE4-E7F5998E1651}" type="datetime1">
              <a:rPr lang="en-US" smtClean="0"/>
              <a:pPr/>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36338169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21353-3D5F-4E16-9D2A-038284A125F2}" type="datetime1">
              <a:rPr lang="en-US" smtClean="0">
                <a:solidFill>
                  <a:prstClr val="black">
                    <a:tint val="75000"/>
                  </a:prstClr>
                </a:solidFill>
              </a:rPr>
              <a:pPr/>
              <a:t>5/31/2017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310571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F3299-0D36-43EA-A222-1B95C2E55995}"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206828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797074-2D82-4E70-87DE-CC1B79D47D6E}" type="datetime1">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347544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A1790-98B7-4105-BC81-24D0112A1A8B}"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59340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70CDF-9FBA-44B2-8031-6817C5269145}" type="datetime1">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657A1C-7470-994B-9344-A665903942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0390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4B1332-A15D-4BFD-BCEC-48A1E02872E9}" type="datetime1">
              <a:rPr lang="en-US" smtClean="0"/>
              <a:pPr/>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94386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3CA5C1-CD7B-433A-B1CA-E76BCBB61371}" type="datetime1">
              <a:rPr lang="en-US" smtClean="0"/>
              <a:pPr/>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2078154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3B3BB-823D-4406-8C22-64F30B981420}" type="datetime1">
              <a:rPr lang="en-US" smtClean="0"/>
              <a:pPr/>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208741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CAD46-8EEE-47DF-BBD4-A74324CC2CF6}" type="datetime1">
              <a:rPr lang="en-US" smtClean="0"/>
              <a:pPr/>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218754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C6A7D-5588-47B8-8275-93F28D24712F}" type="datetime1">
              <a:rPr lang="en-US" smtClean="0"/>
              <a:pPr/>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98613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D9BD8-1927-4ED8-BEA6-813916AD63C9}" type="datetime1">
              <a:rPr lang="en-US" smtClean="0"/>
              <a:pPr/>
              <a:t>5/31/2017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8B62C-4A43-478E-8FE5-A8C4D5447894}" type="slidenum">
              <a:rPr lang="en-US" smtClean="0"/>
              <a:pPr/>
              <a:t>‹#›</a:t>
            </a:fld>
            <a:endParaRPr lang="en-US"/>
          </a:p>
        </p:txBody>
      </p:sp>
    </p:spTree>
    <p:extLst>
      <p:ext uri="{BB962C8B-B14F-4D97-AF65-F5344CB8AC3E}">
        <p14:creationId xmlns:p14="http://schemas.microsoft.com/office/powerpoint/2010/main" xmlns="" val="17727602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stretch>
            <a:fillRect/>
          </a:stretch>
        </p:blipFill>
        <p:spPr>
          <a:xfrm>
            <a:off x="-6557" y="1"/>
            <a:ext cx="12191999" cy="6858001"/>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a:no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44803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1DB6CD4-BB2F-476E-A37E-3158E9E2806A}" type="datetime1">
              <a:rPr lang="en-US" smtClean="0">
                <a:solidFill>
                  <a:prstClr val="black">
                    <a:tint val="75000"/>
                  </a:prstClr>
                </a:solidFill>
              </a:rPr>
              <a:pPr defTabSz="457200"/>
              <a:t>5/31/2017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41371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9072331" y="64015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BB657A1C-7470-994B-9344-A665903942CD}"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xmlns="" val="39584149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stretch>
            <a:fillRect/>
          </a:stretch>
        </p:blipFill>
        <p:spPr>
          <a:xfrm>
            <a:off x="-6557" y="1"/>
            <a:ext cx="12191999" cy="6858001"/>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a:no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44803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0834C1B-C77F-42E5-ABDB-665444A4C99F}" type="datetime1">
              <a:rPr lang="en-US" smtClean="0">
                <a:solidFill>
                  <a:prstClr val="black">
                    <a:tint val="75000"/>
                  </a:prstClr>
                </a:solidFill>
              </a:rPr>
              <a:pPr defTabSz="457200"/>
              <a:t>5/31/2017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41371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9072331" y="64015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BB657A1C-7470-994B-9344-A665903942CD}"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xmlns="" val="23959667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stretch>
            <a:fillRect/>
          </a:stretch>
        </p:blipFill>
        <p:spPr>
          <a:xfrm>
            <a:off x="-6557" y="1"/>
            <a:ext cx="12191999" cy="6858001"/>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a:no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44803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F6A0C88-506C-4776-814D-6B1C36D4DD3C}" type="datetime1">
              <a:rPr lang="en-US" smtClean="0">
                <a:solidFill>
                  <a:prstClr val="black">
                    <a:tint val="75000"/>
                  </a:prstClr>
                </a:solidFill>
              </a:rPr>
              <a:pPr defTabSz="457200"/>
              <a:t>5/31/2017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41371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9072331" y="640159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BB657A1C-7470-994B-9344-A665903942CD}"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xmlns="" val="34813556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23" y="-476573"/>
            <a:ext cx="1220202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itle 1"/>
          <p:cNvSpPr>
            <a:spLocks noGrp="1"/>
          </p:cNvSpPr>
          <p:nvPr>
            <p:ph type="title"/>
          </p:nvPr>
        </p:nvSpPr>
        <p:spPr/>
        <p:txBody>
          <a:bodyPr/>
          <a:lstStyle/>
          <a:p>
            <a:r>
              <a:rPr lang="en-GB" altLang="en-US" smtClean="0"/>
              <a:t/>
            </a:r>
            <a:br>
              <a:rPr lang="en-GB" altLang="en-US" smtClean="0"/>
            </a:br>
            <a:endParaRPr lang="en-GB" altLang="en-US" dirty="0"/>
          </a:p>
        </p:txBody>
      </p:sp>
      <p:sp>
        <p:nvSpPr>
          <p:cNvPr id="2" name="Content Placeholder 1"/>
          <p:cNvSpPr>
            <a:spLocks noGrp="1"/>
          </p:cNvSpPr>
          <p:nvPr>
            <p:ph idx="1"/>
          </p:nvPr>
        </p:nvSpPr>
        <p:spPr>
          <a:xfrm>
            <a:off x="838200" y="852407"/>
            <a:ext cx="10515600" cy="4200040"/>
          </a:xfrm>
        </p:spPr>
        <p:txBody>
          <a:bodyPr/>
          <a:lstStyle/>
          <a:p>
            <a:endParaRPr lang="en-ZA" dirty="0" smtClean="0"/>
          </a:p>
          <a:p>
            <a:endParaRPr lang="en-ZA" dirty="0" smtClean="0"/>
          </a:p>
          <a:p>
            <a:pPr marL="0" indent="0" algn="ctr">
              <a:buNone/>
            </a:pPr>
            <a:r>
              <a:rPr lang="en-ZA" sz="2400" b="1" dirty="0" smtClean="0">
                <a:latin typeface="Cambria" panose="02040503050406030204" pitchFamily="18" charset="0"/>
                <a:cs typeface="Arial" panose="020B0604020202020204" pitchFamily="34" charset="0"/>
              </a:rPr>
              <a:t>IRREGULAR EXPENDITURE AT UMSUNDUZI MUCIPALITY AND REMEDIAL ACTION </a:t>
            </a:r>
          </a:p>
          <a:p>
            <a:pPr marL="0" indent="0" algn="ctr">
              <a:buNone/>
            </a:pPr>
            <a:endParaRPr lang="en-ZA" sz="2400" b="1" dirty="0" smtClean="0">
              <a:latin typeface="Cambria" panose="02040503050406030204" pitchFamily="18" charset="0"/>
              <a:cs typeface="Arial" panose="020B0604020202020204" pitchFamily="34" charset="0"/>
            </a:endParaRPr>
          </a:p>
          <a:p>
            <a:pPr marL="0" indent="0" algn="ctr">
              <a:buNone/>
            </a:pPr>
            <a:r>
              <a:rPr lang="en-ZA" sz="2400" b="1" dirty="0" smtClean="0">
                <a:latin typeface="Cambria" panose="02040503050406030204" pitchFamily="18" charset="0"/>
                <a:cs typeface="Arial" panose="020B0604020202020204" pitchFamily="34" charset="0"/>
              </a:rPr>
              <a:t>PRESENTATION TO THE PORTFOLIO COMMITTEE ON PUBLIC WORKS</a:t>
            </a:r>
          </a:p>
          <a:p>
            <a:pPr marL="457200" indent="-457200" algn="ctr">
              <a:buAutoNum type="arabicPlain" startAt="30"/>
            </a:pPr>
            <a:r>
              <a:rPr lang="en-ZA" altLang="en-US" sz="2400" b="1" dirty="0" smtClean="0">
                <a:latin typeface="Cambria" panose="02040503050406030204" pitchFamily="18" charset="0"/>
                <a:cs typeface="Arial" panose="020B0604020202020204" pitchFamily="34" charset="0"/>
              </a:rPr>
              <a:t>MAY 2017</a:t>
            </a:r>
          </a:p>
          <a:p>
            <a:pPr marL="0" indent="0" algn="ctr">
              <a:buNone/>
            </a:pPr>
            <a:endParaRPr lang="en-GB" altLang="en-US" sz="2400" b="1" dirty="0" smtClean="0">
              <a:latin typeface="Cambria" panose="02040503050406030204" pitchFamily="18" charset="0"/>
              <a:cs typeface="Arial" panose="020B0604020202020204" pitchFamily="34" charset="0"/>
            </a:endParaRPr>
          </a:p>
          <a:p>
            <a:pPr marL="0" indent="0" algn="ctr">
              <a:buNone/>
            </a:pPr>
            <a:r>
              <a:rPr lang="en-ZA" b="1" dirty="0" smtClean="0">
                <a:latin typeface="Cambria" panose="02040503050406030204" pitchFamily="18" charset="0"/>
              </a:rPr>
              <a:t>                        </a:t>
            </a:r>
            <a:r>
              <a:rPr lang="en-ZA" sz="2400" b="1" dirty="0" smtClean="0">
                <a:latin typeface="Cambria" panose="02040503050406030204" pitchFamily="18" charset="0"/>
              </a:rPr>
              <a:t>E305</a:t>
            </a:r>
            <a:r>
              <a:rPr lang="en-ZA" sz="2400" b="1" dirty="0">
                <a:latin typeface="Cambria" panose="02040503050406030204" pitchFamily="18" charset="0"/>
              </a:rPr>
              <a:t>, 3</a:t>
            </a:r>
            <a:r>
              <a:rPr lang="en-ZA" sz="2400" b="1" baseline="30000" dirty="0">
                <a:latin typeface="Cambria" panose="02040503050406030204" pitchFamily="18" charset="0"/>
              </a:rPr>
              <a:t>rd</a:t>
            </a:r>
            <a:r>
              <a:rPr lang="en-ZA" sz="2400" b="1" dirty="0">
                <a:latin typeface="Cambria" panose="02040503050406030204" pitchFamily="18" charset="0"/>
              </a:rPr>
              <a:t> Floor New Wing, Parliament </a:t>
            </a:r>
            <a:endParaRPr lang="en-GB" altLang="en-US" sz="2400" b="1" dirty="0" smtClean="0">
              <a:latin typeface="Cambria" panose="02040503050406030204" pitchFamily="18" charset="0"/>
            </a:endParaRPr>
          </a:p>
          <a:p>
            <a:endParaRPr lang="en-ZA" dirty="0" smtClean="0"/>
          </a:p>
          <a:p>
            <a:endParaRPr lang="en-GB" altLang="en-US" dirty="0"/>
          </a:p>
        </p:txBody>
      </p:sp>
      <p:sp>
        <p:nvSpPr>
          <p:cNvPr id="3" name="Slide Number Placeholder 2"/>
          <p:cNvSpPr>
            <a:spLocks noGrp="1"/>
          </p:cNvSpPr>
          <p:nvPr>
            <p:ph type="sldNum" sz="quarter" idx="12"/>
          </p:nvPr>
        </p:nvSpPr>
        <p:spPr/>
        <p:txBody>
          <a:bodyPr/>
          <a:lstStyle/>
          <a:p>
            <a:fld id="{C738B62C-4A43-478E-8FE5-A8C4D5447894}" type="slidenum">
              <a:rPr lang="en-US" smtClean="0"/>
              <a:pPr/>
              <a:t>1</a:t>
            </a:fld>
            <a:endParaRPr lang="en-US"/>
          </a:p>
        </p:txBody>
      </p:sp>
      <p:sp>
        <p:nvSpPr>
          <p:cNvPr id="10" name="Subtitle 2"/>
          <p:cNvSpPr txBox="1">
            <a:spLocks/>
          </p:cNvSpPr>
          <p:nvPr/>
        </p:nvSpPr>
        <p:spPr>
          <a:xfrm>
            <a:off x="965639" y="2888593"/>
            <a:ext cx="10335128" cy="106641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ZA" sz="2800" b="1" dirty="0" smtClean="0"/>
          </a:p>
        </p:txBody>
      </p:sp>
    </p:spTree>
    <p:extLst>
      <p:ext uri="{BB962C8B-B14F-4D97-AF65-F5344CB8AC3E}">
        <p14:creationId xmlns:p14="http://schemas.microsoft.com/office/powerpoint/2010/main" xmlns="" val="2248547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85005"/>
          </a:xfrm>
        </p:spPr>
        <p:txBody>
          <a:bodyPr>
            <a:normAutofit fontScale="90000"/>
          </a:bodyPr>
          <a:lstStyle/>
          <a:p>
            <a:r>
              <a:rPr lang="en-ZA" b="1" dirty="0" smtClean="0"/>
              <a:t>Reported Irregularities</a:t>
            </a:r>
            <a:endParaRPr lang="en-ZA" b="1" dirty="0"/>
          </a:p>
        </p:txBody>
      </p:sp>
      <p:sp>
        <p:nvSpPr>
          <p:cNvPr id="3" name="Content Placeholder 2"/>
          <p:cNvSpPr>
            <a:spLocks noGrp="1"/>
          </p:cNvSpPr>
          <p:nvPr>
            <p:ph idx="1"/>
          </p:nvPr>
        </p:nvSpPr>
        <p:spPr>
          <a:xfrm>
            <a:off x="609600" y="1086416"/>
            <a:ext cx="10972800" cy="4857185"/>
          </a:xfrm>
        </p:spPr>
        <p:txBody>
          <a:bodyPr>
            <a:normAutofit lnSpcReduction="10000"/>
          </a:bodyPr>
          <a:lstStyle/>
          <a:p>
            <a:r>
              <a:rPr lang="en-ZA" sz="2800" dirty="0" smtClean="0"/>
              <a:t>Certain irregularities were reported on the project relating to:</a:t>
            </a:r>
          </a:p>
          <a:p>
            <a:pPr lvl="1"/>
            <a:r>
              <a:rPr lang="en-ZA" sz="2400" dirty="0" smtClean="0"/>
              <a:t>Procurement process followed in acquiring the services of TNT</a:t>
            </a:r>
          </a:p>
          <a:p>
            <a:pPr lvl="1"/>
            <a:r>
              <a:rPr lang="en-ZA" sz="2400" dirty="0" smtClean="0"/>
              <a:t>Incorrect management fee rate charged on the project</a:t>
            </a:r>
          </a:p>
          <a:p>
            <a:pPr lvl="1"/>
            <a:r>
              <a:rPr lang="en-ZA" sz="2400" dirty="0" smtClean="0"/>
              <a:t>Overpayment made to TNT in relation to their fees </a:t>
            </a:r>
          </a:p>
          <a:p>
            <a:pPr marL="514350" indent="-457200"/>
            <a:r>
              <a:rPr lang="en-ZA" sz="2800" dirty="0" smtClean="0"/>
              <a:t>The IDT Board solicited the services of National Treasury (NT) Audit Investigating Unit to conduct a forensic investigation on this matter. </a:t>
            </a:r>
          </a:p>
          <a:p>
            <a:pPr marL="514350" indent="-457200"/>
            <a:r>
              <a:rPr lang="en-ZA" sz="2800" dirty="0" smtClean="0"/>
              <a:t>The NT is finalising the matter and a report is expected to be presented to the Board of Trustees soon.</a:t>
            </a:r>
          </a:p>
          <a:p>
            <a:pPr marL="514350" indent="-457200"/>
            <a:r>
              <a:rPr lang="en-ZA" sz="2800" dirty="0" smtClean="0"/>
              <a:t>As soon as the Board has considered the report and agreed on remedial action, the report will be shared with the Executive Authority also indicating consequence management action to be taken.</a:t>
            </a:r>
          </a:p>
          <a:p>
            <a:pPr marL="514350" indent="-457200"/>
            <a:endParaRPr lang="en-ZA" sz="2800" dirty="0" smtClean="0"/>
          </a:p>
          <a:p>
            <a:pPr marL="514350" indent="-457200"/>
            <a:endParaRPr lang="en-ZA" dirty="0" smtClean="0"/>
          </a:p>
          <a:p>
            <a:pPr marL="514350" indent="-457200"/>
            <a:endParaRPr lang="en-ZA" dirty="0"/>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xmlns="" val="2943466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fld id="{C738B62C-4A43-478E-8FE5-A8C4D5447894}" type="slidenum">
              <a:rPr lang="en-US" smtClean="0">
                <a:solidFill>
                  <a:prstClr val="black">
                    <a:tint val="75000"/>
                  </a:prstClr>
                </a:solidFill>
              </a:rPr>
              <a:pPr/>
              <a:t>11</a:t>
            </a:fld>
            <a:endParaRPr lang="en-US">
              <a:solidFill>
                <a:prstClr val="black">
                  <a:tint val="75000"/>
                </a:prstClr>
              </a:solidFill>
            </a:endParaRPr>
          </a:p>
        </p:txBody>
      </p:sp>
      <p:pic>
        <p:nvPicPr>
          <p:cNvPr id="5" name="Picture 4"/>
          <p:cNvPicPr>
            <a:picLocks noChangeAspect="1"/>
          </p:cNvPicPr>
          <p:nvPr/>
        </p:nvPicPr>
        <p:blipFill>
          <a:blip r:embed="rId2" cstate="print"/>
          <a:stretch>
            <a:fillRect/>
          </a:stretch>
        </p:blipFill>
        <p:spPr>
          <a:xfrm>
            <a:off x="0" y="0"/>
            <a:ext cx="12205250" cy="6478438"/>
          </a:xfrm>
          <a:prstGeom prst="rect">
            <a:avLst/>
          </a:prstGeom>
        </p:spPr>
      </p:pic>
      <p:sp>
        <p:nvSpPr>
          <p:cNvPr id="6" name="Title 1"/>
          <p:cNvSpPr txBox="1">
            <a:spLocks/>
          </p:cNvSpPr>
          <p:nvPr/>
        </p:nvSpPr>
        <p:spPr>
          <a:xfrm>
            <a:off x="838200" y="365126"/>
            <a:ext cx="10515600" cy="98088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ct val="0"/>
              </a:spcAft>
            </a:pPr>
            <a:endParaRPr lang="en-GB" altLang="en-US" b="1" dirty="0">
              <a:solidFill>
                <a:prstClr val="black"/>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xmlns="" val="618540503"/>
              </p:ext>
            </p:extLst>
          </p:nvPr>
        </p:nvGraphicFramePr>
        <p:xfrm>
          <a:off x="457200" y="568036"/>
          <a:ext cx="10896600" cy="1689329"/>
        </p:xfrm>
        <a:graphic>
          <a:graphicData uri="http://schemas.openxmlformats.org/drawingml/2006/table">
            <a:tbl>
              <a:tblPr firstRow="1" firstCol="1" bandRow="1"/>
              <a:tblGrid>
                <a:gridCol w="10896600"/>
              </a:tblGrid>
              <a:tr h="77797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800" b="1" dirty="0" smtClean="0">
                          <a:effectLst/>
                          <a:latin typeface="Cambria" panose="02040503050406030204" pitchFamily="18" charset="0"/>
                          <a:ea typeface="Calibri" panose="020F0502020204030204" pitchFamily="34" charset="0"/>
                          <a:cs typeface="Arial" panose="020B0604020202020204" pitchFamily="34" charset="0"/>
                        </a:rPr>
                        <a:t>7.  CONCLUSION AND RECOMMENDATIONS</a:t>
                      </a:r>
                    </a:p>
                    <a:p>
                      <a:pPr algn="ctr">
                        <a:lnSpc>
                          <a:spcPct val="115000"/>
                        </a:lnSpc>
                        <a:spcAft>
                          <a:spcPts val="0"/>
                        </a:spcAft>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777977">
                <a:tc>
                  <a:txBody>
                    <a:bodyPr/>
                    <a:lstStyle/>
                    <a:p>
                      <a:pPr algn="ctr">
                        <a:lnSpc>
                          <a:spcPct val="115000"/>
                        </a:lnSpc>
                        <a:spcAft>
                          <a:spcPts val="0"/>
                        </a:spcAft>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7" name="Rectangle 6"/>
          <p:cNvSpPr/>
          <p:nvPr/>
        </p:nvSpPr>
        <p:spPr>
          <a:xfrm>
            <a:off x="553879" y="1260314"/>
            <a:ext cx="11097491" cy="4455066"/>
          </a:xfrm>
          <a:prstGeom prst="rect">
            <a:avLst/>
          </a:prstGeom>
        </p:spPr>
        <p:txBody>
          <a:bodyPr wrap="square">
            <a:spAutoFit/>
          </a:bodyPr>
          <a:lstStyle/>
          <a:p>
            <a:pPr algn="just">
              <a:lnSpc>
                <a:spcPct val="150000"/>
              </a:lnSpc>
            </a:pPr>
            <a:r>
              <a:rPr lang="en-ZA" sz="2800" dirty="0" smtClean="0">
                <a:latin typeface="Cambria" panose="02040503050406030204" pitchFamily="18" charset="0"/>
                <a:cs typeface="Arial" panose="020B0604020202020204" pitchFamily="34" charset="0"/>
              </a:rPr>
              <a:t>It is recommended that the Portfolio Committee on Public Works:</a:t>
            </a:r>
          </a:p>
          <a:p>
            <a:pPr marL="457200" indent="-457200" algn="just">
              <a:lnSpc>
                <a:spcPct val="150000"/>
              </a:lnSpc>
              <a:buFontTx/>
              <a:buAutoNum type="arabicPeriod"/>
            </a:pPr>
            <a:r>
              <a:rPr lang="en-ZA" sz="2800" dirty="0" smtClean="0">
                <a:latin typeface="Cambria" panose="02040503050406030204" pitchFamily="18" charset="0"/>
                <a:cs typeface="Arial" panose="020B0604020202020204" pitchFamily="34" charset="0"/>
              </a:rPr>
              <a:t>Notes the report on matters relating to the IDT/Take </a:t>
            </a:r>
            <a:r>
              <a:rPr lang="en-ZA" sz="2800" dirty="0">
                <a:latin typeface="Cambria" panose="02040503050406030204" pitchFamily="18" charset="0"/>
                <a:cs typeface="Arial" panose="020B0604020202020204" pitchFamily="34" charset="0"/>
              </a:rPr>
              <a:t>Note trading 771 </a:t>
            </a:r>
            <a:r>
              <a:rPr lang="en-ZA" sz="2800" dirty="0" smtClean="0">
                <a:latin typeface="Cambria" panose="02040503050406030204" pitchFamily="18" charset="0"/>
                <a:cs typeface="Arial" panose="020B0604020202020204" pitchFamily="34" charset="0"/>
              </a:rPr>
              <a:t>cc contractual arrangements.</a:t>
            </a:r>
          </a:p>
          <a:p>
            <a:pPr algn="just">
              <a:lnSpc>
                <a:spcPct val="150000"/>
              </a:lnSpc>
            </a:pPr>
            <a:r>
              <a:rPr lang="en-ZA" sz="2800" dirty="0" smtClean="0">
                <a:latin typeface="Cambria" panose="02040503050406030204" pitchFamily="18" charset="0"/>
                <a:cs typeface="Arial" panose="020B0604020202020204" pitchFamily="34" charset="0"/>
              </a:rPr>
              <a:t>2.  Notes that the National Treasury is finalizing its investigation on the alleged irregularities associated with the </a:t>
            </a:r>
            <a:r>
              <a:rPr lang="en-ZA" sz="2800" dirty="0" err="1" smtClean="0">
                <a:latin typeface="Cambria" panose="02040503050406030204" pitchFamily="18" charset="0"/>
                <a:cs typeface="Arial" panose="020B0604020202020204" pitchFamily="34" charset="0"/>
              </a:rPr>
              <a:t>Msunduzi</a:t>
            </a:r>
            <a:r>
              <a:rPr lang="en-ZA" sz="2800" dirty="0" smtClean="0">
                <a:latin typeface="Cambria" panose="02040503050406030204" pitchFamily="18" charset="0"/>
                <a:cs typeface="Arial" panose="020B0604020202020204" pitchFamily="34" charset="0"/>
              </a:rPr>
              <a:t> Municipality Project and table </a:t>
            </a:r>
            <a:r>
              <a:rPr lang="en-ZA" sz="2800" smtClean="0">
                <a:latin typeface="Cambria" panose="02040503050406030204" pitchFamily="18" charset="0"/>
                <a:cs typeface="Arial" panose="020B0604020202020204" pitchFamily="34" charset="0"/>
              </a:rPr>
              <a:t>it before the IDT Board. </a:t>
            </a:r>
            <a:endParaRPr lang="en-ZA" sz="2800" dirty="0" smtClean="0">
              <a:latin typeface="Cambria" panose="02040503050406030204" pitchFamily="18" charset="0"/>
              <a:cs typeface="Arial" panose="020B0604020202020204" pitchFamily="34" charset="0"/>
            </a:endParaRPr>
          </a:p>
          <a:p>
            <a:pPr algn="just">
              <a:lnSpc>
                <a:spcPct val="150000"/>
              </a:lnSpc>
            </a:pPr>
            <a:endParaRPr lang="en-ZA" sz="2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67970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50598"/>
          </a:xfrm>
        </p:spPr>
        <p:txBody>
          <a:bodyPr>
            <a:noAutofit/>
          </a:bodyPr>
          <a:lstStyle/>
          <a:p>
            <a:r>
              <a:rPr lang="en-US" sz="2400" b="1" dirty="0" smtClean="0">
                <a:latin typeface="Cambria" panose="02040503050406030204" pitchFamily="18" charset="0"/>
                <a:ea typeface="Times New Roman" panose="02020603050405020304" pitchFamily="18" charset="0"/>
              </a:rPr>
              <a:t>PRESENTATION OUTLINE</a:t>
            </a:r>
            <a:endParaRPr lang="en-GB" sz="2400" dirty="0">
              <a:latin typeface="Cambria" panose="02040503050406030204" pitchFamily="18" charset="0"/>
            </a:endParaRPr>
          </a:p>
        </p:txBody>
      </p:sp>
      <p:sp>
        <p:nvSpPr>
          <p:cNvPr id="3" name="Content Placeholder 2"/>
          <p:cNvSpPr>
            <a:spLocks noGrp="1"/>
          </p:cNvSpPr>
          <p:nvPr>
            <p:ph idx="1"/>
          </p:nvPr>
        </p:nvSpPr>
        <p:spPr>
          <a:xfrm>
            <a:off x="609600" y="1300765"/>
            <a:ext cx="10972800" cy="4194261"/>
          </a:xfrm>
        </p:spPr>
        <p:txBody>
          <a:bodyPr>
            <a:normAutofit lnSpcReduction="10000"/>
          </a:bodyPr>
          <a:lstStyle/>
          <a:p>
            <a:pPr marL="0" indent="0">
              <a:lnSpc>
                <a:spcPct val="150000"/>
              </a:lnSpc>
              <a:buNone/>
            </a:pPr>
            <a:r>
              <a:rPr lang="en-ZA" sz="2400" b="1" dirty="0" smtClean="0">
                <a:latin typeface="Cambria" panose="02040503050406030204" pitchFamily="18" charset="0"/>
                <a:cs typeface="Arial" panose="020B0604020202020204" pitchFamily="34" charset="0"/>
              </a:rPr>
              <a:t>1. Purpose</a:t>
            </a:r>
            <a:endParaRPr lang="en-ZA" sz="2400" b="1" dirty="0">
              <a:latin typeface="Cambria" panose="02040503050406030204" pitchFamily="18" charset="0"/>
              <a:cs typeface="Arial" panose="020B0604020202020204" pitchFamily="34" charset="0"/>
            </a:endParaRPr>
          </a:p>
          <a:p>
            <a:pPr marL="0" indent="0">
              <a:lnSpc>
                <a:spcPct val="150000"/>
              </a:lnSpc>
              <a:buNone/>
            </a:pPr>
            <a:r>
              <a:rPr lang="en-ZA" sz="2400" b="1" dirty="0">
                <a:latin typeface="Cambria" panose="02040503050406030204" pitchFamily="18" charset="0"/>
                <a:cs typeface="Arial" panose="020B0604020202020204" pitchFamily="34" charset="0"/>
              </a:rPr>
              <a:t>2. </a:t>
            </a:r>
            <a:r>
              <a:rPr lang="en-ZA" sz="2400" b="1" dirty="0" smtClean="0">
                <a:latin typeface="Cambria" panose="02040503050406030204" pitchFamily="18" charset="0"/>
                <a:cs typeface="Arial" panose="020B0604020202020204" pitchFamily="34" charset="0"/>
              </a:rPr>
              <a:t>Background </a:t>
            </a:r>
          </a:p>
          <a:p>
            <a:pPr marL="266700" indent="-266700">
              <a:lnSpc>
                <a:spcPct val="150000"/>
              </a:lnSpc>
              <a:buNone/>
            </a:pPr>
            <a:r>
              <a:rPr lang="en-ZA" sz="2400" b="1" dirty="0" smtClean="0">
                <a:latin typeface="Cambria" panose="02040503050406030204" pitchFamily="18" charset="0"/>
                <a:cs typeface="Arial" panose="020B0604020202020204" pitchFamily="34" charset="0"/>
              </a:rPr>
              <a:t>3. C</a:t>
            </a:r>
            <a:r>
              <a:rPr lang="en-GB" sz="2400" b="1" dirty="0" err="1" smtClean="0">
                <a:latin typeface="Cambria" panose="02040503050406030204" pitchFamily="18" charset="0"/>
              </a:rPr>
              <a:t>ontractual</a:t>
            </a:r>
            <a:r>
              <a:rPr lang="en-GB" sz="2400" b="1" dirty="0" smtClean="0">
                <a:latin typeface="Cambria" panose="02040503050406030204" pitchFamily="18" charset="0"/>
              </a:rPr>
              <a:t> arrangements with the </a:t>
            </a:r>
            <a:r>
              <a:rPr lang="en-GB" sz="2400" b="1" dirty="0" err="1" smtClean="0">
                <a:latin typeface="Cambria" panose="02040503050406030204" pitchFamily="18" charset="0"/>
              </a:rPr>
              <a:t>Msunduzi</a:t>
            </a:r>
            <a:r>
              <a:rPr lang="en-GB" sz="2400" b="1" dirty="0" smtClean="0">
                <a:latin typeface="Cambria" panose="02040503050406030204" pitchFamily="18" charset="0"/>
              </a:rPr>
              <a:t> Local Municipality  </a:t>
            </a:r>
            <a:endParaRPr lang="en-ZA" sz="2400" b="1" dirty="0" smtClean="0">
              <a:latin typeface="Cambria" panose="02040503050406030204" pitchFamily="18" charset="0"/>
              <a:cs typeface="Arial" panose="020B0604020202020204" pitchFamily="34" charset="0"/>
            </a:endParaRPr>
          </a:p>
          <a:p>
            <a:pPr marL="0" indent="0">
              <a:lnSpc>
                <a:spcPct val="150000"/>
              </a:lnSpc>
              <a:buNone/>
            </a:pPr>
            <a:r>
              <a:rPr lang="en-ZA" sz="2400" b="1" dirty="0" smtClean="0">
                <a:latin typeface="Cambria" panose="02040503050406030204" pitchFamily="18" charset="0"/>
                <a:cs typeface="Arial" panose="020B0604020202020204" pitchFamily="34" charset="0"/>
              </a:rPr>
              <a:t>4. Contract deliverables</a:t>
            </a:r>
          </a:p>
          <a:p>
            <a:pPr marL="0" indent="0">
              <a:lnSpc>
                <a:spcPct val="150000"/>
              </a:lnSpc>
              <a:buNone/>
            </a:pPr>
            <a:r>
              <a:rPr lang="en-ZA" sz="2400" b="1" dirty="0" smtClean="0">
                <a:latin typeface="Cambria" panose="02040503050406030204" pitchFamily="18" charset="0"/>
                <a:cs typeface="Arial" panose="020B0604020202020204" pitchFamily="34" charset="0"/>
              </a:rPr>
              <a:t>5. Reported Irregularities with the </a:t>
            </a:r>
            <a:r>
              <a:rPr lang="en-ZA" sz="2400" b="1" dirty="0" err="1" smtClean="0">
                <a:latin typeface="Cambria" panose="02040503050406030204" pitchFamily="18" charset="0"/>
                <a:cs typeface="Arial" panose="020B0604020202020204" pitchFamily="34" charset="0"/>
              </a:rPr>
              <a:t>Msunduzi</a:t>
            </a:r>
            <a:r>
              <a:rPr lang="en-ZA" sz="2400" b="1" dirty="0" smtClean="0">
                <a:latin typeface="Cambria" panose="02040503050406030204" pitchFamily="18" charset="0"/>
                <a:cs typeface="Arial" panose="020B0604020202020204" pitchFamily="34" charset="0"/>
              </a:rPr>
              <a:t> Project</a:t>
            </a:r>
          </a:p>
          <a:p>
            <a:pPr marL="0" indent="0">
              <a:lnSpc>
                <a:spcPct val="150000"/>
              </a:lnSpc>
              <a:buNone/>
            </a:pPr>
            <a:r>
              <a:rPr lang="en-ZA" sz="2400" b="1" dirty="0" smtClean="0">
                <a:latin typeface="Cambria" panose="02040503050406030204" pitchFamily="18" charset="0"/>
                <a:cs typeface="Arial" panose="020B0604020202020204" pitchFamily="34" charset="0"/>
              </a:rPr>
              <a:t>6. Remedial action </a:t>
            </a:r>
          </a:p>
          <a:p>
            <a:pPr marL="0" indent="0">
              <a:lnSpc>
                <a:spcPct val="150000"/>
              </a:lnSpc>
              <a:buNone/>
            </a:pPr>
            <a:r>
              <a:rPr lang="en-ZA" sz="2400" b="1" dirty="0" smtClean="0">
                <a:latin typeface="Cambria" panose="02040503050406030204" pitchFamily="18" charset="0"/>
                <a:cs typeface="Arial" panose="020B0604020202020204" pitchFamily="34" charset="0"/>
              </a:rPr>
              <a:t>7. Conclusion and Recommendation</a:t>
            </a:r>
            <a:r>
              <a:rPr lang="en-ZA" sz="2400" b="1" dirty="0" smtClean="0">
                <a:latin typeface="Cambria" panose="02040503050406030204" pitchFamily="18" charset="0"/>
              </a:rPr>
              <a:t>s</a:t>
            </a:r>
            <a:endParaRPr lang="en-ZA" sz="2400" b="1" dirty="0">
              <a:latin typeface="Cambria" panose="02040503050406030204" pitchFamily="18" charset="0"/>
            </a:endParaRPr>
          </a:p>
          <a:p>
            <a:pPr marL="0" indent="0">
              <a:buNone/>
            </a:pPr>
            <a:endParaRPr lang="en-ZA"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xmlns="" val="2909466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Cambria" panose="02040503050406030204" pitchFamily="18" charset="0"/>
                <a:ea typeface="Times New Roman" panose="02020603050405020304" pitchFamily="18" charset="0"/>
              </a:rPr>
              <a:t>1. PURPOSE</a:t>
            </a:r>
            <a:endParaRPr lang="en-GB" sz="2400" dirty="0">
              <a:latin typeface="Cambria" panose="02040503050406030204" pitchFamily="18" charset="0"/>
            </a:endParaRPr>
          </a:p>
        </p:txBody>
      </p:sp>
      <p:sp>
        <p:nvSpPr>
          <p:cNvPr id="3" name="Content Placeholder 2"/>
          <p:cNvSpPr>
            <a:spLocks noGrp="1"/>
          </p:cNvSpPr>
          <p:nvPr>
            <p:ph idx="1"/>
          </p:nvPr>
        </p:nvSpPr>
        <p:spPr>
          <a:xfrm>
            <a:off x="609600" y="1600201"/>
            <a:ext cx="11277600" cy="4525963"/>
          </a:xfrm>
        </p:spPr>
        <p:txBody>
          <a:bodyPr>
            <a:normAutofit/>
          </a:bodyPr>
          <a:lstStyle/>
          <a:p>
            <a:pPr algn="just">
              <a:lnSpc>
                <a:spcPct val="150000"/>
              </a:lnSpc>
              <a:buFont typeface="Arial" panose="020B0604020202020204" pitchFamily="34" charset="0"/>
              <a:buChar char="•"/>
            </a:pPr>
            <a:r>
              <a:rPr lang="en-ZA" dirty="0"/>
              <a:t>To present to the Portfolio Committee on Public Works a report on matters relating to the IDT/TNT Projects contractual arrangements associated with the </a:t>
            </a:r>
            <a:r>
              <a:rPr lang="en-ZA" dirty="0" err="1"/>
              <a:t>Msunduzi</a:t>
            </a:r>
            <a:r>
              <a:rPr lang="en-ZA" dirty="0"/>
              <a:t> Local Municipality (MLM).</a:t>
            </a:r>
          </a:p>
          <a:p>
            <a:pPr marL="0" indent="0">
              <a:buNone/>
            </a:pPr>
            <a:endParaRPr lang="en-ZA" dirty="0" smtClean="0"/>
          </a:p>
          <a:p>
            <a:pPr marL="0" indent="0">
              <a:buNone/>
            </a:pPr>
            <a:endParaRPr lang="en-ZA" dirty="0"/>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xmlns="" val="3898208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Cambria" panose="02040503050406030204" pitchFamily="18" charset="0"/>
              </a:rPr>
              <a:t>Background</a:t>
            </a:r>
            <a:endParaRPr lang="en-ZA" dirty="0"/>
          </a:p>
        </p:txBody>
      </p:sp>
      <p:sp>
        <p:nvSpPr>
          <p:cNvPr id="3" name="Content Placeholder 2"/>
          <p:cNvSpPr>
            <a:spLocks noGrp="1"/>
          </p:cNvSpPr>
          <p:nvPr>
            <p:ph idx="1"/>
          </p:nvPr>
        </p:nvSpPr>
        <p:spPr/>
        <p:txBody>
          <a:bodyPr/>
          <a:lstStyle/>
          <a:p>
            <a:r>
              <a:rPr lang="en-ZA" dirty="0" smtClean="0"/>
              <a:t>IDT entered into an agreement with KZN Provincial Government through Department of Education in March 2011 to assist in eradicating backlogs in the electrification of schools under the Special School Infrastructure Programme.</a:t>
            </a:r>
          </a:p>
          <a:p>
            <a:r>
              <a:rPr lang="en-ZA" dirty="0" smtClean="0"/>
              <a:t>It is out of this experience that the IDT saw the need to expand its services to other clients and after a business opportunity was presented, IDT eventually concluded a deal with the </a:t>
            </a:r>
            <a:r>
              <a:rPr lang="en-ZA" dirty="0" err="1" smtClean="0"/>
              <a:t>Msunduzi</a:t>
            </a:r>
            <a:r>
              <a:rPr lang="en-ZA" dirty="0" smtClean="0"/>
              <a:t> Local Municipality </a:t>
            </a:r>
            <a:endParaRPr lang="en-ZA" dirty="0"/>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xmlns="" val="108571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Cambria" panose="02040503050406030204" pitchFamily="18" charset="0"/>
              </a:rPr>
              <a:t>Contractual Arrangements</a:t>
            </a:r>
            <a:endParaRPr lang="en-ZA" dirty="0"/>
          </a:p>
        </p:txBody>
      </p:sp>
      <p:sp>
        <p:nvSpPr>
          <p:cNvPr id="3" name="Content Placeholder 2"/>
          <p:cNvSpPr>
            <a:spLocks noGrp="1"/>
          </p:cNvSpPr>
          <p:nvPr>
            <p:ph idx="1"/>
          </p:nvPr>
        </p:nvSpPr>
        <p:spPr>
          <a:xfrm>
            <a:off x="609600" y="1210902"/>
            <a:ext cx="10972800" cy="4525963"/>
          </a:xfrm>
        </p:spPr>
        <p:txBody>
          <a:bodyPr>
            <a:normAutofit fontScale="92500"/>
          </a:bodyPr>
          <a:lstStyle/>
          <a:p>
            <a:r>
              <a:rPr lang="en-ZA" dirty="0">
                <a:latin typeface="Cambria" panose="02040503050406030204" pitchFamily="18" charset="0"/>
              </a:rPr>
              <a:t>On 30 December 2011, </a:t>
            </a:r>
            <a:r>
              <a:rPr lang="en-ZA" dirty="0" smtClean="0">
                <a:latin typeface="Cambria" panose="02040503050406030204" pitchFamily="18" charset="0"/>
              </a:rPr>
              <a:t>MLM </a:t>
            </a:r>
            <a:r>
              <a:rPr lang="en-US" dirty="0" smtClean="0">
                <a:latin typeface="Cambria" panose="02040503050406030204" pitchFamily="18" charset="0"/>
              </a:rPr>
              <a:t>appointed </a:t>
            </a:r>
            <a:r>
              <a:rPr lang="en-US" dirty="0">
                <a:latin typeface="Cambria" panose="02040503050406030204" pitchFamily="18" charset="0"/>
              </a:rPr>
              <a:t>IDT as an Implementing Agent for the </a:t>
            </a:r>
            <a:r>
              <a:rPr lang="en-US" dirty="0" smtClean="0">
                <a:latin typeface="Cambria" panose="02040503050406030204" pitchFamily="18" charset="0"/>
              </a:rPr>
              <a:t>Electricity Infrastructure </a:t>
            </a:r>
            <a:r>
              <a:rPr lang="en-US" dirty="0" err="1">
                <a:latin typeface="Cambria" panose="02040503050406030204" pitchFamily="18" charset="0"/>
              </a:rPr>
              <a:t>Programme</a:t>
            </a:r>
            <a:r>
              <a:rPr lang="en-US" dirty="0">
                <a:latin typeface="Cambria" panose="02040503050406030204" pitchFamily="18" charset="0"/>
              </a:rPr>
              <a:t>. </a:t>
            </a:r>
          </a:p>
          <a:p>
            <a:r>
              <a:rPr lang="en-ZA" dirty="0" smtClean="0"/>
              <a:t>An MOA between IDT and MLM was concluded during 2012</a:t>
            </a:r>
          </a:p>
          <a:p>
            <a:r>
              <a:rPr lang="en-ZA" dirty="0" smtClean="0"/>
              <a:t>The scope of work included, but not limited to, maintenance and new installations. This covered a range of services including refurbishment of ageing infrastructure, street lighting, household electrification, solar power street lighting &amp; traffic lights, beautification as part of Urban Renewal Programme (URP) </a:t>
            </a:r>
          </a:p>
          <a:p>
            <a:endParaRPr lang="en-ZA" dirty="0"/>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xmlns="" val="118234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Cambria" panose="02040503050406030204" pitchFamily="18" charset="0"/>
              </a:rPr>
              <a:t>Contractual Arrangements</a:t>
            </a:r>
            <a:endParaRPr lang="en-ZA" dirty="0"/>
          </a:p>
        </p:txBody>
      </p:sp>
      <p:sp>
        <p:nvSpPr>
          <p:cNvPr id="3" name="Content Placeholder 2"/>
          <p:cNvSpPr>
            <a:spLocks noGrp="1"/>
          </p:cNvSpPr>
          <p:nvPr>
            <p:ph idx="1"/>
          </p:nvPr>
        </p:nvSpPr>
        <p:spPr/>
        <p:txBody>
          <a:bodyPr/>
          <a:lstStyle/>
          <a:p>
            <a:r>
              <a:rPr lang="en-ZA" dirty="0" smtClean="0"/>
              <a:t>The agreed management fee for IDT was set at 10% of programme expenditure</a:t>
            </a:r>
          </a:p>
          <a:p>
            <a:r>
              <a:rPr lang="en-ZA" dirty="0" smtClean="0"/>
              <a:t>The total allocated budget for the programme was R489 402 960.00. Of this amount only R290 972 967.00 was physically transferred to IDT and the last tranche was paid in April 2013</a:t>
            </a:r>
          </a:p>
          <a:p>
            <a:r>
              <a:rPr lang="en-ZA" dirty="0" smtClean="0"/>
              <a:t>The bulk of this amount was spent and unspent funds amounting to R208 850,92 were refunded to MLM on 8 January 2015. </a:t>
            </a:r>
          </a:p>
          <a:p>
            <a:endParaRPr lang="en-ZA" dirty="0" smtClean="0"/>
          </a:p>
          <a:p>
            <a:endParaRPr lang="en-ZA" dirty="0"/>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xmlns="" val="3703894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63587"/>
          </a:xfrm>
        </p:spPr>
        <p:txBody>
          <a:bodyPr>
            <a:normAutofit/>
          </a:bodyPr>
          <a:lstStyle/>
          <a:p>
            <a:r>
              <a:rPr lang="en-ZA" sz="3600" b="1" dirty="0">
                <a:latin typeface="Cambria" panose="02040503050406030204" pitchFamily="18" charset="0"/>
              </a:rPr>
              <a:t>Contractual Arrangements</a:t>
            </a:r>
            <a:r>
              <a:rPr lang="en-ZA" sz="3600" dirty="0" smtClean="0">
                <a:latin typeface="Cambria" panose="02040503050406030204" pitchFamily="18" charset="0"/>
              </a:rPr>
              <a:t> </a:t>
            </a:r>
            <a:endParaRPr lang="en-ZA" sz="3600" dirty="0">
              <a:latin typeface="Cambria" panose="02040503050406030204" pitchFamily="18" charset="0"/>
            </a:endParaRPr>
          </a:p>
        </p:txBody>
      </p:sp>
      <p:sp>
        <p:nvSpPr>
          <p:cNvPr id="3" name="Content Placeholder 2"/>
          <p:cNvSpPr>
            <a:spLocks noGrp="1"/>
          </p:cNvSpPr>
          <p:nvPr>
            <p:ph idx="1"/>
          </p:nvPr>
        </p:nvSpPr>
        <p:spPr>
          <a:xfrm>
            <a:off x="609600" y="1038225"/>
            <a:ext cx="10972800" cy="5087939"/>
          </a:xfrm>
        </p:spPr>
        <p:txBody>
          <a:bodyPr>
            <a:normAutofit fontScale="92500" lnSpcReduction="10000"/>
          </a:bodyPr>
          <a:lstStyle/>
          <a:p>
            <a:pPr algn="just">
              <a:lnSpc>
                <a:spcPct val="80000"/>
              </a:lnSpc>
            </a:pPr>
            <a:r>
              <a:rPr lang="en-ZA" sz="3000" dirty="0" smtClean="0">
                <a:latin typeface="Cambria" panose="02040503050406030204" pitchFamily="18" charset="0"/>
              </a:rPr>
              <a:t>IDT acquired the services </a:t>
            </a:r>
            <a:r>
              <a:rPr lang="en-ZA" sz="3000" dirty="0">
                <a:latin typeface="Cambria" panose="02040503050406030204" pitchFamily="18" charset="0"/>
              </a:rPr>
              <a:t>of Take Note trading </a:t>
            </a:r>
            <a:r>
              <a:rPr lang="en-ZA" sz="3000" dirty="0" smtClean="0">
                <a:latin typeface="Cambria" panose="02040503050406030204" pitchFamily="18" charset="0"/>
              </a:rPr>
              <a:t>771 cc (trading </a:t>
            </a:r>
            <a:r>
              <a:rPr lang="en-ZA" sz="3000" dirty="0">
                <a:latin typeface="Cambria" panose="02040503050406030204" pitchFamily="18" charset="0"/>
              </a:rPr>
              <a:t>as TNT </a:t>
            </a:r>
            <a:r>
              <a:rPr lang="en-ZA" sz="3000" dirty="0" smtClean="0">
                <a:latin typeface="Cambria" panose="02040503050406030204" pitchFamily="18" charset="0"/>
              </a:rPr>
              <a:t>Projects) as </a:t>
            </a:r>
            <a:r>
              <a:rPr lang="en-ZA" sz="3000" dirty="0">
                <a:latin typeface="Cambria" panose="02040503050406030204" pitchFamily="18" charset="0"/>
              </a:rPr>
              <a:t>a strategic partner that will provide </a:t>
            </a:r>
            <a:r>
              <a:rPr lang="en-ZA" sz="3000" dirty="0" smtClean="0">
                <a:latin typeface="Cambria" panose="02040503050406030204" pitchFamily="18" charset="0"/>
              </a:rPr>
              <a:t>services related to Business Generation, Programme Management and Professional Services </a:t>
            </a:r>
            <a:r>
              <a:rPr lang="en-ZA" sz="3000" dirty="0">
                <a:latin typeface="Cambria" panose="02040503050406030204" pitchFamily="18" charset="0"/>
              </a:rPr>
              <a:t>through single </a:t>
            </a:r>
            <a:r>
              <a:rPr lang="en-ZA" sz="3000" dirty="0" smtClean="0">
                <a:latin typeface="Cambria" panose="02040503050406030204" pitchFamily="18" charset="0"/>
              </a:rPr>
              <a:t>sourcing on 8 March 2012.</a:t>
            </a:r>
          </a:p>
          <a:p>
            <a:pPr algn="just">
              <a:lnSpc>
                <a:spcPct val="80000"/>
              </a:lnSpc>
            </a:pPr>
            <a:r>
              <a:rPr lang="en-ZA" sz="3000" dirty="0" smtClean="0">
                <a:latin typeface="Cambria" panose="02040503050406030204" pitchFamily="18" charset="0"/>
              </a:rPr>
              <a:t>The single sourcing request was approved by IDT Tender Adjudication Committee (TAC) on 17 July 2011</a:t>
            </a:r>
          </a:p>
          <a:p>
            <a:pPr algn="just">
              <a:lnSpc>
                <a:spcPct val="80000"/>
              </a:lnSpc>
            </a:pPr>
            <a:r>
              <a:rPr lang="en-ZA" sz="3000" dirty="0" smtClean="0">
                <a:latin typeface="Cambria" panose="02040503050406030204" pitchFamily="18" charset="0"/>
              </a:rPr>
              <a:t>The duration of the contract was 3 years terminating on 30 March 2015.</a:t>
            </a:r>
          </a:p>
          <a:p>
            <a:pPr algn="just">
              <a:lnSpc>
                <a:spcPct val="80000"/>
              </a:lnSpc>
            </a:pPr>
            <a:r>
              <a:rPr lang="en-ZA" sz="3000" dirty="0" smtClean="0">
                <a:latin typeface="Cambria" panose="02040503050406030204" pitchFamily="18" charset="0"/>
              </a:rPr>
              <a:t>TNT fees were structures as follows: </a:t>
            </a:r>
          </a:p>
          <a:p>
            <a:pPr lvl="1" algn="just">
              <a:lnSpc>
                <a:spcPct val="80000"/>
              </a:lnSpc>
            </a:pPr>
            <a:r>
              <a:rPr lang="en-ZA" sz="2600" dirty="0" smtClean="0">
                <a:latin typeface="Cambria" panose="02040503050406030204" pitchFamily="18" charset="0"/>
              </a:rPr>
              <a:t>Business Generation fee: 3% of Management Fee</a:t>
            </a:r>
          </a:p>
          <a:p>
            <a:pPr lvl="1" algn="just">
              <a:lnSpc>
                <a:spcPct val="80000"/>
              </a:lnSpc>
            </a:pPr>
            <a:r>
              <a:rPr lang="en-ZA" sz="2600" dirty="0" smtClean="0">
                <a:latin typeface="Cambria" panose="02040503050406030204" pitchFamily="18" charset="0"/>
              </a:rPr>
              <a:t>Programme Management fee: 1% of Programme Value</a:t>
            </a:r>
            <a:endParaRPr lang="en-ZA" sz="2600" dirty="0">
              <a:latin typeface="Cambria" panose="02040503050406030204" pitchFamily="18" charset="0"/>
            </a:endParaRPr>
          </a:p>
          <a:p>
            <a:pPr algn="just">
              <a:lnSpc>
                <a:spcPct val="80000"/>
              </a:lnSpc>
            </a:pPr>
            <a:r>
              <a:rPr lang="en-ZA" sz="3000" dirty="0" smtClean="0">
                <a:latin typeface="Cambria" panose="02040503050406030204" pitchFamily="18" charset="0"/>
              </a:rPr>
              <a:t>In </a:t>
            </a:r>
            <a:r>
              <a:rPr lang="en-ZA" sz="3000" dirty="0">
                <a:latin typeface="Cambria" panose="02040503050406030204" pitchFamily="18" charset="0"/>
              </a:rPr>
              <a:t>March 2012 a submission was made to TAC stating that TNT Projects generated further business on behalf of the IDT Energy Programme between the IDT and the Msunduzi Municipality an SLA was signed between the two (2) parties. </a:t>
            </a:r>
          </a:p>
          <a:p>
            <a:pPr algn="just">
              <a:lnSpc>
                <a:spcPct val="80000"/>
              </a:lnSpc>
            </a:pPr>
            <a:endParaRPr lang="en-ZA" sz="3000" dirty="0">
              <a:latin typeface="Cambria" panose="02040503050406030204" pitchFamily="18" charset="0"/>
            </a:endParaRPr>
          </a:p>
          <a:p>
            <a:pPr algn="just">
              <a:lnSpc>
                <a:spcPct val="80000"/>
              </a:lnSpc>
            </a:pPr>
            <a:endParaRPr lang="en-ZA" sz="3000" dirty="0">
              <a:latin typeface="Cambria" panose="02040503050406030204" pitchFamily="18" charset="0"/>
            </a:endParaRPr>
          </a:p>
          <a:p>
            <a:pPr algn="just"/>
            <a:endParaRPr lang="en-ZA" sz="1800" dirty="0" smtClean="0">
              <a:latin typeface="Cambria" panose="02040503050406030204" pitchFamily="18" charset="0"/>
            </a:endParaRPr>
          </a:p>
          <a:p>
            <a:pPr algn="just"/>
            <a:endParaRPr lang="en-ZA" sz="1800" dirty="0" smtClean="0">
              <a:latin typeface="Cambria" panose="02040503050406030204" pitchFamily="18" charset="0"/>
            </a:endParaRPr>
          </a:p>
          <a:p>
            <a:pPr algn="just"/>
            <a:endParaRPr lang="en-ZA" sz="18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xmlns="" val="1271775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Cambria" panose="02040503050406030204" pitchFamily="18" charset="0"/>
              </a:rPr>
              <a:t>Contractual Arrangements</a:t>
            </a:r>
            <a:endParaRPr lang="en-ZA" dirty="0"/>
          </a:p>
        </p:txBody>
      </p:sp>
      <p:sp>
        <p:nvSpPr>
          <p:cNvPr id="3" name="Content Placeholder 2"/>
          <p:cNvSpPr>
            <a:spLocks noGrp="1"/>
          </p:cNvSpPr>
          <p:nvPr>
            <p:ph idx="1"/>
          </p:nvPr>
        </p:nvSpPr>
        <p:spPr/>
        <p:txBody>
          <a:bodyPr>
            <a:normAutofit fontScale="92500" lnSpcReduction="20000"/>
          </a:bodyPr>
          <a:lstStyle/>
          <a:p>
            <a:pPr algn="just"/>
            <a:r>
              <a:rPr lang="en-ZA" dirty="0">
                <a:latin typeface="Cambria" panose="02040503050406030204" pitchFamily="18" charset="0"/>
              </a:rPr>
              <a:t>IDT was entitled to 10% (inclusive of business generation fees) of the Project Cost relating to the entire Programme as the Programme Management Fees chargeable, in terms of the agreement (to be deducted quarterly on actual expenditure). </a:t>
            </a:r>
          </a:p>
          <a:p>
            <a:pPr algn="just"/>
            <a:r>
              <a:rPr lang="en-ZA" dirty="0">
                <a:latin typeface="Cambria" panose="02040503050406030204" pitchFamily="18" charset="0"/>
              </a:rPr>
              <a:t>An SLA was also entered into with TNT Projects were it would be paid a Business Generation Fee calculated at 3% of the management fee to be paid to the IDT by the client. A portion of this fee will be payable to TNT as and when the client pays the IDT its management fee. TNT Projects would also be paid an amount of 1% of the Programme value as a programme management fee. TAC approved the submission.</a:t>
            </a:r>
            <a:endParaRPr lang="en-ZA" dirty="0"/>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xmlns="" val="114185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35012"/>
          </a:xfrm>
        </p:spPr>
        <p:txBody>
          <a:bodyPr>
            <a:normAutofit/>
          </a:bodyPr>
          <a:lstStyle/>
          <a:p>
            <a:r>
              <a:rPr lang="en-ZA" sz="3600" b="1" dirty="0" smtClean="0">
                <a:latin typeface="Cambria" panose="02040503050406030204" pitchFamily="18" charset="0"/>
              </a:rPr>
              <a:t>Contract Deliverables </a:t>
            </a:r>
            <a:endParaRPr lang="en-ZA" sz="3600" b="1" dirty="0">
              <a:latin typeface="Cambria" panose="02040503050406030204" pitchFamily="18" charset="0"/>
            </a:endParaRPr>
          </a:p>
        </p:txBody>
      </p:sp>
      <p:sp>
        <p:nvSpPr>
          <p:cNvPr id="3" name="Content Placeholder 2"/>
          <p:cNvSpPr>
            <a:spLocks noGrp="1"/>
          </p:cNvSpPr>
          <p:nvPr>
            <p:ph idx="1"/>
          </p:nvPr>
        </p:nvSpPr>
        <p:spPr>
          <a:xfrm>
            <a:off x="495300" y="1076325"/>
            <a:ext cx="11087100" cy="5049840"/>
          </a:xfrm>
        </p:spPr>
        <p:txBody>
          <a:bodyPr/>
          <a:lstStyle/>
          <a:p>
            <a:r>
              <a:rPr lang="en-ZA" dirty="0" smtClean="0"/>
              <a:t>The MOA was terminated by the MLM and a session agreement concluded between IDT and MLM in November 2014 before the project was completed.</a:t>
            </a:r>
          </a:p>
          <a:p>
            <a:r>
              <a:rPr lang="en-ZA" dirty="0" smtClean="0"/>
              <a:t>The status of Work In Progress (WIP) as at termination date was as indicated in Annexure A and B.</a:t>
            </a:r>
          </a:p>
        </p:txBody>
      </p:sp>
      <p:sp>
        <p:nvSpPr>
          <p:cNvPr id="4" name="Slide Number Placeholder 3"/>
          <p:cNvSpPr>
            <a:spLocks noGrp="1"/>
          </p:cNvSpPr>
          <p:nvPr>
            <p:ph type="sldNum" sz="quarter" idx="12"/>
          </p:nvPr>
        </p:nvSpPr>
        <p:spPr/>
        <p:txBody>
          <a:bodyPr/>
          <a:lstStyle/>
          <a:p>
            <a:fld id="{BB657A1C-7470-994B-9344-A665903942CD}"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xmlns="" val="36703134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9717</TotalTime>
  <Words>833</Words>
  <Application>Microsoft Office PowerPoint</Application>
  <PresentationFormat>Custom</PresentationFormat>
  <Paragraphs>72</Paragraphs>
  <Slides>11</Slides>
  <Notes>1</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1_Office Theme</vt:lpstr>
      <vt:lpstr>2_Office Theme</vt:lpstr>
      <vt:lpstr>3_Office Theme</vt:lpstr>
      <vt:lpstr> </vt:lpstr>
      <vt:lpstr>PRESENTATION OUTLINE</vt:lpstr>
      <vt:lpstr>1. PURPOSE</vt:lpstr>
      <vt:lpstr>Background</vt:lpstr>
      <vt:lpstr>Contractual Arrangements</vt:lpstr>
      <vt:lpstr>Contractual Arrangements</vt:lpstr>
      <vt:lpstr>Contractual Arrangements </vt:lpstr>
      <vt:lpstr>Contractual Arrangements</vt:lpstr>
      <vt:lpstr>Contract Deliverables </vt:lpstr>
      <vt:lpstr>Reported Irregularities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Sbongile Lubisi</dc:creator>
  <cp:lastModifiedBy>PUMZA</cp:lastModifiedBy>
  <cp:revision>458</cp:revision>
  <cp:lastPrinted>2017-03-07T14:07:49Z</cp:lastPrinted>
  <dcterms:created xsi:type="dcterms:W3CDTF">2016-03-11T08:51:36Z</dcterms:created>
  <dcterms:modified xsi:type="dcterms:W3CDTF">2017-05-31T11:58:43Z</dcterms:modified>
</cp:coreProperties>
</file>