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9" r:id="rId3"/>
    <p:sldId id="290" r:id="rId4"/>
    <p:sldId id="291" r:id="rId5"/>
    <p:sldId id="292" r:id="rId6"/>
    <p:sldId id="293" r:id="rId7"/>
    <p:sldId id="294" r:id="rId8"/>
    <p:sldId id="295" r:id="rId9"/>
    <p:sldId id="296" r:id="rId10"/>
    <p:sldId id="279" r:id="rId11"/>
    <p:sldId id="280" r:id="rId12"/>
    <p:sldId id="281" r:id="rId13"/>
    <p:sldId id="297" r:id="rId14"/>
    <p:sldId id="282" r:id="rId15"/>
    <p:sldId id="283" r:id="rId16"/>
    <p:sldId id="284" r:id="rId17"/>
    <p:sldId id="287" r:id="rId18"/>
    <p:sldId id="259"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968">
          <p15:clr>
            <a:srgbClr val="A4A3A4"/>
          </p15:clr>
        </p15:guide>
        <p15:guide id="2" pos="4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16331"/>
    <a:srgbClr val="1A4D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10" d="100"/>
          <a:sy n="110" d="100"/>
        </p:scale>
        <p:origin x="-1644" y="-90"/>
      </p:cViewPr>
      <p:guideLst>
        <p:guide orient="horz" pos="1968"/>
        <p:guide pos="4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971800" y="4038600"/>
            <a:ext cx="3178629"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xmlns=""/>
              </a:ext>
            </a:extLst>
          </a:blip>
          <a:stretch>
            <a:fillRect/>
          </a:stretch>
        </p:blipFill>
        <p:spPr bwMode="auto">
          <a:xfrm>
            <a:off x="6088063" y="4144506"/>
            <a:ext cx="3055937" cy="1722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bwMode="auto">
          <a:xfrm>
            <a:off x="0" y="4141073"/>
            <a:ext cx="3082925" cy="1719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1828800"/>
            <a:ext cx="9178925" cy="2362200"/>
          </a:xfrm>
          <a:prstGeom prst="rect">
            <a:avLst/>
          </a:prstGeom>
          <a:solidFill>
            <a:srgbClr val="21633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 name="Subtitle 2"/>
          <p:cNvSpPr>
            <a:spLocks noGrp="1"/>
          </p:cNvSpPr>
          <p:nvPr>
            <p:ph type="subTitle" idx="1"/>
          </p:nvPr>
        </p:nvSpPr>
        <p:spPr>
          <a:xfrm>
            <a:off x="762000" y="3505200"/>
            <a:ext cx="6400800" cy="685800"/>
          </a:xfrm>
        </p:spPr>
        <p:txBody>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762000" y="2438400"/>
            <a:ext cx="7772400" cy="1066800"/>
          </a:xfrm>
        </p:spPr>
        <p:txBody>
          <a:bodyPr/>
          <a:lstStyle>
            <a:lvl1pPr algn="l">
              <a:defRPr sz="3000" b="1" i="0" cap="all"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49038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40523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8128" y="0"/>
            <a:ext cx="9144000" cy="5867400"/>
          </a:xfrm>
        </p:spPr>
        <p:txBody>
          <a:bodyPr/>
          <a:lstStyle>
            <a:lvl1pPr marL="0" indent="0">
              <a:buNone/>
              <a:defRPr sz="3200"/>
            </a:lvl1pPr>
          </a:lstStyle>
          <a:p>
            <a:pPr lvl="0"/>
            <a:r>
              <a:rPr lang="en-US" noProof="0" smtClean="0"/>
              <a:t>Click icon to add picture</a:t>
            </a:r>
            <a:endParaRPr lang="en-US" noProof="0" dirty="0"/>
          </a:p>
        </p:txBody>
      </p:sp>
      <p:sp>
        <p:nvSpPr>
          <p:cNvPr id="7" name="Title 6"/>
          <p:cNvSpPr>
            <a:spLocks noGrp="1"/>
          </p:cNvSpPr>
          <p:nvPr>
            <p:ph type="title"/>
          </p:nvPr>
        </p:nvSpPr>
        <p:spPr>
          <a:xfrm>
            <a:off x="733872" y="4038600"/>
            <a:ext cx="3990528" cy="762000"/>
          </a:xfrm>
          <a:solidFill>
            <a:srgbClr val="216331"/>
          </a:solidFill>
        </p:spPr>
        <p:txBody>
          <a:bodyPr/>
          <a:lstStyle>
            <a:lvl1pPr algn="l">
              <a:defRPr sz="2800" cap="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03276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HANK YOU SLIDE">
    <p:spTree>
      <p:nvGrpSpPr>
        <p:cNvPr id="1" name=""/>
        <p:cNvGrpSpPr/>
        <p:nvPr/>
      </p:nvGrpSpPr>
      <p:grpSpPr>
        <a:xfrm>
          <a:off x="0" y="0"/>
          <a:ext cx="0" cy="0"/>
          <a:chOff x="0" y="0"/>
          <a:chExt cx="0" cy="0"/>
        </a:xfrm>
      </p:grpSpPr>
      <p:pic>
        <p:nvPicPr>
          <p:cNvPr id="6" name="Picture 5" descr="MHP246.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b="3421"/>
          <a:stretch/>
        </p:blipFill>
        <p:spPr>
          <a:xfrm>
            <a:off x="0" y="0"/>
            <a:ext cx="9144000" cy="5865474"/>
          </a:xfrm>
          <a:prstGeom prst="rect">
            <a:avLst/>
          </a:prstGeom>
        </p:spPr>
      </p:pic>
      <p:sp>
        <p:nvSpPr>
          <p:cNvPr id="4" name="Rectangle 3"/>
          <p:cNvSpPr/>
          <p:nvPr/>
        </p:nvSpPr>
        <p:spPr>
          <a:xfrm>
            <a:off x="-38100" y="4114800"/>
            <a:ext cx="3276600" cy="685800"/>
          </a:xfrm>
          <a:prstGeom prst="rect">
            <a:avLst/>
          </a:prstGeom>
          <a:solidFill>
            <a:srgbClr val="21633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TextBox 4"/>
          <p:cNvSpPr txBox="1"/>
          <p:nvPr/>
        </p:nvSpPr>
        <p:spPr>
          <a:xfrm>
            <a:off x="5863292" y="3352800"/>
            <a:ext cx="3280708" cy="1200329"/>
          </a:xfrm>
          <a:prstGeom prst="rect">
            <a:avLst/>
          </a:prstGeom>
          <a:solidFill>
            <a:srgbClr val="216331"/>
          </a:solidFill>
        </p:spPr>
        <p:txBody>
          <a:bodyPr wrap="square">
            <a:spAutoFit/>
            <a:scene3d>
              <a:camera prst="orthographicFront"/>
              <a:lightRig rig="threePt" dir="t"/>
            </a:scene3d>
            <a:sp3d extrusionH="57150">
              <a:bevelT w="69850" h="38100" prst="cross"/>
            </a:sp3d>
          </a:bodyPr>
          <a:lstStyle/>
          <a:p>
            <a:r>
              <a:rPr lang="en-US" sz="1800" b="0" i="0" u="none" strike="noStrike" kern="1200" baseline="0" dirty="0" err="1" smtClean="0">
                <a:solidFill>
                  <a:schemeClr val="bg2"/>
                </a:solidFill>
                <a:latin typeface="Arial Narrow"/>
                <a:ea typeface="ＭＳ Ｐゴシック" charset="0"/>
                <a:cs typeface="Arial Narrow"/>
              </a:rPr>
              <a:t>Mr</a:t>
            </a:r>
            <a:r>
              <a:rPr lang="en-US" sz="1800" b="0" i="0" u="none" strike="noStrike" kern="1200" baseline="0" dirty="0" smtClean="0">
                <a:solidFill>
                  <a:schemeClr val="bg2"/>
                </a:solidFill>
                <a:latin typeface="Arial Narrow"/>
                <a:ea typeface="ＭＳ Ｐゴシック" charset="0"/>
                <a:cs typeface="Arial Narrow"/>
              </a:rPr>
              <a:t> Maphumulo was happy to leave his old house for the newly built house that provides easy access for him as a disabled person.</a:t>
            </a:r>
            <a:endParaRPr lang="en-US" sz="1800" b="0" dirty="0">
              <a:solidFill>
                <a:schemeClr val="bg2"/>
              </a:solidFill>
              <a:effectLst>
                <a:outerShdw blurRad="50800" dist="38100" dir="16200000" algn="tl" rotWithShape="0">
                  <a:srgbClr val="000000">
                    <a:alpha val="43000"/>
                  </a:srgbClr>
                </a:outerShdw>
              </a:effectLst>
              <a:latin typeface="Arial Narrow"/>
              <a:cs typeface="Arial Narrow"/>
            </a:endParaRPr>
          </a:p>
        </p:txBody>
      </p:sp>
      <p:sp>
        <p:nvSpPr>
          <p:cNvPr id="2" name="Title 1"/>
          <p:cNvSpPr>
            <a:spLocks noGrp="1"/>
          </p:cNvSpPr>
          <p:nvPr>
            <p:ph type="title" hasCustomPrompt="1"/>
          </p:nvPr>
        </p:nvSpPr>
        <p:spPr>
          <a:xfrm>
            <a:off x="609600" y="4038600"/>
            <a:ext cx="2819400" cy="838200"/>
          </a:xfrm>
        </p:spPr>
        <p:txBody>
          <a:bodyPr/>
          <a:lstStyle>
            <a:lvl1pPr algn="l">
              <a:defRPr sz="3200" baseline="0">
                <a:solidFill>
                  <a:schemeClr val="bg1"/>
                </a:solidFill>
              </a:defRPr>
            </a:lvl1pPr>
          </a:lstStyle>
          <a:p>
            <a:r>
              <a:rPr lang="x-none" dirty="0" smtClean="0"/>
              <a:t>Thank you!</a:t>
            </a:r>
            <a:endParaRPr lang="en-US" dirty="0"/>
          </a:p>
        </p:txBody>
      </p:sp>
      <p:pic>
        <p:nvPicPr>
          <p:cNvPr id="7" name="Picture 6" descr="MHP239.jpg"/>
          <p:cNvPicPr>
            <a:picLocks noChangeAspect="1"/>
          </p:cNvPicPr>
          <p:nvPr userDrawn="1"/>
        </p:nvPicPr>
        <p:blipFill rotWithShape="1">
          <a:blip r:embed="rId3" cstate="print">
            <a:alphaModFix/>
            <a:extLst>
              <a:ext uri="{28A0092B-C50C-407E-A947-70E740481C1C}">
                <a14:useLocalDpi xmlns:a14="http://schemas.microsoft.com/office/drawing/2010/main" xmlns=""/>
              </a:ext>
            </a:extLst>
          </a:blip>
          <a:srcRect/>
          <a:stretch/>
        </p:blipFill>
        <p:spPr>
          <a:xfrm>
            <a:off x="5863292" y="0"/>
            <a:ext cx="3280708" cy="2819400"/>
          </a:xfrm>
          <a:prstGeom prst="rect">
            <a:avLst/>
          </a:prstGeom>
          <a:ln>
            <a:solidFill>
              <a:schemeClr val="bg1"/>
            </a:solidFill>
          </a:ln>
        </p:spPr>
      </p:pic>
    </p:spTree>
    <p:extLst>
      <p:ext uri="{BB962C8B-B14F-4D97-AF65-F5344CB8AC3E}">
        <p14:creationId xmlns:p14="http://schemas.microsoft.com/office/powerpoint/2010/main" xmlns="" val="973765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PARTICIPATION IN RT 15 </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POWERPOINT PRES_C_X.p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0" y="5759648"/>
            <a:ext cx="9144000" cy="1098352"/>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76" r:id="rId2"/>
    <p:sldLayoutId id="2147483677" r:id="rId3"/>
    <p:sldLayoutId id="2147483682" r:id="rId4"/>
  </p:sldLayoutIdLst>
  <p:txStyles>
    <p:titleStyle>
      <a:lvl1pPr algn="ctr" defTabSz="457200" rtl="0" eaLnBrk="1" fontAlgn="base" hangingPunct="1">
        <a:spcBef>
          <a:spcPct val="0"/>
        </a:spcBef>
        <a:spcAft>
          <a:spcPct val="0"/>
        </a:spcAft>
        <a:defRPr sz="4400" kern="1200" baseline="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ubtitle 4"/>
          <p:cNvSpPr>
            <a:spLocks noGrp="1"/>
          </p:cNvSpPr>
          <p:nvPr>
            <p:ph type="subTitle" idx="1"/>
          </p:nvPr>
        </p:nvSpPr>
        <p:spPr>
          <a:xfrm>
            <a:off x="736370" y="2740150"/>
            <a:ext cx="8153400" cy="1755649"/>
          </a:xfrm>
        </p:spPr>
        <p:txBody>
          <a:bodyPr/>
          <a:lstStyle/>
          <a:p>
            <a:pPr>
              <a:defRPr/>
            </a:pPr>
            <a:endParaRPr lang="en-US" sz="2800" b="1" dirty="0">
              <a:solidFill>
                <a:prstClr val="white">
                  <a:lumMod val="50000"/>
                </a:prstClr>
              </a:solidFill>
              <a:latin typeface="Arial Bold" pitchFamily="-108" charset="0"/>
              <a:cs typeface="Arial Bold" pitchFamily="-108" charset="0"/>
            </a:endParaRPr>
          </a:p>
          <a:p>
            <a:pPr algn="ctr">
              <a:defRPr/>
            </a:pPr>
            <a:r>
              <a:rPr lang="en-US" sz="2800" b="1" dirty="0" smtClean="0">
                <a:solidFill>
                  <a:prstClr val="white">
                    <a:lumMod val="50000"/>
                  </a:prstClr>
                </a:solidFill>
                <a:latin typeface="Arial Bold" pitchFamily="-108" charset="0"/>
                <a:cs typeface="Arial Bold" pitchFamily="-108" charset="0"/>
              </a:rPr>
              <a:t>Select Committee On Appropriations: 30  May 2017</a:t>
            </a:r>
            <a:endParaRPr lang="en-US" dirty="0">
              <a:solidFill>
                <a:schemeClr val="bg1">
                  <a:lumMod val="95000"/>
                </a:schemeClr>
              </a:solidFill>
              <a:latin typeface="Calibri" charset="0"/>
              <a:ea typeface="ＭＳ Ｐゴシック" charset="0"/>
              <a:cs typeface="ＭＳ Ｐゴシック" charset="0"/>
            </a:endParaRPr>
          </a:p>
        </p:txBody>
      </p:sp>
      <p:sp>
        <p:nvSpPr>
          <p:cNvPr id="2050" name="Title 1"/>
          <p:cNvSpPr>
            <a:spLocks noGrp="1"/>
          </p:cNvSpPr>
          <p:nvPr>
            <p:ph type="ctrTitle"/>
          </p:nvPr>
        </p:nvSpPr>
        <p:spPr>
          <a:xfrm>
            <a:off x="76200" y="1364457"/>
            <a:ext cx="9067800" cy="2570162"/>
          </a:xfrm>
        </p:spPr>
        <p:txBody>
          <a:bodyPr/>
          <a:lstStyle/>
          <a:p>
            <a:pPr algn="ctr">
              <a:defRPr/>
            </a:pPr>
            <a:r>
              <a:rPr lang="en-US" sz="2800" cap="none" dirty="0" smtClean="0">
                <a:solidFill>
                  <a:prstClr val="black"/>
                </a:solidFill>
                <a:latin typeface="Arial Bold" pitchFamily="34" charset="0"/>
                <a:cs typeface="Arial Bold" pitchFamily="34" charset="0"/>
              </a:rPr>
              <a:t>REPORT ON URBAN </a:t>
            </a:r>
            <a:r>
              <a:rPr lang="en-US" sz="2800" cap="none" dirty="0">
                <a:solidFill>
                  <a:prstClr val="black"/>
                </a:solidFill>
                <a:latin typeface="Arial Bold" pitchFamily="34" charset="0"/>
                <a:cs typeface="Arial Bold" pitchFamily="34" charset="0"/>
              </a:rPr>
              <a:t>SETTLEMENTS DEVELOPMENT GRANT </a:t>
            </a:r>
            <a:br>
              <a:rPr lang="en-US" sz="2800" cap="none" dirty="0">
                <a:solidFill>
                  <a:prstClr val="black"/>
                </a:solidFill>
                <a:latin typeface="Arial Bold" pitchFamily="34" charset="0"/>
                <a:cs typeface="Arial Bold" pitchFamily="34" charset="0"/>
              </a:rPr>
            </a:br>
            <a:endParaRPr lang="en-US" sz="2000" dirty="0">
              <a:latin typeface="Arial Bold" charset="0"/>
              <a:ea typeface="ＭＳ Ｐゴシック" charset="0"/>
              <a:cs typeface="Arial Bold" charset="0"/>
            </a:endParaRPr>
          </a:p>
        </p:txBody>
      </p:sp>
      <p:sp>
        <p:nvSpPr>
          <p:cNvPr id="5123" name="TextBox 3"/>
          <p:cNvSpPr txBox="1">
            <a:spLocks noChangeArrowheads="1"/>
          </p:cNvSpPr>
          <p:nvPr/>
        </p:nvSpPr>
        <p:spPr bwMode="auto">
          <a:xfrm>
            <a:off x="361950" y="2649538"/>
            <a:ext cx="184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839200" cy="990600"/>
          </a:xfrm>
        </p:spPr>
        <p:style>
          <a:lnRef idx="1">
            <a:schemeClr val="accent3"/>
          </a:lnRef>
          <a:fillRef idx="2">
            <a:schemeClr val="accent3"/>
          </a:fillRef>
          <a:effectRef idx="1">
            <a:schemeClr val="accent3"/>
          </a:effectRef>
          <a:fontRef idx="minor">
            <a:schemeClr val="dk1"/>
          </a:fontRef>
        </p:style>
        <p:txBody>
          <a:bodyPr/>
          <a:lstStyle/>
          <a:p>
            <a:r>
              <a:rPr lang="en-ZA" sz="3200" b="1" dirty="0" smtClean="0"/>
              <a:t>Key Recommendations Of DPME Based On The USDG </a:t>
            </a:r>
            <a:r>
              <a:rPr lang="en-ZA" sz="3200" b="1" dirty="0"/>
              <a:t>E</a:t>
            </a:r>
            <a:r>
              <a:rPr lang="en-ZA" sz="3200" b="1" dirty="0" smtClean="0"/>
              <a:t>valuation</a:t>
            </a:r>
            <a:endParaRPr lang="en-ZA" sz="3200" b="1" dirty="0"/>
          </a:p>
        </p:txBody>
      </p:sp>
      <p:sp>
        <p:nvSpPr>
          <p:cNvPr id="5" name="Content Placeholder 2"/>
          <p:cNvSpPr>
            <a:spLocks noGrp="1"/>
          </p:cNvSpPr>
          <p:nvPr>
            <p:ph idx="1"/>
          </p:nvPr>
        </p:nvSpPr>
        <p:spPr>
          <a:xfrm>
            <a:off x="228600" y="1417638"/>
            <a:ext cx="8763000" cy="4297362"/>
          </a:xfrm>
        </p:spPr>
        <p:txBody>
          <a:bodyPr/>
          <a:lstStyle/>
          <a:p>
            <a:pPr lvl="0" algn="just"/>
            <a:r>
              <a:rPr lang="en-US" sz="1800" dirty="0" smtClean="0">
                <a:solidFill>
                  <a:prstClr val="black"/>
                </a:solidFill>
              </a:rPr>
              <a:t>The </a:t>
            </a:r>
            <a:r>
              <a:rPr lang="en-US" sz="1800" dirty="0">
                <a:solidFill>
                  <a:prstClr val="black"/>
                </a:solidFill>
              </a:rPr>
              <a:t>DHS and National Treasury should confirm the </a:t>
            </a:r>
            <a:r>
              <a:rPr lang="en-US" sz="1800" dirty="0" smtClean="0">
                <a:solidFill>
                  <a:prstClr val="black"/>
                </a:solidFill>
              </a:rPr>
              <a:t>USDG </a:t>
            </a:r>
            <a:r>
              <a:rPr lang="en-US" sz="1800" dirty="0">
                <a:solidFill>
                  <a:prstClr val="black"/>
                </a:solidFill>
              </a:rPr>
              <a:t>status as a Schedule 4B Grant for the 2015 DORA, but increase </a:t>
            </a:r>
            <a:r>
              <a:rPr lang="en-US" sz="1800" dirty="0" smtClean="0">
                <a:solidFill>
                  <a:prstClr val="black"/>
                </a:solidFill>
              </a:rPr>
              <a:t>municipal </a:t>
            </a:r>
            <a:r>
              <a:rPr lang="en-US" sz="1800" dirty="0">
                <a:solidFill>
                  <a:prstClr val="black"/>
                </a:solidFill>
              </a:rPr>
              <a:t>accountability.</a:t>
            </a:r>
          </a:p>
          <a:p>
            <a:pPr marL="0" lvl="0" indent="0" algn="just">
              <a:buNone/>
            </a:pPr>
            <a:endParaRPr lang="en-US" sz="1800" dirty="0">
              <a:solidFill>
                <a:prstClr val="black"/>
              </a:solidFill>
            </a:endParaRPr>
          </a:p>
          <a:p>
            <a:pPr lvl="0" algn="just"/>
            <a:r>
              <a:rPr lang="en-US" sz="1800" dirty="0">
                <a:solidFill>
                  <a:prstClr val="black"/>
                </a:solidFill>
              </a:rPr>
              <a:t>The DHS should revise the monitoring </a:t>
            </a:r>
            <a:r>
              <a:rPr lang="en-US" sz="1800" dirty="0" smtClean="0">
                <a:solidFill>
                  <a:prstClr val="black"/>
                </a:solidFill>
              </a:rPr>
              <a:t>framework, inclusive </a:t>
            </a:r>
            <a:r>
              <a:rPr lang="en-US" sz="1800" dirty="0">
                <a:solidFill>
                  <a:prstClr val="black"/>
                </a:solidFill>
              </a:rPr>
              <a:t>of </a:t>
            </a:r>
            <a:r>
              <a:rPr lang="en-US" sz="1800" dirty="0" smtClean="0">
                <a:solidFill>
                  <a:prstClr val="black"/>
                </a:solidFill>
              </a:rPr>
              <a:t>rationalizing </a:t>
            </a:r>
            <a:r>
              <a:rPr lang="en-US" sz="1800" dirty="0">
                <a:solidFill>
                  <a:prstClr val="black"/>
                </a:solidFill>
              </a:rPr>
              <a:t>outcome, outputs, and </a:t>
            </a:r>
            <a:r>
              <a:rPr lang="en-US" sz="1800" dirty="0" smtClean="0">
                <a:solidFill>
                  <a:prstClr val="black"/>
                </a:solidFill>
              </a:rPr>
              <a:t>indicators, </a:t>
            </a:r>
            <a:r>
              <a:rPr lang="en-US" sz="1800" dirty="0">
                <a:solidFill>
                  <a:prstClr val="black"/>
                </a:solidFill>
              </a:rPr>
              <a:t>to focus on changes at beneficiary level.</a:t>
            </a:r>
          </a:p>
          <a:p>
            <a:pPr marL="0" lvl="0" indent="0" algn="just">
              <a:buNone/>
            </a:pPr>
            <a:endParaRPr lang="en-US" sz="1800" dirty="0">
              <a:solidFill>
                <a:prstClr val="black"/>
              </a:solidFill>
            </a:endParaRPr>
          </a:p>
          <a:p>
            <a:pPr lvl="0" algn="just"/>
            <a:r>
              <a:rPr lang="en-US" sz="1800" dirty="0">
                <a:solidFill>
                  <a:prstClr val="black"/>
                </a:solidFill>
              </a:rPr>
              <a:t>The DHS must clarify the grant intent </a:t>
            </a:r>
            <a:r>
              <a:rPr lang="en-US" sz="1800" dirty="0" smtClean="0">
                <a:solidFill>
                  <a:prstClr val="black"/>
                </a:solidFill>
              </a:rPr>
              <a:t>within identified existing </a:t>
            </a:r>
            <a:r>
              <a:rPr lang="en-US" sz="1800" dirty="0">
                <a:solidFill>
                  <a:prstClr val="black"/>
                </a:solidFill>
              </a:rPr>
              <a:t>programmes, and the specific outcomes associated with these </a:t>
            </a:r>
            <a:r>
              <a:rPr lang="en-US" sz="1800" dirty="0" smtClean="0">
                <a:solidFill>
                  <a:prstClr val="black"/>
                </a:solidFill>
              </a:rPr>
              <a:t>programmes, and related  contributions, </a:t>
            </a:r>
            <a:r>
              <a:rPr lang="en-US" sz="1800" dirty="0">
                <a:solidFill>
                  <a:prstClr val="black"/>
                </a:solidFill>
              </a:rPr>
              <a:t>in a revised policy framework. </a:t>
            </a:r>
          </a:p>
          <a:p>
            <a:pPr marL="0" lvl="0" indent="0" algn="just">
              <a:buNone/>
            </a:pPr>
            <a:endParaRPr lang="en-US" sz="1800" dirty="0">
              <a:solidFill>
                <a:prstClr val="black"/>
              </a:solidFill>
            </a:endParaRPr>
          </a:p>
          <a:p>
            <a:pPr lvl="0" algn="just"/>
            <a:r>
              <a:rPr lang="en-US" sz="1800" dirty="0">
                <a:solidFill>
                  <a:prstClr val="black"/>
                </a:solidFill>
              </a:rPr>
              <a:t>The DHS and National Treasury should amend the USDG policy framework to stipulate </a:t>
            </a:r>
            <a:r>
              <a:rPr lang="en-US" sz="1800" dirty="0" smtClean="0">
                <a:solidFill>
                  <a:prstClr val="black"/>
                </a:solidFill>
              </a:rPr>
              <a:t>the </a:t>
            </a:r>
            <a:r>
              <a:rPr lang="en-US" sz="1800" dirty="0">
                <a:solidFill>
                  <a:prstClr val="black"/>
                </a:solidFill>
              </a:rPr>
              <a:t>portion that may be used to procure technical and project management expertise.</a:t>
            </a:r>
          </a:p>
          <a:p>
            <a:pPr lvl="1"/>
            <a:endParaRPr lang="en-ZA" sz="1500" dirty="0">
              <a:solidFill>
                <a:prstClr val="black"/>
              </a:solidFill>
            </a:endParaRPr>
          </a:p>
          <a:p>
            <a:endParaRPr lang="en-ZA" dirty="0"/>
          </a:p>
        </p:txBody>
      </p:sp>
    </p:spTree>
    <p:extLst>
      <p:ext uri="{BB962C8B-B14F-4D97-AF65-F5344CB8AC3E}">
        <p14:creationId xmlns:p14="http://schemas.microsoft.com/office/powerpoint/2010/main" xmlns="" val="1064494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16632"/>
            <a:ext cx="8816280" cy="1301006"/>
          </a:xfrm>
        </p:spPr>
        <p:style>
          <a:lnRef idx="1">
            <a:schemeClr val="accent3"/>
          </a:lnRef>
          <a:fillRef idx="2">
            <a:schemeClr val="accent3"/>
          </a:fillRef>
          <a:effectRef idx="1">
            <a:schemeClr val="accent3"/>
          </a:effectRef>
          <a:fontRef idx="minor">
            <a:schemeClr val="dk1"/>
          </a:fontRef>
        </p:style>
        <p:txBody>
          <a:bodyPr/>
          <a:lstStyle/>
          <a:p>
            <a:r>
              <a:rPr lang="en-ZA" sz="3200" b="1" dirty="0" smtClean="0"/>
              <a:t>Departmental  </a:t>
            </a:r>
            <a:r>
              <a:rPr lang="en-ZA" sz="3200" b="1" dirty="0"/>
              <a:t>R</a:t>
            </a:r>
            <a:r>
              <a:rPr lang="en-ZA" sz="3200" b="1" dirty="0" smtClean="0"/>
              <a:t>esponse to </a:t>
            </a:r>
            <a:r>
              <a:rPr lang="en-ZA" sz="3200" b="1" dirty="0"/>
              <a:t>the USDG </a:t>
            </a:r>
            <a:r>
              <a:rPr lang="en-ZA" sz="3200" b="1" dirty="0" smtClean="0"/>
              <a:t>Evaluation</a:t>
            </a:r>
            <a:endParaRPr lang="en-ZA" sz="3200" dirty="0"/>
          </a:p>
        </p:txBody>
      </p:sp>
      <p:sp>
        <p:nvSpPr>
          <p:cNvPr id="5" name="Content Placeholder 2"/>
          <p:cNvSpPr>
            <a:spLocks noGrp="1"/>
          </p:cNvSpPr>
          <p:nvPr>
            <p:ph idx="1"/>
          </p:nvPr>
        </p:nvSpPr>
        <p:spPr>
          <a:xfrm>
            <a:off x="251520" y="1417638"/>
            <a:ext cx="8640960" cy="4449762"/>
          </a:xfrm>
        </p:spPr>
        <p:txBody>
          <a:bodyPr>
            <a:noAutofit/>
          </a:bodyPr>
          <a:lstStyle/>
          <a:p>
            <a:pPr marL="457200" lvl="1" indent="0">
              <a:buNone/>
            </a:pPr>
            <a:endParaRPr lang="en-ZA" sz="2000" dirty="0" smtClean="0"/>
          </a:p>
          <a:p>
            <a:pPr algn="just"/>
            <a:r>
              <a:rPr lang="en-ZA" sz="1800" dirty="0" smtClean="0"/>
              <a:t>Confirmation of the status of the USDG as a supplementary grant:</a:t>
            </a:r>
          </a:p>
          <a:p>
            <a:pPr marL="800100" lvl="2" indent="0" algn="just">
              <a:buNone/>
            </a:pPr>
            <a:endParaRPr lang="en-ZA" sz="1000" dirty="0" smtClean="0"/>
          </a:p>
          <a:p>
            <a:pPr lvl="2" algn="just"/>
            <a:r>
              <a:rPr lang="en-ZA" sz="1800" i="1" dirty="0" smtClean="0"/>
              <a:t>The USDG is a Schedule 4b </a:t>
            </a:r>
            <a:r>
              <a:rPr lang="en-ZA" sz="1800" i="1" dirty="0"/>
              <a:t>Grant </a:t>
            </a:r>
            <a:r>
              <a:rPr lang="en-ZA" sz="1800" i="1" dirty="0" smtClean="0"/>
              <a:t>and remains as such at this point in time, however it is </a:t>
            </a:r>
            <a:r>
              <a:rPr lang="en-ZA" sz="1800" i="1" dirty="0"/>
              <a:t>also part of the broader </a:t>
            </a:r>
            <a:r>
              <a:rPr lang="en-ZA" sz="1800" i="1" dirty="0" smtClean="0"/>
              <a:t>local government </a:t>
            </a:r>
            <a:r>
              <a:rPr lang="en-ZA" sz="1800" i="1" dirty="0"/>
              <a:t>fiscal review and </a:t>
            </a:r>
            <a:r>
              <a:rPr lang="en-ZA" sz="1800" i="1" dirty="0" smtClean="0"/>
              <a:t>the outcome </a:t>
            </a:r>
            <a:r>
              <a:rPr lang="en-ZA" sz="1800" i="1" dirty="0"/>
              <a:t>of this process will have </a:t>
            </a:r>
            <a:r>
              <a:rPr lang="en-ZA" sz="1800" i="1" dirty="0" smtClean="0"/>
              <a:t>an impact </a:t>
            </a:r>
            <a:r>
              <a:rPr lang="en-ZA" sz="1800" i="1" dirty="0"/>
              <a:t>on the </a:t>
            </a:r>
            <a:r>
              <a:rPr lang="en-ZA" sz="1800" i="1" dirty="0" smtClean="0"/>
              <a:t>grant;</a:t>
            </a:r>
          </a:p>
          <a:p>
            <a:pPr marL="914400" lvl="2" indent="0" algn="just">
              <a:buNone/>
            </a:pPr>
            <a:r>
              <a:rPr lang="en-ZA" sz="1800" i="1" dirty="0" smtClean="0"/>
              <a:t> </a:t>
            </a:r>
          </a:p>
          <a:p>
            <a:pPr algn="just">
              <a:buFont typeface="Arial" pitchFamily="34" charset="0"/>
              <a:buChar char="•"/>
            </a:pPr>
            <a:r>
              <a:rPr lang="en-ZA" sz="1800" dirty="0" smtClean="0"/>
              <a:t>Impact on the broader review by National Treasury of Local </a:t>
            </a:r>
            <a:r>
              <a:rPr lang="en-ZA" sz="1800" dirty="0"/>
              <a:t>G</a:t>
            </a:r>
            <a:r>
              <a:rPr lang="en-ZA" sz="1800" dirty="0" smtClean="0"/>
              <a:t>overnment infrastructure Grants:</a:t>
            </a:r>
          </a:p>
          <a:p>
            <a:pPr marL="1257300" lvl="3" indent="0" algn="just">
              <a:buNone/>
            </a:pPr>
            <a:endParaRPr lang="en-ZA" sz="600" dirty="0" smtClean="0"/>
          </a:p>
          <a:p>
            <a:pPr lvl="2" algn="just"/>
            <a:r>
              <a:rPr lang="en-ZA" sz="1800" i="1" dirty="0" smtClean="0"/>
              <a:t>The department has provided inputs into the local government infrastructure review process through the applicable channels. The review has an impact on the USDG as alignment is required between the </a:t>
            </a:r>
            <a:r>
              <a:rPr lang="en-US" sz="1800" i="1" dirty="0" smtClean="0"/>
              <a:t>USDG</a:t>
            </a:r>
            <a:r>
              <a:rPr lang="en-US" sz="1800" i="1" dirty="0"/>
              <a:t>, PTIG, </a:t>
            </a:r>
            <a:r>
              <a:rPr lang="en-US" sz="1800" i="1" dirty="0" smtClean="0"/>
              <a:t>INEP and NDPG which form part </a:t>
            </a:r>
            <a:r>
              <a:rPr lang="en-US" sz="1800" i="1" dirty="0"/>
              <a:t>of a Built Environment Performance Plan (BEPP) </a:t>
            </a:r>
            <a:endParaRPr lang="en-ZA" sz="1800" i="1" dirty="0"/>
          </a:p>
        </p:txBody>
      </p:sp>
    </p:spTree>
    <p:extLst>
      <p:ext uri="{BB962C8B-B14F-4D97-AF65-F5344CB8AC3E}">
        <p14:creationId xmlns:p14="http://schemas.microsoft.com/office/powerpoint/2010/main" xmlns="" val="4245963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839200" cy="990600"/>
          </a:xfrm>
        </p:spPr>
        <p:style>
          <a:lnRef idx="1">
            <a:schemeClr val="accent3"/>
          </a:lnRef>
          <a:fillRef idx="2">
            <a:schemeClr val="accent3"/>
          </a:fillRef>
          <a:effectRef idx="1">
            <a:schemeClr val="accent3"/>
          </a:effectRef>
          <a:fontRef idx="minor">
            <a:schemeClr val="dk1"/>
          </a:fontRef>
        </p:style>
        <p:txBody>
          <a:bodyPr/>
          <a:lstStyle/>
          <a:p>
            <a:r>
              <a:rPr lang="en-ZA" sz="3200" dirty="0" smtClean="0"/>
              <a:t>Review by National </a:t>
            </a:r>
            <a:r>
              <a:rPr lang="en-ZA" sz="3200" dirty="0"/>
              <a:t>T</a:t>
            </a:r>
            <a:r>
              <a:rPr lang="en-ZA" sz="3200" dirty="0" smtClean="0"/>
              <a:t>reasury on Local </a:t>
            </a:r>
            <a:r>
              <a:rPr lang="en-ZA" sz="3200" dirty="0"/>
              <a:t>G</a:t>
            </a:r>
            <a:r>
              <a:rPr lang="en-ZA" sz="3200" dirty="0" smtClean="0"/>
              <a:t>overnment </a:t>
            </a:r>
            <a:r>
              <a:rPr lang="en-ZA" sz="3200" dirty="0"/>
              <a:t>I</a:t>
            </a:r>
            <a:r>
              <a:rPr lang="en-ZA" sz="3200" dirty="0" smtClean="0"/>
              <a:t>nfrastructure </a:t>
            </a:r>
            <a:r>
              <a:rPr lang="en-ZA" sz="3200" dirty="0"/>
              <a:t>G</a:t>
            </a:r>
            <a:r>
              <a:rPr lang="en-ZA" sz="3200" dirty="0" smtClean="0"/>
              <a:t>rants</a:t>
            </a:r>
            <a:endParaRPr lang="en-ZA" sz="3200" dirty="0"/>
          </a:p>
        </p:txBody>
      </p:sp>
      <p:sp>
        <p:nvSpPr>
          <p:cNvPr id="6" name="Content Placeholder 2"/>
          <p:cNvSpPr>
            <a:spLocks noGrp="1"/>
          </p:cNvSpPr>
          <p:nvPr>
            <p:ph idx="1"/>
          </p:nvPr>
        </p:nvSpPr>
        <p:spPr>
          <a:xfrm>
            <a:off x="460648" y="1295399"/>
            <a:ext cx="8229600" cy="4419601"/>
          </a:xfrm>
        </p:spPr>
        <p:txBody>
          <a:bodyPr/>
          <a:lstStyle/>
          <a:p>
            <a:r>
              <a:rPr lang="en-US" sz="1800" dirty="0"/>
              <a:t>The finding of the USDG Evaluation that the USDG should remain a schedule 4 grant is aligned with the direction of reform agreed through the Review of Local government Infrastructure </a:t>
            </a:r>
            <a:r>
              <a:rPr lang="en-US" sz="1800" dirty="0" smtClean="0"/>
              <a:t>Grants;</a:t>
            </a:r>
          </a:p>
          <a:p>
            <a:pPr marL="0" indent="0">
              <a:buNone/>
            </a:pPr>
            <a:r>
              <a:rPr lang="en-US" sz="1600" dirty="0" smtClean="0"/>
              <a:t> </a:t>
            </a:r>
          </a:p>
          <a:p>
            <a:r>
              <a:rPr lang="en-US" sz="1800" dirty="0" smtClean="0"/>
              <a:t>The </a:t>
            </a:r>
            <a:r>
              <a:rPr lang="en-US" sz="1800" dirty="0"/>
              <a:t>Review’s recommendations for enhancing the structure of conditional grants emphasizes the importance of two factors: differentiation and grant consolidation. In the context of the USDG, these mean</a:t>
            </a:r>
            <a:r>
              <a:rPr lang="en-US" sz="1800" dirty="0" smtClean="0"/>
              <a:t>:</a:t>
            </a:r>
          </a:p>
          <a:p>
            <a:endParaRPr lang="en-US" sz="1800" dirty="0"/>
          </a:p>
          <a:p>
            <a:pPr marL="0" lvl="0" indent="0" algn="just">
              <a:buNone/>
            </a:pPr>
            <a:r>
              <a:rPr lang="en-US" sz="1800" dirty="0" smtClean="0"/>
              <a:t>	1</a:t>
            </a:r>
            <a:r>
              <a:rPr lang="en-US" sz="1800" u="sng" dirty="0" smtClean="0"/>
              <a:t>. Differentiation </a:t>
            </a:r>
            <a:r>
              <a:rPr lang="en-US" sz="1800" dirty="0"/>
              <a:t>– means that the grant system should be different for urban and rural </a:t>
            </a:r>
            <a:r>
              <a:rPr lang="en-US" sz="1800" dirty="0" smtClean="0"/>
              <a:t>municipalities</a:t>
            </a:r>
            <a:r>
              <a:rPr lang="en-US" sz="1800" dirty="0"/>
              <a:t>. In metros, the grant system should allow for greater flexibility so that cities </a:t>
            </a:r>
            <a:r>
              <a:rPr lang="en-US" sz="1800" dirty="0" smtClean="0"/>
              <a:t>can </a:t>
            </a:r>
            <a:r>
              <a:rPr lang="en-US" sz="1800" dirty="0"/>
              <a:t>combine grant funds with their own revenues to deliver integrated infrastructure </a:t>
            </a:r>
            <a:r>
              <a:rPr lang="en-US" sz="1800" dirty="0" smtClean="0"/>
              <a:t>programmes </a:t>
            </a:r>
            <a:r>
              <a:rPr lang="en-US" sz="1800" dirty="0"/>
              <a:t>that serve mixed-use and mixed-income developments. </a:t>
            </a:r>
            <a:r>
              <a:rPr lang="en-US" sz="1800" dirty="0" smtClean="0"/>
              <a:t>The cities </a:t>
            </a:r>
            <a:r>
              <a:rPr lang="en-US" sz="1800" dirty="0"/>
              <a:t>also </a:t>
            </a:r>
            <a:r>
              <a:rPr lang="en-US" sz="1800" u="sng" dirty="0"/>
              <a:t>have the </a:t>
            </a:r>
            <a:r>
              <a:rPr lang="en-US" sz="1800" u="sng" dirty="0" smtClean="0"/>
              <a:t>capacity </a:t>
            </a:r>
            <a:r>
              <a:rPr lang="en-US" sz="1800" dirty="0"/>
              <a:t>to be able to manage the increased responsibility that comes with a schedule 4 </a:t>
            </a:r>
            <a:r>
              <a:rPr lang="en-US" sz="1800" dirty="0" smtClean="0"/>
              <a:t>allocation.</a:t>
            </a:r>
          </a:p>
          <a:p>
            <a:pPr marL="0" lvl="0" indent="0">
              <a:buNone/>
            </a:pPr>
            <a:r>
              <a:rPr lang="en-US" sz="1800" dirty="0" smtClean="0"/>
              <a:t>	</a:t>
            </a:r>
            <a:endParaRPr lang="en-ZA" sz="1800" dirty="0"/>
          </a:p>
        </p:txBody>
      </p:sp>
    </p:spTree>
    <p:extLst>
      <p:ext uri="{BB962C8B-B14F-4D97-AF65-F5344CB8AC3E}">
        <p14:creationId xmlns:p14="http://schemas.microsoft.com/office/powerpoint/2010/main" xmlns="" val="3951264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1"/>
            <a:ext cx="8839200" cy="3810000"/>
          </a:xfrm>
        </p:spPr>
        <p:txBody>
          <a:bodyPr/>
          <a:lstStyle/>
          <a:p>
            <a:pPr marL="0" indent="0" algn="just">
              <a:buNone/>
            </a:pPr>
            <a:r>
              <a:rPr lang="en-US" dirty="0" smtClean="0"/>
              <a:t>	</a:t>
            </a:r>
            <a:r>
              <a:rPr lang="en-US" sz="2400" dirty="0" smtClean="0"/>
              <a:t>2.	</a:t>
            </a:r>
            <a:r>
              <a:rPr lang="en-US" sz="2400" u="sng" dirty="0" smtClean="0"/>
              <a:t>Consolidation </a:t>
            </a:r>
            <a:r>
              <a:rPr lang="en-US" sz="2400" dirty="0"/>
              <a:t>– means reducing the number of </a:t>
            </a:r>
            <a:r>
              <a:rPr lang="en-US" sz="2400" dirty="0" smtClean="0"/>
              <a:t>				 	grants </a:t>
            </a:r>
            <a:r>
              <a:rPr lang="en-US" sz="2400" dirty="0"/>
              <a:t>that each municipality receives. </a:t>
            </a:r>
            <a:r>
              <a:rPr lang="en-US" sz="2400" dirty="0" smtClean="0"/>
              <a:t>The </a:t>
            </a:r>
            <a:r>
              <a:rPr lang="en-US" sz="2400" dirty="0"/>
              <a:t>USDG </a:t>
            </a:r>
            <a:r>
              <a:rPr lang="en-US" sz="2400" dirty="0" smtClean="0"/>
              <a:t>	funds 	infrastructure </a:t>
            </a:r>
            <a:r>
              <a:rPr lang="en-US" sz="2400" dirty="0"/>
              <a:t>across multiple sectors (water</a:t>
            </a:r>
            <a:r>
              <a:rPr lang="en-US" sz="2400" dirty="0" smtClean="0"/>
              <a:t>, sanitation</a:t>
            </a:r>
            <a:r>
              <a:rPr lang="en-US" sz="2400" dirty="0"/>
              <a:t>, </a:t>
            </a:r>
            <a:r>
              <a:rPr lang="en-US" sz="2400" dirty="0" smtClean="0"/>
              <a:t>	roads</a:t>
            </a:r>
            <a:r>
              <a:rPr lang="en-US" sz="2400" dirty="0"/>
              <a:t>, public facilities </a:t>
            </a:r>
            <a:r>
              <a:rPr lang="en-US" sz="2400" dirty="0" err="1"/>
              <a:t>etc</a:t>
            </a:r>
            <a:r>
              <a:rPr lang="en-US" sz="2400" dirty="0"/>
              <a:t>) through a </a:t>
            </a:r>
            <a:r>
              <a:rPr lang="en-US" sz="2400" dirty="0" smtClean="0"/>
              <a:t>single grant</a:t>
            </a:r>
            <a:r>
              <a:rPr lang="en-US" sz="2400" dirty="0"/>
              <a:t>, </a:t>
            </a:r>
            <a:r>
              <a:rPr lang="en-US" sz="2400" dirty="0" smtClean="0"/>
              <a:t>thus it is 	aligned to </a:t>
            </a:r>
            <a:r>
              <a:rPr lang="en-US" sz="2400" dirty="0"/>
              <a:t>this objective.</a:t>
            </a:r>
          </a:p>
          <a:p>
            <a:endParaRPr lang="en-ZA" sz="2000" dirty="0" smtClean="0"/>
          </a:p>
          <a:p>
            <a:endParaRPr lang="en-ZA" sz="2000" dirty="0"/>
          </a:p>
        </p:txBody>
      </p:sp>
      <p:sp>
        <p:nvSpPr>
          <p:cNvPr id="5" name="Title 1"/>
          <p:cNvSpPr>
            <a:spLocks noGrp="1"/>
          </p:cNvSpPr>
          <p:nvPr>
            <p:ph type="title"/>
          </p:nvPr>
        </p:nvSpPr>
        <p:spPr>
          <a:xfrm>
            <a:off x="152400" y="152400"/>
            <a:ext cx="8839200" cy="990600"/>
          </a:xfrm>
        </p:spPr>
        <p:style>
          <a:lnRef idx="1">
            <a:schemeClr val="accent3"/>
          </a:lnRef>
          <a:fillRef idx="2">
            <a:schemeClr val="accent3"/>
          </a:fillRef>
          <a:effectRef idx="1">
            <a:schemeClr val="accent3"/>
          </a:effectRef>
          <a:fontRef idx="minor">
            <a:schemeClr val="dk1"/>
          </a:fontRef>
        </p:style>
        <p:txBody>
          <a:bodyPr/>
          <a:lstStyle/>
          <a:p>
            <a:r>
              <a:rPr lang="en-ZA" sz="3200" dirty="0" smtClean="0"/>
              <a:t>Review by National </a:t>
            </a:r>
            <a:r>
              <a:rPr lang="en-ZA" sz="3200" dirty="0"/>
              <a:t>T</a:t>
            </a:r>
            <a:r>
              <a:rPr lang="en-ZA" sz="3200" dirty="0" smtClean="0"/>
              <a:t>reasury on Local </a:t>
            </a:r>
            <a:r>
              <a:rPr lang="en-ZA" sz="3200" dirty="0"/>
              <a:t>G</a:t>
            </a:r>
            <a:r>
              <a:rPr lang="en-ZA" sz="3200" dirty="0" smtClean="0"/>
              <a:t>overnment </a:t>
            </a:r>
            <a:r>
              <a:rPr lang="en-ZA" sz="3200" dirty="0"/>
              <a:t>I</a:t>
            </a:r>
            <a:r>
              <a:rPr lang="en-ZA" sz="3200" dirty="0" smtClean="0"/>
              <a:t>nfrastructure </a:t>
            </a:r>
            <a:r>
              <a:rPr lang="en-ZA" sz="3200" dirty="0"/>
              <a:t>G</a:t>
            </a:r>
            <a:r>
              <a:rPr lang="en-ZA" sz="3200" dirty="0" smtClean="0"/>
              <a:t>rants</a:t>
            </a:r>
            <a:endParaRPr lang="en-ZA" sz="3200" dirty="0"/>
          </a:p>
        </p:txBody>
      </p:sp>
    </p:spTree>
    <p:extLst>
      <p:ext uri="{BB962C8B-B14F-4D97-AF65-F5344CB8AC3E}">
        <p14:creationId xmlns:p14="http://schemas.microsoft.com/office/powerpoint/2010/main" xmlns="" val="405670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76200"/>
            <a:ext cx="8839200" cy="838200"/>
          </a:xfrm>
        </p:spPr>
        <p:style>
          <a:lnRef idx="1">
            <a:schemeClr val="accent3"/>
          </a:lnRef>
          <a:fillRef idx="2">
            <a:schemeClr val="accent3"/>
          </a:fillRef>
          <a:effectRef idx="1">
            <a:schemeClr val="accent3"/>
          </a:effectRef>
          <a:fontRef idx="minor">
            <a:schemeClr val="dk1"/>
          </a:fontRef>
        </p:style>
        <p:txBody>
          <a:bodyPr/>
          <a:lstStyle/>
          <a:p>
            <a:r>
              <a:rPr lang="en-ZA" sz="3200" b="1" dirty="0" smtClean="0"/>
              <a:t>Other Evaluation Findings </a:t>
            </a:r>
            <a:endParaRPr lang="en-ZA" sz="3200" b="1" dirty="0"/>
          </a:p>
        </p:txBody>
      </p:sp>
      <p:sp>
        <p:nvSpPr>
          <p:cNvPr id="5" name="Content Placeholder 2"/>
          <p:cNvSpPr>
            <a:spLocks noGrp="1"/>
          </p:cNvSpPr>
          <p:nvPr>
            <p:ph idx="1"/>
          </p:nvPr>
        </p:nvSpPr>
        <p:spPr>
          <a:xfrm>
            <a:off x="457200" y="990601"/>
            <a:ext cx="8435280" cy="4648200"/>
          </a:xfrm>
        </p:spPr>
        <p:txBody>
          <a:bodyPr/>
          <a:lstStyle/>
          <a:p>
            <a:pPr algn="just"/>
            <a:r>
              <a:rPr lang="en-ZA" sz="2400" dirty="0" smtClean="0"/>
              <a:t>Finalise </a:t>
            </a:r>
            <a:r>
              <a:rPr lang="en-ZA" sz="2400" dirty="0"/>
              <a:t>the </a:t>
            </a:r>
            <a:r>
              <a:rPr lang="en-ZA" sz="2400" dirty="0" smtClean="0"/>
              <a:t>Policy </a:t>
            </a:r>
            <a:r>
              <a:rPr lang="en-ZA" sz="2400" dirty="0"/>
              <a:t>on </a:t>
            </a:r>
            <a:r>
              <a:rPr lang="en-ZA" sz="2400" dirty="0" smtClean="0"/>
              <a:t>USDG</a:t>
            </a:r>
          </a:p>
          <a:p>
            <a:pPr algn="just"/>
            <a:r>
              <a:rPr lang="en-ZA" sz="2400" dirty="0"/>
              <a:t>Revision of the DORA Grant Framework</a:t>
            </a:r>
            <a:endParaRPr lang="en-ZA" sz="2400" dirty="0" smtClean="0"/>
          </a:p>
          <a:p>
            <a:pPr algn="just"/>
            <a:r>
              <a:rPr lang="en-ZA" sz="2400" dirty="0"/>
              <a:t>The review of the formulae for funds </a:t>
            </a:r>
            <a:r>
              <a:rPr lang="en-ZA" sz="2400" dirty="0" smtClean="0"/>
              <a:t>allocation</a:t>
            </a:r>
            <a:endParaRPr lang="en-ZA" sz="2400" dirty="0"/>
          </a:p>
          <a:p>
            <a:pPr algn="just"/>
            <a:r>
              <a:rPr lang="en-ZA" sz="2400" dirty="0"/>
              <a:t>Built Environment Performance Plan </a:t>
            </a:r>
            <a:r>
              <a:rPr lang="en-ZA" sz="2400" dirty="0" smtClean="0"/>
              <a:t>(BEPP) </a:t>
            </a:r>
            <a:r>
              <a:rPr lang="en-ZA" sz="2400" dirty="0"/>
              <a:t>be used as a planning </a:t>
            </a:r>
            <a:r>
              <a:rPr lang="en-ZA" sz="2400" dirty="0" smtClean="0"/>
              <a:t>instrument</a:t>
            </a:r>
          </a:p>
          <a:p>
            <a:pPr algn="just"/>
            <a:r>
              <a:rPr lang="en-ZA" sz="2400" dirty="0" smtClean="0"/>
              <a:t>Amending </a:t>
            </a:r>
            <a:r>
              <a:rPr lang="en-ZA" sz="2400" dirty="0"/>
              <a:t>the </a:t>
            </a:r>
            <a:r>
              <a:rPr lang="en-ZA" sz="2400" dirty="0" smtClean="0"/>
              <a:t>BEPP </a:t>
            </a:r>
            <a:r>
              <a:rPr lang="en-ZA" sz="2400" dirty="0"/>
              <a:t>guidelines and </a:t>
            </a:r>
            <a:r>
              <a:rPr lang="en-ZA" sz="2400" dirty="0" smtClean="0"/>
              <a:t>commission </a:t>
            </a:r>
            <a:r>
              <a:rPr lang="en-ZA" sz="2400" dirty="0"/>
              <a:t>an Expenditure Review</a:t>
            </a:r>
          </a:p>
          <a:p>
            <a:pPr algn="just"/>
            <a:r>
              <a:rPr lang="en-ZA" sz="2400" dirty="0"/>
              <a:t>Provinces </a:t>
            </a:r>
            <a:r>
              <a:rPr lang="en-ZA" sz="2400" dirty="0" smtClean="0"/>
              <a:t>must </a:t>
            </a:r>
            <a:r>
              <a:rPr lang="en-ZA" sz="2400" dirty="0"/>
              <a:t>have a </a:t>
            </a:r>
            <a:r>
              <a:rPr lang="en-ZA" sz="2400" dirty="0" smtClean="0"/>
              <a:t>role as affected sphere</a:t>
            </a:r>
          </a:p>
          <a:p>
            <a:pPr algn="just"/>
            <a:r>
              <a:rPr lang="en-ZA" sz="2400" dirty="0"/>
              <a:t>The </a:t>
            </a:r>
            <a:r>
              <a:rPr lang="en-ZA" sz="2400" dirty="0" smtClean="0"/>
              <a:t>monitoring </a:t>
            </a:r>
            <a:r>
              <a:rPr lang="en-ZA" sz="2400" dirty="0"/>
              <a:t>of individual project selection should not be the main </a:t>
            </a:r>
            <a:r>
              <a:rPr lang="en-ZA" sz="2400" dirty="0" smtClean="0"/>
              <a:t>focus of outcome</a:t>
            </a:r>
          </a:p>
          <a:p>
            <a:pPr algn="just"/>
            <a:r>
              <a:rPr lang="en-ZA" sz="2400" dirty="0" smtClean="0"/>
              <a:t>Match </a:t>
            </a:r>
            <a:r>
              <a:rPr lang="en-ZA" sz="2400" dirty="0"/>
              <a:t>funding for every USDG r</a:t>
            </a:r>
            <a:r>
              <a:rPr lang="en-ZA" sz="2400" dirty="0" smtClean="0"/>
              <a:t>and by Municipalities</a:t>
            </a:r>
          </a:p>
          <a:p>
            <a:endParaRPr lang="en-ZA" sz="2400" dirty="0"/>
          </a:p>
        </p:txBody>
      </p:sp>
    </p:spTree>
    <p:extLst>
      <p:ext uri="{BB962C8B-B14F-4D97-AF65-F5344CB8AC3E}">
        <p14:creationId xmlns:p14="http://schemas.microsoft.com/office/powerpoint/2010/main" xmlns="" val="1822971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0"/>
            <a:ext cx="8686800" cy="856151"/>
          </a:xfrm>
        </p:spPr>
        <p:style>
          <a:lnRef idx="1">
            <a:schemeClr val="accent3"/>
          </a:lnRef>
          <a:fillRef idx="2">
            <a:schemeClr val="accent3"/>
          </a:fillRef>
          <a:effectRef idx="1">
            <a:schemeClr val="accent3"/>
          </a:effectRef>
          <a:fontRef idx="minor">
            <a:schemeClr val="dk1"/>
          </a:fontRef>
        </p:style>
        <p:txBody>
          <a:bodyPr/>
          <a:lstStyle/>
          <a:p>
            <a:r>
              <a:rPr lang="en-GB" sz="3200" b="1" dirty="0" smtClean="0">
                <a:latin typeface="Arial" panose="020B0604020202020204" pitchFamily="34" charset="0"/>
                <a:cs typeface="Arial" panose="020B0604020202020204" pitchFamily="34" charset="0"/>
              </a:rPr>
              <a:t>Key USDG Outputs</a:t>
            </a:r>
            <a:endParaRPr lang="en-ZA" sz="32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152400" y="856152"/>
            <a:ext cx="8915400" cy="5029200"/>
          </a:xfrm>
        </p:spPr>
        <p:txBody>
          <a:bodyPr/>
          <a:lstStyle/>
          <a:p>
            <a:pPr marL="457200" indent="-457200" algn="just">
              <a:buFont typeface="+mj-lt"/>
              <a:buAutoNum type="arabicPeriod"/>
            </a:pPr>
            <a:r>
              <a:rPr lang="en-GB" sz="1859" b="1" dirty="0" smtClean="0">
                <a:latin typeface="Arial" panose="020B0604020202020204" pitchFamily="34" charset="0"/>
                <a:cs typeface="Arial" panose="020B0604020202020204" pitchFamily="34" charset="0"/>
              </a:rPr>
              <a:t>Land &amp; Landed Property Acquisition</a:t>
            </a:r>
            <a:r>
              <a:rPr lang="en-GB" sz="1859" dirty="0" smtClean="0">
                <a:latin typeface="Arial" panose="020B0604020202020204" pitchFamily="34" charset="0"/>
                <a:cs typeface="Arial" panose="020B0604020202020204" pitchFamily="34" charset="0"/>
              </a:rPr>
              <a:t>: Suitable and well-located land acquired for informal settlement upgrading and/or other human settlements development programmes.</a:t>
            </a:r>
            <a:endParaRPr lang="en-ZA" sz="1859"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n-GB" sz="1859" b="1" dirty="0" smtClean="0">
                <a:latin typeface="Arial" panose="020B0604020202020204" pitchFamily="34" charset="0"/>
                <a:cs typeface="Arial" panose="020B0604020202020204" pitchFamily="34" charset="0"/>
              </a:rPr>
              <a:t>Bulk &amp; link Infrastructure</a:t>
            </a:r>
            <a:r>
              <a:rPr lang="en-GB" sz="1859" dirty="0" smtClean="0">
                <a:latin typeface="Arial" panose="020B0604020202020204" pitchFamily="34" charset="0"/>
                <a:cs typeface="Arial" panose="020B0604020202020204" pitchFamily="34" charset="0"/>
              </a:rPr>
              <a:t>: The provision of bulk and connector services for informal settlements upgrading projects and backyard rental upgrading schemes.</a:t>
            </a:r>
          </a:p>
          <a:p>
            <a:pPr marL="457200" indent="-457200" algn="just">
              <a:buFont typeface="+mj-lt"/>
              <a:buAutoNum type="arabicPeriod"/>
            </a:pPr>
            <a:r>
              <a:rPr lang="en-GB" sz="1859" b="1" dirty="0" smtClean="0">
                <a:latin typeface="Arial" panose="020B0604020202020204" pitchFamily="34" charset="0"/>
                <a:cs typeface="Arial" panose="020B0604020202020204" pitchFamily="34" charset="0"/>
              </a:rPr>
              <a:t>Basic Infrastructure Services</a:t>
            </a:r>
            <a:r>
              <a:rPr lang="en-GB" sz="1859" dirty="0" smtClean="0">
                <a:latin typeface="Arial" panose="020B0604020202020204" pitchFamily="34" charset="0"/>
                <a:cs typeface="Arial" panose="020B0604020202020204" pitchFamily="34" charset="0"/>
              </a:rPr>
              <a:t>: including water, sanitation, solid waste, roads, storm water management systems, electricity, and, refuse removal .</a:t>
            </a:r>
            <a:endParaRPr lang="en-ZA" sz="1859"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n-GB" sz="1859" b="1" dirty="0" smtClean="0">
                <a:latin typeface="Arial" panose="020B0604020202020204" pitchFamily="34" charset="0"/>
                <a:cs typeface="Arial" panose="020B0604020202020204" pitchFamily="34" charset="0"/>
              </a:rPr>
              <a:t>Serviced sites</a:t>
            </a:r>
            <a:r>
              <a:rPr lang="en-GB" sz="1859" dirty="0" smtClean="0">
                <a:latin typeface="Arial" panose="020B0604020202020204" pitchFamily="34" charset="0"/>
                <a:cs typeface="Arial" panose="020B0604020202020204" pitchFamily="34" charset="0"/>
              </a:rPr>
              <a:t>: The creation of serviced stands in, “green fields” or “infill developments” for a variety of land uses. </a:t>
            </a:r>
            <a:endParaRPr lang="en-ZA" sz="1859"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n-GB" sz="1859" b="1" dirty="0" smtClean="0">
                <a:latin typeface="Arial" panose="020B0604020202020204" pitchFamily="34" charset="0"/>
                <a:cs typeface="Arial" panose="020B0604020202020204" pitchFamily="34" charset="0"/>
              </a:rPr>
              <a:t>Public and Socio </a:t>
            </a:r>
            <a:r>
              <a:rPr lang="en-GB" sz="1859" b="1" dirty="0">
                <a:latin typeface="Arial" panose="020B0604020202020204" pitchFamily="34" charset="0"/>
                <a:cs typeface="Arial" panose="020B0604020202020204" pitchFamily="34" charset="0"/>
              </a:rPr>
              <a:t>E</a:t>
            </a:r>
            <a:r>
              <a:rPr lang="en-GB" sz="1859" b="1" dirty="0" smtClean="0">
                <a:latin typeface="Arial" panose="020B0604020202020204" pitchFamily="34" charset="0"/>
                <a:cs typeface="Arial" panose="020B0604020202020204" pitchFamily="34" charset="0"/>
              </a:rPr>
              <a:t>conomic </a:t>
            </a:r>
            <a:r>
              <a:rPr lang="en-GB" sz="1859" b="1" dirty="0">
                <a:latin typeface="Arial" panose="020B0604020202020204" pitchFamily="34" charset="0"/>
                <a:cs typeface="Arial" panose="020B0604020202020204" pitchFamily="34" charset="0"/>
              </a:rPr>
              <a:t>A</a:t>
            </a:r>
            <a:r>
              <a:rPr lang="en-GB" sz="1859" b="1" dirty="0" smtClean="0">
                <a:latin typeface="Arial" panose="020B0604020202020204" pitchFamily="34" charset="0"/>
                <a:cs typeface="Arial" panose="020B0604020202020204" pitchFamily="34" charset="0"/>
              </a:rPr>
              <a:t>menities</a:t>
            </a:r>
            <a:r>
              <a:rPr lang="en-GB" sz="1859" dirty="0" smtClean="0">
                <a:latin typeface="Arial" panose="020B0604020202020204" pitchFamily="34" charset="0"/>
                <a:cs typeface="Arial" panose="020B0604020202020204" pitchFamily="34" charset="0"/>
              </a:rPr>
              <a:t> -infrastructure for public spaces</a:t>
            </a:r>
          </a:p>
          <a:p>
            <a:pPr marL="342900" lvl="1" indent="-342900" algn="just">
              <a:buNone/>
            </a:pPr>
            <a:r>
              <a:rPr lang="en-GB" sz="1859" b="1" dirty="0" smtClean="0">
                <a:latin typeface="Arial" panose="020B0604020202020204" pitchFamily="34" charset="0"/>
                <a:cs typeface="Arial" panose="020B0604020202020204" pitchFamily="34" charset="0"/>
              </a:rPr>
              <a:t>6</a:t>
            </a:r>
            <a:r>
              <a:rPr lang="en-GB" sz="1859" dirty="0" smtClean="0">
                <a:latin typeface="Arial" panose="020B0604020202020204" pitchFamily="34" charset="0"/>
                <a:cs typeface="Arial" panose="020B0604020202020204" pitchFamily="34" charset="0"/>
              </a:rPr>
              <a:t>.  </a:t>
            </a:r>
            <a:r>
              <a:rPr lang="en-GB" sz="1859" b="1" dirty="0" smtClean="0">
                <a:latin typeface="Arial" panose="020B0604020202020204" pitchFamily="34" charset="0"/>
                <a:cs typeface="Arial" panose="020B0604020202020204" pitchFamily="34" charset="0"/>
              </a:rPr>
              <a:t>A portion </a:t>
            </a:r>
            <a:r>
              <a:rPr lang="en-GB" sz="1859" dirty="0" smtClean="0">
                <a:latin typeface="Arial" panose="020B0604020202020204" pitchFamily="34" charset="0"/>
                <a:cs typeface="Arial" panose="020B0604020202020204" pitchFamily="34" charset="0"/>
              </a:rPr>
              <a:t>of the USDG </a:t>
            </a:r>
            <a:r>
              <a:rPr lang="en-GB" sz="1859" b="1" u="sng" dirty="0" smtClean="0">
                <a:latin typeface="Arial" panose="020B0604020202020204" pitchFamily="34" charset="0"/>
                <a:cs typeface="Arial" panose="020B0604020202020204" pitchFamily="34" charset="0"/>
              </a:rPr>
              <a:t>may</a:t>
            </a:r>
            <a:r>
              <a:rPr lang="en-GB" sz="1859" dirty="0" smtClean="0">
                <a:latin typeface="Arial" panose="020B0604020202020204" pitchFamily="34" charset="0"/>
                <a:cs typeface="Arial" panose="020B0604020202020204" pitchFamily="34" charset="0"/>
              </a:rPr>
              <a:t> be used to procure </a:t>
            </a:r>
            <a:r>
              <a:rPr lang="en-GB" sz="1859" b="1" dirty="0" smtClean="0">
                <a:latin typeface="Arial" panose="020B0604020202020204" pitchFamily="34" charset="0"/>
                <a:cs typeface="Arial" panose="020B0604020202020204" pitchFamily="34" charset="0"/>
              </a:rPr>
              <a:t>external capacity </a:t>
            </a:r>
            <a:r>
              <a:rPr lang="en-GB" sz="1859" dirty="0" smtClean="0">
                <a:latin typeface="Arial" panose="020B0604020202020204" pitchFamily="34" charset="0"/>
                <a:cs typeface="Arial" panose="020B0604020202020204" pitchFamily="34" charset="0"/>
              </a:rPr>
              <a:t>to support implementation .</a:t>
            </a:r>
          </a:p>
          <a:p>
            <a:pPr marL="342900" lvl="1" indent="-342900" algn="just">
              <a:buNone/>
            </a:pPr>
            <a:r>
              <a:rPr lang="en-GB" sz="1859" b="1" dirty="0" smtClean="0">
                <a:latin typeface="Arial" panose="020B0604020202020204" pitchFamily="34" charset="0"/>
                <a:cs typeface="Arial" panose="020B0604020202020204" pitchFamily="34" charset="0"/>
              </a:rPr>
              <a:t>7</a:t>
            </a:r>
            <a:r>
              <a:rPr lang="en-GB" sz="1859" dirty="0" smtClean="0">
                <a:latin typeface="Arial" panose="020B0604020202020204" pitchFamily="34" charset="0"/>
                <a:cs typeface="Arial" panose="020B0604020202020204" pitchFamily="34" charset="0"/>
              </a:rPr>
              <a:t>. </a:t>
            </a:r>
            <a:r>
              <a:rPr lang="en-ZA" sz="1859" dirty="0" smtClean="0">
                <a:latin typeface="Arial" panose="020B0604020202020204" pitchFamily="34" charset="0"/>
                <a:cs typeface="Arial" panose="020B0604020202020204" pitchFamily="34" charset="0"/>
              </a:rPr>
              <a:t>A minimum of </a:t>
            </a:r>
            <a:r>
              <a:rPr lang="en-ZA" sz="1859" b="1" dirty="0" smtClean="0">
                <a:latin typeface="Arial" panose="020B0604020202020204" pitchFamily="34" charset="0"/>
                <a:cs typeface="Arial" panose="020B0604020202020204" pitchFamily="34" charset="0"/>
              </a:rPr>
              <a:t>50 percent </a:t>
            </a:r>
            <a:r>
              <a:rPr lang="en-ZA" sz="1859" dirty="0" smtClean="0">
                <a:latin typeface="Arial" panose="020B0604020202020204" pitchFamily="34" charset="0"/>
                <a:cs typeface="Arial" panose="020B0604020202020204" pitchFamily="34" charset="0"/>
              </a:rPr>
              <a:t>of the USDG allocation must be spent on upgrading of informal settlements</a:t>
            </a:r>
            <a:r>
              <a:rPr lang="en-GB" sz="1859" dirty="0" smtClean="0">
                <a:latin typeface="Arial" panose="020B0604020202020204" pitchFamily="34" charset="0"/>
                <a:cs typeface="Arial" panose="020B0604020202020204" pitchFamily="34" charset="0"/>
              </a:rPr>
              <a:t>.</a:t>
            </a:r>
            <a:endParaRPr lang="en-ZA" sz="1859" dirty="0" smtClean="0">
              <a:latin typeface="Arial" panose="020B0604020202020204" pitchFamily="34" charset="0"/>
              <a:cs typeface="Arial" panose="020B0604020202020204" pitchFamily="34" charset="0"/>
            </a:endParaRPr>
          </a:p>
          <a:p>
            <a:pPr marL="457200" indent="-457200" algn="just">
              <a:buFont typeface="+mj-lt"/>
              <a:buAutoNum type="arabicPeriod"/>
            </a:pPr>
            <a:endParaRPr lang="en-ZA" sz="2000" dirty="0" smtClean="0">
              <a:latin typeface="Century Gothic" pitchFamily="34" charset="0"/>
            </a:endParaRPr>
          </a:p>
          <a:p>
            <a:endParaRPr lang="en-ZA" dirty="0"/>
          </a:p>
        </p:txBody>
      </p:sp>
    </p:spTree>
    <p:extLst>
      <p:ext uri="{BB962C8B-B14F-4D97-AF65-F5344CB8AC3E}">
        <p14:creationId xmlns:p14="http://schemas.microsoft.com/office/powerpoint/2010/main" xmlns="" val="178909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763000" cy="994122"/>
          </a:xfrm>
        </p:spPr>
        <p:style>
          <a:lnRef idx="1">
            <a:schemeClr val="accent3"/>
          </a:lnRef>
          <a:fillRef idx="2">
            <a:schemeClr val="accent3"/>
          </a:fillRef>
          <a:effectRef idx="1">
            <a:schemeClr val="accent3"/>
          </a:effectRef>
          <a:fontRef idx="minor">
            <a:schemeClr val="dk1"/>
          </a:fontRef>
        </p:style>
        <p:txBody>
          <a:bodyPr/>
          <a:lstStyle/>
          <a:p>
            <a:r>
              <a:rPr lang="en-ZA" sz="3200" b="1" dirty="0" smtClean="0"/>
              <a:t>IMPROVING MONITORING CAPACITY</a:t>
            </a:r>
            <a:endParaRPr lang="en-ZA" sz="3200" b="1" dirty="0"/>
          </a:p>
        </p:txBody>
      </p:sp>
      <p:sp>
        <p:nvSpPr>
          <p:cNvPr id="5" name="Content Placeholder 2"/>
          <p:cNvSpPr>
            <a:spLocks noGrp="1"/>
          </p:cNvSpPr>
          <p:nvPr>
            <p:ph idx="1"/>
          </p:nvPr>
        </p:nvSpPr>
        <p:spPr>
          <a:xfrm>
            <a:off x="457200" y="1371600"/>
            <a:ext cx="8291264" cy="4495800"/>
          </a:xfrm>
        </p:spPr>
        <p:txBody>
          <a:bodyPr>
            <a:normAutofit fontScale="70000" lnSpcReduction="20000"/>
          </a:bodyPr>
          <a:lstStyle/>
          <a:p>
            <a:pPr algn="just"/>
            <a:r>
              <a:rPr lang="en-ZA" sz="3100" dirty="0" smtClean="0"/>
              <a:t>Steps taken by the department to improve monitoring capacity internally, to enable independent verification of Municipal performance reports:</a:t>
            </a:r>
          </a:p>
          <a:p>
            <a:pPr algn="just"/>
            <a:endParaRPr lang="en-ZA" sz="3100" dirty="0" smtClean="0"/>
          </a:p>
          <a:p>
            <a:pPr lvl="1" algn="just"/>
            <a:r>
              <a:rPr lang="en-ZA" dirty="0" smtClean="0"/>
              <a:t>The department is currently reviewing the departmental structure to increase the monitoring capacity to enable independent verification of metros’ performance reports.</a:t>
            </a:r>
          </a:p>
          <a:p>
            <a:pPr lvl="1" algn="just"/>
            <a:r>
              <a:rPr lang="en-ZA" dirty="0" smtClean="0"/>
              <a:t>Practice Notes/</a:t>
            </a:r>
            <a:r>
              <a:rPr lang="en-ZA" dirty="0"/>
              <a:t>G</a:t>
            </a:r>
            <a:r>
              <a:rPr lang="en-ZA" dirty="0" smtClean="0"/>
              <a:t>uidelines specifying mechanics of how the  capital funds for operations will be used and the conditions under which it can be applied have been developed and upon approval with be circulated</a:t>
            </a:r>
          </a:p>
          <a:p>
            <a:pPr lvl="1" algn="just"/>
            <a:r>
              <a:rPr lang="en-ZA" dirty="0" smtClean="0"/>
              <a:t>Regionalisation has been proposed to ensure focussed monitoring. </a:t>
            </a:r>
          </a:p>
          <a:p>
            <a:pPr lvl="1" algn="just"/>
            <a:r>
              <a:rPr lang="en-ZA" dirty="0" smtClean="0"/>
              <a:t>A </a:t>
            </a:r>
            <a:r>
              <a:rPr lang="en-ZA" dirty="0"/>
              <a:t>U</a:t>
            </a:r>
            <a:r>
              <a:rPr lang="en-ZA" dirty="0" smtClean="0"/>
              <a:t>SDG panel involving key sector Departments is also being activated</a:t>
            </a:r>
          </a:p>
          <a:p>
            <a:endParaRPr lang="en-ZA" dirty="0"/>
          </a:p>
        </p:txBody>
      </p:sp>
    </p:spTree>
    <p:extLst>
      <p:ext uri="{BB962C8B-B14F-4D97-AF65-F5344CB8AC3E}">
        <p14:creationId xmlns:p14="http://schemas.microsoft.com/office/powerpoint/2010/main" xmlns="" val="46863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76200"/>
            <a:ext cx="8839200" cy="838200"/>
          </a:xfrm>
        </p:spPr>
        <p:style>
          <a:lnRef idx="1">
            <a:schemeClr val="accent3"/>
          </a:lnRef>
          <a:fillRef idx="2">
            <a:schemeClr val="accent3"/>
          </a:fillRef>
          <a:effectRef idx="1">
            <a:schemeClr val="accent3"/>
          </a:effectRef>
          <a:fontRef idx="minor">
            <a:schemeClr val="dk1"/>
          </a:fontRef>
        </p:style>
        <p:txBody>
          <a:bodyPr/>
          <a:lstStyle/>
          <a:p>
            <a:r>
              <a:rPr lang="en-ZA" sz="3200" b="1" dirty="0" smtClean="0"/>
              <a:t>Steps Taken To Revise the Monitoring </a:t>
            </a:r>
            <a:r>
              <a:rPr lang="en-ZA" sz="3200" b="1" dirty="0"/>
              <a:t>F</a:t>
            </a:r>
            <a:r>
              <a:rPr lang="en-ZA" sz="3200" b="1" dirty="0" smtClean="0"/>
              <a:t>ramework</a:t>
            </a:r>
            <a:endParaRPr lang="en-ZA" sz="3200" b="1" dirty="0"/>
          </a:p>
        </p:txBody>
      </p:sp>
      <p:sp>
        <p:nvSpPr>
          <p:cNvPr id="6" name="Content Placeholder 2"/>
          <p:cNvSpPr>
            <a:spLocks noGrp="1"/>
          </p:cNvSpPr>
          <p:nvPr>
            <p:ph idx="1"/>
          </p:nvPr>
        </p:nvSpPr>
        <p:spPr>
          <a:xfrm>
            <a:off x="228600" y="990601"/>
            <a:ext cx="8686800" cy="4876800"/>
          </a:xfrm>
        </p:spPr>
        <p:txBody>
          <a:bodyPr>
            <a:normAutofit fontScale="77500" lnSpcReduction="20000"/>
          </a:bodyPr>
          <a:lstStyle/>
          <a:p>
            <a:pPr algn="just"/>
            <a:r>
              <a:rPr lang="en-ZA" sz="3100" dirty="0" smtClean="0"/>
              <a:t>The steps taken or progress made with regard to revising the monitoring framework of the USDG in order to standardise outputs, outcomes and performance indicators to enable comparative quality analysis of the USDG expenditure include:</a:t>
            </a:r>
          </a:p>
          <a:p>
            <a:pPr lvl="1" algn="just"/>
            <a:r>
              <a:rPr lang="en-ZA" dirty="0" smtClean="0"/>
              <a:t>The department has revised the </a:t>
            </a:r>
            <a:r>
              <a:rPr lang="en-ZA" dirty="0"/>
              <a:t>monitoring </a:t>
            </a:r>
            <a:r>
              <a:rPr lang="en-ZA" dirty="0" smtClean="0"/>
              <a:t>framework from focusing solely on the USDG </a:t>
            </a:r>
            <a:r>
              <a:rPr lang="en-ZA" dirty="0"/>
              <a:t>alone to </a:t>
            </a:r>
            <a:r>
              <a:rPr lang="en-ZA" dirty="0" smtClean="0"/>
              <a:t>monitoring the USDG </a:t>
            </a:r>
            <a:r>
              <a:rPr lang="en-ZA" dirty="0"/>
              <a:t>as part of the entire </a:t>
            </a:r>
            <a:r>
              <a:rPr lang="en-ZA" dirty="0" smtClean="0"/>
              <a:t>capital budget of the Metros. </a:t>
            </a:r>
            <a:r>
              <a:rPr lang="en-GB" dirty="0"/>
              <a:t>T</a:t>
            </a:r>
            <a:r>
              <a:rPr lang="en-GB" dirty="0" smtClean="0"/>
              <a:t>here is a </a:t>
            </a:r>
            <a:r>
              <a:rPr lang="en-ZA" dirty="0" smtClean="0"/>
              <a:t>comparison</a:t>
            </a:r>
            <a:r>
              <a:rPr lang="en-GB" dirty="0" smtClean="0"/>
              <a:t> of the USDG % expenditure with the overall capital % expenditure in the </a:t>
            </a:r>
            <a:r>
              <a:rPr lang="en-GB" dirty="0"/>
              <a:t>annual USDG performance </a:t>
            </a:r>
            <a:r>
              <a:rPr lang="en-GB" dirty="0" smtClean="0"/>
              <a:t>report.</a:t>
            </a:r>
          </a:p>
          <a:p>
            <a:pPr lvl="1" algn="just"/>
            <a:r>
              <a:rPr lang="en-ZA" dirty="0"/>
              <a:t>O</a:t>
            </a:r>
            <a:r>
              <a:rPr lang="en-ZA" dirty="0" smtClean="0"/>
              <a:t>utputs, outcomes and performance indicators have been standardised in </a:t>
            </a:r>
            <a:r>
              <a:rPr lang="en-ZA" smtClean="0"/>
              <a:t>the Departmental </a:t>
            </a:r>
            <a:r>
              <a:rPr lang="en-ZA" dirty="0" smtClean="0"/>
              <a:t>Monitoring and Evaluation Framework, the USDG DORA Framework and the USDG Performance Matrix  to enable comparative quality analysis of the USDG expenditure</a:t>
            </a:r>
            <a:r>
              <a:rPr lang="en-ZA" i="1" dirty="0" smtClean="0"/>
              <a:t>.</a:t>
            </a:r>
            <a:endParaRPr lang="en-ZA" dirty="0"/>
          </a:p>
        </p:txBody>
      </p:sp>
    </p:spTree>
    <p:extLst>
      <p:ext uri="{BB962C8B-B14F-4D97-AF65-F5344CB8AC3E}">
        <p14:creationId xmlns:p14="http://schemas.microsoft.com/office/powerpoint/2010/main" xmlns="" val="80627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609600" y="4038600"/>
            <a:ext cx="8763000" cy="838200"/>
          </a:xfrm>
        </p:spPr>
        <p:txBody>
          <a:bodyPr/>
          <a:lstStyle/>
          <a:p>
            <a:r>
              <a:rPr lang="en-US">
                <a:latin typeface="Arial" charset="0"/>
                <a:ea typeface="ＭＳ Ｐゴシック" charset="0"/>
                <a:cs typeface="Arial" charset="0"/>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921945901"/>
              </p:ext>
            </p:extLst>
          </p:nvPr>
        </p:nvGraphicFramePr>
        <p:xfrm>
          <a:off x="457200" y="1600199"/>
          <a:ext cx="8229599" cy="2939605"/>
        </p:xfrm>
        <a:graphic>
          <a:graphicData uri="http://schemas.openxmlformats.org/drawingml/2006/table">
            <a:tbl>
              <a:tblPr/>
              <a:tblGrid>
                <a:gridCol w="2074730"/>
                <a:gridCol w="1276757"/>
                <a:gridCol w="957568"/>
                <a:gridCol w="993028"/>
                <a:gridCol w="1081702"/>
                <a:gridCol w="713191"/>
                <a:gridCol w="1132623"/>
              </a:tblGrid>
              <a:tr h="184747">
                <a:tc rowSpan="3">
                  <a:txBody>
                    <a:bodyPr/>
                    <a:lstStyle/>
                    <a:p>
                      <a:pPr algn="ctr" rtl="0" fontAlgn="ctr"/>
                      <a:r>
                        <a:rPr lang="en-ZA" sz="1200" b="1" i="0" u="none" strike="noStrike" dirty="0">
                          <a:solidFill>
                            <a:srgbClr val="000000"/>
                          </a:solidFill>
                          <a:effectLst/>
                          <a:latin typeface="+mj-lt"/>
                        </a:rPr>
                        <a:t> </a:t>
                      </a:r>
                    </a:p>
                    <a:p>
                      <a:pPr algn="ctr" rtl="0" fontAlgn="ctr"/>
                      <a:r>
                        <a:rPr lang="en-ZA" sz="1200" b="1" i="0" u="none" strike="noStrike" dirty="0">
                          <a:solidFill>
                            <a:srgbClr val="000000"/>
                          </a:solidFill>
                          <a:effectLst/>
                          <a:latin typeface="+mj-lt"/>
                        </a:rPr>
                        <a:t>Municipality</a:t>
                      </a:r>
                    </a:p>
                    <a:p>
                      <a:pPr algn="l" rtl="0" fontAlgn="t"/>
                      <a:r>
                        <a:rPr lang="en-ZA" sz="1200" b="1"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6">
                  <a:txBody>
                    <a:bodyPr/>
                    <a:lstStyle/>
                    <a:p>
                      <a:pPr algn="ctr" rtl="0" fontAlgn="b"/>
                      <a:r>
                        <a:rPr lang="en-ZA" sz="1200" b="1" i="0" u="none" strike="noStrike" dirty="0">
                          <a:solidFill>
                            <a:srgbClr val="000000"/>
                          </a:solidFill>
                          <a:effectLst/>
                          <a:latin typeface="Calibri"/>
                        </a:rPr>
                        <a:t> </a:t>
                      </a:r>
                      <a:r>
                        <a:rPr lang="en-ZA" sz="1200" b="1" i="0" u="none" strike="noStrike" dirty="0" smtClean="0">
                          <a:solidFill>
                            <a:srgbClr val="000000"/>
                          </a:solidFill>
                          <a:effectLst/>
                          <a:latin typeface="Calibri"/>
                        </a:rPr>
                        <a:t>ALLOCATIONS</a:t>
                      </a:r>
                      <a:r>
                        <a:rPr lang="en-ZA" sz="1200" b="1" i="0" u="none" strike="noStrike" baseline="0" dirty="0" smtClean="0">
                          <a:solidFill>
                            <a:srgbClr val="000000"/>
                          </a:solidFill>
                          <a:effectLst/>
                          <a:latin typeface="Calibri"/>
                        </a:rPr>
                        <a:t> AND EXPENDITURE</a:t>
                      </a:r>
                      <a:endParaRPr lang="en-ZA" sz="12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rtl="0" fontAlgn="b"/>
                      <a:endParaRPr lang="en-ZA" sz="12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472405">
                <a:tc vMerge="1">
                  <a:txBody>
                    <a:bodyPr/>
                    <a:lstStyle/>
                    <a:p>
                      <a:pPr algn="ctr" rtl="0" fontAlgn="ctr"/>
                      <a:endParaRPr lang="en-ZA"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rtl="0" fontAlgn="t"/>
                      <a:r>
                        <a:rPr lang="en-ZA" sz="1200" b="1" i="0" u="none" strike="noStrike" dirty="0">
                          <a:solidFill>
                            <a:srgbClr val="000000"/>
                          </a:solidFill>
                          <a:effectLst/>
                          <a:latin typeface="+mj-lt"/>
                        </a:rPr>
                        <a:t>Voted 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r>
                        <a:rPr lang="en-ZA" sz="1200" b="1" i="0" u="none" strike="noStrike" dirty="0">
                          <a:solidFill>
                            <a:srgbClr val="000000"/>
                          </a:solidFill>
                          <a:effectLst/>
                          <a:latin typeface="+mj-lt"/>
                        </a:rPr>
                        <a:t>Roll-over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b"/>
                      <a:r>
                        <a:rPr lang="en-ZA" sz="1200" b="1" i="0" u="none" strike="noStrike" dirty="0">
                          <a:solidFill>
                            <a:srgbClr val="000000"/>
                          </a:solidFill>
                          <a:effectLst/>
                          <a:latin typeface="+mj-lt"/>
                        </a:rPr>
                        <a:t>Total Available Funds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Spent </a:t>
                      </a:r>
                      <a:endParaRPr lang="en-ZA" sz="1200" b="1" i="0" u="none" strike="noStrike" dirty="0">
                        <a:solidFill>
                          <a:srgbClr val="000000"/>
                        </a:solidFill>
                        <a:effectLst/>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 </a:t>
                      </a:r>
                      <a:r>
                        <a:rPr lang="en-ZA" sz="1200" b="1" i="0" u="none" strike="noStrike" dirty="0">
                          <a:solidFill>
                            <a:srgbClr val="000000"/>
                          </a:solidFill>
                          <a:effectLst/>
                          <a:latin typeface="+mj-lt"/>
                        </a:rPr>
                        <a:t>Spent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Unspent</a:t>
                      </a:r>
                      <a:r>
                        <a:rPr lang="en-ZA" sz="1200" b="1" i="0" u="none" strike="noStrike" baseline="0" dirty="0" smtClean="0">
                          <a:solidFill>
                            <a:srgbClr val="000000"/>
                          </a:solidFill>
                          <a:effectLst/>
                          <a:latin typeface="+mj-lt"/>
                        </a:rPr>
                        <a:t> Funds</a:t>
                      </a:r>
                      <a:endParaRPr lang="en-ZA" sz="1200" b="1" i="0" u="none" strike="noStrike" dirty="0">
                        <a:solidFill>
                          <a:srgbClr val="000000"/>
                        </a:solidFill>
                        <a:effectLst/>
                        <a:latin typeface="+mj-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84747">
                <a:tc vMerge="1">
                  <a:txBody>
                    <a:bodyPr/>
                    <a:lstStyle/>
                    <a:p>
                      <a:endParaRPr lang="en-ZA"/>
                    </a:p>
                  </a:txBody>
                  <a:tcPr/>
                </a:tc>
                <a:tc gridSpan="4">
                  <a:txBody>
                    <a:bodyPr/>
                    <a:lstStyle/>
                    <a:p>
                      <a:pPr algn="ctr" rtl="0" fontAlgn="b"/>
                      <a:r>
                        <a:rPr lang="en-ZA" sz="1200" b="1" i="0" u="none" strike="noStrike" dirty="0">
                          <a:solidFill>
                            <a:srgbClr val="000000"/>
                          </a:solidFill>
                          <a:effectLst/>
                          <a:latin typeface="+mj-lt"/>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a:txBody>
                    <a:bodyPr/>
                    <a:lstStyle/>
                    <a:p>
                      <a:pPr algn="ctr" rtl="0" fontAlgn="b"/>
                      <a:r>
                        <a:rPr lang="en-ZA" sz="1200" b="1" i="0" u="none" strike="noStrike" dirty="0">
                          <a:solidFill>
                            <a:srgbClr val="000000"/>
                          </a:solidFill>
                          <a:effectLst/>
                          <a:latin typeface="+mj-lt"/>
                        </a:rPr>
                        <a:t>R'000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75633">
                <a:tc>
                  <a:txBody>
                    <a:bodyPr/>
                    <a:lstStyle/>
                    <a:p>
                      <a:pPr algn="ctr" rtl="0" fontAlgn="b"/>
                      <a:r>
                        <a:rPr lang="en-ZA" sz="1200" b="1" i="0" u="none" strike="noStrike" dirty="0" smtClean="0">
                          <a:solidFill>
                            <a:srgbClr val="000000"/>
                          </a:solidFill>
                          <a:effectLst/>
                          <a:latin typeface="+mj-lt"/>
                        </a:rPr>
                        <a:t>2011/12</a:t>
                      </a:r>
                      <a:endParaRPr lang="en-ZA" sz="1200" b="1"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6 266 998</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a:t>
                      </a:r>
                      <a:r>
                        <a:rPr lang="en-ZA" sz="1200" b="0" i="0" u="none" strike="noStrike" dirty="0" smtClean="0">
                          <a:solidFill>
                            <a:srgbClr val="000000"/>
                          </a:solidFill>
                          <a:effectLst/>
                          <a:latin typeface="+mj-lt"/>
                        </a:rPr>
                        <a:t>-</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6 266 998 </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 5 659 630</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90.3</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607 368</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497">
                <a:tc>
                  <a:txBody>
                    <a:bodyPr/>
                    <a:lstStyle/>
                    <a:p>
                      <a:pPr algn="ctr" rtl="0" fontAlgn="b"/>
                      <a:r>
                        <a:rPr lang="en-ZA" sz="1200" b="1" i="0" u="none" strike="noStrike" dirty="0" smtClean="0">
                          <a:solidFill>
                            <a:srgbClr val="000000"/>
                          </a:solidFill>
                          <a:effectLst/>
                          <a:latin typeface="+mj-lt"/>
                        </a:rPr>
                        <a:t>2012/13</a:t>
                      </a:r>
                      <a:endParaRPr lang="en-ZA" sz="1200" b="1"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7 392 206</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607 368 </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mj-lt"/>
                        </a:rPr>
                        <a:t> </a:t>
                      </a:r>
                      <a:r>
                        <a:rPr lang="en-ZA" sz="1200" b="0" i="0" u="none" strike="noStrike" dirty="0" smtClean="0">
                          <a:solidFill>
                            <a:srgbClr val="000000"/>
                          </a:solidFill>
                          <a:effectLst/>
                          <a:latin typeface="+mj-lt"/>
                        </a:rPr>
                        <a:t>7 999 574</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a:t>
                      </a:r>
                      <a:r>
                        <a:rPr lang="en-ZA" sz="1200" b="0" i="0" u="none" strike="noStrike" dirty="0" smtClean="0">
                          <a:solidFill>
                            <a:srgbClr val="000000"/>
                          </a:solidFill>
                          <a:effectLst/>
                          <a:latin typeface="+mj-lt"/>
                        </a:rPr>
                        <a:t>7 526 160</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94.1</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473 414  </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33">
                <a:tc>
                  <a:txBody>
                    <a:bodyPr/>
                    <a:lstStyle/>
                    <a:p>
                      <a:pPr algn="ctr" rtl="0" fontAlgn="b"/>
                      <a:r>
                        <a:rPr lang="en-ZA" sz="1200" b="1" i="0" u="none" strike="noStrike" dirty="0" smtClean="0">
                          <a:solidFill>
                            <a:srgbClr val="000000"/>
                          </a:solidFill>
                          <a:effectLst/>
                          <a:latin typeface="+mj-lt"/>
                        </a:rPr>
                        <a:t>2013/14</a:t>
                      </a:r>
                      <a:endParaRPr lang="en-ZA" sz="1200" b="1"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9 076 906</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a:t>
                      </a:r>
                      <a:r>
                        <a:rPr lang="en-ZA" sz="1200" b="0" i="0" u="none" strike="noStrike" dirty="0" smtClean="0">
                          <a:solidFill>
                            <a:srgbClr val="000000"/>
                          </a:solidFill>
                          <a:effectLst/>
                          <a:latin typeface="+mj-lt"/>
                        </a:rPr>
                        <a:t>442 110</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a:t>
                      </a:r>
                      <a:r>
                        <a:rPr lang="en-ZA" sz="1200" b="0" i="0" u="none" strike="noStrike" dirty="0" smtClean="0">
                          <a:solidFill>
                            <a:srgbClr val="000000"/>
                          </a:solidFill>
                          <a:effectLst/>
                          <a:latin typeface="+mj-lt"/>
                        </a:rPr>
                        <a:t>9 519 016</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8 933 672</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93.9</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a:t>
                      </a:r>
                      <a:r>
                        <a:rPr lang="en-ZA" sz="1200" b="0" i="0" u="none" strike="noStrike" dirty="0" smtClean="0">
                          <a:solidFill>
                            <a:srgbClr val="000000"/>
                          </a:solidFill>
                          <a:effectLst/>
                          <a:latin typeface="+mj-lt"/>
                        </a:rPr>
                        <a:t>585</a:t>
                      </a:r>
                      <a:r>
                        <a:rPr lang="en-ZA" sz="1200" b="0" i="0" u="none" strike="noStrike" baseline="0" dirty="0" smtClean="0">
                          <a:solidFill>
                            <a:srgbClr val="000000"/>
                          </a:solidFill>
                          <a:effectLst/>
                          <a:latin typeface="+mj-lt"/>
                        </a:rPr>
                        <a:t> 344</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33">
                <a:tc>
                  <a:txBody>
                    <a:bodyPr/>
                    <a:lstStyle/>
                    <a:p>
                      <a:pPr algn="ctr" rtl="0" fontAlgn="b"/>
                      <a:r>
                        <a:rPr lang="en-ZA" sz="1200" b="1" i="0" u="none" strike="noStrike" dirty="0" smtClean="0">
                          <a:solidFill>
                            <a:srgbClr val="000000"/>
                          </a:solidFill>
                          <a:effectLst/>
                          <a:latin typeface="+mj-lt"/>
                        </a:rPr>
                        <a:t>2014/15</a:t>
                      </a:r>
                      <a:endParaRPr lang="en-ZA" sz="1200" b="1"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10 284 684</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584 692</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10 869 376</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10 104 970</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93.0</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764 406</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497">
                <a:tc>
                  <a:txBody>
                    <a:bodyPr/>
                    <a:lstStyle/>
                    <a:p>
                      <a:pPr algn="ctr" rtl="0" fontAlgn="b"/>
                      <a:r>
                        <a:rPr lang="en-ZA" sz="1200" b="1" i="0" u="none" strike="noStrike" dirty="0" smtClean="0">
                          <a:solidFill>
                            <a:srgbClr val="000000"/>
                          </a:solidFill>
                          <a:effectLst/>
                          <a:latin typeface="+mj-lt"/>
                        </a:rPr>
                        <a:t>2015/16</a:t>
                      </a:r>
                      <a:endParaRPr lang="en-ZA" sz="1200" b="1"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10 554 345</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806 809</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11</a:t>
                      </a:r>
                      <a:r>
                        <a:rPr lang="en-ZA" sz="1200" b="0" i="0" u="none" strike="noStrike" baseline="0" dirty="0" smtClean="0">
                          <a:solidFill>
                            <a:srgbClr val="000000"/>
                          </a:solidFill>
                          <a:effectLst/>
                          <a:latin typeface="+mj-lt"/>
                        </a:rPr>
                        <a:t> 361</a:t>
                      </a:r>
                      <a:r>
                        <a:rPr lang="en-ZA" sz="1200" b="0" i="0" u="none" strike="noStrike" dirty="0" smtClean="0">
                          <a:solidFill>
                            <a:srgbClr val="000000"/>
                          </a:solidFill>
                          <a:effectLst/>
                          <a:latin typeface="+mj-lt"/>
                        </a:rPr>
                        <a:t> 154</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10 769 553</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94.8</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591 601</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497">
                <a:tc>
                  <a:txBody>
                    <a:bodyPr/>
                    <a:lstStyle/>
                    <a:p>
                      <a:pPr algn="ctr" rtl="0" fontAlgn="b"/>
                      <a:r>
                        <a:rPr lang="en-ZA" sz="1200" b="1" i="0" u="none" strike="noStrike" dirty="0" smtClean="0">
                          <a:solidFill>
                            <a:srgbClr val="000000"/>
                          </a:solidFill>
                          <a:effectLst/>
                          <a:latin typeface="+mj-lt"/>
                        </a:rPr>
                        <a:t>AS</a:t>
                      </a:r>
                      <a:r>
                        <a:rPr lang="en-ZA" sz="1200" b="1" i="0" u="none" strike="noStrike" baseline="0" dirty="0" smtClean="0">
                          <a:solidFill>
                            <a:srgbClr val="000000"/>
                          </a:solidFill>
                          <a:effectLst/>
                          <a:latin typeface="+mj-lt"/>
                        </a:rPr>
                        <a:t> AT 31 MARCH 2017 </a:t>
                      </a:r>
                    </a:p>
                    <a:p>
                      <a:pPr algn="ctr" rtl="0" fontAlgn="b"/>
                      <a:endParaRPr lang="en-ZA" sz="1200" b="1"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10  839 468</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a:t>
                      </a:r>
                      <a:r>
                        <a:rPr lang="en-ZA" sz="1200" b="0" i="0" u="none" strike="noStrike" dirty="0" smtClean="0">
                          <a:solidFill>
                            <a:srgbClr val="000000"/>
                          </a:solidFill>
                          <a:effectLst/>
                          <a:latin typeface="+mj-lt"/>
                        </a:rPr>
                        <a:t>298</a:t>
                      </a:r>
                      <a:r>
                        <a:rPr lang="en-ZA" sz="1200" b="0" i="0" u="none" strike="noStrike" baseline="0" dirty="0" smtClean="0">
                          <a:solidFill>
                            <a:srgbClr val="000000"/>
                          </a:solidFill>
                          <a:effectLst/>
                          <a:latin typeface="+mj-lt"/>
                        </a:rPr>
                        <a:t> 947</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11 138 415</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5</a:t>
                      </a:r>
                      <a:r>
                        <a:rPr lang="en-ZA" sz="1200" b="0" i="0" u="none" strike="noStrike" baseline="0" dirty="0" smtClean="0">
                          <a:solidFill>
                            <a:srgbClr val="000000"/>
                          </a:solidFill>
                          <a:effectLst/>
                          <a:latin typeface="+mj-lt"/>
                        </a:rPr>
                        <a:t> 965</a:t>
                      </a:r>
                      <a:r>
                        <a:rPr lang="en-ZA" sz="1200" b="0" i="0" u="none" strike="noStrike" dirty="0" smtClean="0">
                          <a:solidFill>
                            <a:srgbClr val="000000"/>
                          </a:solidFill>
                          <a:effectLst/>
                          <a:latin typeface="+mj-lt"/>
                        </a:rPr>
                        <a:t> 197</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53.6</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5 173 218</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nvPr>
        </p:nvGraphicFramePr>
        <p:xfrm>
          <a:off x="457199" y="4738863"/>
          <a:ext cx="6296025" cy="977265"/>
        </p:xfrm>
        <a:graphic>
          <a:graphicData uri="http://schemas.openxmlformats.org/drawingml/2006/table">
            <a:tbl>
              <a:tblPr>
                <a:tableStyleId>{073A0DAA-6AF3-43AB-8588-CEC1D06C72B9}</a:tableStyleId>
              </a:tblPr>
              <a:tblGrid>
                <a:gridCol w="5253783"/>
                <a:gridCol w="1042242"/>
              </a:tblGrid>
              <a:tr h="222628">
                <a:tc>
                  <a:txBody>
                    <a:bodyPr/>
                    <a:lstStyle/>
                    <a:p>
                      <a:pPr algn="l" fontAlgn="b"/>
                      <a:r>
                        <a:rPr lang="en-ZA" sz="1400" b="1" u="none" strike="noStrike" dirty="0">
                          <a:effectLst/>
                        </a:rPr>
                        <a:t>CONSOLIDATION  SINCE </a:t>
                      </a:r>
                      <a:r>
                        <a:rPr lang="en-ZA" sz="1400" b="1" u="none" strike="noStrike" dirty="0" smtClean="0">
                          <a:effectLst/>
                        </a:rPr>
                        <a:t>INCEPTION FOR ALL METROS</a:t>
                      </a:r>
                      <a:endParaRPr lang="en-ZA" sz="1400" b="1" i="0" u="none" strike="noStrike" dirty="0">
                        <a:solidFill>
                          <a:srgbClr val="000000"/>
                        </a:solidFill>
                        <a:effectLst/>
                        <a:latin typeface="Calibri"/>
                      </a:endParaRPr>
                    </a:p>
                  </a:txBody>
                  <a:tcPr marL="9525" marR="9525" marT="9525" marB="0" anchor="b"/>
                </a:tc>
                <a:tc>
                  <a:txBody>
                    <a:bodyPr/>
                    <a:lstStyle/>
                    <a:p>
                      <a:pPr algn="l" fontAlgn="b"/>
                      <a:r>
                        <a:rPr lang="en-ZA" sz="1200" u="none" strike="noStrike" dirty="0">
                          <a:effectLst/>
                        </a:rPr>
                        <a:t> </a:t>
                      </a:r>
                      <a:r>
                        <a:rPr lang="en-ZA" sz="1200" u="none" strike="noStrike" dirty="0" smtClean="0">
                          <a:effectLst/>
                        </a:rPr>
                        <a:t>      </a:t>
                      </a:r>
                      <a:r>
                        <a:rPr lang="en-ZA" sz="1200" b="1" u="none" strike="noStrike" dirty="0" smtClean="0">
                          <a:effectLst/>
                        </a:rPr>
                        <a:t>AMOUNT</a:t>
                      </a:r>
                      <a:endParaRPr lang="en-ZA" sz="1200" b="1" i="0" u="none" strike="noStrike" dirty="0">
                        <a:solidFill>
                          <a:srgbClr val="000000"/>
                        </a:solidFill>
                        <a:effectLst/>
                        <a:latin typeface="Calibri"/>
                      </a:endParaRPr>
                    </a:p>
                  </a:txBody>
                  <a:tcPr marL="9525" marR="9525" marT="9525" marB="0" anchor="b"/>
                </a:tc>
              </a:tr>
              <a:tr h="176961">
                <a:tc>
                  <a:txBody>
                    <a:bodyPr/>
                    <a:lstStyle/>
                    <a:p>
                      <a:pPr algn="l" fontAlgn="b"/>
                      <a:r>
                        <a:rPr lang="en-ZA" sz="1100" u="none" strike="noStrike" dirty="0">
                          <a:effectLst/>
                        </a:rPr>
                        <a:t> </a:t>
                      </a:r>
                      <a:endParaRPr lang="en-ZA" sz="1100" b="0" i="0" u="none" strike="noStrike" dirty="0">
                        <a:solidFill>
                          <a:srgbClr val="000000"/>
                        </a:solidFill>
                        <a:effectLst/>
                        <a:latin typeface="Calibri"/>
                      </a:endParaRPr>
                    </a:p>
                  </a:txBody>
                  <a:tcPr marL="9525" marR="9525" marT="9525" marB="0" anchor="b"/>
                </a:tc>
                <a:tc>
                  <a:txBody>
                    <a:bodyPr/>
                    <a:lstStyle/>
                    <a:p>
                      <a:pPr algn="l" fontAlgn="b"/>
                      <a:r>
                        <a:rPr lang="en-ZA" sz="1100" u="none" strike="noStrike">
                          <a:effectLst/>
                        </a:rPr>
                        <a:t> </a:t>
                      </a:r>
                      <a:endParaRPr lang="en-ZA" sz="1100" b="0" i="0" u="none" strike="noStrike">
                        <a:solidFill>
                          <a:srgbClr val="000000"/>
                        </a:solidFill>
                        <a:effectLst/>
                        <a:latin typeface="Calibri"/>
                      </a:endParaRPr>
                    </a:p>
                  </a:txBody>
                  <a:tcPr marL="9525" marR="9525" marT="9525" marB="0" anchor="b"/>
                </a:tc>
              </a:tr>
              <a:tr h="192183">
                <a:tc>
                  <a:txBody>
                    <a:bodyPr/>
                    <a:lstStyle/>
                    <a:p>
                      <a:pPr algn="l" fontAlgn="b"/>
                      <a:r>
                        <a:rPr lang="en-ZA" sz="1200" u="none" strike="noStrike" dirty="0" smtClean="0">
                          <a:effectLst/>
                        </a:rPr>
                        <a:t>TOTAL VOTED </a:t>
                      </a:r>
                      <a:r>
                        <a:rPr lang="en-ZA" sz="1200" u="none" strike="noStrike" dirty="0">
                          <a:effectLst/>
                        </a:rPr>
                        <a:t>FUNDS</a:t>
                      </a:r>
                      <a:endParaRPr lang="en-ZA" sz="1200" b="0" i="0" u="none" strike="noStrike" dirty="0">
                        <a:solidFill>
                          <a:srgbClr val="000000"/>
                        </a:solidFill>
                        <a:effectLst/>
                        <a:latin typeface="Calibri"/>
                      </a:endParaRPr>
                    </a:p>
                  </a:txBody>
                  <a:tcPr marL="9525" marR="9525" marT="9525" marB="0" anchor="b"/>
                </a:tc>
                <a:tc>
                  <a:txBody>
                    <a:bodyPr/>
                    <a:lstStyle/>
                    <a:p>
                      <a:pPr algn="r" fontAlgn="b"/>
                      <a:r>
                        <a:rPr lang="en-ZA" sz="1200" u="none" strike="noStrike" dirty="0">
                          <a:effectLst/>
                        </a:rPr>
                        <a:t>54 414 607</a:t>
                      </a:r>
                      <a:endParaRPr lang="en-ZA" sz="1200" b="0" i="0" u="none" strike="noStrike" dirty="0">
                        <a:solidFill>
                          <a:srgbClr val="000000"/>
                        </a:solidFill>
                        <a:effectLst/>
                        <a:latin typeface="Calibri"/>
                      </a:endParaRPr>
                    </a:p>
                  </a:txBody>
                  <a:tcPr marL="9525" marR="9525" marT="9525" marB="0" anchor="b"/>
                </a:tc>
              </a:tr>
              <a:tr h="192183">
                <a:tc>
                  <a:txBody>
                    <a:bodyPr/>
                    <a:lstStyle/>
                    <a:p>
                      <a:pPr algn="l" fontAlgn="b"/>
                      <a:r>
                        <a:rPr lang="en-ZA" sz="1200" u="none" strike="noStrike" dirty="0" smtClean="0">
                          <a:effectLst/>
                        </a:rPr>
                        <a:t>TOTA EXPENDITURES</a:t>
                      </a:r>
                      <a:endParaRPr lang="en-ZA" sz="1200" b="0" i="0" u="none" strike="noStrike" dirty="0">
                        <a:solidFill>
                          <a:srgbClr val="000000"/>
                        </a:solidFill>
                        <a:effectLst/>
                        <a:latin typeface="Calibri"/>
                      </a:endParaRPr>
                    </a:p>
                  </a:txBody>
                  <a:tcPr marL="9525" marR="9525" marT="9525" marB="0" anchor="b"/>
                </a:tc>
                <a:tc>
                  <a:txBody>
                    <a:bodyPr/>
                    <a:lstStyle/>
                    <a:p>
                      <a:pPr algn="r" fontAlgn="b"/>
                      <a:r>
                        <a:rPr lang="en-ZA" sz="1200" u="none" strike="noStrike" dirty="0">
                          <a:effectLst/>
                        </a:rPr>
                        <a:t>48 959 182</a:t>
                      </a:r>
                      <a:endParaRPr lang="en-ZA" sz="1200" b="0" i="0" u="none" strike="noStrike" dirty="0">
                        <a:solidFill>
                          <a:srgbClr val="000000"/>
                        </a:solidFill>
                        <a:effectLst/>
                        <a:latin typeface="Calibri"/>
                      </a:endParaRPr>
                    </a:p>
                  </a:txBody>
                  <a:tcPr marL="9525" marR="9525" marT="9525" marB="0" anchor="b"/>
                </a:tc>
              </a:tr>
              <a:tr h="192183">
                <a:tc>
                  <a:txBody>
                    <a:bodyPr/>
                    <a:lstStyle/>
                    <a:p>
                      <a:pPr algn="l" fontAlgn="b"/>
                      <a:r>
                        <a:rPr lang="en-ZA" sz="1200" u="none" strike="noStrike" dirty="0" smtClean="0">
                          <a:effectLst/>
                        </a:rPr>
                        <a:t>TOTAL UNSPENT </a:t>
                      </a:r>
                      <a:r>
                        <a:rPr lang="en-ZA" sz="1200" u="none" strike="noStrike" dirty="0">
                          <a:effectLst/>
                        </a:rPr>
                        <a:t>FUNDS</a:t>
                      </a:r>
                      <a:endParaRPr lang="en-ZA" sz="1200" b="0" i="0" u="none" strike="noStrike" dirty="0">
                        <a:solidFill>
                          <a:srgbClr val="000000"/>
                        </a:solidFill>
                        <a:effectLst/>
                        <a:latin typeface="Calibri"/>
                      </a:endParaRPr>
                    </a:p>
                  </a:txBody>
                  <a:tcPr marL="9525" marR="9525" marT="9525" marB="0" anchor="b"/>
                </a:tc>
                <a:tc>
                  <a:txBody>
                    <a:bodyPr/>
                    <a:lstStyle/>
                    <a:p>
                      <a:pPr algn="r" fontAlgn="b"/>
                      <a:r>
                        <a:rPr lang="en-ZA" sz="1200" u="none" strike="noStrike" dirty="0">
                          <a:effectLst/>
                        </a:rPr>
                        <a:t>5 455 425</a:t>
                      </a:r>
                      <a:endParaRPr lang="en-ZA" sz="1200" b="0" i="0" u="none" strike="noStrike" dirty="0">
                        <a:solidFill>
                          <a:srgbClr val="000000"/>
                        </a:solidFill>
                        <a:effectLst/>
                        <a:latin typeface="Calibri"/>
                      </a:endParaRPr>
                    </a:p>
                  </a:txBody>
                  <a:tcPr marL="9525" marR="9525" marT="9525" marB="0" anchor="b"/>
                </a:tc>
              </a:tr>
            </a:tbl>
          </a:graphicData>
        </a:graphic>
      </p:graphicFrame>
      <p:sp>
        <p:nvSpPr>
          <p:cNvPr id="8" name="Title 1"/>
          <p:cNvSpPr>
            <a:spLocks noGrp="1"/>
          </p:cNvSpPr>
          <p:nvPr>
            <p:ph type="title"/>
          </p:nvPr>
        </p:nvSpPr>
        <p:spPr>
          <a:xfrm>
            <a:off x="76200" y="116631"/>
            <a:ext cx="8915399" cy="1283543"/>
          </a:xfrm>
        </p:spPr>
        <p:style>
          <a:lnRef idx="1">
            <a:schemeClr val="accent3"/>
          </a:lnRef>
          <a:fillRef idx="2">
            <a:schemeClr val="accent3"/>
          </a:fillRef>
          <a:effectRef idx="1">
            <a:schemeClr val="accent3"/>
          </a:effectRef>
          <a:fontRef idx="minor">
            <a:schemeClr val="dk1"/>
          </a:fontRef>
        </p:style>
        <p:txBody>
          <a:bodyPr/>
          <a:lstStyle/>
          <a:p>
            <a:r>
              <a:rPr lang="en-US" sz="2400" b="1" dirty="0" smtClean="0"/>
              <a:t>TOTAL ALLOCATIONS AND EXPENDITURE FOR ALL METROS  FROM 2011/12  - 16/17 FINANCIAL YEARS</a:t>
            </a:r>
          </a:p>
        </p:txBody>
      </p:sp>
    </p:spTree>
    <p:extLst>
      <p:ext uri="{BB962C8B-B14F-4D97-AF65-F5344CB8AC3E}">
        <p14:creationId xmlns:p14="http://schemas.microsoft.com/office/powerpoint/2010/main" xmlns="" val="424611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16632"/>
            <a:ext cx="8839199" cy="936104"/>
          </a:xfrm>
        </p:spPr>
        <p:style>
          <a:lnRef idx="1">
            <a:schemeClr val="accent3"/>
          </a:lnRef>
          <a:fillRef idx="2">
            <a:schemeClr val="accent3"/>
          </a:fillRef>
          <a:effectRef idx="1">
            <a:schemeClr val="accent3"/>
          </a:effectRef>
          <a:fontRef idx="minor">
            <a:schemeClr val="dk1"/>
          </a:fontRef>
        </p:style>
        <p:txBody>
          <a:bodyPr/>
          <a:lstStyle/>
          <a:p>
            <a:r>
              <a:rPr lang="en-US" sz="2800" b="1" dirty="0" smtClean="0"/>
              <a:t>ALLOCATIONS AND EXPENDITURE FOR 2011/12</a:t>
            </a:r>
          </a:p>
        </p:txBody>
      </p:sp>
      <p:graphicFrame>
        <p:nvGraphicFramePr>
          <p:cNvPr id="5" name="Table 4"/>
          <p:cNvGraphicFramePr>
            <a:graphicFrameLocks noGrp="1"/>
          </p:cNvGraphicFramePr>
          <p:nvPr>
            <p:extLst>
              <p:ext uri="{D42A27DB-BD31-4B8C-83A1-F6EECF244321}">
                <p14:modId xmlns:p14="http://schemas.microsoft.com/office/powerpoint/2010/main" xmlns="" val="2966311763"/>
              </p:ext>
            </p:extLst>
          </p:nvPr>
        </p:nvGraphicFramePr>
        <p:xfrm>
          <a:off x="838201" y="1203263"/>
          <a:ext cx="7619999" cy="4435537"/>
        </p:xfrm>
        <a:graphic>
          <a:graphicData uri="http://schemas.openxmlformats.org/drawingml/2006/table">
            <a:tbl>
              <a:tblPr/>
              <a:tblGrid>
                <a:gridCol w="2345791"/>
                <a:gridCol w="1475733"/>
                <a:gridCol w="1266159"/>
                <a:gridCol w="1187023"/>
                <a:gridCol w="1345293"/>
              </a:tblGrid>
              <a:tr h="226287">
                <a:tc rowSpan="3">
                  <a:txBody>
                    <a:bodyPr/>
                    <a:lstStyle/>
                    <a:p>
                      <a:pPr algn="ctr" rtl="0" fontAlgn="ctr"/>
                      <a:r>
                        <a:rPr lang="en-ZA" sz="1200" b="1" i="0" u="none" strike="noStrike" dirty="0">
                          <a:solidFill>
                            <a:srgbClr val="000000"/>
                          </a:solidFill>
                          <a:effectLst/>
                          <a:latin typeface="Calibri"/>
                        </a:rPr>
                        <a:t> </a:t>
                      </a:r>
                    </a:p>
                    <a:p>
                      <a:pPr algn="ctr" rtl="0" fontAlgn="ctr"/>
                      <a:r>
                        <a:rPr lang="en-ZA" sz="1200" b="1" i="0" u="none" strike="noStrike" dirty="0">
                          <a:solidFill>
                            <a:srgbClr val="000000"/>
                          </a:solidFill>
                          <a:effectLst/>
                          <a:latin typeface="Calibri"/>
                        </a:rPr>
                        <a:t>Municipality</a:t>
                      </a:r>
                    </a:p>
                    <a:p>
                      <a:pPr algn="l" rtl="0" fontAlgn="t"/>
                      <a:r>
                        <a:rPr lang="en-ZA" sz="1200" b="1"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4">
                  <a:txBody>
                    <a:bodyPr/>
                    <a:lstStyle/>
                    <a:p>
                      <a:pPr algn="ctr" rtl="0" fontAlgn="b"/>
                      <a:r>
                        <a:rPr lang="en-ZA" sz="1200" b="1" i="0" u="none" strike="noStrike" dirty="0">
                          <a:solidFill>
                            <a:srgbClr val="000000"/>
                          </a:solidFill>
                          <a:effectLst/>
                          <a:latin typeface="Calibri"/>
                        </a:rPr>
                        <a:t> </a:t>
                      </a:r>
                      <a:r>
                        <a:rPr lang="en-ZA" sz="1200" b="1" i="0" u="none" strike="noStrike" dirty="0" smtClean="0">
                          <a:solidFill>
                            <a:srgbClr val="000000"/>
                          </a:solidFill>
                          <a:effectLst/>
                          <a:latin typeface="Calibri"/>
                        </a:rPr>
                        <a:t>2011/12 </a:t>
                      </a:r>
                      <a:endParaRPr lang="en-ZA" sz="12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2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421477">
                <a:tc vMerge="1">
                  <a:txBody>
                    <a:bodyPr/>
                    <a:lstStyle/>
                    <a:p>
                      <a:pPr algn="ctr" rtl="0" fontAlgn="ctr"/>
                      <a:endParaRPr lang="en-ZA"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rtl="0" fontAlgn="t"/>
                      <a:endParaRPr lang="en-ZA" sz="1200" b="1" i="0" u="none" strike="noStrike" dirty="0" smtClean="0">
                        <a:solidFill>
                          <a:srgbClr val="000000"/>
                        </a:solidFill>
                        <a:effectLst/>
                        <a:latin typeface="Calibri"/>
                      </a:endParaRPr>
                    </a:p>
                    <a:p>
                      <a:pPr algn="ctr" rtl="0" fontAlgn="t"/>
                      <a:r>
                        <a:rPr lang="en-ZA" sz="1200" b="1" i="0" u="none" strike="noStrike" dirty="0" smtClean="0">
                          <a:solidFill>
                            <a:srgbClr val="000000"/>
                          </a:solidFill>
                          <a:effectLst/>
                          <a:latin typeface="Calibri"/>
                        </a:rPr>
                        <a:t>Voted </a:t>
                      </a:r>
                      <a:r>
                        <a:rPr lang="en-ZA" sz="1200" b="1" i="0" u="none" strike="noStrike" dirty="0">
                          <a:solidFill>
                            <a:srgbClr val="000000"/>
                          </a:solidFill>
                          <a:effectLst/>
                          <a:latin typeface="Calibri"/>
                        </a:rPr>
                        <a:t>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Calibri"/>
                      </a:endParaRPr>
                    </a:p>
                    <a:p>
                      <a:pPr algn="ctr" rtl="0" fontAlgn="t"/>
                      <a:r>
                        <a:rPr lang="en-ZA" sz="1200" b="1" i="0" u="none" strike="noStrike" dirty="0" smtClean="0">
                          <a:solidFill>
                            <a:srgbClr val="000000"/>
                          </a:solidFill>
                          <a:effectLst/>
                          <a:latin typeface="Calibri"/>
                        </a:rPr>
                        <a:t>Spent </a:t>
                      </a:r>
                      <a:endParaRPr lang="en-ZA" sz="12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rtl="0" fontAlgn="t"/>
                      <a:endParaRPr lang="en-ZA" sz="1200" b="1" i="0" u="none" strike="noStrike" dirty="0" smtClean="0">
                        <a:solidFill>
                          <a:srgbClr val="000000"/>
                        </a:solidFill>
                        <a:effectLst/>
                        <a:latin typeface="Calibri"/>
                      </a:endParaRPr>
                    </a:p>
                    <a:p>
                      <a:pPr algn="ctr" rtl="0" fontAlgn="t"/>
                      <a:r>
                        <a:rPr lang="en-ZA" sz="1200" b="1" i="0" u="none" strike="noStrike" dirty="0" smtClean="0">
                          <a:solidFill>
                            <a:srgbClr val="000000"/>
                          </a:solidFill>
                          <a:effectLst/>
                          <a:latin typeface="Calibri"/>
                        </a:rPr>
                        <a:t>% </a:t>
                      </a:r>
                      <a:r>
                        <a:rPr lang="en-ZA" sz="1200" b="1" i="0" u="none" strike="noStrike" dirty="0">
                          <a:solidFill>
                            <a:srgbClr val="000000"/>
                          </a:solidFill>
                          <a:effectLst/>
                          <a:latin typeface="Calibri"/>
                        </a:rPr>
                        <a:t>Spent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Calibri"/>
                      </a:endParaRPr>
                    </a:p>
                    <a:p>
                      <a:pPr algn="ctr" rtl="0" fontAlgn="t"/>
                      <a:r>
                        <a:rPr lang="en-ZA" sz="1200" b="1" i="0" u="none" strike="noStrike" dirty="0" smtClean="0">
                          <a:solidFill>
                            <a:srgbClr val="000000"/>
                          </a:solidFill>
                          <a:effectLst/>
                          <a:latin typeface="Calibri"/>
                        </a:rPr>
                        <a:t>Unspent Funds</a:t>
                      </a:r>
                      <a:endParaRPr lang="en-ZA" sz="1200" b="1" i="0" u="none" strike="noStrike" dirty="0">
                        <a:solidFill>
                          <a:srgbClr val="000000"/>
                        </a:solidFill>
                        <a:effectLst/>
                        <a:latin typeface="Calibri"/>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25548">
                <a:tc vMerge="1">
                  <a:txBody>
                    <a:bodyPr/>
                    <a:lstStyle/>
                    <a:p>
                      <a:endParaRPr lang="en-ZA"/>
                    </a:p>
                  </a:txBody>
                  <a:tcPr/>
                </a:tc>
                <a:tc gridSpan="2">
                  <a:txBody>
                    <a:bodyPr/>
                    <a:lstStyle/>
                    <a:p>
                      <a:pPr algn="ctr" rtl="0" fontAlgn="b"/>
                      <a:r>
                        <a:rPr lang="en-ZA" sz="1200" b="1" i="0" u="none" strike="noStrike" dirty="0">
                          <a:solidFill>
                            <a:srgbClr val="000000"/>
                          </a:solidFill>
                          <a:effectLst/>
                          <a:latin typeface="Calibri"/>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vMerge="1">
                  <a:txBody>
                    <a:bodyPr/>
                    <a:lstStyle/>
                    <a:p>
                      <a:endParaRPr lang="en-ZA"/>
                    </a:p>
                  </a:txBody>
                  <a:tcPr/>
                </a:tc>
                <a:tc>
                  <a:txBody>
                    <a:bodyPr/>
                    <a:lstStyle/>
                    <a:p>
                      <a:pPr algn="ctr" rtl="0" fontAlgn="b"/>
                      <a:r>
                        <a:rPr lang="en-ZA" sz="1200" b="1" i="0" u="none" strike="noStrike" dirty="0">
                          <a:solidFill>
                            <a:srgbClr val="000000"/>
                          </a:solidFill>
                          <a:effectLst/>
                          <a:latin typeface="Calibri"/>
                        </a:rPr>
                        <a:t>R'000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358464">
                <a:tc>
                  <a:txBody>
                    <a:bodyPr/>
                    <a:lstStyle/>
                    <a:p>
                      <a:pPr algn="ctr" rtl="0" fontAlgn="b"/>
                      <a:r>
                        <a:rPr lang="en-ZA" sz="1200" b="1" i="0" u="none" strike="noStrike" dirty="0">
                          <a:solidFill>
                            <a:srgbClr val="000000"/>
                          </a:solidFill>
                          <a:effectLst/>
                          <a:latin typeface="Calibri"/>
                        </a:rPr>
                        <a:t>Buffalo 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423 446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156 132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36.9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267 314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165">
                <a:tc>
                  <a:txBody>
                    <a:bodyPr/>
                    <a:lstStyle/>
                    <a:p>
                      <a:pPr algn="ctr" rtl="0" fontAlgn="b"/>
                      <a:r>
                        <a:rPr lang="en-ZA" sz="1200" b="1" i="0" u="none" strike="noStrike" dirty="0">
                          <a:solidFill>
                            <a:srgbClr val="000000"/>
                          </a:solidFill>
                          <a:effectLst/>
                          <a:latin typeface="Calibri"/>
                        </a:rPr>
                        <a:t>Nelson Mandela Bay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502 626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502 626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464">
                <a:tc>
                  <a:txBody>
                    <a:bodyPr/>
                    <a:lstStyle/>
                    <a:p>
                      <a:pPr algn="ctr" rtl="0" fontAlgn="b"/>
                      <a:r>
                        <a:rPr lang="en-ZA" sz="1200" b="1" i="0" u="none" strike="noStrike" dirty="0">
                          <a:solidFill>
                            <a:srgbClr val="000000"/>
                          </a:solidFill>
                          <a:effectLst/>
                          <a:latin typeface="Calibri"/>
                        </a:rPr>
                        <a:t>Mangaung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411 995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283 417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68.8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128 578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464">
                <a:tc>
                  <a:txBody>
                    <a:bodyPr/>
                    <a:lstStyle/>
                    <a:p>
                      <a:pPr algn="ctr" rtl="0" fontAlgn="b"/>
                      <a:r>
                        <a:rPr lang="en-ZA" sz="1200" b="1" i="0" u="none" strike="noStrike" dirty="0">
                          <a:solidFill>
                            <a:srgbClr val="000000"/>
                          </a:solidFill>
                          <a:effectLst/>
                          <a:latin typeface="Calibri"/>
                        </a:rPr>
                        <a:t>Ekurhuleni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1 094 276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1 068 595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97.7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25 681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122">
                <a:tc>
                  <a:txBody>
                    <a:bodyPr/>
                    <a:lstStyle/>
                    <a:p>
                      <a:pPr algn="ctr" rtl="0" fontAlgn="b"/>
                      <a:r>
                        <a:rPr lang="en-ZA" sz="1200" b="1" i="0" u="none" strike="noStrike" dirty="0">
                          <a:solidFill>
                            <a:srgbClr val="000000"/>
                          </a:solidFill>
                          <a:effectLst/>
                          <a:latin typeface="Calibri"/>
                        </a:rPr>
                        <a:t>City of Johannesburg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1 027 970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951 531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92.6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76 439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571">
                <a:tc>
                  <a:txBody>
                    <a:bodyPr/>
                    <a:lstStyle/>
                    <a:p>
                      <a:pPr algn="ctr" rtl="0" fontAlgn="b"/>
                      <a:r>
                        <a:rPr lang="en-ZA" sz="1200" b="1" i="0" u="none" strike="noStrike" dirty="0">
                          <a:solidFill>
                            <a:srgbClr val="000000"/>
                          </a:solidFill>
                          <a:effectLst/>
                          <a:latin typeface="Calibri"/>
                        </a:rPr>
                        <a:t>City of Tshwane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891 081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880 963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98.9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10 118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464">
                <a:tc>
                  <a:txBody>
                    <a:bodyPr/>
                    <a:lstStyle/>
                    <a:p>
                      <a:pPr algn="ctr" rtl="0" fontAlgn="b"/>
                      <a:r>
                        <a:rPr lang="en-ZA" sz="1200" b="1" i="0" u="none" strike="noStrike" dirty="0">
                          <a:solidFill>
                            <a:srgbClr val="000000"/>
                          </a:solidFill>
                          <a:effectLst/>
                          <a:latin typeface="Calibri"/>
                        </a:rPr>
                        <a:t>eThekwini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1 091 574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1 063 205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97.4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28 369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224">
                <a:tc>
                  <a:txBody>
                    <a:bodyPr/>
                    <a:lstStyle/>
                    <a:p>
                      <a:pPr algn="ctr" rtl="0" fontAlgn="b"/>
                      <a:r>
                        <a:rPr lang="en-ZA" sz="1200" b="1" i="0" u="none" strike="noStrike" dirty="0">
                          <a:solidFill>
                            <a:srgbClr val="000000"/>
                          </a:solidFill>
                          <a:effectLst/>
                          <a:latin typeface="Calibri"/>
                        </a:rPr>
                        <a:t>City of Cape 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824 030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753 161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91.4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70 869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87">
                <a:tc>
                  <a:txBody>
                    <a:bodyPr/>
                    <a:lstStyle/>
                    <a:p>
                      <a:pPr algn="ctr" rtl="0" fontAlgn="b"/>
                      <a:r>
                        <a:rPr lang="en-ZA" sz="1200" b="1" i="0" u="none" strike="noStrike" dirty="0">
                          <a:solidFill>
                            <a:srgbClr val="00000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6 266 998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a:rPr>
                        <a:t>5 659 630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90.3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a:rPr>
                        <a:t> 607 368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217388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2" y="116632"/>
            <a:ext cx="7772400" cy="936104"/>
          </a:xfrm>
        </p:spPr>
        <p:style>
          <a:lnRef idx="1">
            <a:schemeClr val="accent3"/>
          </a:lnRef>
          <a:fillRef idx="2">
            <a:schemeClr val="accent3"/>
          </a:fillRef>
          <a:effectRef idx="1">
            <a:schemeClr val="accent3"/>
          </a:effectRef>
          <a:fontRef idx="minor">
            <a:schemeClr val="dk1"/>
          </a:fontRef>
        </p:style>
        <p:txBody>
          <a:bodyPr/>
          <a:lstStyle/>
          <a:p>
            <a:r>
              <a:rPr lang="en-US" sz="2800" b="1" dirty="0" smtClean="0"/>
              <a:t>ALLOCATIONS AND EXPENDITURE FOR 2012/13</a:t>
            </a:r>
          </a:p>
        </p:txBody>
      </p:sp>
      <p:graphicFrame>
        <p:nvGraphicFramePr>
          <p:cNvPr id="5" name="Table 4"/>
          <p:cNvGraphicFramePr>
            <a:graphicFrameLocks noGrp="1"/>
          </p:cNvGraphicFramePr>
          <p:nvPr>
            <p:extLst>
              <p:ext uri="{D42A27DB-BD31-4B8C-83A1-F6EECF244321}">
                <p14:modId xmlns:p14="http://schemas.microsoft.com/office/powerpoint/2010/main" xmlns="" val="3986377316"/>
              </p:ext>
            </p:extLst>
          </p:nvPr>
        </p:nvGraphicFramePr>
        <p:xfrm>
          <a:off x="762001" y="1260403"/>
          <a:ext cx="7772400" cy="4378395"/>
        </p:xfrm>
        <a:graphic>
          <a:graphicData uri="http://schemas.openxmlformats.org/drawingml/2006/table">
            <a:tbl>
              <a:tblPr/>
              <a:tblGrid>
                <a:gridCol w="1970742"/>
                <a:gridCol w="1007198"/>
                <a:gridCol w="929721"/>
                <a:gridCol w="1084674"/>
                <a:gridCol w="929721"/>
                <a:gridCol w="774768"/>
                <a:gridCol w="1075576"/>
              </a:tblGrid>
              <a:tr h="265455">
                <a:tc rowSpan="3">
                  <a:txBody>
                    <a:bodyPr/>
                    <a:lstStyle/>
                    <a:p>
                      <a:pPr algn="ctr" rtl="0" fontAlgn="ctr"/>
                      <a:r>
                        <a:rPr lang="en-ZA" sz="1200" b="1" i="0" u="none" strike="noStrike" dirty="0">
                          <a:solidFill>
                            <a:srgbClr val="000000"/>
                          </a:solidFill>
                          <a:effectLst/>
                          <a:latin typeface="+mj-lt"/>
                        </a:rPr>
                        <a:t> </a:t>
                      </a:r>
                    </a:p>
                    <a:p>
                      <a:pPr algn="ctr" rtl="0" fontAlgn="ctr"/>
                      <a:r>
                        <a:rPr lang="en-ZA" sz="1200" b="1" i="0" u="none" strike="noStrike" dirty="0">
                          <a:solidFill>
                            <a:srgbClr val="000000"/>
                          </a:solidFill>
                          <a:effectLst/>
                          <a:latin typeface="+mj-lt"/>
                        </a:rPr>
                        <a:t>Municipality</a:t>
                      </a:r>
                    </a:p>
                    <a:p>
                      <a:pPr algn="l" rtl="0" fontAlgn="t"/>
                      <a:r>
                        <a:rPr lang="en-ZA" sz="1200" b="1"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6">
                  <a:txBody>
                    <a:bodyPr/>
                    <a:lstStyle/>
                    <a:p>
                      <a:pPr algn="ctr" rtl="0" fontAlgn="b"/>
                      <a:r>
                        <a:rPr lang="en-ZA" sz="1200" b="1" i="0" u="none" strike="noStrike" dirty="0">
                          <a:solidFill>
                            <a:srgbClr val="000000"/>
                          </a:solidFill>
                          <a:effectLst/>
                          <a:latin typeface="Calibri"/>
                        </a:rPr>
                        <a:t> 2012/13</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rtl="0" fontAlgn="b"/>
                      <a:endParaRPr lang="en-ZA" sz="12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488549">
                <a:tc vMerge="1">
                  <a:txBody>
                    <a:bodyPr/>
                    <a:lstStyle/>
                    <a:p>
                      <a:pPr algn="ctr" rtl="0" fontAlgn="ctr"/>
                      <a:endParaRPr lang="en-ZA"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Voted </a:t>
                      </a:r>
                      <a:r>
                        <a:rPr lang="en-ZA" sz="1200" b="1" i="0" u="none" strike="noStrike" dirty="0">
                          <a:solidFill>
                            <a:srgbClr val="000000"/>
                          </a:solidFill>
                          <a:effectLst/>
                          <a:latin typeface="+mj-lt"/>
                        </a:rPr>
                        <a:t>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Roll</a:t>
                      </a:r>
                      <a:r>
                        <a:rPr lang="en-ZA" sz="1200" b="1" i="0" u="none" strike="noStrike" dirty="0">
                          <a:solidFill>
                            <a:srgbClr val="000000"/>
                          </a:solidFill>
                          <a:effectLst/>
                          <a:latin typeface="+mj-lt"/>
                        </a:rPr>
                        <a:t>-over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b"/>
                      <a:r>
                        <a:rPr lang="en-ZA" sz="1200" b="1" i="0" u="none" strike="noStrike" dirty="0">
                          <a:solidFill>
                            <a:srgbClr val="000000"/>
                          </a:solidFill>
                          <a:effectLst/>
                          <a:latin typeface="+mj-lt"/>
                        </a:rPr>
                        <a:t>Total Available Funds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Spent </a:t>
                      </a:r>
                      <a:endParaRPr lang="en-ZA" sz="1200" b="1" i="0" u="none" strike="noStrike" dirty="0">
                        <a:solidFill>
                          <a:srgbClr val="000000"/>
                        </a:solidFill>
                        <a:effectLst/>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rtl="0" fontAlgn="t"/>
                      <a:endParaRPr lang="en-ZA" sz="1200" b="1" i="0" u="none" strike="noStrike" dirty="0" smtClean="0">
                        <a:solidFill>
                          <a:srgbClr val="000000"/>
                        </a:solidFill>
                        <a:effectLst/>
                        <a:latin typeface="+mj-lt"/>
                      </a:endParaRPr>
                    </a:p>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 </a:t>
                      </a:r>
                      <a:r>
                        <a:rPr lang="en-ZA" sz="1200" b="1" i="0" u="none" strike="noStrike" dirty="0">
                          <a:solidFill>
                            <a:srgbClr val="000000"/>
                          </a:solidFill>
                          <a:effectLst/>
                          <a:latin typeface="+mj-lt"/>
                        </a:rPr>
                        <a:t>Spent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Unspent</a:t>
                      </a:r>
                      <a:r>
                        <a:rPr lang="en-ZA" sz="1200" b="1" i="0" u="none" strike="noStrike" baseline="0" dirty="0" smtClean="0">
                          <a:solidFill>
                            <a:srgbClr val="000000"/>
                          </a:solidFill>
                          <a:effectLst/>
                          <a:latin typeface="+mj-lt"/>
                        </a:rPr>
                        <a:t> Funds</a:t>
                      </a:r>
                      <a:endParaRPr lang="en-ZA" sz="1200" b="1" i="0" u="none" strike="noStrike" dirty="0">
                        <a:solidFill>
                          <a:srgbClr val="000000"/>
                        </a:solidFill>
                        <a:effectLst/>
                        <a:latin typeface="+mj-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5690">
                <a:tc vMerge="1">
                  <a:txBody>
                    <a:bodyPr/>
                    <a:lstStyle/>
                    <a:p>
                      <a:endParaRPr lang="en-ZA"/>
                    </a:p>
                  </a:txBody>
                  <a:tcPr/>
                </a:tc>
                <a:tc gridSpan="4">
                  <a:txBody>
                    <a:bodyPr/>
                    <a:lstStyle/>
                    <a:p>
                      <a:pPr algn="ctr" rtl="0" fontAlgn="b"/>
                      <a:r>
                        <a:rPr lang="en-ZA" sz="1200" b="1" i="0" u="none" strike="noStrike" dirty="0">
                          <a:solidFill>
                            <a:srgbClr val="000000"/>
                          </a:solidFill>
                          <a:effectLst/>
                          <a:latin typeface="+mj-lt"/>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a:txBody>
                    <a:bodyPr/>
                    <a:lstStyle/>
                    <a:p>
                      <a:pPr algn="ctr" rtl="0" fontAlgn="b"/>
                      <a:r>
                        <a:rPr lang="en-ZA" sz="1200" b="1" i="0" u="none" strike="noStrike" dirty="0">
                          <a:solidFill>
                            <a:srgbClr val="000000"/>
                          </a:solidFill>
                          <a:effectLst/>
                          <a:latin typeface="+mj-lt"/>
                        </a:rPr>
                        <a:t>R'000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341014">
                <a:tc>
                  <a:txBody>
                    <a:bodyPr/>
                    <a:lstStyle/>
                    <a:p>
                      <a:pPr algn="ctr" rtl="0" fontAlgn="b"/>
                      <a:r>
                        <a:rPr lang="en-ZA" sz="1200" b="1" i="0" u="none" strike="noStrike" dirty="0">
                          <a:solidFill>
                            <a:srgbClr val="000000"/>
                          </a:solidFill>
                          <a:effectLst/>
                          <a:latin typeface="+mj-lt"/>
                        </a:rPr>
                        <a:t>Buffalo City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499 474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267 314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766 788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558 609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72.9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208 179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650">
                <a:tc>
                  <a:txBody>
                    <a:bodyPr/>
                    <a:lstStyle/>
                    <a:p>
                      <a:pPr algn="ctr" rtl="0" fontAlgn="b"/>
                      <a:r>
                        <a:rPr lang="en-ZA" sz="1200" b="1" i="0" u="none" strike="noStrike" dirty="0">
                          <a:solidFill>
                            <a:srgbClr val="000000"/>
                          </a:solidFill>
                          <a:effectLst/>
                          <a:latin typeface="+mj-lt"/>
                        </a:rPr>
                        <a:t>Nelson Mandela Bay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592 870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  </a:t>
                      </a:r>
                      <a:endParaRPr lang="en-ZA" sz="1200" b="0"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mj-lt"/>
                        </a:rPr>
                        <a:t> 592 870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592 870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  </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014">
                <a:tc>
                  <a:txBody>
                    <a:bodyPr/>
                    <a:lstStyle/>
                    <a:p>
                      <a:pPr algn="ctr" rtl="0" fontAlgn="b"/>
                      <a:r>
                        <a:rPr lang="en-ZA" sz="1200" b="1" i="0" u="none" strike="noStrike" dirty="0">
                          <a:solidFill>
                            <a:srgbClr val="000000"/>
                          </a:solidFill>
                          <a:effectLst/>
                          <a:latin typeface="+mj-lt"/>
                        </a:rPr>
                        <a:t>Mangaung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485 967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128 578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614 545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485 095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78.9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129 450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014">
                <a:tc>
                  <a:txBody>
                    <a:bodyPr/>
                    <a:lstStyle/>
                    <a:p>
                      <a:pPr algn="ctr" rtl="0" fontAlgn="b"/>
                      <a:r>
                        <a:rPr lang="en-ZA" sz="1200" b="1" i="0" u="none" strike="noStrike" dirty="0">
                          <a:solidFill>
                            <a:srgbClr val="000000"/>
                          </a:solidFill>
                          <a:effectLst/>
                          <a:latin typeface="+mj-lt"/>
                        </a:rPr>
                        <a:t>Ekurhuleni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1 212 537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25 681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1 238 218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1 168 709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94.4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69 509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638">
                <a:tc>
                  <a:txBody>
                    <a:bodyPr/>
                    <a:lstStyle/>
                    <a:p>
                      <a:pPr algn="ctr" rtl="0" fontAlgn="b"/>
                      <a:r>
                        <a:rPr lang="en-ZA" sz="1200" b="1" i="0" u="none" strike="noStrike" dirty="0">
                          <a:solidFill>
                            <a:srgbClr val="000000"/>
                          </a:solidFill>
                          <a:effectLst/>
                          <a:latin typeface="+mj-lt"/>
                        </a:rPr>
                        <a:t>City of Johannesburg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1 290 748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76 439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1 367 187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1 367 187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917">
                <a:tc>
                  <a:txBody>
                    <a:bodyPr/>
                    <a:lstStyle/>
                    <a:p>
                      <a:pPr algn="ctr" rtl="0" fontAlgn="b"/>
                      <a:r>
                        <a:rPr lang="en-ZA" sz="1200" b="1" i="0" u="none" strike="noStrike" dirty="0">
                          <a:solidFill>
                            <a:srgbClr val="000000"/>
                          </a:solidFill>
                          <a:effectLst/>
                          <a:latin typeface="+mj-lt"/>
                        </a:rPr>
                        <a:t>City of Tshwane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1 051 070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10 118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1 061 188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1 061 188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014">
                <a:tc>
                  <a:txBody>
                    <a:bodyPr/>
                    <a:lstStyle/>
                    <a:p>
                      <a:pPr algn="ctr" rtl="0" fontAlgn="b"/>
                      <a:r>
                        <a:rPr lang="en-ZA" sz="1200" b="1" i="0" u="none" strike="noStrike" dirty="0">
                          <a:solidFill>
                            <a:srgbClr val="000000"/>
                          </a:solidFill>
                          <a:effectLst/>
                          <a:latin typeface="+mj-lt"/>
                        </a:rPr>
                        <a:t>eThekwini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1 287 560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28 369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1 315 929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1 315 929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a:t>
                      </a:r>
                      <a:endParaRPr lang="en-ZA" sz="1200" b="0" i="0" u="none" strike="noStrike" dirty="0">
                        <a:solidFill>
                          <a:srgbClr val="000000"/>
                        </a:solidFill>
                        <a:effectLst/>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9985">
                <a:tc>
                  <a:txBody>
                    <a:bodyPr/>
                    <a:lstStyle/>
                    <a:p>
                      <a:pPr algn="ctr" rtl="0" fontAlgn="b"/>
                      <a:r>
                        <a:rPr lang="en-ZA" sz="1200" b="1" i="0" u="none" strike="noStrike" dirty="0">
                          <a:solidFill>
                            <a:srgbClr val="000000"/>
                          </a:solidFill>
                          <a:effectLst/>
                          <a:latin typeface="+mj-lt"/>
                        </a:rPr>
                        <a:t>City of Cape Town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971 980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70 869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1 042 849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 976 573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j-lt"/>
                        </a:rPr>
                        <a:t>93.6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j-lt"/>
                        </a:rPr>
                        <a:t> 66 276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455">
                <a:tc>
                  <a:txBody>
                    <a:bodyPr/>
                    <a:lstStyle/>
                    <a:p>
                      <a:pPr algn="l" rtl="0" fontAlgn="b"/>
                      <a:r>
                        <a:rPr lang="en-ZA" sz="1200" b="1" i="0" u="none" strike="noStrike">
                          <a:solidFill>
                            <a:srgbClr val="000000"/>
                          </a:solidFill>
                          <a:effectLst/>
                          <a:latin typeface="+mj-lt"/>
                        </a:rPr>
                        <a:t>Total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mj-lt"/>
                        </a:rPr>
                        <a:t>7 392 206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mj-lt"/>
                        </a:rPr>
                        <a:t> 607 368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mj-lt"/>
                        </a:rPr>
                        <a:t>7 999 574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mj-lt"/>
                        </a:rPr>
                        <a:t>7 526 160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mj-lt"/>
                        </a:rPr>
                        <a:t>94.1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mj-lt"/>
                        </a:rPr>
                        <a:t> 473 414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349363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2" y="116632"/>
            <a:ext cx="7772400" cy="936104"/>
          </a:xfrm>
        </p:spPr>
        <p:style>
          <a:lnRef idx="1">
            <a:schemeClr val="accent3"/>
          </a:lnRef>
          <a:fillRef idx="2">
            <a:schemeClr val="accent3"/>
          </a:fillRef>
          <a:effectRef idx="1">
            <a:schemeClr val="accent3"/>
          </a:effectRef>
          <a:fontRef idx="minor">
            <a:schemeClr val="dk1"/>
          </a:fontRef>
        </p:style>
        <p:txBody>
          <a:bodyPr/>
          <a:lstStyle/>
          <a:p>
            <a:r>
              <a:rPr lang="en-US" sz="2800" b="1" dirty="0" smtClean="0"/>
              <a:t>ALLOCATIONS AND EXPENDITURE FOR 2013/14</a:t>
            </a:r>
          </a:p>
        </p:txBody>
      </p:sp>
      <p:graphicFrame>
        <p:nvGraphicFramePr>
          <p:cNvPr id="6" name="Table 5"/>
          <p:cNvGraphicFramePr>
            <a:graphicFrameLocks noGrp="1"/>
          </p:cNvGraphicFramePr>
          <p:nvPr>
            <p:extLst>
              <p:ext uri="{D42A27DB-BD31-4B8C-83A1-F6EECF244321}">
                <p14:modId xmlns:p14="http://schemas.microsoft.com/office/powerpoint/2010/main" xmlns="" val="753213817"/>
              </p:ext>
            </p:extLst>
          </p:nvPr>
        </p:nvGraphicFramePr>
        <p:xfrm>
          <a:off x="762002" y="1188461"/>
          <a:ext cx="7772403" cy="4452599"/>
        </p:xfrm>
        <a:graphic>
          <a:graphicData uri="http://schemas.openxmlformats.org/drawingml/2006/table">
            <a:tbl>
              <a:tblPr/>
              <a:tblGrid>
                <a:gridCol w="1763493"/>
                <a:gridCol w="1053105"/>
                <a:gridCol w="827440"/>
                <a:gridCol w="964948"/>
                <a:gridCol w="986749"/>
                <a:gridCol w="981953"/>
                <a:gridCol w="1194715"/>
              </a:tblGrid>
              <a:tr h="245394">
                <a:tc rowSpan="3">
                  <a:txBody>
                    <a:bodyPr/>
                    <a:lstStyle/>
                    <a:p>
                      <a:pPr algn="ctr" rtl="0" fontAlgn="ctr"/>
                      <a:r>
                        <a:rPr lang="en-ZA" sz="1200" b="1" i="0" u="none" strike="noStrike" dirty="0">
                          <a:solidFill>
                            <a:srgbClr val="000000"/>
                          </a:solidFill>
                          <a:effectLst/>
                          <a:latin typeface="+mj-lt"/>
                        </a:rPr>
                        <a:t> </a:t>
                      </a:r>
                    </a:p>
                    <a:p>
                      <a:pPr algn="ctr" rtl="0" fontAlgn="ctr"/>
                      <a:r>
                        <a:rPr lang="en-ZA" sz="1200" b="1" i="0" u="none" strike="noStrike" dirty="0">
                          <a:solidFill>
                            <a:srgbClr val="000000"/>
                          </a:solidFill>
                          <a:effectLst/>
                          <a:latin typeface="+mj-lt"/>
                        </a:rPr>
                        <a:t>Municipality</a:t>
                      </a:r>
                    </a:p>
                    <a:p>
                      <a:pPr algn="l" rtl="0" fontAlgn="t"/>
                      <a:r>
                        <a:rPr lang="en-ZA" sz="1200" b="1"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6">
                  <a:txBody>
                    <a:bodyPr/>
                    <a:lstStyle/>
                    <a:p>
                      <a:pPr algn="ctr" rtl="0" fontAlgn="b"/>
                      <a:r>
                        <a:rPr lang="en-ZA" sz="1200" b="1" i="0" u="none" strike="noStrike" dirty="0">
                          <a:solidFill>
                            <a:srgbClr val="000000"/>
                          </a:solidFill>
                          <a:effectLst/>
                          <a:latin typeface="Calibri"/>
                        </a:rPr>
                        <a:t> </a:t>
                      </a:r>
                      <a:r>
                        <a:rPr lang="en-ZA" sz="1200" b="1" i="0" u="none" strike="noStrike" dirty="0" smtClean="0">
                          <a:solidFill>
                            <a:srgbClr val="000000"/>
                          </a:solidFill>
                          <a:effectLst/>
                          <a:latin typeface="Calibri"/>
                        </a:rPr>
                        <a:t>2013/14</a:t>
                      </a:r>
                      <a:endParaRPr lang="en-ZA" sz="12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rtl="0" fontAlgn="b"/>
                      <a:endParaRPr lang="en-ZA" sz="12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540294">
                <a:tc vMerge="1">
                  <a:txBody>
                    <a:bodyPr/>
                    <a:lstStyle/>
                    <a:p>
                      <a:pPr algn="ctr" rtl="0" fontAlgn="ctr"/>
                      <a:endParaRPr lang="en-ZA"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Voted </a:t>
                      </a:r>
                      <a:r>
                        <a:rPr lang="en-ZA" sz="1200" b="1" i="0" u="none" strike="noStrike" dirty="0">
                          <a:solidFill>
                            <a:srgbClr val="000000"/>
                          </a:solidFill>
                          <a:effectLst/>
                          <a:latin typeface="+mj-lt"/>
                        </a:rPr>
                        <a:t>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Roll</a:t>
                      </a:r>
                      <a:r>
                        <a:rPr lang="en-ZA" sz="1200" b="1" i="0" u="none" strike="noStrike" dirty="0">
                          <a:solidFill>
                            <a:srgbClr val="000000"/>
                          </a:solidFill>
                          <a:effectLst/>
                          <a:latin typeface="+mj-lt"/>
                        </a:rPr>
                        <a:t>-over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b"/>
                      <a:r>
                        <a:rPr lang="en-ZA" sz="1200" b="1" i="0" u="none" strike="noStrike" dirty="0">
                          <a:solidFill>
                            <a:srgbClr val="000000"/>
                          </a:solidFill>
                          <a:effectLst/>
                          <a:latin typeface="+mj-lt"/>
                        </a:rPr>
                        <a:t>Total Available Funds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Spent </a:t>
                      </a:r>
                      <a:endParaRPr lang="en-ZA" sz="1200" b="1" i="0" u="none" strike="noStrike" dirty="0">
                        <a:solidFill>
                          <a:srgbClr val="000000"/>
                        </a:solidFill>
                        <a:effectLst/>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 </a:t>
                      </a:r>
                      <a:r>
                        <a:rPr lang="en-ZA" sz="1200" b="1" i="0" u="none" strike="noStrike" dirty="0">
                          <a:solidFill>
                            <a:srgbClr val="000000"/>
                          </a:solidFill>
                          <a:effectLst/>
                          <a:latin typeface="+mj-lt"/>
                        </a:rPr>
                        <a:t>Spent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Unspent</a:t>
                      </a:r>
                      <a:r>
                        <a:rPr lang="en-ZA" sz="1200" b="1" i="0" u="none" strike="noStrike" baseline="0" dirty="0" smtClean="0">
                          <a:solidFill>
                            <a:srgbClr val="000000"/>
                          </a:solidFill>
                          <a:effectLst/>
                          <a:latin typeface="+mj-lt"/>
                        </a:rPr>
                        <a:t> Funds</a:t>
                      </a:r>
                      <a:endParaRPr lang="en-ZA" sz="1200" b="1" i="0" u="none" strike="noStrike" dirty="0">
                        <a:solidFill>
                          <a:srgbClr val="000000"/>
                        </a:solidFill>
                        <a:effectLst/>
                        <a:latin typeface="+mj-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0146">
                <a:tc vMerge="1">
                  <a:txBody>
                    <a:bodyPr/>
                    <a:lstStyle/>
                    <a:p>
                      <a:endParaRPr lang="en-ZA"/>
                    </a:p>
                  </a:txBody>
                  <a:tcPr/>
                </a:tc>
                <a:tc gridSpan="4">
                  <a:txBody>
                    <a:bodyPr/>
                    <a:lstStyle/>
                    <a:p>
                      <a:pPr algn="ctr" rtl="0" fontAlgn="b"/>
                      <a:r>
                        <a:rPr lang="en-ZA" sz="1200" b="1" i="0" u="none" strike="noStrike" dirty="0">
                          <a:solidFill>
                            <a:srgbClr val="000000"/>
                          </a:solidFill>
                          <a:effectLst/>
                          <a:latin typeface="+mj-lt"/>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a:txBody>
                    <a:bodyPr/>
                    <a:lstStyle/>
                    <a:p>
                      <a:pPr algn="ctr" rtl="0" fontAlgn="b"/>
                      <a:r>
                        <a:rPr lang="en-ZA" sz="1200" b="1" i="0" u="none" strike="noStrike" dirty="0">
                          <a:solidFill>
                            <a:srgbClr val="000000"/>
                          </a:solidFill>
                          <a:effectLst/>
                          <a:latin typeface="+mj-lt"/>
                        </a:rPr>
                        <a:t>R'000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315244">
                <a:tc>
                  <a:txBody>
                    <a:bodyPr/>
                    <a:lstStyle/>
                    <a:p>
                      <a:pPr algn="ctr" rtl="0" fontAlgn="b"/>
                      <a:r>
                        <a:rPr lang="en-ZA" sz="1200" b="1" i="0" u="none" strike="noStrike" dirty="0">
                          <a:solidFill>
                            <a:srgbClr val="000000"/>
                          </a:solidFill>
                          <a:effectLst/>
                          <a:latin typeface="+mj-lt"/>
                        </a:rPr>
                        <a:t>Buffalo City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613 305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176 875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790 180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789528.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99.9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652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408">
                <a:tc>
                  <a:txBody>
                    <a:bodyPr/>
                    <a:lstStyle/>
                    <a:p>
                      <a:pPr algn="ctr" rtl="0" fontAlgn="b"/>
                      <a:r>
                        <a:rPr lang="en-ZA" sz="1200" b="1" i="0" u="none" strike="noStrike" dirty="0">
                          <a:solidFill>
                            <a:srgbClr val="000000"/>
                          </a:solidFill>
                          <a:effectLst/>
                          <a:latin typeface="+mj-lt"/>
                        </a:rPr>
                        <a:t>Nelson Mandela Bay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727 986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kern="1200" dirty="0" smtClean="0">
                          <a:solidFill>
                            <a:srgbClr val="000000"/>
                          </a:solidFill>
                          <a:effectLst/>
                          <a:latin typeface="+mn-lt"/>
                          <a:ea typeface="+mn-ea"/>
                          <a:cs typeface="+mn-cs"/>
                        </a:rPr>
                        <a:t>-</a:t>
                      </a:r>
                      <a:r>
                        <a:rPr lang="en-ZA" sz="1200" b="0" i="0" u="none" strike="noStrike" dirty="0" smtClean="0">
                          <a:solidFill>
                            <a:srgbClr val="000000"/>
                          </a:solidFill>
                          <a:effectLst/>
                          <a:latin typeface="Calibri"/>
                        </a:rPr>
                        <a:t>  </a:t>
                      </a:r>
                      <a:endParaRPr lang="en-ZA"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a:rPr>
                        <a:t> 727 986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727 986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kern="1200" dirty="0" smtClean="0">
                          <a:solidFill>
                            <a:srgbClr val="000000"/>
                          </a:solidFill>
                          <a:effectLst/>
                          <a:latin typeface="+mn-lt"/>
                          <a:ea typeface="+mn-ea"/>
                          <a:cs typeface="+mn-cs"/>
                        </a:rPr>
                        <a:t>-</a:t>
                      </a:r>
                      <a:r>
                        <a:rPr lang="en-ZA" sz="1200" b="0" i="0" u="none" strike="noStrike" dirty="0" smtClean="0">
                          <a:solidFill>
                            <a:srgbClr val="000000"/>
                          </a:solidFill>
                          <a:effectLst/>
                          <a:latin typeface="Calibri"/>
                        </a:rPr>
                        <a:t>  </a:t>
                      </a:r>
                      <a:endParaRPr lang="en-ZA" sz="12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244">
                <a:tc>
                  <a:txBody>
                    <a:bodyPr/>
                    <a:lstStyle/>
                    <a:p>
                      <a:pPr algn="ctr" rtl="0" fontAlgn="b"/>
                      <a:r>
                        <a:rPr lang="en-ZA" sz="1200" b="1" i="0" u="none" strike="noStrike" dirty="0">
                          <a:solidFill>
                            <a:srgbClr val="000000"/>
                          </a:solidFill>
                          <a:effectLst/>
                          <a:latin typeface="+mj-lt"/>
                        </a:rPr>
                        <a:t>Mangaung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596 719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129 450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726 169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653 452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90.0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72 717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188">
                <a:tc>
                  <a:txBody>
                    <a:bodyPr/>
                    <a:lstStyle/>
                    <a:p>
                      <a:pPr algn="ctr" rtl="0" fontAlgn="b"/>
                      <a:r>
                        <a:rPr lang="en-ZA" sz="1200" b="1" i="0" u="none" strike="noStrike" dirty="0">
                          <a:solidFill>
                            <a:srgbClr val="000000"/>
                          </a:solidFill>
                          <a:effectLst/>
                          <a:latin typeface="+mj-lt"/>
                        </a:rPr>
                        <a:t>Ekurhuleni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1 584 912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69 509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1 654 421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1 473 823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89.1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180 598</a:t>
                      </a:r>
                      <a:endParaRPr lang="en-ZA" sz="11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640">
                <a:tc>
                  <a:txBody>
                    <a:bodyPr/>
                    <a:lstStyle/>
                    <a:p>
                      <a:pPr algn="ctr" rtl="0" fontAlgn="b"/>
                      <a:r>
                        <a:rPr lang="en-ZA" sz="1200" b="1" i="0" u="none" strike="noStrike" dirty="0">
                          <a:solidFill>
                            <a:srgbClr val="000000"/>
                          </a:solidFill>
                          <a:effectLst/>
                          <a:latin typeface="+mj-lt"/>
                        </a:rPr>
                        <a:t>City of Johannesburg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1 488 877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kern="1200" dirty="0" smtClean="0">
                          <a:solidFill>
                            <a:srgbClr val="000000"/>
                          </a:solidFill>
                          <a:effectLst/>
                          <a:latin typeface="+mn-lt"/>
                          <a:ea typeface="+mn-ea"/>
                          <a:cs typeface="+mn-cs"/>
                        </a:rPr>
                        <a:t>-</a:t>
                      </a:r>
                      <a:r>
                        <a:rPr lang="en-ZA" sz="1200" b="0" i="0" u="none" strike="noStrike" dirty="0" smtClean="0">
                          <a:solidFill>
                            <a:srgbClr val="000000"/>
                          </a:solidFill>
                          <a:effectLst/>
                          <a:latin typeface="Calibri"/>
                        </a:rPr>
                        <a:t>  </a:t>
                      </a:r>
                      <a:endParaRPr lang="en-ZA"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1 488 877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1 488 877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kern="1200" dirty="0" smtClean="0">
                          <a:solidFill>
                            <a:srgbClr val="000000"/>
                          </a:solidFill>
                          <a:effectLst/>
                          <a:latin typeface="+mn-lt"/>
                          <a:ea typeface="+mn-ea"/>
                          <a:cs typeface="+mn-cs"/>
                        </a:rPr>
                        <a:t>-</a:t>
                      </a:r>
                      <a:r>
                        <a:rPr lang="en-ZA" sz="1200" b="0" i="0" u="none" strike="noStrike" dirty="0" smtClean="0">
                          <a:solidFill>
                            <a:srgbClr val="000000"/>
                          </a:solidFill>
                          <a:effectLst/>
                          <a:latin typeface="Calibri"/>
                        </a:rPr>
                        <a:t>  </a:t>
                      </a:r>
                      <a:endParaRPr lang="en-ZA" sz="12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640">
                <a:tc>
                  <a:txBody>
                    <a:bodyPr/>
                    <a:lstStyle/>
                    <a:p>
                      <a:pPr algn="ctr" rtl="0" fontAlgn="b"/>
                      <a:r>
                        <a:rPr lang="en-ZA" sz="1200" b="1" i="0" u="none" strike="noStrike" dirty="0">
                          <a:solidFill>
                            <a:srgbClr val="000000"/>
                          </a:solidFill>
                          <a:effectLst/>
                          <a:latin typeface="+mj-lt"/>
                        </a:rPr>
                        <a:t>City of Tshwane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1 290 611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smtClean="0">
                          <a:solidFill>
                            <a:srgbClr val="000000"/>
                          </a:solidFill>
                          <a:effectLst/>
                          <a:latin typeface="+mj-lt"/>
                        </a:rPr>
                        <a:t>-</a:t>
                      </a:r>
                      <a:endParaRPr lang="en-ZA"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1 290 611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1 245 781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96.5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44 830</a:t>
                      </a:r>
                      <a:endParaRPr lang="en-ZA" sz="11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108">
                <a:tc>
                  <a:txBody>
                    <a:bodyPr/>
                    <a:lstStyle/>
                    <a:p>
                      <a:pPr algn="ctr" rtl="0" fontAlgn="b"/>
                      <a:r>
                        <a:rPr lang="en-ZA" sz="1200" b="1" i="0" u="none" strike="noStrike" dirty="0">
                          <a:solidFill>
                            <a:srgbClr val="000000"/>
                          </a:solidFill>
                          <a:effectLst/>
                          <a:latin typeface="+mj-lt"/>
                        </a:rPr>
                        <a:t>eThekwini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1 580 999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mj-lt"/>
                        </a:rPr>
                        <a:t>-</a:t>
                      </a:r>
                      <a:endParaRPr lang="en-ZA"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1 580 999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1 580 999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kern="1200" dirty="0" smtClean="0">
                          <a:solidFill>
                            <a:srgbClr val="000000"/>
                          </a:solidFill>
                          <a:effectLst/>
                          <a:latin typeface="+mn-lt"/>
                          <a:ea typeface="+mn-ea"/>
                          <a:cs typeface="+mn-cs"/>
                        </a:rPr>
                        <a:t>-</a:t>
                      </a:r>
                      <a:r>
                        <a:rPr lang="en-ZA" sz="1200" b="0" i="0" u="none" strike="noStrike" dirty="0" smtClean="0">
                          <a:solidFill>
                            <a:srgbClr val="000000"/>
                          </a:solidFill>
                          <a:effectLst/>
                          <a:latin typeface="Calibri"/>
                        </a:rPr>
                        <a:t>  </a:t>
                      </a:r>
                      <a:endParaRPr lang="en-ZA" sz="12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640">
                <a:tc>
                  <a:txBody>
                    <a:bodyPr/>
                    <a:lstStyle/>
                    <a:p>
                      <a:pPr algn="ctr" rtl="0" fontAlgn="b"/>
                      <a:r>
                        <a:rPr lang="en-ZA" sz="1200" b="1" i="0" u="none" strike="noStrike" dirty="0">
                          <a:solidFill>
                            <a:srgbClr val="000000"/>
                          </a:solidFill>
                          <a:effectLst/>
                          <a:latin typeface="+mj-lt"/>
                        </a:rPr>
                        <a:t>City of Cape Town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1 193 497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66 276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1 259 773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973 226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77.3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286 547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94">
                <a:tc>
                  <a:txBody>
                    <a:bodyPr/>
                    <a:lstStyle/>
                    <a:p>
                      <a:pPr algn="ctr" rtl="0" fontAlgn="b"/>
                      <a:r>
                        <a:rPr lang="en-ZA" sz="1200" b="1" i="0" u="none" strike="noStrike" dirty="0">
                          <a:solidFill>
                            <a:srgbClr val="000000"/>
                          </a:solidFill>
                          <a:effectLst/>
                          <a:latin typeface="+mj-lt"/>
                        </a:rPr>
                        <a:t>Total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9 076 906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 442 110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9 519 016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8 933 672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93.9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a:rPr>
                        <a:t> 585 344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249663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972849125"/>
              </p:ext>
            </p:extLst>
          </p:nvPr>
        </p:nvGraphicFramePr>
        <p:xfrm>
          <a:off x="838200" y="1286252"/>
          <a:ext cx="7646739" cy="4200148"/>
        </p:xfrm>
        <a:graphic>
          <a:graphicData uri="http://schemas.openxmlformats.org/drawingml/2006/table">
            <a:tbl>
              <a:tblPr/>
              <a:tblGrid>
                <a:gridCol w="2058038"/>
                <a:gridCol w="1038512"/>
                <a:gridCol w="815973"/>
                <a:gridCol w="964332"/>
                <a:gridCol w="964332"/>
                <a:gridCol w="741794"/>
                <a:gridCol w="1063758"/>
              </a:tblGrid>
              <a:tr h="238539">
                <a:tc rowSpan="3">
                  <a:txBody>
                    <a:bodyPr/>
                    <a:lstStyle/>
                    <a:p>
                      <a:pPr algn="ctr" rtl="0" fontAlgn="ctr"/>
                      <a:r>
                        <a:rPr lang="en-ZA" sz="1200" b="1" i="0" u="none" strike="noStrike" dirty="0">
                          <a:solidFill>
                            <a:srgbClr val="000000"/>
                          </a:solidFill>
                          <a:effectLst/>
                          <a:latin typeface="+mj-lt"/>
                        </a:rPr>
                        <a:t> </a:t>
                      </a:r>
                    </a:p>
                    <a:p>
                      <a:pPr algn="ctr" rtl="0" fontAlgn="ctr"/>
                      <a:r>
                        <a:rPr lang="en-ZA" sz="1200" b="1" i="0" u="none" strike="noStrike" dirty="0">
                          <a:solidFill>
                            <a:srgbClr val="000000"/>
                          </a:solidFill>
                          <a:effectLst/>
                          <a:latin typeface="+mj-lt"/>
                        </a:rPr>
                        <a:t>Municipality</a:t>
                      </a:r>
                    </a:p>
                    <a:p>
                      <a:pPr algn="l" rtl="0" fontAlgn="t"/>
                      <a:r>
                        <a:rPr lang="en-ZA" sz="1200" b="1"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6">
                  <a:txBody>
                    <a:bodyPr/>
                    <a:lstStyle/>
                    <a:p>
                      <a:pPr algn="ctr" rtl="0" fontAlgn="b"/>
                      <a:r>
                        <a:rPr lang="en-ZA" sz="1200" b="1" i="0" u="none" strike="noStrike" dirty="0">
                          <a:solidFill>
                            <a:srgbClr val="000000"/>
                          </a:solidFill>
                          <a:effectLst/>
                          <a:latin typeface="Calibri"/>
                        </a:rPr>
                        <a:t> </a:t>
                      </a:r>
                      <a:r>
                        <a:rPr lang="en-ZA" sz="1200" b="1" i="0" u="none" strike="noStrike" dirty="0" smtClean="0">
                          <a:solidFill>
                            <a:srgbClr val="000000"/>
                          </a:solidFill>
                          <a:effectLst/>
                          <a:latin typeface="Calibri"/>
                        </a:rPr>
                        <a:t>2014/15</a:t>
                      </a:r>
                      <a:endParaRPr lang="en-ZA" sz="12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rtl="0" fontAlgn="b"/>
                      <a:endParaRPr lang="en-ZA" sz="12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525198">
                <a:tc vMerge="1">
                  <a:txBody>
                    <a:bodyPr/>
                    <a:lstStyle/>
                    <a:p>
                      <a:pPr algn="ctr" rtl="0" fontAlgn="ctr"/>
                      <a:endParaRPr lang="en-ZA"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Voted </a:t>
                      </a:r>
                      <a:r>
                        <a:rPr lang="en-ZA" sz="1200" b="1" i="0" u="none" strike="noStrike" dirty="0">
                          <a:solidFill>
                            <a:srgbClr val="000000"/>
                          </a:solidFill>
                          <a:effectLst/>
                          <a:latin typeface="+mj-lt"/>
                        </a:rPr>
                        <a:t>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Roll</a:t>
                      </a:r>
                      <a:r>
                        <a:rPr lang="en-ZA" sz="1200" b="1" i="0" u="none" strike="noStrike" dirty="0">
                          <a:solidFill>
                            <a:srgbClr val="000000"/>
                          </a:solidFill>
                          <a:effectLst/>
                          <a:latin typeface="+mj-lt"/>
                        </a:rPr>
                        <a:t>-over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b"/>
                      <a:r>
                        <a:rPr lang="en-ZA" sz="1200" b="1" i="0" u="none" strike="noStrike" dirty="0">
                          <a:solidFill>
                            <a:srgbClr val="000000"/>
                          </a:solidFill>
                          <a:effectLst/>
                          <a:latin typeface="+mj-lt"/>
                        </a:rPr>
                        <a:t>Total Available Funds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Spent </a:t>
                      </a:r>
                      <a:endParaRPr lang="en-ZA" sz="1200" b="1" i="0" u="none" strike="noStrike" dirty="0">
                        <a:solidFill>
                          <a:srgbClr val="000000"/>
                        </a:solidFill>
                        <a:effectLst/>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 </a:t>
                      </a:r>
                      <a:r>
                        <a:rPr lang="en-ZA" sz="1200" b="1" i="0" u="none" strike="noStrike" dirty="0">
                          <a:solidFill>
                            <a:srgbClr val="000000"/>
                          </a:solidFill>
                          <a:effectLst/>
                          <a:latin typeface="+mj-lt"/>
                        </a:rPr>
                        <a:t>Spent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Unspent</a:t>
                      </a:r>
                      <a:r>
                        <a:rPr lang="en-ZA" sz="1200" b="1" i="0" u="none" strike="noStrike" baseline="0" dirty="0" smtClean="0">
                          <a:solidFill>
                            <a:srgbClr val="000000"/>
                          </a:solidFill>
                          <a:effectLst/>
                          <a:latin typeface="+mj-lt"/>
                        </a:rPr>
                        <a:t> Funds</a:t>
                      </a:r>
                      <a:endParaRPr lang="en-ZA" sz="1200" b="1" i="0" u="none" strike="noStrike" dirty="0">
                        <a:solidFill>
                          <a:srgbClr val="000000"/>
                        </a:solidFill>
                        <a:effectLst/>
                        <a:latin typeface="+mj-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120">
                <a:tc vMerge="1">
                  <a:txBody>
                    <a:bodyPr/>
                    <a:lstStyle/>
                    <a:p>
                      <a:endParaRPr lang="en-ZA"/>
                    </a:p>
                  </a:txBody>
                  <a:tcPr/>
                </a:tc>
                <a:tc gridSpan="4">
                  <a:txBody>
                    <a:bodyPr/>
                    <a:lstStyle/>
                    <a:p>
                      <a:pPr algn="ctr" rtl="0" fontAlgn="b"/>
                      <a:r>
                        <a:rPr lang="en-ZA" sz="1200" b="1" i="0" u="none" strike="noStrike" dirty="0">
                          <a:solidFill>
                            <a:srgbClr val="000000"/>
                          </a:solidFill>
                          <a:effectLst/>
                          <a:latin typeface="+mj-lt"/>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a:txBody>
                    <a:bodyPr/>
                    <a:lstStyle/>
                    <a:p>
                      <a:pPr algn="ctr" rtl="0" fontAlgn="b"/>
                      <a:r>
                        <a:rPr lang="en-ZA" sz="1200" b="1" i="0" u="none" strike="noStrike" dirty="0">
                          <a:solidFill>
                            <a:srgbClr val="000000"/>
                          </a:solidFill>
                          <a:effectLst/>
                          <a:latin typeface="+mj-lt"/>
                        </a:rPr>
                        <a:t>R'000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306436">
                <a:tc>
                  <a:txBody>
                    <a:bodyPr/>
                    <a:lstStyle/>
                    <a:p>
                      <a:pPr algn="ctr" rtl="0" fontAlgn="b"/>
                      <a:r>
                        <a:rPr lang="en-ZA" sz="1200" b="1" i="0" u="none" strike="noStrike" dirty="0">
                          <a:solidFill>
                            <a:srgbClr val="000000"/>
                          </a:solidFill>
                          <a:effectLst/>
                          <a:latin typeface="+mj-lt"/>
                        </a:rPr>
                        <a:t>Buffalo City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673 289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kern="1200" smtClean="0">
                          <a:solidFill>
                            <a:srgbClr val="000000"/>
                          </a:solidFill>
                          <a:effectLst/>
                          <a:latin typeface="+mn-lt"/>
                          <a:ea typeface="+mn-ea"/>
                          <a:cs typeface="+mn-cs"/>
                        </a:rPr>
                        <a:t>-</a:t>
                      </a:r>
                      <a:r>
                        <a:rPr lang="en-ZA" sz="1200" b="0" i="0" u="none" strike="noStrike" smtClean="0">
                          <a:solidFill>
                            <a:srgbClr val="000000"/>
                          </a:solidFill>
                          <a:effectLst/>
                          <a:latin typeface="Calibri"/>
                        </a:rPr>
                        <a:t> </a:t>
                      </a:r>
                      <a:endParaRPr lang="en-ZA"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673 289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673 289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267">
                <a:tc>
                  <a:txBody>
                    <a:bodyPr/>
                    <a:lstStyle/>
                    <a:p>
                      <a:pPr algn="ctr" rtl="0" fontAlgn="b"/>
                      <a:r>
                        <a:rPr lang="en-ZA" sz="1200" b="1" i="0" u="none" strike="noStrike" dirty="0">
                          <a:solidFill>
                            <a:srgbClr val="000000"/>
                          </a:solidFill>
                          <a:effectLst/>
                          <a:latin typeface="+mj-lt"/>
                        </a:rPr>
                        <a:t>Nelson Mandela Bay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828 863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kern="1200" dirty="0" smtClean="0">
                          <a:solidFill>
                            <a:srgbClr val="000000"/>
                          </a:solidFill>
                          <a:effectLst/>
                          <a:latin typeface="+mn-lt"/>
                          <a:ea typeface="+mn-ea"/>
                          <a:cs typeface="+mn-cs"/>
                        </a:rPr>
                        <a:t>-</a:t>
                      </a:r>
                      <a:r>
                        <a:rPr lang="en-ZA" sz="1200" b="0" i="0" u="none" strike="noStrike" dirty="0" smtClean="0">
                          <a:solidFill>
                            <a:srgbClr val="000000"/>
                          </a:solidFill>
                          <a:effectLst/>
                          <a:latin typeface="Calibri"/>
                        </a:rPr>
                        <a:t> </a:t>
                      </a:r>
                      <a:endParaRPr lang="en-ZA"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a:rPr>
                        <a:t> 828 863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828 863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436">
                <a:tc>
                  <a:txBody>
                    <a:bodyPr/>
                    <a:lstStyle/>
                    <a:p>
                      <a:pPr algn="ctr" rtl="0" fontAlgn="b"/>
                      <a:r>
                        <a:rPr lang="en-ZA" sz="1200" b="1" i="0" u="none" strike="noStrike" dirty="0" err="1">
                          <a:solidFill>
                            <a:srgbClr val="000000"/>
                          </a:solidFill>
                          <a:effectLst/>
                          <a:latin typeface="+mj-lt"/>
                        </a:rPr>
                        <a:t>Mangaung</a:t>
                      </a:r>
                      <a:endParaRPr lang="en-ZA" sz="1200" b="1" i="0"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654 406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72 717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727 123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649 587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89.3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77 536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436">
                <a:tc>
                  <a:txBody>
                    <a:bodyPr/>
                    <a:lstStyle/>
                    <a:p>
                      <a:pPr algn="ctr" rtl="0" fontAlgn="b"/>
                      <a:r>
                        <a:rPr lang="en-ZA" sz="1200" b="1" i="0" u="none" strike="noStrike" dirty="0">
                          <a:solidFill>
                            <a:srgbClr val="000000"/>
                          </a:solidFill>
                          <a:effectLst/>
                          <a:latin typeface="+mj-lt"/>
                        </a:rPr>
                        <a:t>Ekurhuleni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1 804 532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180 598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1 985 130</a:t>
                      </a:r>
                      <a:endParaRPr lang="en-ZA"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1 498 623</a:t>
                      </a:r>
                      <a:endParaRPr lang="en-ZA"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75.5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486 507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056">
                <a:tc>
                  <a:txBody>
                    <a:bodyPr/>
                    <a:lstStyle/>
                    <a:p>
                      <a:pPr algn="ctr" rtl="0" fontAlgn="b"/>
                      <a:r>
                        <a:rPr lang="en-ZA" sz="1200" b="1" i="0" u="none" strike="noStrike" dirty="0">
                          <a:solidFill>
                            <a:srgbClr val="000000"/>
                          </a:solidFill>
                          <a:effectLst/>
                          <a:latin typeface="+mj-lt"/>
                        </a:rPr>
                        <a:t>City of Johannesburg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1 695 189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kern="1200" dirty="0" smtClean="0">
                          <a:solidFill>
                            <a:srgbClr val="000000"/>
                          </a:solidFill>
                          <a:effectLst/>
                          <a:latin typeface="+mn-lt"/>
                          <a:ea typeface="+mn-ea"/>
                          <a:cs typeface="+mn-cs"/>
                        </a:rPr>
                        <a:t>-</a:t>
                      </a:r>
                      <a:endParaRPr lang="en-ZA"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1 695 189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1 695 189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267">
                <a:tc>
                  <a:txBody>
                    <a:bodyPr/>
                    <a:lstStyle/>
                    <a:p>
                      <a:pPr algn="ctr" rtl="0" fontAlgn="b"/>
                      <a:r>
                        <a:rPr lang="en-ZA" sz="1200" b="1" i="0" u="none" strike="noStrike" dirty="0">
                          <a:solidFill>
                            <a:srgbClr val="000000"/>
                          </a:solidFill>
                          <a:effectLst/>
                          <a:latin typeface="+mj-lt"/>
                        </a:rPr>
                        <a:t>City of Tshwane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1 469 450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44 830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1 514 280</a:t>
                      </a:r>
                      <a:endParaRPr lang="en-ZA"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1 477 412</a:t>
                      </a:r>
                      <a:endParaRPr lang="en-ZA"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97.6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36 868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436">
                <a:tc>
                  <a:txBody>
                    <a:bodyPr/>
                    <a:lstStyle/>
                    <a:p>
                      <a:pPr algn="ctr" rtl="0" fontAlgn="b"/>
                      <a:r>
                        <a:rPr lang="en-ZA" sz="1200" b="1" i="0" u="none" strike="noStrike" dirty="0">
                          <a:solidFill>
                            <a:srgbClr val="000000"/>
                          </a:solidFill>
                          <a:effectLst/>
                          <a:latin typeface="+mj-lt"/>
                        </a:rPr>
                        <a:t>eThekwini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1 800 076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kern="1200" dirty="0" smtClean="0">
                          <a:solidFill>
                            <a:srgbClr val="000000"/>
                          </a:solidFill>
                          <a:effectLst/>
                          <a:latin typeface="+mn-lt"/>
                          <a:ea typeface="+mn-ea"/>
                          <a:cs typeface="+mn-cs"/>
                        </a:rPr>
                        <a:t>-</a:t>
                      </a:r>
                      <a:r>
                        <a:rPr lang="en-ZA" sz="1200" b="0" i="0" u="none" strike="noStrike" dirty="0" smtClean="0">
                          <a:solidFill>
                            <a:srgbClr val="000000"/>
                          </a:solidFill>
                          <a:effectLst/>
                          <a:latin typeface="+mn-lt"/>
                        </a:rPr>
                        <a:t> </a:t>
                      </a:r>
                      <a:r>
                        <a:rPr lang="en-ZA" sz="1200" b="0" i="0" u="none" strike="noStrike" dirty="0" smtClean="0">
                          <a:solidFill>
                            <a:srgbClr val="000000"/>
                          </a:solidFill>
                          <a:effectLst/>
                          <a:latin typeface="Calibri"/>
                        </a:rPr>
                        <a:t>  </a:t>
                      </a:r>
                      <a:endParaRPr lang="en-ZA"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1 800 076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1 800 076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267">
                <a:tc>
                  <a:txBody>
                    <a:bodyPr/>
                    <a:lstStyle/>
                    <a:p>
                      <a:pPr algn="ctr" rtl="0" fontAlgn="b"/>
                      <a:r>
                        <a:rPr lang="en-ZA" sz="1200" b="1" i="0" u="none" strike="noStrike" dirty="0">
                          <a:solidFill>
                            <a:srgbClr val="000000"/>
                          </a:solidFill>
                          <a:effectLst/>
                          <a:latin typeface="+mj-lt"/>
                        </a:rPr>
                        <a:t>City of Cape Town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1 358 879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286 547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1 645 426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1 481 931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90.1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163 495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540">
                <a:tc>
                  <a:txBody>
                    <a:bodyPr/>
                    <a:lstStyle/>
                    <a:p>
                      <a:pPr algn="ctr" rtl="0" fontAlgn="b"/>
                      <a:r>
                        <a:rPr lang="en-ZA" sz="1200" b="1" i="0" u="none" strike="noStrike" dirty="0">
                          <a:solidFill>
                            <a:srgbClr val="000000"/>
                          </a:solidFill>
                          <a:effectLst/>
                          <a:latin typeface="+mj-lt"/>
                        </a:rPr>
                        <a:t>Total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10 284 684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 584 692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10 869 376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10 104 970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93.0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a:rPr>
                        <a:t> 764 406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8" name="Title 1"/>
          <p:cNvSpPr>
            <a:spLocks noGrp="1"/>
          </p:cNvSpPr>
          <p:nvPr>
            <p:ph type="title"/>
          </p:nvPr>
        </p:nvSpPr>
        <p:spPr>
          <a:xfrm>
            <a:off x="838200" y="116632"/>
            <a:ext cx="7646739" cy="936104"/>
          </a:xfrm>
        </p:spPr>
        <p:style>
          <a:lnRef idx="1">
            <a:schemeClr val="accent3"/>
          </a:lnRef>
          <a:fillRef idx="2">
            <a:schemeClr val="accent3"/>
          </a:fillRef>
          <a:effectRef idx="1">
            <a:schemeClr val="accent3"/>
          </a:effectRef>
          <a:fontRef idx="minor">
            <a:schemeClr val="dk1"/>
          </a:fontRef>
        </p:style>
        <p:txBody>
          <a:bodyPr/>
          <a:lstStyle/>
          <a:p>
            <a:r>
              <a:rPr lang="en-US" sz="2800" b="1" dirty="0" smtClean="0"/>
              <a:t>ALLOCATIONS AND EXPENDITURE FOR 2014/15</a:t>
            </a:r>
          </a:p>
        </p:txBody>
      </p:sp>
    </p:spTree>
    <p:extLst>
      <p:ext uri="{BB962C8B-B14F-4D97-AF65-F5344CB8AC3E}">
        <p14:creationId xmlns:p14="http://schemas.microsoft.com/office/powerpoint/2010/main" xmlns="" val="66632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25488" y="116632"/>
            <a:ext cx="7947817" cy="936104"/>
          </a:xfrm>
        </p:spPr>
        <p:style>
          <a:lnRef idx="1">
            <a:schemeClr val="accent3"/>
          </a:lnRef>
          <a:fillRef idx="2">
            <a:schemeClr val="accent3"/>
          </a:fillRef>
          <a:effectRef idx="1">
            <a:schemeClr val="accent3"/>
          </a:effectRef>
          <a:fontRef idx="minor">
            <a:schemeClr val="dk1"/>
          </a:fontRef>
        </p:style>
        <p:txBody>
          <a:bodyPr/>
          <a:lstStyle/>
          <a:p>
            <a:r>
              <a:rPr lang="en-US" sz="2800" b="1" dirty="0" smtClean="0"/>
              <a:t>ALLOCATIONS AND EXPENDITURE FOR 2015/16</a:t>
            </a:r>
          </a:p>
        </p:txBody>
      </p:sp>
      <p:graphicFrame>
        <p:nvGraphicFramePr>
          <p:cNvPr id="7" name="Table 6"/>
          <p:cNvGraphicFramePr>
            <a:graphicFrameLocks noGrp="1"/>
          </p:cNvGraphicFramePr>
          <p:nvPr>
            <p:extLst>
              <p:ext uri="{D42A27DB-BD31-4B8C-83A1-F6EECF244321}">
                <p14:modId xmlns:p14="http://schemas.microsoft.com/office/powerpoint/2010/main" xmlns="" val="747944825"/>
              </p:ext>
            </p:extLst>
          </p:nvPr>
        </p:nvGraphicFramePr>
        <p:xfrm>
          <a:off x="725487" y="1219201"/>
          <a:ext cx="7947818" cy="4351781"/>
        </p:xfrm>
        <a:graphic>
          <a:graphicData uri="http://schemas.openxmlformats.org/drawingml/2006/table">
            <a:tbl>
              <a:tblPr/>
              <a:tblGrid>
                <a:gridCol w="1723945"/>
                <a:gridCol w="1018384"/>
                <a:gridCol w="814708"/>
                <a:gridCol w="1086277"/>
                <a:gridCol w="1086277"/>
                <a:gridCol w="982298"/>
                <a:gridCol w="1235929"/>
              </a:tblGrid>
              <a:tr h="255916">
                <a:tc rowSpan="3">
                  <a:txBody>
                    <a:bodyPr/>
                    <a:lstStyle/>
                    <a:p>
                      <a:pPr algn="ctr" rtl="0" fontAlgn="ctr"/>
                      <a:r>
                        <a:rPr lang="en-ZA" sz="1200" b="1" i="0" u="none" strike="noStrike" dirty="0">
                          <a:solidFill>
                            <a:srgbClr val="000000"/>
                          </a:solidFill>
                          <a:effectLst/>
                          <a:latin typeface="+mj-lt"/>
                        </a:rPr>
                        <a:t> </a:t>
                      </a:r>
                    </a:p>
                    <a:p>
                      <a:pPr algn="ctr" rtl="0" fontAlgn="ctr"/>
                      <a:r>
                        <a:rPr lang="en-ZA" sz="1200" b="1" i="0" u="none" strike="noStrike" dirty="0">
                          <a:solidFill>
                            <a:srgbClr val="000000"/>
                          </a:solidFill>
                          <a:effectLst/>
                          <a:latin typeface="+mj-lt"/>
                        </a:rPr>
                        <a:t>Municipality</a:t>
                      </a:r>
                    </a:p>
                    <a:p>
                      <a:pPr algn="l" rtl="0" fontAlgn="t"/>
                      <a:r>
                        <a:rPr lang="en-ZA" sz="1200" b="1"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6">
                  <a:txBody>
                    <a:bodyPr/>
                    <a:lstStyle/>
                    <a:p>
                      <a:pPr algn="ctr" rtl="0" fontAlgn="b"/>
                      <a:r>
                        <a:rPr lang="en-ZA" sz="1200" b="1" i="0" u="none" strike="noStrike" dirty="0">
                          <a:solidFill>
                            <a:srgbClr val="000000"/>
                          </a:solidFill>
                          <a:effectLst/>
                          <a:latin typeface="Calibri"/>
                        </a:rPr>
                        <a:t> </a:t>
                      </a:r>
                      <a:r>
                        <a:rPr lang="en-ZA" sz="1200" b="1" i="0" u="none" strike="noStrike" dirty="0" smtClean="0">
                          <a:solidFill>
                            <a:srgbClr val="000000"/>
                          </a:solidFill>
                          <a:effectLst/>
                          <a:latin typeface="Calibri"/>
                        </a:rPr>
                        <a:t>2015/16</a:t>
                      </a:r>
                      <a:endParaRPr lang="en-ZA" sz="12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rtl="0" fontAlgn="b"/>
                      <a:endParaRPr lang="en-ZA" sz="12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470993">
                <a:tc vMerge="1">
                  <a:txBody>
                    <a:bodyPr/>
                    <a:lstStyle/>
                    <a:p>
                      <a:pPr algn="ctr" rtl="0" fontAlgn="ctr"/>
                      <a:endParaRPr lang="en-ZA"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rtl="0" fontAlgn="t"/>
                      <a:r>
                        <a:rPr lang="en-ZA" sz="1200" b="1" i="0" u="none" strike="noStrike" dirty="0">
                          <a:solidFill>
                            <a:srgbClr val="000000"/>
                          </a:solidFill>
                          <a:effectLst/>
                          <a:latin typeface="+mj-lt"/>
                        </a:rPr>
                        <a:t>Voted 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r>
                        <a:rPr lang="en-ZA" sz="1200" b="1" i="0" u="none" strike="noStrike" dirty="0">
                          <a:solidFill>
                            <a:srgbClr val="000000"/>
                          </a:solidFill>
                          <a:effectLst/>
                          <a:latin typeface="+mj-lt"/>
                        </a:rPr>
                        <a:t>Roll-over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b"/>
                      <a:r>
                        <a:rPr lang="en-ZA" sz="1200" b="1" i="0" u="none" strike="noStrike" dirty="0">
                          <a:solidFill>
                            <a:srgbClr val="000000"/>
                          </a:solidFill>
                          <a:effectLst/>
                          <a:latin typeface="+mj-lt"/>
                        </a:rPr>
                        <a:t>Total Available Funds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r>
                        <a:rPr lang="en-ZA" sz="1200" b="1" i="0" u="none" strike="noStrike" dirty="0">
                          <a:solidFill>
                            <a:srgbClr val="000000"/>
                          </a:solidFill>
                          <a:effectLst/>
                          <a:latin typeface="+mj-lt"/>
                        </a:rPr>
                        <a:t>Spent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rtl="0" fontAlgn="t"/>
                      <a:r>
                        <a:rPr lang="en-ZA" sz="1200" b="1" i="0" u="none" strike="noStrike" dirty="0">
                          <a:solidFill>
                            <a:srgbClr val="000000"/>
                          </a:solidFill>
                          <a:effectLst/>
                          <a:latin typeface="+mj-lt"/>
                        </a:rPr>
                        <a:t>% Spent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r>
                        <a:rPr lang="en-ZA" sz="1200" b="1" i="0" u="none" strike="noStrike" dirty="0" smtClean="0">
                          <a:solidFill>
                            <a:srgbClr val="000000"/>
                          </a:solidFill>
                          <a:effectLst/>
                          <a:latin typeface="+mj-lt"/>
                        </a:rPr>
                        <a:t>Unspent</a:t>
                      </a:r>
                      <a:r>
                        <a:rPr lang="en-ZA" sz="1200" b="1" i="0" u="none" strike="noStrike" baseline="0" dirty="0" smtClean="0">
                          <a:solidFill>
                            <a:srgbClr val="000000"/>
                          </a:solidFill>
                          <a:effectLst/>
                          <a:latin typeface="+mj-lt"/>
                        </a:rPr>
                        <a:t> Funds</a:t>
                      </a:r>
                      <a:endParaRPr lang="en-ZA" sz="1200" b="1" i="0" u="none" strike="noStrike" dirty="0">
                        <a:solidFill>
                          <a:srgbClr val="000000"/>
                        </a:solidFill>
                        <a:effectLst/>
                        <a:latin typeface="+mj-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8298">
                <a:tc vMerge="1">
                  <a:txBody>
                    <a:bodyPr/>
                    <a:lstStyle/>
                    <a:p>
                      <a:endParaRPr lang="en-ZA"/>
                    </a:p>
                  </a:txBody>
                  <a:tcPr/>
                </a:tc>
                <a:tc gridSpan="4">
                  <a:txBody>
                    <a:bodyPr/>
                    <a:lstStyle/>
                    <a:p>
                      <a:pPr algn="ctr" rtl="0" fontAlgn="b"/>
                      <a:r>
                        <a:rPr lang="en-ZA" sz="1200" b="1" i="0" u="none" strike="noStrike" dirty="0">
                          <a:solidFill>
                            <a:srgbClr val="000000"/>
                          </a:solidFill>
                          <a:effectLst/>
                          <a:latin typeface="+mj-lt"/>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a:txBody>
                    <a:bodyPr/>
                    <a:lstStyle/>
                    <a:p>
                      <a:pPr algn="ctr" rtl="0" fontAlgn="b"/>
                      <a:r>
                        <a:rPr lang="en-ZA" sz="1200" b="1" i="0" u="none" strike="noStrike" dirty="0">
                          <a:solidFill>
                            <a:srgbClr val="000000"/>
                          </a:solidFill>
                          <a:effectLst/>
                          <a:latin typeface="+mj-lt"/>
                        </a:rPr>
                        <a:t>R'000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328759">
                <a:tc>
                  <a:txBody>
                    <a:bodyPr/>
                    <a:lstStyle/>
                    <a:p>
                      <a:pPr algn="ctr" rtl="0" fontAlgn="b"/>
                      <a:r>
                        <a:rPr lang="en-ZA" sz="1200" b="1" i="0" u="none" strike="noStrike" dirty="0">
                          <a:solidFill>
                            <a:srgbClr val="000000"/>
                          </a:solidFill>
                          <a:effectLst/>
                          <a:latin typeface="+mj-lt"/>
                        </a:rPr>
                        <a:t>Buffalo City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713 132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42 403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755 535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755 420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145">
                <a:tc>
                  <a:txBody>
                    <a:bodyPr/>
                    <a:lstStyle/>
                    <a:p>
                      <a:pPr algn="ctr" rtl="0" fontAlgn="b"/>
                      <a:r>
                        <a:rPr lang="en-ZA" sz="1200" b="1" i="0" u="none" strike="noStrike" dirty="0">
                          <a:solidFill>
                            <a:srgbClr val="000000"/>
                          </a:solidFill>
                          <a:effectLst/>
                          <a:latin typeface="+mj-lt"/>
                        </a:rPr>
                        <a:t>Nelson Mandela Bay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846 480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a:rPr>
                        <a:t> 846 480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846 480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759">
                <a:tc>
                  <a:txBody>
                    <a:bodyPr/>
                    <a:lstStyle/>
                    <a:p>
                      <a:pPr algn="ctr" rtl="0" fontAlgn="b"/>
                      <a:r>
                        <a:rPr lang="en-ZA" sz="1200" b="1" i="0" u="none" strike="noStrike" dirty="0">
                          <a:solidFill>
                            <a:srgbClr val="000000"/>
                          </a:solidFill>
                          <a:effectLst/>
                          <a:latin typeface="+mj-lt"/>
                        </a:rPr>
                        <a:t>Mangaung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693 847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77 536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771 383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711 405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92.2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59 978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759">
                <a:tc>
                  <a:txBody>
                    <a:bodyPr/>
                    <a:lstStyle/>
                    <a:p>
                      <a:pPr algn="ctr" rtl="0" fontAlgn="b"/>
                      <a:r>
                        <a:rPr lang="en-ZA" sz="1200" b="1" i="0" u="none" strike="noStrike" dirty="0">
                          <a:solidFill>
                            <a:srgbClr val="000000"/>
                          </a:solidFill>
                          <a:effectLst/>
                          <a:latin typeface="+mj-lt"/>
                        </a:rPr>
                        <a:t>Ekurhuleni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1 842 887</a:t>
                      </a:r>
                      <a:endParaRPr lang="en-ZA"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486 507</a:t>
                      </a:r>
                      <a:endParaRPr lang="en-ZA"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2 329 394</a:t>
                      </a:r>
                      <a:endParaRPr lang="en-ZA"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2 038 189</a:t>
                      </a:r>
                      <a:endParaRPr lang="en-ZA"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87.5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291 205</a:t>
                      </a:r>
                      <a:endParaRPr lang="en-ZA"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159">
                <a:tc>
                  <a:txBody>
                    <a:bodyPr/>
                    <a:lstStyle/>
                    <a:p>
                      <a:pPr algn="ctr" rtl="0" fontAlgn="b"/>
                      <a:r>
                        <a:rPr lang="en-ZA" sz="1200" b="1" i="0" u="none" strike="noStrike" dirty="0">
                          <a:solidFill>
                            <a:srgbClr val="000000"/>
                          </a:solidFill>
                          <a:effectLst/>
                          <a:latin typeface="+mj-lt"/>
                        </a:rPr>
                        <a:t>City of Johannesburg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1 731 220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1 731 220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1 636 236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94.5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94 984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159">
                <a:tc>
                  <a:txBody>
                    <a:bodyPr/>
                    <a:lstStyle/>
                    <a:p>
                      <a:pPr algn="ctr" rtl="0" fontAlgn="b"/>
                      <a:r>
                        <a:rPr lang="en-ZA" sz="1200" b="1" i="0" u="none" strike="noStrike" dirty="0">
                          <a:solidFill>
                            <a:srgbClr val="000000"/>
                          </a:solidFill>
                          <a:effectLst/>
                          <a:latin typeface="+mj-lt"/>
                        </a:rPr>
                        <a:t>City of Tshwane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1 500 683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36 868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1 537 551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1 537 551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759">
                <a:tc>
                  <a:txBody>
                    <a:bodyPr/>
                    <a:lstStyle/>
                    <a:p>
                      <a:pPr algn="ctr" rtl="0" fontAlgn="b"/>
                      <a:r>
                        <a:rPr lang="en-ZA" sz="1200" b="1" i="0" u="none" strike="noStrike" dirty="0">
                          <a:solidFill>
                            <a:srgbClr val="000000"/>
                          </a:solidFill>
                          <a:effectLst/>
                          <a:latin typeface="+mj-lt"/>
                        </a:rPr>
                        <a:t>eThekwini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1 838 336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1 838 336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1 838 336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159">
                <a:tc>
                  <a:txBody>
                    <a:bodyPr/>
                    <a:lstStyle/>
                    <a:p>
                      <a:pPr algn="ctr" rtl="0" fontAlgn="b"/>
                      <a:r>
                        <a:rPr lang="en-ZA" sz="1200" b="1" i="0" u="none" strike="noStrike" dirty="0">
                          <a:solidFill>
                            <a:srgbClr val="000000"/>
                          </a:solidFill>
                          <a:effectLst/>
                          <a:latin typeface="+mj-lt"/>
                        </a:rPr>
                        <a:t>City of Cape Town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1 387 760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163 495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1 551 255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1 405 936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90.6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145 319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16">
                <a:tc>
                  <a:txBody>
                    <a:bodyPr/>
                    <a:lstStyle/>
                    <a:p>
                      <a:pPr algn="ctr" rtl="0" fontAlgn="b"/>
                      <a:r>
                        <a:rPr lang="en-ZA" sz="1200" b="1" i="0" u="none" strike="noStrike" dirty="0">
                          <a:solidFill>
                            <a:srgbClr val="000000"/>
                          </a:solidFill>
                          <a:effectLst/>
                          <a:latin typeface="+mj-lt"/>
                        </a:rPr>
                        <a:t>Total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10 554 345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 806 809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11 361 154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10 769 553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94.8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a:rPr>
                        <a:t> 591 601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2264591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0413" y="116632"/>
            <a:ext cx="7926386" cy="936104"/>
          </a:xfrm>
        </p:spPr>
        <p:style>
          <a:lnRef idx="1">
            <a:schemeClr val="accent3"/>
          </a:lnRef>
          <a:fillRef idx="2">
            <a:schemeClr val="accent3"/>
          </a:fillRef>
          <a:effectRef idx="1">
            <a:schemeClr val="accent3"/>
          </a:effectRef>
          <a:fontRef idx="minor">
            <a:schemeClr val="dk1"/>
          </a:fontRef>
        </p:style>
        <p:txBody>
          <a:bodyPr/>
          <a:lstStyle/>
          <a:p>
            <a:r>
              <a:rPr lang="en-US" sz="2800" b="1" dirty="0" smtClean="0"/>
              <a:t>ALLOCATIONS AND EXPENDITURE AS AT                      31 MARCH 2017 :2016/17 FINANCIAL YEAR</a:t>
            </a:r>
          </a:p>
        </p:txBody>
      </p:sp>
      <p:graphicFrame>
        <p:nvGraphicFramePr>
          <p:cNvPr id="5" name="Table 4"/>
          <p:cNvGraphicFramePr>
            <a:graphicFrameLocks noGrp="1"/>
          </p:cNvGraphicFramePr>
          <p:nvPr>
            <p:extLst>
              <p:ext uri="{D42A27DB-BD31-4B8C-83A1-F6EECF244321}">
                <p14:modId xmlns:p14="http://schemas.microsoft.com/office/powerpoint/2010/main" xmlns="" val="2527666014"/>
              </p:ext>
            </p:extLst>
          </p:nvPr>
        </p:nvGraphicFramePr>
        <p:xfrm>
          <a:off x="765746" y="1172809"/>
          <a:ext cx="7923048" cy="4411080"/>
        </p:xfrm>
        <a:graphic>
          <a:graphicData uri="http://schemas.openxmlformats.org/drawingml/2006/table">
            <a:tbl>
              <a:tblPr/>
              <a:tblGrid>
                <a:gridCol w="1954841"/>
                <a:gridCol w="936104"/>
                <a:gridCol w="864096"/>
                <a:gridCol w="936104"/>
                <a:gridCol w="1152128"/>
                <a:gridCol w="864096"/>
                <a:gridCol w="1215679"/>
              </a:tblGrid>
              <a:tr h="245005">
                <a:tc rowSpan="3">
                  <a:txBody>
                    <a:bodyPr/>
                    <a:lstStyle/>
                    <a:p>
                      <a:pPr algn="ctr" rtl="0" fontAlgn="ctr"/>
                      <a:r>
                        <a:rPr lang="en-ZA" sz="1200" b="1" i="0" u="none" strike="noStrike" dirty="0">
                          <a:solidFill>
                            <a:srgbClr val="000000"/>
                          </a:solidFill>
                          <a:effectLst/>
                          <a:latin typeface="+mj-lt"/>
                        </a:rPr>
                        <a:t> </a:t>
                      </a:r>
                    </a:p>
                    <a:p>
                      <a:pPr algn="ctr" rtl="0" fontAlgn="ctr"/>
                      <a:r>
                        <a:rPr lang="en-ZA" sz="1200" b="1" i="0" u="none" strike="noStrike" dirty="0">
                          <a:solidFill>
                            <a:srgbClr val="000000"/>
                          </a:solidFill>
                          <a:effectLst/>
                          <a:latin typeface="+mj-lt"/>
                        </a:rPr>
                        <a:t>Municipality</a:t>
                      </a:r>
                    </a:p>
                    <a:p>
                      <a:pPr algn="l" rtl="0" fontAlgn="t"/>
                      <a:r>
                        <a:rPr lang="en-ZA" sz="1200" b="1"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6">
                  <a:txBody>
                    <a:bodyPr/>
                    <a:lstStyle/>
                    <a:p>
                      <a:pPr algn="ctr" rtl="0" fontAlgn="b"/>
                      <a:r>
                        <a:rPr lang="en-ZA" sz="1200" b="1" i="0" u="none" strike="noStrike" dirty="0" smtClean="0">
                          <a:solidFill>
                            <a:srgbClr val="000000"/>
                          </a:solidFill>
                          <a:effectLst/>
                          <a:latin typeface="Calibri"/>
                        </a:rPr>
                        <a:t>AS</a:t>
                      </a:r>
                      <a:r>
                        <a:rPr lang="en-ZA" sz="1200" b="1" i="0" u="none" strike="noStrike" baseline="0" dirty="0" smtClean="0">
                          <a:solidFill>
                            <a:srgbClr val="000000"/>
                          </a:solidFill>
                          <a:effectLst/>
                          <a:latin typeface="Calibri"/>
                        </a:rPr>
                        <a:t> AT 31 MARCH 2017</a:t>
                      </a:r>
                      <a:endParaRPr lang="en-ZA" sz="12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rtl="0" fontAlgn="b"/>
                      <a:endParaRPr lang="en-ZA" sz="12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539438">
                <a:tc vMerge="1">
                  <a:txBody>
                    <a:bodyPr/>
                    <a:lstStyle/>
                    <a:p>
                      <a:pPr algn="ctr" rtl="0" fontAlgn="ctr"/>
                      <a:endParaRPr lang="en-ZA"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Voted </a:t>
                      </a:r>
                      <a:r>
                        <a:rPr lang="en-ZA" sz="1200" b="1" i="0" u="none" strike="noStrike" dirty="0">
                          <a:solidFill>
                            <a:srgbClr val="000000"/>
                          </a:solidFill>
                          <a:effectLst/>
                          <a:latin typeface="+mj-lt"/>
                        </a:rPr>
                        <a:t>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Roll</a:t>
                      </a:r>
                      <a:r>
                        <a:rPr lang="en-ZA" sz="1200" b="1" i="0" u="none" strike="noStrike" dirty="0">
                          <a:solidFill>
                            <a:srgbClr val="000000"/>
                          </a:solidFill>
                          <a:effectLst/>
                          <a:latin typeface="+mj-lt"/>
                        </a:rPr>
                        <a:t>-over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b"/>
                      <a:r>
                        <a:rPr lang="en-ZA" sz="1200" b="1" i="0" u="none" strike="noStrike" dirty="0">
                          <a:solidFill>
                            <a:srgbClr val="000000"/>
                          </a:solidFill>
                          <a:effectLst/>
                          <a:latin typeface="+mj-lt"/>
                        </a:rPr>
                        <a:t>Total Available Funds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Spent </a:t>
                      </a:r>
                      <a:endParaRPr lang="en-ZA" sz="1200" b="1" i="0" u="none" strike="noStrike" dirty="0">
                        <a:solidFill>
                          <a:srgbClr val="000000"/>
                        </a:solidFill>
                        <a:effectLst/>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 </a:t>
                      </a:r>
                      <a:r>
                        <a:rPr lang="en-ZA" sz="1200" b="1" i="0" u="none" strike="noStrike" dirty="0">
                          <a:solidFill>
                            <a:srgbClr val="000000"/>
                          </a:solidFill>
                          <a:effectLst/>
                          <a:latin typeface="+mj-lt"/>
                        </a:rPr>
                        <a:t>Spent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t"/>
                      <a:endParaRPr lang="en-ZA" sz="1200" b="1" i="0" u="none" strike="noStrike" dirty="0" smtClean="0">
                        <a:solidFill>
                          <a:srgbClr val="000000"/>
                        </a:solidFill>
                        <a:effectLst/>
                        <a:latin typeface="+mj-lt"/>
                      </a:endParaRPr>
                    </a:p>
                    <a:p>
                      <a:pPr algn="ctr" rtl="0" fontAlgn="t"/>
                      <a:r>
                        <a:rPr lang="en-ZA" sz="1200" b="1" i="0" u="none" strike="noStrike" dirty="0" smtClean="0">
                          <a:solidFill>
                            <a:srgbClr val="000000"/>
                          </a:solidFill>
                          <a:effectLst/>
                          <a:latin typeface="+mj-lt"/>
                        </a:rPr>
                        <a:t>Unspent</a:t>
                      </a:r>
                      <a:r>
                        <a:rPr lang="en-ZA" sz="1200" b="1" i="0" u="none" strike="noStrike" baseline="0" dirty="0" smtClean="0">
                          <a:solidFill>
                            <a:srgbClr val="000000"/>
                          </a:solidFill>
                          <a:effectLst/>
                          <a:latin typeface="+mj-lt"/>
                        </a:rPr>
                        <a:t> Funds</a:t>
                      </a:r>
                      <a:endParaRPr lang="en-ZA" sz="1200" b="1" i="0" u="none" strike="noStrike" dirty="0">
                        <a:solidFill>
                          <a:srgbClr val="000000"/>
                        </a:solidFill>
                        <a:effectLst/>
                        <a:latin typeface="+mj-l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89843">
                <a:tc vMerge="1">
                  <a:txBody>
                    <a:bodyPr/>
                    <a:lstStyle/>
                    <a:p>
                      <a:endParaRPr lang="en-ZA"/>
                    </a:p>
                  </a:txBody>
                  <a:tcPr/>
                </a:tc>
                <a:tc gridSpan="4">
                  <a:txBody>
                    <a:bodyPr/>
                    <a:lstStyle/>
                    <a:p>
                      <a:pPr algn="ctr" rtl="0" fontAlgn="b"/>
                      <a:r>
                        <a:rPr lang="en-ZA" sz="1200" b="1" i="0" u="none" strike="noStrike" dirty="0">
                          <a:solidFill>
                            <a:srgbClr val="000000"/>
                          </a:solidFill>
                          <a:effectLst/>
                          <a:latin typeface="+mj-lt"/>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a:txBody>
                    <a:bodyPr/>
                    <a:lstStyle/>
                    <a:p>
                      <a:pPr algn="ctr" rtl="0" fontAlgn="b"/>
                      <a:r>
                        <a:rPr lang="en-ZA" sz="1200" b="1" i="0" u="none" strike="noStrike" dirty="0">
                          <a:solidFill>
                            <a:srgbClr val="000000"/>
                          </a:solidFill>
                          <a:effectLst/>
                          <a:latin typeface="+mj-lt"/>
                        </a:rPr>
                        <a:t>R'000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314744">
                <a:tc>
                  <a:txBody>
                    <a:bodyPr/>
                    <a:lstStyle/>
                    <a:p>
                      <a:pPr algn="ctr" rtl="0" fontAlgn="b"/>
                      <a:r>
                        <a:rPr lang="en-ZA" sz="1200" b="1" i="0" u="none" strike="noStrike" dirty="0">
                          <a:solidFill>
                            <a:srgbClr val="000000"/>
                          </a:solidFill>
                          <a:effectLst/>
                          <a:latin typeface="+mj-lt"/>
                        </a:rPr>
                        <a:t>Buffalo City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731 499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731 499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731 499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510 132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7881">
                <a:tc>
                  <a:txBody>
                    <a:bodyPr/>
                    <a:lstStyle/>
                    <a:p>
                      <a:pPr algn="ctr" rtl="0" fontAlgn="b"/>
                      <a:r>
                        <a:rPr lang="en-ZA" sz="1200" b="1" i="0" u="none" strike="noStrike" dirty="0">
                          <a:solidFill>
                            <a:srgbClr val="000000"/>
                          </a:solidFill>
                          <a:effectLst/>
                          <a:latin typeface="+mj-lt"/>
                        </a:rPr>
                        <a:t>Nelson Mandela Bay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868 282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a:rPr>
                        <a:t> 868 282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868 282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51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439 164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744">
                <a:tc>
                  <a:txBody>
                    <a:bodyPr/>
                    <a:lstStyle/>
                    <a:p>
                      <a:pPr algn="ctr" rtl="0" fontAlgn="b"/>
                      <a:r>
                        <a:rPr lang="en-ZA" sz="1200" b="1" i="0" u="none" strike="noStrike" dirty="0">
                          <a:solidFill>
                            <a:srgbClr val="000000"/>
                          </a:solidFill>
                          <a:effectLst/>
                          <a:latin typeface="+mj-lt"/>
                        </a:rPr>
                        <a:t>Mangaung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725 003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58 644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783 647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725 003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544 689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744">
                <a:tc>
                  <a:txBody>
                    <a:bodyPr/>
                    <a:lstStyle/>
                    <a:p>
                      <a:pPr algn="ctr" rtl="0" fontAlgn="b"/>
                      <a:r>
                        <a:rPr lang="en-ZA" sz="1200" b="1" i="0" u="none" strike="noStrike" dirty="0">
                          <a:solidFill>
                            <a:srgbClr val="000000"/>
                          </a:solidFill>
                          <a:effectLst/>
                          <a:latin typeface="+mj-lt"/>
                        </a:rPr>
                        <a:t>Ekurhuleni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1 890 352</a:t>
                      </a:r>
                      <a:endParaRPr lang="en-ZA"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a:t>
                      </a:r>
                      <a:endParaRPr lang="en-ZA"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1 890 352</a:t>
                      </a:r>
                      <a:endParaRPr lang="en-ZA"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1 890 352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43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815 522</a:t>
                      </a:r>
                      <a:endParaRPr lang="en-ZA" sz="11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7881">
                <a:tc>
                  <a:txBody>
                    <a:bodyPr/>
                    <a:lstStyle/>
                    <a:p>
                      <a:pPr algn="ctr" rtl="0" fontAlgn="b"/>
                      <a:r>
                        <a:rPr lang="en-ZA" sz="1200" b="1" i="0" u="none" strike="noStrike" dirty="0">
                          <a:solidFill>
                            <a:srgbClr val="000000"/>
                          </a:solidFill>
                          <a:effectLst/>
                          <a:latin typeface="+mj-lt"/>
                        </a:rPr>
                        <a:t>City of Johannesburg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1 775 809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94 984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1 870 793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1 775 809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57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1 017 418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7881">
                <a:tc>
                  <a:txBody>
                    <a:bodyPr/>
                    <a:lstStyle/>
                    <a:p>
                      <a:pPr algn="ctr" rtl="0" fontAlgn="b"/>
                      <a:r>
                        <a:rPr lang="en-ZA" sz="1200" b="1" i="0" u="none" strike="noStrike" dirty="0">
                          <a:solidFill>
                            <a:srgbClr val="000000"/>
                          </a:solidFill>
                          <a:effectLst/>
                          <a:latin typeface="+mj-lt"/>
                        </a:rPr>
                        <a:t>City of Tshwane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1 539 334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1 539 334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1 539 334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65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993 847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744">
                <a:tc>
                  <a:txBody>
                    <a:bodyPr/>
                    <a:lstStyle/>
                    <a:p>
                      <a:pPr algn="ctr" rtl="0" fontAlgn="b"/>
                      <a:r>
                        <a:rPr lang="en-ZA" sz="1200" b="1" i="0" u="none" strike="noStrike" dirty="0">
                          <a:solidFill>
                            <a:srgbClr val="000000"/>
                          </a:solidFill>
                          <a:effectLst/>
                          <a:latin typeface="+mj-lt"/>
                        </a:rPr>
                        <a:t>eThekwini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1 885 685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1 885 685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1 885 685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856 694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7881">
                <a:tc>
                  <a:txBody>
                    <a:bodyPr/>
                    <a:lstStyle/>
                    <a:p>
                      <a:pPr algn="ctr" rtl="0" fontAlgn="b"/>
                      <a:r>
                        <a:rPr lang="en-ZA" sz="1200" b="1" i="0" u="none" strike="noStrike" dirty="0">
                          <a:solidFill>
                            <a:srgbClr val="000000"/>
                          </a:solidFill>
                          <a:effectLst/>
                          <a:latin typeface="+mj-lt"/>
                        </a:rPr>
                        <a:t>City of Cape Town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1 423 504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145 319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1 568 823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1 423 504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a:rPr>
                        <a:t>  55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a:rPr>
                        <a:t> 787 731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005">
                <a:tc>
                  <a:txBody>
                    <a:bodyPr/>
                    <a:lstStyle/>
                    <a:p>
                      <a:pPr algn="ctr" rtl="0" fontAlgn="b"/>
                      <a:r>
                        <a:rPr lang="en-ZA" sz="1200" b="1" i="0" u="none" strike="noStrike" dirty="0">
                          <a:solidFill>
                            <a:srgbClr val="000000"/>
                          </a:solidFill>
                          <a:effectLst/>
                          <a:latin typeface="+mj-lt"/>
                        </a:rPr>
                        <a:t>Total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10 839 468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 298 947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a:rPr>
                        <a:t>11 138 415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10 839 468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a:solidFill>
                            <a:srgbClr val="000000"/>
                          </a:solidFill>
                          <a:effectLst/>
                          <a:latin typeface="Calibri"/>
                        </a:rPr>
                        <a:t>55.0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a:rPr>
                        <a:t>5 965 197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355254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16632"/>
            <a:ext cx="8839199" cy="936104"/>
          </a:xfrm>
        </p:spPr>
        <p:style>
          <a:lnRef idx="1">
            <a:schemeClr val="accent3"/>
          </a:lnRef>
          <a:fillRef idx="2">
            <a:schemeClr val="accent3"/>
          </a:fillRef>
          <a:effectRef idx="1">
            <a:schemeClr val="accent3"/>
          </a:effectRef>
          <a:fontRef idx="minor">
            <a:schemeClr val="dk1"/>
          </a:fontRef>
        </p:style>
        <p:txBody>
          <a:bodyPr/>
          <a:lstStyle/>
          <a:p>
            <a:r>
              <a:rPr lang="en-US" sz="2800" b="1" dirty="0" smtClean="0"/>
              <a:t>ALLOCATIONS AND QUARTERLY EXPENDITURE AS AT                      31 MARCH 2017  - 3</a:t>
            </a:r>
            <a:r>
              <a:rPr lang="en-US" sz="2800" b="1" baseline="30000" dirty="0" smtClean="0"/>
              <a:t>RD</a:t>
            </a:r>
            <a:r>
              <a:rPr lang="en-US" sz="2800" b="1" dirty="0" smtClean="0"/>
              <a:t> QUARTER MUNICIPAL YEAR </a:t>
            </a:r>
          </a:p>
        </p:txBody>
      </p:sp>
      <p:graphicFrame>
        <p:nvGraphicFramePr>
          <p:cNvPr id="5" name="Table 4"/>
          <p:cNvGraphicFramePr>
            <a:graphicFrameLocks noGrp="1"/>
          </p:cNvGraphicFramePr>
          <p:nvPr>
            <p:extLst>
              <p:ext uri="{D42A27DB-BD31-4B8C-83A1-F6EECF244321}">
                <p14:modId xmlns:p14="http://schemas.microsoft.com/office/powerpoint/2010/main" xmlns="" val="2418881360"/>
              </p:ext>
            </p:extLst>
          </p:nvPr>
        </p:nvGraphicFramePr>
        <p:xfrm>
          <a:off x="609598" y="1268756"/>
          <a:ext cx="7990655" cy="4293844"/>
        </p:xfrm>
        <a:graphic>
          <a:graphicData uri="http://schemas.openxmlformats.org/drawingml/2006/table">
            <a:tbl>
              <a:tblPr/>
              <a:tblGrid>
                <a:gridCol w="1226187"/>
                <a:gridCol w="761988"/>
                <a:gridCol w="761988"/>
                <a:gridCol w="761988"/>
                <a:gridCol w="761988"/>
                <a:gridCol w="1007226"/>
                <a:gridCol w="945916"/>
                <a:gridCol w="910882"/>
                <a:gridCol w="852492"/>
              </a:tblGrid>
              <a:tr h="286253">
                <a:tc gridSpan="9">
                  <a:txBody>
                    <a:bodyPr/>
                    <a:lstStyle/>
                    <a:p>
                      <a:pPr algn="ctr" fontAlgn="ctr"/>
                      <a:r>
                        <a:rPr lang="en-ZA" sz="1200" b="1" i="0" u="none" strike="noStrike" dirty="0">
                          <a:solidFill>
                            <a:srgbClr val="000000"/>
                          </a:solidFill>
                          <a:effectLst/>
                          <a:latin typeface="+mn-lt"/>
                        </a:rPr>
                        <a:t>YEAR TO DATE (01 JULY 2016- 31 MARCH 2017) </a:t>
                      </a:r>
                    </a:p>
                  </a:txBody>
                  <a:tcPr marL="0" marR="0" marT="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92093">
                <a:tc rowSpan="2">
                  <a:txBody>
                    <a:bodyPr/>
                    <a:lstStyle/>
                    <a:p>
                      <a:pPr algn="ctr" fontAlgn="ctr"/>
                      <a:r>
                        <a:rPr lang="en-ZA" sz="1200" b="1" i="0" u="none" strike="noStrike" dirty="0">
                          <a:solidFill>
                            <a:srgbClr val="000000"/>
                          </a:solidFill>
                          <a:effectLst/>
                          <a:latin typeface="+mn-lt"/>
                        </a:rPr>
                        <a:t>Municipality</a:t>
                      </a:r>
                    </a:p>
                    <a:p>
                      <a:pPr algn="l" fontAlgn="t"/>
                      <a:r>
                        <a:rPr lang="en-ZA" sz="1200" b="1" i="0" u="none" strike="noStrike" dirty="0">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t"/>
                      <a:endParaRPr lang="en-ZA" sz="1200" b="1" i="0" u="none" strike="noStrike" dirty="0" smtClean="0">
                        <a:solidFill>
                          <a:srgbClr val="000000"/>
                        </a:solidFill>
                        <a:effectLst/>
                        <a:latin typeface="Times New Roman"/>
                      </a:endParaRPr>
                    </a:p>
                    <a:p>
                      <a:pPr algn="ctr" fontAlgn="t"/>
                      <a:endParaRPr lang="en-ZA" sz="1200" b="1" i="0" u="none" strike="noStrike" dirty="0" smtClean="0">
                        <a:solidFill>
                          <a:srgbClr val="000000"/>
                        </a:solidFill>
                        <a:effectLst/>
                        <a:latin typeface="Times New Roman"/>
                      </a:endParaRPr>
                    </a:p>
                    <a:p>
                      <a:pPr algn="ctr" fontAlgn="t"/>
                      <a:r>
                        <a:rPr lang="en-ZA" sz="1200" b="1" i="0" u="none" strike="noStrike" dirty="0" smtClean="0">
                          <a:solidFill>
                            <a:srgbClr val="000000"/>
                          </a:solidFill>
                          <a:effectLst/>
                          <a:latin typeface="Times New Roman"/>
                        </a:rPr>
                        <a:t>Voted </a:t>
                      </a:r>
                      <a:r>
                        <a:rPr lang="en-ZA" sz="1200" b="1" i="0" u="none" strike="noStrike" dirty="0">
                          <a:solidFill>
                            <a:srgbClr val="000000"/>
                          </a:solidFill>
                          <a:effectLst/>
                          <a:latin typeface="Times New Roman"/>
                        </a:rPr>
                        <a:t>Funds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t"/>
                      <a:endParaRPr lang="en-ZA" sz="1200" b="1" i="0" u="none" strike="noStrike" dirty="0" smtClean="0">
                        <a:solidFill>
                          <a:srgbClr val="000000"/>
                        </a:solidFill>
                        <a:effectLst/>
                        <a:latin typeface="+mn-lt"/>
                      </a:endParaRPr>
                    </a:p>
                    <a:p>
                      <a:pPr algn="ctr" fontAlgn="t"/>
                      <a:endParaRPr lang="en-ZA" sz="1200" b="1" i="0" u="none" strike="noStrike" dirty="0" smtClean="0">
                        <a:solidFill>
                          <a:srgbClr val="000000"/>
                        </a:solidFill>
                        <a:effectLst/>
                        <a:latin typeface="+mn-lt"/>
                      </a:endParaRPr>
                    </a:p>
                    <a:p>
                      <a:pPr algn="ctr" fontAlgn="t"/>
                      <a:r>
                        <a:rPr lang="en-ZA" sz="1200" b="1" i="0" u="none" strike="noStrike" dirty="0" smtClean="0">
                          <a:solidFill>
                            <a:srgbClr val="000000"/>
                          </a:solidFill>
                          <a:effectLst/>
                          <a:latin typeface="+mn-lt"/>
                        </a:rPr>
                        <a:t>Roll </a:t>
                      </a:r>
                      <a:r>
                        <a:rPr lang="en-ZA" sz="1200" b="1" i="0" u="none" strike="noStrike" dirty="0">
                          <a:solidFill>
                            <a:srgbClr val="000000"/>
                          </a:solidFill>
                          <a:effectLst/>
                          <a:latin typeface="+mn-lt"/>
                        </a:rPr>
                        <a:t>Over Funds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t"/>
                      <a:endParaRPr lang="en-ZA" sz="1200" b="1" i="0" u="none" strike="noStrike" dirty="0" smtClean="0">
                        <a:solidFill>
                          <a:srgbClr val="000000"/>
                        </a:solidFill>
                        <a:effectLst/>
                        <a:latin typeface="+mn-lt"/>
                      </a:endParaRPr>
                    </a:p>
                    <a:p>
                      <a:pPr algn="ctr" fontAlgn="t"/>
                      <a:r>
                        <a:rPr lang="en-ZA" sz="1200" b="1" i="0" u="none" strike="noStrike" dirty="0" smtClean="0">
                          <a:solidFill>
                            <a:srgbClr val="000000"/>
                          </a:solidFill>
                          <a:effectLst/>
                          <a:latin typeface="+mn-lt"/>
                        </a:rPr>
                        <a:t>Total </a:t>
                      </a:r>
                      <a:r>
                        <a:rPr lang="en-ZA" sz="1200" b="1" i="0" u="none" strike="noStrike" dirty="0">
                          <a:solidFill>
                            <a:srgbClr val="000000"/>
                          </a:solidFill>
                          <a:effectLst/>
                          <a:latin typeface="+mn-lt"/>
                        </a:rPr>
                        <a:t>Available Funds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t"/>
                      <a:endParaRPr lang="en-ZA" sz="1200" b="1" i="0" u="none" strike="noStrike" dirty="0" smtClean="0">
                        <a:solidFill>
                          <a:srgbClr val="000000"/>
                        </a:solidFill>
                        <a:effectLst/>
                        <a:latin typeface="+mn-lt"/>
                      </a:endParaRPr>
                    </a:p>
                    <a:p>
                      <a:pPr algn="ctr" fontAlgn="t"/>
                      <a:endParaRPr lang="en-ZA" sz="1200" b="1" i="0" u="none" strike="noStrike" dirty="0" smtClean="0">
                        <a:solidFill>
                          <a:srgbClr val="000000"/>
                        </a:solidFill>
                        <a:effectLst/>
                        <a:latin typeface="+mn-lt"/>
                      </a:endParaRPr>
                    </a:p>
                    <a:p>
                      <a:pPr algn="ctr" fontAlgn="t"/>
                      <a:r>
                        <a:rPr lang="en-ZA" sz="1200" b="1" i="0" u="none" strike="noStrike" dirty="0" smtClean="0">
                          <a:solidFill>
                            <a:srgbClr val="000000"/>
                          </a:solidFill>
                          <a:effectLst/>
                          <a:latin typeface="+mn-lt"/>
                        </a:rPr>
                        <a:t>Transferred </a:t>
                      </a:r>
                      <a:r>
                        <a:rPr lang="en-ZA" sz="1200" b="1" i="0" u="none" strike="noStrike" dirty="0">
                          <a:solidFill>
                            <a:srgbClr val="000000"/>
                          </a:solidFill>
                          <a:effectLst/>
                          <a:latin typeface="+mn-lt"/>
                        </a:rPr>
                        <a:t>Funds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t"/>
                      <a:endParaRPr lang="en-ZA" sz="1200" b="1" i="0" u="none" strike="noStrike" dirty="0" smtClean="0">
                        <a:solidFill>
                          <a:srgbClr val="000000"/>
                        </a:solidFill>
                        <a:effectLst/>
                        <a:latin typeface="+mn-lt"/>
                      </a:endParaRPr>
                    </a:p>
                    <a:p>
                      <a:pPr algn="ctr" fontAlgn="t"/>
                      <a:endParaRPr lang="en-ZA" sz="1200" b="1" i="0" u="none" strike="noStrike" dirty="0" smtClean="0">
                        <a:solidFill>
                          <a:srgbClr val="000000"/>
                        </a:solidFill>
                        <a:effectLst/>
                        <a:latin typeface="+mn-lt"/>
                      </a:endParaRPr>
                    </a:p>
                    <a:p>
                      <a:pPr algn="ctr" fontAlgn="t"/>
                      <a:r>
                        <a:rPr lang="en-ZA" sz="1200" b="1" i="0" u="none" strike="noStrike" dirty="0" smtClean="0">
                          <a:solidFill>
                            <a:srgbClr val="000000"/>
                          </a:solidFill>
                          <a:effectLst/>
                          <a:latin typeface="+mn-lt"/>
                        </a:rPr>
                        <a:t>Expenditure </a:t>
                      </a:r>
                      <a:r>
                        <a:rPr lang="en-ZA" sz="1200" b="1" i="0" u="none" strike="noStrike" dirty="0">
                          <a:solidFill>
                            <a:srgbClr val="000000"/>
                          </a:solidFill>
                          <a:effectLst/>
                          <a:latin typeface="+mn-lt"/>
                        </a:rPr>
                        <a:t>- 1st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t"/>
                      <a:endParaRPr lang="en-ZA" sz="1200" b="1" i="0" u="none" strike="noStrike" dirty="0" smtClean="0">
                        <a:solidFill>
                          <a:srgbClr val="000000"/>
                        </a:solidFill>
                        <a:effectLst/>
                        <a:latin typeface="+mn-lt"/>
                      </a:endParaRPr>
                    </a:p>
                    <a:p>
                      <a:pPr algn="ctr" fontAlgn="t"/>
                      <a:endParaRPr lang="en-ZA" sz="1200" b="1" i="0" u="none" strike="noStrike" dirty="0" smtClean="0">
                        <a:solidFill>
                          <a:srgbClr val="000000"/>
                        </a:solidFill>
                        <a:effectLst/>
                        <a:latin typeface="+mn-lt"/>
                      </a:endParaRPr>
                    </a:p>
                    <a:p>
                      <a:pPr algn="ctr" fontAlgn="t"/>
                      <a:r>
                        <a:rPr lang="en-ZA" sz="1200" b="1" i="0" u="none" strike="noStrike" dirty="0" smtClean="0">
                          <a:solidFill>
                            <a:srgbClr val="000000"/>
                          </a:solidFill>
                          <a:effectLst/>
                          <a:latin typeface="+mn-lt"/>
                        </a:rPr>
                        <a:t>Expenditure </a:t>
                      </a:r>
                      <a:r>
                        <a:rPr lang="en-ZA" sz="1200" b="1" i="0" u="none" strike="noStrike" dirty="0">
                          <a:solidFill>
                            <a:srgbClr val="000000"/>
                          </a:solidFill>
                          <a:effectLst/>
                          <a:latin typeface="+mn-lt"/>
                        </a:rPr>
                        <a:t>-2nd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t"/>
                      <a:endParaRPr lang="en-ZA" sz="1200" b="1" i="0" u="none" strike="noStrike" dirty="0" smtClean="0">
                        <a:solidFill>
                          <a:srgbClr val="000000"/>
                        </a:solidFill>
                        <a:effectLst/>
                        <a:latin typeface="+mn-lt"/>
                      </a:endParaRPr>
                    </a:p>
                    <a:p>
                      <a:pPr algn="ctr" fontAlgn="t"/>
                      <a:endParaRPr lang="en-ZA" sz="1200" b="1" i="0" u="none" strike="noStrike" dirty="0" smtClean="0">
                        <a:solidFill>
                          <a:srgbClr val="000000"/>
                        </a:solidFill>
                        <a:effectLst/>
                        <a:latin typeface="+mn-lt"/>
                      </a:endParaRPr>
                    </a:p>
                    <a:p>
                      <a:pPr algn="ctr" fontAlgn="t"/>
                      <a:r>
                        <a:rPr lang="en-ZA" sz="1200" b="1" i="0" u="none" strike="noStrike" dirty="0" smtClean="0">
                          <a:solidFill>
                            <a:srgbClr val="000000"/>
                          </a:solidFill>
                          <a:effectLst/>
                          <a:latin typeface="+mn-lt"/>
                        </a:rPr>
                        <a:t>Expenditure </a:t>
                      </a:r>
                      <a:r>
                        <a:rPr lang="en-ZA" sz="1200" b="1" i="0" u="none" strike="noStrike" dirty="0">
                          <a:solidFill>
                            <a:srgbClr val="000000"/>
                          </a:solidFill>
                          <a:effectLst/>
                          <a:latin typeface="+mn-lt"/>
                        </a:rPr>
                        <a:t>-3rd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t"/>
                      <a:endParaRPr lang="en-ZA" sz="1200" b="1" i="0" u="none" strike="noStrike" dirty="0" smtClean="0">
                        <a:solidFill>
                          <a:srgbClr val="000000"/>
                        </a:solidFill>
                        <a:effectLst/>
                        <a:latin typeface="+mn-lt"/>
                      </a:endParaRPr>
                    </a:p>
                    <a:p>
                      <a:pPr algn="ctr" fontAlgn="t"/>
                      <a:endParaRPr lang="en-ZA" sz="1200" b="1" i="0" u="none" strike="noStrike" dirty="0" smtClean="0">
                        <a:solidFill>
                          <a:srgbClr val="000000"/>
                        </a:solidFill>
                        <a:effectLst/>
                        <a:latin typeface="+mn-lt"/>
                      </a:endParaRPr>
                    </a:p>
                    <a:p>
                      <a:pPr algn="ctr" fontAlgn="t"/>
                      <a:r>
                        <a:rPr lang="en-ZA" sz="1200" b="1" i="0" u="none" strike="noStrike" dirty="0" smtClean="0">
                          <a:solidFill>
                            <a:srgbClr val="000000"/>
                          </a:solidFill>
                          <a:effectLst/>
                          <a:latin typeface="+mn-lt"/>
                        </a:rPr>
                        <a:t>Cumulative </a:t>
                      </a:r>
                      <a:r>
                        <a:rPr lang="en-ZA" sz="1200" b="1" i="0" u="none" strike="noStrike" dirty="0">
                          <a:solidFill>
                            <a:srgbClr val="000000"/>
                          </a:solidFill>
                          <a:effectLst/>
                          <a:latin typeface="+mn-lt"/>
                        </a:rPr>
                        <a:t>Expenditure</a:t>
                      </a:r>
                    </a:p>
                  </a:txBody>
                  <a:tcPr marL="0" marR="0" marT="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86253">
                <a:tc vMerge="1">
                  <a:txBody>
                    <a:bodyPr/>
                    <a:lstStyle/>
                    <a:p>
                      <a:pPr algn="l" fontAlgn="t"/>
                      <a:endParaRPr lang="en-ZA" sz="1100" b="1"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tc gridSpan="8">
                  <a:txBody>
                    <a:bodyPr/>
                    <a:lstStyle/>
                    <a:p>
                      <a:pPr algn="ctr" fontAlgn="b"/>
                      <a:r>
                        <a:rPr lang="en-ZA" sz="1200" b="1" i="0" u="none" strike="noStrike" dirty="0">
                          <a:solidFill>
                            <a:srgbClr val="000000"/>
                          </a:solidFill>
                          <a:effectLst/>
                          <a:latin typeface="+mn-lt"/>
                        </a:rPr>
                        <a:t>R'000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86253">
                <a:tc>
                  <a:txBody>
                    <a:bodyPr/>
                    <a:lstStyle/>
                    <a:p>
                      <a:pPr algn="ctr" fontAlgn="b"/>
                      <a:r>
                        <a:rPr lang="en-ZA" sz="1200" b="1" i="0" u="none" strike="noStrike" dirty="0">
                          <a:solidFill>
                            <a:srgbClr val="000000"/>
                          </a:solidFill>
                          <a:effectLst/>
                          <a:latin typeface="+mn-lt"/>
                        </a:rPr>
                        <a:t>Buffalo City</a:t>
                      </a:r>
                      <a:endParaRPr lang="en-ZA" sz="1200" b="0" i="0" u="none" strike="noStrike" dirty="0">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a:rPr>
                        <a:t> 731 499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dirty="0">
                          <a:solidFill>
                            <a:srgbClr val="000000"/>
                          </a:solidFill>
                          <a:effectLst/>
                          <a:latin typeface="+mn-lt"/>
                        </a:rPr>
                        <a:t> 731 499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731 499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mn-lt"/>
                        </a:rPr>
                        <a:t> 87 527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288 272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a:solidFill>
                            <a:srgbClr val="000000"/>
                          </a:solidFill>
                          <a:effectLst/>
                          <a:latin typeface="+mn-lt"/>
                        </a:rPr>
                        <a:t> 134 333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a:solidFill>
                            <a:srgbClr val="000000"/>
                          </a:solidFill>
                          <a:effectLst/>
                          <a:latin typeface="+mn-lt"/>
                        </a:rPr>
                        <a:t> 510 132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8330">
                <a:tc>
                  <a:txBody>
                    <a:bodyPr/>
                    <a:lstStyle/>
                    <a:p>
                      <a:pPr algn="ctr" fontAlgn="b"/>
                      <a:r>
                        <a:rPr lang="en-ZA" sz="1200" b="1" i="0" u="none" strike="noStrike" dirty="0">
                          <a:solidFill>
                            <a:srgbClr val="000000"/>
                          </a:solidFill>
                          <a:effectLst/>
                          <a:latin typeface="+mn-lt"/>
                        </a:rPr>
                        <a:t>Nelson Mandela Bay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a:rPr>
                        <a:t> 868 282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mn-lt"/>
                        </a:rPr>
                        <a:t> 868 282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868 282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dirty="0">
                          <a:solidFill>
                            <a:srgbClr val="000000"/>
                          </a:solidFill>
                          <a:effectLst/>
                          <a:latin typeface="+mn-lt"/>
                        </a:rPr>
                        <a:t> 100 555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176 992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a:solidFill>
                            <a:srgbClr val="000000"/>
                          </a:solidFill>
                          <a:effectLst/>
                          <a:latin typeface="+mn-lt"/>
                        </a:rPr>
                        <a:t> 161 617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mn-lt"/>
                        </a:rPr>
                        <a:t> 439 164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6253">
                <a:tc>
                  <a:txBody>
                    <a:bodyPr/>
                    <a:lstStyle/>
                    <a:p>
                      <a:pPr algn="ctr" fontAlgn="b"/>
                      <a:r>
                        <a:rPr lang="en-ZA" sz="1200" b="1" i="0" u="none" strike="noStrike" dirty="0">
                          <a:solidFill>
                            <a:srgbClr val="000000"/>
                          </a:solidFill>
                          <a:effectLst/>
                          <a:latin typeface="+mn-lt"/>
                        </a:rPr>
                        <a:t>Mangaung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a:rPr>
                        <a:t> 725 003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mn-lt"/>
                        </a:rPr>
                        <a:t> 58 644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dirty="0">
                          <a:solidFill>
                            <a:srgbClr val="000000"/>
                          </a:solidFill>
                          <a:effectLst/>
                          <a:latin typeface="+mn-lt"/>
                        </a:rPr>
                        <a:t> 783 647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725 003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mn-lt"/>
                        </a:rPr>
                        <a:t> 74 037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287 931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a:solidFill>
                            <a:srgbClr val="000000"/>
                          </a:solidFill>
                          <a:effectLst/>
                          <a:latin typeface="+mn-lt"/>
                        </a:rPr>
                        <a:t> 182 721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a:solidFill>
                            <a:srgbClr val="000000"/>
                          </a:solidFill>
                          <a:effectLst/>
                          <a:latin typeface="+mn-lt"/>
                        </a:rPr>
                        <a:t> 544 689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6253">
                <a:tc>
                  <a:txBody>
                    <a:bodyPr/>
                    <a:lstStyle/>
                    <a:p>
                      <a:pPr algn="ctr" fontAlgn="b"/>
                      <a:r>
                        <a:rPr lang="en-ZA" sz="1200" b="1" i="0" u="none" strike="noStrike" dirty="0">
                          <a:solidFill>
                            <a:srgbClr val="000000"/>
                          </a:solidFill>
                          <a:effectLst/>
                          <a:latin typeface="+mn-lt"/>
                        </a:rPr>
                        <a:t>Ekurhuleni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a:rPr>
                        <a:t>1 890 352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mn-lt"/>
                        </a:rPr>
                        <a:t>1 890 352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1 890 352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mn-lt"/>
                        </a:rPr>
                        <a:t> 169 713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mn-lt"/>
                        </a:rPr>
                        <a:t> 381 585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264 224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a:solidFill>
                            <a:srgbClr val="000000"/>
                          </a:solidFill>
                          <a:effectLst/>
                          <a:latin typeface="+mn-lt"/>
                        </a:rPr>
                        <a:t> 815 522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6253">
                <a:tc>
                  <a:txBody>
                    <a:bodyPr/>
                    <a:lstStyle/>
                    <a:p>
                      <a:pPr algn="ctr" fontAlgn="b"/>
                      <a:r>
                        <a:rPr lang="en-ZA" sz="1200" b="1" i="0" u="none" strike="noStrike" dirty="0">
                          <a:solidFill>
                            <a:srgbClr val="000000"/>
                          </a:solidFill>
                          <a:effectLst/>
                          <a:latin typeface="+mn-lt"/>
                        </a:rPr>
                        <a:t>City of JHB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a:rPr>
                        <a:t>1 775 809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94 984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mn-lt"/>
                        </a:rPr>
                        <a:t>1 870 793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1 775 809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dirty="0">
                          <a:solidFill>
                            <a:srgbClr val="000000"/>
                          </a:solidFill>
                          <a:effectLst/>
                          <a:latin typeface="+mn-lt"/>
                        </a:rPr>
                        <a:t> 282 927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a:solidFill>
                            <a:srgbClr val="000000"/>
                          </a:solidFill>
                          <a:effectLst/>
                          <a:latin typeface="+mn-lt"/>
                        </a:rPr>
                        <a:t> 426 559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307 932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1 017 418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6253">
                <a:tc>
                  <a:txBody>
                    <a:bodyPr/>
                    <a:lstStyle/>
                    <a:p>
                      <a:pPr algn="ctr" fontAlgn="b"/>
                      <a:r>
                        <a:rPr lang="en-ZA" sz="1200" b="1" i="0" u="none" strike="noStrike" dirty="0">
                          <a:solidFill>
                            <a:srgbClr val="000000"/>
                          </a:solidFill>
                          <a:effectLst/>
                          <a:latin typeface="+mn-lt"/>
                        </a:rPr>
                        <a:t>City of Tshwane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a:rPr>
                        <a:t>1 539 334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mn-lt"/>
                        </a:rPr>
                        <a:t>1 539 334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1 539 334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dirty="0">
                          <a:solidFill>
                            <a:srgbClr val="000000"/>
                          </a:solidFill>
                          <a:effectLst/>
                          <a:latin typeface="+mn-lt"/>
                        </a:rPr>
                        <a:t> 171 954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596 427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a:solidFill>
                            <a:srgbClr val="000000"/>
                          </a:solidFill>
                          <a:effectLst/>
                          <a:latin typeface="+mn-lt"/>
                        </a:rPr>
                        <a:t> 225 466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993 847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6253">
                <a:tc>
                  <a:txBody>
                    <a:bodyPr/>
                    <a:lstStyle/>
                    <a:p>
                      <a:pPr algn="ctr" fontAlgn="b"/>
                      <a:r>
                        <a:rPr lang="en-ZA" sz="1200" b="1" i="0" u="none" strike="noStrike" dirty="0">
                          <a:solidFill>
                            <a:srgbClr val="000000"/>
                          </a:solidFill>
                          <a:effectLst/>
                          <a:latin typeface="+mn-lt"/>
                        </a:rPr>
                        <a:t>eThekwini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a:rPr>
                        <a:t>1 885 685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mn-lt"/>
                        </a:rPr>
                        <a:t>1 885 685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1 885 685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dirty="0">
                          <a:solidFill>
                            <a:srgbClr val="000000"/>
                          </a:solidFill>
                          <a:effectLst/>
                          <a:latin typeface="+mn-lt"/>
                        </a:rPr>
                        <a:t> 225 078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360 932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270 684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856 694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3514">
                <a:tc>
                  <a:txBody>
                    <a:bodyPr/>
                    <a:lstStyle/>
                    <a:p>
                      <a:pPr algn="ctr" fontAlgn="b"/>
                      <a:r>
                        <a:rPr lang="en-ZA" sz="1200" b="1" i="0" u="none" strike="noStrike" dirty="0">
                          <a:solidFill>
                            <a:srgbClr val="000000"/>
                          </a:solidFill>
                          <a:effectLst/>
                          <a:latin typeface="+mn-lt"/>
                        </a:rPr>
                        <a:t>City of Cape Town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a:rPr>
                        <a:t>1 423 504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mn-lt"/>
                        </a:rPr>
                        <a:t> 145 319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mn-lt"/>
                        </a:rPr>
                        <a:t>1 568 823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1 423 504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dirty="0">
                          <a:solidFill>
                            <a:srgbClr val="000000"/>
                          </a:solidFill>
                          <a:effectLst/>
                          <a:latin typeface="+mn-lt"/>
                        </a:rPr>
                        <a:t> 148 787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215 234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423 710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0" i="0" u="none" strike="noStrike" dirty="0">
                          <a:solidFill>
                            <a:srgbClr val="000000"/>
                          </a:solidFill>
                          <a:effectLst/>
                          <a:latin typeface="+mn-lt"/>
                        </a:rPr>
                        <a:t> 787 731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99883">
                <a:tc>
                  <a:txBody>
                    <a:bodyPr/>
                    <a:lstStyle/>
                    <a:p>
                      <a:pPr algn="ctr" fontAlgn="b"/>
                      <a:r>
                        <a:rPr lang="en-ZA" sz="1200" b="1" i="0" u="none" strike="noStrike" dirty="0">
                          <a:solidFill>
                            <a:srgbClr val="000000"/>
                          </a:solidFill>
                          <a:effectLst/>
                          <a:latin typeface="+mn-lt"/>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dirty="0">
                          <a:solidFill>
                            <a:srgbClr val="000000"/>
                          </a:solidFill>
                          <a:effectLst/>
                          <a:latin typeface="Calibri"/>
                        </a:rPr>
                        <a:t>10 839 468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a:solidFill>
                            <a:srgbClr val="000000"/>
                          </a:solidFill>
                          <a:effectLst/>
                          <a:latin typeface="+mn-lt"/>
                        </a:rPr>
                        <a:t> 298 947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a:solidFill>
                            <a:srgbClr val="000000"/>
                          </a:solidFill>
                          <a:effectLst/>
                          <a:latin typeface="+mn-lt"/>
                        </a:rPr>
                        <a:t>11 138 415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dirty="0">
                          <a:solidFill>
                            <a:srgbClr val="000000"/>
                          </a:solidFill>
                          <a:effectLst/>
                          <a:latin typeface="+mn-lt"/>
                        </a:rPr>
                        <a:t>10 839 468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a:solidFill>
                            <a:srgbClr val="000000"/>
                          </a:solidFill>
                          <a:effectLst/>
                          <a:latin typeface="+mn-lt"/>
                        </a:rPr>
                        <a:t>1 260 578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dirty="0">
                          <a:solidFill>
                            <a:srgbClr val="000000"/>
                          </a:solidFill>
                          <a:effectLst/>
                          <a:latin typeface="+mn-lt"/>
                        </a:rPr>
                        <a:t>2 733 932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dirty="0">
                          <a:solidFill>
                            <a:srgbClr val="000000"/>
                          </a:solidFill>
                          <a:effectLst/>
                          <a:latin typeface="+mn-lt"/>
                        </a:rPr>
                        <a:t>1 970 687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dirty="0">
                          <a:solidFill>
                            <a:srgbClr val="000000"/>
                          </a:solidFill>
                          <a:effectLst/>
                          <a:latin typeface="+mn-lt"/>
                        </a:rPr>
                        <a:t>5 965 197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3604571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O EMT ON CELLULAR PH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TO EMT ON CELLULAR PHONE</Template>
  <TotalTime>853</TotalTime>
  <Words>2224</Words>
  <Application>Microsoft Office PowerPoint</Application>
  <PresentationFormat>On-screen Show (4:3)</PresentationFormat>
  <Paragraphs>696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PRESENTATION TO EMT ON CELLULAR PHONE</vt:lpstr>
      <vt:lpstr>REPORT ON URBAN SETTLEMENTS DEVELOPMENT GRANT  </vt:lpstr>
      <vt:lpstr>TOTAL ALLOCATIONS AND EXPENDITURE FOR ALL METROS  FROM 2011/12  - 16/17 FINANCIAL YEARS</vt:lpstr>
      <vt:lpstr>ALLOCATIONS AND EXPENDITURE FOR 2011/12</vt:lpstr>
      <vt:lpstr>ALLOCATIONS AND EXPENDITURE FOR 2012/13</vt:lpstr>
      <vt:lpstr>ALLOCATIONS AND EXPENDITURE FOR 2013/14</vt:lpstr>
      <vt:lpstr>ALLOCATIONS AND EXPENDITURE FOR 2014/15</vt:lpstr>
      <vt:lpstr>ALLOCATIONS AND EXPENDITURE FOR 2015/16</vt:lpstr>
      <vt:lpstr>ALLOCATIONS AND EXPENDITURE AS AT                      31 MARCH 2017 :2016/17 FINANCIAL YEAR</vt:lpstr>
      <vt:lpstr>ALLOCATIONS AND QUARTERLY EXPENDITURE AS AT                      31 MARCH 2017  - 3RD QUARTER MUNICIPAL YEAR </vt:lpstr>
      <vt:lpstr>Key Recommendations Of DPME Based On The USDG Evaluation</vt:lpstr>
      <vt:lpstr>Departmental  Response to the USDG Evaluation</vt:lpstr>
      <vt:lpstr>Review by National Treasury on Local Government Infrastructure Grants</vt:lpstr>
      <vt:lpstr>Review by National Treasury on Local Government Infrastructure Grants</vt:lpstr>
      <vt:lpstr>Other Evaluation Findings </vt:lpstr>
      <vt:lpstr>Key USDG Outputs</vt:lpstr>
      <vt:lpstr>IMPROVING MONITORING CAPACITY</vt:lpstr>
      <vt:lpstr>Steps Taken To Revise the Monitoring Framework</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TRANSVERSAL CONTRACT RT`15-2016 FOR THE SUPPLY AND DELIVERY OF MOBILE COMMUNICATION SERVICES TO THE STATE FOR THE PERIOD 15 SEPTEMBER 2016 TO 31 AUGUST 2020</dc:title>
  <dc:creator>Mothwane</dc:creator>
  <cp:lastModifiedBy>PUMZA</cp:lastModifiedBy>
  <cp:revision>115</cp:revision>
  <dcterms:created xsi:type="dcterms:W3CDTF">2017-04-06T07:14:17Z</dcterms:created>
  <dcterms:modified xsi:type="dcterms:W3CDTF">2017-05-31T11:50:26Z</dcterms:modified>
</cp:coreProperties>
</file>