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handoutMasterIdLst>
    <p:handoutMasterId r:id="rId42"/>
  </p:handoutMasterIdLst>
  <p:sldIdLst>
    <p:sldId id="344" r:id="rId2"/>
    <p:sldId id="399" r:id="rId3"/>
    <p:sldId id="443" r:id="rId4"/>
    <p:sldId id="418" r:id="rId5"/>
    <p:sldId id="417" r:id="rId6"/>
    <p:sldId id="419" r:id="rId7"/>
    <p:sldId id="440" r:id="rId8"/>
    <p:sldId id="435" r:id="rId9"/>
    <p:sldId id="437" r:id="rId10"/>
    <p:sldId id="436" r:id="rId11"/>
    <p:sldId id="434" r:id="rId12"/>
    <p:sldId id="400" r:id="rId13"/>
    <p:sldId id="401" r:id="rId14"/>
    <p:sldId id="402" r:id="rId15"/>
    <p:sldId id="439" r:id="rId16"/>
    <p:sldId id="429" r:id="rId17"/>
    <p:sldId id="423" r:id="rId18"/>
    <p:sldId id="438" r:id="rId19"/>
    <p:sldId id="432" r:id="rId20"/>
    <p:sldId id="420" r:id="rId21"/>
    <p:sldId id="433" r:id="rId22"/>
    <p:sldId id="424" r:id="rId23"/>
    <p:sldId id="430" r:id="rId24"/>
    <p:sldId id="411" r:id="rId25"/>
    <p:sldId id="392" r:id="rId26"/>
    <p:sldId id="407" r:id="rId27"/>
    <p:sldId id="441" r:id="rId28"/>
    <p:sldId id="428" r:id="rId29"/>
    <p:sldId id="416" r:id="rId30"/>
    <p:sldId id="442" r:id="rId31"/>
    <p:sldId id="412" r:id="rId32"/>
    <p:sldId id="376" r:id="rId33"/>
    <p:sldId id="431" r:id="rId34"/>
    <p:sldId id="410" r:id="rId35"/>
    <p:sldId id="394" r:id="rId36"/>
    <p:sldId id="413" r:id="rId37"/>
    <p:sldId id="397" r:id="rId38"/>
    <p:sldId id="409" r:id="rId39"/>
    <p:sldId id="395" r:id="rId4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herin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42610"/>
    <a:srgbClr val="FACC7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3632" autoAdjust="0"/>
  </p:normalViewPr>
  <p:slideViewPr>
    <p:cSldViewPr>
      <p:cViewPr varScale="1">
        <p:scale>
          <a:sx n="109" d="100"/>
          <a:sy n="109" d="100"/>
        </p:scale>
        <p:origin x="-167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336007C8-0773-48E3-9288-DBE0E1497C80}" type="datetimeFigureOut">
              <a:rPr lang="en-US" smtClean="0"/>
              <a:pPr/>
              <a:t>5/26/2017</a:t>
            </a:fld>
            <a:endParaRPr lang="en-US"/>
          </a:p>
        </p:txBody>
      </p:sp>
      <p:sp>
        <p:nvSpPr>
          <p:cNvPr id="4" name="Footer Placeholder 3"/>
          <p:cNvSpPr>
            <a:spLocks noGrp="1"/>
          </p:cNvSpPr>
          <p:nvPr>
            <p:ph type="ftr" sz="quarter" idx="2"/>
          </p:nvPr>
        </p:nvSpPr>
        <p:spPr>
          <a:xfrm>
            <a:off x="0" y="8829966"/>
            <a:ext cx="303784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1440" tIns="45720" rIns="91440" bIns="45720" rtlCol="0" anchor="b"/>
          <a:lstStyle>
            <a:lvl1pPr algn="r">
              <a:defRPr sz="1200"/>
            </a:lvl1pPr>
          </a:lstStyle>
          <a:p>
            <a:fld id="{10876B75-778A-4686-BFE8-18F191DC7B09}" type="slidenum">
              <a:rPr lang="en-US" smtClean="0"/>
              <a:pPr/>
              <a:t>‹#›</a:t>
            </a:fld>
            <a:endParaRPr lang="en-US"/>
          </a:p>
        </p:txBody>
      </p:sp>
    </p:spTree>
    <p:extLst>
      <p:ext uri="{BB962C8B-B14F-4D97-AF65-F5344CB8AC3E}">
        <p14:creationId xmlns:p14="http://schemas.microsoft.com/office/powerpoint/2010/main" xmlns="" val="2938430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C51EA7FF-F802-4931-8FEC-573CCE6D214A}" type="datetimeFigureOut">
              <a:rPr lang="en-US" smtClean="0"/>
              <a:pPr/>
              <a:t>5/26/2017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1440" tIns="45720" rIns="91440" bIns="45720" rtlCol="0" anchor="b"/>
          <a:lstStyle>
            <a:lvl1pPr algn="r">
              <a:defRPr sz="1200"/>
            </a:lvl1pPr>
          </a:lstStyle>
          <a:p>
            <a:fld id="{4A695C57-3BBC-45DC-A4F2-D14C9D8CEDD7}" type="slidenum">
              <a:rPr lang="en-US" smtClean="0"/>
              <a:pPr/>
              <a:t>‹#›</a:t>
            </a:fld>
            <a:endParaRPr lang="en-US"/>
          </a:p>
        </p:txBody>
      </p:sp>
    </p:spTree>
    <p:extLst>
      <p:ext uri="{BB962C8B-B14F-4D97-AF65-F5344CB8AC3E}">
        <p14:creationId xmlns:p14="http://schemas.microsoft.com/office/powerpoint/2010/main" xmlns="" val="1166577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28665B5C-36EF-47AE-802D-BE04688D53CC}" type="slidenum">
              <a:rPr lang="en-US" altLang="en-US" sz="1200">
                <a:solidFill>
                  <a:prstClr val="black"/>
                </a:solidFill>
              </a:rPr>
              <a:pPr/>
              <a:t>1</a:t>
            </a:fld>
            <a:endParaRPr lang="en-US" altLang="en-US" sz="1200">
              <a:solidFill>
                <a:prstClr val="black"/>
              </a:solidFill>
            </a:endParaRPr>
          </a:p>
        </p:txBody>
      </p:sp>
      <p:sp>
        <p:nvSpPr>
          <p:cNvPr id="48131" name="Rectangle 2"/>
          <p:cNvSpPr>
            <a:spLocks noGrp="1" noRot="1" noChangeAspect="1" noChangeArrowheads="1" noTextEdit="1"/>
          </p:cNvSpPr>
          <p:nvPr>
            <p:ph type="sldImg"/>
          </p:nvPr>
        </p:nvSpPr>
        <p:spPr>
          <a:xfrm>
            <a:off x="1181100" y="696913"/>
            <a:ext cx="4648200" cy="3486150"/>
          </a:xfrm>
          <a:ln/>
        </p:spPr>
      </p:sp>
      <p:sp>
        <p:nvSpPr>
          <p:cNvPr id="4813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xfrm>
            <a:off x="6553200" y="6248400"/>
            <a:ext cx="1905000" cy="457200"/>
          </a:xfrm>
        </p:spPr>
        <p:txBody>
          <a:bodyPr/>
          <a:lstStyle>
            <a:lvl1pPr>
              <a:defRPr sz="1400" b="0">
                <a:solidFill>
                  <a:schemeClr val="tx1"/>
                </a:solidFill>
                <a:latin typeface="+mn-lt"/>
              </a:defRPr>
            </a:lvl1pPr>
          </a:lstStyle>
          <a:p>
            <a:pPr>
              <a:defRPr/>
            </a:pPr>
            <a:fld id="{021167D9-EFCD-4C37-8D30-4BE37EEA63D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441443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78C4DD32-34C9-4CC9-A3C1-E0D6DB52B862}"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xmlns="" val="777987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76200"/>
            <a:ext cx="21907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76200"/>
            <a:ext cx="64198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FA5616A4-E110-44CC-B92F-EC31FEFCA9BD}"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xmlns="" val="797646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4C53E0EA-566E-4A4D-9E94-979169ECB524}"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xmlns="" val="2886592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5F00452A-03BD-40BA-85A3-F86B869F9C2D}"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xmlns="" val="4257403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744E3E84-7E18-4F67-98DE-7DFD8D928CCC}"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xmlns="" val="3702047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pPr>
              <a:defRPr/>
            </a:pPr>
            <a:fld id="{486D975D-82F6-4016-AE3F-F74EDF615719}"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xmlns="" val="503448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pPr>
              <a:defRPr/>
            </a:pPr>
            <a:fld id="{BF2692BD-6DC6-4E7D-84C0-BF620B01F474}"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xmlns="" val="2891672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pPr>
              <a:defRPr/>
            </a:pPr>
            <a:fld id="{017A3910-56B9-4D4F-B3D7-5C59C4812CBC}"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xmlns="" val="3009503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B3C392F6-E7C5-435D-92CD-C5D31128D1BE}"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xmlns="" val="1274585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6EB9F0E6-B0A6-4410-8D6A-76DD319210D0}" type="slidenum">
              <a:rPr lang="en-US">
                <a:solidFill>
                  <a:srgbClr val="808080"/>
                </a:solidFill>
              </a:rPr>
              <a:pPr>
                <a:defRPr/>
              </a:pPr>
              <a:t>‹#›</a:t>
            </a:fld>
            <a:endParaRPr lang="en-US" sz="1400" b="0">
              <a:solidFill>
                <a:srgbClr val="000000"/>
              </a:solidFill>
              <a:latin typeface="Arial"/>
            </a:endParaRPr>
          </a:p>
        </p:txBody>
      </p:sp>
    </p:spTree>
    <p:extLst>
      <p:ext uri="{BB962C8B-B14F-4D97-AF65-F5344CB8AC3E}">
        <p14:creationId xmlns:p14="http://schemas.microsoft.com/office/powerpoint/2010/main" xmlns="" val="467039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Powerpoint Presentation Banner"/>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0" y="5961069"/>
            <a:ext cx="9144000" cy="8969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7" name="Picture 9" descr="Powerpoint Presentation T Banner"/>
          <p:cNvPicPr>
            <a:picLocks noChangeAspect="1" noChangeArrowheads="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15875" y="0"/>
            <a:ext cx="9177338"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152400" y="76200"/>
            <a:ext cx="77724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152400" y="1295400"/>
            <a:ext cx="87630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eaLnBrk="0" fontAlgn="base" hangingPunct="0">
              <a:spcBef>
                <a:spcPct val="0"/>
              </a:spcBef>
              <a:spcAft>
                <a:spcPct val="0"/>
              </a:spcAft>
              <a:defRPr/>
            </a:pPr>
            <a:endParaRPr lang="en-US">
              <a:solidFill>
                <a:srgbClr val="000000"/>
              </a:solidFill>
            </a:endParaRPr>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eaLnBrk="0" fontAlgn="base" hangingPunct="0">
              <a:spcBef>
                <a:spcPct val="0"/>
              </a:spcBef>
              <a:spcAft>
                <a:spcPct val="0"/>
              </a:spcAft>
              <a:defRPr/>
            </a:pPr>
            <a:endParaRPr lang="en-US">
              <a:solidFill>
                <a:srgbClr val="000000"/>
              </a:solidFill>
            </a:endParaRPr>
          </a:p>
        </p:txBody>
      </p:sp>
      <p:sp>
        <p:nvSpPr>
          <p:cNvPr id="5126" name="Rectangle 6"/>
          <p:cNvSpPr>
            <a:spLocks noGrp="1" noChangeArrowheads="1"/>
          </p:cNvSpPr>
          <p:nvPr>
            <p:ph type="sldNum" sz="quarter" idx="4"/>
          </p:nvPr>
        </p:nvSpPr>
        <p:spPr bwMode="auto">
          <a:xfrm>
            <a:off x="6934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chemeClr val="bg2"/>
                </a:solidFill>
                <a:latin typeface="Arial Bold Italic" pitchFamily="1" charset="0"/>
                <a:ea typeface="+mn-ea"/>
              </a:defRPr>
            </a:lvl1pPr>
          </a:lstStyle>
          <a:p>
            <a:pPr eaLnBrk="0" fontAlgn="base" hangingPunct="0">
              <a:spcBef>
                <a:spcPct val="0"/>
              </a:spcBef>
              <a:spcAft>
                <a:spcPct val="0"/>
              </a:spcAft>
              <a:defRPr/>
            </a:pPr>
            <a:fld id="{645732E0-03D6-4027-97DE-5C6BC4528515}" type="slidenum">
              <a:rPr lang="en-US">
                <a:solidFill>
                  <a:srgbClr val="808080"/>
                </a:solidFill>
              </a:rPr>
              <a:pPr eaLnBrk="0" fontAlgn="base" hangingPunct="0">
                <a:spcBef>
                  <a:spcPct val="0"/>
                </a:spcBef>
                <a:spcAft>
                  <a:spcPct val="0"/>
                </a:spcAft>
                <a:defRPr/>
              </a:pPr>
              <a:t>‹#›</a:t>
            </a:fld>
            <a:endParaRPr lang="en-US" sz="1400">
              <a:solidFill>
                <a:srgbClr val="808080"/>
              </a:solidFill>
            </a:endParaRPr>
          </a:p>
        </p:txBody>
      </p:sp>
    </p:spTree>
    <p:extLst>
      <p:ext uri="{BB962C8B-B14F-4D97-AF65-F5344CB8AC3E}">
        <p14:creationId xmlns:p14="http://schemas.microsoft.com/office/powerpoint/2010/main" xmlns="" val="35779842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3000">
          <a:solidFill>
            <a:schemeClr val="bg1"/>
          </a:solidFill>
          <a:latin typeface="+mj-lt"/>
          <a:ea typeface="+mj-ea"/>
          <a:cs typeface="+mj-cs"/>
        </a:defRPr>
      </a:lvl1pPr>
      <a:lvl2pPr algn="l" rtl="0" eaLnBrk="0" fontAlgn="base" hangingPunct="0">
        <a:spcBef>
          <a:spcPct val="0"/>
        </a:spcBef>
        <a:spcAft>
          <a:spcPct val="0"/>
        </a:spcAft>
        <a:defRPr sz="3000">
          <a:solidFill>
            <a:schemeClr val="bg1"/>
          </a:solidFill>
          <a:latin typeface="Arial Bold" pitchFamily="1" charset="0"/>
          <a:ea typeface="Osaka" pitchFamily="1" charset="-128"/>
        </a:defRPr>
      </a:lvl2pPr>
      <a:lvl3pPr algn="l" rtl="0" eaLnBrk="0" fontAlgn="base" hangingPunct="0">
        <a:spcBef>
          <a:spcPct val="0"/>
        </a:spcBef>
        <a:spcAft>
          <a:spcPct val="0"/>
        </a:spcAft>
        <a:defRPr sz="3000">
          <a:solidFill>
            <a:schemeClr val="bg1"/>
          </a:solidFill>
          <a:latin typeface="Arial Bold" pitchFamily="1" charset="0"/>
          <a:ea typeface="Osaka" pitchFamily="1" charset="-128"/>
        </a:defRPr>
      </a:lvl3pPr>
      <a:lvl4pPr algn="l" rtl="0" eaLnBrk="0" fontAlgn="base" hangingPunct="0">
        <a:spcBef>
          <a:spcPct val="0"/>
        </a:spcBef>
        <a:spcAft>
          <a:spcPct val="0"/>
        </a:spcAft>
        <a:defRPr sz="3000">
          <a:solidFill>
            <a:schemeClr val="bg1"/>
          </a:solidFill>
          <a:latin typeface="Arial Bold" pitchFamily="1" charset="0"/>
          <a:ea typeface="Osaka" pitchFamily="1" charset="-128"/>
        </a:defRPr>
      </a:lvl4pPr>
      <a:lvl5pPr algn="l" rtl="0" eaLnBrk="0" fontAlgn="base" hangingPunct="0">
        <a:spcBef>
          <a:spcPct val="0"/>
        </a:spcBef>
        <a:spcAft>
          <a:spcPct val="0"/>
        </a:spcAft>
        <a:defRPr sz="3000">
          <a:solidFill>
            <a:schemeClr val="bg1"/>
          </a:solidFill>
          <a:latin typeface="Arial Bold" pitchFamily="1" charset="0"/>
          <a:ea typeface="Osaka" pitchFamily="1" charset="-128"/>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1" descr="Powerpoint Presentation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0"/>
            <a:ext cx="9177338" cy="6891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5603" name="Rectangle 12"/>
          <p:cNvSpPr>
            <a:spLocks noGrp="1" noChangeArrowheads="1"/>
          </p:cNvSpPr>
          <p:nvPr>
            <p:ph type="ctrTitle"/>
          </p:nvPr>
        </p:nvSpPr>
        <p:spPr>
          <a:xfrm>
            <a:off x="533403" y="1981201"/>
            <a:ext cx="7940675" cy="2185988"/>
          </a:xfrm>
          <a:noFill/>
        </p:spPr>
        <p:txBody>
          <a:bodyPr/>
          <a:lstStyle/>
          <a:p>
            <a:pPr algn="r" eaLnBrk="1" hangingPunct="1"/>
            <a:r>
              <a:rPr lang="en-US" altLang="en-US" sz="2800" b="1" dirty="0" smtClean="0"/>
              <a:t>Transforming the financial sector to be safer, better and more </a:t>
            </a:r>
            <a:r>
              <a:rPr lang="en-US" altLang="en-US" sz="2800" b="1" dirty="0"/>
              <a:t>t</a:t>
            </a:r>
            <a:r>
              <a:rPr lang="en-US" altLang="en-US" sz="2800" b="1" dirty="0" smtClean="0"/>
              <a:t>ransformative </a:t>
            </a:r>
            <a:r>
              <a:rPr lang="en-US" altLang="en-US" sz="2000" b="1" dirty="0" smtClean="0"/>
              <a:t/>
            </a:r>
            <a:br>
              <a:rPr lang="en-US" altLang="en-US" sz="2000" b="1" dirty="0" smtClean="0"/>
            </a:br>
            <a:r>
              <a:rPr lang="en-US" altLang="en-US" sz="2000" b="1" dirty="0" smtClean="0"/>
              <a:t/>
            </a:r>
            <a:br>
              <a:rPr lang="en-US" altLang="en-US" sz="2000" b="1" dirty="0" smtClean="0"/>
            </a:br>
            <a:r>
              <a:rPr lang="en-US" altLang="en-US" sz="2000" i="1" dirty="0" smtClean="0">
                <a:latin typeface="Calibri" pitchFamily="34" charset="0"/>
                <a:ea typeface="Osaka" pitchFamily="1" charset="-128"/>
              </a:rPr>
              <a:t>Presentation </a:t>
            </a:r>
            <a:r>
              <a:rPr lang="en-US" altLang="en-US" sz="2000" i="1" dirty="0">
                <a:latin typeface="Calibri" pitchFamily="34" charset="0"/>
                <a:ea typeface="Osaka" pitchFamily="1" charset="-128"/>
              </a:rPr>
              <a:t>to the Standing Committee on </a:t>
            </a:r>
            <a:r>
              <a:rPr lang="en-US" altLang="en-US" sz="2000" i="1" dirty="0" smtClean="0">
                <a:latin typeface="Calibri" pitchFamily="34" charset="0"/>
                <a:ea typeface="Osaka" pitchFamily="1" charset="-128"/>
              </a:rPr>
              <a:t>Finance &amp; Portfolio Committee on Trade and Industry </a:t>
            </a:r>
            <a:r>
              <a:rPr lang="en-US" altLang="en-US" sz="2000" b="1" dirty="0"/>
              <a:t/>
            </a:r>
            <a:br>
              <a:rPr lang="en-US" altLang="en-US" sz="2000" b="1" dirty="0"/>
            </a:br>
            <a:r>
              <a:rPr lang="en-US" altLang="en-US" sz="2000" b="1" dirty="0" smtClean="0"/>
              <a:t/>
            </a:r>
            <a:br>
              <a:rPr lang="en-US" altLang="en-US" sz="2000" b="1" dirty="0" smtClean="0"/>
            </a:br>
            <a:endParaRPr lang="en-US" altLang="en-US" sz="2000" b="1" dirty="0" smtClean="0"/>
          </a:p>
        </p:txBody>
      </p:sp>
      <p:sp>
        <p:nvSpPr>
          <p:cNvPr id="25604" name="Rectangle 13"/>
          <p:cNvSpPr>
            <a:spLocks noGrp="1" noChangeArrowheads="1"/>
          </p:cNvSpPr>
          <p:nvPr>
            <p:ph type="subTitle" idx="1"/>
          </p:nvPr>
        </p:nvSpPr>
        <p:spPr>
          <a:xfrm>
            <a:off x="930275" y="4130681"/>
            <a:ext cx="7543800" cy="441325"/>
          </a:xfrm>
          <a:noFill/>
        </p:spPr>
        <p:txBody>
          <a:bodyPr/>
          <a:lstStyle/>
          <a:p>
            <a:pPr algn="r" eaLnBrk="1" hangingPunct="1"/>
            <a:r>
              <a:rPr lang="en-US" altLang="en-US" sz="1600" dirty="0">
                <a:solidFill>
                  <a:schemeClr val="bg1"/>
                </a:solidFill>
                <a:latin typeface="Calibri" pitchFamily="34" charset="0"/>
                <a:cs typeface="Calibri" pitchFamily="34" charset="0"/>
              </a:rPr>
              <a:t>National Treasury </a:t>
            </a:r>
            <a:r>
              <a:rPr lang="en-US" altLang="en-US" sz="1600" b="1" dirty="0">
                <a:solidFill>
                  <a:schemeClr val="bg1"/>
                </a:solidFill>
                <a:latin typeface="Calibri" pitchFamily="34" charset="0"/>
                <a:cs typeface="Calibri" pitchFamily="34" charset="0"/>
              </a:rPr>
              <a:t>| </a:t>
            </a:r>
            <a:r>
              <a:rPr lang="en-US" altLang="en-US" sz="1600" dirty="0" smtClean="0">
                <a:solidFill>
                  <a:schemeClr val="bg1"/>
                </a:solidFill>
                <a:latin typeface="Calibri" pitchFamily="34" charset="0"/>
                <a:cs typeface="Calibri" pitchFamily="34" charset="0"/>
              </a:rPr>
              <a:t>24 May 2017</a:t>
            </a:r>
            <a:endParaRPr lang="en-US" altLang="en-US" sz="1600" dirty="0">
              <a:solidFill>
                <a:schemeClr val="bg1"/>
              </a:solidFill>
              <a:latin typeface="Calibri" pitchFamily="34" charset="0"/>
              <a:cs typeface="Calibri" pitchFamily="34" charset="0"/>
            </a:endParaRPr>
          </a:p>
          <a:p>
            <a:pPr algn="r" eaLnBrk="1" hangingPunct="1"/>
            <a:endParaRPr lang="en-US" altLang="en-US" sz="1400" i="1" dirty="0" smtClean="0">
              <a:solidFill>
                <a:schemeClr val="bg1"/>
              </a:solidFill>
            </a:endParaRPr>
          </a:p>
        </p:txBody>
      </p:sp>
      <p:sp>
        <p:nvSpPr>
          <p:cNvPr id="25605" name="Rectangle 14"/>
          <p:cNvSpPr>
            <a:spLocks noChangeArrowheads="1"/>
          </p:cNvSpPr>
          <p:nvPr/>
        </p:nvSpPr>
        <p:spPr bwMode="auto">
          <a:xfrm>
            <a:off x="777875" y="4548188"/>
            <a:ext cx="76962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000">
                <a:solidFill>
                  <a:schemeClr val="tx1"/>
                </a:solidFill>
                <a:latin typeface="Arial" charset="0"/>
                <a:ea typeface="Osaka" pitchFamily="1" charset="-128"/>
              </a:defRPr>
            </a:lvl1pPr>
            <a:lvl2pPr marL="742950" indent="-285750">
              <a:spcBef>
                <a:spcPct val="20000"/>
              </a:spcBef>
              <a:buChar char="–"/>
              <a:defRPr sz="2000">
                <a:solidFill>
                  <a:schemeClr val="tx1"/>
                </a:solidFill>
                <a:latin typeface="Arial" charset="0"/>
                <a:ea typeface="Osaka" pitchFamily="1" charset="-128"/>
              </a:defRPr>
            </a:lvl2pPr>
            <a:lvl3pPr marL="1143000" indent="-228600">
              <a:spcBef>
                <a:spcPct val="20000"/>
              </a:spcBef>
              <a:buChar char="•"/>
              <a:defRPr sz="2000">
                <a:solidFill>
                  <a:schemeClr val="tx1"/>
                </a:solidFill>
                <a:latin typeface="Arial" charset="0"/>
                <a:ea typeface="Osaka" pitchFamily="1" charset="-128"/>
              </a:defRPr>
            </a:lvl3pPr>
            <a:lvl4pPr marL="1600200" indent="-228600">
              <a:spcBef>
                <a:spcPct val="20000"/>
              </a:spcBef>
              <a:buChar char="–"/>
              <a:defRPr sz="2000">
                <a:solidFill>
                  <a:schemeClr val="tx1"/>
                </a:solidFill>
                <a:latin typeface="Arial" charset="0"/>
                <a:ea typeface="Osaka" pitchFamily="1" charset="-128"/>
              </a:defRPr>
            </a:lvl4pPr>
            <a:lvl5pPr marL="2057400" indent="-228600">
              <a:spcBef>
                <a:spcPct val="20000"/>
              </a:spcBef>
              <a:buChar char="»"/>
              <a:defRPr sz="2000">
                <a:solidFill>
                  <a:schemeClr val="tx1"/>
                </a:solidFill>
                <a:latin typeface="Arial" charset="0"/>
                <a:ea typeface="Osaka"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Osaka"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Osaka"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Osaka"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Osaka" pitchFamily="1" charset="-128"/>
              </a:defRPr>
            </a:lvl9pPr>
          </a:lstStyle>
          <a:p>
            <a:pPr algn="r" fontAlgn="base">
              <a:spcAft>
                <a:spcPct val="0"/>
              </a:spcAft>
              <a:buFontTx/>
              <a:buNone/>
            </a:pPr>
            <a:endParaRPr lang="en-US" altLang="en-US" sz="1000">
              <a:solidFill>
                <a:srgbClr val="FFFFFF"/>
              </a:solidFill>
            </a:endParaRPr>
          </a:p>
        </p:txBody>
      </p:sp>
      <p:sp>
        <p:nvSpPr>
          <p:cNvPr id="3" name="Slide Number Placeholder 2"/>
          <p:cNvSpPr>
            <a:spLocks noGrp="1"/>
          </p:cNvSpPr>
          <p:nvPr>
            <p:ph type="sldNum" sz="quarter" idx="12"/>
          </p:nvPr>
        </p:nvSpPr>
        <p:spPr/>
        <p:txBody>
          <a:bodyPr/>
          <a:lstStyle/>
          <a:p>
            <a:pPr>
              <a:defRPr/>
            </a:pPr>
            <a:fld id="{95569858-A568-412E-B98C-AF7EB0E0AC3C}" type="slidenum">
              <a:rPr lang="en-US" smtClean="0">
                <a:solidFill>
                  <a:srgbClr val="000000"/>
                </a:solidFill>
              </a:rPr>
              <a:pPr>
                <a:defRPr/>
              </a:pPr>
              <a:t>1</a:t>
            </a:fld>
            <a:endParaRPr lang="en-US">
              <a:solidFill>
                <a:srgbClr val="000000"/>
              </a:solidFill>
            </a:endParaRPr>
          </a:p>
        </p:txBody>
      </p:sp>
    </p:spTree>
    <p:extLst>
      <p:ext uri="{BB962C8B-B14F-4D97-AF65-F5344CB8AC3E}">
        <p14:creationId xmlns:p14="http://schemas.microsoft.com/office/powerpoint/2010/main" xmlns="" val="3394622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altLang="en-US" sz="2800" b="1" dirty="0" smtClean="0">
                <a:ea typeface="Arial Unicode MS" pitchFamily="34" charset="-128"/>
                <a:cs typeface="Arial Unicode MS" pitchFamily="34" charset="-128"/>
              </a:rPr>
              <a:t>Origins and functioning of the FSC cont.</a:t>
            </a:r>
            <a:endParaRPr lang="en-ZA" dirty="0"/>
          </a:p>
        </p:txBody>
      </p:sp>
      <p:sp>
        <p:nvSpPr>
          <p:cNvPr id="3" name="Content Placeholder 2"/>
          <p:cNvSpPr>
            <a:spLocks noGrp="1"/>
          </p:cNvSpPr>
          <p:nvPr>
            <p:ph idx="1"/>
          </p:nvPr>
        </p:nvSpPr>
        <p:spPr>
          <a:xfrm>
            <a:off x="-76200" y="1142984"/>
            <a:ext cx="9144000" cy="5257816"/>
          </a:xfrm>
        </p:spPr>
        <p:txBody>
          <a:bodyPr/>
          <a:lstStyle/>
          <a:p>
            <a:pPr>
              <a:defRPr/>
            </a:pPr>
            <a:r>
              <a:rPr lang="en-ZA" sz="1800" dirty="0" smtClean="0"/>
              <a:t>In </a:t>
            </a:r>
            <a:r>
              <a:rPr lang="en-ZA" sz="1800" b="1" dirty="0" smtClean="0"/>
              <a:t>2007 DTI gazetted the generic codes </a:t>
            </a:r>
            <a:r>
              <a:rPr lang="en-ZA" sz="1800" dirty="0" smtClean="0"/>
              <a:t>under section 9 of the BBBEE Act and the FSC codes were then aligned to the generic codes and gazetted in 2012</a:t>
            </a:r>
          </a:p>
          <a:p>
            <a:pPr>
              <a:defRPr/>
            </a:pPr>
            <a:endParaRPr lang="en-ZA" sz="1800" dirty="0" smtClean="0"/>
          </a:p>
          <a:p>
            <a:pPr>
              <a:defRPr/>
            </a:pPr>
            <a:r>
              <a:rPr lang="en-ZA" sz="1800" dirty="0" smtClean="0"/>
              <a:t>The FSC is premised on the following elements which are entailed in the gereric codes:</a:t>
            </a:r>
          </a:p>
          <a:p>
            <a:pPr lvl="1">
              <a:defRPr/>
            </a:pPr>
            <a:r>
              <a:rPr lang="en-ZA" sz="1800" b="1" dirty="0" smtClean="0"/>
              <a:t>Ownership:</a:t>
            </a:r>
            <a:r>
              <a:rPr lang="en-ZA" sz="1800" dirty="0" smtClean="0"/>
              <a:t> </a:t>
            </a:r>
            <a:r>
              <a:rPr lang="en-US" sz="1800" dirty="0"/>
              <a:t>Defined as Black People holding rights of ownership as direct participants or as participants through some form of business such as a company with shares; a close corporation; a co-operative; any form of juristic person </a:t>
            </a:r>
            <a:r>
              <a:rPr lang="en-US" sz="1800" dirty="0" err="1"/>
              <a:t>recognised</a:t>
            </a:r>
            <a:r>
              <a:rPr lang="en-US" sz="1800" dirty="0"/>
              <a:t> under South African law; a partnership or other association of natural persons; a Broad-Based Ownership Scheme; an Employee Ownership Scheme; and A Trust (provided that the Trust deed stipulates that the beneficiaries must be Black South Africans and that at least 85% of the proceeds of the Trust accrues to the beneficiaries).</a:t>
            </a:r>
          </a:p>
          <a:p>
            <a:pPr lvl="1">
              <a:defRPr/>
            </a:pPr>
            <a:r>
              <a:rPr lang="en-ZA" sz="1800" b="1" dirty="0" smtClean="0"/>
              <a:t>Management Control: </a:t>
            </a:r>
            <a:r>
              <a:rPr lang="en-US" sz="1800" dirty="0"/>
              <a:t>Board Participation and Top Management (Executive Team</a:t>
            </a:r>
            <a:r>
              <a:rPr lang="en-US" sz="1800" dirty="0" smtClean="0"/>
              <a:t>)</a:t>
            </a:r>
          </a:p>
          <a:p>
            <a:pPr lvl="1">
              <a:defRPr/>
            </a:pPr>
            <a:r>
              <a:rPr lang="en-US" sz="1800" b="1" dirty="0"/>
              <a:t>Preferential Procurement: </a:t>
            </a:r>
            <a:r>
              <a:rPr lang="en-US" sz="1800" dirty="0"/>
              <a:t>All goods and services procured from Suppliers based on their </a:t>
            </a:r>
            <a:r>
              <a:rPr lang="en-US" sz="1800" dirty="0" smtClean="0"/>
              <a:t>BBBEE </a:t>
            </a:r>
            <a:r>
              <a:rPr lang="en-US" sz="1800" dirty="0"/>
              <a:t>Procurement Recognition Levels, </a:t>
            </a:r>
            <a:r>
              <a:rPr lang="en-US" sz="1800" dirty="0" smtClean="0"/>
              <a:t>QSEs </a:t>
            </a:r>
            <a:r>
              <a:rPr lang="en-US" sz="1800" dirty="0"/>
              <a:t>and </a:t>
            </a:r>
            <a:r>
              <a:rPr lang="en-US" sz="1800" dirty="0" smtClean="0"/>
              <a:t>EMEs</a:t>
            </a:r>
            <a:endParaRPr lang="en-US" sz="1800" dirty="0"/>
          </a:p>
          <a:p>
            <a:pPr lvl="1">
              <a:defRPr/>
            </a:pPr>
            <a:endParaRPr lang="en-US" sz="1800" dirty="0"/>
          </a:p>
          <a:p>
            <a:pPr lvl="1">
              <a:defRPr/>
            </a:pPr>
            <a:endParaRPr lang="en-US" sz="1800" dirty="0" smtClean="0"/>
          </a:p>
          <a:p>
            <a:pPr lvl="1">
              <a:defRPr/>
            </a:pPr>
            <a:endParaRPr lang="en-ZA" sz="1800" dirty="0" smtClean="0"/>
          </a:p>
        </p:txBody>
      </p:sp>
      <p:sp>
        <p:nvSpPr>
          <p:cNvPr id="4" name="Slide Number Placeholder 3"/>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10</a:t>
            </a:fld>
            <a:endParaRPr lang="en-US" sz="1400" b="0" dirty="0">
              <a:solidFill>
                <a:srgbClr val="000000"/>
              </a:solidFill>
              <a:latin typeface="Arial"/>
            </a:endParaRPr>
          </a:p>
        </p:txBody>
      </p:sp>
    </p:spTree>
    <p:extLst>
      <p:ext uri="{BB962C8B-B14F-4D97-AF65-F5344CB8AC3E}">
        <p14:creationId xmlns:p14="http://schemas.microsoft.com/office/powerpoint/2010/main" xmlns="" val="381259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82000" cy="838200"/>
          </a:xfrm>
        </p:spPr>
        <p:txBody>
          <a:bodyPr/>
          <a:lstStyle/>
          <a:p>
            <a:r>
              <a:rPr lang="en-US" b="1" dirty="0" smtClean="0"/>
              <a:t>BEE transactions in the banking sector</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647580810"/>
              </p:ext>
            </p:extLst>
          </p:nvPr>
        </p:nvGraphicFramePr>
        <p:xfrm>
          <a:off x="609601" y="1200172"/>
          <a:ext cx="8217525" cy="5048229"/>
        </p:xfrm>
        <a:graphic>
          <a:graphicData uri="http://schemas.openxmlformats.org/drawingml/2006/table">
            <a:tbl>
              <a:tblPr firstRow="1" firstCol="1" bandRow="1">
                <a:tableStyleId>{5C22544A-7EE6-4342-B048-85BDC9FD1C3A}</a:tableStyleId>
              </a:tblPr>
              <a:tblGrid>
                <a:gridCol w="2121739"/>
                <a:gridCol w="2886399"/>
                <a:gridCol w="3209387"/>
              </a:tblGrid>
              <a:tr h="247883">
                <a:tc>
                  <a:txBody>
                    <a:bodyPr/>
                    <a:lstStyle/>
                    <a:p>
                      <a:pPr marL="0" marR="0" algn="ctr">
                        <a:lnSpc>
                          <a:spcPct val="115000"/>
                        </a:lnSpc>
                        <a:spcBef>
                          <a:spcPts val="0"/>
                        </a:spcBef>
                        <a:spcAft>
                          <a:spcPts val="0"/>
                        </a:spcAft>
                      </a:pPr>
                      <a:r>
                        <a:rPr lang="en-ZA" sz="1200" dirty="0">
                          <a:solidFill>
                            <a:schemeClr val="bg1"/>
                          </a:solidFill>
                          <a:effectLst/>
                        </a:rPr>
                        <a:t>Bank</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316" marR="36316"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ctr">
                        <a:lnSpc>
                          <a:spcPct val="115000"/>
                        </a:lnSpc>
                        <a:spcBef>
                          <a:spcPts val="0"/>
                        </a:spcBef>
                        <a:spcAft>
                          <a:spcPts val="0"/>
                        </a:spcAft>
                      </a:pPr>
                      <a:r>
                        <a:rPr lang="en-ZA" sz="1200" dirty="0">
                          <a:solidFill>
                            <a:schemeClr val="bg1"/>
                          </a:solidFill>
                          <a:effectLst/>
                        </a:rPr>
                        <a:t>Size, value and term of deal</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316" marR="36316"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ctr">
                        <a:lnSpc>
                          <a:spcPct val="115000"/>
                        </a:lnSpc>
                        <a:spcBef>
                          <a:spcPts val="0"/>
                        </a:spcBef>
                        <a:spcAft>
                          <a:spcPts val="0"/>
                        </a:spcAft>
                      </a:pPr>
                      <a:r>
                        <a:rPr lang="en-ZA" sz="1200" dirty="0">
                          <a:solidFill>
                            <a:schemeClr val="bg1"/>
                          </a:solidFill>
                          <a:effectLst/>
                        </a:rPr>
                        <a:t>Beneficiaries</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316" marR="36316"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r h="1293305">
                <a:tc>
                  <a:txBody>
                    <a:bodyPr/>
                    <a:lstStyle/>
                    <a:p>
                      <a:pPr marL="0" marR="0">
                        <a:lnSpc>
                          <a:spcPct val="115000"/>
                        </a:lnSpc>
                        <a:spcBef>
                          <a:spcPts val="0"/>
                        </a:spcBef>
                        <a:spcAft>
                          <a:spcPts val="0"/>
                        </a:spcAft>
                      </a:pPr>
                      <a:r>
                        <a:rPr lang="en-ZA" sz="1200" dirty="0">
                          <a:solidFill>
                            <a:schemeClr val="tx1"/>
                          </a:solidFill>
                          <a:effectLst/>
                        </a:rPr>
                        <a:t>ABSA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316" marR="36316"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marL="342900" marR="0" lvl="0" indent="-342900" algn="l">
                        <a:spcBef>
                          <a:spcPts val="0"/>
                        </a:spcBef>
                        <a:spcAft>
                          <a:spcPts val="0"/>
                        </a:spcAft>
                        <a:buFont typeface="Symbol" panose="05050102010706020507" pitchFamily="18" charset="2"/>
                        <a:buChar char=""/>
                      </a:pPr>
                      <a:r>
                        <a:rPr lang="en-ZA" sz="1200" dirty="0" smtClean="0">
                          <a:solidFill>
                            <a:schemeClr val="tx1"/>
                          </a:solidFill>
                          <a:effectLst/>
                        </a:rPr>
                        <a:t>Size: 10% of Absa Group (now BAGL)</a:t>
                      </a:r>
                      <a:endParaRPr lang="en-US" sz="1200" dirty="0" smtClean="0">
                        <a:solidFill>
                          <a:schemeClr val="tx1"/>
                        </a:solidFill>
                        <a:effectLst/>
                      </a:endParaRPr>
                    </a:p>
                    <a:p>
                      <a:pPr marL="342900" marR="0" lvl="0" indent="-342900" algn="l">
                        <a:spcBef>
                          <a:spcPts val="0"/>
                        </a:spcBef>
                        <a:spcAft>
                          <a:spcPts val="0"/>
                        </a:spcAft>
                        <a:buFont typeface="Symbol" panose="05050102010706020507" pitchFamily="18" charset="2"/>
                        <a:buChar char=""/>
                      </a:pPr>
                      <a:r>
                        <a:rPr lang="en-ZA" sz="1200" dirty="0" smtClean="0">
                          <a:solidFill>
                            <a:schemeClr val="tx1"/>
                          </a:solidFill>
                          <a:effectLst/>
                        </a:rPr>
                        <a:t>Value: ZAR 3.0bn</a:t>
                      </a:r>
                      <a:endParaRPr lang="en-US" sz="1200" dirty="0" smtClean="0">
                        <a:solidFill>
                          <a:schemeClr val="tx1"/>
                        </a:solidFill>
                        <a:effectLst/>
                      </a:endParaRPr>
                    </a:p>
                    <a:p>
                      <a:pPr marL="342900" marR="0" lvl="0" indent="-342900" algn="l">
                        <a:spcBef>
                          <a:spcPts val="0"/>
                        </a:spcBef>
                        <a:spcAft>
                          <a:spcPts val="0"/>
                        </a:spcAft>
                        <a:buFont typeface="Symbol" panose="05050102010706020507" pitchFamily="18" charset="2"/>
                        <a:buChar char=""/>
                      </a:pPr>
                      <a:r>
                        <a:rPr lang="en-ZA" sz="1200" dirty="0" smtClean="0">
                          <a:solidFill>
                            <a:schemeClr val="tx1"/>
                          </a:solidFill>
                          <a:effectLst/>
                        </a:rPr>
                        <a:t>Term: Apr-04 to Oct-12 (8 years)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6316" marR="36316"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spcBef>
                          <a:spcPts val="0"/>
                        </a:spcBef>
                        <a:spcAft>
                          <a:spcPts val="0"/>
                        </a:spcAft>
                        <a:buFont typeface="Symbol" panose="05050102010706020507" pitchFamily="18" charset="2"/>
                        <a:buChar char=""/>
                      </a:pPr>
                      <a:r>
                        <a:rPr lang="en-ZA" sz="1200" dirty="0" err="1">
                          <a:solidFill>
                            <a:schemeClr val="tx1"/>
                          </a:solidFill>
                          <a:effectLst/>
                        </a:rPr>
                        <a:t>Mvelaphanda</a:t>
                      </a:r>
                      <a:r>
                        <a:rPr lang="en-ZA" sz="1200" dirty="0">
                          <a:solidFill>
                            <a:schemeClr val="tx1"/>
                          </a:solidFill>
                          <a:effectLst/>
                        </a:rPr>
                        <a:t> Holdings, Community trusts, Business people and Charities (</a:t>
                      </a:r>
                      <a:r>
                        <a:rPr lang="en-ZA" sz="1200" dirty="0" smtClean="0">
                          <a:solidFill>
                            <a:schemeClr val="tx1"/>
                          </a:solidFill>
                          <a:effectLst/>
                        </a:rPr>
                        <a:t>5%)</a:t>
                      </a:r>
                      <a:endParaRPr lang="en-US" sz="1200" dirty="0">
                        <a:solidFill>
                          <a:schemeClr val="tx1"/>
                        </a:solidFill>
                        <a:effectLst/>
                      </a:endParaRPr>
                    </a:p>
                    <a:p>
                      <a:pPr marL="342900" marR="0" lvl="0" indent="-342900">
                        <a:spcBef>
                          <a:spcPts val="0"/>
                        </a:spcBef>
                        <a:spcAft>
                          <a:spcPts val="0"/>
                        </a:spcAft>
                        <a:buFont typeface="Symbol" panose="05050102010706020507" pitchFamily="18" charset="2"/>
                        <a:buChar char=""/>
                      </a:pPr>
                      <a:r>
                        <a:rPr lang="en-ZA" sz="1200" dirty="0" smtClean="0">
                          <a:solidFill>
                            <a:schemeClr val="tx1"/>
                          </a:solidFill>
                          <a:effectLst/>
                        </a:rPr>
                        <a:t>Regional community trusts, BEE companies, Women's groups, Rural-based formations (5%)</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6316" marR="36316"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69014">
                <a:tc>
                  <a:txBody>
                    <a:bodyPr/>
                    <a:lstStyle/>
                    <a:p>
                      <a:pPr marL="0" marR="0">
                        <a:lnSpc>
                          <a:spcPct val="115000"/>
                        </a:lnSpc>
                        <a:spcBef>
                          <a:spcPts val="0"/>
                        </a:spcBef>
                        <a:spcAft>
                          <a:spcPts val="0"/>
                        </a:spcAft>
                      </a:pPr>
                      <a:r>
                        <a:rPr lang="en-ZA" sz="1200" dirty="0">
                          <a:solidFill>
                            <a:schemeClr val="tx1"/>
                          </a:solidFill>
                          <a:effectLst/>
                        </a:rPr>
                        <a:t>Standard bank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316" marR="36316"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marL="342900" marR="0" lvl="0" indent="-342900">
                        <a:lnSpc>
                          <a:spcPct val="115000"/>
                        </a:lnSpc>
                        <a:spcBef>
                          <a:spcPts val="0"/>
                        </a:spcBef>
                        <a:spcAft>
                          <a:spcPts val="0"/>
                        </a:spcAft>
                        <a:buFont typeface="Symbol" panose="05050102010706020507" pitchFamily="18" charset="2"/>
                        <a:buChar char=""/>
                      </a:pPr>
                      <a:r>
                        <a:rPr lang="en-ZA" sz="1200" dirty="0">
                          <a:solidFill>
                            <a:schemeClr val="tx1"/>
                          </a:solidFill>
                          <a:effectLst/>
                        </a:rPr>
                        <a:t>Size: 10% of SA operations only</a:t>
                      </a:r>
                      <a:endParaRPr lang="en-US" sz="1200" dirty="0">
                        <a:solidFill>
                          <a:schemeClr val="tx1"/>
                        </a:solidFill>
                        <a:effectLst/>
                      </a:endParaRPr>
                    </a:p>
                    <a:p>
                      <a:pPr marL="342900" marR="0" lvl="0" indent="-342900">
                        <a:lnSpc>
                          <a:spcPct val="115000"/>
                        </a:lnSpc>
                        <a:spcBef>
                          <a:spcPts val="0"/>
                        </a:spcBef>
                        <a:spcAft>
                          <a:spcPts val="0"/>
                        </a:spcAft>
                        <a:buFont typeface="Symbol" panose="05050102010706020507" pitchFamily="18" charset="2"/>
                        <a:buChar char=""/>
                      </a:pPr>
                      <a:r>
                        <a:rPr lang="en-ZA" sz="1200" dirty="0">
                          <a:solidFill>
                            <a:schemeClr val="tx1"/>
                          </a:solidFill>
                          <a:effectLst/>
                        </a:rPr>
                        <a:t>Value: ZAR 4.2bn</a:t>
                      </a:r>
                      <a:endParaRPr lang="en-US" sz="1200" dirty="0">
                        <a:solidFill>
                          <a:schemeClr val="tx1"/>
                        </a:solidFill>
                        <a:effectLst/>
                      </a:endParaRPr>
                    </a:p>
                    <a:p>
                      <a:pPr marL="342900" marR="0" lvl="0" indent="-342900">
                        <a:lnSpc>
                          <a:spcPct val="115000"/>
                        </a:lnSpc>
                        <a:spcBef>
                          <a:spcPts val="0"/>
                        </a:spcBef>
                        <a:spcAft>
                          <a:spcPts val="0"/>
                        </a:spcAft>
                        <a:buFont typeface="Symbol" panose="05050102010706020507" pitchFamily="18" charset="2"/>
                        <a:buChar char=""/>
                      </a:pPr>
                      <a:r>
                        <a:rPr lang="en-ZA" sz="1200" dirty="0">
                          <a:solidFill>
                            <a:schemeClr val="tx1"/>
                          </a:solidFill>
                          <a:effectLst/>
                        </a:rPr>
                        <a:t>Term: Jul-04 to Dec-15 (10 years)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316" marR="36316"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pPr>
                      <a:r>
                        <a:rPr lang="en-ZA" sz="1200" dirty="0">
                          <a:solidFill>
                            <a:schemeClr val="tx1"/>
                          </a:solidFill>
                          <a:effectLst/>
                        </a:rPr>
                        <a:t>SMEs (1.0%)</a:t>
                      </a:r>
                      <a:endParaRPr lang="en-US" sz="1200" dirty="0">
                        <a:solidFill>
                          <a:schemeClr val="tx1"/>
                        </a:solidFill>
                        <a:effectLst/>
                      </a:endParaRPr>
                    </a:p>
                    <a:p>
                      <a:pPr marL="342900" marR="0" lvl="0" indent="-342900">
                        <a:lnSpc>
                          <a:spcPct val="115000"/>
                        </a:lnSpc>
                        <a:spcBef>
                          <a:spcPts val="0"/>
                        </a:spcBef>
                        <a:spcAft>
                          <a:spcPts val="0"/>
                        </a:spcAft>
                        <a:buFont typeface="Symbol" panose="05050102010706020507" pitchFamily="18" charset="2"/>
                        <a:buChar char=""/>
                      </a:pPr>
                      <a:r>
                        <a:rPr lang="en-ZA" sz="1200" dirty="0">
                          <a:solidFill>
                            <a:schemeClr val="tx1"/>
                          </a:solidFill>
                          <a:effectLst/>
                        </a:rPr>
                        <a:t>Community Foundation (1.0%)</a:t>
                      </a:r>
                      <a:endParaRPr lang="en-US" sz="1200" dirty="0">
                        <a:solidFill>
                          <a:schemeClr val="tx1"/>
                        </a:solidFill>
                        <a:effectLst/>
                      </a:endParaRPr>
                    </a:p>
                    <a:p>
                      <a:pPr marL="342900" marR="0" lvl="0" indent="-342900">
                        <a:lnSpc>
                          <a:spcPct val="115000"/>
                        </a:lnSpc>
                        <a:spcBef>
                          <a:spcPts val="0"/>
                        </a:spcBef>
                        <a:spcAft>
                          <a:spcPts val="0"/>
                        </a:spcAft>
                        <a:buFont typeface="Symbol" panose="05050102010706020507" pitchFamily="18" charset="2"/>
                        <a:buChar char=""/>
                      </a:pPr>
                      <a:r>
                        <a:rPr lang="en-ZA" sz="1200" dirty="0">
                          <a:solidFill>
                            <a:schemeClr val="tx1"/>
                          </a:solidFill>
                          <a:effectLst/>
                        </a:rPr>
                        <a:t>Strategic Beneficiaries (4.0%)</a:t>
                      </a:r>
                      <a:endParaRPr lang="en-US" sz="1200" dirty="0">
                        <a:solidFill>
                          <a:schemeClr val="tx1"/>
                        </a:solidFill>
                        <a:effectLst/>
                      </a:endParaRPr>
                    </a:p>
                    <a:p>
                      <a:pPr marL="342900" marR="0" lvl="0" indent="-342900">
                        <a:lnSpc>
                          <a:spcPct val="115000"/>
                        </a:lnSpc>
                        <a:spcBef>
                          <a:spcPts val="0"/>
                        </a:spcBef>
                        <a:spcAft>
                          <a:spcPts val="0"/>
                        </a:spcAft>
                        <a:buFont typeface="Symbol" panose="05050102010706020507" pitchFamily="18" charset="2"/>
                        <a:buChar char=""/>
                      </a:pPr>
                      <a:r>
                        <a:rPr lang="en-ZA" sz="1200" dirty="0">
                          <a:solidFill>
                            <a:schemeClr val="tx1"/>
                          </a:solidFill>
                          <a:effectLst/>
                        </a:rPr>
                        <a:t>Employees (4.0%)</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316" marR="36316"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35211">
                <a:tc>
                  <a:txBody>
                    <a:bodyPr/>
                    <a:lstStyle/>
                    <a:p>
                      <a:pPr marL="0" marR="0">
                        <a:lnSpc>
                          <a:spcPct val="115000"/>
                        </a:lnSpc>
                        <a:spcBef>
                          <a:spcPts val="0"/>
                        </a:spcBef>
                        <a:spcAft>
                          <a:spcPts val="0"/>
                        </a:spcAft>
                      </a:pPr>
                      <a:r>
                        <a:rPr lang="en-ZA" sz="1200" dirty="0">
                          <a:solidFill>
                            <a:schemeClr val="tx1"/>
                          </a:solidFill>
                          <a:effectLst/>
                        </a:rPr>
                        <a:t>FirstRand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316" marR="36316"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marL="342900" marR="0" lvl="0" indent="-342900">
                        <a:lnSpc>
                          <a:spcPct val="115000"/>
                        </a:lnSpc>
                        <a:spcBef>
                          <a:spcPts val="0"/>
                        </a:spcBef>
                        <a:spcAft>
                          <a:spcPts val="0"/>
                        </a:spcAft>
                        <a:buFont typeface="Symbol" panose="05050102010706020507" pitchFamily="18" charset="2"/>
                        <a:buChar char=""/>
                      </a:pPr>
                      <a:r>
                        <a:rPr lang="en-ZA" sz="1200" dirty="0">
                          <a:solidFill>
                            <a:schemeClr val="tx1"/>
                          </a:solidFill>
                          <a:effectLst/>
                        </a:rPr>
                        <a:t>Size: 10% of FirstRand Group</a:t>
                      </a:r>
                      <a:endParaRPr lang="en-US" sz="1200" dirty="0">
                        <a:solidFill>
                          <a:schemeClr val="tx1"/>
                        </a:solidFill>
                        <a:effectLst/>
                      </a:endParaRPr>
                    </a:p>
                    <a:p>
                      <a:pPr marL="342900" marR="0" lvl="0" indent="-342900">
                        <a:lnSpc>
                          <a:spcPct val="115000"/>
                        </a:lnSpc>
                        <a:spcBef>
                          <a:spcPts val="0"/>
                        </a:spcBef>
                        <a:spcAft>
                          <a:spcPts val="0"/>
                        </a:spcAft>
                        <a:buFont typeface="Symbol" panose="05050102010706020507" pitchFamily="18" charset="2"/>
                        <a:buChar char=""/>
                      </a:pPr>
                      <a:r>
                        <a:rPr lang="en-ZA" sz="1200" dirty="0">
                          <a:solidFill>
                            <a:schemeClr val="tx1"/>
                          </a:solidFill>
                          <a:effectLst/>
                        </a:rPr>
                        <a:t>Value: ZAR 6.9bn</a:t>
                      </a:r>
                      <a:endParaRPr lang="en-US" sz="1200" dirty="0">
                        <a:solidFill>
                          <a:schemeClr val="tx1"/>
                        </a:solidFill>
                        <a:effectLst/>
                      </a:endParaRPr>
                    </a:p>
                    <a:p>
                      <a:pPr marL="342900" marR="0" lvl="0" indent="-342900">
                        <a:lnSpc>
                          <a:spcPct val="115000"/>
                        </a:lnSpc>
                        <a:spcBef>
                          <a:spcPts val="0"/>
                        </a:spcBef>
                        <a:spcAft>
                          <a:spcPts val="0"/>
                        </a:spcAft>
                        <a:buFont typeface="Symbol" panose="05050102010706020507" pitchFamily="18" charset="2"/>
                        <a:buChar char=""/>
                      </a:pPr>
                      <a:r>
                        <a:rPr lang="en-ZA" sz="1200" dirty="0">
                          <a:solidFill>
                            <a:schemeClr val="tx1"/>
                          </a:solidFill>
                          <a:effectLst/>
                        </a:rPr>
                        <a:t>Term: Feb-05 to Dec-14 (10 years)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316" marR="36316"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pPr>
                      <a:r>
                        <a:rPr lang="en-ZA" sz="1200" dirty="0">
                          <a:solidFill>
                            <a:schemeClr val="tx1"/>
                          </a:solidFill>
                          <a:effectLst/>
                        </a:rPr>
                        <a:t>Strategic Beneficiaries (6.5%)</a:t>
                      </a:r>
                      <a:endParaRPr lang="en-US" sz="1200" dirty="0">
                        <a:solidFill>
                          <a:schemeClr val="tx1"/>
                        </a:solidFill>
                        <a:effectLst/>
                      </a:endParaRPr>
                    </a:p>
                    <a:p>
                      <a:pPr marL="342900" marR="0" lvl="0" indent="-342900">
                        <a:lnSpc>
                          <a:spcPct val="115000"/>
                        </a:lnSpc>
                        <a:spcBef>
                          <a:spcPts val="0"/>
                        </a:spcBef>
                        <a:spcAft>
                          <a:spcPts val="0"/>
                        </a:spcAft>
                        <a:buFont typeface="Symbol" panose="05050102010706020507" pitchFamily="18" charset="2"/>
                        <a:buChar char=""/>
                      </a:pPr>
                      <a:r>
                        <a:rPr lang="en-ZA" sz="1200" dirty="0">
                          <a:solidFill>
                            <a:schemeClr val="tx1"/>
                          </a:solidFill>
                          <a:effectLst/>
                        </a:rPr>
                        <a:t>Black Employees (3.5%)</a:t>
                      </a:r>
                      <a:endParaRPr lang="en-US" sz="1200" dirty="0">
                        <a:solidFill>
                          <a:schemeClr val="tx1"/>
                        </a:solidFill>
                        <a:effectLst/>
                      </a:endParaRPr>
                    </a:p>
                    <a:p>
                      <a:pPr marL="342900" marR="0" lvl="0" indent="-342900">
                        <a:lnSpc>
                          <a:spcPct val="115000"/>
                        </a:lnSpc>
                        <a:spcBef>
                          <a:spcPts val="0"/>
                        </a:spcBef>
                        <a:spcAft>
                          <a:spcPts val="0"/>
                        </a:spcAft>
                        <a:buFont typeface="Symbol" panose="05050102010706020507" pitchFamily="18" charset="2"/>
                        <a:buChar char=""/>
                      </a:pPr>
                      <a:r>
                        <a:rPr lang="en-ZA" sz="1200" dirty="0">
                          <a:solidFill>
                            <a:schemeClr val="tx1"/>
                          </a:solidFill>
                          <a:effectLst/>
                        </a:rPr>
                        <a:t>Employees and management (2.23%)</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316" marR="36316"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02816">
                <a:tc>
                  <a:txBody>
                    <a:bodyPr/>
                    <a:lstStyle/>
                    <a:p>
                      <a:pPr marL="0" marR="0">
                        <a:lnSpc>
                          <a:spcPct val="115000"/>
                        </a:lnSpc>
                        <a:spcBef>
                          <a:spcPts val="0"/>
                        </a:spcBef>
                        <a:spcAft>
                          <a:spcPts val="0"/>
                        </a:spcAft>
                      </a:pPr>
                      <a:r>
                        <a:rPr lang="en-ZA" sz="1200" dirty="0" err="1">
                          <a:solidFill>
                            <a:schemeClr val="tx1"/>
                          </a:solidFill>
                          <a:effectLst/>
                        </a:rPr>
                        <a:t>Nedbank</a:t>
                      </a:r>
                      <a:r>
                        <a:rPr lang="en-ZA"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316" marR="36316"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marL="342900" marR="0" lvl="0" indent="-342900">
                        <a:lnSpc>
                          <a:spcPct val="115000"/>
                        </a:lnSpc>
                        <a:spcBef>
                          <a:spcPts val="0"/>
                        </a:spcBef>
                        <a:spcAft>
                          <a:spcPts val="0"/>
                        </a:spcAft>
                        <a:buFont typeface="Symbol" panose="05050102010706020507" pitchFamily="18" charset="2"/>
                        <a:buChar char=""/>
                      </a:pPr>
                      <a:r>
                        <a:rPr lang="en-ZA" sz="1200" dirty="0">
                          <a:solidFill>
                            <a:schemeClr val="tx1"/>
                          </a:solidFill>
                          <a:effectLst/>
                        </a:rPr>
                        <a:t>Size: 9.47% of </a:t>
                      </a:r>
                      <a:r>
                        <a:rPr lang="en-ZA" sz="1200" dirty="0" err="1">
                          <a:solidFill>
                            <a:schemeClr val="tx1"/>
                          </a:solidFill>
                          <a:effectLst/>
                        </a:rPr>
                        <a:t>Nedbank</a:t>
                      </a:r>
                      <a:r>
                        <a:rPr lang="en-ZA" sz="1200" dirty="0">
                          <a:solidFill>
                            <a:schemeClr val="tx1"/>
                          </a:solidFill>
                          <a:effectLst/>
                        </a:rPr>
                        <a:t> Group</a:t>
                      </a:r>
                      <a:endParaRPr lang="en-US" sz="1200" dirty="0">
                        <a:solidFill>
                          <a:schemeClr val="tx1"/>
                        </a:solidFill>
                        <a:effectLst/>
                      </a:endParaRPr>
                    </a:p>
                    <a:p>
                      <a:pPr marL="342900" marR="0" lvl="0" indent="-342900">
                        <a:lnSpc>
                          <a:spcPct val="115000"/>
                        </a:lnSpc>
                        <a:spcBef>
                          <a:spcPts val="0"/>
                        </a:spcBef>
                        <a:spcAft>
                          <a:spcPts val="0"/>
                        </a:spcAft>
                        <a:buFont typeface="Symbol" panose="05050102010706020507" pitchFamily="18" charset="2"/>
                        <a:buChar char=""/>
                      </a:pPr>
                      <a:r>
                        <a:rPr lang="en-ZA" sz="1200" dirty="0">
                          <a:solidFill>
                            <a:schemeClr val="tx1"/>
                          </a:solidFill>
                          <a:effectLst/>
                        </a:rPr>
                        <a:t>Value: ZAR 3.1bn</a:t>
                      </a:r>
                      <a:endParaRPr lang="en-US" sz="1200" dirty="0">
                        <a:solidFill>
                          <a:schemeClr val="tx1"/>
                        </a:solidFill>
                        <a:effectLst/>
                      </a:endParaRPr>
                    </a:p>
                    <a:p>
                      <a:pPr marL="342900" marR="0" lvl="0" indent="-342900">
                        <a:lnSpc>
                          <a:spcPct val="115000"/>
                        </a:lnSpc>
                        <a:spcBef>
                          <a:spcPts val="0"/>
                        </a:spcBef>
                        <a:spcAft>
                          <a:spcPts val="0"/>
                        </a:spcAft>
                        <a:buFont typeface="Symbol" panose="05050102010706020507" pitchFamily="18" charset="2"/>
                        <a:buChar char=""/>
                      </a:pPr>
                      <a:r>
                        <a:rPr lang="en-ZA" sz="1200" dirty="0">
                          <a:solidFill>
                            <a:schemeClr val="tx1"/>
                          </a:solidFill>
                          <a:effectLst/>
                        </a:rPr>
                        <a:t>Term: Aug-05 to Feb-15 (10 years)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316" marR="36316"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pPr>
                      <a:r>
                        <a:rPr lang="en-ZA" sz="1200" dirty="0">
                          <a:solidFill>
                            <a:schemeClr val="tx1"/>
                          </a:solidFill>
                          <a:effectLst/>
                        </a:rPr>
                        <a:t>Employees and management (2.23%)</a:t>
                      </a:r>
                      <a:endParaRPr lang="en-US" sz="1200" dirty="0">
                        <a:solidFill>
                          <a:schemeClr val="tx1"/>
                        </a:solidFill>
                        <a:effectLst/>
                      </a:endParaRPr>
                    </a:p>
                    <a:p>
                      <a:pPr marL="342900" marR="0" lvl="0" indent="-342900">
                        <a:lnSpc>
                          <a:spcPct val="115000"/>
                        </a:lnSpc>
                        <a:spcBef>
                          <a:spcPts val="0"/>
                        </a:spcBef>
                        <a:spcAft>
                          <a:spcPts val="0"/>
                        </a:spcAft>
                        <a:buFont typeface="Symbol" panose="05050102010706020507" pitchFamily="18" charset="2"/>
                        <a:buChar char=""/>
                      </a:pPr>
                      <a:r>
                        <a:rPr lang="en-ZA" sz="1200" dirty="0">
                          <a:solidFill>
                            <a:schemeClr val="tx1"/>
                          </a:solidFill>
                          <a:effectLst/>
                        </a:rPr>
                        <a:t>Clients (4.89%)</a:t>
                      </a:r>
                      <a:endParaRPr lang="en-US" sz="1200" dirty="0">
                        <a:solidFill>
                          <a:schemeClr val="tx1"/>
                        </a:solidFill>
                        <a:effectLst/>
                      </a:endParaRPr>
                    </a:p>
                    <a:p>
                      <a:pPr marL="342900" marR="0" lvl="0" indent="-342900">
                        <a:lnSpc>
                          <a:spcPct val="115000"/>
                        </a:lnSpc>
                        <a:spcBef>
                          <a:spcPts val="0"/>
                        </a:spcBef>
                        <a:spcAft>
                          <a:spcPts val="0"/>
                        </a:spcAft>
                        <a:buFont typeface="Symbol" panose="05050102010706020507" pitchFamily="18" charset="2"/>
                        <a:buChar char=""/>
                      </a:pPr>
                      <a:r>
                        <a:rPr lang="en-ZA" sz="1200" dirty="0">
                          <a:solidFill>
                            <a:schemeClr val="tx1"/>
                          </a:solidFill>
                          <a:effectLst/>
                        </a:rPr>
                        <a:t>Non-executive directors (0.18%)</a:t>
                      </a:r>
                      <a:endParaRPr lang="en-US" sz="1200" dirty="0">
                        <a:solidFill>
                          <a:schemeClr val="tx1"/>
                        </a:solidFill>
                        <a:effectLst/>
                      </a:endParaRPr>
                    </a:p>
                    <a:p>
                      <a:pPr marL="342900" marR="0" lvl="0" indent="-342900">
                        <a:lnSpc>
                          <a:spcPct val="115000"/>
                        </a:lnSpc>
                        <a:spcBef>
                          <a:spcPts val="0"/>
                        </a:spcBef>
                        <a:spcAft>
                          <a:spcPts val="0"/>
                        </a:spcAft>
                        <a:buFont typeface="Symbol" panose="05050102010706020507" pitchFamily="18" charset="2"/>
                        <a:buChar char=""/>
                      </a:pPr>
                      <a:r>
                        <a:rPr lang="en-ZA" sz="1200" dirty="0">
                          <a:solidFill>
                            <a:schemeClr val="tx1"/>
                          </a:solidFill>
                          <a:effectLst/>
                        </a:rPr>
                        <a:t>Black business partners (1.82%)</a:t>
                      </a:r>
                      <a:endParaRPr lang="en-US" sz="1200" dirty="0">
                        <a:solidFill>
                          <a:schemeClr val="tx1"/>
                        </a:solidFill>
                        <a:effectLst/>
                      </a:endParaRPr>
                    </a:p>
                    <a:p>
                      <a:pPr marL="342900" marR="0" lvl="0" indent="-342900">
                        <a:lnSpc>
                          <a:spcPct val="115000"/>
                        </a:lnSpc>
                        <a:spcBef>
                          <a:spcPts val="0"/>
                        </a:spcBef>
                        <a:spcAft>
                          <a:spcPts val="0"/>
                        </a:spcAft>
                        <a:buFont typeface="Symbol" panose="05050102010706020507" pitchFamily="18" charset="2"/>
                        <a:buChar char=""/>
                      </a:pPr>
                      <a:r>
                        <a:rPr lang="en-ZA" sz="1200" dirty="0">
                          <a:solidFill>
                            <a:schemeClr val="tx1"/>
                          </a:solidFill>
                          <a:effectLst/>
                        </a:rPr>
                        <a:t>Community trust (0.36%)</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316" marR="36316"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11</a:t>
            </a:fld>
            <a:endParaRPr lang="en-US" sz="1400" b="0">
              <a:solidFill>
                <a:srgbClr val="000000"/>
              </a:solidFill>
              <a:latin typeface="Arial"/>
            </a:endParaRPr>
          </a:p>
        </p:txBody>
      </p:sp>
    </p:spTree>
    <p:extLst>
      <p:ext uri="{BB962C8B-B14F-4D97-AF65-F5344CB8AC3E}">
        <p14:creationId xmlns:p14="http://schemas.microsoft.com/office/powerpoint/2010/main" xmlns="" val="3676687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91600" cy="838200"/>
          </a:xfrm>
        </p:spPr>
        <p:txBody>
          <a:bodyPr/>
          <a:lstStyle/>
          <a:p>
            <a:r>
              <a:rPr lang="en-US" sz="2800" b="1" dirty="0" smtClean="0">
                <a:latin typeface="+mn-lt"/>
              </a:rPr>
              <a:t>Financial sector comprises large banks and non-banks (insurers, pension funds, unit trusts, CIS)</a:t>
            </a:r>
            <a:endParaRPr lang="en-US" sz="2800" b="1" dirty="0">
              <a:latin typeface="+mn-lt"/>
            </a:endParaRPr>
          </a:p>
        </p:txBody>
      </p:sp>
      <p:sp>
        <p:nvSpPr>
          <p:cNvPr id="3" name="Content Placeholder 2"/>
          <p:cNvSpPr>
            <a:spLocks noGrp="1"/>
          </p:cNvSpPr>
          <p:nvPr>
            <p:ph idx="1"/>
          </p:nvPr>
        </p:nvSpPr>
        <p:spPr>
          <a:xfrm>
            <a:off x="228600" y="1295400"/>
            <a:ext cx="8763000" cy="5029200"/>
          </a:xfrm>
        </p:spPr>
        <p:txBody>
          <a:bodyPr/>
          <a:lstStyle/>
          <a:p>
            <a:r>
              <a:rPr lang="en-US" b="1" dirty="0"/>
              <a:t>South Africa’s financial sector is large and sophisticated, consisting of banking and non-banking (insurance, securities, pension and provident funds)</a:t>
            </a:r>
          </a:p>
          <a:p>
            <a:pPr lvl="1"/>
            <a:r>
              <a:rPr lang="en-US" b="1" dirty="0"/>
              <a:t>Fin sector assets make up three times GDP </a:t>
            </a:r>
            <a:r>
              <a:rPr lang="en-US" dirty="0"/>
              <a:t>or </a:t>
            </a:r>
            <a:r>
              <a:rPr lang="en-US" dirty="0" smtClean="0"/>
              <a:t>298% </a:t>
            </a:r>
            <a:r>
              <a:rPr lang="en-US" dirty="0"/>
              <a:t>of GDP, a ratio exceeding most emerging market (EM) economies (</a:t>
            </a:r>
            <a:r>
              <a:rPr lang="en-US" dirty="0" smtClean="0"/>
              <a:t>FSAP)</a:t>
            </a:r>
            <a:endParaRPr lang="en-US" dirty="0"/>
          </a:p>
          <a:p>
            <a:pPr lvl="1"/>
            <a:r>
              <a:rPr lang="en-US" dirty="0"/>
              <a:t>Banking assets comprise 112% of </a:t>
            </a:r>
            <a:r>
              <a:rPr lang="en-US" dirty="0" smtClean="0"/>
              <a:t>GDP </a:t>
            </a:r>
            <a:endParaRPr lang="en-US" dirty="0"/>
          </a:p>
          <a:p>
            <a:r>
              <a:rPr lang="en-US" b="1" dirty="0"/>
              <a:t>NBFIs about two thirds of financial assets</a:t>
            </a:r>
            <a:r>
              <a:rPr lang="en-US" dirty="0"/>
              <a:t>,  also unusually large for EM </a:t>
            </a:r>
            <a:endParaRPr lang="en-US" dirty="0" smtClean="0"/>
          </a:p>
          <a:p>
            <a:pPr lvl="1"/>
            <a:r>
              <a:rPr lang="en-US" dirty="0"/>
              <a:t>Pension funds assets of 110% of GDP, almost equal to banking</a:t>
            </a:r>
          </a:p>
          <a:p>
            <a:pPr lvl="1"/>
            <a:r>
              <a:rPr lang="en-US" dirty="0"/>
              <a:t>Long-term insurers (mostly life) hold most of  insurance assets of 64% of GDP, with only a small share for short-term insurers (nonlife)</a:t>
            </a:r>
          </a:p>
          <a:p>
            <a:pPr lvl="1"/>
            <a:r>
              <a:rPr lang="en-US" dirty="0"/>
              <a:t>Unit trusts or CISs, the fastest growing segment in the financial sector, hold assets of 42 percent of GDP</a:t>
            </a:r>
            <a:r>
              <a:rPr lang="en-US" dirty="0" smtClean="0"/>
              <a:t>.</a:t>
            </a:r>
          </a:p>
          <a:p>
            <a:pPr marL="0" indent="0">
              <a:buNone/>
            </a:pPr>
            <a:r>
              <a:rPr lang="en-US" b="1" dirty="0" smtClean="0"/>
              <a:t> </a:t>
            </a:r>
          </a:p>
          <a:p>
            <a:endParaRPr lang="en-US" dirty="0"/>
          </a:p>
          <a:p>
            <a:pPr lvl="1"/>
            <a:endParaRPr lang="en-US" dirty="0" smtClean="0"/>
          </a:p>
        </p:txBody>
      </p:sp>
      <p:sp>
        <p:nvSpPr>
          <p:cNvPr id="5" name="Slide Number Placeholder 4"/>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12</a:t>
            </a:fld>
            <a:endParaRPr lang="en-US" sz="1400" b="0">
              <a:solidFill>
                <a:srgbClr val="000000"/>
              </a:solidFill>
              <a:latin typeface="Arial"/>
            </a:endParaRPr>
          </a:p>
        </p:txBody>
      </p:sp>
    </p:spTree>
    <p:extLst>
      <p:ext uri="{BB962C8B-B14F-4D97-AF65-F5344CB8AC3E}">
        <p14:creationId xmlns:p14="http://schemas.microsoft.com/office/powerpoint/2010/main" xmlns="" val="1575226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38200"/>
          </a:xfrm>
        </p:spPr>
        <p:txBody>
          <a:bodyPr/>
          <a:lstStyle/>
          <a:p>
            <a:r>
              <a:rPr lang="en-ZA" altLang="en-US" sz="2800" b="1" dirty="0" smtClean="0"/>
              <a:t>Structure of the financial sector</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4198431214"/>
              </p:ext>
            </p:extLst>
          </p:nvPr>
        </p:nvGraphicFramePr>
        <p:xfrm>
          <a:off x="228600" y="1295401"/>
          <a:ext cx="8610600" cy="4843332"/>
        </p:xfrm>
        <a:graphic>
          <a:graphicData uri="http://schemas.openxmlformats.org/drawingml/2006/table">
            <a:tbl>
              <a:tblPr>
                <a:tableStyleId>{5C22544A-7EE6-4342-B048-85BDC9FD1C3A}</a:tableStyleId>
              </a:tblPr>
              <a:tblGrid>
                <a:gridCol w="2190416"/>
                <a:gridCol w="3625516"/>
                <a:gridCol w="2794668"/>
              </a:tblGrid>
              <a:tr h="366290">
                <a:tc>
                  <a:txBody>
                    <a:bodyPr/>
                    <a:lstStyle/>
                    <a:p>
                      <a:pPr algn="l" fontAlgn="b"/>
                      <a:endParaRPr lang="en-US" sz="18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fontAlgn="b"/>
                      <a:r>
                        <a:rPr lang="en-US" sz="1800" b="1" u="none" strike="noStrike" dirty="0">
                          <a:solidFill>
                            <a:schemeClr val="bg1"/>
                          </a:solidFill>
                          <a:effectLst/>
                        </a:rPr>
                        <a:t>No. of firms</a:t>
                      </a:r>
                      <a:endParaRPr lang="en-US" sz="18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fontAlgn="b"/>
                      <a:r>
                        <a:rPr lang="en-US" sz="1800" b="1" u="none" strike="noStrike" dirty="0">
                          <a:solidFill>
                            <a:schemeClr val="bg1"/>
                          </a:solidFill>
                          <a:effectLst/>
                        </a:rPr>
                        <a:t>Assets of sector</a:t>
                      </a:r>
                      <a:endParaRPr lang="en-US" sz="18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r h="1064072">
                <a:tc>
                  <a:txBody>
                    <a:bodyPr/>
                    <a:lstStyle/>
                    <a:p>
                      <a:pPr algn="l" fontAlgn="b"/>
                      <a:r>
                        <a:rPr lang="en-US" sz="1800" u="none" strike="noStrike">
                          <a:effectLst/>
                        </a:rPr>
                        <a:t>Banks</a:t>
                      </a:r>
                      <a:endParaRPr lang="en-US" sz="1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b="0" i="0" u="none" strike="noStrike" dirty="0" smtClean="0">
                          <a:solidFill>
                            <a:srgbClr val="000000"/>
                          </a:solidFill>
                          <a:effectLst/>
                          <a:latin typeface="Calibri"/>
                        </a:rPr>
                        <a:t>                          </a:t>
                      </a:r>
                      <a:r>
                        <a:rPr lang="en-US" sz="1800" b="0" i="0" u="none" strike="noStrike" dirty="0" smtClean="0">
                          <a:solidFill>
                            <a:schemeClr val="tx1">
                              <a:lumMod val="65000"/>
                              <a:lumOff val="35000"/>
                            </a:schemeClr>
                          </a:solidFill>
                          <a:effectLst/>
                          <a:latin typeface="Calibri"/>
                        </a:rPr>
                        <a:t>10 locally controlled</a:t>
                      </a:r>
                    </a:p>
                    <a:p>
                      <a:pPr algn="l" fontAlgn="b"/>
                      <a:r>
                        <a:rPr lang="en-US" sz="1800" b="0" i="0" u="none" strike="noStrike" dirty="0" smtClean="0">
                          <a:solidFill>
                            <a:srgbClr val="000000"/>
                          </a:solidFill>
                          <a:effectLst/>
                          <a:latin typeface="Calibri"/>
                        </a:rPr>
                        <a:t>    55                  </a:t>
                      </a:r>
                      <a:r>
                        <a:rPr lang="en-US" sz="1800" b="0" i="0" u="none" strike="noStrike" dirty="0" smtClean="0">
                          <a:solidFill>
                            <a:schemeClr val="tx1">
                              <a:lumMod val="65000"/>
                              <a:lumOff val="35000"/>
                            </a:schemeClr>
                          </a:solidFill>
                          <a:effectLst/>
                          <a:latin typeface="Calibri"/>
                        </a:rPr>
                        <a:t>6 foreign controlled </a:t>
                      </a:r>
                    </a:p>
                    <a:p>
                      <a:pPr algn="l" fontAlgn="b"/>
                      <a:r>
                        <a:rPr lang="en-US" sz="1800" b="0" i="0" u="none" strike="noStrike" dirty="0" smtClean="0">
                          <a:solidFill>
                            <a:srgbClr val="000000"/>
                          </a:solidFill>
                          <a:effectLst/>
                          <a:latin typeface="Calibri"/>
                        </a:rPr>
                        <a:t>                          </a:t>
                      </a:r>
                      <a:r>
                        <a:rPr lang="en-US" sz="1800" b="0" i="0" u="none" strike="noStrike" dirty="0" smtClean="0">
                          <a:solidFill>
                            <a:schemeClr val="tx1">
                              <a:lumMod val="65000"/>
                              <a:lumOff val="35000"/>
                            </a:schemeClr>
                          </a:solidFill>
                          <a:effectLst/>
                          <a:latin typeface="Calibri"/>
                        </a:rPr>
                        <a:t>36 Foreign bank reps</a:t>
                      </a:r>
                    </a:p>
                    <a:p>
                      <a:pPr algn="l" fontAlgn="b"/>
                      <a:r>
                        <a:rPr lang="en-US" sz="1800" b="0" i="0" u="none" strike="noStrike" dirty="0" smtClean="0">
                          <a:solidFill>
                            <a:schemeClr val="tx1">
                              <a:lumMod val="65000"/>
                              <a:lumOff val="35000"/>
                            </a:schemeClr>
                          </a:solidFill>
                          <a:effectLst/>
                          <a:latin typeface="Calibri"/>
                        </a:rPr>
                        <a:t>                          3</a:t>
                      </a:r>
                      <a:r>
                        <a:rPr lang="en-US" sz="1800" b="0" i="0" u="none" strike="noStrike" baseline="0" dirty="0" smtClean="0">
                          <a:solidFill>
                            <a:schemeClr val="tx1">
                              <a:lumMod val="65000"/>
                              <a:lumOff val="35000"/>
                            </a:schemeClr>
                          </a:solidFill>
                          <a:effectLst/>
                          <a:latin typeface="Calibri"/>
                        </a:rPr>
                        <a:t> mutual</a:t>
                      </a:r>
                      <a:endParaRPr lang="en-US" sz="1800" b="0" i="0" u="none" strike="noStrike" dirty="0">
                        <a:solidFill>
                          <a:schemeClr val="tx1">
                            <a:lumMod val="65000"/>
                            <a:lumOff val="35000"/>
                          </a:schemeClr>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kern="1200" dirty="0" smtClean="0">
                          <a:solidFill>
                            <a:srgbClr val="000000"/>
                          </a:solidFill>
                          <a:effectLst/>
                          <a:latin typeface="Calibri"/>
                          <a:ea typeface="+mn-ea"/>
                          <a:cs typeface="+mn-cs"/>
                        </a:rPr>
                        <a:t>R4.87 trillion</a:t>
                      </a:r>
                      <a:endParaRPr lang="en-US" sz="1800" b="0" i="0" u="none" strike="noStrike" kern="1200" dirty="0">
                        <a:solidFill>
                          <a:srgbClr val="000000"/>
                        </a:solidFill>
                        <a:effectLst/>
                        <a:latin typeface="Calibri"/>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6809">
                <a:tc>
                  <a:txBody>
                    <a:bodyPr/>
                    <a:lstStyle/>
                    <a:p>
                      <a:pPr algn="l" fontAlgn="b"/>
                      <a:r>
                        <a:rPr lang="en-US" sz="1800" u="none" strike="noStrike">
                          <a:effectLst/>
                        </a:rPr>
                        <a:t>Long term Insurers</a:t>
                      </a:r>
                      <a:endParaRPr lang="en-US" sz="1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b="0" i="0" u="none" strike="noStrike" dirty="0" smtClean="0">
                          <a:solidFill>
                            <a:srgbClr val="000000"/>
                          </a:solidFill>
                          <a:effectLst/>
                          <a:latin typeface="Calibri"/>
                        </a:rPr>
                        <a:t>    82</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smtClean="0">
                          <a:solidFill>
                            <a:srgbClr val="000000"/>
                          </a:solidFill>
                          <a:effectLst/>
                          <a:latin typeface="Calibri"/>
                        </a:rPr>
                        <a:t>R 2.58 trillion (end</a:t>
                      </a:r>
                      <a:r>
                        <a:rPr lang="en-US" sz="1800" b="0" i="0" u="none" strike="noStrike" baseline="0" dirty="0" smtClean="0">
                          <a:solidFill>
                            <a:srgbClr val="000000"/>
                          </a:solidFill>
                          <a:effectLst/>
                          <a:latin typeface="Calibri"/>
                        </a:rPr>
                        <a:t> 2015)</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6809">
                <a:tc>
                  <a:txBody>
                    <a:bodyPr/>
                    <a:lstStyle/>
                    <a:p>
                      <a:pPr algn="l" fontAlgn="b"/>
                      <a:r>
                        <a:rPr lang="en-US" sz="1800" u="none" strike="noStrike" dirty="0">
                          <a:effectLst/>
                        </a:rPr>
                        <a:t>Short term Insurers</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b="0" i="0" u="none" strike="noStrike" dirty="0" smtClean="0">
                          <a:solidFill>
                            <a:srgbClr val="000000"/>
                          </a:solidFill>
                          <a:effectLst/>
                          <a:latin typeface="Calibri"/>
                        </a:rPr>
                        <a:t>    99</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libri"/>
                        </a:rPr>
                        <a:t>R 121.9 billion (end</a:t>
                      </a:r>
                      <a:r>
                        <a:rPr lang="en-US" sz="1800" b="0" i="0" u="none" strike="noStrike" baseline="0" dirty="0" smtClean="0">
                          <a:solidFill>
                            <a:srgbClr val="000000"/>
                          </a:solidFill>
                          <a:effectLst/>
                          <a:latin typeface="Calibri"/>
                        </a:rPr>
                        <a:t> 2015)</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6033">
                <a:tc>
                  <a:txBody>
                    <a:bodyPr/>
                    <a:lstStyle/>
                    <a:p>
                      <a:pPr algn="l" fontAlgn="b"/>
                      <a:r>
                        <a:rPr lang="en-US" sz="1800" u="none" strike="noStrike">
                          <a:effectLst/>
                        </a:rPr>
                        <a:t>Pension Funds</a:t>
                      </a:r>
                      <a:endParaRPr lang="en-US" sz="1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b="0" i="0" u="none" strike="noStrike" dirty="0" smtClean="0">
                          <a:solidFill>
                            <a:srgbClr val="000000"/>
                          </a:solidFill>
                          <a:effectLst/>
                          <a:latin typeface="Calibri"/>
                        </a:rPr>
                        <a:t>   5150 (incl</a:t>
                      </a:r>
                      <a:r>
                        <a:rPr lang="en-US" sz="1800" b="0" i="0" u="none" strike="noStrike" baseline="0" dirty="0" smtClean="0">
                          <a:solidFill>
                            <a:srgbClr val="000000"/>
                          </a:solidFill>
                          <a:effectLst/>
                          <a:latin typeface="Calibri"/>
                        </a:rPr>
                        <a:t>. GEPF and official funds)</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libri"/>
                        </a:rPr>
                        <a:t>R 4.04 trillion (end</a:t>
                      </a:r>
                      <a:r>
                        <a:rPr lang="en-US" sz="1800" b="0" i="0" u="none" strike="noStrike" baseline="0" dirty="0" smtClean="0">
                          <a:solidFill>
                            <a:srgbClr val="000000"/>
                          </a:solidFill>
                          <a:effectLst/>
                          <a:latin typeface="Calibri"/>
                        </a:rPr>
                        <a:t> 2015)</a:t>
                      </a:r>
                      <a:endParaRPr lang="en-US" sz="1800" b="0" i="0" u="none" strike="noStrike" dirty="0" smtClean="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0293">
                <a:tc>
                  <a:txBody>
                    <a:bodyPr/>
                    <a:lstStyle/>
                    <a:p>
                      <a:pPr algn="l" fontAlgn="b"/>
                      <a:r>
                        <a:rPr lang="en-US" sz="1800" u="none" strike="noStrike" dirty="0">
                          <a:effectLst/>
                        </a:rPr>
                        <a:t>Collective Investment Schemes</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b="0" i="0" u="none" strike="noStrike" dirty="0" smtClean="0">
                          <a:solidFill>
                            <a:srgbClr val="000000"/>
                          </a:solidFill>
                          <a:effectLst/>
                          <a:latin typeface="Calibri"/>
                        </a:rPr>
                        <a:t>   1284</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smtClean="0">
                          <a:solidFill>
                            <a:srgbClr val="000000"/>
                          </a:solidFill>
                          <a:effectLst/>
                          <a:latin typeface="Calibri"/>
                        </a:rPr>
                        <a:t>R1.953 trillion (end 2014)</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0293">
                <a:tc>
                  <a:txBody>
                    <a:bodyPr/>
                    <a:lstStyle/>
                    <a:p>
                      <a:pPr marL="0" algn="l" defTabSz="914400" rtl="0" eaLnBrk="1" fontAlgn="b" latinLnBrk="0" hangingPunct="1"/>
                      <a:r>
                        <a:rPr lang="en-US" sz="1800" u="none" strike="noStrike" kern="1200" dirty="0" smtClean="0">
                          <a:solidFill>
                            <a:schemeClr val="dk1"/>
                          </a:solidFill>
                          <a:effectLst/>
                          <a:latin typeface="+mn-lt"/>
                          <a:ea typeface="+mn-ea"/>
                          <a:cs typeface="+mn-cs"/>
                        </a:rPr>
                        <a:t>Asset Managers</a:t>
                      </a:r>
                      <a:endParaRPr lang="en-US" sz="18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b="0" i="0" u="none" strike="noStrike" dirty="0" smtClean="0">
                          <a:solidFill>
                            <a:srgbClr val="FF0000"/>
                          </a:solidFill>
                          <a:effectLst/>
                          <a:latin typeface="Calibri"/>
                        </a:rPr>
                        <a:t>   </a:t>
                      </a:r>
                      <a:r>
                        <a:rPr lang="en-US" sz="1800" b="0" i="0" u="none" strike="noStrike" dirty="0" smtClean="0">
                          <a:solidFill>
                            <a:schemeClr val="tx1"/>
                          </a:solidFill>
                          <a:effectLst/>
                          <a:latin typeface="Calibri"/>
                        </a:rPr>
                        <a:t>130</a:t>
                      </a:r>
                      <a:endParaRPr lang="en-US" sz="18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13</a:t>
            </a:fld>
            <a:endParaRPr lang="en-US" sz="1400" b="0">
              <a:solidFill>
                <a:srgbClr val="000000"/>
              </a:solidFill>
              <a:latin typeface="Arial"/>
            </a:endParaRPr>
          </a:p>
        </p:txBody>
      </p:sp>
      <p:sp>
        <p:nvSpPr>
          <p:cNvPr id="7" name="Content Placeholder 2"/>
          <p:cNvSpPr txBox="1">
            <a:spLocks/>
          </p:cNvSpPr>
          <p:nvPr/>
        </p:nvSpPr>
        <p:spPr bwMode="auto">
          <a:xfrm>
            <a:off x="6245908" y="6359857"/>
            <a:ext cx="259329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buFontTx/>
              <a:buNone/>
            </a:pPr>
            <a:r>
              <a:rPr lang="en-ZA" altLang="en-US" sz="1200" i="1" kern="0" dirty="0" smtClean="0"/>
              <a:t>Further detail in Annexure</a:t>
            </a:r>
          </a:p>
        </p:txBody>
      </p:sp>
    </p:spTree>
    <p:extLst>
      <p:ext uri="{BB962C8B-B14F-4D97-AF65-F5344CB8AC3E}">
        <p14:creationId xmlns:p14="http://schemas.microsoft.com/office/powerpoint/2010/main" xmlns="" val="37378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Oval 85"/>
          <p:cNvSpPr/>
          <p:nvPr/>
        </p:nvSpPr>
        <p:spPr bwMode="auto">
          <a:xfrm>
            <a:off x="2971804" y="5676906"/>
            <a:ext cx="2819399" cy="1140641"/>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2" name="Oval 11"/>
          <p:cNvSpPr/>
          <p:nvPr/>
        </p:nvSpPr>
        <p:spPr bwMode="auto">
          <a:xfrm>
            <a:off x="2743200" y="1066800"/>
            <a:ext cx="2819400" cy="154733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2" name="Title 1"/>
          <p:cNvSpPr>
            <a:spLocks noGrp="1"/>
          </p:cNvSpPr>
          <p:nvPr>
            <p:ph type="title"/>
          </p:nvPr>
        </p:nvSpPr>
        <p:spPr/>
        <p:txBody>
          <a:bodyPr/>
          <a:lstStyle/>
          <a:p>
            <a:r>
              <a:rPr lang="en-ZA" sz="2800" b="1" dirty="0" smtClean="0">
                <a:latin typeface="+mn-lt"/>
              </a:rPr>
              <a:t>Structure of the financial sector </a:t>
            </a:r>
            <a:r>
              <a:rPr lang="en-ZA" sz="2800" b="1" dirty="0" err="1" smtClean="0">
                <a:latin typeface="+mn-lt"/>
              </a:rPr>
              <a:t>cont</a:t>
            </a:r>
            <a:r>
              <a:rPr lang="en-ZA" b="1" dirty="0" smtClean="0">
                <a:latin typeface="Calibri" pitchFamily="34" charset="0"/>
              </a:rPr>
              <a:t> </a:t>
            </a:r>
            <a:endParaRPr lang="en-US" dirty="0"/>
          </a:p>
        </p:txBody>
      </p:sp>
      <p:sp>
        <p:nvSpPr>
          <p:cNvPr id="5" name="Slide Number Placeholder 4"/>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14</a:t>
            </a:fld>
            <a:endParaRPr lang="en-US" sz="1400" b="0">
              <a:solidFill>
                <a:srgbClr val="000000"/>
              </a:solidFill>
              <a:latin typeface="Arial"/>
            </a:endParaRPr>
          </a:p>
        </p:txBody>
      </p:sp>
      <p:sp>
        <p:nvSpPr>
          <p:cNvPr id="7" name="TextBox 6"/>
          <p:cNvSpPr txBox="1"/>
          <p:nvPr/>
        </p:nvSpPr>
        <p:spPr>
          <a:xfrm>
            <a:off x="228600" y="3828877"/>
            <a:ext cx="1905000" cy="1200329"/>
          </a:xfrm>
          <a:prstGeom prst="rect">
            <a:avLst/>
          </a:prstGeom>
          <a:noFill/>
          <a:ln w="3175">
            <a:solidFill>
              <a:schemeClr val="tx1"/>
            </a:solidFill>
          </a:ln>
        </p:spPr>
        <p:txBody>
          <a:bodyPr wrap="square" rtlCol="0">
            <a:spAutoFit/>
          </a:bodyPr>
          <a:lstStyle/>
          <a:p>
            <a:r>
              <a:rPr lang="en-US" dirty="0" smtClean="0"/>
              <a:t>Lender –savers</a:t>
            </a:r>
          </a:p>
          <a:p>
            <a:r>
              <a:rPr lang="en-US" dirty="0" smtClean="0"/>
              <a:t>1) Businesses</a:t>
            </a:r>
          </a:p>
          <a:p>
            <a:r>
              <a:rPr lang="en-US" dirty="0" smtClean="0"/>
              <a:t>2) Households</a:t>
            </a:r>
          </a:p>
          <a:p>
            <a:r>
              <a:rPr lang="en-US" dirty="0" smtClean="0"/>
              <a:t>3) Government</a:t>
            </a:r>
            <a:endParaRPr lang="en-US" dirty="0"/>
          </a:p>
        </p:txBody>
      </p:sp>
      <p:sp>
        <p:nvSpPr>
          <p:cNvPr id="8" name="TextBox 7"/>
          <p:cNvSpPr txBox="1"/>
          <p:nvPr/>
        </p:nvSpPr>
        <p:spPr>
          <a:xfrm>
            <a:off x="6477000" y="4057477"/>
            <a:ext cx="2362200" cy="1200329"/>
          </a:xfrm>
          <a:prstGeom prst="rect">
            <a:avLst/>
          </a:prstGeom>
          <a:noFill/>
          <a:ln w="3175">
            <a:solidFill>
              <a:schemeClr val="tx1"/>
            </a:solidFill>
          </a:ln>
        </p:spPr>
        <p:txBody>
          <a:bodyPr wrap="square" rtlCol="0">
            <a:spAutoFit/>
          </a:bodyPr>
          <a:lstStyle/>
          <a:p>
            <a:r>
              <a:rPr lang="en-US" dirty="0" smtClean="0"/>
              <a:t>Borrower –</a:t>
            </a:r>
            <a:r>
              <a:rPr lang="en-US" dirty="0"/>
              <a:t>s</a:t>
            </a:r>
            <a:r>
              <a:rPr lang="en-US" dirty="0" smtClean="0"/>
              <a:t>penders</a:t>
            </a:r>
          </a:p>
          <a:p>
            <a:r>
              <a:rPr lang="en-US" dirty="0" smtClean="0"/>
              <a:t>1) Businesses</a:t>
            </a:r>
          </a:p>
          <a:p>
            <a:r>
              <a:rPr lang="en-US" dirty="0" smtClean="0"/>
              <a:t>2) Households</a:t>
            </a:r>
          </a:p>
          <a:p>
            <a:r>
              <a:rPr lang="en-US" dirty="0" smtClean="0"/>
              <a:t>3) Government</a:t>
            </a:r>
            <a:endParaRPr lang="en-US" dirty="0"/>
          </a:p>
        </p:txBody>
      </p:sp>
      <p:sp>
        <p:nvSpPr>
          <p:cNvPr id="9" name="TextBox 8"/>
          <p:cNvSpPr txBox="1"/>
          <p:nvPr/>
        </p:nvSpPr>
        <p:spPr>
          <a:xfrm>
            <a:off x="3709917" y="1143000"/>
            <a:ext cx="938284" cy="369332"/>
          </a:xfrm>
          <a:prstGeom prst="rect">
            <a:avLst/>
          </a:prstGeom>
          <a:solidFill>
            <a:schemeClr val="bg1"/>
          </a:solidFill>
          <a:ln w="3175">
            <a:solidFill>
              <a:schemeClr val="tx1"/>
            </a:solidFill>
          </a:ln>
        </p:spPr>
        <p:txBody>
          <a:bodyPr wrap="square" rtlCol="0">
            <a:spAutoFit/>
          </a:bodyPr>
          <a:lstStyle/>
          <a:p>
            <a:pPr algn="ctr"/>
            <a:r>
              <a:rPr lang="en-US" dirty="0" smtClean="0"/>
              <a:t>Banks</a:t>
            </a:r>
            <a:endParaRPr lang="en-US" dirty="0"/>
          </a:p>
        </p:txBody>
      </p:sp>
      <p:sp>
        <p:nvSpPr>
          <p:cNvPr id="10" name="TextBox 9"/>
          <p:cNvSpPr txBox="1"/>
          <p:nvPr/>
        </p:nvSpPr>
        <p:spPr>
          <a:xfrm>
            <a:off x="2971800" y="1600200"/>
            <a:ext cx="2362200" cy="369332"/>
          </a:xfrm>
          <a:prstGeom prst="rect">
            <a:avLst/>
          </a:prstGeom>
          <a:solidFill>
            <a:schemeClr val="bg1"/>
          </a:solidFill>
          <a:ln w="3175">
            <a:solidFill>
              <a:schemeClr val="tx1"/>
            </a:solidFill>
          </a:ln>
        </p:spPr>
        <p:txBody>
          <a:bodyPr wrap="square" rtlCol="0">
            <a:spAutoFit/>
          </a:bodyPr>
          <a:lstStyle/>
          <a:p>
            <a:pPr algn="ctr"/>
            <a:r>
              <a:rPr lang="en-US" dirty="0" smtClean="0"/>
              <a:t>Insurance companies</a:t>
            </a:r>
            <a:endParaRPr lang="en-US" dirty="0"/>
          </a:p>
        </p:txBody>
      </p:sp>
      <p:sp>
        <p:nvSpPr>
          <p:cNvPr id="11" name="TextBox 10"/>
          <p:cNvSpPr txBox="1"/>
          <p:nvPr/>
        </p:nvSpPr>
        <p:spPr>
          <a:xfrm>
            <a:off x="3048000" y="2057400"/>
            <a:ext cx="2209800" cy="369332"/>
          </a:xfrm>
          <a:prstGeom prst="rect">
            <a:avLst/>
          </a:prstGeom>
          <a:solidFill>
            <a:schemeClr val="bg1"/>
          </a:solidFill>
          <a:ln w="3175">
            <a:solidFill>
              <a:schemeClr val="tx1"/>
            </a:solidFill>
          </a:ln>
        </p:spPr>
        <p:txBody>
          <a:bodyPr wrap="square" rtlCol="0">
            <a:spAutoFit/>
          </a:bodyPr>
          <a:lstStyle/>
          <a:p>
            <a:pPr algn="ctr"/>
            <a:r>
              <a:rPr lang="en-US" dirty="0" smtClean="0"/>
              <a:t>Pension Funds etc.</a:t>
            </a:r>
            <a:endParaRPr lang="en-US" dirty="0"/>
          </a:p>
        </p:txBody>
      </p:sp>
      <p:sp>
        <p:nvSpPr>
          <p:cNvPr id="13" name="TextBox 12"/>
          <p:cNvSpPr txBox="1"/>
          <p:nvPr/>
        </p:nvSpPr>
        <p:spPr>
          <a:xfrm>
            <a:off x="3124200" y="3124206"/>
            <a:ext cx="2133600" cy="584775"/>
          </a:xfrm>
          <a:prstGeom prst="rect">
            <a:avLst/>
          </a:prstGeom>
          <a:noFill/>
          <a:ln w="3175">
            <a:solidFill>
              <a:schemeClr val="tx1"/>
            </a:solidFill>
          </a:ln>
        </p:spPr>
        <p:txBody>
          <a:bodyPr wrap="square" rtlCol="0">
            <a:spAutoFit/>
          </a:bodyPr>
          <a:lstStyle/>
          <a:p>
            <a:pPr algn="ctr"/>
            <a:r>
              <a:rPr lang="en-US" sz="1600" dirty="0" smtClean="0"/>
              <a:t>Asset Management Companies</a:t>
            </a:r>
            <a:endParaRPr lang="en-US" sz="1600" dirty="0"/>
          </a:p>
        </p:txBody>
      </p:sp>
      <p:sp>
        <p:nvSpPr>
          <p:cNvPr id="14" name="TextBox 13"/>
          <p:cNvSpPr txBox="1"/>
          <p:nvPr/>
        </p:nvSpPr>
        <p:spPr>
          <a:xfrm>
            <a:off x="3302758" y="5867400"/>
            <a:ext cx="2031242" cy="369332"/>
          </a:xfrm>
          <a:prstGeom prst="rect">
            <a:avLst/>
          </a:prstGeom>
          <a:solidFill>
            <a:schemeClr val="bg1"/>
          </a:solidFill>
          <a:ln w="3175">
            <a:solidFill>
              <a:schemeClr val="tx1"/>
            </a:solidFill>
          </a:ln>
        </p:spPr>
        <p:txBody>
          <a:bodyPr wrap="square" rtlCol="0">
            <a:spAutoFit/>
          </a:bodyPr>
          <a:lstStyle/>
          <a:p>
            <a:pPr algn="ctr"/>
            <a:r>
              <a:rPr lang="en-US" dirty="0" smtClean="0"/>
              <a:t>Investment banks</a:t>
            </a:r>
            <a:endParaRPr lang="en-US" dirty="0"/>
          </a:p>
        </p:txBody>
      </p:sp>
      <p:sp>
        <p:nvSpPr>
          <p:cNvPr id="15" name="Oval 14"/>
          <p:cNvSpPr/>
          <p:nvPr/>
        </p:nvSpPr>
        <p:spPr bwMode="auto">
          <a:xfrm>
            <a:off x="2667000" y="4343400"/>
            <a:ext cx="3124200" cy="990600"/>
          </a:xfrm>
          <a:prstGeom prst="ellipse">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latin typeface="Arial" charset="0"/>
                <a:ea typeface="ＭＳ Ｐゴシック" pitchFamily="1" charset="-128"/>
              </a:rPr>
              <a:t>Financial Markets</a:t>
            </a:r>
          </a:p>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ea typeface="ＭＳ Ｐゴシック" pitchFamily="1" charset="-128"/>
              </a:rPr>
              <a:t>(debt</a:t>
            </a:r>
            <a:r>
              <a:rPr kumimoji="0" lang="en-US" b="0" i="0" u="none" strike="noStrike" cap="none" normalizeH="0" dirty="0" smtClean="0">
                <a:ln>
                  <a:noFill/>
                </a:ln>
                <a:solidFill>
                  <a:schemeClr val="tx1"/>
                </a:solidFill>
                <a:effectLst/>
                <a:latin typeface="Arial" charset="0"/>
                <a:ea typeface="ＭＳ Ｐゴシック" pitchFamily="1" charset="-128"/>
              </a:rPr>
              <a:t> / equity)</a:t>
            </a:r>
            <a:endParaRPr kumimoji="0" lang="en-US" b="0" i="0" u="none" strike="noStrike" cap="none" normalizeH="0" baseline="0" dirty="0" smtClean="0">
              <a:ln>
                <a:noFill/>
              </a:ln>
              <a:solidFill>
                <a:schemeClr val="tx1"/>
              </a:solidFill>
              <a:effectLst/>
              <a:latin typeface="Arial" charset="0"/>
              <a:ea typeface="ＭＳ Ｐゴシック" pitchFamily="1" charset="-128"/>
            </a:endParaRPr>
          </a:p>
        </p:txBody>
      </p:sp>
      <p:sp>
        <p:nvSpPr>
          <p:cNvPr id="16" name="TextBox 15"/>
          <p:cNvSpPr txBox="1"/>
          <p:nvPr/>
        </p:nvSpPr>
        <p:spPr>
          <a:xfrm>
            <a:off x="3450611" y="6324600"/>
            <a:ext cx="1807191" cy="369332"/>
          </a:xfrm>
          <a:prstGeom prst="rect">
            <a:avLst/>
          </a:prstGeom>
          <a:solidFill>
            <a:schemeClr val="bg1"/>
          </a:solidFill>
          <a:ln w="3175">
            <a:solidFill>
              <a:schemeClr val="tx1"/>
            </a:solidFill>
          </a:ln>
        </p:spPr>
        <p:txBody>
          <a:bodyPr wrap="square" rtlCol="0">
            <a:spAutoFit/>
          </a:bodyPr>
          <a:lstStyle/>
          <a:p>
            <a:pPr algn="ctr"/>
            <a:r>
              <a:rPr lang="en-US" dirty="0" smtClean="0"/>
              <a:t>Brokerage firms</a:t>
            </a:r>
            <a:endParaRPr lang="en-US" dirty="0"/>
          </a:p>
        </p:txBody>
      </p:sp>
      <p:cxnSp>
        <p:nvCxnSpPr>
          <p:cNvPr id="18" name="Elbow Connector 17"/>
          <p:cNvCxnSpPr>
            <a:stCxn id="7" idx="0"/>
            <a:endCxn id="12" idx="2"/>
          </p:cNvCxnSpPr>
          <p:nvPr/>
        </p:nvCxnSpPr>
        <p:spPr bwMode="auto">
          <a:xfrm rot="5400000" flipH="1" flipV="1">
            <a:off x="967952" y="2053620"/>
            <a:ext cx="1988403" cy="1562100"/>
          </a:xfrm>
          <a:prstGeom prst="bentConnector2">
            <a:avLst/>
          </a:prstGeom>
          <a:solidFill>
            <a:schemeClr val="accent1"/>
          </a:solidFill>
          <a:ln w="57150" cap="flat" cmpd="sng" algn="ctr">
            <a:solidFill>
              <a:schemeClr val="bg1">
                <a:lumMod val="65000"/>
              </a:schemeClr>
            </a:solidFill>
            <a:prstDash val="solid"/>
            <a:round/>
            <a:headEnd type="none" w="med" len="med"/>
            <a:tailEnd type="triangle" w="med" len="med"/>
          </a:ln>
          <a:effectLst/>
        </p:spPr>
      </p:cxnSp>
      <p:cxnSp>
        <p:nvCxnSpPr>
          <p:cNvPr id="29" name="Elbow Connector 28"/>
          <p:cNvCxnSpPr/>
          <p:nvPr/>
        </p:nvCxnSpPr>
        <p:spPr bwMode="auto">
          <a:xfrm rot="5400000">
            <a:off x="3956568" y="2889772"/>
            <a:ext cx="468867" cy="1"/>
          </a:xfrm>
          <a:prstGeom prst="bentConnector3">
            <a:avLst>
              <a:gd name="adj1" fmla="val 50000"/>
            </a:avLst>
          </a:prstGeom>
          <a:solidFill>
            <a:schemeClr val="accent1"/>
          </a:solidFill>
          <a:ln w="57150" cap="flat" cmpd="sng" algn="ctr">
            <a:solidFill>
              <a:schemeClr val="bg1">
                <a:lumMod val="65000"/>
              </a:schemeClr>
            </a:solidFill>
            <a:prstDash val="solid"/>
            <a:round/>
            <a:headEnd type="none" w="med" len="med"/>
            <a:tailEnd type="triangle" w="med" len="med"/>
          </a:ln>
          <a:effectLst/>
        </p:spPr>
      </p:cxnSp>
      <p:cxnSp>
        <p:nvCxnSpPr>
          <p:cNvPr id="40" name="Elbow Connector 39"/>
          <p:cNvCxnSpPr>
            <a:stCxn id="12" idx="6"/>
            <a:endCxn id="8" idx="0"/>
          </p:cNvCxnSpPr>
          <p:nvPr/>
        </p:nvCxnSpPr>
        <p:spPr bwMode="auto">
          <a:xfrm>
            <a:off x="5562600" y="1840474"/>
            <a:ext cx="2095500" cy="2217003"/>
          </a:xfrm>
          <a:prstGeom prst="bentConnector2">
            <a:avLst/>
          </a:prstGeom>
          <a:solidFill>
            <a:schemeClr val="accent1"/>
          </a:solidFill>
          <a:ln w="57150" cap="flat" cmpd="sng" algn="ctr">
            <a:solidFill>
              <a:schemeClr val="bg1">
                <a:lumMod val="65000"/>
              </a:schemeClr>
            </a:solidFill>
            <a:prstDash val="solid"/>
            <a:round/>
            <a:headEnd type="none" w="med" len="med"/>
            <a:tailEnd type="triangle" w="med" len="med"/>
          </a:ln>
          <a:effectLst/>
        </p:spPr>
      </p:cxnSp>
      <p:cxnSp>
        <p:nvCxnSpPr>
          <p:cNvPr id="43" name="Elbow Connector 42"/>
          <p:cNvCxnSpPr>
            <a:endCxn id="13" idx="1"/>
          </p:cNvCxnSpPr>
          <p:nvPr/>
        </p:nvCxnSpPr>
        <p:spPr bwMode="auto">
          <a:xfrm flipV="1">
            <a:off x="1546181" y="3416594"/>
            <a:ext cx="1578021" cy="380021"/>
          </a:xfrm>
          <a:prstGeom prst="bentConnector3">
            <a:avLst>
              <a:gd name="adj1" fmla="val -1027"/>
            </a:avLst>
          </a:prstGeom>
          <a:solidFill>
            <a:schemeClr val="accent1"/>
          </a:solidFill>
          <a:ln w="57150" cap="flat" cmpd="sng" algn="ctr">
            <a:solidFill>
              <a:schemeClr val="bg1">
                <a:lumMod val="65000"/>
              </a:schemeClr>
            </a:solidFill>
            <a:prstDash val="solid"/>
            <a:round/>
            <a:headEnd type="none" w="med" len="med"/>
            <a:tailEnd type="triangle" w="med" len="med"/>
          </a:ln>
          <a:effectLst/>
        </p:spPr>
      </p:cxnSp>
      <p:cxnSp>
        <p:nvCxnSpPr>
          <p:cNvPr id="46" name="Elbow Connector 45"/>
          <p:cNvCxnSpPr/>
          <p:nvPr/>
        </p:nvCxnSpPr>
        <p:spPr bwMode="auto">
          <a:xfrm>
            <a:off x="2133601" y="4800605"/>
            <a:ext cx="527048" cy="1"/>
          </a:xfrm>
          <a:prstGeom prst="bentConnector3">
            <a:avLst>
              <a:gd name="adj1" fmla="val 50000"/>
            </a:avLst>
          </a:prstGeom>
          <a:solidFill>
            <a:schemeClr val="accent1"/>
          </a:solidFill>
          <a:ln w="57150" cap="flat" cmpd="sng" algn="ctr">
            <a:solidFill>
              <a:schemeClr val="bg1">
                <a:lumMod val="65000"/>
              </a:schemeClr>
            </a:solidFill>
            <a:prstDash val="solid"/>
            <a:round/>
            <a:headEnd type="none" w="med" len="med"/>
            <a:tailEnd type="triangle" w="med" len="med"/>
          </a:ln>
          <a:effectLst/>
        </p:spPr>
      </p:cxnSp>
      <p:cxnSp>
        <p:nvCxnSpPr>
          <p:cNvPr id="53" name="Elbow Connector 52"/>
          <p:cNvCxnSpPr>
            <a:endCxn id="15" idx="4"/>
          </p:cNvCxnSpPr>
          <p:nvPr/>
        </p:nvCxnSpPr>
        <p:spPr bwMode="auto">
          <a:xfrm rot="16200000" flipV="1">
            <a:off x="4057650" y="5505456"/>
            <a:ext cx="342902" cy="1"/>
          </a:xfrm>
          <a:prstGeom prst="bentConnector3">
            <a:avLst>
              <a:gd name="adj1" fmla="val 50000"/>
            </a:avLst>
          </a:prstGeom>
          <a:solidFill>
            <a:schemeClr val="accent1"/>
          </a:solidFill>
          <a:ln w="57150" cap="flat" cmpd="sng" algn="ctr">
            <a:solidFill>
              <a:schemeClr val="bg1">
                <a:lumMod val="65000"/>
              </a:schemeClr>
            </a:solidFill>
            <a:prstDash val="solid"/>
            <a:round/>
            <a:headEnd type="none" w="med" len="med"/>
            <a:tailEnd type="triangle" w="med" len="med"/>
          </a:ln>
          <a:effectLst/>
        </p:spPr>
      </p:cxnSp>
      <p:cxnSp>
        <p:nvCxnSpPr>
          <p:cNvPr id="56" name="Elbow Connector 55"/>
          <p:cNvCxnSpPr>
            <a:stCxn id="13" idx="3"/>
          </p:cNvCxnSpPr>
          <p:nvPr/>
        </p:nvCxnSpPr>
        <p:spPr bwMode="auto">
          <a:xfrm>
            <a:off x="5257800" y="3416588"/>
            <a:ext cx="2171700" cy="616178"/>
          </a:xfrm>
          <a:prstGeom prst="bentConnector3">
            <a:avLst>
              <a:gd name="adj1" fmla="val 99018"/>
            </a:avLst>
          </a:prstGeom>
          <a:solidFill>
            <a:schemeClr val="accent1"/>
          </a:solidFill>
          <a:ln w="57150" cap="flat" cmpd="sng" algn="ctr">
            <a:solidFill>
              <a:schemeClr val="bg1">
                <a:lumMod val="65000"/>
              </a:schemeClr>
            </a:solidFill>
            <a:prstDash val="solid"/>
            <a:round/>
            <a:headEnd type="none" w="med" len="med"/>
            <a:tailEnd type="triangle" w="med" len="med"/>
          </a:ln>
          <a:effectLst/>
        </p:spPr>
      </p:cxnSp>
      <p:cxnSp>
        <p:nvCxnSpPr>
          <p:cNvPr id="62" name="Elbow Connector 61"/>
          <p:cNvCxnSpPr>
            <a:stCxn id="7" idx="2"/>
          </p:cNvCxnSpPr>
          <p:nvPr/>
        </p:nvCxnSpPr>
        <p:spPr bwMode="auto">
          <a:xfrm rot="16200000" flipH="1">
            <a:off x="1428750" y="4781550"/>
            <a:ext cx="1295400" cy="1790700"/>
          </a:xfrm>
          <a:prstGeom prst="bentConnector2">
            <a:avLst/>
          </a:prstGeom>
          <a:solidFill>
            <a:schemeClr val="accent1"/>
          </a:solidFill>
          <a:ln w="57150" cap="flat" cmpd="sng" algn="ctr">
            <a:solidFill>
              <a:schemeClr val="bg1">
                <a:lumMod val="65000"/>
              </a:schemeClr>
            </a:solidFill>
            <a:prstDash val="solid"/>
            <a:round/>
            <a:headEnd type="none" w="med" len="med"/>
            <a:tailEnd type="triangle" w="med" len="med"/>
          </a:ln>
          <a:effectLst/>
        </p:spPr>
      </p:cxnSp>
      <p:cxnSp>
        <p:nvCxnSpPr>
          <p:cNvPr id="63" name="Elbow Connector 62"/>
          <p:cNvCxnSpPr/>
          <p:nvPr/>
        </p:nvCxnSpPr>
        <p:spPr bwMode="auto">
          <a:xfrm rot="5400000">
            <a:off x="4308732" y="3340520"/>
            <a:ext cx="2202608" cy="328"/>
          </a:xfrm>
          <a:prstGeom prst="bentConnector3">
            <a:avLst>
              <a:gd name="adj1" fmla="val 50000"/>
            </a:avLst>
          </a:prstGeom>
          <a:solidFill>
            <a:schemeClr val="accent1"/>
          </a:solidFill>
          <a:ln w="57150" cap="flat" cmpd="sng" algn="ctr">
            <a:solidFill>
              <a:schemeClr val="bg1">
                <a:lumMod val="65000"/>
              </a:schemeClr>
            </a:solidFill>
            <a:prstDash val="solid"/>
            <a:round/>
            <a:headEnd type="none" w="med" len="med"/>
            <a:tailEnd type="triangle" w="med" len="med"/>
          </a:ln>
          <a:effectLst/>
        </p:spPr>
      </p:cxnSp>
      <p:cxnSp>
        <p:nvCxnSpPr>
          <p:cNvPr id="67" name="Elbow Connector 66"/>
          <p:cNvCxnSpPr/>
          <p:nvPr/>
        </p:nvCxnSpPr>
        <p:spPr bwMode="auto">
          <a:xfrm rot="5400000">
            <a:off x="1729292" y="3376117"/>
            <a:ext cx="2332623" cy="1"/>
          </a:xfrm>
          <a:prstGeom prst="bentConnector3">
            <a:avLst>
              <a:gd name="adj1" fmla="val 50000"/>
            </a:avLst>
          </a:prstGeom>
          <a:solidFill>
            <a:schemeClr val="accent1"/>
          </a:solidFill>
          <a:ln w="57150" cap="flat" cmpd="sng" algn="ctr">
            <a:solidFill>
              <a:schemeClr val="bg1">
                <a:lumMod val="65000"/>
              </a:schemeClr>
            </a:solidFill>
            <a:prstDash val="solid"/>
            <a:round/>
            <a:headEnd type="none" w="med" len="med"/>
            <a:tailEnd type="triangle" w="med" len="med"/>
          </a:ln>
          <a:effectLst/>
        </p:spPr>
      </p:cxnSp>
      <p:cxnSp>
        <p:nvCxnSpPr>
          <p:cNvPr id="90" name="Elbow Connector 89"/>
          <p:cNvCxnSpPr/>
          <p:nvPr/>
        </p:nvCxnSpPr>
        <p:spPr bwMode="auto">
          <a:xfrm>
            <a:off x="5791200" y="4800605"/>
            <a:ext cx="685800" cy="1"/>
          </a:xfrm>
          <a:prstGeom prst="bentConnector3">
            <a:avLst>
              <a:gd name="adj1" fmla="val 50000"/>
            </a:avLst>
          </a:prstGeom>
          <a:solidFill>
            <a:schemeClr val="accent1"/>
          </a:solidFill>
          <a:ln w="57150" cap="flat" cmpd="sng" algn="ctr">
            <a:solidFill>
              <a:schemeClr val="bg1">
                <a:lumMod val="65000"/>
              </a:schemeClr>
            </a:solidFill>
            <a:prstDash val="solid"/>
            <a:round/>
            <a:headEnd type="none" w="med" len="med"/>
            <a:tailEnd type="triangle" w="med" len="med"/>
          </a:ln>
          <a:effectLst/>
        </p:spPr>
      </p:cxnSp>
      <p:cxnSp>
        <p:nvCxnSpPr>
          <p:cNvPr id="94" name="Elbow Connector 93"/>
          <p:cNvCxnSpPr>
            <a:endCxn id="8" idx="2"/>
          </p:cNvCxnSpPr>
          <p:nvPr/>
        </p:nvCxnSpPr>
        <p:spPr bwMode="auto">
          <a:xfrm flipV="1">
            <a:off x="5791200" y="5257800"/>
            <a:ext cx="1866900" cy="1046570"/>
          </a:xfrm>
          <a:prstGeom prst="bentConnector2">
            <a:avLst/>
          </a:prstGeom>
          <a:solidFill>
            <a:schemeClr val="accent1"/>
          </a:solidFill>
          <a:ln w="57150" cap="flat" cmpd="sng" algn="ctr">
            <a:solidFill>
              <a:schemeClr val="bg1">
                <a:lumMod val="65000"/>
              </a:schemeClr>
            </a:solidFill>
            <a:prstDash val="solid"/>
            <a:round/>
            <a:headEnd type="none" w="med" len="med"/>
            <a:tailEnd type="triangle" w="med" len="med"/>
          </a:ln>
          <a:effectLst/>
        </p:spPr>
      </p:cxnSp>
      <p:cxnSp>
        <p:nvCxnSpPr>
          <p:cNvPr id="109" name="Elbow Connector 108"/>
          <p:cNvCxnSpPr>
            <a:stCxn id="13" idx="2"/>
          </p:cNvCxnSpPr>
          <p:nvPr/>
        </p:nvCxnSpPr>
        <p:spPr bwMode="auto">
          <a:xfrm rot="16200000" flipH="1">
            <a:off x="3873791" y="4026187"/>
            <a:ext cx="634425" cy="1"/>
          </a:xfrm>
          <a:prstGeom prst="bentConnector3">
            <a:avLst>
              <a:gd name="adj1" fmla="val 50000"/>
            </a:avLst>
          </a:prstGeom>
          <a:solidFill>
            <a:schemeClr val="accent1"/>
          </a:solidFill>
          <a:ln w="57150" cap="flat" cmpd="sng" algn="ctr">
            <a:solidFill>
              <a:schemeClr val="bg1">
                <a:lumMod val="65000"/>
              </a:schemeClr>
            </a:solidFill>
            <a:prstDash val="solid"/>
            <a:round/>
            <a:headEnd type="none" w="med" len="med"/>
            <a:tailEnd type="triangle" w="med" len="med"/>
          </a:ln>
          <a:effectLst/>
        </p:spPr>
      </p:cxnSp>
    </p:spTree>
    <p:extLst>
      <p:ext uri="{BB962C8B-B14F-4D97-AF65-F5344CB8AC3E}">
        <p14:creationId xmlns:p14="http://schemas.microsoft.com/office/powerpoint/2010/main" xmlns="" val="166051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152400" y="5943600"/>
            <a:ext cx="2667000" cy="9144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26626" name="Title 1"/>
          <p:cNvSpPr>
            <a:spLocks noGrp="1"/>
          </p:cNvSpPr>
          <p:nvPr>
            <p:ph type="title"/>
          </p:nvPr>
        </p:nvSpPr>
        <p:spPr>
          <a:xfrm>
            <a:off x="152400" y="76200"/>
            <a:ext cx="8839200" cy="838200"/>
          </a:xfrm>
        </p:spPr>
        <p:txBody>
          <a:bodyPr/>
          <a:lstStyle/>
          <a:p>
            <a:r>
              <a:rPr lang="en-ZA" altLang="en-US" sz="2800" b="1" dirty="0" smtClean="0">
                <a:latin typeface="+mn-lt"/>
                <a:ea typeface="Arial Unicode MS" pitchFamily="34" charset="-128"/>
                <a:cs typeface="Arial Unicode MS" pitchFamily="34" charset="-128"/>
              </a:rPr>
              <a:t>Snapshot of the hearings</a:t>
            </a:r>
          </a:p>
        </p:txBody>
      </p:sp>
      <p:sp>
        <p:nvSpPr>
          <p:cNvPr id="3" name="Content Placeholder 2"/>
          <p:cNvSpPr>
            <a:spLocks noGrp="1"/>
          </p:cNvSpPr>
          <p:nvPr>
            <p:ph idx="1"/>
          </p:nvPr>
        </p:nvSpPr>
        <p:spPr>
          <a:xfrm>
            <a:off x="0" y="1143000"/>
            <a:ext cx="9144000" cy="5715000"/>
          </a:xfrm>
        </p:spPr>
        <p:txBody>
          <a:bodyPr/>
          <a:lstStyle/>
          <a:p>
            <a:endParaRPr lang="en-US" dirty="0" smtClean="0"/>
          </a:p>
          <a:p>
            <a:r>
              <a:rPr lang="en-US" b="1" dirty="0" smtClean="0"/>
              <a:t>Hearings held over three days</a:t>
            </a:r>
            <a:r>
              <a:rPr lang="en-US" dirty="0" smtClean="0"/>
              <a:t>, this our 4</a:t>
            </a:r>
            <a:r>
              <a:rPr lang="en-US" baseline="30000" dirty="0" smtClean="0"/>
              <a:t>th</a:t>
            </a:r>
            <a:r>
              <a:rPr lang="en-US" dirty="0" smtClean="0"/>
              <a:t> meeting</a:t>
            </a:r>
          </a:p>
          <a:p>
            <a:endParaRPr lang="en-US" dirty="0" smtClean="0"/>
          </a:p>
          <a:p>
            <a:r>
              <a:rPr lang="en-US" b="1" dirty="0" smtClean="0"/>
              <a:t>Joint sittings of Standing Committee of Finance and Portfolio Committee of Trade and Industry </a:t>
            </a:r>
            <a:endParaRPr lang="en-US" b="1" dirty="0"/>
          </a:p>
          <a:p>
            <a:endParaRPr lang="en-US" dirty="0" smtClean="0"/>
          </a:p>
          <a:p>
            <a:r>
              <a:rPr lang="en-US" b="1" dirty="0" smtClean="0"/>
              <a:t>More than 45 submissions </a:t>
            </a:r>
            <a:r>
              <a:rPr lang="en-US" dirty="0" smtClean="0"/>
              <a:t>made from all walks of life including: Government Agencies and regulators, industry and industry bodies, </a:t>
            </a:r>
            <a:r>
              <a:rPr lang="en-US" dirty="0" err="1" smtClean="0"/>
              <a:t>labour</a:t>
            </a:r>
            <a:r>
              <a:rPr lang="en-US" dirty="0" smtClean="0"/>
              <a:t> </a:t>
            </a:r>
            <a:r>
              <a:rPr lang="en-US" dirty="0" err="1" smtClean="0"/>
              <a:t>organisations</a:t>
            </a:r>
            <a:r>
              <a:rPr lang="en-US" dirty="0" smtClean="0"/>
              <a:t>, research houses, NGOs and civil society including some individuals</a:t>
            </a:r>
          </a:p>
          <a:p>
            <a:endParaRPr lang="en-US" dirty="0"/>
          </a:p>
          <a:p>
            <a:r>
              <a:rPr lang="en-US" b="1" dirty="0" smtClean="0"/>
              <a:t>Submissions made in good faith</a:t>
            </a:r>
            <a:r>
              <a:rPr lang="en-US" dirty="0" smtClean="0"/>
              <a:t>, a good reflection of a wide impact of the financial sector and </a:t>
            </a:r>
            <a:r>
              <a:rPr lang="en-US" b="1" dirty="0" smtClean="0"/>
              <a:t>how it is experienced by South Africans      </a:t>
            </a:r>
            <a:r>
              <a:rPr lang="en-US" dirty="0" smtClean="0"/>
              <a:t> </a:t>
            </a:r>
            <a:r>
              <a:rPr lang="en-US" i="1" dirty="0" smtClean="0"/>
              <a:t>					</a:t>
            </a:r>
            <a:endParaRPr lang="en-US" dirty="0"/>
          </a:p>
          <a:p>
            <a:pPr lvl="1">
              <a:buFontTx/>
              <a:buChar char="-"/>
            </a:pPr>
            <a:endParaRPr lang="en-US" dirty="0"/>
          </a:p>
          <a:p>
            <a:pPr>
              <a:buFont typeface="Arial" pitchFamily="34" charset="0"/>
              <a:buChar char="•"/>
              <a:defRPr/>
            </a:pPr>
            <a:endParaRPr lang="en-ZA" sz="1800" b="1" dirty="0" smtClean="0"/>
          </a:p>
        </p:txBody>
      </p:sp>
      <p:sp>
        <p:nvSpPr>
          <p:cNvPr id="4" name="Slide Number Placeholder 3"/>
          <p:cNvSpPr>
            <a:spLocks noGrp="1"/>
          </p:cNvSpPr>
          <p:nvPr>
            <p:ph type="sldNum" sz="quarter" idx="12"/>
          </p:nvPr>
        </p:nvSpPr>
        <p:spPr/>
        <p:txBody>
          <a:bodyPr/>
          <a:lstStyle/>
          <a:p>
            <a:pPr>
              <a:defRPr/>
            </a:pPr>
            <a:fld id="{849202C0-25DC-4262-BD96-AD022240E758}" type="slidenum">
              <a:rPr lang="en-US" smtClean="0">
                <a:solidFill>
                  <a:srgbClr val="808080"/>
                </a:solidFill>
              </a:rPr>
              <a:pPr>
                <a:defRPr/>
              </a:pPr>
              <a:t>15</a:t>
            </a:fld>
            <a:endParaRPr lang="en-US" sz="1400" b="0" dirty="0">
              <a:solidFill>
                <a:srgbClr val="000000"/>
              </a:solidFill>
              <a:latin typeface="Arial"/>
            </a:endParaRPr>
          </a:p>
        </p:txBody>
      </p:sp>
    </p:spTree>
    <p:extLst>
      <p:ext uri="{BB962C8B-B14F-4D97-AF65-F5344CB8AC3E}">
        <p14:creationId xmlns:p14="http://schemas.microsoft.com/office/powerpoint/2010/main" xmlns="" val="34515234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152400" y="5943600"/>
            <a:ext cx="2667000" cy="9144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26626" name="Title 1"/>
          <p:cNvSpPr>
            <a:spLocks noGrp="1"/>
          </p:cNvSpPr>
          <p:nvPr>
            <p:ph type="title"/>
          </p:nvPr>
        </p:nvSpPr>
        <p:spPr>
          <a:xfrm>
            <a:off x="152400" y="76200"/>
            <a:ext cx="8839200" cy="838200"/>
          </a:xfrm>
        </p:spPr>
        <p:txBody>
          <a:bodyPr/>
          <a:lstStyle/>
          <a:p>
            <a:r>
              <a:rPr lang="en-ZA" altLang="en-US" sz="2800" b="1" dirty="0" smtClean="0">
                <a:latin typeface="+mn-lt"/>
                <a:ea typeface="Arial Unicode MS" pitchFamily="34" charset="-128"/>
                <a:cs typeface="Arial Unicode MS" pitchFamily="34" charset="-128"/>
              </a:rPr>
              <a:t>Main theme of comments 1 – BBBEE Codes are not transforming the sector, inadequate data</a:t>
            </a:r>
          </a:p>
        </p:txBody>
      </p:sp>
      <p:sp>
        <p:nvSpPr>
          <p:cNvPr id="3" name="Content Placeholder 2"/>
          <p:cNvSpPr>
            <a:spLocks noGrp="1"/>
          </p:cNvSpPr>
          <p:nvPr>
            <p:ph idx="1"/>
          </p:nvPr>
        </p:nvSpPr>
        <p:spPr>
          <a:xfrm>
            <a:off x="0" y="1143000"/>
            <a:ext cx="9144000" cy="5715000"/>
          </a:xfrm>
        </p:spPr>
        <p:txBody>
          <a:bodyPr/>
          <a:lstStyle/>
          <a:p>
            <a:r>
              <a:rPr lang="en-US" dirty="0"/>
              <a:t>The sector is seen to be </a:t>
            </a:r>
            <a:r>
              <a:rPr lang="en-US" b="1" dirty="0"/>
              <a:t>performing poorly against commitments made at the 2002  financial sector summit</a:t>
            </a:r>
            <a:r>
              <a:rPr lang="en-US" dirty="0"/>
              <a:t>: </a:t>
            </a:r>
            <a:r>
              <a:rPr lang="en-US" i="1" dirty="0"/>
              <a:t>need to revisit these, and test against these commitments</a:t>
            </a:r>
            <a:r>
              <a:rPr lang="en-US" dirty="0"/>
              <a:t> </a:t>
            </a:r>
            <a:endParaRPr lang="en-US" dirty="0" smtClean="0"/>
          </a:p>
          <a:p>
            <a:endParaRPr lang="en-US" b="1" dirty="0"/>
          </a:p>
          <a:p>
            <a:r>
              <a:rPr lang="en-US" b="1" dirty="0" smtClean="0"/>
              <a:t>The </a:t>
            </a:r>
            <a:r>
              <a:rPr lang="en-US" b="1" dirty="0"/>
              <a:t>financial sector codes</a:t>
            </a:r>
            <a:r>
              <a:rPr lang="en-US" dirty="0"/>
              <a:t> </a:t>
            </a:r>
          </a:p>
          <a:p>
            <a:pPr lvl="1"/>
            <a:r>
              <a:rPr lang="en-US" dirty="0" smtClean="0"/>
              <a:t>Are </a:t>
            </a:r>
            <a:r>
              <a:rPr lang="en-US" dirty="0"/>
              <a:t>seen to undermine the generic BBBEE codes esp. </a:t>
            </a:r>
            <a:r>
              <a:rPr lang="en-US" dirty="0" err="1"/>
              <a:t>wrt</a:t>
            </a:r>
            <a:r>
              <a:rPr lang="en-US" dirty="0"/>
              <a:t> </a:t>
            </a:r>
            <a:r>
              <a:rPr lang="en-US" b="1" dirty="0"/>
              <a:t>ownership</a:t>
            </a:r>
            <a:r>
              <a:rPr lang="en-US" dirty="0"/>
              <a:t> and the principle applied of </a:t>
            </a:r>
            <a:r>
              <a:rPr lang="en-US" b="1" dirty="0"/>
              <a:t>“once-empowered always empowered</a:t>
            </a:r>
            <a:r>
              <a:rPr lang="en-US" b="1" dirty="0" smtClean="0"/>
              <a:t>”</a:t>
            </a:r>
            <a:endParaRPr lang="en-US" b="1" dirty="0"/>
          </a:p>
          <a:p>
            <a:pPr lvl="1"/>
            <a:r>
              <a:rPr lang="en-US" dirty="0" smtClean="0"/>
              <a:t>Proposed that targets </a:t>
            </a:r>
            <a:r>
              <a:rPr lang="en-US" dirty="0"/>
              <a:t>set of sector codes should either be </a:t>
            </a:r>
            <a:r>
              <a:rPr lang="en-US" b="1" dirty="0" smtClean="0"/>
              <a:t>equal-to </a:t>
            </a:r>
            <a:r>
              <a:rPr lang="en-US" b="1" dirty="0"/>
              <a:t>or exceed generic targets</a:t>
            </a:r>
          </a:p>
          <a:p>
            <a:pPr lvl="1"/>
            <a:r>
              <a:rPr lang="en-US" dirty="0" smtClean="0"/>
              <a:t>Can ask whether the </a:t>
            </a:r>
            <a:r>
              <a:rPr lang="en-US" dirty="0"/>
              <a:t>targets delivering on intended outcomes? </a:t>
            </a:r>
          </a:p>
          <a:p>
            <a:pPr lvl="1"/>
            <a:r>
              <a:rPr lang="en-US" dirty="0" smtClean="0"/>
              <a:t>Much criticism that the </a:t>
            </a:r>
            <a:r>
              <a:rPr lang="en-US" dirty="0"/>
              <a:t>code is “voluntary” and no action taken against those that fall </a:t>
            </a:r>
            <a:r>
              <a:rPr lang="en-US" dirty="0" smtClean="0"/>
              <a:t>short of the targets: </a:t>
            </a:r>
            <a:r>
              <a:rPr lang="en-US" b="1" dirty="0" smtClean="0"/>
              <a:t>propose make ownership a licensing requirement</a:t>
            </a:r>
          </a:p>
          <a:p>
            <a:pPr lvl="1"/>
            <a:r>
              <a:rPr lang="en-US" b="1" dirty="0" smtClean="0"/>
              <a:t>Asset managers should be included</a:t>
            </a:r>
            <a:r>
              <a:rPr lang="en-US" dirty="0" smtClean="0"/>
              <a:t>, </a:t>
            </a:r>
            <a:r>
              <a:rPr lang="en-US" b="1" dirty="0" smtClean="0"/>
              <a:t>also actuaries</a:t>
            </a:r>
            <a:r>
              <a:rPr lang="en-US" dirty="0" smtClean="0"/>
              <a:t> and other critical players in the value-chain </a:t>
            </a:r>
            <a:endParaRPr lang="en-US" dirty="0"/>
          </a:p>
          <a:p>
            <a:pPr marL="457200" lvl="1" indent="0">
              <a:buNone/>
            </a:pPr>
            <a:r>
              <a:rPr lang="en-US" i="1" dirty="0" smtClean="0"/>
              <a:t>					(</a:t>
            </a:r>
            <a:r>
              <a:rPr lang="en-US" i="1" dirty="0"/>
              <a:t>challenges cont. on next slide)</a:t>
            </a:r>
          </a:p>
          <a:p>
            <a:pPr lvl="1">
              <a:buFontTx/>
              <a:buChar char="-"/>
            </a:pPr>
            <a:endParaRPr lang="en-US" dirty="0"/>
          </a:p>
          <a:p>
            <a:pPr lvl="1">
              <a:buFontTx/>
              <a:buChar char="-"/>
            </a:pPr>
            <a:endParaRPr lang="en-US" dirty="0"/>
          </a:p>
          <a:p>
            <a:pPr>
              <a:buFont typeface="Arial" pitchFamily="34" charset="0"/>
              <a:buChar char="•"/>
              <a:defRPr/>
            </a:pPr>
            <a:endParaRPr lang="en-ZA" sz="1800" b="1" dirty="0" smtClean="0"/>
          </a:p>
        </p:txBody>
      </p:sp>
      <p:sp>
        <p:nvSpPr>
          <p:cNvPr id="4" name="Slide Number Placeholder 3"/>
          <p:cNvSpPr>
            <a:spLocks noGrp="1"/>
          </p:cNvSpPr>
          <p:nvPr>
            <p:ph type="sldNum" sz="quarter" idx="12"/>
          </p:nvPr>
        </p:nvSpPr>
        <p:spPr/>
        <p:txBody>
          <a:bodyPr/>
          <a:lstStyle/>
          <a:p>
            <a:pPr>
              <a:defRPr/>
            </a:pPr>
            <a:fld id="{849202C0-25DC-4262-BD96-AD022240E758}" type="slidenum">
              <a:rPr lang="en-US" smtClean="0">
                <a:solidFill>
                  <a:srgbClr val="808080"/>
                </a:solidFill>
              </a:rPr>
              <a:pPr>
                <a:defRPr/>
              </a:pPr>
              <a:t>16</a:t>
            </a:fld>
            <a:endParaRPr lang="en-US" sz="1400" b="0" dirty="0">
              <a:solidFill>
                <a:srgbClr val="000000"/>
              </a:solidFill>
              <a:latin typeface="Arial"/>
            </a:endParaRPr>
          </a:p>
        </p:txBody>
      </p:sp>
    </p:spTree>
    <p:extLst>
      <p:ext uri="{BB962C8B-B14F-4D97-AF65-F5344CB8AC3E}">
        <p14:creationId xmlns:p14="http://schemas.microsoft.com/office/powerpoint/2010/main" xmlns="" val="6777458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152400" y="5943600"/>
            <a:ext cx="2667000" cy="9144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26626" name="Title 1"/>
          <p:cNvSpPr>
            <a:spLocks noGrp="1"/>
          </p:cNvSpPr>
          <p:nvPr>
            <p:ph type="title"/>
          </p:nvPr>
        </p:nvSpPr>
        <p:spPr>
          <a:xfrm>
            <a:off x="152400" y="76200"/>
            <a:ext cx="8839200" cy="838200"/>
          </a:xfrm>
        </p:spPr>
        <p:txBody>
          <a:bodyPr/>
          <a:lstStyle/>
          <a:p>
            <a:r>
              <a:rPr lang="en-ZA" altLang="en-US" sz="2800" b="1" dirty="0" smtClean="0">
                <a:latin typeface="+mn-lt"/>
                <a:ea typeface="Arial Unicode MS" pitchFamily="34" charset="-128"/>
                <a:cs typeface="Arial Unicode MS" pitchFamily="34" charset="-128"/>
              </a:rPr>
              <a:t>Main theme of comments 1 – BBBEE Codes are not transforming the sector, inadequate data cont.</a:t>
            </a:r>
          </a:p>
        </p:txBody>
      </p:sp>
      <p:sp>
        <p:nvSpPr>
          <p:cNvPr id="3" name="Content Placeholder 2"/>
          <p:cNvSpPr>
            <a:spLocks noGrp="1"/>
          </p:cNvSpPr>
          <p:nvPr>
            <p:ph idx="1"/>
          </p:nvPr>
        </p:nvSpPr>
        <p:spPr>
          <a:xfrm>
            <a:off x="0" y="1143000"/>
            <a:ext cx="9144000" cy="5715000"/>
          </a:xfrm>
        </p:spPr>
        <p:txBody>
          <a:bodyPr/>
          <a:lstStyle/>
          <a:p>
            <a:pPr>
              <a:buFont typeface="Arial"/>
              <a:buChar char="•"/>
            </a:pPr>
            <a:r>
              <a:rPr lang="en-US" dirty="0" smtClean="0"/>
              <a:t>There </a:t>
            </a:r>
            <a:r>
              <a:rPr lang="en-US" b="1" dirty="0"/>
              <a:t>lacks coherent data</a:t>
            </a:r>
            <a:r>
              <a:rPr lang="en-US" dirty="0"/>
              <a:t> on sector transformation, </a:t>
            </a:r>
            <a:r>
              <a:rPr lang="en-US" dirty="0" smtClean="0"/>
              <a:t>which impacts:</a:t>
            </a:r>
          </a:p>
          <a:p>
            <a:pPr lvl="1">
              <a:buFontTx/>
              <a:buChar char="-"/>
            </a:pPr>
            <a:r>
              <a:rPr lang="en-US" b="1" dirty="0"/>
              <a:t>Policy decision making</a:t>
            </a:r>
            <a:r>
              <a:rPr lang="en-US" dirty="0"/>
              <a:t> i.e. how do we know what steps to take if cannot define the problem?</a:t>
            </a:r>
          </a:p>
          <a:p>
            <a:pPr lvl="1">
              <a:buFontTx/>
              <a:buChar char="-"/>
            </a:pPr>
            <a:r>
              <a:rPr lang="en-US" b="1" dirty="0"/>
              <a:t>Ability of the BBBEE </a:t>
            </a:r>
            <a:r>
              <a:rPr lang="en-US" b="1" dirty="0" err="1"/>
              <a:t>Comm</a:t>
            </a:r>
            <a:r>
              <a:rPr lang="en-US" b="1" dirty="0"/>
              <a:t> </a:t>
            </a:r>
            <a:r>
              <a:rPr lang="en-US" dirty="0"/>
              <a:t>to effectively </a:t>
            </a:r>
            <a:r>
              <a:rPr lang="en-US" b="1" dirty="0"/>
              <a:t>oversee observance </a:t>
            </a:r>
            <a:r>
              <a:rPr lang="en-US" dirty="0"/>
              <a:t>of the targets</a:t>
            </a:r>
          </a:p>
          <a:p>
            <a:pPr>
              <a:buFont typeface="Arial"/>
              <a:buChar char="•"/>
            </a:pPr>
            <a:endParaRPr lang="en-US" dirty="0" smtClean="0"/>
          </a:p>
          <a:p>
            <a:pPr>
              <a:buFont typeface="Arial"/>
              <a:buChar char="•"/>
            </a:pPr>
            <a:r>
              <a:rPr lang="en-US" dirty="0" smtClean="0"/>
              <a:t>We </a:t>
            </a:r>
            <a:r>
              <a:rPr lang="en-US" b="1" dirty="0" smtClean="0"/>
              <a:t>require another Financial Sector Summit </a:t>
            </a:r>
            <a:r>
              <a:rPr lang="en-US" dirty="0" smtClean="0"/>
              <a:t>to refocus transformation policy and approach (as agreed in NEDLAC)</a:t>
            </a:r>
          </a:p>
          <a:p>
            <a:pPr lvl="1">
              <a:buFontTx/>
              <a:buChar char="-"/>
            </a:pPr>
            <a:endParaRPr lang="en-US" dirty="0" smtClean="0"/>
          </a:p>
          <a:p>
            <a:pPr lvl="1">
              <a:buFontTx/>
              <a:buChar char="-"/>
            </a:pPr>
            <a:endParaRPr lang="en-US" dirty="0"/>
          </a:p>
          <a:p>
            <a:pPr lvl="1"/>
            <a:endParaRPr lang="en-US" dirty="0" smtClean="0"/>
          </a:p>
          <a:p>
            <a:pPr lvl="1">
              <a:buFontTx/>
              <a:buChar char="-"/>
            </a:pPr>
            <a:endParaRPr lang="en-US" dirty="0"/>
          </a:p>
          <a:p>
            <a:pPr lvl="1">
              <a:buFontTx/>
              <a:buChar char="-"/>
            </a:pPr>
            <a:endParaRPr lang="en-US" dirty="0"/>
          </a:p>
          <a:p>
            <a:pPr>
              <a:buFont typeface="Arial" pitchFamily="34" charset="0"/>
              <a:buChar char="•"/>
              <a:defRPr/>
            </a:pPr>
            <a:endParaRPr lang="en-ZA" sz="1800" b="1" dirty="0" smtClean="0"/>
          </a:p>
        </p:txBody>
      </p:sp>
      <p:sp>
        <p:nvSpPr>
          <p:cNvPr id="4" name="Slide Number Placeholder 3"/>
          <p:cNvSpPr>
            <a:spLocks noGrp="1"/>
          </p:cNvSpPr>
          <p:nvPr>
            <p:ph type="sldNum" sz="quarter" idx="12"/>
          </p:nvPr>
        </p:nvSpPr>
        <p:spPr/>
        <p:txBody>
          <a:bodyPr/>
          <a:lstStyle/>
          <a:p>
            <a:pPr>
              <a:defRPr/>
            </a:pPr>
            <a:fld id="{849202C0-25DC-4262-BD96-AD022240E758}" type="slidenum">
              <a:rPr lang="en-US" smtClean="0">
                <a:solidFill>
                  <a:srgbClr val="808080"/>
                </a:solidFill>
              </a:rPr>
              <a:pPr>
                <a:defRPr/>
              </a:pPr>
              <a:t>17</a:t>
            </a:fld>
            <a:endParaRPr lang="en-US" sz="1400" b="0" dirty="0">
              <a:solidFill>
                <a:srgbClr val="000000"/>
              </a:solidFill>
              <a:latin typeface="Arial"/>
            </a:endParaRPr>
          </a:p>
        </p:txBody>
      </p:sp>
    </p:spTree>
    <p:extLst>
      <p:ext uri="{BB962C8B-B14F-4D97-AF65-F5344CB8AC3E}">
        <p14:creationId xmlns:p14="http://schemas.microsoft.com/office/powerpoint/2010/main" xmlns="" val="1879646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152400" y="5943600"/>
            <a:ext cx="2667000" cy="9144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26626" name="Title 1"/>
          <p:cNvSpPr>
            <a:spLocks noGrp="1"/>
          </p:cNvSpPr>
          <p:nvPr>
            <p:ph type="title"/>
          </p:nvPr>
        </p:nvSpPr>
        <p:spPr>
          <a:xfrm>
            <a:off x="152400" y="76200"/>
            <a:ext cx="8839200" cy="990600"/>
          </a:xfrm>
        </p:spPr>
        <p:txBody>
          <a:bodyPr/>
          <a:lstStyle/>
          <a:p>
            <a:r>
              <a:rPr lang="en-ZA" altLang="en-US" sz="2800" b="1" dirty="0" smtClean="0">
                <a:latin typeface="+mn-lt"/>
                <a:ea typeface="Arial Unicode MS" pitchFamily="34" charset="-128"/>
                <a:cs typeface="Arial Unicode MS" pitchFamily="34" charset="-128"/>
              </a:rPr>
              <a:t>Main theme of comments 2 – industry performing poorly wrt ownership, management &amp; procurement </a:t>
            </a:r>
          </a:p>
        </p:txBody>
      </p:sp>
      <p:sp>
        <p:nvSpPr>
          <p:cNvPr id="3" name="Content Placeholder 2"/>
          <p:cNvSpPr>
            <a:spLocks noGrp="1"/>
          </p:cNvSpPr>
          <p:nvPr>
            <p:ph idx="1"/>
          </p:nvPr>
        </p:nvSpPr>
        <p:spPr>
          <a:xfrm>
            <a:off x="0" y="1143000"/>
            <a:ext cx="9144000" cy="5715000"/>
          </a:xfrm>
        </p:spPr>
        <p:txBody>
          <a:bodyPr/>
          <a:lstStyle/>
          <a:p>
            <a:r>
              <a:rPr lang="en-US" b="1" dirty="0" smtClean="0"/>
              <a:t>Transformation </a:t>
            </a:r>
            <a:r>
              <a:rPr lang="en-US" b="1" dirty="0"/>
              <a:t>targets</a:t>
            </a:r>
            <a:r>
              <a:rPr lang="en-US" dirty="0"/>
              <a:t> are not showing sufficient improvements, </a:t>
            </a:r>
            <a:r>
              <a:rPr lang="en-US" dirty="0" err="1" smtClean="0"/>
              <a:t>esp</a:t>
            </a:r>
            <a:r>
              <a:rPr lang="en-US" dirty="0" smtClean="0"/>
              <a:t>:</a:t>
            </a:r>
          </a:p>
          <a:p>
            <a:pPr lvl="1">
              <a:buFont typeface="Arial"/>
              <a:buChar char="•"/>
            </a:pPr>
            <a:r>
              <a:rPr lang="en-US" sz="1800" b="1" dirty="0" smtClean="0"/>
              <a:t>Ownership in financial institutions:</a:t>
            </a:r>
          </a:p>
          <a:p>
            <a:pPr lvl="2">
              <a:buFontTx/>
              <a:buChar char="-"/>
            </a:pPr>
            <a:r>
              <a:rPr lang="en-US" sz="1800" dirty="0" smtClean="0"/>
              <a:t>Has shown a decline over the years and remains below the 25% target as per the FSC</a:t>
            </a:r>
          </a:p>
          <a:p>
            <a:pPr lvl="2">
              <a:buFontTx/>
              <a:buChar char="-"/>
            </a:pPr>
            <a:endParaRPr lang="en-US" sz="1800" dirty="0" smtClean="0"/>
          </a:p>
          <a:p>
            <a:pPr lvl="1">
              <a:buFont typeface="Arial"/>
              <a:buChar char="•"/>
            </a:pPr>
            <a:r>
              <a:rPr lang="en-US" sz="1800" b="1" dirty="0"/>
              <a:t>Management control: </a:t>
            </a:r>
          </a:p>
          <a:p>
            <a:pPr lvl="2">
              <a:buFontTx/>
              <a:buChar char="-"/>
            </a:pPr>
            <a:r>
              <a:rPr lang="en-US" sz="1800" dirty="0" smtClean="0"/>
              <a:t>The </a:t>
            </a:r>
            <a:r>
              <a:rPr lang="en-US" sz="1800" dirty="0"/>
              <a:t>composition of boards and executives within the financial sector is not representative of the South African </a:t>
            </a:r>
            <a:r>
              <a:rPr lang="en-US" sz="1800" dirty="0" smtClean="0"/>
              <a:t>demographics</a:t>
            </a:r>
          </a:p>
          <a:p>
            <a:pPr lvl="1">
              <a:buFont typeface="Arial"/>
              <a:buChar char="•"/>
            </a:pPr>
            <a:endParaRPr lang="en-US" sz="1800" b="1" dirty="0" smtClean="0"/>
          </a:p>
          <a:p>
            <a:pPr lvl="1">
              <a:buFont typeface="Arial"/>
              <a:buChar char="•"/>
            </a:pPr>
            <a:r>
              <a:rPr lang="en-US" sz="1800" b="1" dirty="0" smtClean="0"/>
              <a:t>Procurement</a:t>
            </a:r>
            <a:endParaRPr lang="en-US" sz="1800" b="1" dirty="0"/>
          </a:p>
          <a:p>
            <a:pPr lvl="2">
              <a:buFontTx/>
              <a:buChar char="-"/>
            </a:pPr>
            <a:r>
              <a:rPr lang="en-US" sz="1800" dirty="0" smtClean="0"/>
              <a:t>Procurement </a:t>
            </a:r>
            <a:r>
              <a:rPr lang="en-US" sz="1800" dirty="0"/>
              <a:t>spend by the sector does not flow to SME’s as a result of policies in the industry (e.g. the “Preferred Insurance Service Provider System and Motor Manufacture Factory Approved System”, which limits access to procurement opportunities for small and medium size body shops</a:t>
            </a:r>
            <a:r>
              <a:rPr lang="en-US" sz="1800" dirty="0" smtClean="0"/>
              <a:t>)</a:t>
            </a:r>
            <a:endParaRPr lang="en-US" sz="1800" dirty="0"/>
          </a:p>
          <a:p>
            <a:pPr marL="457200" lvl="1" indent="0">
              <a:buNone/>
            </a:pPr>
            <a:endParaRPr lang="en-US" b="1" dirty="0"/>
          </a:p>
          <a:p>
            <a:pPr>
              <a:defRPr/>
            </a:pPr>
            <a:r>
              <a:rPr lang="en-ZA" dirty="0" smtClean="0"/>
              <a:t>The </a:t>
            </a:r>
            <a:r>
              <a:rPr lang="en-ZA" b="1" dirty="0" smtClean="0"/>
              <a:t>capital markets i.e. JSE reflects too low black ownership</a:t>
            </a:r>
          </a:p>
          <a:p>
            <a:pPr marL="3657600" lvl="8" indent="0">
              <a:buNone/>
              <a:defRPr/>
            </a:pPr>
            <a:r>
              <a:rPr lang="en-US" i="1" dirty="0" smtClean="0"/>
              <a:t>	</a:t>
            </a:r>
            <a:endParaRPr lang="en-US" i="1" dirty="0"/>
          </a:p>
          <a:p>
            <a:pPr lvl="8">
              <a:defRPr/>
            </a:pPr>
            <a:endParaRPr lang="en-ZA" b="1" dirty="0" smtClean="0"/>
          </a:p>
        </p:txBody>
      </p:sp>
      <p:sp>
        <p:nvSpPr>
          <p:cNvPr id="4" name="Slide Number Placeholder 3"/>
          <p:cNvSpPr>
            <a:spLocks noGrp="1"/>
          </p:cNvSpPr>
          <p:nvPr>
            <p:ph type="sldNum" sz="quarter" idx="12"/>
          </p:nvPr>
        </p:nvSpPr>
        <p:spPr/>
        <p:txBody>
          <a:bodyPr/>
          <a:lstStyle/>
          <a:p>
            <a:pPr>
              <a:defRPr/>
            </a:pPr>
            <a:fld id="{849202C0-25DC-4262-BD96-AD022240E758}" type="slidenum">
              <a:rPr lang="en-US" smtClean="0">
                <a:solidFill>
                  <a:srgbClr val="808080"/>
                </a:solidFill>
              </a:rPr>
              <a:pPr>
                <a:defRPr/>
              </a:pPr>
              <a:t>18</a:t>
            </a:fld>
            <a:endParaRPr lang="en-US" sz="1400" b="0">
              <a:solidFill>
                <a:srgbClr val="000000"/>
              </a:solidFill>
              <a:latin typeface="Arial"/>
            </a:endParaRPr>
          </a:p>
        </p:txBody>
      </p:sp>
    </p:spTree>
    <p:extLst>
      <p:ext uri="{BB962C8B-B14F-4D97-AF65-F5344CB8AC3E}">
        <p14:creationId xmlns:p14="http://schemas.microsoft.com/office/powerpoint/2010/main" xmlns="" val="19858572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91600" cy="838200"/>
          </a:xfrm>
        </p:spPr>
        <p:txBody>
          <a:bodyPr/>
          <a:lstStyle/>
          <a:p>
            <a:r>
              <a:rPr lang="en-ZA" altLang="en-US" sz="2800" b="1" dirty="0">
                <a:latin typeface="+mn-lt"/>
              </a:rPr>
              <a:t>What the sector said about ownership, management and procurement  - </a:t>
            </a:r>
            <a:r>
              <a:rPr lang="en-ZA" altLang="en-US" sz="2800" b="1" dirty="0" smtClean="0">
                <a:latin typeface="+mn-lt"/>
              </a:rPr>
              <a:t> general</a:t>
            </a:r>
            <a:endParaRPr lang="en-US" sz="2800" b="1" dirty="0">
              <a:latin typeface="+mn-lt"/>
            </a:endParaRPr>
          </a:p>
        </p:txBody>
      </p:sp>
      <p:sp>
        <p:nvSpPr>
          <p:cNvPr id="5" name="Slide Number Placeholder 4"/>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19</a:t>
            </a:fld>
            <a:endParaRPr lang="en-US" sz="1400" b="0">
              <a:solidFill>
                <a:srgbClr val="000000"/>
              </a:solidFill>
              <a:latin typeface="Aria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xmlns="" val="3407867412"/>
              </p:ext>
            </p:extLst>
          </p:nvPr>
        </p:nvGraphicFramePr>
        <p:xfrm>
          <a:off x="980778" y="1095469"/>
          <a:ext cx="7364248" cy="5649909"/>
        </p:xfrm>
        <a:graphic>
          <a:graphicData uri="http://schemas.openxmlformats.org/drawingml/2006/table">
            <a:tbl>
              <a:tblPr>
                <a:tableStyleId>{5C22544A-7EE6-4342-B048-85BDC9FD1C3A}</a:tableStyleId>
              </a:tblPr>
              <a:tblGrid>
                <a:gridCol w="1348220"/>
                <a:gridCol w="2125309"/>
                <a:gridCol w="907973"/>
                <a:gridCol w="966080"/>
                <a:gridCol w="1100003"/>
                <a:gridCol w="916663"/>
              </a:tblGrid>
              <a:tr h="433377">
                <a:tc>
                  <a:txBody>
                    <a:bodyPr/>
                    <a:lstStyle/>
                    <a:p>
                      <a:pPr algn="l" fontAlgn="b"/>
                      <a:endParaRPr lang="en-US" sz="1400" b="0" i="0" u="none" strike="noStrike" dirty="0">
                        <a:solidFill>
                          <a:schemeClr val="bg1"/>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l" fontAlgn="b"/>
                      <a:endParaRPr lang="en-US" sz="1400" b="0" i="0" u="none" strike="noStrike" dirty="0">
                        <a:solidFill>
                          <a:schemeClr val="bg1"/>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fontAlgn="b"/>
                      <a:r>
                        <a:rPr lang="en-US" sz="1400" u="none" strike="noStrike" dirty="0">
                          <a:solidFill>
                            <a:schemeClr val="bg1"/>
                          </a:solidFill>
                          <a:effectLst/>
                          <a:latin typeface="+mn-lt"/>
                        </a:rPr>
                        <a:t>Life offices</a:t>
                      </a:r>
                      <a:endParaRPr lang="en-US" sz="1400" b="0" i="0" u="none" strike="noStrike" dirty="0">
                        <a:solidFill>
                          <a:schemeClr val="bg1"/>
                        </a:solidFill>
                        <a:effectLst/>
                        <a:latin typeface="+mn-lt"/>
                      </a:endParaRPr>
                    </a:p>
                  </a:txBody>
                  <a:tcPr marL="4331" marR="4331" marT="577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fontAlgn="b"/>
                      <a:r>
                        <a:rPr lang="en-US" sz="1400" u="none" strike="noStrike" dirty="0">
                          <a:solidFill>
                            <a:schemeClr val="bg1"/>
                          </a:solidFill>
                          <a:effectLst/>
                          <a:latin typeface="+mn-lt"/>
                        </a:rPr>
                        <a:t>Investment Managers</a:t>
                      </a:r>
                      <a:endParaRPr lang="en-US" sz="1400" b="0" i="0" u="none" strike="noStrike" dirty="0">
                        <a:solidFill>
                          <a:schemeClr val="bg1"/>
                        </a:solidFill>
                        <a:effectLst/>
                        <a:latin typeface="+mn-lt"/>
                      </a:endParaRPr>
                    </a:p>
                  </a:txBody>
                  <a:tcPr marL="4331" marR="4331" marT="577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fontAlgn="b"/>
                      <a:r>
                        <a:rPr lang="en-US" sz="1400" u="none" strike="noStrike" dirty="0" smtClean="0">
                          <a:solidFill>
                            <a:schemeClr val="bg1"/>
                          </a:solidFill>
                          <a:effectLst/>
                          <a:latin typeface="+mn-lt"/>
                        </a:rPr>
                        <a:t>Short-term </a:t>
                      </a:r>
                      <a:r>
                        <a:rPr lang="en-US" sz="1400" u="none" strike="noStrike" dirty="0">
                          <a:solidFill>
                            <a:schemeClr val="bg1"/>
                          </a:solidFill>
                          <a:effectLst/>
                          <a:latin typeface="+mn-lt"/>
                        </a:rPr>
                        <a:t>Insurers</a:t>
                      </a:r>
                      <a:endParaRPr lang="en-US" sz="1400" b="0" i="0" u="none" strike="noStrike" dirty="0">
                        <a:solidFill>
                          <a:schemeClr val="bg1"/>
                        </a:solidFill>
                        <a:effectLst/>
                        <a:latin typeface="+mn-lt"/>
                      </a:endParaRPr>
                    </a:p>
                  </a:txBody>
                  <a:tcPr marL="4331" marR="4331" marT="57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fontAlgn="b"/>
                      <a:r>
                        <a:rPr lang="en-US" sz="1400" u="none" strike="noStrike" dirty="0">
                          <a:solidFill>
                            <a:schemeClr val="bg1"/>
                          </a:solidFill>
                          <a:effectLst/>
                          <a:latin typeface="+mn-lt"/>
                        </a:rPr>
                        <a:t>Banks</a:t>
                      </a:r>
                      <a:endParaRPr lang="en-US" sz="1400" b="0" i="0" u="none" strike="noStrike" dirty="0">
                        <a:solidFill>
                          <a:schemeClr val="bg1"/>
                        </a:solidFill>
                        <a:effectLst/>
                        <a:latin typeface="+mn-lt"/>
                      </a:endParaRPr>
                    </a:p>
                  </a:txBody>
                  <a:tcPr marL="4331" marR="4331" marT="57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r>
              <a:tr h="223198">
                <a:tc rowSpan="5">
                  <a:txBody>
                    <a:bodyPr/>
                    <a:lstStyle/>
                    <a:p>
                      <a:pPr algn="ctr" fontAlgn="b"/>
                      <a:r>
                        <a:rPr lang="en-US" sz="1400" u="none" strike="noStrike" dirty="0">
                          <a:effectLst/>
                          <a:latin typeface="+mn-lt"/>
                        </a:rPr>
                        <a:t>Ownership</a:t>
                      </a:r>
                      <a:endParaRPr lang="en-US" sz="1400" b="0" i="0" u="none" strike="noStrike" dirty="0">
                        <a:solidFill>
                          <a:srgbClr val="000000"/>
                        </a:solidFill>
                        <a:effectLst/>
                        <a:latin typeface="+mn-lt"/>
                      </a:endParaRPr>
                    </a:p>
                  </a:txBody>
                  <a:tcPr marL="4331" marR="4331" marT="57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u="none" strike="noStrike" dirty="0" smtClean="0">
                          <a:effectLst/>
                          <a:latin typeface="+mn-lt"/>
                        </a:rPr>
                        <a:t> “Ownership”</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1400" u="none" strike="noStrike" dirty="0">
                          <a:effectLst/>
                          <a:latin typeface="+mn-lt"/>
                        </a:rPr>
                        <a:t>31%</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1400" u="none" strike="noStrike" dirty="0">
                          <a:effectLst/>
                          <a:latin typeface="+mn-lt"/>
                        </a:rPr>
                        <a:t>31%</a:t>
                      </a:r>
                      <a:endParaRPr lang="en-US" sz="1400" b="0" i="0" u="none" strike="noStrike" dirty="0">
                        <a:solidFill>
                          <a:srgbClr val="000000"/>
                        </a:solidFill>
                        <a:effectLst/>
                        <a:latin typeface="+mn-lt"/>
                      </a:endParaRPr>
                    </a:p>
                  </a:txBody>
                  <a:tcPr marL="4331" marR="4331" marT="5774"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33377">
                <a:tc vMerge="1">
                  <a:txBody>
                    <a:bodyPr/>
                    <a:lstStyle/>
                    <a:p>
                      <a:pPr algn="r" fontAlgn="b"/>
                      <a:endParaRPr lang="en-US" sz="1400" b="0" i="0" u="none" strike="noStrike" dirty="0">
                        <a:solidFill>
                          <a:srgbClr val="000000"/>
                        </a:solidFill>
                        <a:effectLst/>
                        <a:latin typeface="Calibri" panose="020F0502020204030204" pitchFamily="34" charset="0"/>
                      </a:endParaRPr>
                    </a:p>
                  </a:txBody>
                  <a:tcPr marL="5774" marR="5774" marT="5774" marB="0" anchor="b"/>
                </a:tc>
                <a:tc>
                  <a:txBody>
                    <a:bodyPr/>
                    <a:lstStyle/>
                    <a:p>
                      <a:pPr algn="l" fontAlgn="b"/>
                      <a:r>
                        <a:rPr lang="en-US" sz="1400" u="none" strike="noStrike" dirty="0" smtClean="0">
                          <a:effectLst/>
                          <a:latin typeface="+mn-lt"/>
                        </a:rPr>
                        <a:t> Black economic </a:t>
                      </a:r>
                      <a:r>
                        <a:rPr lang="en-US" sz="1400" u="none" strike="noStrike" dirty="0">
                          <a:effectLst/>
                          <a:latin typeface="+mn-lt"/>
                        </a:rPr>
                        <a:t>interest</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tcPr>
                </a:tc>
                <a:tc>
                  <a:txBody>
                    <a:bodyPr/>
                    <a:lstStyle/>
                    <a:p>
                      <a:pPr algn="ctr" fontAlgn="b"/>
                      <a:endParaRPr lang="en-US" sz="1400" b="0" i="0" u="none" strike="noStrike" dirty="0">
                        <a:solidFill>
                          <a:srgbClr val="000000"/>
                        </a:solidFill>
                        <a:effectLst/>
                        <a:latin typeface="+mn-lt"/>
                      </a:endParaRPr>
                    </a:p>
                  </a:txBody>
                  <a:tcPr marL="4331" marR="4331" marT="5774" marB="0" anchor="b">
                    <a:lnR w="12700" cap="flat" cmpd="sng" algn="ctr">
                      <a:solidFill>
                        <a:schemeClr val="tx1"/>
                      </a:solidFill>
                      <a:prstDash val="solid"/>
                      <a:round/>
                      <a:headEnd type="none" w="med" len="med"/>
                      <a:tailEnd type="none" w="med" len="med"/>
                    </a:lnR>
                  </a:tcPr>
                </a:tc>
                <a:tc>
                  <a:txBody>
                    <a:bodyPr/>
                    <a:lstStyle/>
                    <a:p>
                      <a:pPr algn="ctr" fontAlgn="b"/>
                      <a:r>
                        <a:rPr lang="en-US" sz="1400" u="none" strike="noStrike" dirty="0">
                          <a:effectLst/>
                          <a:latin typeface="+mn-lt"/>
                        </a:rPr>
                        <a:t>19%</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400" u="none" strike="noStrike" dirty="0">
                          <a:effectLst/>
                          <a:latin typeface="+mn-lt"/>
                        </a:rPr>
                        <a:t>26%</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03871">
                <a:tc vMerge="1">
                  <a:txBody>
                    <a:bodyPr/>
                    <a:lstStyle/>
                    <a:p>
                      <a:pPr algn="r" fontAlgn="b"/>
                      <a:endParaRPr lang="en-US" sz="1400" b="0" i="0" u="none" strike="noStrike" dirty="0">
                        <a:solidFill>
                          <a:srgbClr val="000000"/>
                        </a:solidFill>
                        <a:effectLst/>
                        <a:latin typeface="Calibri" panose="020F0502020204030204" pitchFamily="34" charset="0"/>
                      </a:endParaRPr>
                    </a:p>
                  </a:txBody>
                  <a:tcPr marL="5774" marR="5774" marT="5774" marB="0" anchor="b"/>
                </a:tc>
                <a:tc>
                  <a:txBody>
                    <a:bodyPr/>
                    <a:lstStyle/>
                    <a:p>
                      <a:pPr algn="l" fontAlgn="b"/>
                      <a:r>
                        <a:rPr lang="en-US" sz="1400" u="none" strike="noStrike" dirty="0" smtClean="0">
                          <a:effectLst/>
                          <a:latin typeface="+mn-lt"/>
                        </a:rPr>
                        <a:t> Black </a:t>
                      </a:r>
                      <a:r>
                        <a:rPr lang="en-US" sz="1400" u="none" strike="noStrike" dirty="0">
                          <a:effectLst/>
                          <a:latin typeface="+mn-lt"/>
                        </a:rPr>
                        <a:t>women economic interest</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tcPr>
                </a:tc>
                <a:tc>
                  <a:txBody>
                    <a:bodyPr/>
                    <a:lstStyle/>
                    <a:p>
                      <a:pPr algn="ctr" fontAlgn="b"/>
                      <a:endParaRPr lang="en-US" sz="1400" b="0" i="0" u="none" strike="noStrike" dirty="0">
                        <a:solidFill>
                          <a:srgbClr val="000000"/>
                        </a:solidFill>
                        <a:effectLst/>
                        <a:latin typeface="+mn-lt"/>
                      </a:endParaRPr>
                    </a:p>
                  </a:txBody>
                  <a:tcPr marL="4331" marR="4331" marT="5774" marB="0" anchor="b">
                    <a:lnR w="12700" cap="flat" cmpd="sng" algn="ctr">
                      <a:solidFill>
                        <a:schemeClr val="tx1"/>
                      </a:solidFill>
                      <a:prstDash val="solid"/>
                      <a:round/>
                      <a:headEnd type="none" w="med" len="med"/>
                      <a:tailEnd type="none" w="med" len="med"/>
                    </a:lnR>
                  </a:tcPr>
                </a:tc>
                <a:tc>
                  <a:txBody>
                    <a:bodyPr/>
                    <a:lstStyle/>
                    <a:p>
                      <a:pPr algn="ctr" fontAlgn="b"/>
                      <a:r>
                        <a:rPr lang="en-US" sz="1400" b="0" i="0" u="none" strike="noStrike" dirty="0" smtClean="0">
                          <a:solidFill>
                            <a:srgbClr val="000000"/>
                          </a:solidFill>
                          <a:effectLst/>
                          <a:latin typeface="+mn-lt"/>
                        </a:rPr>
                        <a:t>8.5%</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400" u="none" strike="noStrike" dirty="0">
                          <a:effectLst/>
                          <a:latin typeface="+mn-lt"/>
                        </a:rPr>
                        <a:t>10%</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26479">
                <a:tc vMerge="1">
                  <a:txBody>
                    <a:bodyPr/>
                    <a:lstStyle/>
                    <a:p>
                      <a:pPr algn="r" fontAlgn="b"/>
                      <a:endParaRPr lang="en-US" sz="1400" b="0" i="0" u="none" strike="noStrike" dirty="0">
                        <a:solidFill>
                          <a:srgbClr val="000000"/>
                        </a:solidFill>
                        <a:effectLst/>
                        <a:latin typeface="Calibri" panose="020F0502020204030204" pitchFamily="34" charset="0"/>
                      </a:endParaRPr>
                    </a:p>
                  </a:txBody>
                  <a:tcPr marL="5774" marR="5774" marT="5774" marB="0" anchor="b"/>
                </a:tc>
                <a:tc>
                  <a:txBody>
                    <a:bodyPr/>
                    <a:lstStyle/>
                    <a:p>
                      <a:pPr algn="l" fontAlgn="b"/>
                      <a:r>
                        <a:rPr lang="en-US" sz="1400" u="none" strike="noStrike" dirty="0" smtClean="0">
                          <a:effectLst/>
                          <a:latin typeface="+mn-lt"/>
                        </a:rPr>
                        <a:t> Black </a:t>
                      </a:r>
                      <a:r>
                        <a:rPr lang="en-US" sz="1400" u="none" strike="noStrike" dirty="0">
                          <a:effectLst/>
                          <a:latin typeface="+mn-lt"/>
                        </a:rPr>
                        <a:t>voting rights</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tcPr>
                </a:tc>
                <a:tc>
                  <a:txBody>
                    <a:bodyPr/>
                    <a:lstStyle/>
                    <a:p>
                      <a:pPr algn="ctr" fontAlgn="b"/>
                      <a:endParaRPr lang="en-US" sz="1400" b="0" i="0" u="none" strike="noStrike" dirty="0">
                        <a:solidFill>
                          <a:srgbClr val="000000"/>
                        </a:solidFill>
                        <a:effectLst/>
                        <a:latin typeface="+mn-lt"/>
                      </a:endParaRPr>
                    </a:p>
                  </a:txBody>
                  <a:tcPr marL="4331" marR="4331" marT="5774" marB="0" anchor="b">
                    <a:lnR w="12700" cap="flat" cmpd="sng" algn="ctr">
                      <a:solidFill>
                        <a:schemeClr val="tx1"/>
                      </a:solidFill>
                      <a:prstDash val="solid"/>
                      <a:round/>
                      <a:headEnd type="none" w="med" len="med"/>
                      <a:tailEnd type="none" w="med" len="med"/>
                    </a:lnR>
                  </a:tcPr>
                </a:tc>
                <a:tc>
                  <a:txBody>
                    <a:bodyPr/>
                    <a:lstStyle/>
                    <a:p>
                      <a:pPr algn="ctr" fontAlgn="b"/>
                      <a:r>
                        <a:rPr lang="en-US" sz="1400" b="0" i="0" u="none" strike="noStrike" dirty="0" smtClean="0">
                          <a:solidFill>
                            <a:srgbClr val="000000"/>
                          </a:solidFill>
                          <a:effectLst/>
                          <a:latin typeface="+mn-lt"/>
                        </a:rPr>
                        <a:t>21%</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400" u="none" strike="noStrike" dirty="0" smtClean="0">
                          <a:effectLst/>
                          <a:latin typeface="+mn-lt"/>
                        </a:rPr>
                        <a:t>29%</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33822">
                <a:tc vMerge="1">
                  <a:txBody>
                    <a:bodyPr/>
                    <a:lstStyle/>
                    <a:p>
                      <a:pPr algn="r" fontAlgn="b"/>
                      <a:endParaRPr lang="en-US" sz="1400" b="0" i="0" u="none" strike="noStrike" dirty="0">
                        <a:solidFill>
                          <a:srgbClr val="000000"/>
                        </a:solidFill>
                        <a:effectLst/>
                        <a:latin typeface="Calibri" panose="020F0502020204030204" pitchFamily="34" charset="0"/>
                      </a:endParaRPr>
                    </a:p>
                  </a:txBody>
                  <a:tcPr marL="5774" marR="5774" marT="5774" marB="0" anchor="b"/>
                </a:tc>
                <a:tc>
                  <a:txBody>
                    <a:bodyPr/>
                    <a:lstStyle/>
                    <a:p>
                      <a:pPr algn="l" fontAlgn="b"/>
                      <a:r>
                        <a:rPr lang="en-US" sz="1400" u="none" strike="noStrike" dirty="0" smtClean="0">
                          <a:effectLst/>
                          <a:latin typeface="+mn-lt"/>
                        </a:rPr>
                        <a:t> Economic </a:t>
                      </a:r>
                      <a:r>
                        <a:rPr lang="en-US" sz="1400" u="none" strike="noStrike" dirty="0">
                          <a:effectLst/>
                          <a:latin typeface="+mn-lt"/>
                        </a:rPr>
                        <a:t>interest </a:t>
                      </a:r>
                      <a:r>
                        <a:rPr lang="en-US" sz="1400" u="none" strike="noStrike" dirty="0" smtClean="0">
                          <a:effectLst/>
                          <a:latin typeface="+mn-lt"/>
                        </a:rPr>
                        <a:t>of black  groups</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endParaRPr lang="en-US" sz="1400" b="0" i="0" u="none" strike="noStrike" dirty="0">
                        <a:solidFill>
                          <a:srgbClr val="000000"/>
                        </a:solidFill>
                        <a:effectLst/>
                        <a:latin typeface="+mn-lt"/>
                      </a:endParaRPr>
                    </a:p>
                  </a:txBody>
                  <a:tcPr marL="4331" marR="4331" marT="5774"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5%</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smtClean="0">
                          <a:effectLst/>
                          <a:latin typeface="+mn-lt"/>
                        </a:rPr>
                        <a:t>8%</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26479">
                <a:tc rowSpan="6">
                  <a:txBody>
                    <a:bodyPr/>
                    <a:lstStyle/>
                    <a:p>
                      <a:pPr algn="ctr" fontAlgn="b"/>
                      <a:r>
                        <a:rPr lang="en-US" sz="1400" u="none" strike="noStrike" dirty="0">
                          <a:effectLst/>
                          <a:latin typeface="+mn-lt"/>
                        </a:rPr>
                        <a:t>Management control</a:t>
                      </a:r>
                      <a:endParaRPr lang="en-US" sz="1400" b="0" i="0" u="none" strike="noStrike" dirty="0">
                        <a:solidFill>
                          <a:srgbClr val="000000"/>
                        </a:solidFill>
                        <a:effectLst/>
                        <a:latin typeface="+mn-lt"/>
                      </a:endParaRPr>
                    </a:p>
                  </a:txBody>
                  <a:tcPr marL="4331" marR="4331" marT="57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u="none" strike="noStrike" dirty="0" smtClean="0">
                          <a:effectLst/>
                          <a:latin typeface="+mn-lt"/>
                        </a:rPr>
                        <a:t> Board</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1400" u="none" strike="noStrike">
                          <a:effectLst/>
                          <a:latin typeface="+mn-lt"/>
                        </a:rPr>
                        <a:t>49%</a:t>
                      </a:r>
                      <a:endParaRPr lang="en-US" sz="1400" b="0" i="0" u="none" strike="noStrike">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1400" u="none" strike="noStrike" dirty="0">
                          <a:effectLst/>
                          <a:latin typeface="+mn-lt"/>
                        </a:rPr>
                        <a:t>43%</a:t>
                      </a:r>
                      <a:endParaRPr lang="en-US" sz="1400" b="0" i="0" u="none" strike="noStrike" dirty="0">
                        <a:solidFill>
                          <a:srgbClr val="000000"/>
                        </a:solidFill>
                        <a:effectLst/>
                        <a:latin typeface="+mn-lt"/>
                      </a:endParaRPr>
                    </a:p>
                  </a:txBody>
                  <a:tcPr marL="4331" marR="4331" marT="5774"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1400" u="none" strike="noStrike" dirty="0">
                          <a:effectLst/>
                          <a:latin typeface="+mn-lt"/>
                        </a:rPr>
                        <a:t>29%</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1400" u="none" strike="noStrike" dirty="0">
                          <a:effectLst/>
                          <a:latin typeface="+mn-lt"/>
                        </a:rPr>
                        <a:t>34%</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26479">
                <a:tc vMerge="1">
                  <a:txBody>
                    <a:bodyPr/>
                    <a:lstStyle/>
                    <a:p>
                      <a:pPr algn="r" fontAlgn="b"/>
                      <a:endParaRPr lang="en-US" sz="1400" b="0" i="0" u="none" strike="noStrike" dirty="0">
                        <a:solidFill>
                          <a:srgbClr val="000000"/>
                        </a:solidFill>
                        <a:effectLst/>
                        <a:latin typeface="Calibri" panose="020F0502020204030204" pitchFamily="34" charset="0"/>
                      </a:endParaRPr>
                    </a:p>
                  </a:txBody>
                  <a:tcPr marL="5774" marR="5774" marT="5774" marB="0" anchor="b"/>
                </a:tc>
                <a:tc>
                  <a:txBody>
                    <a:bodyPr/>
                    <a:lstStyle/>
                    <a:p>
                      <a:pPr algn="l" fontAlgn="b"/>
                      <a:r>
                        <a:rPr lang="en-US" sz="1400" u="none" strike="noStrike" dirty="0" smtClean="0">
                          <a:effectLst/>
                          <a:latin typeface="+mn-lt"/>
                        </a:rPr>
                        <a:t> Executive </a:t>
                      </a:r>
                      <a:r>
                        <a:rPr lang="en-US" sz="1400" u="none" strike="noStrike" dirty="0">
                          <a:effectLst/>
                          <a:latin typeface="+mn-lt"/>
                        </a:rPr>
                        <a:t>directors</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400" u="none" strike="noStrike">
                          <a:effectLst/>
                          <a:latin typeface="+mn-lt"/>
                        </a:rPr>
                        <a:t>47%</a:t>
                      </a:r>
                      <a:endParaRPr lang="en-US" sz="1400" b="0" i="0" u="none" strike="noStrike">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latin typeface="+mn-lt"/>
                        </a:rPr>
                        <a:t>39%</a:t>
                      </a:r>
                      <a:endParaRPr lang="en-US" sz="1400" b="0" i="0" u="none" strike="noStrike" dirty="0">
                        <a:solidFill>
                          <a:srgbClr val="000000"/>
                        </a:solidFill>
                        <a:effectLst/>
                        <a:latin typeface="+mn-lt"/>
                      </a:endParaRPr>
                    </a:p>
                  </a:txBody>
                  <a:tcPr marL="4331" marR="4331" marT="5774" marB="0" anchor="b">
                    <a:lnR w="12700" cap="flat" cmpd="sng" algn="ctr">
                      <a:solidFill>
                        <a:schemeClr val="tx1"/>
                      </a:solidFill>
                      <a:prstDash val="solid"/>
                      <a:round/>
                      <a:headEnd type="none" w="med" len="med"/>
                      <a:tailEnd type="none" w="med" len="med"/>
                    </a:lnR>
                  </a:tcPr>
                </a:tc>
                <a:tc>
                  <a:txBody>
                    <a:bodyPr/>
                    <a:lstStyle/>
                    <a:p>
                      <a:pPr algn="ctr" fontAlgn="b"/>
                      <a:r>
                        <a:rPr lang="en-US" sz="1400" u="none" strike="noStrike" dirty="0">
                          <a:effectLst/>
                          <a:latin typeface="+mn-lt"/>
                        </a:rPr>
                        <a:t>36%</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400" u="none" strike="noStrike" dirty="0">
                          <a:effectLst/>
                          <a:latin typeface="+mn-lt"/>
                        </a:rPr>
                        <a:t>15%</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33377">
                <a:tc vMerge="1">
                  <a:txBody>
                    <a:bodyPr/>
                    <a:lstStyle/>
                    <a:p>
                      <a:pPr algn="r" fontAlgn="b"/>
                      <a:endParaRPr lang="en-US" sz="1400" b="0" i="0" u="none" strike="noStrike" dirty="0">
                        <a:solidFill>
                          <a:srgbClr val="000000"/>
                        </a:solidFill>
                        <a:effectLst/>
                        <a:latin typeface="Calibri" panose="020F0502020204030204" pitchFamily="34" charset="0"/>
                      </a:endParaRPr>
                    </a:p>
                  </a:txBody>
                  <a:tcPr marL="5774" marR="5774" marT="5774" marB="0" anchor="b"/>
                </a:tc>
                <a:tc>
                  <a:txBody>
                    <a:bodyPr/>
                    <a:lstStyle/>
                    <a:p>
                      <a:pPr algn="l" fontAlgn="b"/>
                      <a:r>
                        <a:rPr lang="en-US" sz="1400" u="none" strike="noStrike" dirty="0" smtClean="0">
                          <a:effectLst/>
                          <a:latin typeface="+mn-lt"/>
                        </a:rPr>
                        <a:t> Senior </a:t>
                      </a:r>
                      <a:r>
                        <a:rPr lang="en-US" sz="1400" u="none" strike="noStrike" dirty="0">
                          <a:effectLst/>
                          <a:latin typeface="+mn-lt"/>
                        </a:rPr>
                        <a:t>top management</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400" u="none" strike="noStrike" dirty="0">
                          <a:effectLst/>
                          <a:latin typeface="+mn-lt"/>
                        </a:rPr>
                        <a:t>39%</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latin typeface="+mn-lt"/>
                        </a:rPr>
                        <a:t>39%</a:t>
                      </a:r>
                      <a:endParaRPr lang="en-US" sz="1400" b="0" i="0" u="none" strike="noStrike" dirty="0">
                        <a:solidFill>
                          <a:srgbClr val="000000"/>
                        </a:solidFill>
                        <a:effectLst/>
                        <a:latin typeface="+mn-lt"/>
                      </a:endParaRPr>
                    </a:p>
                  </a:txBody>
                  <a:tcPr marL="4331" marR="4331" marT="5774" marB="0" anchor="b">
                    <a:lnR w="12700" cap="flat" cmpd="sng" algn="ctr">
                      <a:solidFill>
                        <a:schemeClr val="tx1"/>
                      </a:solidFill>
                      <a:prstDash val="solid"/>
                      <a:round/>
                      <a:headEnd type="none" w="med" len="med"/>
                      <a:tailEnd type="none" w="med" len="med"/>
                    </a:lnR>
                  </a:tcPr>
                </a:tc>
                <a:tc>
                  <a:txBody>
                    <a:bodyPr/>
                    <a:lstStyle/>
                    <a:p>
                      <a:pPr algn="ctr" fontAlgn="b"/>
                      <a:r>
                        <a:rPr lang="en-US" sz="1400" u="none" strike="noStrike" dirty="0">
                          <a:effectLst/>
                          <a:latin typeface="+mn-lt"/>
                        </a:rPr>
                        <a:t>25%</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400" u="none" strike="noStrike" dirty="0">
                          <a:effectLst/>
                          <a:latin typeface="+mn-lt"/>
                        </a:rPr>
                        <a:t>24%</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26479">
                <a:tc vMerge="1">
                  <a:txBody>
                    <a:bodyPr/>
                    <a:lstStyle/>
                    <a:p>
                      <a:pPr algn="r" fontAlgn="b"/>
                      <a:endParaRPr lang="en-US" sz="1400" b="0" i="0" u="none" strike="noStrike" dirty="0">
                        <a:solidFill>
                          <a:srgbClr val="000000"/>
                        </a:solidFill>
                        <a:effectLst/>
                        <a:latin typeface="Calibri" panose="020F0502020204030204" pitchFamily="34" charset="0"/>
                      </a:endParaRPr>
                    </a:p>
                  </a:txBody>
                  <a:tcPr marL="5774" marR="5774" marT="5774" marB="0" anchor="b"/>
                </a:tc>
                <a:tc>
                  <a:txBody>
                    <a:bodyPr/>
                    <a:lstStyle/>
                    <a:p>
                      <a:pPr algn="l" fontAlgn="b"/>
                      <a:r>
                        <a:rPr lang="en-US" sz="1400" u="none" strike="noStrike" dirty="0" smtClean="0">
                          <a:effectLst/>
                          <a:latin typeface="+mn-lt"/>
                        </a:rPr>
                        <a:t> Senior </a:t>
                      </a:r>
                      <a:r>
                        <a:rPr lang="en-US" sz="1400" u="none" strike="noStrike" dirty="0">
                          <a:effectLst/>
                          <a:latin typeface="+mn-lt"/>
                        </a:rPr>
                        <a:t>management</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400" u="none" strike="noStrike">
                          <a:effectLst/>
                          <a:latin typeface="+mn-lt"/>
                        </a:rPr>
                        <a:t>35%</a:t>
                      </a:r>
                      <a:endParaRPr lang="en-US" sz="1400" b="0" i="0" u="none" strike="noStrike">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latin typeface="+mn-lt"/>
                        </a:rPr>
                        <a:t>34%</a:t>
                      </a:r>
                      <a:endParaRPr lang="en-US" sz="1400" b="0" i="0" u="none" strike="noStrike" dirty="0">
                        <a:solidFill>
                          <a:srgbClr val="000000"/>
                        </a:solidFill>
                        <a:effectLst/>
                        <a:latin typeface="+mn-lt"/>
                      </a:endParaRPr>
                    </a:p>
                  </a:txBody>
                  <a:tcPr marL="4331" marR="4331" marT="5774" marB="0" anchor="b">
                    <a:lnR w="12700" cap="flat" cmpd="sng" algn="ctr">
                      <a:solidFill>
                        <a:schemeClr val="tx1"/>
                      </a:solidFill>
                      <a:prstDash val="solid"/>
                      <a:round/>
                      <a:headEnd type="none" w="med" len="med"/>
                      <a:tailEnd type="none" w="med" len="med"/>
                    </a:lnR>
                  </a:tcPr>
                </a:tc>
                <a:tc>
                  <a:txBody>
                    <a:bodyPr/>
                    <a:lstStyle/>
                    <a:p>
                      <a:pPr algn="ctr" fontAlgn="b"/>
                      <a:r>
                        <a:rPr lang="en-US" sz="1400" u="none" strike="noStrike" dirty="0">
                          <a:effectLst/>
                          <a:latin typeface="+mn-lt"/>
                        </a:rPr>
                        <a:t>26%</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400" u="none" strike="noStrike" dirty="0">
                          <a:effectLst/>
                          <a:latin typeface="+mn-lt"/>
                        </a:rPr>
                        <a:t>34%</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26479">
                <a:tc vMerge="1">
                  <a:txBody>
                    <a:bodyPr/>
                    <a:lstStyle/>
                    <a:p>
                      <a:pPr algn="r" fontAlgn="b"/>
                      <a:endParaRPr lang="en-US" sz="1400" b="0" i="0" u="none" strike="noStrike" dirty="0">
                        <a:solidFill>
                          <a:srgbClr val="000000"/>
                        </a:solidFill>
                        <a:effectLst/>
                        <a:latin typeface="Calibri" panose="020F0502020204030204" pitchFamily="34" charset="0"/>
                      </a:endParaRPr>
                    </a:p>
                  </a:txBody>
                  <a:tcPr marL="5774" marR="5774" marT="5774" marB="0" anchor="b"/>
                </a:tc>
                <a:tc>
                  <a:txBody>
                    <a:bodyPr/>
                    <a:lstStyle/>
                    <a:p>
                      <a:pPr algn="l" fontAlgn="b"/>
                      <a:r>
                        <a:rPr lang="en-US" sz="1400" u="none" strike="noStrike" dirty="0" smtClean="0">
                          <a:effectLst/>
                          <a:latin typeface="+mn-lt"/>
                        </a:rPr>
                        <a:t> Middle </a:t>
                      </a:r>
                      <a:r>
                        <a:rPr lang="en-US" sz="1400" u="none" strike="noStrike" dirty="0">
                          <a:effectLst/>
                          <a:latin typeface="+mn-lt"/>
                        </a:rPr>
                        <a:t>Management </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400" u="none" strike="noStrike">
                          <a:effectLst/>
                          <a:latin typeface="+mn-lt"/>
                        </a:rPr>
                        <a:t>48%</a:t>
                      </a:r>
                      <a:endParaRPr lang="en-US" sz="1400" b="0" i="0" u="none" strike="noStrike">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latin typeface="+mn-lt"/>
                        </a:rPr>
                        <a:t>45%</a:t>
                      </a:r>
                      <a:endParaRPr lang="en-US" sz="1400" b="0" i="0" u="none" strike="noStrike" dirty="0">
                        <a:solidFill>
                          <a:srgbClr val="000000"/>
                        </a:solidFill>
                        <a:effectLst/>
                        <a:latin typeface="+mn-lt"/>
                      </a:endParaRPr>
                    </a:p>
                  </a:txBody>
                  <a:tcPr marL="4331" marR="4331" marT="5774" marB="0" anchor="b">
                    <a:lnR w="12700" cap="flat" cmpd="sng" algn="ctr">
                      <a:solidFill>
                        <a:schemeClr val="tx1"/>
                      </a:solidFill>
                      <a:prstDash val="solid"/>
                      <a:round/>
                      <a:headEnd type="none" w="med" len="med"/>
                      <a:tailEnd type="none" w="med" len="med"/>
                    </a:lnR>
                  </a:tcPr>
                </a:tc>
                <a:tc>
                  <a:txBody>
                    <a:bodyPr/>
                    <a:lstStyle/>
                    <a:p>
                      <a:pPr algn="ctr" fontAlgn="b"/>
                      <a:r>
                        <a:rPr lang="en-US" sz="1400" u="none" strike="noStrike" dirty="0">
                          <a:effectLst/>
                          <a:latin typeface="+mn-lt"/>
                        </a:rPr>
                        <a:t>42%</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400" u="none" strike="noStrike" dirty="0">
                          <a:effectLst/>
                          <a:latin typeface="+mn-lt"/>
                        </a:rPr>
                        <a:t>58%</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26479">
                <a:tc vMerge="1">
                  <a:txBody>
                    <a:bodyPr/>
                    <a:lstStyle/>
                    <a:p>
                      <a:pPr algn="r" fontAlgn="b"/>
                      <a:endParaRPr lang="en-US" sz="1400" b="0" i="0" u="none" strike="noStrike" dirty="0">
                        <a:solidFill>
                          <a:srgbClr val="000000"/>
                        </a:solidFill>
                        <a:effectLst/>
                        <a:latin typeface="Calibri" panose="020F0502020204030204" pitchFamily="34" charset="0"/>
                      </a:endParaRPr>
                    </a:p>
                  </a:txBody>
                  <a:tcPr marL="5774" marR="5774" marT="5774" marB="0" anchor="b"/>
                </a:tc>
                <a:tc>
                  <a:txBody>
                    <a:bodyPr/>
                    <a:lstStyle/>
                    <a:p>
                      <a:pPr algn="l" fontAlgn="b"/>
                      <a:r>
                        <a:rPr lang="en-US" sz="1400" u="none" strike="noStrike" dirty="0" smtClean="0">
                          <a:effectLst/>
                          <a:latin typeface="+mn-lt"/>
                        </a:rPr>
                        <a:t> Junior </a:t>
                      </a:r>
                      <a:r>
                        <a:rPr lang="en-US" sz="1400" u="none" strike="noStrike" dirty="0">
                          <a:effectLst/>
                          <a:latin typeface="+mn-lt"/>
                        </a:rPr>
                        <a:t>Management</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latin typeface="+mn-lt"/>
                        </a:rPr>
                        <a:t>75%</a:t>
                      </a:r>
                      <a:endParaRPr lang="en-US" sz="1400" b="0" i="0" u="none" strike="noStrike">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latin typeface="+mn-lt"/>
                        </a:rPr>
                        <a:t>67%</a:t>
                      </a:r>
                      <a:endParaRPr lang="en-US" sz="1400" b="0" i="0" u="none" strike="noStrike" dirty="0">
                        <a:solidFill>
                          <a:srgbClr val="000000"/>
                        </a:solidFill>
                        <a:effectLst/>
                        <a:latin typeface="+mn-lt"/>
                      </a:endParaRPr>
                    </a:p>
                  </a:txBody>
                  <a:tcPr marL="4331" marR="4331" marT="5774"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latin typeface="+mn-lt"/>
                        </a:rPr>
                        <a:t>70%</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latin typeface="+mn-lt"/>
                        </a:rPr>
                        <a:t>81%</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26120">
                <a:tc rowSpan="4">
                  <a:txBody>
                    <a:bodyPr/>
                    <a:lstStyle/>
                    <a:p>
                      <a:pPr algn="ctr" fontAlgn="b"/>
                      <a:r>
                        <a:rPr lang="en-US" sz="1400" u="none" strike="noStrike" dirty="0">
                          <a:effectLst/>
                          <a:latin typeface="+mn-lt"/>
                        </a:rPr>
                        <a:t>Procurement</a:t>
                      </a:r>
                      <a:endParaRPr lang="en-US" sz="1400" b="0" i="0" u="none" strike="noStrike" dirty="0">
                        <a:solidFill>
                          <a:srgbClr val="000000"/>
                        </a:solidFill>
                        <a:effectLst/>
                        <a:latin typeface="+mn-lt"/>
                      </a:endParaRPr>
                    </a:p>
                  </a:txBody>
                  <a:tcPr marL="4331" marR="4331" marT="57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u="none" strike="noStrike" kern="1200" dirty="0" smtClean="0">
                          <a:solidFill>
                            <a:schemeClr val="dk1"/>
                          </a:solidFill>
                          <a:effectLst/>
                          <a:latin typeface="+mn-lt"/>
                          <a:ea typeface="+mn-ea"/>
                          <a:cs typeface="+mn-cs"/>
                        </a:rPr>
                        <a:t> All </a:t>
                      </a:r>
                      <a:r>
                        <a:rPr lang="en-US" sz="1400" u="none" strike="noStrike" kern="1200" dirty="0">
                          <a:solidFill>
                            <a:schemeClr val="dk1"/>
                          </a:solidFill>
                          <a:effectLst/>
                          <a:latin typeface="+mn-lt"/>
                          <a:ea typeface="+mn-ea"/>
                          <a:cs typeface="+mn-cs"/>
                        </a:rPr>
                        <a:t>suppliers</a:t>
                      </a: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2">
                  <a:txBody>
                    <a:bodyPr/>
                    <a:lstStyle/>
                    <a:p>
                      <a:pPr algn="ctr" fontAlgn="b"/>
                      <a:r>
                        <a:rPr lang="en-US" sz="1400" u="none" strike="noStrike" dirty="0">
                          <a:effectLst/>
                          <a:latin typeface="+mn-lt"/>
                        </a:rPr>
                        <a:t>91%</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l" fontAlgn="b"/>
                      <a:endParaRPr lang="en-US" sz="1400" b="0" i="0" u="none" strike="noStrike" dirty="0">
                        <a:solidFill>
                          <a:srgbClr val="000000"/>
                        </a:solidFill>
                        <a:effectLst/>
                        <a:latin typeface="Calibri" panose="020F0502020204030204" pitchFamily="34" charset="0"/>
                      </a:endParaRPr>
                    </a:p>
                  </a:txBody>
                  <a:tcPr marL="5774" marR="5774" marT="5774" marB="0" anchor="b"/>
                </a:tc>
                <a:tc>
                  <a:txBody>
                    <a:bodyPr/>
                    <a:lstStyle/>
                    <a:p>
                      <a:pPr algn="ctr" fontAlgn="b"/>
                      <a:r>
                        <a:rPr lang="en-US" sz="1400" u="none" strike="noStrike" dirty="0">
                          <a:effectLst/>
                          <a:latin typeface="+mn-lt"/>
                        </a:rPr>
                        <a:t>79%</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1400" u="none" strike="noStrike" dirty="0">
                          <a:effectLst/>
                          <a:latin typeface="+mn-lt"/>
                        </a:rPr>
                        <a:t>118%</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60962">
                <a:tc vMerge="1">
                  <a:txBody>
                    <a:bodyPr/>
                    <a:lstStyle/>
                    <a:p>
                      <a:pPr algn="r" fontAlgn="b"/>
                      <a:endParaRPr lang="en-US" sz="1400" b="0" i="0" u="none" strike="noStrike" dirty="0">
                        <a:solidFill>
                          <a:srgbClr val="000000"/>
                        </a:solidFill>
                        <a:effectLst/>
                        <a:latin typeface="Calibri" panose="020F0502020204030204" pitchFamily="34" charset="0"/>
                      </a:endParaRPr>
                    </a:p>
                  </a:txBody>
                  <a:tcPr marL="5774" marR="5774" marT="5774" marB="0" anchor="b"/>
                </a:tc>
                <a:tc>
                  <a:txBody>
                    <a:bodyPr/>
                    <a:lstStyle/>
                    <a:p>
                      <a:pPr marL="0" algn="l" defTabSz="914400" rtl="0" eaLnBrk="1" fontAlgn="b" latinLnBrk="0" hangingPunct="1"/>
                      <a:r>
                        <a:rPr lang="en-US" sz="1400" u="none" strike="noStrike" kern="1200" dirty="0" smtClean="0">
                          <a:solidFill>
                            <a:schemeClr val="dk1"/>
                          </a:solidFill>
                          <a:effectLst/>
                          <a:latin typeface="+mn-lt"/>
                          <a:ea typeface="+mn-ea"/>
                          <a:cs typeface="+mn-cs"/>
                        </a:rPr>
                        <a:t> QSE/EME</a:t>
                      </a:r>
                      <a:endParaRPr lang="en-US" sz="1400" u="none" strike="noStrike" kern="1200" dirty="0">
                        <a:solidFill>
                          <a:schemeClr val="dk1"/>
                        </a:solidFill>
                        <a:effectLst/>
                        <a:latin typeface="+mn-lt"/>
                        <a:ea typeface="+mn-ea"/>
                        <a:cs typeface="+mn-cs"/>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pPr algn="ctr" fontAlgn="b"/>
                      <a:r>
                        <a:rPr lang="en-US" sz="1400" u="none" strike="noStrike" dirty="0">
                          <a:effectLst/>
                          <a:latin typeface="+mn-lt"/>
                        </a:rPr>
                        <a:t>29%</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algn="l" fontAlgn="b"/>
                      <a:endParaRPr lang="en-US" sz="1400" b="0" i="0" u="none" strike="noStrike" dirty="0">
                        <a:solidFill>
                          <a:srgbClr val="000000"/>
                        </a:solidFill>
                        <a:effectLst/>
                        <a:latin typeface="Calibri" panose="020F0502020204030204" pitchFamily="34" charset="0"/>
                      </a:endParaRPr>
                    </a:p>
                  </a:txBody>
                  <a:tcPr marL="5774" marR="5774" marT="5774" marB="0" anchor="b"/>
                </a:tc>
                <a:tc>
                  <a:txBody>
                    <a:bodyPr/>
                    <a:lstStyle/>
                    <a:p>
                      <a:pPr algn="ctr" fontAlgn="b"/>
                      <a:r>
                        <a:rPr lang="en-US" sz="1400" u="none" strike="noStrike" dirty="0">
                          <a:effectLst/>
                          <a:latin typeface="+mn-lt"/>
                        </a:rPr>
                        <a:t>24%</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400" u="none" strike="noStrike" dirty="0">
                          <a:effectLst/>
                          <a:latin typeface="+mn-lt"/>
                        </a:rPr>
                        <a:t>20%</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27887">
                <a:tc vMerge="1">
                  <a:txBody>
                    <a:bodyPr/>
                    <a:lstStyle/>
                    <a:p>
                      <a:pPr algn="r" fontAlgn="b"/>
                      <a:endParaRPr lang="en-US" sz="1400" b="0" i="0" u="none" strike="noStrike" dirty="0">
                        <a:solidFill>
                          <a:srgbClr val="000000"/>
                        </a:solidFill>
                        <a:effectLst/>
                        <a:latin typeface="Calibri" panose="020F0502020204030204" pitchFamily="34" charset="0"/>
                      </a:endParaRPr>
                    </a:p>
                  </a:txBody>
                  <a:tcPr marL="5774" marR="5774" marT="5774" marB="0" anchor="b"/>
                </a:tc>
                <a:tc>
                  <a:txBody>
                    <a:bodyPr/>
                    <a:lstStyle/>
                    <a:p>
                      <a:pPr marL="0" algn="l" defTabSz="914400" rtl="0" eaLnBrk="1" fontAlgn="b" latinLnBrk="0" hangingPunct="1"/>
                      <a:r>
                        <a:rPr lang="en-US" sz="1400" u="none" strike="noStrike" kern="1200" dirty="0" smtClean="0">
                          <a:solidFill>
                            <a:schemeClr val="dk1"/>
                          </a:solidFill>
                          <a:effectLst/>
                          <a:latin typeface="+mn-lt"/>
                          <a:ea typeface="+mn-ea"/>
                          <a:cs typeface="+mn-cs"/>
                        </a:rPr>
                        <a:t> Black-owned</a:t>
                      </a:r>
                      <a:endParaRPr lang="en-US" sz="1400" u="none" strike="noStrike" kern="1200" dirty="0">
                        <a:solidFill>
                          <a:schemeClr val="dk1"/>
                        </a:solidFill>
                        <a:effectLst/>
                        <a:latin typeface="+mn-lt"/>
                        <a:ea typeface="+mn-ea"/>
                        <a:cs typeface="+mn-cs"/>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pPr algn="ctr" fontAlgn="b"/>
                      <a:r>
                        <a:rPr lang="en-US" sz="1400" u="none" strike="noStrike" dirty="0">
                          <a:effectLst/>
                          <a:latin typeface="+mn-lt"/>
                        </a:rPr>
                        <a:t>15%</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algn="l" fontAlgn="b"/>
                      <a:endParaRPr lang="en-US" sz="1400" b="0" i="0" u="none" strike="noStrike" dirty="0">
                        <a:solidFill>
                          <a:srgbClr val="000000"/>
                        </a:solidFill>
                        <a:effectLst/>
                        <a:latin typeface="Calibri" panose="020F0502020204030204" pitchFamily="34" charset="0"/>
                      </a:endParaRPr>
                    </a:p>
                  </a:txBody>
                  <a:tcPr marL="5774" marR="5774" marT="5774" marB="0" anchor="b"/>
                </a:tc>
                <a:tc>
                  <a:txBody>
                    <a:bodyPr/>
                    <a:lstStyle/>
                    <a:p>
                      <a:pPr algn="ctr" fontAlgn="b"/>
                      <a:r>
                        <a:rPr lang="en-US" sz="1400" u="none" strike="noStrike" dirty="0">
                          <a:effectLst/>
                          <a:latin typeface="+mn-lt"/>
                        </a:rPr>
                        <a:t>13%</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400" u="none" strike="noStrike" dirty="0">
                          <a:effectLst/>
                          <a:latin typeface="+mn-lt"/>
                        </a:rPr>
                        <a:t>22%</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287749">
                <a:tc vMerge="1">
                  <a:txBody>
                    <a:bodyPr/>
                    <a:lstStyle/>
                    <a:p>
                      <a:pPr algn="r" fontAlgn="b"/>
                      <a:endParaRPr lang="en-US" sz="1400" b="0" i="0" u="none" strike="noStrike" dirty="0">
                        <a:solidFill>
                          <a:srgbClr val="000000"/>
                        </a:solidFill>
                        <a:effectLst/>
                        <a:latin typeface="Calibri" panose="020F0502020204030204" pitchFamily="34" charset="0"/>
                      </a:endParaRPr>
                    </a:p>
                  </a:txBody>
                  <a:tcPr marL="5774" marR="5774" marT="5774" marB="0" anchor="b"/>
                </a:tc>
                <a:tc>
                  <a:txBody>
                    <a:bodyPr/>
                    <a:lstStyle/>
                    <a:p>
                      <a:pPr marL="0" algn="l" defTabSz="914400" rtl="0" eaLnBrk="1" fontAlgn="b" latinLnBrk="0" hangingPunct="1"/>
                      <a:r>
                        <a:rPr lang="en-US" sz="1400" u="none" strike="noStrike" kern="1200" smtClean="0">
                          <a:solidFill>
                            <a:schemeClr val="dk1"/>
                          </a:solidFill>
                          <a:effectLst/>
                          <a:latin typeface="+mn-lt"/>
                          <a:ea typeface="+mn-ea"/>
                          <a:cs typeface="+mn-cs"/>
                        </a:rPr>
                        <a:t> Black </a:t>
                      </a:r>
                      <a:r>
                        <a:rPr lang="en-US" sz="1400" u="none" strike="noStrike" kern="1200" dirty="0">
                          <a:solidFill>
                            <a:schemeClr val="dk1"/>
                          </a:solidFill>
                          <a:effectLst/>
                          <a:latin typeface="+mn-lt"/>
                          <a:ea typeface="+mn-ea"/>
                          <a:cs typeface="+mn-cs"/>
                        </a:rPr>
                        <a:t>women owned</a:t>
                      </a: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2">
                  <a:txBody>
                    <a:bodyPr/>
                    <a:lstStyle/>
                    <a:p>
                      <a:pPr algn="ctr" fontAlgn="b"/>
                      <a:r>
                        <a:rPr lang="en-US" sz="1400" u="none" strike="noStrike" dirty="0">
                          <a:effectLst/>
                          <a:latin typeface="+mn-lt"/>
                        </a:rPr>
                        <a:t>5%</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l" fontAlgn="b"/>
                      <a:endParaRPr lang="en-US" sz="1400" b="0" i="0" u="none" strike="noStrike" dirty="0">
                        <a:solidFill>
                          <a:srgbClr val="000000"/>
                        </a:solidFill>
                        <a:effectLst/>
                        <a:latin typeface="Calibri" panose="020F0502020204030204" pitchFamily="34" charset="0"/>
                      </a:endParaRPr>
                    </a:p>
                  </a:txBody>
                  <a:tcPr marL="5774" marR="5774" marT="5774" marB="0" anchor="b"/>
                </a:tc>
                <a:tc>
                  <a:txBody>
                    <a:bodyPr/>
                    <a:lstStyle/>
                    <a:p>
                      <a:pPr algn="ctr" fontAlgn="b"/>
                      <a:r>
                        <a:rPr lang="en-US" sz="1400" u="none" strike="noStrike" dirty="0">
                          <a:effectLst/>
                          <a:latin typeface="+mn-lt"/>
                        </a:rPr>
                        <a:t>4%</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latin typeface="+mn-lt"/>
                        </a:rPr>
                        <a:t>13%</a:t>
                      </a:r>
                      <a:endParaRPr lang="en-US" sz="1400" b="0" i="0" u="none" strike="noStrike" dirty="0">
                        <a:solidFill>
                          <a:srgbClr val="000000"/>
                        </a:solidFill>
                        <a:effectLst/>
                        <a:latin typeface="+mn-lt"/>
                      </a:endParaRPr>
                    </a:p>
                  </a:txBody>
                  <a:tcPr marL="4331" marR="4331" marT="57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049267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NT response to </a:t>
            </a:r>
            <a:r>
              <a:rPr lang="en-US" sz="2800" b="1" dirty="0"/>
              <a:t>t</a:t>
            </a:r>
            <a:r>
              <a:rPr lang="en-US" sz="2800" b="1" dirty="0" smtClean="0"/>
              <a:t>ransformation  of fin sector debate</a:t>
            </a:r>
            <a:endParaRPr lang="en-US" sz="2800" b="1" dirty="0"/>
          </a:p>
        </p:txBody>
      </p:sp>
      <p:sp>
        <p:nvSpPr>
          <p:cNvPr id="3" name="Content Placeholder 2"/>
          <p:cNvSpPr>
            <a:spLocks noGrp="1"/>
          </p:cNvSpPr>
          <p:nvPr>
            <p:ph idx="1"/>
          </p:nvPr>
        </p:nvSpPr>
        <p:spPr>
          <a:xfrm>
            <a:off x="152400" y="1295400"/>
            <a:ext cx="8763000" cy="5105400"/>
          </a:xfrm>
        </p:spPr>
        <p:txBody>
          <a:bodyPr/>
          <a:lstStyle/>
          <a:p>
            <a:r>
              <a:rPr lang="en-US" dirty="0"/>
              <a:t>NT </a:t>
            </a:r>
            <a:r>
              <a:rPr lang="en-US" b="1" dirty="0" smtClean="0"/>
              <a:t>thanks SCOF/PCTI for </a:t>
            </a:r>
            <a:r>
              <a:rPr lang="en-US" b="1" dirty="0"/>
              <a:t>the public hearings </a:t>
            </a:r>
            <a:r>
              <a:rPr lang="en-US" dirty="0"/>
              <a:t>on Transformation in the Fin Sector</a:t>
            </a:r>
          </a:p>
          <a:p>
            <a:r>
              <a:rPr lang="en-US" dirty="0"/>
              <a:t>Opportunity to deal with the real </a:t>
            </a:r>
            <a:r>
              <a:rPr lang="en-US" dirty="0" smtClean="0"/>
              <a:t>issues and ask: </a:t>
            </a:r>
            <a:r>
              <a:rPr lang="en-US" b="1" dirty="0" smtClean="0"/>
              <a:t>why have current </a:t>
            </a:r>
            <a:r>
              <a:rPr lang="en-US" b="1" dirty="0"/>
              <a:t>transformation initiatives </a:t>
            </a:r>
            <a:r>
              <a:rPr lang="en-US" b="1" dirty="0" smtClean="0"/>
              <a:t>not been as successful as expected</a:t>
            </a:r>
            <a:r>
              <a:rPr lang="en-US" dirty="0" smtClean="0"/>
              <a:t>, after </a:t>
            </a:r>
            <a:r>
              <a:rPr lang="en-US" dirty="0"/>
              <a:t>20 years of </a:t>
            </a:r>
            <a:r>
              <a:rPr lang="en-US" dirty="0" smtClean="0"/>
              <a:t>freedom?</a:t>
            </a:r>
            <a:endParaRPr lang="en-US" dirty="0"/>
          </a:p>
          <a:p>
            <a:r>
              <a:rPr lang="en-US" dirty="0"/>
              <a:t>Economic </a:t>
            </a:r>
            <a:r>
              <a:rPr lang="en-US" dirty="0" smtClean="0"/>
              <a:t>transformation, de-</a:t>
            </a:r>
            <a:r>
              <a:rPr lang="en-US" dirty="0" err="1" smtClean="0"/>
              <a:t>racialisation</a:t>
            </a:r>
            <a:r>
              <a:rPr lang="en-US" dirty="0" smtClean="0"/>
              <a:t>  </a:t>
            </a:r>
            <a:r>
              <a:rPr lang="en-US" dirty="0"/>
              <a:t>and reducing inequality critical for political </a:t>
            </a:r>
            <a:r>
              <a:rPr lang="en-US" dirty="0" smtClean="0"/>
              <a:t>AND economic stability</a:t>
            </a:r>
            <a:endParaRPr lang="en-US" dirty="0"/>
          </a:p>
          <a:p>
            <a:r>
              <a:rPr lang="en-US" dirty="0"/>
              <a:t>Priority for Treasury is </a:t>
            </a:r>
            <a:r>
              <a:rPr lang="en-US" b="1" dirty="0"/>
              <a:t>mass-based </a:t>
            </a:r>
            <a:r>
              <a:rPr lang="en-US" b="1" dirty="0" smtClean="0"/>
              <a:t>and sustainable transformation</a:t>
            </a:r>
            <a:r>
              <a:rPr lang="en-US" dirty="0" smtClean="0"/>
              <a:t> </a:t>
            </a:r>
            <a:r>
              <a:rPr lang="en-US" dirty="0"/>
              <a:t>rather than </a:t>
            </a:r>
            <a:r>
              <a:rPr lang="en-US" dirty="0" smtClean="0"/>
              <a:t>only for a few </a:t>
            </a:r>
            <a:endParaRPr lang="en-US" dirty="0"/>
          </a:p>
          <a:p>
            <a:r>
              <a:rPr lang="en-US" dirty="0" smtClean="0"/>
              <a:t>Annexure </a:t>
            </a:r>
            <a:r>
              <a:rPr lang="en-US" dirty="0"/>
              <a:t>F in 2017 Budget Review </a:t>
            </a:r>
            <a:r>
              <a:rPr lang="en-US" dirty="0" smtClean="0"/>
              <a:t>provided a Treasury </a:t>
            </a:r>
            <a:r>
              <a:rPr lang="en-US" dirty="0"/>
              <a:t>perspective</a:t>
            </a:r>
          </a:p>
          <a:p>
            <a:r>
              <a:rPr lang="en-US" dirty="0" smtClean="0"/>
              <a:t>Today we will </a:t>
            </a:r>
            <a:r>
              <a:rPr lang="en-US" b="1" dirty="0" smtClean="0"/>
              <a:t>review main themes of the comments</a:t>
            </a:r>
            <a:r>
              <a:rPr lang="en-US" dirty="0" smtClean="0"/>
              <a:t> and explain Treasury’s initial </a:t>
            </a:r>
            <a:r>
              <a:rPr lang="en-US" dirty="0" err="1" smtClean="0"/>
              <a:t>thinkin</a:t>
            </a:r>
            <a:r>
              <a:rPr lang="en-US" dirty="0" smtClean="0"/>
              <a:t> in how to take issues forward, making </a:t>
            </a:r>
            <a:r>
              <a:rPr lang="en-US" b="1" dirty="0" smtClean="0"/>
              <a:t>preliminary recommendations to support debate</a:t>
            </a:r>
          </a:p>
          <a:p>
            <a:r>
              <a:rPr lang="en-US" b="1" dirty="0" smtClean="0"/>
              <a:t>Transformation requires participation of all interest groups/stakeholders, engaging and committed to transformation</a:t>
            </a:r>
          </a:p>
          <a:p>
            <a:endParaRPr lang="en-US" b="1" dirty="0"/>
          </a:p>
        </p:txBody>
      </p:sp>
      <p:sp>
        <p:nvSpPr>
          <p:cNvPr id="5" name="Slide Number Placeholder 4"/>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2</a:t>
            </a:fld>
            <a:endParaRPr lang="en-US" sz="1400" b="0">
              <a:solidFill>
                <a:srgbClr val="000000"/>
              </a:solidFill>
              <a:latin typeface="Arial"/>
            </a:endParaRPr>
          </a:p>
        </p:txBody>
      </p:sp>
    </p:spTree>
    <p:extLst>
      <p:ext uri="{BB962C8B-B14F-4D97-AF65-F5344CB8AC3E}">
        <p14:creationId xmlns:p14="http://schemas.microsoft.com/office/powerpoint/2010/main" xmlns="" val="29959803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152400" y="5943600"/>
            <a:ext cx="2667000" cy="9144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sp>
        <p:nvSpPr>
          <p:cNvPr id="26626" name="Title 1"/>
          <p:cNvSpPr>
            <a:spLocks noGrp="1"/>
          </p:cNvSpPr>
          <p:nvPr>
            <p:ph type="title"/>
          </p:nvPr>
        </p:nvSpPr>
        <p:spPr>
          <a:xfrm>
            <a:off x="152400" y="76200"/>
            <a:ext cx="8991600" cy="1066800"/>
          </a:xfrm>
        </p:spPr>
        <p:txBody>
          <a:bodyPr/>
          <a:lstStyle/>
          <a:p>
            <a:r>
              <a:rPr lang="en-ZA" altLang="en-US" b="1" dirty="0" smtClean="0"/>
              <a:t>What individual banks said about ownership, management and procurement</a:t>
            </a:r>
            <a:endParaRPr lang="en-ZA" alt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041286911"/>
              </p:ext>
            </p:extLst>
          </p:nvPr>
        </p:nvGraphicFramePr>
        <p:xfrm>
          <a:off x="0" y="1143000"/>
          <a:ext cx="9144000" cy="5843905"/>
        </p:xfrm>
        <a:graphic>
          <a:graphicData uri="http://schemas.openxmlformats.org/drawingml/2006/table">
            <a:tbl>
              <a:tblPr firstRow="1" bandRow="1">
                <a:tableStyleId>{00A15C55-8517-42AA-B614-E9B94910E393}</a:tableStyleId>
              </a:tblPr>
              <a:tblGrid>
                <a:gridCol w="2286000">
                  <a:extLst>
                    <a:ext uri="{9D8B030D-6E8A-4147-A177-3AD203B41FA5}">
                      <a16:colId xmlns="" xmlns:a16="http://schemas.microsoft.com/office/drawing/2014/main" val="3263603151"/>
                    </a:ext>
                  </a:extLst>
                </a:gridCol>
                <a:gridCol w="2057400">
                  <a:extLst>
                    <a:ext uri="{9D8B030D-6E8A-4147-A177-3AD203B41FA5}">
                      <a16:colId xmlns="" xmlns:a16="http://schemas.microsoft.com/office/drawing/2014/main" val="3003295026"/>
                    </a:ext>
                  </a:extLst>
                </a:gridCol>
                <a:gridCol w="2743200">
                  <a:extLst>
                    <a:ext uri="{9D8B030D-6E8A-4147-A177-3AD203B41FA5}">
                      <a16:colId xmlns="" xmlns:a16="http://schemas.microsoft.com/office/drawing/2014/main" val="21771199"/>
                    </a:ext>
                  </a:extLst>
                </a:gridCol>
                <a:gridCol w="2057400">
                  <a:extLst>
                    <a:ext uri="{9D8B030D-6E8A-4147-A177-3AD203B41FA5}">
                      <a16:colId xmlns="" xmlns:a16="http://schemas.microsoft.com/office/drawing/2014/main" val="2885876592"/>
                    </a:ext>
                  </a:extLst>
                </a:gridCol>
              </a:tblGrid>
              <a:tr h="370840">
                <a:tc>
                  <a:txBody>
                    <a:bodyPr/>
                    <a:lstStyle/>
                    <a:p>
                      <a:pPr algn="l" fontAlgn="b"/>
                      <a:endParaRPr lang="en-ZA" sz="1100" b="0" i="0" u="none" strike="noStrike" dirty="0">
                        <a:solidFill>
                          <a:srgbClr val="000000"/>
                        </a:solidFill>
                        <a:effectLst/>
                        <a:latin typeface="Calibri" panose="020F0502020204030204" pitchFamily="34" charset="0"/>
                      </a:endParaRPr>
                    </a:p>
                  </a:txBody>
                  <a:tcPr marL="9525" marR="9525" marT="9525" anchor="b"/>
                </a:tc>
                <a:tc>
                  <a:txBody>
                    <a:bodyPr/>
                    <a:lstStyle/>
                    <a:p>
                      <a:pPr algn="l" fontAlgn="b"/>
                      <a:r>
                        <a:rPr lang="en-ZA" sz="1100" u="none" strike="noStrike" dirty="0">
                          <a:effectLst/>
                        </a:rPr>
                        <a:t>Ownership</a:t>
                      </a:r>
                      <a:endParaRPr lang="en-ZA" sz="1100" b="0" i="0" u="none" strike="noStrike" dirty="0">
                        <a:solidFill>
                          <a:srgbClr val="000000"/>
                        </a:solidFill>
                        <a:effectLst/>
                        <a:latin typeface="Calibri" panose="020F0502020204030204" pitchFamily="34" charset="0"/>
                      </a:endParaRPr>
                    </a:p>
                  </a:txBody>
                  <a:tcPr marL="9525" marR="9525" marT="9525" anchor="b"/>
                </a:tc>
                <a:tc>
                  <a:txBody>
                    <a:bodyPr/>
                    <a:lstStyle/>
                    <a:p>
                      <a:pPr algn="l" fontAlgn="b"/>
                      <a:r>
                        <a:rPr lang="en-ZA" sz="1100" u="none" strike="noStrike" dirty="0">
                          <a:effectLst/>
                        </a:rPr>
                        <a:t>Management Control</a:t>
                      </a:r>
                      <a:endParaRPr lang="en-ZA" sz="1100" b="0" i="0" u="none" strike="noStrike" dirty="0">
                        <a:solidFill>
                          <a:srgbClr val="000000"/>
                        </a:solidFill>
                        <a:effectLst/>
                        <a:latin typeface="Calibri" panose="020F0502020204030204" pitchFamily="34" charset="0"/>
                      </a:endParaRPr>
                    </a:p>
                  </a:txBody>
                  <a:tcPr marL="9525" marR="9525" marT="9525" anchor="b"/>
                </a:tc>
                <a:tc>
                  <a:txBody>
                    <a:bodyPr/>
                    <a:lstStyle/>
                    <a:p>
                      <a:pPr algn="l" fontAlgn="b"/>
                      <a:r>
                        <a:rPr lang="en-ZA" sz="1100" u="none" strike="noStrike" dirty="0">
                          <a:effectLst/>
                        </a:rPr>
                        <a:t>Procurement</a:t>
                      </a:r>
                      <a:endParaRPr lang="en-ZA" sz="1100" b="0" i="0" u="none" strike="noStrike" dirty="0">
                        <a:solidFill>
                          <a:srgbClr val="000000"/>
                        </a:solidFill>
                        <a:effectLst/>
                        <a:latin typeface="Calibri" panose="020F0502020204030204" pitchFamily="34" charset="0"/>
                      </a:endParaRPr>
                    </a:p>
                  </a:txBody>
                  <a:tcPr marL="9525" marR="9525" marT="9525" anchor="b"/>
                </a:tc>
                <a:extLst>
                  <a:ext uri="{0D108BD9-81ED-4DB2-BD59-A6C34878D82A}">
                    <a16:rowId xmlns="" xmlns:a16="http://schemas.microsoft.com/office/drawing/2014/main" val="2965569193"/>
                  </a:ext>
                </a:extLst>
              </a:tr>
              <a:tr h="370840">
                <a:tc>
                  <a:txBody>
                    <a:bodyPr/>
                    <a:lstStyle/>
                    <a:p>
                      <a:pPr algn="l" fontAlgn="b"/>
                      <a:r>
                        <a:rPr lang="en-ZA" sz="1100" u="none" strike="noStrike" dirty="0">
                          <a:effectLst/>
                        </a:rPr>
                        <a:t>Barclays (ABSA)</a:t>
                      </a:r>
                      <a:endParaRPr lang="en-ZA" sz="1100" b="0" i="0" u="none" strike="noStrike" dirty="0">
                        <a:solidFill>
                          <a:srgbClr val="000000"/>
                        </a:solidFill>
                        <a:effectLst/>
                        <a:latin typeface="Calibri" panose="020F0502020204030204" pitchFamily="34" charset="0"/>
                      </a:endParaRPr>
                    </a:p>
                  </a:txBody>
                  <a:tcPr marL="9525" marR="9525" marT="9525" anchor="b"/>
                </a:tc>
                <a:tc>
                  <a:txBody>
                    <a:bodyPr/>
                    <a:lstStyle/>
                    <a:p>
                      <a:pPr algn="l" fontAlgn="b"/>
                      <a:r>
                        <a:rPr lang="en-ZA" sz="1100" b="1" u="none" strike="noStrike" dirty="0">
                          <a:effectLst/>
                        </a:rPr>
                        <a:t>Economic Interest </a:t>
                      </a:r>
                    </a:p>
                    <a:p>
                      <a:pPr marL="171450" indent="-171450" algn="l" fontAlgn="b">
                        <a:buFont typeface="Arial" panose="020B0604020202020204" pitchFamily="34" charset="0"/>
                        <a:buChar char="•"/>
                      </a:pPr>
                      <a:r>
                        <a:rPr lang="en-ZA" sz="1100" u="none" strike="noStrike" dirty="0">
                          <a:effectLst/>
                        </a:rPr>
                        <a:t>17.4%  black</a:t>
                      </a:r>
                      <a:endParaRPr lang="en-ZA" sz="1100" b="0" i="0" u="none" strike="noStrike" dirty="0">
                        <a:solidFill>
                          <a:srgbClr val="000000"/>
                        </a:solidFill>
                        <a:effectLst/>
                        <a:latin typeface="Calibri" panose="020F0502020204030204" pitchFamily="34" charset="0"/>
                      </a:endParaRPr>
                    </a:p>
                  </a:txBody>
                  <a:tcPr marL="9525" marR="9525" marT="9525" anchor="b"/>
                </a:tc>
                <a:tc>
                  <a:txBody>
                    <a:bodyPr/>
                    <a:lstStyle/>
                    <a:p>
                      <a:pPr algn="l" fontAlgn="b"/>
                      <a:r>
                        <a:rPr lang="en-ZA" sz="1100" b="1" u="none" strike="noStrike" dirty="0">
                          <a:effectLst/>
                        </a:rPr>
                        <a:t>Board composition</a:t>
                      </a:r>
                    </a:p>
                    <a:p>
                      <a:pPr marL="171450" indent="-171450" algn="l" fontAlgn="b">
                        <a:buFont typeface="Arial" panose="020B0604020202020204" pitchFamily="34" charset="0"/>
                        <a:buChar char="•"/>
                      </a:pPr>
                      <a:r>
                        <a:rPr lang="en-ZA" sz="1100" u="none" strike="noStrike" dirty="0">
                          <a:effectLst/>
                        </a:rPr>
                        <a:t>31.3% non-SA</a:t>
                      </a:r>
                    </a:p>
                    <a:p>
                      <a:pPr marL="171450" indent="-171450" algn="l" fontAlgn="b">
                        <a:buFont typeface="Arial" panose="020B0604020202020204" pitchFamily="34" charset="0"/>
                        <a:buChar char="•"/>
                      </a:pPr>
                      <a:r>
                        <a:rPr lang="en-ZA" sz="1100" u="none" strike="noStrike" dirty="0">
                          <a:effectLst/>
                        </a:rPr>
                        <a:t>43.8% white </a:t>
                      </a:r>
                    </a:p>
                    <a:p>
                      <a:pPr marL="171450" indent="-171450" algn="l" fontAlgn="b">
                        <a:buFont typeface="Arial" panose="020B0604020202020204" pitchFamily="34" charset="0"/>
                        <a:buChar char="•"/>
                      </a:pPr>
                      <a:r>
                        <a:rPr lang="en-ZA" sz="1100" u="none" strike="noStrike" dirty="0">
                          <a:effectLst/>
                        </a:rPr>
                        <a:t>25% black (12.5% black women) </a:t>
                      </a:r>
                    </a:p>
                    <a:p>
                      <a:pPr algn="l" fontAlgn="b"/>
                      <a:endParaRPr lang="en-ZA" sz="1100" u="none" strike="noStrike" dirty="0">
                        <a:effectLst/>
                      </a:endParaRPr>
                    </a:p>
                    <a:p>
                      <a:pPr algn="l" fontAlgn="b"/>
                      <a:r>
                        <a:rPr lang="en-ZA" sz="1100" b="1" u="none" strike="noStrike" dirty="0">
                          <a:effectLst/>
                        </a:rPr>
                        <a:t>Top management </a:t>
                      </a:r>
                    </a:p>
                    <a:p>
                      <a:pPr marL="171450" indent="-171450" algn="l" fontAlgn="b">
                        <a:buFont typeface="Arial" panose="020B0604020202020204" pitchFamily="34" charset="0"/>
                        <a:buChar char="•"/>
                      </a:pPr>
                      <a:r>
                        <a:rPr lang="en-ZA" sz="1100" u="none" strike="noStrike" dirty="0">
                          <a:effectLst/>
                        </a:rPr>
                        <a:t>25,9% black</a:t>
                      </a:r>
                      <a:endParaRPr lang="en-ZA" sz="1100" b="0" i="0" u="none" strike="noStrike" dirty="0">
                        <a:solidFill>
                          <a:srgbClr val="000000"/>
                        </a:solidFill>
                        <a:effectLst/>
                        <a:latin typeface="Calibri" panose="020F0502020204030204" pitchFamily="34" charset="0"/>
                      </a:endParaRPr>
                    </a:p>
                  </a:txBody>
                  <a:tcPr marL="9525" marR="9525" marT="9525" anchor="b"/>
                </a:tc>
                <a:tc>
                  <a:txBody>
                    <a:bodyPr/>
                    <a:lstStyle/>
                    <a:p>
                      <a:pPr algn="l" fontAlgn="b"/>
                      <a:r>
                        <a:rPr lang="en-ZA" sz="1100" u="none" strike="noStrike" dirty="0">
                          <a:effectLst/>
                        </a:rPr>
                        <a:t>“…procurement spend on black owned companies as a percentage of the total has increased from 8% in 2012 to 35% in 2016”</a:t>
                      </a:r>
                      <a:endParaRPr lang="en-ZA" sz="1100" b="0" i="0" u="none" strike="noStrike" dirty="0">
                        <a:solidFill>
                          <a:srgbClr val="000000"/>
                        </a:solidFill>
                        <a:effectLst/>
                        <a:latin typeface="Calibri" panose="020F0502020204030204" pitchFamily="34" charset="0"/>
                      </a:endParaRPr>
                    </a:p>
                  </a:txBody>
                  <a:tcPr marL="9525" marR="9525" marT="9525" anchor="b"/>
                </a:tc>
                <a:extLst>
                  <a:ext uri="{0D108BD9-81ED-4DB2-BD59-A6C34878D82A}">
                    <a16:rowId xmlns="" xmlns:a16="http://schemas.microsoft.com/office/drawing/2014/main" val="3387552822"/>
                  </a:ext>
                </a:extLst>
              </a:tr>
              <a:tr h="370840">
                <a:tc>
                  <a:txBody>
                    <a:bodyPr/>
                    <a:lstStyle/>
                    <a:p>
                      <a:pPr algn="l" fontAlgn="b"/>
                      <a:r>
                        <a:rPr lang="en-ZA" sz="1100" u="none" strike="noStrike">
                          <a:effectLst/>
                        </a:rPr>
                        <a:t>FirstRand (FNB)</a:t>
                      </a:r>
                      <a:endParaRPr lang="en-ZA" sz="1100" b="0" i="0" u="none" strike="noStrike">
                        <a:solidFill>
                          <a:srgbClr val="000000"/>
                        </a:solidFill>
                        <a:effectLst/>
                        <a:latin typeface="Calibri" panose="020F0502020204030204" pitchFamily="34" charset="0"/>
                      </a:endParaRPr>
                    </a:p>
                  </a:txBody>
                  <a:tcPr marL="9525" marR="9525" marT="9525" anchor="b"/>
                </a:tc>
                <a:tc>
                  <a:txBody>
                    <a:bodyPr/>
                    <a:lstStyle/>
                    <a:p>
                      <a:pPr algn="l" fontAlgn="b"/>
                      <a:r>
                        <a:rPr lang="en-ZA" sz="1100" b="1" u="none" strike="noStrike" dirty="0">
                          <a:effectLst/>
                        </a:rPr>
                        <a:t>Ownership</a:t>
                      </a:r>
                    </a:p>
                    <a:p>
                      <a:pPr marL="171450" indent="-171450" algn="l" fontAlgn="b">
                        <a:buFont typeface="Arial" panose="020B0604020202020204" pitchFamily="34" charset="0"/>
                        <a:buChar char="•"/>
                      </a:pPr>
                      <a:r>
                        <a:rPr lang="en-ZA" sz="1100" u="none" strike="noStrike" dirty="0">
                          <a:effectLst/>
                        </a:rPr>
                        <a:t>36,5% black (16,1% black women )</a:t>
                      </a:r>
                      <a:endParaRPr lang="en-ZA" sz="1100" b="0" i="0" u="none" strike="noStrike" dirty="0">
                        <a:solidFill>
                          <a:srgbClr val="000000"/>
                        </a:solidFill>
                        <a:effectLst/>
                        <a:latin typeface="Calibri" panose="020F0502020204030204" pitchFamily="34" charset="0"/>
                      </a:endParaRPr>
                    </a:p>
                  </a:txBody>
                  <a:tcPr marL="9525" marR="9525" marT="9525"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ZA" sz="1100" b="1" u="none" strike="noStrike" dirty="0">
                          <a:effectLst/>
                        </a:rPr>
                        <a:t>Board composition</a:t>
                      </a:r>
                    </a:p>
                    <a:p>
                      <a:pPr marL="171450" marR="0" lvl="0" indent="-171450" algn="l" defTabSz="914400" rtl="0" eaLnBrk="1" fontAlgn="b" latinLnBrk="0" hangingPunct="1">
                        <a:lnSpc>
                          <a:spcPct val="100000"/>
                        </a:lnSpc>
                        <a:spcBef>
                          <a:spcPts val="0"/>
                        </a:spcBef>
                        <a:spcAft>
                          <a:spcPts val="0"/>
                        </a:spcAft>
                        <a:buClrTx/>
                        <a:buSzTx/>
                        <a:buFont typeface="Arial" panose="020B0604020202020204" pitchFamily="34" charset="0"/>
                        <a:buChar char="•"/>
                        <a:tabLst/>
                        <a:defRPr/>
                      </a:pPr>
                      <a:r>
                        <a:rPr lang="en-ZA" sz="1100" u="none" strike="noStrike" dirty="0">
                          <a:effectLst/>
                        </a:rPr>
                        <a:t>52% ACI</a:t>
                      </a:r>
                    </a:p>
                    <a:p>
                      <a:pPr algn="l" fontAlgn="b"/>
                      <a:endParaRPr lang="en-ZA" sz="1100" u="none" strike="noStrike" dirty="0">
                        <a:effectLst/>
                      </a:endParaRPr>
                    </a:p>
                    <a:p>
                      <a:pPr algn="l" fontAlgn="b"/>
                      <a:r>
                        <a:rPr lang="en-ZA" sz="1100" b="1" u="none" strike="noStrike" dirty="0">
                          <a:effectLst/>
                        </a:rPr>
                        <a:t>Top Management</a:t>
                      </a:r>
                    </a:p>
                    <a:p>
                      <a:pPr marL="171450" indent="-171450" algn="l" fontAlgn="b">
                        <a:buFont typeface="Arial" panose="020B0604020202020204" pitchFamily="34" charset="0"/>
                        <a:buChar char="•"/>
                      </a:pPr>
                      <a:r>
                        <a:rPr lang="en-ZA" sz="1100" u="none" strike="noStrike" dirty="0">
                          <a:effectLst/>
                        </a:rPr>
                        <a:t>34% ACI</a:t>
                      </a:r>
                    </a:p>
                    <a:p>
                      <a:pPr algn="l" fontAlgn="b"/>
                      <a:r>
                        <a:rPr lang="en-ZA" sz="1100" b="1" u="none" strike="noStrike" dirty="0">
                          <a:effectLst/>
                        </a:rPr>
                        <a:t>Senior management</a:t>
                      </a:r>
                    </a:p>
                    <a:p>
                      <a:pPr marL="171450" indent="-171450" algn="l" fontAlgn="b">
                        <a:buFont typeface="Arial" panose="020B0604020202020204" pitchFamily="34" charset="0"/>
                        <a:buChar char="•"/>
                      </a:pPr>
                      <a:r>
                        <a:rPr lang="en-ZA" sz="1100" u="none" strike="noStrike" dirty="0">
                          <a:effectLst/>
                        </a:rPr>
                        <a:t>35% ACI</a:t>
                      </a:r>
                    </a:p>
                  </a:txBody>
                  <a:tcPr marL="9525" marR="9525" marT="9525" anchor="b"/>
                </a:tc>
                <a:tc>
                  <a:txBody>
                    <a:bodyPr/>
                    <a:lstStyle/>
                    <a:p>
                      <a:pPr algn="l" fontAlgn="b"/>
                      <a:r>
                        <a:rPr lang="en-ZA" sz="1100" u="none" strike="noStrike" dirty="0">
                          <a:effectLst/>
                        </a:rPr>
                        <a:t>“Cumulative procurement from 2012 -2016 over R10 </a:t>
                      </a:r>
                      <a:r>
                        <a:rPr lang="en-ZA" sz="1100" u="none" strike="noStrike" dirty="0" err="1">
                          <a:effectLst/>
                        </a:rPr>
                        <a:t>bn</a:t>
                      </a:r>
                      <a:r>
                        <a:rPr lang="en-ZA" sz="1100" u="none" strike="noStrike" dirty="0">
                          <a:effectLst/>
                        </a:rPr>
                        <a:t>”</a:t>
                      </a:r>
                      <a:endParaRPr lang="en-ZA" sz="1100" b="0" i="0" u="none" strike="noStrike" dirty="0">
                        <a:solidFill>
                          <a:srgbClr val="000000"/>
                        </a:solidFill>
                        <a:effectLst/>
                        <a:latin typeface="Calibri" panose="020F0502020204030204" pitchFamily="34" charset="0"/>
                      </a:endParaRPr>
                    </a:p>
                  </a:txBody>
                  <a:tcPr marL="9525" marR="9525" marT="9525" anchor="b"/>
                </a:tc>
                <a:extLst>
                  <a:ext uri="{0D108BD9-81ED-4DB2-BD59-A6C34878D82A}">
                    <a16:rowId xmlns="" xmlns:a16="http://schemas.microsoft.com/office/drawing/2014/main" val="2644438363"/>
                  </a:ext>
                </a:extLst>
              </a:tr>
              <a:tr h="370840">
                <a:tc>
                  <a:txBody>
                    <a:bodyPr/>
                    <a:lstStyle/>
                    <a:p>
                      <a:pPr algn="l" fontAlgn="b"/>
                      <a:r>
                        <a:rPr lang="en-ZA" sz="1100" u="none" strike="noStrike" dirty="0">
                          <a:effectLst/>
                        </a:rPr>
                        <a:t>Nedbank</a:t>
                      </a:r>
                      <a:endParaRPr lang="en-ZA" sz="1100" b="0" i="0" u="none" strike="noStrike" dirty="0">
                        <a:solidFill>
                          <a:srgbClr val="000000"/>
                        </a:solidFill>
                        <a:effectLst/>
                        <a:latin typeface="Calibri" panose="020F0502020204030204" pitchFamily="34" charset="0"/>
                      </a:endParaRPr>
                    </a:p>
                  </a:txBody>
                  <a:tcPr marL="9525" marR="9525" marT="9525" anchor="b"/>
                </a:tc>
                <a:tc>
                  <a:txBody>
                    <a:bodyPr/>
                    <a:lstStyle/>
                    <a:p>
                      <a:pPr algn="l" fontAlgn="b"/>
                      <a:r>
                        <a:rPr lang="en-ZA" sz="1100" b="1" u="none" strike="noStrike" dirty="0">
                          <a:effectLst/>
                        </a:rPr>
                        <a:t>Economic Interest</a:t>
                      </a:r>
                    </a:p>
                    <a:p>
                      <a:pPr marL="171450" indent="-171450" algn="l" fontAlgn="b">
                        <a:buFont typeface="Arial" panose="020B0604020202020204" pitchFamily="34" charset="0"/>
                        <a:buChar char="•"/>
                      </a:pPr>
                      <a:r>
                        <a:rPr lang="en-ZA" sz="1100" u="none" strike="noStrike" dirty="0">
                          <a:effectLst/>
                        </a:rPr>
                        <a:t>37,55% Black (17,39% Black women)</a:t>
                      </a:r>
                      <a:endParaRPr lang="en-ZA" sz="1100" b="0" i="0" u="none" strike="noStrike" dirty="0">
                        <a:solidFill>
                          <a:srgbClr val="000000"/>
                        </a:solidFill>
                        <a:effectLst/>
                        <a:latin typeface="Calibri" panose="020F0502020204030204" pitchFamily="34" charset="0"/>
                      </a:endParaRPr>
                    </a:p>
                  </a:txBody>
                  <a:tcPr marL="9525" marR="9525" marT="9525" anchor="b"/>
                </a:tc>
                <a:tc>
                  <a:txBody>
                    <a:bodyPr/>
                    <a:lstStyle/>
                    <a:p>
                      <a:pPr algn="l" fontAlgn="b"/>
                      <a:r>
                        <a:rPr lang="en-ZA" sz="1100" b="1" u="none" strike="noStrike" dirty="0">
                          <a:effectLst/>
                        </a:rPr>
                        <a:t>Board composition</a:t>
                      </a:r>
                    </a:p>
                    <a:p>
                      <a:pPr marL="171450" indent="-171450" algn="l" fontAlgn="b">
                        <a:buFont typeface="Arial" panose="020B0604020202020204" pitchFamily="34" charset="0"/>
                        <a:buChar char="•"/>
                      </a:pPr>
                      <a:r>
                        <a:rPr lang="en-ZA" sz="1100" u="none" strike="noStrike" dirty="0">
                          <a:effectLst/>
                        </a:rPr>
                        <a:t>52,94% black (17,65% black women),</a:t>
                      </a:r>
                    </a:p>
                    <a:p>
                      <a:pPr marL="171450" indent="-171450" algn="l" fontAlgn="b">
                        <a:buFont typeface="Arial" panose="020B0604020202020204" pitchFamily="34" charset="0"/>
                        <a:buChar char="•"/>
                      </a:pPr>
                      <a:r>
                        <a:rPr lang="en-ZA" sz="1100" u="none" strike="noStrike" dirty="0">
                          <a:effectLst/>
                        </a:rPr>
                        <a:t>66,67% black executive directors (33,33% black women)</a:t>
                      </a:r>
                    </a:p>
                    <a:p>
                      <a:pPr algn="l" fontAlgn="b"/>
                      <a:endParaRPr lang="en-ZA" sz="1100" u="none" strike="noStrike" dirty="0">
                        <a:effectLst/>
                      </a:endParaRPr>
                    </a:p>
                    <a:p>
                      <a:pPr algn="l" fontAlgn="b"/>
                      <a:r>
                        <a:rPr lang="en-ZA" sz="1100" b="1" u="none" strike="noStrike" dirty="0">
                          <a:effectLst/>
                        </a:rPr>
                        <a:t>Top management</a:t>
                      </a:r>
                    </a:p>
                    <a:p>
                      <a:pPr marL="171450" indent="-171450" algn="l" fontAlgn="b">
                        <a:buFont typeface="Arial" panose="020B0604020202020204" pitchFamily="34" charset="0"/>
                        <a:buChar char="•"/>
                      </a:pPr>
                      <a:r>
                        <a:rPr lang="en-ZA" sz="1100" u="none" strike="noStrike" dirty="0">
                          <a:effectLst/>
                        </a:rPr>
                        <a:t>53,85%, </a:t>
                      </a:r>
                    </a:p>
                    <a:p>
                      <a:pPr algn="l" fontAlgn="b"/>
                      <a:r>
                        <a:rPr lang="en-ZA" sz="1100" b="1" u="none" strike="noStrike" dirty="0">
                          <a:effectLst/>
                        </a:rPr>
                        <a:t>Senior management</a:t>
                      </a:r>
                    </a:p>
                    <a:p>
                      <a:pPr marL="171450" indent="-171450" algn="l" fontAlgn="b">
                        <a:buFont typeface="Arial" panose="020B0604020202020204" pitchFamily="34" charset="0"/>
                        <a:buChar char="•"/>
                      </a:pPr>
                      <a:r>
                        <a:rPr lang="en-ZA" sz="1100" u="none" strike="noStrike" dirty="0">
                          <a:effectLst/>
                        </a:rPr>
                        <a:t>37,6% Black </a:t>
                      </a:r>
                      <a:endParaRPr lang="en-ZA" sz="1100" b="0" i="0" u="none" strike="noStrike" dirty="0">
                        <a:solidFill>
                          <a:srgbClr val="000000"/>
                        </a:solidFill>
                        <a:effectLst/>
                        <a:latin typeface="Calibri" panose="020F0502020204030204" pitchFamily="34" charset="0"/>
                      </a:endParaRPr>
                    </a:p>
                  </a:txBody>
                  <a:tcPr marL="9525" marR="9525" marT="9525" anchor="b"/>
                </a:tc>
                <a:tc>
                  <a:txBody>
                    <a:bodyPr/>
                    <a:lstStyle/>
                    <a:p>
                      <a:pPr algn="l" fontAlgn="b"/>
                      <a:r>
                        <a:rPr lang="en-ZA" sz="1100" u="none" strike="noStrike" dirty="0">
                          <a:effectLst/>
                        </a:rPr>
                        <a:t>R10,9bn in 2016 = 75% of local procurement spend</a:t>
                      </a:r>
                      <a:endParaRPr lang="en-ZA" sz="1100" b="0" i="0" u="none" strike="noStrike" dirty="0">
                        <a:solidFill>
                          <a:srgbClr val="000000"/>
                        </a:solidFill>
                        <a:effectLst/>
                        <a:latin typeface="Calibri" panose="020F0502020204030204" pitchFamily="34" charset="0"/>
                      </a:endParaRPr>
                    </a:p>
                  </a:txBody>
                  <a:tcPr marL="9525" marR="9525" marT="9525" anchor="b"/>
                </a:tc>
                <a:extLst>
                  <a:ext uri="{0D108BD9-81ED-4DB2-BD59-A6C34878D82A}">
                    <a16:rowId xmlns="" xmlns:a16="http://schemas.microsoft.com/office/drawing/2014/main" val="2999197225"/>
                  </a:ext>
                </a:extLst>
              </a:tr>
              <a:tr h="370840">
                <a:tc>
                  <a:txBody>
                    <a:bodyPr/>
                    <a:lstStyle/>
                    <a:p>
                      <a:pPr algn="l" fontAlgn="b"/>
                      <a:r>
                        <a:rPr lang="en-ZA" sz="1100" u="none" strike="noStrike" dirty="0">
                          <a:effectLst/>
                        </a:rPr>
                        <a:t>Standard Bank</a:t>
                      </a:r>
                      <a:endParaRPr lang="en-ZA" sz="1100" b="0" i="0" u="none" strike="noStrike" dirty="0">
                        <a:solidFill>
                          <a:srgbClr val="000000"/>
                        </a:solidFill>
                        <a:effectLst/>
                        <a:latin typeface="Calibri" panose="020F0502020204030204" pitchFamily="34" charset="0"/>
                      </a:endParaRPr>
                    </a:p>
                  </a:txBody>
                  <a:tcPr marL="9525" marR="9525" marT="9525" anchor="b"/>
                </a:tc>
                <a:tc>
                  <a:txBody>
                    <a:bodyPr/>
                    <a:lstStyle/>
                    <a:p>
                      <a:pPr algn="l" fontAlgn="b"/>
                      <a:r>
                        <a:rPr lang="en-ZA" sz="1100" u="none" strike="noStrike" dirty="0">
                          <a:effectLst/>
                        </a:rPr>
                        <a:t>Not clear from presentation</a:t>
                      </a:r>
                      <a:endParaRPr lang="en-ZA" sz="1100" b="0" i="0" u="none" strike="noStrike" dirty="0">
                        <a:solidFill>
                          <a:srgbClr val="000000"/>
                        </a:solidFill>
                        <a:effectLst/>
                        <a:latin typeface="Calibri" panose="020F0502020204030204" pitchFamily="34" charset="0"/>
                      </a:endParaRPr>
                    </a:p>
                  </a:txBody>
                  <a:tcPr marL="9525" marR="9525" marT="9525" anchor="b"/>
                </a:tc>
                <a:tc gridSpan="2">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ZA" sz="1100" u="none" strike="noStrike" dirty="0">
                        <a:effectLst/>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ZA" sz="1100" b="1" u="none" strike="noStrike" dirty="0">
                          <a:effectLst/>
                        </a:rPr>
                        <a:t>Top managers</a:t>
                      </a:r>
                    </a:p>
                    <a:p>
                      <a:pPr marL="171450" marR="0" lvl="0" indent="-171450" algn="l" defTabSz="914400" rtl="0" eaLnBrk="1" fontAlgn="b" latinLnBrk="0" hangingPunct="1">
                        <a:lnSpc>
                          <a:spcPct val="100000"/>
                        </a:lnSpc>
                        <a:spcBef>
                          <a:spcPts val="0"/>
                        </a:spcBef>
                        <a:spcAft>
                          <a:spcPts val="0"/>
                        </a:spcAft>
                        <a:buClrTx/>
                        <a:buSzTx/>
                        <a:buFont typeface="Arial" panose="020B0604020202020204" pitchFamily="34" charset="0"/>
                        <a:buChar char="•"/>
                        <a:tabLst/>
                        <a:defRPr/>
                      </a:pPr>
                      <a:r>
                        <a:rPr lang="en-ZA" sz="1100" u="none" strike="noStrike" dirty="0">
                          <a:effectLst/>
                        </a:rPr>
                        <a:t>22%</a:t>
                      </a:r>
                    </a:p>
                    <a:p>
                      <a:pPr algn="l" fontAlgn="b"/>
                      <a:r>
                        <a:rPr lang="en-ZA" sz="1100" b="1" u="none" strike="noStrike" dirty="0">
                          <a:effectLst/>
                        </a:rPr>
                        <a:t>Senior Managers</a:t>
                      </a:r>
                    </a:p>
                    <a:p>
                      <a:pPr marL="171450" indent="-171450" algn="l" fontAlgn="b">
                        <a:buFont typeface="Arial" panose="020B0604020202020204" pitchFamily="34" charset="0"/>
                        <a:buChar char="•"/>
                      </a:pPr>
                      <a:r>
                        <a:rPr lang="en-ZA" sz="1100" u="none" strike="noStrike" dirty="0">
                          <a:effectLst/>
                        </a:rPr>
                        <a:t>41%</a:t>
                      </a:r>
                    </a:p>
                  </a:txBody>
                  <a:tcPr marL="9525" marR="9525" marT="9525" anchor="b"/>
                </a:tc>
                <a:tc hMerge="1">
                  <a:txBody>
                    <a:bodyPr/>
                    <a:lstStyle/>
                    <a:p>
                      <a:endParaRPr lang="en-ZA"/>
                    </a:p>
                  </a:txBody>
                  <a:tcPr/>
                </a:tc>
                <a:extLst>
                  <a:ext uri="{0D108BD9-81ED-4DB2-BD59-A6C34878D82A}">
                    <a16:rowId xmlns="" xmlns:a16="http://schemas.microsoft.com/office/drawing/2014/main" val="1561049035"/>
                  </a:ext>
                </a:extLst>
              </a:tr>
              <a:tr h="370840">
                <a:tc>
                  <a:txBody>
                    <a:bodyPr/>
                    <a:lstStyle/>
                    <a:p>
                      <a:pPr algn="l" fontAlgn="b"/>
                      <a:r>
                        <a:rPr lang="en-ZA" sz="1100" u="none" strike="noStrike" dirty="0">
                          <a:effectLst/>
                        </a:rPr>
                        <a:t>Overall (BASA)</a:t>
                      </a:r>
                      <a:endParaRPr lang="en-ZA" sz="1100" b="0" i="0" u="none" strike="noStrike" dirty="0">
                        <a:solidFill>
                          <a:srgbClr val="000000"/>
                        </a:solidFill>
                        <a:effectLst/>
                        <a:latin typeface="Calibri" panose="020F0502020204030204" pitchFamily="34" charset="0"/>
                      </a:endParaRPr>
                    </a:p>
                  </a:txBody>
                  <a:tcPr marL="9525" marR="9525" marT="9525"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ZA" sz="1100" b="1" u="none" strike="noStrike" dirty="0">
                          <a:effectLst/>
                        </a:rPr>
                        <a:t>Ownership</a:t>
                      </a:r>
                    </a:p>
                    <a:p>
                      <a:pPr marL="171450" indent="-171450" algn="l" fontAlgn="b">
                        <a:buFont typeface="Arial" panose="020B0604020202020204" pitchFamily="34" charset="0"/>
                        <a:buChar char="•"/>
                      </a:pPr>
                      <a:r>
                        <a:rPr lang="en-ZA" sz="1100" u="none" strike="noStrike" dirty="0">
                          <a:effectLst/>
                        </a:rPr>
                        <a:t>26.39% (direct and indirect) in 2015</a:t>
                      </a:r>
                      <a:endParaRPr lang="en-ZA" sz="1100" b="0" i="0" u="none" strike="noStrike" dirty="0">
                        <a:solidFill>
                          <a:srgbClr val="000000"/>
                        </a:solidFill>
                        <a:effectLst/>
                        <a:latin typeface="Calibri" panose="020F0502020204030204" pitchFamily="34" charset="0"/>
                      </a:endParaRPr>
                    </a:p>
                  </a:txBody>
                  <a:tcPr marL="9525" marR="9525" marT="9525" anchor="b"/>
                </a:tc>
                <a:tc>
                  <a:txBody>
                    <a:bodyPr/>
                    <a:lstStyle/>
                    <a:p>
                      <a:pPr algn="l" fontAlgn="b"/>
                      <a:r>
                        <a:rPr lang="en-ZA" sz="1100" u="none" strike="noStrike">
                          <a:effectLst/>
                        </a:rPr>
                        <a:t>Not Clear</a:t>
                      </a:r>
                      <a:endParaRPr lang="en-ZA" sz="1100" b="0" i="0" u="none" strike="noStrike">
                        <a:solidFill>
                          <a:srgbClr val="000000"/>
                        </a:solidFill>
                        <a:effectLst/>
                        <a:latin typeface="Calibri" panose="020F0502020204030204" pitchFamily="34" charset="0"/>
                      </a:endParaRPr>
                    </a:p>
                  </a:txBody>
                  <a:tcPr marL="9525" marR="9525" marT="9525" anchor="b"/>
                </a:tc>
                <a:tc>
                  <a:txBody>
                    <a:bodyPr/>
                    <a:lstStyle/>
                    <a:p>
                      <a:pPr algn="l" fontAlgn="b"/>
                      <a:r>
                        <a:rPr lang="en-ZA" sz="1100" u="none" strike="noStrike" dirty="0">
                          <a:effectLst/>
                        </a:rPr>
                        <a:t>Not clear</a:t>
                      </a:r>
                      <a:endParaRPr lang="en-ZA" sz="1100" b="0" i="0" u="none" strike="noStrike" dirty="0">
                        <a:solidFill>
                          <a:srgbClr val="000000"/>
                        </a:solidFill>
                        <a:effectLst/>
                        <a:latin typeface="Calibri" panose="020F0502020204030204" pitchFamily="34" charset="0"/>
                      </a:endParaRPr>
                    </a:p>
                  </a:txBody>
                  <a:tcPr marL="9525" marR="9525" marT="9525" anchor="b"/>
                </a:tc>
                <a:extLst>
                  <a:ext uri="{0D108BD9-81ED-4DB2-BD59-A6C34878D82A}">
                    <a16:rowId xmlns="" xmlns:a16="http://schemas.microsoft.com/office/drawing/2014/main" val="4272745863"/>
                  </a:ext>
                </a:extLst>
              </a:tr>
            </a:tbl>
          </a:graphicData>
        </a:graphic>
      </p:graphicFrame>
      <p:sp>
        <p:nvSpPr>
          <p:cNvPr id="4" name="Slide Number Placeholder 3"/>
          <p:cNvSpPr>
            <a:spLocks noGrp="1"/>
          </p:cNvSpPr>
          <p:nvPr>
            <p:ph type="sldNum" sz="quarter" idx="12"/>
          </p:nvPr>
        </p:nvSpPr>
        <p:spPr/>
        <p:txBody>
          <a:bodyPr/>
          <a:lstStyle/>
          <a:p>
            <a:pPr>
              <a:defRPr/>
            </a:pPr>
            <a:fld id="{849202C0-25DC-4262-BD96-AD022240E758}" type="slidenum">
              <a:rPr lang="en-US" smtClean="0">
                <a:solidFill>
                  <a:srgbClr val="808080"/>
                </a:solidFill>
              </a:rPr>
              <a:pPr>
                <a:defRPr/>
              </a:pPr>
              <a:t>20</a:t>
            </a:fld>
            <a:endParaRPr lang="en-US" sz="1400" b="0">
              <a:solidFill>
                <a:srgbClr val="000000"/>
              </a:solidFill>
              <a:latin typeface="Arial"/>
            </a:endParaRPr>
          </a:p>
        </p:txBody>
      </p:sp>
    </p:spTree>
    <p:extLst>
      <p:ext uri="{BB962C8B-B14F-4D97-AF65-F5344CB8AC3E}">
        <p14:creationId xmlns:p14="http://schemas.microsoft.com/office/powerpoint/2010/main" xmlns="" val="1397643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91600" cy="1015732"/>
          </a:xfrm>
        </p:spPr>
        <p:txBody>
          <a:bodyPr/>
          <a:lstStyle/>
          <a:p>
            <a:r>
              <a:rPr lang="en-ZA" altLang="en-US" sz="2800" b="1" dirty="0">
                <a:cs typeface="Calibri"/>
              </a:rPr>
              <a:t>What the JSE said about ownership of domestically listed SA </a:t>
            </a:r>
            <a:r>
              <a:rPr lang="en-ZA" altLang="en-US" sz="2800" b="1" dirty="0" smtClean="0">
                <a:cs typeface="Calibri"/>
              </a:rPr>
              <a:t>companies - </a:t>
            </a:r>
            <a:r>
              <a:rPr lang="en-US" sz="2800" b="1" dirty="0" smtClean="0">
                <a:cs typeface="Calibri"/>
              </a:rPr>
              <a:t>JSE Top 100 (end 2013)</a:t>
            </a:r>
            <a:endParaRPr lang="en-US" sz="2800" b="1" dirty="0">
              <a:cs typeface="Calibri"/>
            </a:endParaRPr>
          </a:p>
        </p:txBody>
      </p:sp>
      <p:sp>
        <p:nvSpPr>
          <p:cNvPr id="5" name="Slide Number Placeholder 4"/>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21</a:t>
            </a:fld>
            <a:endParaRPr lang="en-US" sz="1400" b="0">
              <a:solidFill>
                <a:srgbClr val="000000"/>
              </a:solidFill>
              <a:latin typeface="Aria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777772472"/>
              </p:ext>
            </p:extLst>
          </p:nvPr>
        </p:nvGraphicFramePr>
        <p:xfrm>
          <a:off x="1854699" y="1448485"/>
          <a:ext cx="4945864" cy="4055747"/>
        </p:xfrm>
        <a:graphic>
          <a:graphicData uri="http://schemas.openxmlformats.org/drawingml/2006/table">
            <a:tbl>
              <a:tblPr firstRow="1" bandRow="1">
                <a:tableStyleId>{5C22544A-7EE6-4342-B048-85BDC9FD1C3A}</a:tableStyleId>
              </a:tblPr>
              <a:tblGrid>
                <a:gridCol w="1857165"/>
                <a:gridCol w="2083646"/>
                <a:gridCol w="1005053"/>
              </a:tblGrid>
              <a:tr h="512671">
                <a:tc gridSpan="3">
                  <a:txBody>
                    <a:bodyPr/>
                    <a:lstStyle/>
                    <a:p>
                      <a:endParaRPr lang="en-US" dirty="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endParaRPr lang="en-US" dirty="0"/>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lnB w="12700" cap="flat" cmpd="sng" algn="ctr">
                      <a:solidFill>
                        <a:schemeClr val="tx1"/>
                      </a:solidFill>
                      <a:prstDash val="solid"/>
                      <a:round/>
                      <a:headEnd type="none" w="med" len="med"/>
                      <a:tailEnd type="none" w="med" len="med"/>
                    </a:lnB>
                  </a:tcPr>
                </a:tc>
              </a:tr>
              <a:tr h="512671">
                <a:tc>
                  <a:txBody>
                    <a:bodyPr/>
                    <a:lstStyle/>
                    <a:p>
                      <a:r>
                        <a:rPr lang="en-US" dirty="0" smtClean="0"/>
                        <a:t>Foreign</a:t>
                      </a:r>
                    </a:p>
                  </a:txBody>
                  <a:tcPr marL="68580" marR="6858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39%</a:t>
                      </a:r>
                      <a:endParaRPr lang="en-US" dirty="0"/>
                    </a:p>
                  </a:txBody>
                  <a:tcPr marL="68580" marR="6858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94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SA non-black</a:t>
                      </a:r>
                      <a:endParaRPr lang="en-US" dirty="0"/>
                    </a:p>
                  </a:txBody>
                  <a:tcPr marL="68580" marR="6858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dirty="0" smtClean="0"/>
                        <a:t>Direct</a:t>
                      </a:r>
                      <a:endParaRPr lang="en-US" dirty="0"/>
                    </a:p>
                  </a:txBody>
                  <a:tcPr marL="68580" marR="68580">
                    <a:lnT w="12700" cap="flat" cmpd="sng" algn="ctr">
                      <a:solidFill>
                        <a:schemeClr val="tx1"/>
                      </a:solidFill>
                      <a:prstDash val="solid"/>
                      <a:round/>
                      <a:headEnd type="none" w="med" len="med"/>
                      <a:tailEnd type="none" w="med" len="med"/>
                    </a:lnT>
                  </a:tcPr>
                </a:tc>
                <a:tc>
                  <a:txBody>
                    <a:bodyPr/>
                    <a:lstStyle/>
                    <a:p>
                      <a:pPr algn="ctr"/>
                      <a:r>
                        <a:rPr lang="en-US" dirty="0" smtClean="0"/>
                        <a:t>14%</a:t>
                      </a:r>
                      <a:endParaRPr lang="en-US" dirty="0"/>
                    </a:p>
                  </a:txBody>
                  <a:tcPr marL="68580" marR="6858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12671">
                <a:tc>
                  <a:txBody>
                    <a:bodyPr/>
                    <a:lstStyle/>
                    <a:p>
                      <a:endParaRPr lang="en-US" dirty="0"/>
                    </a:p>
                  </a:txBody>
                  <a:tcPr marL="68580" marR="6858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dirty="0" smtClean="0"/>
                        <a:t>Indirect</a:t>
                      </a:r>
                      <a:endParaRPr lang="en-US" dirty="0"/>
                    </a:p>
                  </a:txBody>
                  <a:tcPr marL="68580" marR="68580">
                    <a:lnB w="12700" cap="flat" cmpd="sng" algn="ctr">
                      <a:solidFill>
                        <a:schemeClr val="tx1"/>
                      </a:solidFill>
                      <a:prstDash val="solid"/>
                      <a:round/>
                      <a:headEnd type="none" w="med" len="med"/>
                      <a:tailEnd type="none" w="med" len="med"/>
                    </a:lnB>
                  </a:tcPr>
                </a:tc>
                <a:tc>
                  <a:txBody>
                    <a:bodyPr/>
                    <a:lstStyle/>
                    <a:p>
                      <a:pPr algn="ctr"/>
                      <a:r>
                        <a:rPr lang="en-US" dirty="0" smtClean="0"/>
                        <a:t>8%</a:t>
                      </a:r>
                      <a:endParaRPr lang="en-US" dirty="0"/>
                    </a:p>
                  </a:txBody>
                  <a:tcPr marL="68580" marR="6858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682498">
                <a:tc>
                  <a:txBody>
                    <a:bodyPr/>
                    <a:lstStyle/>
                    <a:p>
                      <a:r>
                        <a:rPr lang="en-US" dirty="0" smtClean="0"/>
                        <a:t>Black</a:t>
                      </a:r>
                    </a:p>
                  </a:txBody>
                  <a:tcPr marL="68580" marR="6858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dirty="0" smtClean="0"/>
                        <a:t>Direct</a:t>
                      </a:r>
                      <a:endParaRPr lang="en-US" dirty="0"/>
                    </a:p>
                  </a:txBody>
                  <a:tcPr marL="68580" marR="68580">
                    <a:lnT w="12700" cap="flat" cmpd="sng" algn="ctr">
                      <a:solidFill>
                        <a:schemeClr val="tx1"/>
                      </a:solidFill>
                      <a:prstDash val="solid"/>
                      <a:round/>
                      <a:headEnd type="none" w="med" len="med"/>
                      <a:tailEnd type="none" w="med" len="med"/>
                    </a:lnT>
                  </a:tcPr>
                </a:tc>
                <a:tc>
                  <a:txBody>
                    <a:bodyPr/>
                    <a:lstStyle/>
                    <a:p>
                      <a:pPr algn="ctr"/>
                      <a:r>
                        <a:rPr lang="en-US" dirty="0" smtClean="0"/>
                        <a:t>10%</a:t>
                      </a:r>
                    </a:p>
                  </a:txBody>
                  <a:tcPr marL="68580" marR="6858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12671">
                <a:tc>
                  <a:txBody>
                    <a:bodyPr/>
                    <a:lstStyle/>
                    <a:p>
                      <a:endParaRPr lang="en-US" dirty="0"/>
                    </a:p>
                  </a:txBody>
                  <a:tcPr marL="68580" marR="6858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dirty="0" smtClean="0"/>
                        <a:t>Indirect</a:t>
                      </a:r>
                      <a:endParaRPr lang="en-US" dirty="0"/>
                    </a:p>
                  </a:txBody>
                  <a:tcPr marL="68580" marR="68580">
                    <a:lnB w="12700" cap="flat" cmpd="sng" algn="ctr">
                      <a:solidFill>
                        <a:schemeClr val="tx1"/>
                      </a:solidFill>
                      <a:prstDash val="solid"/>
                      <a:round/>
                      <a:headEnd type="none" w="med" len="med"/>
                      <a:tailEnd type="none" w="med" len="med"/>
                    </a:lnB>
                  </a:tcPr>
                </a:tc>
                <a:tc>
                  <a:txBody>
                    <a:bodyPr/>
                    <a:lstStyle/>
                    <a:p>
                      <a:pPr algn="ctr"/>
                      <a:r>
                        <a:rPr lang="en-US" dirty="0" smtClean="0"/>
                        <a:t>13%</a:t>
                      </a:r>
                      <a:endParaRPr lang="en-US" dirty="0"/>
                    </a:p>
                  </a:txBody>
                  <a:tcPr marL="68580" marR="6858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783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 </a:t>
                      </a:r>
                      <a:r>
                        <a:rPr lang="en-US" dirty="0" err="1" smtClean="0"/>
                        <a:t>analysed</a:t>
                      </a:r>
                      <a:endParaRPr lang="en-US" dirty="0" smtClean="0"/>
                    </a:p>
                  </a:txBody>
                  <a:tcPr marL="68580" marR="6858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68580" marR="685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16%</a:t>
                      </a:r>
                      <a:endParaRPr lang="en-US" dirty="0"/>
                    </a:p>
                  </a:txBody>
                  <a:tcPr marL="68580" marR="6858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8264434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152400" y="5943600"/>
            <a:ext cx="2667000" cy="9144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26626" name="Title 1"/>
          <p:cNvSpPr>
            <a:spLocks noGrp="1"/>
          </p:cNvSpPr>
          <p:nvPr>
            <p:ph type="title"/>
          </p:nvPr>
        </p:nvSpPr>
        <p:spPr>
          <a:xfrm>
            <a:off x="152400" y="76200"/>
            <a:ext cx="8991600" cy="990600"/>
          </a:xfrm>
        </p:spPr>
        <p:txBody>
          <a:bodyPr/>
          <a:lstStyle/>
          <a:p>
            <a:r>
              <a:rPr lang="en-ZA" altLang="en-US" sz="2800" b="1" dirty="0" smtClean="0">
                <a:latin typeface="+mn-lt"/>
                <a:ea typeface="Arial Unicode MS" pitchFamily="34" charset="-128"/>
                <a:cs typeface="Arial Unicode MS" pitchFamily="34" charset="-128"/>
              </a:rPr>
              <a:t>Main theme of comments 3 – SA needs more black industrialists and SMEs</a:t>
            </a:r>
          </a:p>
        </p:txBody>
      </p:sp>
      <p:sp>
        <p:nvSpPr>
          <p:cNvPr id="3" name="Content Placeholder 2"/>
          <p:cNvSpPr>
            <a:spLocks noGrp="1"/>
          </p:cNvSpPr>
          <p:nvPr>
            <p:ph idx="1"/>
          </p:nvPr>
        </p:nvSpPr>
        <p:spPr>
          <a:xfrm>
            <a:off x="0" y="1143000"/>
            <a:ext cx="9144000" cy="5715000"/>
          </a:xfrm>
        </p:spPr>
        <p:txBody>
          <a:bodyPr/>
          <a:lstStyle/>
          <a:p>
            <a:pPr>
              <a:buFont typeface="Arial"/>
              <a:buChar char="•"/>
            </a:pPr>
            <a:r>
              <a:rPr lang="en-US" b="1" dirty="0" smtClean="0"/>
              <a:t>Enterprise </a:t>
            </a:r>
            <a:r>
              <a:rPr lang="en-US" b="1" dirty="0"/>
              <a:t>development </a:t>
            </a:r>
            <a:r>
              <a:rPr lang="en-US" dirty="0"/>
              <a:t>is not sufficiently </a:t>
            </a:r>
            <a:r>
              <a:rPr lang="en-US" dirty="0" smtClean="0"/>
              <a:t>supported. Challenges </a:t>
            </a:r>
            <a:r>
              <a:rPr lang="en-US" dirty="0"/>
              <a:t>include</a:t>
            </a:r>
            <a:r>
              <a:rPr lang="en-US" dirty="0" smtClean="0"/>
              <a:t>:</a:t>
            </a:r>
            <a:endParaRPr lang="en-US" dirty="0"/>
          </a:p>
          <a:p>
            <a:pPr lvl="1"/>
            <a:endParaRPr lang="en-US" b="1" dirty="0" smtClean="0"/>
          </a:p>
          <a:p>
            <a:pPr lvl="1"/>
            <a:r>
              <a:rPr lang="en-US" b="1" dirty="0" smtClean="0"/>
              <a:t>High barriers to entry</a:t>
            </a:r>
            <a:r>
              <a:rPr lang="en-US" dirty="0" smtClean="0"/>
              <a:t> including regulation and capital costs</a:t>
            </a:r>
          </a:p>
          <a:p>
            <a:pPr marL="457200" lvl="1" indent="0">
              <a:buNone/>
            </a:pPr>
            <a:endParaRPr lang="en-US" dirty="0" smtClean="0"/>
          </a:p>
          <a:p>
            <a:pPr lvl="1"/>
            <a:r>
              <a:rPr lang="en-US" b="1" dirty="0" smtClean="0"/>
              <a:t>Cumbersome </a:t>
            </a:r>
            <a:r>
              <a:rPr lang="en-US" b="1" dirty="0"/>
              <a:t>regulation</a:t>
            </a:r>
            <a:r>
              <a:rPr lang="en-US" dirty="0"/>
              <a:t> imposed on those wishing to enter the sector: disproportionate barriers to entry that </a:t>
            </a:r>
            <a:r>
              <a:rPr lang="en-US" dirty="0" err="1"/>
              <a:t>favour</a:t>
            </a:r>
            <a:r>
              <a:rPr lang="en-US" dirty="0"/>
              <a:t> </a:t>
            </a:r>
            <a:r>
              <a:rPr lang="en-US" dirty="0" err="1"/>
              <a:t>incumbants</a:t>
            </a:r>
            <a:r>
              <a:rPr lang="en-US" dirty="0"/>
              <a:t> (consider NPS access rules, bank capital requirements). </a:t>
            </a:r>
            <a:r>
              <a:rPr lang="en-US" dirty="0" smtClean="0"/>
              <a:t>Poor </a:t>
            </a:r>
            <a:r>
              <a:rPr lang="en-US" dirty="0"/>
              <a:t>communication from the FSB  when licenses declined e.g. hedge fund applicant. </a:t>
            </a:r>
          </a:p>
          <a:p>
            <a:pPr lvl="1"/>
            <a:endParaRPr lang="en-US" b="1" dirty="0" smtClean="0"/>
          </a:p>
          <a:p>
            <a:pPr lvl="1"/>
            <a:r>
              <a:rPr lang="en-US" b="1" dirty="0" smtClean="0"/>
              <a:t>Empowerment financing problematic</a:t>
            </a:r>
            <a:r>
              <a:rPr lang="en-US" dirty="0" smtClean="0"/>
              <a:t>: </a:t>
            </a:r>
            <a:r>
              <a:rPr lang="en-US" dirty="0"/>
              <a:t>how can deals be sustainably financed? Leverage transactions i.e. financed by debt haven’t generally </a:t>
            </a:r>
            <a:r>
              <a:rPr lang="en-US" dirty="0" smtClean="0"/>
              <a:t>worked (require high dividend growth to repay debt)</a:t>
            </a:r>
          </a:p>
          <a:p>
            <a:pPr marL="457200" lvl="1" indent="0">
              <a:buNone/>
            </a:pPr>
            <a:endParaRPr lang="en-US" dirty="0" smtClean="0"/>
          </a:p>
          <a:p>
            <a:pPr marL="457200" lvl="1" indent="0">
              <a:buNone/>
            </a:pPr>
            <a:r>
              <a:rPr lang="en-US" sz="1800" i="1" dirty="0" smtClean="0"/>
              <a:t>						(challenges cont. on next slide)</a:t>
            </a:r>
            <a:endParaRPr lang="en-US" sz="1800" i="1" dirty="0"/>
          </a:p>
          <a:p>
            <a:pPr marL="0" indent="0">
              <a:buNone/>
              <a:defRPr/>
            </a:pPr>
            <a:endParaRPr lang="en-ZA" sz="1800" b="1" dirty="0" smtClean="0"/>
          </a:p>
        </p:txBody>
      </p:sp>
      <p:sp>
        <p:nvSpPr>
          <p:cNvPr id="4" name="Slide Number Placeholder 3"/>
          <p:cNvSpPr>
            <a:spLocks noGrp="1"/>
          </p:cNvSpPr>
          <p:nvPr>
            <p:ph type="sldNum" sz="quarter" idx="12"/>
          </p:nvPr>
        </p:nvSpPr>
        <p:spPr/>
        <p:txBody>
          <a:bodyPr/>
          <a:lstStyle/>
          <a:p>
            <a:pPr>
              <a:defRPr/>
            </a:pPr>
            <a:fld id="{849202C0-25DC-4262-BD96-AD022240E758}" type="slidenum">
              <a:rPr lang="en-US" smtClean="0">
                <a:solidFill>
                  <a:srgbClr val="808080"/>
                </a:solidFill>
              </a:rPr>
              <a:pPr>
                <a:defRPr/>
              </a:pPr>
              <a:t>22</a:t>
            </a:fld>
            <a:endParaRPr lang="en-US" sz="1400" b="0">
              <a:solidFill>
                <a:srgbClr val="000000"/>
              </a:solidFill>
              <a:latin typeface="Arial"/>
            </a:endParaRPr>
          </a:p>
        </p:txBody>
      </p:sp>
    </p:spTree>
    <p:extLst>
      <p:ext uri="{BB962C8B-B14F-4D97-AF65-F5344CB8AC3E}">
        <p14:creationId xmlns:p14="http://schemas.microsoft.com/office/powerpoint/2010/main" xmlns="" val="35182965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152400" y="5943600"/>
            <a:ext cx="2667000" cy="9144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26626" name="Title 1"/>
          <p:cNvSpPr>
            <a:spLocks noGrp="1"/>
          </p:cNvSpPr>
          <p:nvPr>
            <p:ph type="title"/>
          </p:nvPr>
        </p:nvSpPr>
        <p:spPr>
          <a:xfrm>
            <a:off x="152400" y="76200"/>
            <a:ext cx="8991600" cy="990600"/>
          </a:xfrm>
        </p:spPr>
        <p:txBody>
          <a:bodyPr/>
          <a:lstStyle/>
          <a:p>
            <a:r>
              <a:rPr lang="en-ZA" altLang="en-US" sz="2800" b="1" dirty="0" smtClean="0">
                <a:latin typeface="+mn-lt"/>
                <a:ea typeface="Arial Unicode MS" pitchFamily="34" charset="-128"/>
                <a:cs typeface="Arial Unicode MS" pitchFamily="34" charset="-128"/>
              </a:rPr>
              <a:t>Main theme of comments 3 – SA needs more black industrialists and SMEs cont.</a:t>
            </a:r>
          </a:p>
        </p:txBody>
      </p:sp>
      <p:sp>
        <p:nvSpPr>
          <p:cNvPr id="3" name="Content Placeholder 2"/>
          <p:cNvSpPr>
            <a:spLocks noGrp="1"/>
          </p:cNvSpPr>
          <p:nvPr>
            <p:ph idx="1"/>
          </p:nvPr>
        </p:nvSpPr>
        <p:spPr>
          <a:xfrm>
            <a:off x="0" y="1143000"/>
            <a:ext cx="9144000" cy="5715000"/>
          </a:xfrm>
        </p:spPr>
        <p:txBody>
          <a:bodyPr/>
          <a:lstStyle/>
          <a:p>
            <a:pPr>
              <a:buFont typeface="Arial"/>
              <a:buChar char="•"/>
            </a:pPr>
            <a:r>
              <a:rPr lang="en-US" dirty="0" smtClean="0"/>
              <a:t>Challenges also </a:t>
            </a:r>
            <a:r>
              <a:rPr lang="en-US" dirty="0"/>
              <a:t>include</a:t>
            </a:r>
            <a:r>
              <a:rPr lang="en-US" dirty="0" smtClean="0"/>
              <a:t>:</a:t>
            </a:r>
            <a:endParaRPr lang="en-US" dirty="0"/>
          </a:p>
          <a:p>
            <a:pPr lvl="1"/>
            <a:endParaRPr lang="en-US" b="1" dirty="0" smtClean="0"/>
          </a:p>
          <a:p>
            <a:pPr lvl="1"/>
            <a:r>
              <a:rPr lang="en-US" b="1" dirty="0" smtClean="0"/>
              <a:t>Insufficient </a:t>
            </a:r>
            <a:r>
              <a:rPr lang="en-US" b="1" dirty="0"/>
              <a:t>access to capital</a:t>
            </a:r>
            <a:r>
              <a:rPr lang="en-US" dirty="0"/>
              <a:t> </a:t>
            </a:r>
            <a:r>
              <a:rPr lang="en-US" dirty="0" smtClean="0"/>
              <a:t>for new/growing businesses, </a:t>
            </a:r>
            <a:r>
              <a:rPr lang="en-US" i="1" dirty="0" smtClean="0"/>
              <a:t>“fertile ground for fronting” (BBBEE </a:t>
            </a:r>
            <a:r>
              <a:rPr lang="en-US" i="1" dirty="0" err="1" smtClean="0"/>
              <a:t>Comm</a:t>
            </a:r>
            <a:r>
              <a:rPr lang="en-US" i="1" dirty="0" smtClean="0"/>
              <a:t>)</a:t>
            </a:r>
            <a:r>
              <a:rPr lang="en-US" dirty="0" smtClean="0"/>
              <a:t> </a:t>
            </a:r>
            <a:endParaRPr lang="en-US" dirty="0"/>
          </a:p>
          <a:p>
            <a:pPr lvl="1"/>
            <a:endParaRPr lang="en-US" b="1" dirty="0" smtClean="0"/>
          </a:p>
          <a:p>
            <a:pPr lvl="1"/>
            <a:r>
              <a:rPr lang="en-US" b="1" dirty="0" smtClean="0"/>
              <a:t>Insufficient </a:t>
            </a:r>
            <a:r>
              <a:rPr lang="en-US" b="1" dirty="0"/>
              <a:t>access to </a:t>
            </a:r>
            <a:r>
              <a:rPr lang="en-US" b="1" dirty="0" smtClean="0"/>
              <a:t>markets that are related to the financial sector</a:t>
            </a:r>
            <a:r>
              <a:rPr lang="en-US" dirty="0" smtClean="0"/>
              <a:t>. This is because of a concentrated </a:t>
            </a:r>
            <a:r>
              <a:rPr lang="en-US" dirty="0"/>
              <a:t>&amp; vertically integrated market structure and “old-</a:t>
            </a:r>
            <a:r>
              <a:rPr lang="en-US" dirty="0" smtClean="0"/>
              <a:t>boys” </a:t>
            </a:r>
            <a:r>
              <a:rPr lang="en-US" dirty="0"/>
              <a:t>club e.g. black asset managers constrained by asset </a:t>
            </a:r>
            <a:r>
              <a:rPr lang="en-US" dirty="0" smtClean="0"/>
              <a:t>consultants/other decision makers, </a:t>
            </a:r>
            <a:r>
              <a:rPr lang="en-US" dirty="0"/>
              <a:t>procurement spend in the </a:t>
            </a:r>
            <a:r>
              <a:rPr lang="en-US" dirty="0" smtClean="0"/>
              <a:t>short-term insurance </a:t>
            </a:r>
            <a:r>
              <a:rPr lang="en-US" dirty="0"/>
              <a:t>sector </a:t>
            </a:r>
            <a:r>
              <a:rPr lang="en-US" dirty="0" smtClean="0"/>
              <a:t>kept away from black panel beaters</a:t>
            </a:r>
          </a:p>
          <a:p>
            <a:pPr lvl="1"/>
            <a:endParaRPr lang="en-US" dirty="0" smtClean="0"/>
          </a:p>
          <a:p>
            <a:pPr lvl="1"/>
            <a:r>
              <a:rPr lang="en-US" dirty="0" smtClean="0"/>
              <a:t>Existing </a:t>
            </a:r>
            <a:r>
              <a:rPr lang="en-US" b="1" dirty="0" smtClean="0"/>
              <a:t>developmental agencies </a:t>
            </a:r>
            <a:r>
              <a:rPr lang="en-US" dirty="0" smtClean="0"/>
              <a:t>like CBDA </a:t>
            </a:r>
            <a:r>
              <a:rPr lang="en-US" b="1" dirty="0" smtClean="0"/>
              <a:t>are not working effectively</a:t>
            </a:r>
            <a:r>
              <a:rPr lang="en-US" dirty="0" smtClean="0"/>
              <a:t>, consider the role of PPPs</a:t>
            </a:r>
          </a:p>
          <a:p>
            <a:pPr marL="457200" lvl="1" indent="0">
              <a:buNone/>
            </a:pPr>
            <a:endParaRPr lang="en-US" dirty="0"/>
          </a:p>
          <a:p>
            <a:pPr marL="0" indent="0">
              <a:buNone/>
              <a:defRPr/>
            </a:pPr>
            <a:endParaRPr lang="en-ZA" sz="1800" b="1" dirty="0" smtClean="0"/>
          </a:p>
        </p:txBody>
      </p:sp>
      <p:sp>
        <p:nvSpPr>
          <p:cNvPr id="4" name="Slide Number Placeholder 3"/>
          <p:cNvSpPr>
            <a:spLocks noGrp="1"/>
          </p:cNvSpPr>
          <p:nvPr>
            <p:ph type="sldNum" sz="quarter" idx="12"/>
          </p:nvPr>
        </p:nvSpPr>
        <p:spPr/>
        <p:txBody>
          <a:bodyPr/>
          <a:lstStyle/>
          <a:p>
            <a:pPr>
              <a:defRPr/>
            </a:pPr>
            <a:fld id="{849202C0-25DC-4262-BD96-AD022240E758}" type="slidenum">
              <a:rPr lang="en-US" smtClean="0">
                <a:solidFill>
                  <a:srgbClr val="808080"/>
                </a:solidFill>
              </a:rPr>
              <a:pPr>
                <a:defRPr/>
              </a:pPr>
              <a:t>23</a:t>
            </a:fld>
            <a:endParaRPr lang="en-US" sz="1400" b="0">
              <a:solidFill>
                <a:srgbClr val="000000"/>
              </a:solidFill>
              <a:latin typeface="Arial"/>
            </a:endParaRPr>
          </a:p>
        </p:txBody>
      </p:sp>
    </p:spTree>
    <p:extLst>
      <p:ext uri="{BB962C8B-B14F-4D97-AF65-F5344CB8AC3E}">
        <p14:creationId xmlns:p14="http://schemas.microsoft.com/office/powerpoint/2010/main" xmlns="" val="28550769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ZA" altLang="en-US" sz="2800" b="1" dirty="0">
                <a:ea typeface="Arial Unicode MS" pitchFamily="34" charset="-128"/>
                <a:cs typeface="Arial Unicode MS" pitchFamily="34" charset="-128"/>
              </a:rPr>
              <a:t>Main theme of </a:t>
            </a:r>
            <a:r>
              <a:rPr lang="en-ZA" altLang="en-US" sz="2800" b="1" dirty="0" smtClean="0">
                <a:ea typeface="Arial Unicode MS" pitchFamily="34" charset="-128"/>
                <a:cs typeface="Arial Unicode MS" pitchFamily="34" charset="-128"/>
              </a:rPr>
              <a:t>comments 4 </a:t>
            </a:r>
            <a:r>
              <a:rPr lang="en-ZA" altLang="en-US" sz="2800" b="1" dirty="0">
                <a:ea typeface="Arial Unicode MS" pitchFamily="34" charset="-128"/>
                <a:cs typeface="Arial Unicode MS" pitchFamily="34" charset="-128"/>
              </a:rPr>
              <a:t>– </a:t>
            </a:r>
            <a:r>
              <a:rPr lang="en-ZA" altLang="en-US" sz="2800" b="1" dirty="0" smtClean="0">
                <a:ea typeface="Arial Unicode MS" pitchFamily="34" charset="-128"/>
                <a:cs typeface="Arial Unicode MS" pitchFamily="34" charset="-128"/>
              </a:rPr>
              <a:t>structure of the market is impeding transformation</a:t>
            </a:r>
            <a:endParaRPr lang="en-US" sz="2800" b="1" dirty="0"/>
          </a:p>
        </p:txBody>
      </p:sp>
      <p:sp>
        <p:nvSpPr>
          <p:cNvPr id="3" name="Content Placeholder 2"/>
          <p:cNvSpPr>
            <a:spLocks noGrp="1"/>
          </p:cNvSpPr>
          <p:nvPr>
            <p:ph idx="1"/>
          </p:nvPr>
        </p:nvSpPr>
        <p:spPr>
          <a:xfrm>
            <a:off x="0" y="1143000"/>
            <a:ext cx="9144000" cy="5715000"/>
          </a:xfrm>
        </p:spPr>
        <p:txBody>
          <a:bodyPr/>
          <a:lstStyle/>
          <a:p>
            <a:pPr>
              <a:buFont typeface="Arial"/>
              <a:buChar char="•"/>
            </a:pPr>
            <a:r>
              <a:rPr lang="en-US" b="1" dirty="0" smtClean="0"/>
              <a:t>Highly concentrated sector in large financial groups </a:t>
            </a:r>
            <a:r>
              <a:rPr lang="en-US" dirty="0"/>
              <a:t>has the effect </a:t>
            </a:r>
            <a:r>
              <a:rPr lang="en-US" dirty="0" smtClean="0"/>
              <a:t>of crowding </a:t>
            </a:r>
            <a:r>
              <a:rPr lang="en-US" dirty="0"/>
              <a:t>out emerging black </a:t>
            </a:r>
            <a:r>
              <a:rPr lang="en-US" dirty="0" smtClean="0"/>
              <a:t>business</a:t>
            </a:r>
            <a:r>
              <a:rPr lang="en-US" dirty="0"/>
              <a:t>,</a:t>
            </a:r>
            <a:r>
              <a:rPr lang="en-US" dirty="0" smtClean="0"/>
              <a:t> aggravated by “old-boys” club</a:t>
            </a:r>
            <a:endParaRPr lang="en-US" b="1" dirty="0" smtClean="0"/>
          </a:p>
          <a:p>
            <a:pPr>
              <a:buFont typeface="Arial"/>
              <a:buChar char="•"/>
            </a:pPr>
            <a:endParaRPr lang="en-US" b="1" dirty="0" smtClean="0"/>
          </a:p>
          <a:p>
            <a:pPr>
              <a:buFont typeface="Arial"/>
              <a:buChar char="•"/>
            </a:pPr>
            <a:r>
              <a:rPr lang="en-US" b="1" dirty="0" smtClean="0"/>
              <a:t>Vertical </a:t>
            </a:r>
            <a:r>
              <a:rPr lang="en-US" b="1" dirty="0"/>
              <a:t>integration</a:t>
            </a:r>
            <a:r>
              <a:rPr lang="en-US" dirty="0"/>
              <a:t> along value-</a:t>
            </a:r>
            <a:r>
              <a:rPr lang="en-US" dirty="0" smtClean="0"/>
              <a:t>chain implies that distribution </a:t>
            </a:r>
            <a:r>
              <a:rPr lang="en-US" dirty="0"/>
              <a:t>channels </a:t>
            </a:r>
            <a:r>
              <a:rPr lang="en-US" dirty="0" smtClean="0"/>
              <a:t>are “controlled” (</a:t>
            </a:r>
            <a:r>
              <a:rPr lang="en-US" dirty="0"/>
              <a:t>e.g. insurance, savings products</a:t>
            </a:r>
            <a:r>
              <a:rPr lang="en-US" dirty="0" smtClean="0"/>
              <a:t>), </a:t>
            </a:r>
            <a:r>
              <a:rPr lang="en-US" dirty="0"/>
              <a:t>keeps prices </a:t>
            </a:r>
            <a:r>
              <a:rPr lang="en-US" dirty="0" smtClean="0"/>
              <a:t>inflated and therefore impacts inclusion</a:t>
            </a:r>
          </a:p>
          <a:p>
            <a:pPr>
              <a:buFont typeface="Arial"/>
              <a:buChar char="•"/>
            </a:pPr>
            <a:endParaRPr lang="en-US" dirty="0" smtClean="0"/>
          </a:p>
          <a:p>
            <a:pPr>
              <a:buFont typeface="Arial"/>
              <a:buChar char="•"/>
            </a:pPr>
            <a:r>
              <a:rPr lang="en-US" dirty="0" smtClean="0"/>
              <a:t>To create competition, support financial inclusion and build the financial sector, steps must be taken to </a:t>
            </a:r>
            <a:r>
              <a:rPr lang="en-US" b="1" dirty="0" smtClean="0"/>
              <a:t>build a black owned bank, state</a:t>
            </a:r>
            <a:r>
              <a:rPr lang="en-US" dirty="0" smtClean="0"/>
              <a:t> </a:t>
            </a:r>
            <a:r>
              <a:rPr lang="en-US" b="1" dirty="0"/>
              <a:t>owned </a:t>
            </a:r>
            <a:r>
              <a:rPr lang="en-US" b="1" dirty="0" smtClean="0"/>
              <a:t>bank and more effective cooperative banks</a:t>
            </a:r>
          </a:p>
          <a:p>
            <a:pPr>
              <a:buFont typeface="Arial"/>
              <a:buChar char="•"/>
            </a:pPr>
            <a:endParaRPr lang="en-US" b="1" dirty="0"/>
          </a:p>
          <a:p>
            <a:pPr>
              <a:buFont typeface="Arial"/>
              <a:buChar char="•"/>
            </a:pPr>
            <a:r>
              <a:rPr lang="en-US" b="1" dirty="0" smtClean="0"/>
              <a:t>Co</a:t>
            </a:r>
            <a:r>
              <a:rPr lang="en-US" b="1" dirty="0"/>
              <a:t>-operative financial institutions (CFIs) </a:t>
            </a:r>
            <a:r>
              <a:rPr lang="en-US" dirty="0"/>
              <a:t>are seen as an entry to bank ownership but do not receive adequate support, are burdened by registration requirements and thus this sector is not showing any </a:t>
            </a:r>
            <a:r>
              <a:rPr lang="en-US" dirty="0" smtClean="0"/>
              <a:t>growth</a:t>
            </a:r>
            <a:endParaRPr lang="en-US" dirty="0"/>
          </a:p>
          <a:p>
            <a:pPr lvl="1"/>
            <a:r>
              <a:rPr lang="en-US" sz="1800" dirty="0"/>
              <a:t>Number of registered CFIs has been declining over time</a:t>
            </a:r>
          </a:p>
          <a:p>
            <a:pPr lvl="1"/>
            <a:r>
              <a:rPr lang="en-US" sz="1800" dirty="0"/>
              <a:t>Regulatory burden on CFIs is killing the sector</a:t>
            </a:r>
          </a:p>
          <a:p>
            <a:pPr lvl="1"/>
            <a:r>
              <a:rPr lang="en-US" sz="1800" dirty="0"/>
              <a:t>No access to the national payments system</a:t>
            </a:r>
          </a:p>
          <a:p>
            <a:pPr>
              <a:buFontTx/>
              <a:buChar char="-"/>
            </a:pPr>
            <a:endParaRPr lang="en-US" b="1" dirty="0"/>
          </a:p>
          <a:p>
            <a:pPr>
              <a:buFontTx/>
              <a:buChar char="-"/>
            </a:pPr>
            <a:endParaRPr lang="en-US" dirty="0"/>
          </a:p>
        </p:txBody>
      </p:sp>
      <p:sp>
        <p:nvSpPr>
          <p:cNvPr id="5" name="Slide Number Placeholder 4"/>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24</a:t>
            </a:fld>
            <a:endParaRPr lang="en-US" sz="1400" b="0">
              <a:solidFill>
                <a:srgbClr val="000000"/>
              </a:solidFill>
              <a:latin typeface="Arial"/>
            </a:endParaRPr>
          </a:p>
        </p:txBody>
      </p:sp>
    </p:spTree>
    <p:extLst>
      <p:ext uri="{BB962C8B-B14F-4D97-AF65-F5344CB8AC3E}">
        <p14:creationId xmlns:p14="http://schemas.microsoft.com/office/powerpoint/2010/main" xmlns="" val="35458133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91600" cy="838200"/>
          </a:xfrm>
        </p:spPr>
        <p:txBody>
          <a:bodyPr/>
          <a:lstStyle/>
          <a:p>
            <a:r>
              <a:rPr lang="en-ZA" altLang="en-US" sz="2800" b="1" dirty="0">
                <a:ea typeface="Arial Unicode MS" pitchFamily="34" charset="-128"/>
                <a:cs typeface="Arial Unicode MS" pitchFamily="34" charset="-128"/>
              </a:rPr>
              <a:t>Main theme of comments </a:t>
            </a:r>
            <a:r>
              <a:rPr lang="en-ZA" altLang="en-US" sz="2800" b="1" dirty="0" smtClean="0">
                <a:ea typeface="Arial Unicode MS" pitchFamily="34" charset="-128"/>
                <a:cs typeface="Arial Unicode MS" pitchFamily="34" charset="-128"/>
              </a:rPr>
              <a:t>5 </a:t>
            </a:r>
            <a:r>
              <a:rPr lang="en-ZA" altLang="en-US" sz="2800" b="1" dirty="0">
                <a:ea typeface="Arial Unicode MS" pitchFamily="34" charset="-128"/>
                <a:cs typeface="Arial Unicode MS" pitchFamily="34" charset="-128"/>
              </a:rPr>
              <a:t>– </a:t>
            </a:r>
            <a:r>
              <a:rPr lang="en-ZA" altLang="en-US" sz="2800" b="1" dirty="0" smtClean="0">
                <a:ea typeface="Arial Unicode MS" pitchFamily="34" charset="-128"/>
                <a:cs typeface="Arial Unicode MS" pitchFamily="34" charset="-128"/>
              </a:rPr>
              <a:t>poor market conduct and weak inclusion hurts transformation</a:t>
            </a:r>
            <a:endParaRPr lang="en-US" sz="2800" b="1" dirty="0"/>
          </a:p>
        </p:txBody>
      </p:sp>
      <p:sp>
        <p:nvSpPr>
          <p:cNvPr id="3" name="Content Placeholder 2"/>
          <p:cNvSpPr>
            <a:spLocks noGrp="1"/>
          </p:cNvSpPr>
          <p:nvPr>
            <p:ph idx="1"/>
          </p:nvPr>
        </p:nvSpPr>
        <p:spPr>
          <a:xfrm>
            <a:off x="152400" y="1219200"/>
            <a:ext cx="8763000" cy="4876800"/>
          </a:xfrm>
        </p:spPr>
        <p:txBody>
          <a:bodyPr/>
          <a:lstStyle/>
          <a:p>
            <a:pPr>
              <a:buFont typeface="Arial"/>
              <a:buChar char="•"/>
            </a:pPr>
            <a:r>
              <a:rPr lang="en-US" b="1" dirty="0" smtClean="0"/>
              <a:t>Poor market conduct practices and financial exclusion compromises the transformative effects </a:t>
            </a:r>
            <a:r>
              <a:rPr lang="en-US" dirty="0" smtClean="0"/>
              <a:t>of the sector by benefiting relatively few South Africans</a:t>
            </a:r>
          </a:p>
          <a:p>
            <a:pPr>
              <a:buFont typeface="Arial"/>
              <a:buChar char="•"/>
            </a:pPr>
            <a:endParaRPr lang="en-US" b="1" dirty="0" smtClean="0"/>
          </a:p>
          <a:p>
            <a:pPr>
              <a:buFont typeface="Arial"/>
              <a:buChar char="•"/>
            </a:pPr>
            <a:r>
              <a:rPr lang="en-US" b="1" dirty="0" smtClean="0"/>
              <a:t>Conduct </a:t>
            </a:r>
            <a:r>
              <a:rPr lang="en-US" b="1" dirty="0"/>
              <a:t>issues </a:t>
            </a:r>
            <a:r>
              <a:rPr lang="en-US" b="1" dirty="0" smtClean="0"/>
              <a:t>highlighted: </a:t>
            </a:r>
          </a:p>
          <a:p>
            <a:pPr lvl="1">
              <a:buFontTx/>
              <a:buChar char="-"/>
            </a:pPr>
            <a:r>
              <a:rPr lang="en-US" dirty="0" smtClean="0"/>
              <a:t>Foreclosure</a:t>
            </a:r>
            <a:r>
              <a:rPr lang="en-US" dirty="0"/>
              <a:t>/repossession practices, legacy life insurance products, STI sector cancelling policies when policyholder retrenched/can’t pay and so forfeit all premiums paid to </a:t>
            </a:r>
            <a:r>
              <a:rPr lang="en-US" dirty="0" smtClean="0"/>
              <a:t>date</a:t>
            </a:r>
          </a:p>
          <a:p>
            <a:pPr lvl="1">
              <a:buFontTx/>
              <a:buChar char="-"/>
            </a:pPr>
            <a:r>
              <a:rPr lang="en-US" dirty="0" smtClean="0"/>
              <a:t>Banks </a:t>
            </a:r>
            <a:r>
              <a:rPr lang="en-US" dirty="0"/>
              <a:t>abuse of court system, chronic corruption within courts in debt collection practices, and related the outdated Insolvency Act hurting the indebted.</a:t>
            </a:r>
          </a:p>
          <a:p>
            <a:pPr>
              <a:buFont typeface="Arial"/>
              <a:buChar char="•"/>
            </a:pPr>
            <a:endParaRPr lang="en-US" dirty="0"/>
          </a:p>
          <a:p>
            <a:pPr>
              <a:buFont typeface="Arial"/>
              <a:buChar char="•"/>
            </a:pPr>
            <a:r>
              <a:rPr lang="en-US" dirty="0" smtClean="0"/>
              <a:t>The </a:t>
            </a:r>
            <a:r>
              <a:rPr lang="en-US" b="1" dirty="0"/>
              <a:t>right kind of credit supports transformative effects</a:t>
            </a:r>
            <a:r>
              <a:rPr lang="en-US" dirty="0"/>
              <a:t> of the financial sector esp. asset financing. </a:t>
            </a:r>
            <a:endParaRPr lang="en-US" dirty="0" smtClean="0"/>
          </a:p>
          <a:p>
            <a:pPr>
              <a:buFontTx/>
              <a:buChar char="-"/>
            </a:pPr>
            <a:endParaRPr lang="en-US" dirty="0"/>
          </a:p>
          <a:p>
            <a:pPr marL="0" indent="0">
              <a:buNone/>
            </a:pPr>
            <a:r>
              <a:rPr lang="en-US" dirty="0" smtClean="0"/>
              <a:t> </a:t>
            </a:r>
            <a:endParaRPr lang="en-US" dirty="0">
              <a:solidFill>
                <a:srgbClr val="FF0000"/>
              </a:solidFill>
            </a:endParaRPr>
          </a:p>
        </p:txBody>
      </p:sp>
      <p:sp>
        <p:nvSpPr>
          <p:cNvPr id="4" name="Slide Number Placeholder 3"/>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25</a:t>
            </a:fld>
            <a:endParaRPr lang="en-US" sz="1400" b="0">
              <a:solidFill>
                <a:srgbClr val="000000"/>
              </a:solidFill>
              <a:latin typeface="Arial"/>
            </a:endParaRPr>
          </a:p>
        </p:txBody>
      </p:sp>
    </p:spTree>
    <p:extLst>
      <p:ext uri="{BB962C8B-B14F-4D97-AF65-F5344CB8AC3E}">
        <p14:creationId xmlns:p14="http://schemas.microsoft.com/office/powerpoint/2010/main" xmlns="" val="22367328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Other matters raised in comments</a:t>
            </a:r>
            <a:endParaRPr lang="en-US" sz="2800" b="1" dirty="0"/>
          </a:p>
        </p:txBody>
      </p:sp>
      <p:sp>
        <p:nvSpPr>
          <p:cNvPr id="3" name="Content Placeholder 2"/>
          <p:cNvSpPr>
            <a:spLocks noGrp="1"/>
          </p:cNvSpPr>
          <p:nvPr>
            <p:ph idx="1"/>
          </p:nvPr>
        </p:nvSpPr>
        <p:spPr>
          <a:xfrm>
            <a:off x="152400" y="1219200"/>
            <a:ext cx="8763000" cy="4876800"/>
          </a:xfrm>
        </p:spPr>
        <p:txBody>
          <a:bodyPr/>
          <a:lstStyle/>
          <a:p>
            <a:pPr marL="0" indent="0">
              <a:buNone/>
            </a:pPr>
            <a:endParaRPr lang="en-US" dirty="0"/>
          </a:p>
          <a:p>
            <a:pPr>
              <a:buFont typeface="Arial"/>
              <a:buChar char="•"/>
            </a:pPr>
            <a:r>
              <a:rPr lang="en-US" dirty="0" smtClean="0"/>
              <a:t>Leverage </a:t>
            </a:r>
            <a:r>
              <a:rPr lang="en-US" dirty="0"/>
              <a:t>off </a:t>
            </a:r>
            <a:r>
              <a:rPr lang="en-US" b="1" dirty="0" err="1"/>
              <a:t>FinTech</a:t>
            </a:r>
            <a:r>
              <a:rPr lang="en-US" b="1" dirty="0"/>
              <a:t> </a:t>
            </a:r>
            <a:r>
              <a:rPr lang="en-US" dirty="0" smtClean="0"/>
              <a:t>developments</a:t>
            </a:r>
          </a:p>
          <a:p>
            <a:pPr>
              <a:buFont typeface="Arial"/>
              <a:buChar char="•"/>
            </a:pPr>
            <a:endParaRPr lang="en-US" b="1" dirty="0"/>
          </a:p>
          <a:p>
            <a:pPr>
              <a:buFont typeface="Arial"/>
              <a:buChar char="•"/>
            </a:pPr>
            <a:r>
              <a:rPr lang="en-US" b="1" dirty="0" smtClean="0"/>
              <a:t>Capital </a:t>
            </a:r>
            <a:r>
              <a:rPr lang="en-US" b="1" dirty="0"/>
              <a:t>allocation skewed</a:t>
            </a:r>
            <a:r>
              <a:rPr lang="en-US" dirty="0"/>
              <a:t>, driven by: skewed incentives (tax/regulation), asset consultants, should implement recommendations of the </a:t>
            </a:r>
            <a:r>
              <a:rPr lang="en-US" dirty="0" err="1" smtClean="0"/>
              <a:t>CompCom</a:t>
            </a:r>
            <a:endParaRPr lang="en-US" dirty="0" smtClean="0"/>
          </a:p>
          <a:p>
            <a:pPr>
              <a:buFont typeface="Arial"/>
              <a:buChar char="•"/>
            </a:pPr>
            <a:endParaRPr lang="en-US" b="1" dirty="0"/>
          </a:p>
          <a:p>
            <a:pPr>
              <a:buFont typeface="Arial"/>
              <a:buChar char="•"/>
            </a:pPr>
            <a:r>
              <a:rPr lang="en-US" b="1" dirty="0" smtClean="0"/>
              <a:t>Financial </a:t>
            </a:r>
            <a:r>
              <a:rPr lang="en-US" b="1" dirty="0"/>
              <a:t>Service Commission </a:t>
            </a:r>
            <a:r>
              <a:rPr lang="en-US" dirty="0"/>
              <a:t>that shifts the power dynamic, to replace the </a:t>
            </a:r>
            <a:r>
              <a:rPr lang="en-US" dirty="0" err="1"/>
              <a:t>ombud</a:t>
            </a:r>
            <a:r>
              <a:rPr lang="en-US" dirty="0"/>
              <a:t> </a:t>
            </a:r>
            <a:r>
              <a:rPr lang="en-US" dirty="0" smtClean="0"/>
              <a:t>system</a:t>
            </a:r>
          </a:p>
          <a:p>
            <a:pPr>
              <a:buFontTx/>
              <a:buChar char="-"/>
            </a:pPr>
            <a:endParaRPr lang="en-US" dirty="0"/>
          </a:p>
          <a:p>
            <a:pPr marL="0" indent="0">
              <a:buNone/>
            </a:pPr>
            <a:endParaRPr lang="en-US" dirty="0"/>
          </a:p>
          <a:p>
            <a:pPr marL="0" indent="0">
              <a:buNone/>
            </a:pPr>
            <a:r>
              <a:rPr lang="en-US" dirty="0" smtClean="0"/>
              <a:t> </a:t>
            </a:r>
          </a:p>
          <a:p>
            <a:pPr marL="0" indent="0">
              <a:buNone/>
            </a:pPr>
            <a:endParaRPr lang="en-US" b="1"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26</a:t>
            </a:fld>
            <a:endParaRPr lang="en-US" sz="1400" b="0">
              <a:solidFill>
                <a:srgbClr val="000000"/>
              </a:solidFill>
              <a:latin typeface="Arial"/>
            </a:endParaRPr>
          </a:p>
        </p:txBody>
      </p:sp>
    </p:spTree>
    <p:extLst>
      <p:ext uri="{BB962C8B-B14F-4D97-AF65-F5344CB8AC3E}">
        <p14:creationId xmlns:p14="http://schemas.microsoft.com/office/powerpoint/2010/main" xmlns="" val="36539827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Treasury thoughts on ownership data complexities</a:t>
            </a:r>
            <a:endParaRPr lang="en-US" dirty="0"/>
          </a:p>
        </p:txBody>
      </p:sp>
      <p:sp>
        <p:nvSpPr>
          <p:cNvPr id="3" name="Content Placeholder 2"/>
          <p:cNvSpPr>
            <a:spLocks noGrp="1"/>
          </p:cNvSpPr>
          <p:nvPr>
            <p:ph idx="1"/>
          </p:nvPr>
        </p:nvSpPr>
        <p:spPr/>
        <p:txBody>
          <a:bodyPr/>
          <a:lstStyle/>
          <a:p>
            <a:pPr>
              <a:buFont typeface="Arial"/>
              <a:buChar char="•"/>
            </a:pPr>
            <a:r>
              <a:rPr lang="en-US" b="1" dirty="0"/>
              <a:t>What do the numbers tell us?</a:t>
            </a:r>
            <a:r>
              <a:rPr lang="en-US" dirty="0"/>
              <a:t> Need to interrogate what the FIs are claiming – e.g. insurers, who can you count as “black”, and do banks really reflect such high levels of ownership when BEE partners have exited</a:t>
            </a:r>
            <a:r>
              <a:rPr lang="en-US" dirty="0" smtClean="0"/>
              <a:t>?</a:t>
            </a:r>
            <a:endParaRPr lang="en-US" b="1" dirty="0" smtClean="0"/>
          </a:p>
          <a:p>
            <a:pPr>
              <a:buFont typeface="Arial"/>
              <a:buChar char="•"/>
            </a:pPr>
            <a:r>
              <a:rPr lang="en-US" b="1" dirty="0" smtClean="0"/>
              <a:t>There is a need for a more objective process and common framework to determine ownership data</a:t>
            </a:r>
          </a:p>
          <a:p>
            <a:pPr lvl="1">
              <a:buFont typeface="Arial"/>
              <a:buChar char="•"/>
            </a:pPr>
            <a:r>
              <a:rPr lang="en-US" b="1" dirty="0" smtClean="0"/>
              <a:t>Each company able to provide data within their own framework</a:t>
            </a:r>
          </a:p>
          <a:p>
            <a:pPr lvl="1">
              <a:buFont typeface="Arial"/>
              <a:buChar char="•"/>
            </a:pPr>
            <a:r>
              <a:rPr lang="en-US" b="1" dirty="0" smtClean="0"/>
              <a:t>Need to differentiate between foreign, institutional and direct </a:t>
            </a:r>
            <a:r>
              <a:rPr lang="en-US" b="1" dirty="0" err="1" smtClean="0"/>
              <a:t>ownerhip</a:t>
            </a:r>
            <a:endParaRPr lang="en-US" b="1" dirty="0" smtClean="0"/>
          </a:p>
          <a:p>
            <a:pPr lvl="1">
              <a:buFont typeface="Arial"/>
              <a:buChar char="•"/>
            </a:pPr>
            <a:r>
              <a:rPr lang="en-US" b="1" dirty="0" smtClean="0"/>
              <a:t>NT has done work and is preparing to publish an annual ownership monitor (and perhaps a </a:t>
            </a:r>
            <a:r>
              <a:rPr lang="en-US" b="1" dirty="0" err="1" smtClean="0"/>
              <a:t>SoE</a:t>
            </a:r>
            <a:r>
              <a:rPr lang="en-US" b="1" dirty="0" smtClean="0"/>
              <a:t>/</a:t>
            </a:r>
            <a:r>
              <a:rPr lang="en-US" b="1" dirty="0" err="1" smtClean="0"/>
              <a:t>govt</a:t>
            </a:r>
            <a:r>
              <a:rPr lang="en-US" b="1" dirty="0" smtClean="0"/>
              <a:t> procurement monitor?)</a:t>
            </a:r>
          </a:p>
          <a:p>
            <a:pPr>
              <a:buFont typeface="Arial"/>
              <a:buChar char="•"/>
            </a:pPr>
            <a:r>
              <a:rPr lang="en-US" dirty="0" smtClean="0"/>
              <a:t>What </a:t>
            </a:r>
            <a:r>
              <a:rPr lang="en-US" dirty="0"/>
              <a:t>is the role of </a:t>
            </a:r>
            <a:r>
              <a:rPr lang="en-US" b="1" dirty="0"/>
              <a:t>owners vs board vs managers</a:t>
            </a:r>
            <a:r>
              <a:rPr lang="en-US" dirty="0"/>
              <a:t>? Of these, ownership very complicated, but is </a:t>
            </a:r>
            <a:r>
              <a:rPr lang="en-US" i="1" dirty="0"/>
              <a:t>direct </a:t>
            </a:r>
            <a:r>
              <a:rPr lang="en-US" dirty="0"/>
              <a:t>(compared to </a:t>
            </a:r>
            <a:r>
              <a:rPr lang="en-US" i="1" dirty="0"/>
              <a:t>indirect</a:t>
            </a:r>
            <a:r>
              <a:rPr lang="en-US" dirty="0"/>
              <a:t>) majority ownership necessary for change?</a:t>
            </a:r>
          </a:p>
          <a:p>
            <a:endParaRPr lang="en-US" dirty="0"/>
          </a:p>
        </p:txBody>
      </p:sp>
      <p:sp>
        <p:nvSpPr>
          <p:cNvPr id="4" name="Slide Number Placeholder 3"/>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27</a:t>
            </a:fld>
            <a:endParaRPr lang="en-US" sz="1400" b="0">
              <a:solidFill>
                <a:srgbClr val="000000"/>
              </a:solidFill>
              <a:latin typeface="Arial"/>
            </a:endParaRPr>
          </a:p>
        </p:txBody>
      </p:sp>
    </p:spTree>
    <p:extLst>
      <p:ext uri="{BB962C8B-B14F-4D97-AF65-F5344CB8AC3E}">
        <p14:creationId xmlns:p14="http://schemas.microsoft.com/office/powerpoint/2010/main" xmlns="" val="1015591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38200"/>
          </a:xfrm>
        </p:spPr>
        <p:txBody>
          <a:bodyPr/>
          <a:lstStyle/>
          <a:p>
            <a:r>
              <a:rPr lang="en-US" b="1" dirty="0" smtClean="0"/>
              <a:t>National Treasury thoughts on ownership</a:t>
            </a:r>
            <a:endParaRPr lang="en-US" b="1" dirty="0"/>
          </a:p>
        </p:txBody>
      </p:sp>
      <p:sp>
        <p:nvSpPr>
          <p:cNvPr id="5" name="Slide Number Placeholder 4"/>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28</a:t>
            </a:fld>
            <a:endParaRPr lang="en-US" sz="1400" b="0">
              <a:solidFill>
                <a:srgbClr val="000000"/>
              </a:solidFill>
              <a:latin typeface="Arial"/>
            </a:endParaRPr>
          </a:p>
        </p:txBody>
      </p:sp>
      <p:sp>
        <p:nvSpPr>
          <p:cNvPr id="3" name="Content Placeholder 2"/>
          <p:cNvSpPr>
            <a:spLocks noGrp="1"/>
          </p:cNvSpPr>
          <p:nvPr>
            <p:ph idx="1"/>
          </p:nvPr>
        </p:nvSpPr>
        <p:spPr>
          <a:xfrm>
            <a:off x="0" y="1066800"/>
            <a:ext cx="9296400" cy="5791200"/>
          </a:xfrm>
        </p:spPr>
        <p:txBody>
          <a:bodyPr/>
          <a:lstStyle/>
          <a:p>
            <a:pPr>
              <a:buFont typeface="Arial"/>
              <a:buChar char="•"/>
            </a:pPr>
            <a:r>
              <a:rPr lang="en-US" b="1" dirty="0" smtClean="0"/>
              <a:t>South Africans need a fully transformed financial sector, but how best to achieve this?</a:t>
            </a:r>
          </a:p>
          <a:p>
            <a:pPr>
              <a:buFont typeface="Arial"/>
              <a:buChar char="•"/>
            </a:pPr>
            <a:r>
              <a:rPr lang="en-US" b="1" dirty="0" smtClean="0"/>
              <a:t>Ownership </a:t>
            </a:r>
            <a:r>
              <a:rPr lang="en-US" b="1" dirty="0"/>
              <a:t>in the capital markets </a:t>
            </a:r>
            <a:r>
              <a:rPr lang="en-US" dirty="0"/>
              <a:t>reflects </a:t>
            </a:r>
            <a:r>
              <a:rPr lang="en-US" dirty="0" smtClean="0"/>
              <a:t>dependency on foreign capital, and domestically on relative </a:t>
            </a:r>
            <a:r>
              <a:rPr lang="en-US" dirty="0"/>
              <a:t>wealth and propensity to save. </a:t>
            </a:r>
            <a:endParaRPr lang="en-US" dirty="0" smtClean="0"/>
          </a:p>
          <a:p>
            <a:pPr lvl="1">
              <a:buFont typeface="Arial"/>
              <a:buChar char="•"/>
            </a:pPr>
            <a:r>
              <a:rPr lang="en-US" dirty="0"/>
              <a:t>B</a:t>
            </a:r>
            <a:r>
              <a:rPr lang="en-US" dirty="0" smtClean="0"/>
              <a:t>esides a pure redistribution approach, </a:t>
            </a:r>
            <a:r>
              <a:rPr lang="en-US" b="1" dirty="0" smtClean="0"/>
              <a:t>more relative black </a:t>
            </a:r>
            <a:r>
              <a:rPr lang="en-US" b="1" dirty="0"/>
              <a:t>ownership will require relatively more savings </a:t>
            </a:r>
            <a:r>
              <a:rPr lang="en-US" dirty="0" smtClean="0"/>
              <a:t>by </a:t>
            </a:r>
            <a:r>
              <a:rPr lang="en-US" dirty="0"/>
              <a:t>South Africans – </a:t>
            </a:r>
            <a:r>
              <a:rPr lang="en-US" b="1" dirty="0" smtClean="0"/>
              <a:t>how can we encourage savings so that we are less dependent on foreign capital?</a:t>
            </a:r>
          </a:p>
          <a:p>
            <a:pPr lvl="1">
              <a:buFont typeface="Arial"/>
              <a:buChar char="•"/>
            </a:pPr>
            <a:r>
              <a:rPr lang="en-US" dirty="0" smtClean="0"/>
              <a:t>Even though we do not have a common framework for ownership data, foreign ownership of listed SA companies can range from one-third to two-third, and domestic institutional ownership can be another third</a:t>
            </a:r>
          </a:p>
          <a:p>
            <a:pPr>
              <a:buFont typeface="Arial"/>
              <a:buChar char="•"/>
            </a:pPr>
            <a:r>
              <a:rPr lang="en-US" b="1" dirty="0"/>
              <a:t>Multi-nationals dominate SA economy as they do many advanced economies</a:t>
            </a:r>
            <a:r>
              <a:rPr lang="en-US" dirty="0"/>
              <a:t>, may be trade-offs between BEE policy and policy on foreign direct investment – can we consider “equity equivalence</a:t>
            </a:r>
            <a:r>
              <a:rPr lang="en-US" dirty="0" smtClean="0"/>
              <a:t>”?</a:t>
            </a:r>
            <a:endParaRPr lang="en-US" b="1" dirty="0" smtClean="0"/>
          </a:p>
          <a:p>
            <a:pPr>
              <a:buFont typeface="Arial"/>
              <a:buChar char="•"/>
            </a:pPr>
            <a:r>
              <a:rPr lang="en-US" b="1" dirty="0" smtClean="0"/>
              <a:t>Ownership </a:t>
            </a:r>
            <a:r>
              <a:rPr lang="en-US" b="1" dirty="0"/>
              <a:t>in banks </a:t>
            </a:r>
            <a:r>
              <a:rPr lang="en-US" dirty="0"/>
              <a:t>must </a:t>
            </a:r>
            <a:r>
              <a:rPr lang="en-US" dirty="0" smtClean="0"/>
              <a:t>also take </a:t>
            </a:r>
            <a:r>
              <a:rPr lang="en-US" dirty="0"/>
              <a:t>into account regulator requirements for encumbered capital, implies a trade—off between size of transaction and </a:t>
            </a:r>
            <a:r>
              <a:rPr lang="en-US" dirty="0" smtClean="0"/>
              <a:t>lending</a:t>
            </a:r>
          </a:p>
          <a:p>
            <a:pPr>
              <a:buFontTx/>
              <a:buChar char="-"/>
            </a:pP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xmlns="" val="42492988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914400"/>
          </a:xfrm>
        </p:spPr>
        <p:txBody>
          <a:bodyPr/>
          <a:lstStyle/>
          <a:p>
            <a:r>
              <a:rPr lang="is-IS" b="1" dirty="0" smtClean="0"/>
              <a:t>…m</a:t>
            </a:r>
            <a:r>
              <a:rPr lang="en-US" b="1" dirty="0" smtClean="0"/>
              <a:t>ore thoughts</a:t>
            </a:r>
            <a:endParaRPr lang="en-US" b="1" dirty="0"/>
          </a:p>
        </p:txBody>
      </p:sp>
      <p:sp>
        <p:nvSpPr>
          <p:cNvPr id="5" name="Slide Number Placeholder 4"/>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29</a:t>
            </a:fld>
            <a:endParaRPr lang="en-US" sz="1400" b="0">
              <a:solidFill>
                <a:srgbClr val="000000"/>
              </a:solidFill>
              <a:latin typeface="Arial"/>
            </a:endParaRPr>
          </a:p>
        </p:txBody>
      </p:sp>
      <p:sp>
        <p:nvSpPr>
          <p:cNvPr id="3" name="Content Placeholder 2"/>
          <p:cNvSpPr>
            <a:spLocks noGrp="1"/>
          </p:cNvSpPr>
          <p:nvPr>
            <p:ph idx="1"/>
          </p:nvPr>
        </p:nvSpPr>
        <p:spPr>
          <a:xfrm>
            <a:off x="152400" y="1143000"/>
            <a:ext cx="8763000" cy="5410200"/>
          </a:xfrm>
        </p:spPr>
        <p:txBody>
          <a:bodyPr/>
          <a:lstStyle/>
          <a:p>
            <a:pPr>
              <a:buFontTx/>
              <a:buChar char="-"/>
            </a:pPr>
            <a:r>
              <a:rPr lang="en-US" dirty="0" smtClean="0"/>
              <a:t>For </a:t>
            </a:r>
            <a:r>
              <a:rPr lang="en-US" dirty="0"/>
              <a:t>new entrants, need to </a:t>
            </a:r>
            <a:r>
              <a:rPr lang="en-US" b="1" dirty="0"/>
              <a:t>distinguish between regulatory and other barriers</a:t>
            </a:r>
            <a:r>
              <a:rPr lang="en-US" dirty="0"/>
              <a:t> like funding, expertise, trust </a:t>
            </a:r>
          </a:p>
          <a:p>
            <a:pPr>
              <a:buFontTx/>
              <a:buChar char="-"/>
            </a:pPr>
            <a:r>
              <a:rPr lang="en-US" b="1" dirty="0" smtClean="0"/>
              <a:t>Distinguish </a:t>
            </a:r>
            <a:r>
              <a:rPr lang="en-US" b="1" dirty="0"/>
              <a:t>between legitimate and spurious complaints</a:t>
            </a:r>
            <a:r>
              <a:rPr lang="en-US" dirty="0"/>
              <a:t>: in some instances very good reasons for </a:t>
            </a:r>
            <a:r>
              <a:rPr lang="en-US" dirty="0" smtClean="0"/>
              <a:t>delays in regulatory approval</a:t>
            </a:r>
          </a:p>
          <a:p>
            <a:pPr>
              <a:buFontTx/>
              <a:buChar char="-"/>
            </a:pPr>
            <a:r>
              <a:rPr lang="en-US" dirty="0" smtClean="0"/>
              <a:t>Are </a:t>
            </a:r>
            <a:r>
              <a:rPr lang="en-US" b="1" dirty="0"/>
              <a:t>useful inputs, that </a:t>
            </a:r>
            <a:r>
              <a:rPr lang="en-US" b="1" dirty="0" smtClean="0"/>
              <a:t>regulators are already </a:t>
            </a:r>
            <a:r>
              <a:rPr lang="en-US" b="1" dirty="0"/>
              <a:t>internally revisiting</a:t>
            </a:r>
            <a:r>
              <a:rPr lang="en-US" dirty="0"/>
              <a:t>: </a:t>
            </a:r>
            <a:r>
              <a:rPr lang="en-US" dirty="0" smtClean="0"/>
              <a:t>e.g. expense </a:t>
            </a:r>
            <a:r>
              <a:rPr lang="en-US" dirty="0"/>
              <a:t>of </a:t>
            </a:r>
            <a:r>
              <a:rPr lang="en-US" dirty="0" smtClean="0"/>
              <a:t>internal auditors and how to make FAIS Fit and Proper education/experience requirements more suitable </a:t>
            </a:r>
          </a:p>
          <a:p>
            <a:pPr>
              <a:buFontTx/>
              <a:buChar char="-"/>
            </a:pPr>
            <a:r>
              <a:rPr lang="en-US" dirty="0" smtClean="0"/>
              <a:t>Consider </a:t>
            </a:r>
            <a:r>
              <a:rPr lang="en-US" b="1" dirty="0" smtClean="0"/>
              <a:t>whether a more </a:t>
            </a:r>
            <a:r>
              <a:rPr lang="en-US" b="1" dirty="0"/>
              <a:t>intrusive regulatory framework does have a bias towards big </a:t>
            </a:r>
            <a:r>
              <a:rPr lang="en-US" b="1" dirty="0" smtClean="0"/>
              <a:t>financial institutions</a:t>
            </a:r>
            <a:r>
              <a:rPr lang="en-US" dirty="0" smtClean="0"/>
              <a:t>, and whether/how we can reduce this bias?</a:t>
            </a:r>
          </a:p>
          <a:p>
            <a:pPr>
              <a:buFontTx/>
              <a:buChar char="-"/>
            </a:pPr>
            <a:r>
              <a:rPr lang="en-US" b="1" dirty="0" smtClean="0"/>
              <a:t>Asset </a:t>
            </a:r>
            <a:r>
              <a:rPr lang="en-US" b="1" dirty="0"/>
              <a:t>managers have substantive influence over the allocation of </a:t>
            </a:r>
            <a:r>
              <a:rPr lang="en-US" b="1" dirty="0" smtClean="0"/>
              <a:t>capital</a:t>
            </a:r>
            <a:r>
              <a:rPr lang="en-US" dirty="0" smtClean="0"/>
              <a:t>, and should be brought under the transformation framework </a:t>
            </a:r>
          </a:p>
          <a:p>
            <a:pPr>
              <a:buFontTx/>
              <a:buChar char="-"/>
            </a:pPr>
            <a:r>
              <a:rPr lang="en-US" dirty="0" smtClean="0"/>
              <a:t>What </a:t>
            </a:r>
            <a:r>
              <a:rPr lang="en-US" dirty="0"/>
              <a:t>is the responsibility of the FIs to </a:t>
            </a:r>
            <a:r>
              <a:rPr lang="en-US" b="1" dirty="0"/>
              <a:t>ensure that customers are sitting in the right products</a:t>
            </a:r>
            <a:r>
              <a:rPr lang="en-US" dirty="0"/>
              <a:t>? </a:t>
            </a:r>
          </a:p>
          <a:p>
            <a:pPr>
              <a:buFontTx/>
              <a:buChar char="-"/>
            </a:pPr>
            <a:r>
              <a:rPr lang="en-US" dirty="0" smtClean="0"/>
              <a:t>Trying </a:t>
            </a:r>
            <a:r>
              <a:rPr lang="en-US" dirty="0"/>
              <a:t>to get people to save, but if put in bank account suffer high fees. </a:t>
            </a:r>
            <a:endParaRPr lang="en-US" dirty="0" smtClean="0"/>
          </a:p>
          <a:p>
            <a:pPr>
              <a:buFontTx/>
              <a:buChar char="-"/>
            </a:pPr>
            <a:r>
              <a:rPr lang="en-US" dirty="0" smtClean="0"/>
              <a:t>Does </a:t>
            </a:r>
            <a:r>
              <a:rPr lang="en-US" b="1" dirty="0"/>
              <a:t>black capital </a:t>
            </a:r>
            <a:r>
              <a:rPr lang="en-US" dirty="0"/>
              <a:t>behave differently to </a:t>
            </a:r>
            <a:r>
              <a:rPr lang="en-US" b="1" dirty="0"/>
              <a:t>white capital</a:t>
            </a:r>
            <a:r>
              <a:rPr lang="en-US" dirty="0"/>
              <a:t>?</a:t>
            </a:r>
          </a:p>
          <a:p>
            <a:endParaRPr lang="en-US" dirty="0"/>
          </a:p>
        </p:txBody>
      </p:sp>
    </p:spTree>
    <p:extLst>
      <p:ext uri="{BB962C8B-B14F-4D97-AF65-F5344CB8AC3E}">
        <p14:creationId xmlns:p14="http://schemas.microsoft.com/office/powerpoint/2010/main" xmlns="" val="2863356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NT in financial sector transformation </a:t>
            </a:r>
            <a:r>
              <a:rPr lang="mr-IN" dirty="0" smtClean="0"/>
              <a:t>–</a:t>
            </a:r>
            <a:r>
              <a:rPr lang="en-US" dirty="0" smtClean="0"/>
              <a:t> some initial and </a:t>
            </a:r>
            <a:r>
              <a:rPr lang="en-US" dirty="0" err="1" smtClean="0"/>
              <a:t>unmandated</a:t>
            </a:r>
            <a:r>
              <a:rPr lang="en-US" dirty="0" smtClean="0"/>
              <a:t> ideas!</a:t>
            </a:r>
            <a:endParaRPr lang="en-US" dirty="0"/>
          </a:p>
        </p:txBody>
      </p:sp>
      <p:sp>
        <p:nvSpPr>
          <p:cNvPr id="3" name="Content Placeholder 2"/>
          <p:cNvSpPr>
            <a:spLocks noGrp="1"/>
          </p:cNvSpPr>
          <p:nvPr>
            <p:ph idx="1"/>
          </p:nvPr>
        </p:nvSpPr>
        <p:spPr/>
        <p:txBody>
          <a:bodyPr/>
          <a:lstStyle/>
          <a:p>
            <a:r>
              <a:rPr lang="en-US" dirty="0" smtClean="0"/>
              <a:t>No one player can drive successful transformation</a:t>
            </a:r>
          </a:p>
          <a:p>
            <a:r>
              <a:rPr lang="en-US" dirty="0" smtClean="0"/>
              <a:t>Neither </a:t>
            </a:r>
            <a:r>
              <a:rPr lang="en-US" dirty="0" err="1" smtClean="0"/>
              <a:t>Govt</a:t>
            </a:r>
            <a:r>
              <a:rPr lang="en-US" dirty="0" smtClean="0"/>
              <a:t> or Treasury can solely determine the way forward</a:t>
            </a:r>
          </a:p>
          <a:p>
            <a:r>
              <a:rPr lang="en-US" dirty="0" smtClean="0"/>
              <a:t>Need all key players to buy-in, and be part of a JOINT process to determine agreed outcomes and targets</a:t>
            </a:r>
          </a:p>
          <a:p>
            <a:r>
              <a:rPr lang="en-US" dirty="0" smtClean="0"/>
              <a:t>Role of Financial Sector Summit and Financial Sector Charter Council therefore critical, and their very membership and representation needs to be reviewed</a:t>
            </a:r>
          </a:p>
          <a:p>
            <a:r>
              <a:rPr lang="en-US" dirty="0" smtClean="0"/>
              <a:t>Treasury response today is therefore an attempt to make proposals on how to move forward, taking into account was was said in hearings</a:t>
            </a:r>
          </a:p>
          <a:p>
            <a:pPr lvl="1"/>
            <a:r>
              <a:rPr lang="en-US" dirty="0" smtClean="0"/>
              <a:t>It is not a formal Treasury policy position, and merely a set of initial ideas</a:t>
            </a:r>
          </a:p>
          <a:p>
            <a:r>
              <a:rPr lang="en-US" dirty="0" smtClean="0"/>
              <a:t>Lots of complexity (</a:t>
            </a:r>
            <a:r>
              <a:rPr lang="en-US" dirty="0" err="1" smtClean="0"/>
              <a:t>eg</a:t>
            </a:r>
            <a:r>
              <a:rPr lang="en-US" dirty="0" smtClean="0"/>
              <a:t> around ownership) but such complexity must NOT delay ACTION, which is URGENT, so we can make steady but real progress on </a:t>
            </a:r>
            <a:r>
              <a:rPr lang="en-US" dirty="0" err="1" smtClean="0"/>
              <a:t>tranformation</a:t>
            </a:r>
            <a:endParaRPr lang="en-US" dirty="0"/>
          </a:p>
        </p:txBody>
      </p:sp>
      <p:sp>
        <p:nvSpPr>
          <p:cNvPr id="4" name="Slide Number Placeholder 3"/>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3</a:t>
            </a:fld>
            <a:endParaRPr lang="en-US" sz="1400" b="0">
              <a:solidFill>
                <a:srgbClr val="000000"/>
              </a:solidFill>
              <a:latin typeface="Arial"/>
            </a:endParaRPr>
          </a:p>
        </p:txBody>
      </p:sp>
    </p:spTree>
    <p:extLst>
      <p:ext uri="{BB962C8B-B14F-4D97-AF65-F5344CB8AC3E}">
        <p14:creationId xmlns:p14="http://schemas.microsoft.com/office/powerpoint/2010/main" xmlns="" val="14379011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framework for current BEE models and needs to be fixed</a:t>
            </a:r>
            <a:endParaRPr lang="en-US" dirty="0"/>
          </a:p>
        </p:txBody>
      </p:sp>
      <p:sp>
        <p:nvSpPr>
          <p:cNvPr id="3" name="Content Placeholder 2"/>
          <p:cNvSpPr>
            <a:spLocks noGrp="1"/>
          </p:cNvSpPr>
          <p:nvPr>
            <p:ph idx="1"/>
          </p:nvPr>
        </p:nvSpPr>
        <p:spPr/>
        <p:txBody>
          <a:bodyPr/>
          <a:lstStyle/>
          <a:p>
            <a:r>
              <a:rPr lang="en-US" dirty="0" smtClean="0"/>
              <a:t>Current model for BEE deals needs to be examined more critically</a:t>
            </a:r>
          </a:p>
          <a:p>
            <a:pPr lvl="1"/>
            <a:r>
              <a:rPr lang="en-US" dirty="0" smtClean="0"/>
              <a:t>Based on dividends growing faster than underlying loans for purchase of shares</a:t>
            </a:r>
          </a:p>
          <a:p>
            <a:pPr lvl="1"/>
            <a:r>
              <a:rPr lang="en-US" dirty="0" smtClean="0"/>
              <a:t>We should not be surprised that the low growth of recent years makes some of these deals less successful</a:t>
            </a:r>
          </a:p>
          <a:p>
            <a:pPr lvl="1"/>
            <a:r>
              <a:rPr lang="en-US" dirty="0" smtClean="0"/>
              <a:t>SCOF hearings in 2008 </a:t>
            </a:r>
            <a:r>
              <a:rPr lang="en-US" dirty="0" err="1" smtClean="0"/>
              <a:t>recognised</a:t>
            </a:r>
            <a:r>
              <a:rPr lang="en-US" dirty="0" smtClean="0"/>
              <a:t> the limitations, but no action taken to correct perverse outcomes that we should have anticipated</a:t>
            </a:r>
          </a:p>
          <a:p>
            <a:r>
              <a:rPr lang="en-US" dirty="0" smtClean="0"/>
              <a:t>Need greater certainty on what BEE Codes mean for “equity equivalents” and for MNCs in particular, given dependency of the SA economy on foreign capital </a:t>
            </a:r>
          </a:p>
          <a:p>
            <a:r>
              <a:rPr lang="en-US" dirty="0" smtClean="0"/>
              <a:t>We need to move beyond a tick-box approach, and ensure that BEE certification process is credible, and clear on what it ACTUALLY means</a:t>
            </a:r>
          </a:p>
          <a:p>
            <a:r>
              <a:rPr lang="en-US" dirty="0" smtClean="0"/>
              <a:t>We cannot continue to sacrifice the shares of retirement fund members, many of whom are black, because such ownership is seen as indirect</a:t>
            </a:r>
            <a:endParaRPr lang="en-US" dirty="0"/>
          </a:p>
        </p:txBody>
      </p:sp>
      <p:sp>
        <p:nvSpPr>
          <p:cNvPr id="4" name="Slide Number Placeholder 3"/>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30</a:t>
            </a:fld>
            <a:endParaRPr lang="en-US" sz="1400" b="0">
              <a:solidFill>
                <a:srgbClr val="000000"/>
              </a:solidFill>
              <a:latin typeface="Arial"/>
            </a:endParaRPr>
          </a:p>
        </p:txBody>
      </p:sp>
    </p:spTree>
    <p:extLst>
      <p:ext uri="{BB962C8B-B14F-4D97-AF65-F5344CB8AC3E}">
        <p14:creationId xmlns:p14="http://schemas.microsoft.com/office/powerpoint/2010/main" xmlns="" val="15657769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38200"/>
          </a:xfrm>
        </p:spPr>
        <p:txBody>
          <a:bodyPr/>
          <a:lstStyle/>
          <a:p>
            <a:r>
              <a:rPr lang="en-US" b="1" dirty="0" smtClean="0"/>
              <a:t>Objectives of policy to promote transformation</a:t>
            </a:r>
            <a:endParaRPr lang="en-US" b="1" dirty="0"/>
          </a:p>
        </p:txBody>
      </p:sp>
      <p:sp>
        <p:nvSpPr>
          <p:cNvPr id="5" name="Slide Number Placeholder 4"/>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31</a:t>
            </a:fld>
            <a:endParaRPr lang="en-US" sz="1400" b="0">
              <a:solidFill>
                <a:srgbClr val="000000"/>
              </a:solidFill>
              <a:latin typeface="Arial"/>
            </a:endParaRPr>
          </a:p>
        </p:txBody>
      </p:sp>
      <p:sp>
        <p:nvSpPr>
          <p:cNvPr id="3" name="Content Placeholder 2"/>
          <p:cNvSpPr>
            <a:spLocks noGrp="1"/>
          </p:cNvSpPr>
          <p:nvPr>
            <p:ph idx="1"/>
          </p:nvPr>
        </p:nvSpPr>
        <p:spPr>
          <a:xfrm>
            <a:off x="152400" y="1295400"/>
            <a:ext cx="8763000" cy="5105400"/>
          </a:xfrm>
        </p:spPr>
        <p:txBody>
          <a:bodyPr/>
          <a:lstStyle/>
          <a:p>
            <a:pPr>
              <a:buFontTx/>
              <a:buChar char="-"/>
            </a:pPr>
            <a:r>
              <a:rPr lang="en-US" dirty="0" smtClean="0"/>
              <a:t>A </a:t>
            </a:r>
            <a:r>
              <a:rPr lang="en-US" b="1" dirty="0" smtClean="0"/>
              <a:t>sustainable financial sector </a:t>
            </a:r>
            <a:r>
              <a:rPr lang="en-US" dirty="0" smtClean="0"/>
              <a:t>that is </a:t>
            </a:r>
            <a:r>
              <a:rPr lang="en-US" b="1" dirty="0" smtClean="0"/>
              <a:t>representative of all South Africans in the supply and usage of financial services</a:t>
            </a:r>
            <a:r>
              <a:rPr lang="en-US" dirty="0" smtClean="0"/>
              <a:t>, to support financial customers, with particular attention to </a:t>
            </a:r>
            <a:r>
              <a:rPr lang="en-US" b="1" dirty="0" smtClean="0"/>
              <a:t>low-income persons, small businesses and women</a:t>
            </a:r>
            <a:r>
              <a:rPr lang="en-US" dirty="0" smtClean="0"/>
              <a:t>, and the real economy, for inclusive growth.</a:t>
            </a:r>
          </a:p>
          <a:p>
            <a:pPr>
              <a:buFontTx/>
              <a:buChar char="-"/>
            </a:pPr>
            <a:endParaRPr lang="en-US" dirty="0" smtClean="0"/>
          </a:p>
          <a:p>
            <a:pPr>
              <a:buFontTx/>
              <a:buChar char="-"/>
            </a:pPr>
            <a:r>
              <a:rPr lang="en-US" dirty="0" smtClean="0"/>
              <a:t>In particular, our transformation policy should:</a:t>
            </a:r>
          </a:p>
          <a:p>
            <a:pPr lvl="1">
              <a:buFontTx/>
              <a:buChar char="-"/>
            </a:pPr>
            <a:r>
              <a:rPr lang="en-US" b="1" dirty="0" smtClean="0"/>
              <a:t>Improve net wealth</a:t>
            </a:r>
            <a:r>
              <a:rPr lang="en-US" dirty="0" smtClean="0"/>
              <a:t>. </a:t>
            </a:r>
            <a:endParaRPr lang="en-US" dirty="0"/>
          </a:p>
          <a:p>
            <a:pPr lvl="1">
              <a:buFontTx/>
              <a:buChar char="-"/>
            </a:pPr>
            <a:r>
              <a:rPr lang="en-US" dirty="0" smtClean="0"/>
              <a:t>Look </a:t>
            </a:r>
            <a:r>
              <a:rPr lang="en-US" dirty="0"/>
              <a:t>at from the </a:t>
            </a:r>
            <a:r>
              <a:rPr lang="en-US" b="1" dirty="0"/>
              <a:t>customer perspective</a:t>
            </a:r>
            <a:r>
              <a:rPr lang="en-US" dirty="0"/>
              <a:t>: aim to get good service to customers, </a:t>
            </a:r>
            <a:r>
              <a:rPr lang="en-US" b="1" dirty="0"/>
              <a:t>creating asset wealth through a more diversified and inclusive </a:t>
            </a:r>
            <a:r>
              <a:rPr lang="en-US" b="1" dirty="0" smtClean="0"/>
              <a:t>economy</a:t>
            </a:r>
            <a:endParaRPr lang="en-US" dirty="0" smtClean="0"/>
          </a:p>
          <a:p>
            <a:pPr lvl="1">
              <a:buFontTx/>
              <a:buChar char="-"/>
            </a:pPr>
            <a:r>
              <a:rPr lang="en-US" b="1" dirty="0" smtClean="0"/>
              <a:t>Support small businesses</a:t>
            </a:r>
            <a:r>
              <a:rPr lang="en-US" dirty="0" smtClean="0"/>
              <a:t>: when don’t meet requirements, have mechanisms to revisit and give the required support. </a:t>
            </a:r>
          </a:p>
          <a:p>
            <a:pPr>
              <a:buFontTx/>
              <a:buChar char="-"/>
            </a:pPr>
            <a:endParaRPr lang="en-US" dirty="0" smtClean="0"/>
          </a:p>
          <a:p>
            <a:pPr>
              <a:buFontTx/>
              <a:buChar char="-"/>
            </a:pPr>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xmlns="" val="3814253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38200"/>
          </a:xfrm>
        </p:spPr>
        <p:txBody>
          <a:bodyPr/>
          <a:lstStyle/>
          <a:p>
            <a:pPr marL="0" indent="0"/>
            <a:r>
              <a:rPr lang="en-US" b="1" dirty="0" smtClean="0"/>
              <a:t>Preliminary Recommendation 1</a:t>
            </a:r>
            <a:r>
              <a:rPr lang="en-US" dirty="0" smtClean="0"/>
              <a:t> </a:t>
            </a:r>
            <a:endParaRPr lang="en-US" dirty="0"/>
          </a:p>
        </p:txBody>
      </p:sp>
      <p:sp>
        <p:nvSpPr>
          <p:cNvPr id="5" name="Slide Number Placeholder 4"/>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32</a:t>
            </a:fld>
            <a:endParaRPr lang="en-US" sz="1400" b="0">
              <a:solidFill>
                <a:srgbClr val="000000"/>
              </a:solidFill>
              <a:latin typeface="Arial"/>
            </a:endParaRPr>
          </a:p>
        </p:txBody>
      </p:sp>
      <p:sp>
        <p:nvSpPr>
          <p:cNvPr id="3" name="Content Placeholder 2"/>
          <p:cNvSpPr>
            <a:spLocks noGrp="1"/>
          </p:cNvSpPr>
          <p:nvPr>
            <p:ph idx="1"/>
          </p:nvPr>
        </p:nvSpPr>
        <p:spPr>
          <a:xfrm>
            <a:off x="152400" y="1066800"/>
            <a:ext cx="8763000" cy="5638800"/>
          </a:xfrm>
        </p:spPr>
        <p:txBody>
          <a:bodyPr/>
          <a:lstStyle/>
          <a:p>
            <a:pPr marL="0" indent="0">
              <a:buNone/>
            </a:pPr>
            <a:r>
              <a:rPr lang="en-US" b="1" dirty="0" smtClean="0"/>
              <a:t>Fin Sector Charter must be reformed if it is to  remain the primary instrument to effect transformation</a:t>
            </a:r>
            <a:r>
              <a:rPr lang="en-US" dirty="0" smtClean="0"/>
              <a:t>:</a:t>
            </a:r>
          </a:p>
          <a:p>
            <a:pPr lvl="1" indent="-342900">
              <a:buFontTx/>
              <a:buChar char="-"/>
            </a:pPr>
            <a:r>
              <a:rPr lang="en-US" b="1" dirty="0" smtClean="0"/>
              <a:t>Need common and comparable data to measure progress</a:t>
            </a:r>
          </a:p>
          <a:p>
            <a:pPr lvl="1" indent="-342900">
              <a:buFontTx/>
              <a:buChar char="-"/>
            </a:pPr>
            <a:r>
              <a:rPr lang="en-US" b="1" dirty="0" smtClean="0"/>
              <a:t>Targets are revisited </a:t>
            </a:r>
            <a:r>
              <a:rPr lang="en-US" dirty="0" smtClean="0"/>
              <a:t>to reflect </a:t>
            </a:r>
            <a:r>
              <a:rPr lang="en-US" u="sng" dirty="0" smtClean="0"/>
              <a:t>real and effective</a:t>
            </a:r>
            <a:r>
              <a:rPr lang="en-US" dirty="0" smtClean="0"/>
              <a:t> transformation, focusing </a:t>
            </a:r>
            <a:r>
              <a:rPr lang="en-US" dirty="0" err="1" smtClean="0"/>
              <a:t>esp</a:t>
            </a:r>
            <a:r>
              <a:rPr lang="en-US" dirty="0" smtClean="0"/>
              <a:t> on management &amp; EE/procurement; </a:t>
            </a:r>
            <a:r>
              <a:rPr lang="en-US" b="1" dirty="0"/>
              <a:t>n</a:t>
            </a:r>
            <a:r>
              <a:rPr lang="en-US" b="1" dirty="0" smtClean="0"/>
              <a:t>ew </a:t>
            </a:r>
            <a:r>
              <a:rPr lang="en-US" b="1" dirty="0"/>
              <a:t>and higher targets </a:t>
            </a:r>
            <a:r>
              <a:rPr lang="en-US" b="1" dirty="0" smtClean="0"/>
              <a:t>should be </a:t>
            </a:r>
            <a:r>
              <a:rPr lang="en-US" b="1" dirty="0"/>
              <a:t>set for asset </a:t>
            </a:r>
            <a:r>
              <a:rPr lang="en-US" b="1" dirty="0" smtClean="0"/>
              <a:t>management &amp; </a:t>
            </a:r>
            <a:r>
              <a:rPr lang="en-US" b="1" dirty="0"/>
              <a:t>asset consultants </a:t>
            </a:r>
            <a:r>
              <a:rPr lang="en-US" dirty="0"/>
              <a:t>– consider outsourcing in </a:t>
            </a:r>
            <a:r>
              <a:rPr lang="en-US" dirty="0" smtClean="0"/>
              <a:t>general. Also </a:t>
            </a:r>
            <a:r>
              <a:rPr lang="en-US" b="1" dirty="0" smtClean="0"/>
              <a:t>financial inclusion </a:t>
            </a:r>
            <a:r>
              <a:rPr lang="en-US" dirty="0" smtClean="0"/>
              <a:t>should be about take-up &amp; usage, not access.</a:t>
            </a:r>
          </a:p>
          <a:p>
            <a:pPr lvl="1" indent="-342900">
              <a:buFontTx/>
              <a:buChar char="-"/>
            </a:pPr>
            <a:r>
              <a:rPr lang="en-US" b="1" dirty="0" smtClean="0"/>
              <a:t>Revisit the process to ensure buy-in </a:t>
            </a:r>
            <a:r>
              <a:rPr lang="en-US" dirty="0" smtClean="0"/>
              <a:t>– get the CEOs back into decision making, set up 4 industry sub-groups to look at targets, which the CEOs head</a:t>
            </a:r>
            <a:endParaRPr lang="en-US" dirty="0"/>
          </a:p>
          <a:p>
            <a:pPr lvl="1" indent="-342900">
              <a:buFontTx/>
              <a:buChar char="-"/>
            </a:pPr>
            <a:r>
              <a:rPr lang="en-US" dirty="0" smtClean="0"/>
              <a:t>Take </a:t>
            </a:r>
            <a:r>
              <a:rPr lang="en-US" b="1" dirty="0" smtClean="0"/>
              <a:t>steps to improve reporting and monitoring of progress </a:t>
            </a:r>
            <a:r>
              <a:rPr lang="en-US" dirty="0" smtClean="0"/>
              <a:t>(or lack thereof) – </a:t>
            </a:r>
            <a:r>
              <a:rPr lang="en-US" i="1" dirty="0" smtClean="0"/>
              <a:t>see recommendation 2 relating to data </a:t>
            </a:r>
            <a:endParaRPr lang="en-US" i="1" dirty="0"/>
          </a:p>
          <a:p>
            <a:pPr lvl="1" indent="-342900">
              <a:buFontTx/>
              <a:buChar char="-"/>
            </a:pPr>
            <a:r>
              <a:rPr lang="en-US" b="1" dirty="0" smtClean="0"/>
              <a:t>Stronger consequences for slow/no transformation</a:t>
            </a:r>
            <a:r>
              <a:rPr lang="en-US" dirty="0" smtClean="0"/>
              <a:t>: </a:t>
            </a:r>
            <a:r>
              <a:rPr lang="en-US" dirty="0"/>
              <a:t>Allow for incremental achievement, and then if don’t achieve should be </a:t>
            </a:r>
            <a:r>
              <a:rPr lang="en-US" dirty="0" smtClean="0"/>
              <a:t>credible consequences </a:t>
            </a:r>
            <a:r>
              <a:rPr lang="en-US" dirty="0"/>
              <a:t>– </a:t>
            </a:r>
            <a:r>
              <a:rPr lang="en-US" dirty="0" smtClean="0"/>
              <a:t>stronger </a:t>
            </a:r>
            <a:r>
              <a:rPr lang="en-US" dirty="0"/>
              <a:t>role </a:t>
            </a:r>
            <a:r>
              <a:rPr lang="en-US" dirty="0" smtClean="0"/>
              <a:t>for monitoring, and </a:t>
            </a:r>
            <a:r>
              <a:rPr lang="en-US" dirty="0"/>
              <a:t>parliament </a:t>
            </a:r>
            <a:r>
              <a:rPr lang="en-US" dirty="0" smtClean="0"/>
              <a:t>to oversee more regularly</a:t>
            </a:r>
            <a:endParaRPr lang="en-US" dirty="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xmlns="" val="34908585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38200"/>
          </a:xfrm>
        </p:spPr>
        <p:txBody>
          <a:bodyPr/>
          <a:lstStyle/>
          <a:p>
            <a:r>
              <a:rPr lang="en-US" b="1" dirty="0" smtClean="0"/>
              <a:t>Preliminary recommendation 1 cont.</a:t>
            </a:r>
            <a:endParaRPr lang="en-US" b="1" dirty="0"/>
          </a:p>
        </p:txBody>
      </p:sp>
      <p:sp>
        <p:nvSpPr>
          <p:cNvPr id="5" name="Slide Number Placeholder 4"/>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33</a:t>
            </a:fld>
            <a:endParaRPr lang="en-US" sz="1400" b="0">
              <a:solidFill>
                <a:srgbClr val="000000"/>
              </a:solidFill>
              <a:latin typeface="Arial"/>
            </a:endParaRPr>
          </a:p>
        </p:txBody>
      </p:sp>
      <p:sp>
        <p:nvSpPr>
          <p:cNvPr id="3" name="Content Placeholder 2"/>
          <p:cNvSpPr>
            <a:spLocks noGrp="1"/>
          </p:cNvSpPr>
          <p:nvPr>
            <p:ph idx="1"/>
          </p:nvPr>
        </p:nvSpPr>
        <p:spPr>
          <a:xfrm>
            <a:off x="152400" y="1066800"/>
            <a:ext cx="8763000" cy="4800600"/>
          </a:xfrm>
        </p:spPr>
        <p:txBody>
          <a:bodyPr/>
          <a:lstStyle/>
          <a:p>
            <a:pPr marL="0" indent="0">
              <a:buNone/>
            </a:pPr>
            <a:r>
              <a:rPr lang="en-US" dirty="0" smtClean="0"/>
              <a:t>Revisiting the FSC targets should especially consider the following: </a:t>
            </a:r>
          </a:p>
          <a:p>
            <a:pPr lvl="1" indent="-342900">
              <a:buFontTx/>
              <a:buChar char="-"/>
            </a:pPr>
            <a:r>
              <a:rPr lang="en-US" dirty="0" smtClean="0"/>
              <a:t>Better </a:t>
            </a:r>
            <a:r>
              <a:rPr lang="en-US" b="1" dirty="0" smtClean="0"/>
              <a:t>understanding </a:t>
            </a:r>
            <a:r>
              <a:rPr lang="en-US" b="1" dirty="0"/>
              <a:t>ownership trade-offs</a:t>
            </a:r>
            <a:r>
              <a:rPr lang="en-US" dirty="0"/>
              <a:t> </a:t>
            </a:r>
            <a:r>
              <a:rPr lang="en-US" dirty="0" smtClean="0"/>
              <a:t> and the consequences </a:t>
            </a:r>
            <a:r>
              <a:rPr lang="en-US" dirty="0"/>
              <a:t>of unencumbered </a:t>
            </a:r>
            <a:r>
              <a:rPr lang="en-US" dirty="0" smtClean="0"/>
              <a:t>capital</a:t>
            </a:r>
            <a:r>
              <a:rPr lang="en-US" dirty="0"/>
              <a:t> </a:t>
            </a:r>
            <a:r>
              <a:rPr lang="en-US" dirty="0" smtClean="0"/>
              <a:t>on BEE partners on the one hand and and lending on the other</a:t>
            </a:r>
          </a:p>
          <a:p>
            <a:pPr lvl="1" indent="-342900">
              <a:buFontTx/>
              <a:buChar char="-"/>
            </a:pPr>
            <a:r>
              <a:rPr lang="en-US" dirty="0"/>
              <a:t>Revisit the ownership targets to </a:t>
            </a:r>
            <a:r>
              <a:rPr lang="en-US" b="1" dirty="0"/>
              <a:t>accommodate “spin-offs</a:t>
            </a:r>
            <a:r>
              <a:rPr lang="en-US" b="1" dirty="0" smtClean="0"/>
              <a:t>” </a:t>
            </a:r>
            <a:r>
              <a:rPr lang="en-US" dirty="0" smtClean="0"/>
              <a:t>e.g. part of the group sold off to a black industrialist/s</a:t>
            </a:r>
          </a:p>
          <a:p>
            <a:pPr lvl="1" indent="-342900">
              <a:buFontTx/>
              <a:buChar char="-"/>
            </a:pPr>
            <a:r>
              <a:rPr lang="en-US" dirty="0" smtClean="0"/>
              <a:t>Much </a:t>
            </a:r>
            <a:r>
              <a:rPr lang="en-US" b="1" dirty="0" smtClean="0"/>
              <a:t>closer scrutiny of reliable ownership data</a:t>
            </a:r>
            <a:endParaRPr lang="en-US" b="1" dirty="0"/>
          </a:p>
          <a:p>
            <a:pPr lvl="1" indent="-342900">
              <a:buFontTx/>
              <a:buChar char="-"/>
            </a:pPr>
            <a:r>
              <a:rPr lang="en-US" b="1" dirty="0"/>
              <a:t>Risk of hardcoding ownership targets</a:t>
            </a:r>
            <a:r>
              <a:rPr lang="en-US" dirty="0"/>
              <a:t>, </a:t>
            </a:r>
            <a:r>
              <a:rPr lang="en-US" dirty="0" smtClean="0"/>
              <a:t>and the need to be more </a:t>
            </a:r>
            <a:r>
              <a:rPr lang="en-US" dirty="0"/>
              <a:t>flexible </a:t>
            </a:r>
            <a:r>
              <a:rPr lang="en-US" dirty="0" smtClean="0"/>
              <a:t>insofar as prescribing a trajectory over, for </a:t>
            </a:r>
            <a:r>
              <a:rPr lang="en-US" dirty="0" err="1" smtClean="0"/>
              <a:t>eg</a:t>
            </a:r>
            <a:r>
              <a:rPr lang="en-US" dirty="0" smtClean="0"/>
              <a:t>, 5 years</a:t>
            </a:r>
            <a:endParaRPr lang="en-US" dirty="0"/>
          </a:p>
          <a:p>
            <a:pPr lvl="1" indent="-342900">
              <a:buFontTx/>
              <a:buChar char="-"/>
            </a:pPr>
            <a:r>
              <a:rPr lang="en-US" dirty="0"/>
              <a:t>Recall: </a:t>
            </a:r>
            <a:r>
              <a:rPr lang="en-US" b="1" dirty="0"/>
              <a:t>agreed to have targets in a consultative way</a:t>
            </a:r>
            <a:r>
              <a:rPr lang="en-US" dirty="0"/>
              <a:t>, away from unfettered and inflexible powers for </a:t>
            </a:r>
            <a:r>
              <a:rPr lang="en-US" dirty="0" smtClean="0"/>
              <a:t>Minister</a:t>
            </a:r>
          </a:p>
          <a:p>
            <a:pPr lvl="1" indent="-342900">
              <a:buFontTx/>
              <a:buChar char="-"/>
            </a:pPr>
            <a:r>
              <a:rPr lang="en-US" dirty="0" smtClean="0"/>
              <a:t>Do higher ownership targets really achieve new black industrialists? </a:t>
            </a:r>
          </a:p>
          <a:p>
            <a:pPr lvl="1" indent="-342900">
              <a:buFontTx/>
              <a:buChar char="-"/>
            </a:pPr>
            <a:r>
              <a:rPr lang="en-US" dirty="0" smtClean="0"/>
              <a:t>More engagement with the BBBEE Commissioner to get guidance that satisfies the Act’s objectives, and approach to MNCs</a:t>
            </a:r>
          </a:p>
          <a:p>
            <a:pPr lvl="1" indent="-342900">
              <a:buFontTx/>
              <a:buChar char="-"/>
            </a:pPr>
            <a:r>
              <a:rPr lang="en-US" dirty="0" smtClean="0"/>
              <a:t>Funding of transactions: </a:t>
            </a:r>
            <a:r>
              <a:rPr lang="en-US" b="1" dirty="0" smtClean="0"/>
              <a:t>how to ensure broad beneficiation?</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xmlns="" val="39371091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38200"/>
          </a:xfrm>
        </p:spPr>
        <p:txBody>
          <a:bodyPr/>
          <a:lstStyle/>
          <a:p>
            <a:r>
              <a:rPr lang="en-US" b="1" dirty="0" smtClean="0"/>
              <a:t>Preliminary Recommendation 2</a:t>
            </a:r>
            <a:endParaRPr lang="en-US" b="1" dirty="0"/>
          </a:p>
        </p:txBody>
      </p:sp>
      <p:sp>
        <p:nvSpPr>
          <p:cNvPr id="5" name="Slide Number Placeholder 4"/>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34</a:t>
            </a:fld>
            <a:endParaRPr lang="en-US" sz="1400" b="0">
              <a:solidFill>
                <a:srgbClr val="000000"/>
              </a:solidFill>
              <a:latin typeface="Arial"/>
            </a:endParaRPr>
          </a:p>
        </p:txBody>
      </p:sp>
      <p:sp>
        <p:nvSpPr>
          <p:cNvPr id="3" name="Content Placeholder 2"/>
          <p:cNvSpPr>
            <a:spLocks noGrp="1"/>
          </p:cNvSpPr>
          <p:nvPr>
            <p:ph idx="1"/>
          </p:nvPr>
        </p:nvSpPr>
        <p:spPr>
          <a:xfrm>
            <a:off x="152400" y="1066800"/>
            <a:ext cx="8763000" cy="5257800"/>
          </a:xfrm>
        </p:spPr>
        <p:txBody>
          <a:bodyPr/>
          <a:lstStyle/>
          <a:p>
            <a:pPr marL="0" indent="0">
              <a:buNone/>
            </a:pPr>
            <a:endParaRPr lang="en-US" b="1" dirty="0" smtClean="0"/>
          </a:p>
          <a:p>
            <a:pPr marL="0" indent="0">
              <a:buNone/>
            </a:pPr>
            <a:r>
              <a:rPr lang="en-US" b="1" dirty="0" smtClean="0"/>
              <a:t>Get the data right </a:t>
            </a:r>
            <a:r>
              <a:rPr lang="en-US" dirty="0" smtClean="0"/>
              <a:t>so that policymakers can </a:t>
            </a:r>
            <a:r>
              <a:rPr lang="en-US" b="1" dirty="0" smtClean="0"/>
              <a:t>make informed policy choices</a:t>
            </a:r>
            <a:r>
              <a:rPr lang="en-US" dirty="0" smtClean="0"/>
              <a:t>, and </a:t>
            </a:r>
            <a:r>
              <a:rPr lang="en-US" b="1" dirty="0" smtClean="0"/>
              <a:t>recommendations off a common base</a:t>
            </a:r>
          </a:p>
          <a:p>
            <a:pPr lvl="1" indent="-342900">
              <a:buFontTx/>
              <a:buChar char="-"/>
            </a:pPr>
            <a:endParaRPr lang="en-US" dirty="0" smtClean="0"/>
          </a:p>
          <a:p>
            <a:pPr lvl="1" indent="-342900">
              <a:buFontTx/>
              <a:buChar char="-"/>
            </a:pPr>
            <a:r>
              <a:rPr lang="en-US" dirty="0" smtClean="0"/>
              <a:t>This requires </a:t>
            </a:r>
            <a:r>
              <a:rPr lang="en-US" b="1" dirty="0" smtClean="0"/>
              <a:t>consistent definitions, measurement, reporting &amp; analysis</a:t>
            </a:r>
          </a:p>
          <a:p>
            <a:pPr lvl="1" indent="-342900">
              <a:buFontTx/>
              <a:buChar char="-"/>
            </a:pPr>
            <a:r>
              <a:rPr lang="en-US" dirty="0" smtClean="0"/>
              <a:t>Focus </a:t>
            </a:r>
            <a:r>
              <a:rPr lang="en-US" dirty="0" err="1" smtClean="0"/>
              <a:t>esp</a:t>
            </a:r>
            <a:r>
              <a:rPr lang="en-US" dirty="0" smtClean="0"/>
              <a:t> on ownership &amp; procurement numbers</a:t>
            </a:r>
          </a:p>
          <a:p>
            <a:pPr lvl="1" indent="-342900">
              <a:buFontTx/>
              <a:buChar char="-"/>
            </a:pPr>
            <a:r>
              <a:rPr lang="en-US" dirty="0" smtClean="0"/>
              <a:t>Need a common framework to compare</a:t>
            </a:r>
          </a:p>
          <a:p>
            <a:pPr lvl="1" indent="-342900">
              <a:buFontTx/>
              <a:buChar char="-"/>
            </a:pPr>
            <a:r>
              <a:rPr lang="en-US" dirty="0" smtClean="0"/>
              <a:t>Reporting under “once-empowered always empowered” skews view of progress</a:t>
            </a:r>
          </a:p>
          <a:p>
            <a:pPr lvl="1" indent="-342900">
              <a:buFontTx/>
              <a:buChar char="-"/>
            </a:pPr>
            <a:r>
              <a:rPr lang="en-US" dirty="0" smtClean="0"/>
              <a:t>What is the role of Government </a:t>
            </a:r>
            <a:r>
              <a:rPr lang="en-US" dirty="0" err="1" smtClean="0"/>
              <a:t>vs</a:t>
            </a:r>
            <a:r>
              <a:rPr lang="en-US" dirty="0" smtClean="0"/>
              <a:t> the FSC Council </a:t>
            </a:r>
            <a:r>
              <a:rPr lang="en-US" dirty="0" err="1" smtClean="0"/>
              <a:t>vs</a:t>
            </a:r>
            <a:r>
              <a:rPr lang="en-US" dirty="0" smtClean="0"/>
              <a:t> the BBBEE </a:t>
            </a:r>
            <a:r>
              <a:rPr lang="en-US" dirty="0" err="1" smtClean="0"/>
              <a:t>Comm</a:t>
            </a:r>
            <a:r>
              <a:rPr lang="en-US" dirty="0" smtClean="0"/>
              <a:t>?</a:t>
            </a:r>
          </a:p>
          <a:p>
            <a:pPr lvl="1" indent="-342900">
              <a:buFontTx/>
              <a:buChar char="-"/>
            </a:pPr>
            <a:r>
              <a:rPr lang="en-US" dirty="0" smtClean="0"/>
              <a:t>NT has developed an </a:t>
            </a:r>
            <a:r>
              <a:rPr lang="en-US" b="1" dirty="0" smtClean="0"/>
              <a:t>“Ownership Monitor” </a:t>
            </a:r>
            <a:r>
              <a:rPr lang="en-US" dirty="0" smtClean="0"/>
              <a:t>as a first step</a:t>
            </a:r>
            <a:r>
              <a:rPr lang="en-US" b="1" dirty="0" smtClean="0"/>
              <a:t> </a:t>
            </a:r>
            <a:endParaRPr lang="en-US" b="1" i="1"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xmlns="" val="5463506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38200"/>
          </a:xfrm>
        </p:spPr>
        <p:txBody>
          <a:bodyPr/>
          <a:lstStyle/>
          <a:p>
            <a:r>
              <a:rPr lang="en-US" b="1" dirty="0"/>
              <a:t>Preliminary R</a:t>
            </a:r>
            <a:r>
              <a:rPr lang="en-US" b="1" dirty="0" smtClean="0"/>
              <a:t>ecommendation 3</a:t>
            </a:r>
            <a:endParaRPr lang="en-US" b="1" dirty="0"/>
          </a:p>
        </p:txBody>
      </p:sp>
      <p:sp>
        <p:nvSpPr>
          <p:cNvPr id="5" name="Slide Number Placeholder 4"/>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35</a:t>
            </a:fld>
            <a:endParaRPr lang="en-US" sz="1400" b="0">
              <a:solidFill>
                <a:srgbClr val="000000"/>
              </a:solidFill>
              <a:latin typeface="Arial"/>
            </a:endParaRPr>
          </a:p>
        </p:txBody>
      </p:sp>
      <p:sp>
        <p:nvSpPr>
          <p:cNvPr id="3" name="Content Placeholder 2"/>
          <p:cNvSpPr>
            <a:spLocks noGrp="1"/>
          </p:cNvSpPr>
          <p:nvPr>
            <p:ph idx="1"/>
          </p:nvPr>
        </p:nvSpPr>
        <p:spPr>
          <a:xfrm>
            <a:off x="152400" y="1143000"/>
            <a:ext cx="8763000" cy="5715000"/>
          </a:xfrm>
        </p:spPr>
        <p:txBody>
          <a:bodyPr/>
          <a:lstStyle/>
          <a:p>
            <a:pPr marL="0" indent="0">
              <a:buNone/>
            </a:pPr>
            <a:r>
              <a:rPr lang="en-US" b="1" dirty="0" smtClean="0"/>
              <a:t>Promote black industrialists and black owned SMEs </a:t>
            </a:r>
            <a:r>
              <a:rPr lang="en-US" dirty="0" smtClean="0"/>
              <a:t>through an </a:t>
            </a:r>
            <a:r>
              <a:rPr lang="en-US" b="1" dirty="0" smtClean="0"/>
              <a:t>explicit developmental framework </a:t>
            </a:r>
            <a:r>
              <a:rPr lang="en-US" dirty="0" smtClean="0"/>
              <a:t>for the sector, creating a </a:t>
            </a:r>
            <a:r>
              <a:rPr lang="en-US" b="1" dirty="0" smtClean="0"/>
              <a:t>business growth trajectory for businesses </a:t>
            </a:r>
            <a:r>
              <a:rPr lang="en-US" dirty="0" smtClean="0"/>
              <a:t>of different size &amp; maturity</a:t>
            </a:r>
          </a:p>
          <a:p>
            <a:pPr lvl="1">
              <a:buFontTx/>
              <a:buChar char="-"/>
            </a:pPr>
            <a:r>
              <a:rPr lang="en-US" dirty="0"/>
              <a:t>D</a:t>
            </a:r>
            <a:r>
              <a:rPr lang="en-US" dirty="0" smtClean="0"/>
              <a:t>evelop a </a:t>
            </a:r>
            <a:r>
              <a:rPr lang="en-US" b="1" dirty="0" smtClean="0"/>
              <a:t>coordinated plan </a:t>
            </a:r>
            <a:r>
              <a:rPr lang="en-US" dirty="0" smtClean="0"/>
              <a:t>between </a:t>
            </a:r>
            <a:r>
              <a:rPr lang="en-US" dirty="0" err="1" smtClean="0"/>
              <a:t>dti</a:t>
            </a:r>
            <a:r>
              <a:rPr lang="en-US" dirty="0" smtClean="0"/>
              <a:t>/NT/regulators in support of black industrialists &amp; SMMEs in the Fin Sector with a focus on establishing and building: </a:t>
            </a:r>
          </a:p>
          <a:p>
            <a:pPr lvl="2">
              <a:buFontTx/>
              <a:buChar char="-"/>
            </a:pPr>
            <a:r>
              <a:rPr lang="en-US" b="1" dirty="0" smtClean="0"/>
              <a:t>How do we get more banks with different ownership profiles? </a:t>
            </a:r>
            <a:r>
              <a:rPr lang="en-US" dirty="0" smtClean="0"/>
              <a:t>Licensing of </a:t>
            </a:r>
            <a:r>
              <a:rPr lang="en-US" b="1" dirty="0" err="1" smtClean="0"/>
              <a:t>PostBank</a:t>
            </a:r>
            <a:r>
              <a:rPr lang="en-US" b="1" dirty="0" smtClean="0"/>
              <a:t> </a:t>
            </a:r>
            <a:r>
              <a:rPr lang="en-US" dirty="0" smtClean="0"/>
              <a:t>underway, encourage </a:t>
            </a:r>
            <a:r>
              <a:rPr lang="en-US" b="1" dirty="0" smtClean="0"/>
              <a:t>new entrants </a:t>
            </a:r>
            <a:r>
              <a:rPr lang="en-US" dirty="0" smtClean="0"/>
              <a:t>by enabling “dedicated” banks through the Banks Act</a:t>
            </a:r>
          </a:p>
          <a:p>
            <a:pPr lvl="2">
              <a:buFontTx/>
              <a:buChar char="-"/>
            </a:pPr>
            <a:r>
              <a:rPr lang="en-US" b="1" dirty="0"/>
              <a:t>B</a:t>
            </a:r>
            <a:r>
              <a:rPr lang="en-US" b="1" dirty="0" smtClean="0"/>
              <a:t>lack insurance brokers </a:t>
            </a:r>
            <a:r>
              <a:rPr lang="en-US" dirty="0" smtClean="0"/>
              <a:t>as the </a:t>
            </a:r>
            <a:r>
              <a:rPr lang="en-US" dirty="0" err="1" smtClean="0"/>
              <a:t>recognised</a:t>
            </a:r>
            <a:r>
              <a:rPr lang="en-US" dirty="0" smtClean="0"/>
              <a:t> gateway for savings</a:t>
            </a:r>
          </a:p>
          <a:p>
            <a:pPr lvl="2">
              <a:buFontTx/>
              <a:buChar char="-"/>
            </a:pPr>
            <a:r>
              <a:rPr lang="en-US" b="1" dirty="0"/>
              <a:t>Asset management and asset </a:t>
            </a:r>
            <a:r>
              <a:rPr lang="en-US" b="1" dirty="0" smtClean="0"/>
              <a:t>consultants </a:t>
            </a:r>
            <a:r>
              <a:rPr lang="en-US" dirty="0" smtClean="0"/>
              <a:t>as the primary allocators of capital</a:t>
            </a:r>
            <a:r>
              <a:rPr lang="en-US" b="1" dirty="0" smtClean="0"/>
              <a:t> </a:t>
            </a:r>
          </a:p>
          <a:p>
            <a:pPr lvl="2">
              <a:buFontTx/>
              <a:buChar char="-"/>
            </a:pPr>
            <a:r>
              <a:rPr lang="en-US" b="1" dirty="0" smtClean="0"/>
              <a:t>Procurement, </a:t>
            </a:r>
            <a:r>
              <a:rPr lang="en-US" dirty="0" smtClean="0"/>
              <a:t>in particular panel beating and the managing of state fund assets</a:t>
            </a:r>
          </a:p>
          <a:p>
            <a:pPr marL="457200" lvl="1" indent="0">
              <a:buNone/>
            </a:pPr>
            <a:r>
              <a:rPr lang="en-US" sz="1400" dirty="0" smtClean="0"/>
              <a:t>* </a:t>
            </a:r>
            <a:r>
              <a:rPr lang="en-US" sz="1400" i="1" dirty="0" smtClean="0"/>
              <a:t>This should be seen as complimentary to continued support for passive </a:t>
            </a:r>
            <a:r>
              <a:rPr lang="en-US" sz="1400" i="1" dirty="0"/>
              <a:t>black ownership in existing businesses e.g. through pension </a:t>
            </a:r>
            <a:r>
              <a:rPr lang="en-US" sz="1400" i="1" dirty="0" smtClean="0"/>
              <a:t>funds</a:t>
            </a:r>
          </a:p>
          <a:p>
            <a:pPr marL="457200" lvl="1" indent="0">
              <a:buNone/>
            </a:pPr>
            <a:r>
              <a:rPr lang="en-US" i="1" dirty="0" smtClean="0"/>
              <a:t> </a:t>
            </a:r>
          </a:p>
          <a:p>
            <a:pPr marL="457200" lvl="1" indent="0">
              <a:buNone/>
            </a:pPr>
            <a:endParaRPr lang="en-US" dirty="0" smtClean="0"/>
          </a:p>
          <a:p>
            <a:pPr marL="457200" lvl="1" indent="0">
              <a:buNone/>
            </a:pPr>
            <a:endParaRPr lang="en-US" dirty="0" smtClean="0"/>
          </a:p>
          <a:p>
            <a:pPr lvl="1">
              <a:buFontTx/>
              <a:buChar char="-"/>
            </a:pPr>
            <a:endParaRPr lang="en-US" dirty="0" smtClean="0"/>
          </a:p>
          <a:p>
            <a:pPr lvl="1">
              <a:buFontTx/>
              <a:buChar char="-"/>
            </a:pPr>
            <a:endParaRPr lang="en-US" dirty="0" smtClean="0"/>
          </a:p>
          <a:p>
            <a:pPr marL="0" indent="0">
              <a:buNone/>
            </a:pPr>
            <a:r>
              <a:rPr lang="en-US" dirty="0" smtClean="0"/>
              <a:t> </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xmlns="" val="41767164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38200"/>
          </a:xfrm>
        </p:spPr>
        <p:txBody>
          <a:bodyPr/>
          <a:lstStyle/>
          <a:p>
            <a:r>
              <a:rPr lang="en-US" b="1" dirty="0"/>
              <a:t>Preliminary </a:t>
            </a:r>
            <a:r>
              <a:rPr lang="en-US" b="1" dirty="0" smtClean="0"/>
              <a:t>recommendation 3 cont</a:t>
            </a:r>
            <a:r>
              <a:rPr lang="en-US" b="1" dirty="0"/>
              <a:t>.</a:t>
            </a:r>
          </a:p>
        </p:txBody>
      </p:sp>
      <p:sp>
        <p:nvSpPr>
          <p:cNvPr id="5" name="Slide Number Placeholder 4"/>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36</a:t>
            </a:fld>
            <a:endParaRPr lang="en-US" sz="1400" b="0">
              <a:solidFill>
                <a:srgbClr val="000000"/>
              </a:solidFill>
              <a:latin typeface="Arial"/>
            </a:endParaRPr>
          </a:p>
        </p:txBody>
      </p:sp>
      <p:sp>
        <p:nvSpPr>
          <p:cNvPr id="3" name="Content Placeholder 2"/>
          <p:cNvSpPr>
            <a:spLocks noGrp="1"/>
          </p:cNvSpPr>
          <p:nvPr>
            <p:ph idx="1"/>
          </p:nvPr>
        </p:nvSpPr>
        <p:spPr>
          <a:xfrm>
            <a:off x="152400" y="914400"/>
            <a:ext cx="8763000" cy="5562600"/>
          </a:xfrm>
        </p:spPr>
        <p:txBody>
          <a:bodyPr/>
          <a:lstStyle/>
          <a:p>
            <a:pPr marL="0" indent="0">
              <a:buNone/>
            </a:pPr>
            <a:r>
              <a:rPr lang="en-US" dirty="0" smtClean="0"/>
              <a:t>A plan to develop black industrialists and SMEs should </a:t>
            </a:r>
            <a:r>
              <a:rPr lang="en-US" b="1" dirty="0" smtClean="0"/>
              <a:t>consider at least:</a:t>
            </a:r>
            <a:endParaRPr lang="en-US" dirty="0" smtClean="0"/>
          </a:p>
          <a:p>
            <a:pPr lvl="1">
              <a:buFontTx/>
              <a:buChar char="-"/>
            </a:pPr>
            <a:r>
              <a:rPr lang="en-US" b="1" dirty="0" smtClean="0"/>
              <a:t>Better access to affordable funding:</a:t>
            </a:r>
          </a:p>
          <a:p>
            <a:pPr lvl="2">
              <a:buFontTx/>
              <a:buChar char="-"/>
            </a:pPr>
            <a:r>
              <a:rPr lang="en-US" sz="1800" b="1" dirty="0" smtClean="0"/>
              <a:t>For industrialists this means </a:t>
            </a:r>
            <a:r>
              <a:rPr lang="en-US" sz="1800" dirty="0" smtClean="0"/>
              <a:t>exploring </a:t>
            </a:r>
            <a:r>
              <a:rPr lang="en-US" sz="1800" b="1" dirty="0" smtClean="0"/>
              <a:t>more flexibility in the FSC to accommodate improved funding structures</a:t>
            </a:r>
            <a:r>
              <a:rPr lang="en-US" sz="1800" dirty="0" smtClean="0"/>
              <a:t> e.g. spin-off and </a:t>
            </a:r>
            <a:r>
              <a:rPr lang="en-US" sz="1800" b="1" dirty="0" smtClean="0"/>
              <a:t>regulatory concessions </a:t>
            </a:r>
            <a:r>
              <a:rPr lang="en-US" sz="1800" dirty="0" smtClean="0"/>
              <a:t>e.g. </a:t>
            </a:r>
            <a:r>
              <a:rPr lang="en-US" sz="1800" dirty="0" err="1" smtClean="0"/>
              <a:t>w.r.t</a:t>
            </a:r>
            <a:r>
              <a:rPr lang="en-US" sz="1800" dirty="0" smtClean="0"/>
              <a:t>. upfront capital</a:t>
            </a:r>
          </a:p>
          <a:p>
            <a:pPr lvl="2">
              <a:buFontTx/>
              <a:buChar char="-"/>
            </a:pPr>
            <a:r>
              <a:rPr lang="en-US" sz="1800" b="1" dirty="0" smtClean="0"/>
              <a:t>For SMEs this means </a:t>
            </a:r>
            <a:r>
              <a:rPr lang="en-US" sz="1800" dirty="0" smtClean="0"/>
              <a:t>taking steps to extend the capital markets reach to this segment e.g. </a:t>
            </a:r>
            <a:r>
              <a:rPr lang="en-US" sz="1800" i="1" dirty="0" smtClean="0"/>
              <a:t>JSE township exchange</a:t>
            </a:r>
            <a:r>
              <a:rPr lang="en-US" sz="1800" dirty="0" smtClean="0"/>
              <a:t>, improving the </a:t>
            </a:r>
            <a:r>
              <a:rPr lang="en-US" sz="1800" b="1" dirty="0" smtClean="0"/>
              <a:t>effectiveness of DFIs</a:t>
            </a:r>
            <a:r>
              <a:rPr lang="en-US" sz="1800" dirty="0" smtClean="0"/>
              <a:t> in this area, &amp; improving </a:t>
            </a:r>
            <a:r>
              <a:rPr lang="en-US" sz="1800" b="1" dirty="0" smtClean="0"/>
              <a:t>PCG schemes </a:t>
            </a:r>
            <a:r>
              <a:rPr lang="en-US" sz="1800" dirty="0" smtClean="0"/>
              <a:t>on offer (</a:t>
            </a:r>
            <a:r>
              <a:rPr lang="en-US" sz="1800" i="1" dirty="0" smtClean="0"/>
              <a:t>NT has initiated a project with DSBD to improve </a:t>
            </a:r>
            <a:r>
              <a:rPr lang="en-US" sz="1800" i="1" dirty="0" err="1" smtClean="0"/>
              <a:t>Khula</a:t>
            </a:r>
            <a:r>
              <a:rPr lang="en-US" sz="1800" i="1" dirty="0" smtClean="0"/>
              <a:t>)</a:t>
            </a:r>
            <a:endParaRPr lang="en-US" sz="1800" i="1" dirty="0"/>
          </a:p>
          <a:p>
            <a:pPr marL="457200" lvl="1" indent="0">
              <a:buNone/>
            </a:pPr>
            <a:r>
              <a:rPr lang="en-US" sz="1800" dirty="0" smtClean="0"/>
              <a:t> </a:t>
            </a:r>
          </a:p>
          <a:p>
            <a:pPr lvl="1">
              <a:buFontTx/>
              <a:buChar char="-"/>
            </a:pPr>
            <a:r>
              <a:rPr lang="en-US" b="1" dirty="0" smtClean="0"/>
              <a:t>Regulation should be tailored to take account of an explicit </a:t>
            </a:r>
            <a:r>
              <a:rPr lang="en-US" b="1" dirty="0"/>
              <a:t>developmental </a:t>
            </a:r>
            <a:r>
              <a:rPr lang="en-US" b="1" dirty="0" smtClean="0"/>
              <a:t>framework for the </a:t>
            </a:r>
            <a:r>
              <a:rPr lang="en-US" b="1" dirty="0"/>
              <a:t>f</a:t>
            </a:r>
            <a:r>
              <a:rPr lang="en-US" b="1" dirty="0" smtClean="0"/>
              <a:t>inancial sector: </a:t>
            </a:r>
          </a:p>
          <a:p>
            <a:pPr lvl="2">
              <a:buFontTx/>
              <a:buChar char="-"/>
            </a:pPr>
            <a:r>
              <a:rPr lang="en-US" sz="1800" dirty="0" smtClean="0"/>
              <a:t>Should </a:t>
            </a:r>
            <a:r>
              <a:rPr lang="en-US" sz="1800" b="1" dirty="0" smtClean="0"/>
              <a:t>esp. support </a:t>
            </a:r>
            <a:r>
              <a:rPr lang="en-US" sz="1800" b="1" dirty="0"/>
              <a:t>new entrants </a:t>
            </a:r>
            <a:r>
              <a:rPr lang="en-US" sz="1800" dirty="0" smtClean="0"/>
              <a:t>e.g</a:t>
            </a:r>
            <a:r>
              <a:rPr lang="en-US" sz="1800" dirty="0"/>
              <a:t>. incubator funds in asset management, white labeling into insurers, supporting black brokers e.g. more suitable </a:t>
            </a:r>
            <a:r>
              <a:rPr lang="en-US" sz="1800" dirty="0" smtClean="0"/>
              <a:t>exams </a:t>
            </a:r>
          </a:p>
          <a:p>
            <a:pPr lvl="2">
              <a:buFontTx/>
              <a:buChar char="-"/>
            </a:pPr>
            <a:r>
              <a:rPr lang="en-US" sz="1800" b="1" dirty="0" smtClean="0"/>
              <a:t>Examine role of CBDA, but also limits to competing with major players</a:t>
            </a:r>
            <a:endParaRPr lang="en-US" sz="1800" dirty="0" smtClean="0"/>
          </a:p>
          <a:p>
            <a:pPr lvl="2">
              <a:buFontTx/>
              <a:buChar char="-"/>
            </a:pPr>
            <a:r>
              <a:rPr lang="en-US" sz="1800" dirty="0" smtClean="0"/>
              <a:t>Legislative </a:t>
            </a:r>
            <a:r>
              <a:rPr lang="en-US" sz="1800" dirty="0"/>
              <a:t>changes to </a:t>
            </a:r>
            <a:r>
              <a:rPr lang="en-US" sz="1800" b="1" dirty="0"/>
              <a:t>allow for tiered </a:t>
            </a:r>
            <a:r>
              <a:rPr lang="en-US" sz="1800" b="1" dirty="0" smtClean="0"/>
              <a:t>entry in licensed industries</a:t>
            </a:r>
          </a:p>
          <a:p>
            <a:pPr lvl="2">
              <a:buFontTx/>
              <a:buChar char="-"/>
            </a:pPr>
            <a:r>
              <a:rPr lang="en-US" sz="1800" dirty="0" smtClean="0"/>
              <a:t>Policy on deposit insurance will promote confidence in smaller banks including CFIs – </a:t>
            </a:r>
            <a:r>
              <a:rPr lang="en-US" sz="1800" i="1" dirty="0" smtClean="0"/>
              <a:t>draft policy due for release by the SARB June 2017</a:t>
            </a:r>
          </a:p>
          <a:p>
            <a:pPr lvl="2">
              <a:buFontTx/>
              <a:buChar char="-"/>
            </a:pPr>
            <a:endParaRPr lang="en-US" sz="1800" b="1" dirty="0" smtClean="0"/>
          </a:p>
          <a:p>
            <a:pPr lvl="1">
              <a:buFontTx/>
              <a:buChar char="-"/>
            </a:pPr>
            <a:endParaRPr lang="en-US" dirty="0" smtClean="0"/>
          </a:p>
          <a:p>
            <a:pPr lvl="1">
              <a:buFontTx/>
              <a:buChar char="-"/>
            </a:pPr>
            <a:endParaRPr lang="en-US" dirty="0" smtClean="0"/>
          </a:p>
          <a:p>
            <a:pPr marL="0" indent="0">
              <a:buNone/>
            </a:pPr>
            <a:r>
              <a:rPr lang="en-US" dirty="0" smtClean="0"/>
              <a:t> </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xmlns="" val="30658111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38200"/>
          </a:xfrm>
        </p:spPr>
        <p:txBody>
          <a:bodyPr/>
          <a:lstStyle/>
          <a:p>
            <a:r>
              <a:rPr lang="en-US" b="1" dirty="0" smtClean="0"/>
              <a:t>Preliminary recommendation 4</a:t>
            </a:r>
            <a:endParaRPr lang="en-US" b="1" dirty="0"/>
          </a:p>
        </p:txBody>
      </p:sp>
      <p:sp>
        <p:nvSpPr>
          <p:cNvPr id="5" name="Slide Number Placeholder 4"/>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37</a:t>
            </a:fld>
            <a:endParaRPr lang="en-US" sz="1400" b="0">
              <a:solidFill>
                <a:srgbClr val="000000"/>
              </a:solidFill>
              <a:latin typeface="Arial"/>
            </a:endParaRPr>
          </a:p>
        </p:txBody>
      </p:sp>
      <p:sp>
        <p:nvSpPr>
          <p:cNvPr id="3" name="Content Placeholder 2"/>
          <p:cNvSpPr>
            <a:spLocks noGrp="1"/>
          </p:cNvSpPr>
          <p:nvPr>
            <p:ph idx="1"/>
          </p:nvPr>
        </p:nvSpPr>
        <p:spPr>
          <a:xfrm>
            <a:off x="228600" y="1295400"/>
            <a:ext cx="8763000" cy="4953000"/>
          </a:xfrm>
        </p:spPr>
        <p:txBody>
          <a:bodyPr/>
          <a:lstStyle/>
          <a:p>
            <a:pPr marL="0" indent="0">
              <a:buNone/>
            </a:pPr>
            <a:r>
              <a:rPr lang="en-US" b="1" dirty="0" smtClean="0"/>
              <a:t>Promote the sustainable development of cooperatives</a:t>
            </a:r>
            <a:r>
              <a:rPr lang="en-US" dirty="0" smtClean="0"/>
              <a:t>, including for banks and non-banks, </a:t>
            </a:r>
            <a:r>
              <a:rPr lang="en-US" b="1" dirty="0" smtClean="0"/>
              <a:t>positioned within the developmental framework</a:t>
            </a:r>
            <a:r>
              <a:rPr lang="en-US" dirty="0" smtClean="0"/>
              <a:t> (</a:t>
            </a:r>
            <a:r>
              <a:rPr lang="en-US" i="1" dirty="0" smtClean="0"/>
              <a:t>developed as part of recommendation 3</a:t>
            </a:r>
            <a:r>
              <a:rPr lang="en-US" dirty="0" smtClean="0"/>
              <a:t>), and </a:t>
            </a:r>
            <a:r>
              <a:rPr lang="en-US" b="1" dirty="0" smtClean="0"/>
              <a:t>providing for gradation </a:t>
            </a:r>
            <a:r>
              <a:rPr lang="en-US" dirty="0" smtClean="0"/>
              <a:t>from informal-to-formal-to-competing against large corporates </a:t>
            </a:r>
          </a:p>
          <a:p>
            <a:pPr marL="0" indent="0">
              <a:buNone/>
            </a:pPr>
            <a:endParaRPr lang="en-US" dirty="0" smtClean="0"/>
          </a:p>
          <a:p>
            <a:pPr marL="0" indent="0">
              <a:buNone/>
            </a:pPr>
            <a:r>
              <a:rPr lang="en-US" dirty="0" smtClean="0"/>
              <a:t>A </a:t>
            </a:r>
            <a:r>
              <a:rPr lang="en-US" b="1" dirty="0" smtClean="0"/>
              <a:t>developmental plan for cooperatives</a:t>
            </a:r>
            <a:r>
              <a:rPr lang="en-US" dirty="0" smtClean="0"/>
              <a:t> will need to consider at least:	 </a:t>
            </a:r>
          </a:p>
          <a:p>
            <a:pPr lvl="1">
              <a:buFontTx/>
              <a:buChar char="-"/>
            </a:pPr>
            <a:endParaRPr lang="en-US" sz="1800" dirty="0" smtClean="0"/>
          </a:p>
          <a:p>
            <a:pPr lvl="1">
              <a:buFontTx/>
              <a:buChar char="-"/>
            </a:pPr>
            <a:r>
              <a:rPr lang="en-US" sz="1800" dirty="0" smtClean="0"/>
              <a:t>What are the </a:t>
            </a:r>
            <a:r>
              <a:rPr lang="en-US" sz="1800" b="1" dirty="0" smtClean="0"/>
              <a:t>current barriers</a:t>
            </a:r>
            <a:r>
              <a:rPr lang="en-US" sz="1800" dirty="0" smtClean="0"/>
              <a:t>?</a:t>
            </a:r>
          </a:p>
          <a:p>
            <a:pPr lvl="1">
              <a:buFontTx/>
              <a:buChar char="-"/>
            </a:pPr>
            <a:r>
              <a:rPr lang="en-US" sz="1800" dirty="0" smtClean="0"/>
              <a:t>How can we create an enabling environment for CFIs to be sustainable?</a:t>
            </a:r>
          </a:p>
          <a:p>
            <a:pPr lvl="1">
              <a:buFontTx/>
              <a:buChar char="-"/>
            </a:pPr>
            <a:r>
              <a:rPr lang="en-US" sz="1800" b="1" dirty="0" smtClean="0"/>
              <a:t>Access to the payment system</a:t>
            </a:r>
            <a:r>
              <a:rPr lang="en-US" sz="1800" dirty="0" smtClean="0"/>
              <a:t> – the current review of the NPS Act can explore options to facilitate “safe” access for non-banks (research already underway in this regard)</a:t>
            </a:r>
          </a:p>
          <a:p>
            <a:pPr lvl="1">
              <a:buFontTx/>
              <a:buChar char="-"/>
            </a:pPr>
            <a:r>
              <a:rPr lang="en-US" sz="1800" b="1" dirty="0"/>
              <a:t>D</a:t>
            </a:r>
            <a:r>
              <a:rPr lang="en-US" sz="1800" b="1" dirty="0" smtClean="0"/>
              <a:t>emand-side pressures</a:t>
            </a:r>
            <a:r>
              <a:rPr lang="en-US" sz="1800" dirty="0" smtClean="0"/>
              <a:t> – how can CFIs better serve member needs?</a:t>
            </a:r>
          </a:p>
          <a:p>
            <a:pPr lvl="1">
              <a:buFontTx/>
              <a:buChar char="-"/>
            </a:pPr>
            <a:r>
              <a:rPr lang="en-US" sz="1800" b="1" dirty="0" smtClean="0"/>
              <a:t>Access to South Africa’s Deposit Insurance Scheme</a:t>
            </a:r>
            <a:r>
              <a:rPr lang="en-US" sz="1800" dirty="0" smtClean="0"/>
              <a:t> by Coop Banks and CFIs should foster growth &amp; trust, may need to be </a:t>
            </a:r>
            <a:r>
              <a:rPr lang="en-US" sz="1800" dirty="0" err="1" smtClean="0"/>
              <a:t>subsidised</a:t>
            </a:r>
            <a:r>
              <a:rPr lang="en-US" sz="1800" dirty="0" smtClean="0"/>
              <a:t> </a:t>
            </a:r>
          </a:p>
          <a:p>
            <a:pPr lvl="1">
              <a:buFontTx/>
              <a:buChar char="-"/>
            </a:pPr>
            <a:endParaRPr lang="en-US" dirty="0" smtClean="0"/>
          </a:p>
          <a:p>
            <a:pPr marL="914400" lvl="2" indent="0">
              <a:buNone/>
            </a:pPr>
            <a:endParaRPr lang="en-US" dirty="0" smtClean="0"/>
          </a:p>
          <a:p>
            <a:pPr lvl="1">
              <a:buFontTx/>
              <a:buChar char="-"/>
            </a:pPr>
            <a:endParaRPr lang="en-US" dirty="0" smtClean="0"/>
          </a:p>
          <a:p>
            <a:pPr lvl="1">
              <a:buFontTx/>
              <a:buChar char="-"/>
            </a:pPr>
            <a:endParaRPr lang="en-US" dirty="0" smtClean="0"/>
          </a:p>
          <a:p>
            <a:pPr marL="0" indent="0">
              <a:buNone/>
            </a:pPr>
            <a:r>
              <a:rPr lang="en-US" dirty="0" smtClean="0"/>
              <a:t> </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xmlns="" val="27123446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38200"/>
          </a:xfrm>
        </p:spPr>
        <p:txBody>
          <a:bodyPr/>
          <a:lstStyle/>
          <a:p>
            <a:r>
              <a:rPr lang="en-US" b="1" dirty="0" smtClean="0"/>
              <a:t>Preliminary recommendation 5</a:t>
            </a:r>
            <a:endParaRPr lang="en-US" b="1" dirty="0"/>
          </a:p>
        </p:txBody>
      </p:sp>
      <p:sp>
        <p:nvSpPr>
          <p:cNvPr id="5" name="Slide Number Placeholder 4"/>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38</a:t>
            </a:fld>
            <a:endParaRPr lang="en-US" sz="1400" b="0">
              <a:solidFill>
                <a:srgbClr val="000000"/>
              </a:solidFill>
              <a:latin typeface="Arial"/>
            </a:endParaRPr>
          </a:p>
        </p:txBody>
      </p:sp>
      <p:sp>
        <p:nvSpPr>
          <p:cNvPr id="3" name="Content Placeholder 2"/>
          <p:cNvSpPr>
            <a:spLocks noGrp="1"/>
          </p:cNvSpPr>
          <p:nvPr>
            <p:ph idx="1"/>
          </p:nvPr>
        </p:nvSpPr>
        <p:spPr>
          <a:xfrm>
            <a:off x="228600" y="1295400"/>
            <a:ext cx="8763000" cy="4572000"/>
          </a:xfrm>
        </p:spPr>
        <p:txBody>
          <a:bodyPr/>
          <a:lstStyle/>
          <a:p>
            <a:pPr marL="0" indent="0">
              <a:buNone/>
            </a:pPr>
            <a:r>
              <a:rPr lang="en-US" b="1" dirty="0" smtClean="0"/>
              <a:t>Good conduct practices and financial inclusion </a:t>
            </a:r>
            <a:r>
              <a:rPr lang="en-US" dirty="0" smtClean="0"/>
              <a:t>result in a </a:t>
            </a:r>
            <a:r>
              <a:rPr lang="en-US" b="1" dirty="0" smtClean="0"/>
              <a:t>sector that is transformative i.e. that transforms the economy more broadly </a:t>
            </a:r>
            <a:r>
              <a:rPr lang="en-US" dirty="0" smtClean="0"/>
              <a:t>and supports poverty alleviation, reduced income inequality and inclusive growth; </a:t>
            </a:r>
            <a:r>
              <a:rPr lang="en-US" b="1" dirty="0" smtClean="0"/>
              <a:t>abusive practices must be confronted head-on</a:t>
            </a:r>
          </a:p>
          <a:p>
            <a:pPr marL="0" indent="0">
              <a:buNone/>
            </a:pPr>
            <a:r>
              <a:rPr lang="en-US" dirty="0" smtClean="0"/>
              <a:t>	 </a:t>
            </a:r>
          </a:p>
          <a:p>
            <a:pPr lvl="1">
              <a:buFontTx/>
              <a:buChar char="-"/>
            </a:pPr>
            <a:r>
              <a:rPr lang="en-US" sz="1800" b="1" dirty="0" smtClean="0"/>
              <a:t>Housing/asset finance initiatives </a:t>
            </a:r>
            <a:r>
              <a:rPr lang="en-US" sz="1800" dirty="0" smtClean="0"/>
              <a:t>proposed by the </a:t>
            </a:r>
            <a:r>
              <a:rPr lang="en-US" sz="1800" dirty="0" err="1" smtClean="0"/>
              <a:t>dti</a:t>
            </a:r>
            <a:r>
              <a:rPr lang="en-US" sz="1800" dirty="0" smtClean="0"/>
              <a:t> should feed into/support </a:t>
            </a:r>
            <a:r>
              <a:rPr lang="en-US" sz="1800" b="1" dirty="0" smtClean="0"/>
              <a:t>NT’s financial inclusion strategy</a:t>
            </a:r>
            <a:r>
              <a:rPr lang="en-US" sz="1800" dirty="0" smtClean="0"/>
              <a:t> (</a:t>
            </a:r>
            <a:r>
              <a:rPr lang="en-US" sz="1800" i="1" dirty="0" smtClean="0"/>
              <a:t>due for release July</a:t>
            </a:r>
            <a:r>
              <a:rPr lang="en-US" sz="1800" dirty="0" smtClean="0"/>
              <a:t>)</a:t>
            </a:r>
          </a:p>
          <a:p>
            <a:pPr lvl="1">
              <a:buFontTx/>
              <a:buChar char="-"/>
            </a:pPr>
            <a:r>
              <a:rPr lang="en-US" sz="1800" dirty="0" smtClean="0"/>
              <a:t>Market </a:t>
            </a:r>
            <a:r>
              <a:rPr lang="en-US" sz="1800" b="1" dirty="0" smtClean="0"/>
              <a:t>conduct abuses identified</a:t>
            </a:r>
            <a:r>
              <a:rPr lang="en-US" sz="1800" dirty="0" smtClean="0"/>
              <a:t> should be considered through the </a:t>
            </a:r>
            <a:r>
              <a:rPr lang="en-US" sz="1800" b="1" dirty="0" err="1" smtClean="0"/>
              <a:t>CoFI</a:t>
            </a:r>
            <a:r>
              <a:rPr lang="en-US" sz="1800" b="1" dirty="0" smtClean="0"/>
              <a:t> Bill and industry workgroups</a:t>
            </a:r>
            <a:r>
              <a:rPr lang="en-US" sz="1800" dirty="0" smtClean="0"/>
              <a:t>, and informed by </a:t>
            </a:r>
            <a:r>
              <a:rPr lang="en-US" sz="1800" dirty="0" err="1" smtClean="0"/>
              <a:t>Nedlac</a:t>
            </a:r>
            <a:r>
              <a:rPr lang="en-US" sz="1800" dirty="0" smtClean="0"/>
              <a:t> recommendations on market conduct e.g. repossession practices.</a:t>
            </a:r>
          </a:p>
          <a:p>
            <a:pPr lvl="1">
              <a:buFontTx/>
              <a:buChar char="-"/>
            </a:pPr>
            <a:r>
              <a:rPr lang="en-US" sz="1800" dirty="0" smtClean="0"/>
              <a:t>The World Bank is conducting a </a:t>
            </a:r>
            <a:r>
              <a:rPr lang="en-US" sz="1800" b="1" dirty="0" smtClean="0"/>
              <a:t>diagnostic of the market conduct of banks</a:t>
            </a:r>
            <a:r>
              <a:rPr lang="en-US" sz="1800" dirty="0" smtClean="0"/>
              <a:t>, to make recommendations on areas of focus for the new FSCA (</a:t>
            </a:r>
            <a:r>
              <a:rPr lang="en-US" sz="1800" i="1" dirty="0" smtClean="0"/>
              <a:t>final report due Sep 2017 for publication</a:t>
            </a:r>
            <a:r>
              <a:rPr lang="en-US" sz="1800" dirty="0" smtClean="0"/>
              <a:t>)</a:t>
            </a:r>
          </a:p>
          <a:p>
            <a:pPr lvl="1">
              <a:buFontTx/>
              <a:buChar char="-"/>
            </a:pPr>
            <a:r>
              <a:rPr lang="en-US" sz="1800" b="1" dirty="0" smtClean="0"/>
              <a:t>Culture of financial institutions NB</a:t>
            </a:r>
            <a:r>
              <a:rPr lang="en-US" sz="1800" dirty="0" smtClean="0"/>
              <a:t> – executives should be accountable for mistreatment of customers (</a:t>
            </a:r>
            <a:r>
              <a:rPr lang="en-US" sz="1800" i="1" dirty="0" smtClean="0"/>
              <a:t>addressed in FSRB and </a:t>
            </a:r>
            <a:r>
              <a:rPr lang="en-US" sz="1800" i="1" dirty="0" err="1" smtClean="0"/>
              <a:t>CoFI</a:t>
            </a:r>
            <a:r>
              <a:rPr lang="en-US" sz="1800" i="1" dirty="0" smtClean="0"/>
              <a:t> Bill</a:t>
            </a:r>
            <a:r>
              <a:rPr lang="en-US" sz="1800" dirty="0" smtClean="0"/>
              <a:t>)</a:t>
            </a:r>
          </a:p>
          <a:p>
            <a:pPr lvl="1">
              <a:buFontTx/>
              <a:buChar char="-"/>
            </a:pPr>
            <a:r>
              <a:rPr lang="en-US" sz="1800" dirty="0" err="1" smtClean="0"/>
              <a:t>Ombud</a:t>
            </a:r>
            <a:r>
              <a:rPr lang="en-US" sz="1800" dirty="0" smtClean="0"/>
              <a:t> system reforms underway (FSRB, planned diagnostic </a:t>
            </a:r>
          </a:p>
          <a:p>
            <a:pPr lvl="1">
              <a:buFontTx/>
              <a:buChar char="-"/>
            </a:pPr>
            <a:endParaRPr lang="en-US" dirty="0" smtClean="0"/>
          </a:p>
          <a:p>
            <a:pPr lvl="1">
              <a:buFontTx/>
              <a:buChar char="-"/>
            </a:pPr>
            <a:endParaRPr lang="en-US" dirty="0" smtClean="0"/>
          </a:p>
          <a:p>
            <a:pPr lvl="1">
              <a:buFontTx/>
              <a:buChar char="-"/>
            </a:pPr>
            <a:endParaRPr lang="en-US" dirty="0" smtClean="0"/>
          </a:p>
          <a:p>
            <a:pPr lvl="1">
              <a:buFontTx/>
              <a:buChar char="-"/>
            </a:pPr>
            <a:endParaRPr lang="en-US" dirty="0" smtClean="0"/>
          </a:p>
          <a:p>
            <a:pPr lvl="1">
              <a:buFontTx/>
              <a:buChar char="-"/>
            </a:pPr>
            <a:endParaRPr lang="en-US" dirty="0" smtClean="0"/>
          </a:p>
          <a:p>
            <a:pPr marL="0" indent="0">
              <a:buNone/>
            </a:pPr>
            <a:r>
              <a:rPr lang="en-US" dirty="0" smtClean="0"/>
              <a:t> </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xmlns="" val="8785919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38200"/>
          </a:xfrm>
        </p:spPr>
        <p:txBody>
          <a:bodyPr/>
          <a:lstStyle/>
          <a:p>
            <a:r>
              <a:rPr lang="en-US" b="1" dirty="0" smtClean="0"/>
              <a:t>Proposed way forward</a:t>
            </a:r>
            <a:endParaRPr lang="en-US" b="1" dirty="0"/>
          </a:p>
        </p:txBody>
      </p:sp>
      <p:sp>
        <p:nvSpPr>
          <p:cNvPr id="5" name="Slide Number Placeholder 4"/>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39</a:t>
            </a:fld>
            <a:endParaRPr lang="en-US" sz="1400" b="0">
              <a:solidFill>
                <a:srgbClr val="000000"/>
              </a:solidFill>
              <a:latin typeface="Arial"/>
            </a:endParaRPr>
          </a:p>
        </p:txBody>
      </p:sp>
      <p:sp>
        <p:nvSpPr>
          <p:cNvPr id="3" name="Content Placeholder 2"/>
          <p:cNvSpPr>
            <a:spLocks noGrp="1"/>
          </p:cNvSpPr>
          <p:nvPr>
            <p:ph idx="1"/>
          </p:nvPr>
        </p:nvSpPr>
        <p:spPr>
          <a:xfrm>
            <a:off x="152400" y="1295400"/>
            <a:ext cx="8763000" cy="5029200"/>
          </a:xfrm>
        </p:spPr>
        <p:txBody>
          <a:bodyPr/>
          <a:lstStyle/>
          <a:p>
            <a:pPr lvl="1">
              <a:buFontTx/>
              <a:buChar char="-"/>
            </a:pPr>
            <a:r>
              <a:rPr lang="en-US" dirty="0" smtClean="0"/>
              <a:t>NT </a:t>
            </a:r>
            <a:r>
              <a:rPr lang="en-US" dirty="0"/>
              <a:t>to prepare </a:t>
            </a:r>
            <a:r>
              <a:rPr lang="en-US" b="1" dirty="0" smtClean="0"/>
              <a:t>detailed response matrix </a:t>
            </a:r>
            <a:r>
              <a:rPr lang="en-US" dirty="0" smtClean="0"/>
              <a:t>to submissions</a:t>
            </a:r>
          </a:p>
          <a:p>
            <a:pPr lvl="1">
              <a:buFontTx/>
              <a:buChar char="-"/>
            </a:pPr>
            <a:endParaRPr lang="en-US" b="1" dirty="0"/>
          </a:p>
          <a:p>
            <a:pPr lvl="1">
              <a:buFontTx/>
              <a:buChar char="-"/>
            </a:pPr>
            <a:r>
              <a:rPr lang="en-US" b="1" dirty="0" smtClean="0"/>
              <a:t>Invite people with specific complaints </a:t>
            </a:r>
            <a:r>
              <a:rPr lang="en-US" dirty="0" smtClean="0"/>
              <a:t>to come to us through the FSB, and will take these up</a:t>
            </a:r>
          </a:p>
          <a:p>
            <a:pPr lvl="1">
              <a:buFontTx/>
              <a:buChar char="-"/>
            </a:pPr>
            <a:endParaRPr lang="en-US" b="1" dirty="0"/>
          </a:p>
          <a:p>
            <a:pPr lvl="1">
              <a:buFontTx/>
              <a:buChar char="-"/>
            </a:pPr>
            <a:r>
              <a:rPr lang="en-US" b="1" dirty="0" smtClean="0"/>
              <a:t>FSC workshop </a:t>
            </a:r>
            <a:r>
              <a:rPr lang="en-US" dirty="0" smtClean="0"/>
              <a:t>to unpack ownership data and preliminary proposals?</a:t>
            </a:r>
          </a:p>
          <a:p>
            <a:pPr lvl="1">
              <a:buFontTx/>
              <a:buChar char="-"/>
            </a:pPr>
            <a:endParaRPr lang="en-US" b="1" dirty="0"/>
          </a:p>
          <a:p>
            <a:pPr lvl="1">
              <a:buFontTx/>
              <a:buChar char="-"/>
            </a:pPr>
            <a:r>
              <a:rPr lang="en-US" b="1" dirty="0" smtClean="0"/>
              <a:t>FSC Summit </a:t>
            </a:r>
            <a:r>
              <a:rPr lang="en-US" dirty="0" smtClean="0"/>
              <a:t>proposed for the 3</a:t>
            </a:r>
            <a:r>
              <a:rPr lang="en-US" baseline="30000" dirty="0" smtClean="0"/>
              <a:t>rd</a:t>
            </a:r>
            <a:r>
              <a:rPr lang="en-US" dirty="0"/>
              <a:t>/</a:t>
            </a:r>
            <a:r>
              <a:rPr lang="en-US" dirty="0" smtClean="0"/>
              <a:t>4</a:t>
            </a:r>
            <a:r>
              <a:rPr lang="en-US" baseline="30000" dirty="0" smtClean="0"/>
              <a:t>th</a:t>
            </a:r>
            <a:r>
              <a:rPr lang="en-US" dirty="0" smtClean="0"/>
              <a:t> quarter of the year, think that 1</a:t>
            </a:r>
            <a:r>
              <a:rPr lang="en-US" baseline="30000" dirty="0" smtClean="0"/>
              <a:t>st</a:t>
            </a:r>
            <a:r>
              <a:rPr lang="en-US" dirty="0" smtClean="0"/>
              <a:t> Quarter 2018 more realistic: SCOF to recommend critical themes and issues that must be covered, to support Agenda?</a:t>
            </a:r>
          </a:p>
          <a:p>
            <a:pPr lvl="1">
              <a:buFontTx/>
              <a:buChar char="-"/>
            </a:pPr>
            <a:endParaRPr lang="en-US" b="1" dirty="0"/>
          </a:p>
          <a:p>
            <a:pPr lvl="1">
              <a:buFontTx/>
              <a:buChar char="-"/>
            </a:pPr>
            <a:r>
              <a:rPr lang="en-US" b="1" dirty="0" smtClean="0"/>
              <a:t>NT to produce research/policy notes</a:t>
            </a:r>
            <a:r>
              <a:rPr lang="en-US" dirty="0" smtClean="0"/>
              <a:t> on main policy themes and recommendations to form basis for debate</a:t>
            </a:r>
          </a:p>
          <a:p>
            <a:pPr lvl="1"/>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xmlns="" val="3763501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152400" y="6096000"/>
            <a:ext cx="2667000" cy="76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2" name="Title 1"/>
          <p:cNvSpPr>
            <a:spLocks noGrp="1"/>
          </p:cNvSpPr>
          <p:nvPr>
            <p:ph type="title"/>
          </p:nvPr>
        </p:nvSpPr>
        <p:spPr>
          <a:xfrm>
            <a:off x="152400" y="76200"/>
            <a:ext cx="8839200" cy="990600"/>
          </a:xfrm>
        </p:spPr>
        <p:txBody>
          <a:bodyPr/>
          <a:lstStyle/>
          <a:p>
            <a:r>
              <a:rPr lang="en-US" sz="2800" b="1" dirty="0" smtClean="0"/>
              <a:t>Recap: Perspectives on transformation as articulated in the Budget Speech 2017 </a:t>
            </a:r>
            <a:endParaRPr lang="en-US" sz="2800" b="1" dirty="0"/>
          </a:p>
        </p:txBody>
      </p:sp>
      <p:sp>
        <p:nvSpPr>
          <p:cNvPr id="3" name="Content Placeholder 2"/>
          <p:cNvSpPr>
            <a:spLocks noGrp="1"/>
          </p:cNvSpPr>
          <p:nvPr>
            <p:ph idx="1"/>
          </p:nvPr>
        </p:nvSpPr>
        <p:spPr>
          <a:xfrm>
            <a:off x="0" y="1143000"/>
            <a:ext cx="9144000" cy="5715000"/>
          </a:xfrm>
        </p:spPr>
        <p:txBody>
          <a:bodyPr/>
          <a:lstStyle/>
          <a:p>
            <a:pPr marL="0" indent="0">
              <a:buNone/>
            </a:pPr>
            <a:r>
              <a:rPr lang="en-US" sz="1900" dirty="0" smtClean="0"/>
              <a:t>“… A new </a:t>
            </a:r>
            <a:r>
              <a:rPr lang="en-US" sz="1900" dirty="0"/>
              <a:t>perspective on </a:t>
            </a:r>
            <a:r>
              <a:rPr lang="en-US" sz="1900" dirty="0" smtClean="0"/>
              <a:t>economic transformation </a:t>
            </a:r>
            <a:r>
              <a:rPr lang="en-US" sz="1900" dirty="0"/>
              <a:t>is </a:t>
            </a:r>
            <a:r>
              <a:rPr lang="en-US" sz="1900" dirty="0" smtClean="0"/>
              <a:t>required… </a:t>
            </a:r>
            <a:endParaRPr lang="en-US" sz="1900" dirty="0"/>
          </a:p>
          <a:p>
            <a:r>
              <a:rPr lang="en-US" sz="1900" dirty="0" smtClean="0"/>
              <a:t>The </a:t>
            </a:r>
            <a:r>
              <a:rPr lang="en-US" sz="1900" dirty="0"/>
              <a:t>litmus test</a:t>
            </a:r>
            <a:r>
              <a:rPr lang="en-US" sz="1900" u="sng" dirty="0"/>
              <a:t> </a:t>
            </a:r>
            <a:r>
              <a:rPr lang="en-US" sz="1900" dirty="0"/>
              <a:t>of our </a:t>
            </a:r>
            <a:r>
              <a:rPr lang="en-US" sz="1900" dirty="0" err="1"/>
              <a:t>programmes</a:t>
            </a:r>
            <a:r>
              <a:rPr lang="en-US" sz="1900" dirty="0"/>
              <a:t> must be what they do to create jobs, eliminate poverty and narrow the inequality gap</a:t>
            </a:r>
            <a:r>
              <a:rPr lang="en-US" sz="1900" dirty="0" smtClean="0"/>
              <a:t>.</a:t>
            </a:r>
            <a:endParaRPr lang="en-US" sz="1900" dirty="0"/>
          </a:p>
          <a:p>
            <a:r>
              <a:rPr lang="en-US" sz="1900" dirty="0"/>
              <a:t>Transformation must be </a:t>
            </a:r>
            <a:r>
              <a:rPr lang="en-US" sz="1900" u="sng" dirty="0" smtClean="0"/>
              <a:t>mass-based and sustainable</a:t>
            </a:r>
            <a:r>
              <a:rPr lang="en-US" sz="1900" dirty="0" smtClean="0"/>
              <a:t>, </a:t>
            </a:r>
            <a:r>
              <a:rPr lang="en-US" sz="1900" dirty="0"/>
              <a:t>benefiting the most disadvantaged South Africans through the creation of new assets, capabilities and opportunities to build </a:t>
            </a:r>
            <a:r>
              <a:rPr lang="en-US" sz="1900" dirty="0" smtClean="0"/>
              <a:t>livelihoods, and build asset wealth. </a:t>
            </a:r>
            <a:endParaRPr lang="en-US" sz="1900" dirty="0"/>
          </a:p>
          <a:p>
            <a:r>
              <a:rPr lang="en-US" sz="1900" dirty="0" smtClean="0"/>
              <a:t>We </a:t>
            </a:r>
            <a:r>
              <a:rPr lang="en-US" sz="1900" dirty="0"/>
              <a:t>have to </a:t>
            </a:r>
            <a:r>
              <a:rPr lang="en-US" sz="1900" u="sng" dirty="0" err="1"/>
              <a:t>mobilise</a:t>
            </a:r>
            <a:r>
              <a:rPr lang="en-US" sz="1900" u="sng" dirty="0"/>
              <a:t> both private and public investment</a:t>
            </a:r>
            <a:r>
              <a:rPr lang="en-US" sz="1900" dirty="0"/>
              <a:t> in social and economic infrastructure, new technologies and new activities that help build a modern and diversified economy.</a:t>
            </a:r>
          </a:p>
          <a:p>
            <a:r>
              <a:rPr lang="en-US" sz="1900" dirty="0" smtClean="0"/>
              <a:t>We </a:t>
            </a:r>
            <a:r>
              <a:rPr lang="en-US" sz="1900" dirty="0"/>
              <a:t>must continue to </a:t>
            </a:r>
            <a:r>
              <a:rPr lang="en-US" sz="1900" u="sng" dirty="0"/>
              <a:t>confront cartels and collusion</a:t>
            </a:r>
            <a:r>
              <a:rPr lang="en-US" sz="1900" dirty="0"/>
              <a:t> robustly and provide new opportunities for access to </a:t>
            </a:r>
            <a:r>
              <a:rPr lang="en-US" sz="1900" dirty="0" smtClean="0"/>
              <a:t>markets</a:t>
            </a:r>
            <a:endParaRPr lang="en-US" sz="1900" dirty="0"/>
          </a:p>
          <a:p>
            <a:r>
              <a:rPr lang="en-US" sz="1900" dirty="0" smtClean="0"/>
              <a:t>Transformation </a:t>
            </a:r>
            <a:r>
              <a:rPr lang="en-US" sz="1900" dirty="0"/>
              <a:t>must achieve a </a:t>
            </a:r>
            <a:r>
              <a:rPr lang="en-US" sz="1900" u="sng" dirty="0"/>
              <a:t>more balanced structure of ownership and control</a:t>
            </a:r>
            <a:r>
              <a:rPr lang="en-US" sz="1900" dirty="0"/>
              <a:t> in our economy</a:t>
            </a:r>
            <a:r>
              <a:rPr lang="en-US" sz="1900" dirty="0" smtClean="0"/>
              <a:t>.</a:t>
            </a:r>
            <a:r>
              <a:rPr lang="en-US" sz="1900" dirty="0"/>
              <a:t> </a:t>
            </a:r>
          </a:p>
          <a:p>
            <a:r>
              <a:rPr lang="en-US" sz="1900" dirty="0" smtClean="0"/>
              <a:t>Transformation </a:t>
            </a:r>
            <a:r>
              <a:rPr lang="en-US" sz="1900" dirty="0"/>
              <a:t>must </a:t>
            </a:r>
            <a:r>
              <a:rPr lang="en-US" sz="1900" u="sng" dirty="0"/>
              <a:t>build self-reliance</a:t>
            </a:r>
            <a:r>
              <a:rPr lang="en-US" sz="1900" dirty="0"/>
              <a:t> of South Africans, reject the dependence on debt and protect our fiscal sovereignty</a:t>
            </a:r>
            <a:r>
              <a:rPr lang="en-US" sz="1900" dirty="0" smtClean="0"/>
              <a:t>.</a:t>
            </a:r>
            <a:endParaRPr lang="en-US" sz="1900" dirty="0"/>
          </a:p>
          <a:p>
            <a:r>
              <a:rPr lang="en-US" sz="1900" dirty="0"/>
              <a:t>Transformation must result in </a:t>
            </a:r>
            <a:r>
              <a:rPr lang="en-US" sz="1900" u="sng" dirty="0"/>
              <a:t>an economy that belongs to all</a:t>
            </a:r>
            <a:r>
              <a:rPr lang="en-US" sz="1900" dirty="0"/>
              <a:t>, black and white, where the legacy of race domination is no longer visible</a:t>
            </a:r>
            <a:r>
              <a:rPr lang="en-US" sz="1900" dirty="0" smtClean="0"/>
              <a:t>.” – </a:t>
            </a:r>
            <a:r>
              <a:rPr lang="en-US" sz="1600" dirty="0" smtClean="0"/>
              <a:t>Minister Pravin Gordhan</a:t>
            </a:r>
            <a:endParaRPr lang="en-US" sz="1600" dirty="0"/>
          </a:p>
          <a:p>
            <a:endParaRPr lang="en-US" sz="1900" dirty="0"/>
          </a:p>
        </p:txBody>
      </p:sp>
      <p:sp>
        <p:nvSpPr>
          <p:cNvPr id="5" name="Slide Number Placeholder 4"/>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4</a:t>
            </a:fld>
            <a:endParaRPr lang="en-US" sz="1400" b="0">
              <a:solidFill>
                <a:srgbClr val="000000"/>
              </a:solidFill>
              <a:latin typeface="Arial"/>
            </a:endParaRPr>
          </a:p>
        </p:txBody>
      </p:sp>
    </p:spTree>
    <p:extLst>
      <p:ext uri="{BB962C8B-B14F-4D97-AF65-F5344CB8AC3E}">
        <p14:creationId xmlns:p14="http://schemas.microsoft.com/office/powerpoint/2010/main" xmlns="" val="2882044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91600" cy="838200"/>
          </a:xfrm>
        </p:spPr>
        <p:txBody>
          <a:bodyPr/>
          <a:lstStyle/>
          <a:p>
            <a:r>
              <a:rPr lang="en-US" sz="2800" b="1" dirty="0" smtClean="0"/>
              <a:t>Recap: What do we mean by transformation in financial sector?</a:t>
            </a:r>
            <a:endParaRPr lang="en-US" sz="2800" b="1" dirty="0"/>
          </a:p>
        </p:txBody>
      </p:sp>
      <p:sp>
        <p:nvSpPr>
          <p:cNvPr id="3" name="Content Placeholder 2"/>
          <p:cNvSpPr>
            <a:spLocks noGrp="1"/>
          </p:cNvSpPr>
          <p:nvPr>
            <p:ph idx="1"/>
          </p:nvPr>
        </p:nvSpPr>
        <p:spPr/>
        <p:txBody>
          <a:bodyPr/>
          <a:lstStyle/>
          <a:p>
            <a:r>
              <a:rPr lang="en-US" dirty="0" smtClean="0"/>
              <a:t>A </a:t>
            </a:r>
            <a:r>
              <a:rPr lang="en-US" b="1" dirty="0" smtClean="0"/>
              <a:t>de-</a:t>
            </a:r>
            <a:r>
              <a:rPr lang="en-US" b="1" dirty="0" err="1" smtClean="0"/>
              <a:t>racialised</a:t>
            </a:r>
            <a:r>
              <a:rPr lang="en-US" b="1" dirty="0" smtClean="0"/>
              <a:t> financial sector </a:t>
            </a:r>
            <a:r>
              <a:rPr lang="en-US" dirty="0" smtClean="0"/>
              <a:t>reflected by:</a:t>
            </a:r>
          </a:p>
          <a:p>
            <a:pPr lvl="1"/>
            <a:r>
              <a:rPr lang="en-US" dirty="0" smtClean="0"/>
              <a:t>Ownership/management more reflective of black South Africans</a:t>
            </a:r>
          </a:p>
          <a:p>
            <a:pPr lvl="1"/>
            <a:r>
              <a:rPr lang="en-US" dirty="0" smtClean="0"/>
              <a:t>Enterprise development and procurement of services involving black households and businesses</a:t>
            </a:r>
          </a:p>
          <a:p>
            <a:pPr lvl="1"/>
            <a:r>
              <a:rPr lang="en-US" dirty="0" smtClean="0"/>
              <a:t>Access and inclusion of black households &amp; </a:t>
            </a:r>
            <a:r>
              <a:rPr lang="en-US" u="sng" dirty="0"/>
              <a:t>effective </a:t>
            </a:r>
            <a:r>
              <a:rPr lang="en-US" u="sng" dirty="0" smtClean="0"/>
              <a:t>usage </a:t>
            </a:r>
            <a:r>
              <a:rPr lang="en-US" dirty="0" smtClean="0"/>
              <a:t>of financial services</a:t>
            </a:r>
          </a:p>
          <a:p>
            <a:pPr lvl="1"/>
            <a:r>
              <a:rPr lang="en-US" dirty="0" smtClean="0"/>
              <a:t>Promoting asset wealth of black households</a:t>
            </a:r>
          </a:p>
          <a:p>
            <a:pPr lvl="1"/>
            <a:r>
              <a:rPr lang="en-US" dirty="0" smtClean="0"/>
              <a:t>Providing better access to funding for small businesses</a:t>
            </a:r>
          </a:p>
          <a:p>
            <a:r>
              <a:rPr lang="en-US" b="1" dirty="0" smtClean="0"/>
              <a:t>Developmental and competitive</a:t>
            </a:r>
            <a:r>
              <a:rPr lang="en-US" dirty="0" smtClean="0"/>
              <a:t> objectives</a:t>
            </a:r>
          </a:p>
          <a:p>
            <a:pPr lvl="1"/>
            <a:r>
              <a:rPr lang="en-US" dirty="0"/>
              <a:t>Funding </a:t>
            </a:r>
            <a:r>
              <a:rPr lang="en-US" dirty="0" smtClean="0"/>
              <a:t>infrastructure/capital </a:t>
            </a:r>
            <a:r>
              <a:rPr lang="en-US" dirty="0"/>
              <a:t>projects that promote growth and </a:t>
            </a:r>
            <a:r>
              <a:rPr lang="en-US" dirty="0" smtClean="0"/>
              <a:t>jobs</a:t>
            </a:r>
          </a:p>
          <a:p>
            <a:pPr lvl="1"/>
            <a:r>
              <a:rPr lang="en-US" dirty="0" smtClean="0"/>
              <a:t>Ensuring a more competitive and less concentrated financial sector</a:t>
            </a:r>
          </a:p>
          <a:p>
            <a:r>
              <a:rPr lang="en-US" dirty="0" smtClean="0"/>
              <a:t>Ensuring  </a:t>
            </a:r>
            <a:r>
              <a:rPr lang="en-US" b="1" dirty="0"/>
              <a:t>i</a:t>
            </a:r>
            <a:r>
              <a:rPr lang="en-US" b="1" dirty="0" smtClean="0"/>
              <a:t>mpact </a:t>
            </a:r>
            <a:r>
              <a:rPr lang="en-US" b="1" dirty="0"/>
              <a:t>of </a:t>
            </a:r>
            <a:r>
              <a:rPr lang="en-US" b="1" dirty="0" smtClean="0"/>
              <a:t>transformation is transformative</a:t>
            </a:r>
            <a:r>
              <a:rPr lang="en-US" dirty="0" smtClean="0"/>
              <a:t>, </a:t>
            </a:r>
            <a:r>
              <a:rPr lang="en-US" dirty="0"/>
              <a:t>meaning a </a:t>
            </a:r>
            <a:r>
              <a:rPr lang="en-US" b="1" dirty="0"/>
              <a:t>financial sector that works for all South </a:t>
            </a:r>
            <a:r>
              <a:rPr lang="en-US" b="1" dirty="0" smtClean="0"/>
              <a:t>Africans</a:t>
            </a:r>
            <a:r>
              <a:rPr lang="en-US" dirty="0" smtClean="0"/>
              <a:t>, helping SAs to save, borrow, insure, transact  and generate jobs and asset wealth</a:t>
            </a:r>
          </a:p>
          <a:p>
            <a:endParaRPr lang="en-US" dirty="0" smtClean="0"/>
          </a:p>
          <a:p>
            <a:pPr lvl="1"/>
            <a:endParaRPr lang="en-US" u="sng" dirty="0"/>
          </a:p>
          <a:p>
            <a:pPr lvl="1"/>
            <a:endParaRPr lang="en-US" u="sng" dirty="0" smtClean="0"/>
          </a:p>
          <a:p>
            <a:pPr lvl="1"/>
            <a:endParaRPr lang="en-US" u="sng" dirty="0" smtClean="0"/>
          </a:p>
        </p:txBody>
      </p:sp>
      <p:sp>
        <p:nvSpPr>
          <p:cNvPr id="5" name="Slide Number Placeholder 4"/>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5</a:t>
            </a:fld>
            <a:endParaRPr lang="en-US" sz="1400" b="0">
              <a:solidFill>
                <a:srgbClr val="000000"/>
              </a:solidFill>
              <a:latin typeface="Arial"/>
            </a:endParaRPr>
          </a:p>
        </p:txBody>
      </p:sp>
    </p:spTree>
    <p:extLst>
      <p:ext uri="{BB962C8B-B14F-4D97-AF65-F5344CB8AC3E}">
        <p14:creationId xmlns:p14="http://schemas.microsoft.com/office/powerpoint/2010/main" xmlns="" val="318316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152400" y="5943600"/>
            <a:ext cx="2667000" cy="9144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26626" name="Title 1"/>
          <p:cNvSpPr>
            <a:spLocks noGrp="1"/>
          </p:cNvSpPr>
          <p:nvPr>
            <p:ph type="title"/>
          </p:nvPr>
        </p:nvSpPr>
        <p:spPr/>
        <p:txBody>
          <a:bodyPr/>
          <a:lstStyle/>
          <a:p>
            <a:r>
              <a:rPr lang="en-ZA" altLang="en-US" sz="2800" b="1" dirty="0" smtClean="0">
                <a:latin typeface="+mn-lt"/>
                <a:ea typeface="Arial Unicode MS" pitchFamily="34" charset="-128"/>
                <a:cs typeface="Arial Unicode MS" pitchFamily="34" charset="-128"/>
              </a:rPr>
              <a:t>Recap: Financial sector needs HIGHER standards for transformation </a:t>
            </a:r>
          </a:p>
        </p:txBody>
      </p:sp>
      <p:sp>
        <p:nvSpPr>
          <p:cNvPr id="3" name="Content Placeholder 2"/>
          <p:cNvSpPr>
            <a:spLocks noGrp="1"/>
          </p:cNvSpPr>
          <p:nvPr>
            <p:ph idx="1"/>
          </p:nvPr>
        </p:nvSpPr>
        <p:spPr>
          <a:xfrm>
            <a:off x="0" y="1143000"/>
            <a:ext cx="9144000" cy="5715000"/>
          </a:xfrm>
        </p:spPr>
        <p:txBody>
          <a:bodyPr/>
          <a:lstStyle/>
          <a:p>
            <a:pPr>
              <a:buFont typeface="Arial" pitchFamily="34" charset="0"/>
              <a:buChar char="•"/>
              <a:defRPr/>
            </a:pPr>
            <a:r>
              <a:rPr lang="en-US" sz="1800" dirty="0"/>
              <a:t>The financial sector  </a:t>
            </a:r>
            <a:r>
              <a:rPr lang="en-US" sz="1800" u="sng" dirty="0"/>
              <a:t>acts as an “intermediary”</a:t>
            </a:r>
            <a:r>
              <a:rPr lang="en-US" sz="1800" dirty="0"/>
              <a:t> in the economy – </a:t>
            </a:r>
            <a:r>
              <a:rPr lang="en-US" sz="1800" dirty="0" err="1"/>
              <a:t>mobilising</a:t>
            </a:r>
            <a:r>
              <a:rPr lang="en-US" sz="1800" dirty="0"/>
              <a:t> savings and allocating credit, providing payment services to facilitate trade</a:t>
            </a:r>
          </a:p>
          <a:p>
            <a:pPr>
              <a:buFont typeface="Arial" pitchFamily="34" charset="0"/>
              <a:buChar char="•"/>
              <a:defRPr/>
            </a:pPr>
            <a:r>
              <a:rPr lang="en-ZA" sz="1800" dirty="0"/>
              <a:t>Funds controlled by the financial sector ultimately </a:t>
            </a:r>
            <a:r>
              <a:rPr lang="en-ZA" sz="1800" u="sng" dirty="0"/>
              <a:t>belong to customers</a:t>
            </a:r>
            <a:r>
              <a:rPr lang="en-ZA" sz="1800" dirty="0"/>
              <a:t>, and financial firms are merely </a:t>
            </a:r>
            <a:r>
              <a:rPr lang="en-ZA" sz="1800" u="sng" dirty="0"/>
              <a:t>custodians of other peoples’ money</a:t>
            </a:r>
            <a:r>
              <a:rPr lang="en-ZA" sz="1800" dirty="0"/>
              <a:t>.  Hence </a:t>
            </a:r>
            <a:r>
              <a:rPr lang="en-ZA" sz="1800" dirty="0" err="1"/>
              <a:t>govt</a:t>
            </a:r>
            <a:r>
              <a:rPr lang="en-ZA" sz="1800" dirty="0"/>
              <a:t> has to regulate: </a:t>
            </a:r>
          </a:p>
          <a:p>
            <a:pPr lvl="1">
              <a:buFont typeface="Arial" pitchFamily="34" charset="0"/>
              <a:buChar char="•"/>
              <a:defRPr/>
            </a:pPr>
            <a:r>
              <a:rPr lang="en-ZA" sz="1800" dirty="0" smtClean="0"/>
              <a:t>Safety </a:t>
            </a:r>
            <a:r>
              <a:rPr lang="en-ZA" sz="1800" dirty="0"/>
              <a:t>and soundness of financial firms (prudential regulation), </a:t>
            </a:r>
          </a:p>
          <a:p>
            <a:pPr lvl="1">
              <a:buFont typeface="Arial" pitchFamily="34" charset="0"/>
              <a:buChar char="•"/>
              <a:defRPr/>
            </a:pPr>
            <a:r>
              <a:rPr lang="en-ZA" sz="1800" dirty="0" smtClean="0"/>
              <a:t>That </a:t>
            </a:r>
            <a:r>
              <a:rPr lang="en-ZA" sz="1800" dirty="0"/>
              <a:t>firms treat their customers fairly (market conduct regulation).</a:t>
            </a:r>
          </a:p>
          <a:p>
            <a:pPr lvl="1">
              <a:buFont typeface="Arial" pitchFamily="34" charset="0"/>
              <a:buChar char="•"/>
              <a:defRPr/>
            </a:pPr>
            <a:r>
              <a:rPr lang="en-ZA" sz="1800" dirty="0"/>
              <a:t>Financial stability risks, to reduce bailing out banks by  taxpayers (</a:t>
            </a:r>
            <a:r>
              <a:rPr lang="en-ZA" sz="1800" dirty="0" err="1"/>
              <a:t>fiscus</a:t>
            </a:r>
            <a:r>
              <a:rPr lang="en-ZA" sz="1800" dirty="0"/>
              <a:t>) (taxpayers) as 2008 GFC</a:t>
            </a:r>
          </a:p>
          <a:p>
            <a:pPr>
              <a:buFont typeface="Arial" pitchFamily="34" charset="0"/>
              <a:buChar char="•"/>
              <a:defRPr/>
            </a:pPr>
            <a:r>
              <a:rPr lang="en-ZA" sz="1800" u="sng" dirty="0"/>
              <a:t>Potential for conflict</a:t>
            </a:r>
            <a:r>
              <a:rPr lang="en-ZA" sz="1800" dirty="0"/>
              <a:t> between above objectives, and lessons learnt from 2008 Global Financial Crisis (GFC), led to the adoption of the Twin Peaks regulatory framework.  </a:t>
            </a:r>
          </a:p>
          <a:p>
            <a:pPr>
              <a:defRPr/>
            </a:pPr>
            <a:r>
              <a:rPr lang="en-ZA" sz="1800" dirty="0"/>
              <a:t>Meaningful ‘transformation’ of the financial sector is not merely a question of ownership of financial firms, but to </a:t>
            </a:r>
            <a:r>
              <a:rPr lang="en-ZA" sz="1800" u="sng" dirty="0"/>
              <a:t>how the sector supports real economic </a:t>
            </a:r>
            <a:r>
              <a:rPr lang="en-ZA" sz="1800" u="sng" dirty="0" smtClean="0"/>
              <a:t>activity</a:t>
            </a:r>
            <a:r>
              <a:rPr lang="en-ZA" sz="1800" dirty="0" smtClean="0"/>
              <a:t>? </a:t>
            </a:r>
            <a:endParaRPr lang="en-ZA" sz="1800" dirty="0"/>
          </a:p>
          <a:p>
            <a:pPr lvl="1">
              <a:defRPr/>
            </a:pPr>
            <a:r>
              <a:rPr lang="en-ZA" sz="1800" dirty="0"/>
              <a:t>What services are provided to consumers? (</a:t>
            </a:r>
            <a:r>
              <a:rPr lang="en-ZA" sz="1800" dirty="0" smtClean="0"/>
              <a:t>Access/Inclusion, lower charges, more appropriate products)</a:t>
            </a:r>
            <a:endParaRPr lang="en-ZA" sz="1800" dirty="0"/>
          </a:p>
          <a:p>
            <a:pPr lvl="1">
              <a:defRPr/>
            </a:pPr>
            <a:r>
              <a:rPr lang="en-ZA" sz="1800" dirty="0"/>
              <a:t>How are the assets in the system put to use? (Procurement, empowerment financing, socio-economic development)</a:t>
            </a:r>
          </a:p>
          <a:p>
            <a:pPr lvl="1">
              <a:defRPr/>
            </a:pPr>
            <a:r>
              <a:rPr lang="en-ZA" sz="1800" dirty="0"/>
              <a:t>Who decides how those assets are invested / put to use? (Management control, employment equity and skills development)</a:t>
            </a:r>
            <a:endParaRPr lang="en-ZA" sz="1800" dirty="0" smtClean="0"/>
          </a:p>
        </p:txBody>
      </p:sp>
      <p:sp>
        <p:nvSpPr>
          <p:cNvPr id="4" name="Slide Number Placeholder 3"/>
          <p:cNvSpPr>
            <a:spLocks noGrp="1"/>
          </p:cNvSpPr>
          <p:nvPr>
            <p:ph type="sldNum" sz="quarter" idx="12"/>
          </p:nvPr>
        </p:nvSpPr>
        <p:spPr/>
        <p:txBody>
          <a:bodyPr/>
          <a:lstStyle/>
          <a:p>
            <a:pPr>
              <a:defRPr/>
            </a:pPr>
            <a:fld id="{849202C0-25DC-4262-BD96-AD022240E758}" type="slidenum">
              <a:rPr lang="en-US" smtClean="0">
                <a:solidFill>
                  <a:srgbClr val="808080"/>
                </a:solidFill>
              </a:rPr>
              <a:pPr>
                <a:defRPr/>
              </a:pPr>
              <a:t>6</a:t>
            </a:fld>
            <a:endParaRPr lang="en-US" sz="1400" b="0">
              <a:solidFill>
                <a:srgbClr val="000000"/>
              </a:solidFill>
              <a:latin typeface="Arial"/>
            </a:endParaRPr>
          </a:p>
        </p:txBody>
      </p:sp>
    </p:spTree>
    <p:extLst>
      <p:ext uri="{BB962C8B-B14F-4D97-AF65-F5344CB8AC3E}">
        <p14:creationId xmlns:p14="http://schemas.microsoft.com/office/powerpoint/2010/main" xmlns="" val="815071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Sector Charter is broken, an needs to be fixed (and so too BEE codes)</a:t>
            </a:r>
            <a:endParaRPr lang="en-US" dirty="0"/>
          </a:p>
        </p:txBody>
      </p:sp>
      <p:sp>
        <p:nvSpPr>
          <p:cNvPr id="3" name="Content Placeholder 2"/>
          <p:cNvSpPr>
            <a:spLocks noGrp="1"/>
          </p:cNvSpPr>
          <p:nvPr>
            <p:ph idx="1"/>
          </p:nvPr>
        </p:nvSpPr>
        <p:spPr/>
        <p:txBody>
          <a:bodyPr/>
          <a:lstStyle/>
          <a:p>
            <a:r>
              <a:rPr lang="en-US" dirty="0" smtClean="0"/>
              <a:t>Hearings confirm that the Financial Sector Charter is not meeting expectations of all financial sector participants</a:t>
            </a:r>
          </a:p>
          <a:p>
            <a:pPr lvl="1"/>
            <a:r>
              <a:rPr lang="en-US" dirty="0" smtClean="0"/>
              <a:t>Fin </a:t>
            </a:r>
            <a:r>
              <a:rPr lang="en-US" dirty="0"/>
              <a:t>sector underlies all economic activity, and hence expectations for transformation are very high, and expectations are very </a:t>
            </a:r>
            <a:r>
              <a:rPr lang="en-US" dirty="0" smtClean="0"/>
              <a:t>high</a:t>
            </a:r>
          </a:p>
          <a:p>
            <a:r>
              <a:rPr lang="en-US" dirty="0" smtClean="0"/>
              <a:t>FSC has been “</a:t>
            </a:r>
            <a:r>
              <a:rPr lang="en-US" dirty="0" err="1" smtClean="0"/>
              <a:t>juniorized</a:t>
            </a:r>
            <a:r>
              <a:rPr lang="en-US" dirty="0" smtClean="0"/>
              <a:t>” after breakdown 2008, now tick-box exercise</a:t>
            </a:r>
          </a:p>
          <a:p>
            <a:r>
              <a:rPr lang="en-US" dirty="0" smtClean="0"/>
              <a:t>Transformation must include better access and financial inclusion, better and more appropriate products, as well as the normal BEE objectives related to ownership/management/enterprise development</a:t>
            </a:r>
          </a:p>
          <a:p>
            <a:pPr lvl="1"/>
            <a:r>
              <a:rPr lang="en-US" dirty="0" smtClean="0"/>
              <a:t>BEE codes must also move beyond a tick-box approach, and uncertainty in implementation of equity equivalent resolved</a:t>
            </a:r>
          </a:p>
          <a:p>
            <a:r>
              <a:rPr lang="en-US" dirty="0" smtClean="0"/>
              <a:t>Targets need to be refined and more granular, and more measurable and be better-place to meet realistic expectation</a:t>
            </a:r>
          </a:p>
          <a:p>
            <a:r>
              <a:rPr lang="en-US" dirty="0" smtClean="0"/>
              <a:t>Fin Sector Summit offers opportunity to get Charter back on the road to real transformation, but PROCESS to get to Summit is critical if we are to have a real conversation and tougher targets</a:t>
            </a:r>
            <a:endParaRPr lang="en-US" dirty="0"/>
          </a:p>
        </p:txBody>
      </p:sp>
      <p:sp>
        <p:nvSpPr>
          <p:cNvPr id="4" name="Slide Number Placeholder 3"/>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7</a:t>
            </a:fld>
            <a:endParaRPr lang="en-US" sz="1400" b="0">
              <a:solidFill>
                <a:srgbClr val="000000"/>
              </a:solidFill>
              <a:latin typeface="Arial"/>
            </a:endParaRPr>
          </a:p>
        </p:txBody>
      </p:sp>
    </p:spTree>
    <p:extLst>
      <p:ext uri="{BB962C8B-B14F-4D97-AF65-F5344CB8AC3E}">
        <p14:creationId xmlns:p14="http://schemas.microsoft.com/office/powerpoint/2010/main" xmlns="" val="621821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152400" y="5943600"/>
            <a:ext cx="2667000" cy="9144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26626" name="Title 1"/>
          <p:cNvSpPr>
            <a:spLocks noGrp="1"/>
          </p:cNvSpPr>
          <p:nvPr>
            <p:ph type="title"/>
          </p:nvPr>
        </p:nvSpPr>
        <p:spPr>
          <a:xfrm>
            <a:off x="152400" y="76200"/>
            <a:ext cx="8686800" cy="838200"/>
          </a:xfrm>
        </p:spPr>
        <p:txBody>
          <a:bodyPr/>
          <a:lstStyle/>
          <a:p>
            <a:r>
              <a:rPr lang="en-ZA" altLang="en-US" sz="2800" b="1" dirty="0" smtClean="0">
                <a:latin typeface="+mn-lt"/>
                <a:ea typeface="Arial Unicode MS" pitchFamily="34" charset="-128"/>
                <a:cs typeface="Arial Unicode MS" pitchFamily="34" charset="-128"/>
              </a:rPr>
              <a:t>Origins and functioning of the FSC</a:t>
            </a:r>
          </a:p>
        </p:txBody>
      </p:sp>
      <p:sp>
        <p:nvSpPr>
          <p:cNvPr id="3" name="Content Placeholder 2"/>
          <p:cNvSpPr>
            <a:spLocks noGrp="1"/>
          </p:cNvSpPr>
          <p:nvPr>
            <p:ph idx="1"/>
          </p:nvPr>
        </p:nvSpPr>
        <p:spPr>
          <a:xfrm>
            <a:off x="0" y="1143000"/>
            <a:ext cx="9144000" cy="5715000"/>
          </a:xfrm>
        </p:spPr>
        <p:txBody>
          <a:bodyPr/>
          <a:lstStyle/>
          <a:p>
            <a:pPr>
              <a:buFont typeface="Arial" pitchFamily="34" charset="0"/>
              <a:buChar char="•"/>
              <a:defRPr/>
            </a:pPr>
            <a:r>
              <a:rPr lang="en-ZA" sz="1800" b="1" dirty="0" smtClean="0"/>
              <a:t>NEDLAC convened the Financial Sector Summit in August 2002 </a:t>
            </a:r>
            <a:r>
              <a:rPr lang="en-ZA" sz="1800" dirty="0" smtClean="0"/>
              <a:t>with the objective to influence  the community re-investment legislation and transformation of the financial sector; creation of a co-operative banking sector and other publicly  owned financial institutions;  address developmental financing by banks. </a:t>
            </a:r>
          </a:p>
          <a:p>
            <a:pPr>
              <a:buFont typeface="Arial" pitchFamily="34" charset="0"/>
              <a:buChar char="•"/>
              <a:defRPr/>
            </a:pPr>
            <a:r>
              <a:rPr lang="en-US" sz="1800" dirty="0"/>
              <a:t>The </a:t>
            </a:r>
            <a:r>
              <a:rPr lang="en-US" sz="1800" b="1" dirty="0"/>
              <a:t>Financial Sector Charter </a:t>
            </a:r>
            <a:r>
              <a:rPr lang="en-US" sz="1800" b="1" dirty="0" smtClean="0"/>
              <a:t>(FSC) </a:t>
            </a:r>
            <a:r>
              <a:rPr lang="en-US" sz="1800" b="1" dirty="0"/>
              <a:t>came into effect in January 2004 </a:t>
            </a:r>
            <a:r>
              <a:rPr lang="en-US" sz="1800" dirty="0"/>
              <a:t>as a result </a:t>
            </a:r>
            <a:r>
              <a:rPr lang="en-US" sz="1800" dirty="0" smtClean="0"/>
              <a:t>of agreements </a:t>
            </a:r>
            <a:r>
              <a:rPr lang="en-US" sz="1800" dirty="0"/>
              <a:t>reached at the </a:t>
            </a:r>
            <a:r>
              <a:rPr lang="en-US" sz="1800" dirty="0" smtClean="0"/>
              <a:t>Financial </a:t>
            </a:r>
            <a:r>
              <a:rPr lang="en-US" sz="1800" dirty="0"/>
              <a:t>Sector </a:t>
            </a:r>
            <a:r>
              <a:rPr lang="en-US" sz="1800" dirty="0" smtClean="0"/>
              <a:t>Summit. </a:t>
            </a:r>
          </a:p>
          <a:p>
            <a:pPr>
              <a:buFont typeface="Arial" pitchFamily="34" charset="0"/>
              <a:buChar char="•"/>
              <a:defRPr/>
            </a:pPr>
            <a:r>
              <a:rPr lang="en-US" sz="1800" dirty="0" smtClean="0"/>
              <a:t>The FSC </a:t>
            </a:r>
            <a:r>
              <a:rPr lang="en-US" sz="1800" dirty="0"/>
              <a:t>was </a:t>
            </a:r>
            <a:r>
              <a:rPr lang="en-US" sz="1800" b="1" dirty="0"/>
              <a:t>drafted by the financial sector Trade </a:t>
            </a:r>
            <a:r>
              <a:rPr lang="en-US" sz="1800" b="1" dirty="0" smtClean="0"/>
              <a:t>Associations</a:t>
            </a:r>
            <a:r>
              <a:rPr lang="en-US" sz="1800" dirty="0" smtClean="0"/>
              <a:t> including </a:t>
            </a:r>
            <a:r>
              <a:rPr lang="en-US" sz="1800" dirty="0"/>
              <a:t>the </a:t>
            </a:r>
            <a:r>
              <a:rPr lang="en-US" sz="1800" b="1" dirty="0"/>
              <a:t>Association of Black Securities and Investment Professionals</a:t>
            </a:r>
            <a:r>
              <a:rPr lang="en-US" sz="1800" dirty="0"/>
              <a:t> (</a:t>
            </a:r>
            <a:r>
              <a:rPr lang="en-US" sz="1800" dirty="0" smtClean="0"/>
              <a:t>ABSIP), with Government  </a:t>
            </a:r>
            <a:r>
              <a:rPr lang="en-US" sz="1800" dirty="0"/>
              <a:t>participating as observers</a:t>
            </a:r>
            <a:r>
              <a:rPr lang="en-US" sz="1800" dirty="0" smtClean="0"/>
              <a:t>.</a:t>
            </a:r>
          </a:p>
          <a:p>
            <a:pPr>
              <a:defRPr/>
            </a:pPr>
            <a:r>
              <a:rPr lang="en-ZA" sz="1800" dirty="0" smtClean="0"/>
              <a:t>An independent body, the </a:t>
            </a:r>
            <a:r>
              <a:rPr lang="en-ZA" sz="1800" b="1" dirty="0" smtClean="0"/>
              <a:t>Financial Charter Council was </a:t>
            </a:r>
            <a:r>
              <a:rPr lang="en-ZA" sz="1800" b="1" dirty="0"/>
              <a:t>established </a:t>
            </a:r>
            <a:r>
              <a:rPr lang="en-ZA" sz="1800" b="1" dirty="0" smtClean="0"/>
              <a:t>to oversee the implementation of the FSC </a:t>
            </a:r>
            <a:r>
              <a:rPr lang="en-ZA" sz="1800" dirty="0" smtClean="0"/>
              <a:t>and  if and when environment changes decide if the targets and implementation strategies are still appropriate and how they should be revised. </a:t>
            </a:r>
          </a:p>
          <a:p>
            <a:pPr>
              <a:defRPr/>
            </a:pPr>
            <a:r>
              <a:rPr lang="en-ZA" sz="1800" dirty="0" smtClean="0"/>
              <a:t>The work of the council is conducted through</a:t>
            </a:r>
            <a:r>
              <a:rPr lang="en-US" sz="1800" dirty="0" smtClean="0"/>
              <a:t> </a:t>
            </a:r>
            <a:r>
              <a:rPr lang="en-US" sz="1800" b="1" u="sng" dirty="0" smtClean="0"/>
              <a:t>a consultative process with representatives from Government, </a:t>
            </a:r>
            <a:r>
              <a:rPr lang="en-US" sz="1800" b="1" u="sng" dirty="0" err="1" smtClean="0"/>
              <a:t>labour</a:t>
            </a:r>
            <a:r>
              <a:rPr lang="en-US" sz="1800" b="1" u="sng" dirty="0" smtClean="0"/>
              <a:t>, community and business </a:t>
            </a:r>
            <a:r>
              <a:rPr lang="en-US" sz="1800" dirty="0" smtClean="0"/>
              <a:t>(the financial sector industry.</a:t>
            </a:r>
          </a:p>
          <a:p>
            <a:pPr>
              <a:defRPr/>
            </a:pPr>
            <a:r>
              <a:rPr lang="en-ZA" sz="1800" dirty="0" smtClean="0"/>
              <a:t>The Charter was then </a:t>
            </a:r>
            <a:r>
              <a:rPr lang="en-ZA" sz="1800" b="1" dirty="0" smtClean="0"/>
              <a:t>gazetted in the BBBEE Act as voluntary codes</a:t>
            </a:r>
            <a:r>
              <a:rPr lang="en-ZA" dirty="0" smtClean="0"/>
              <a:t>.</a:t>
            </a:r>
          </a:p>
          <a:p>
            <a:pPr>
              <a:buNone/>
              <a:defRPr/>
            </a:pPr>
            <a:endParaRPr lang="en-ZA" sz="1800" b="1" dirty="0" smtClean="0"/>
          </a:p>
        </p:txBody>
      </p:sp>
      <p:sp>
        <p:nvSpPr>
          <p:cNvPr id="4" name="Slide Number Placeholder 3"/>
          <p:cNvSpPr>
            <a:spLocks noGrp="1"/>
          </p:cNvSpPr>
          <p:nvPr>
            <p:ph type="sldNum" sz="quarter" idx="12"/>
          </p:nvPr>
        </p:nvSpPr>
        <p:spPr/>
        <p:txBody>
          <a:bodyPr/>
          <a:lstStyle/>
          <a:p>
            <a:pPr>
              <a:defRPr/>
            </a:pPr>
            <a:fld id="{849202C0-25DC-4262-BD96-AD022240E758}" type="slidenum">
              <a:rPr lang="en-US" smtClean="0">
                <a:solidFill>
                  <a:srgbClr val="808080"/>
                </a:solidFill>
              </a:rPr>
              <a:pPr>
                <a:defRPr/>
              </a:pPr>
              <a:t>8</a:t>
            </a:fld>
            <a:endParaRPr lang="en-US" sz="1400" b="0">
              <a:solidFill>
                <a:srgbClr val="000000"/>
              </a:solidFill>
              <a:latin typeface="Arial"/>
            </a:endParaRPr>
          </a:p>
        </p:txBody>
      </p:sp>
    </p:spTree>
    <p:extLst>
      <p:ext uri="{BB962C8B-B14F-4D97-AF65-F5344CB8AC3E}">
        <p14:creationId xmlns:p14="http://schemas.microsoft.com/office/powerpoint/2010/main" xmlns="" val="3383637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838200"/>
          </a:xfrm>
        </p:spPr>
        <p:txBody>
          <a:bodyPr/>
          <a:lstStyle/>
          <a:p>
            <a:r>
              <a:rPr lang="en-US" sz="2800" b="1" dirty="0"/>
              <a:t>Origins and functioning of the FSC </a:t>
            </a:r>
            <a:r>
              <a:rPr lang="en-US" sz="2800" b="1" dirty="0" smtClean="0"/>
              <a:t>cont.</a:t>
            </a:r>
            <a:endParaRPr lang="en-US" sz="2800" b="1" dirty="0"/>
          </a:p>
        </p:txBody>
      </p:sp>
      <p:sp>
        <p:nvSpPr>
          <p:cNvPr id="3" name="Content Placeholder 2"/>
          <p:cNvSpPr>
            <a:spLocks noGrp="1"/>
          </p:cNvSpPr>
          <p:nvPr>
            <p:ph idx="1"/>
          </p:nvPr>
        </p:nvSpPr>
        <p:spPr>
          <a:xfrm>
            <a:off x="0" y="1124744"/>
            <a:ext cx="9144000" cy="4968552"/>
          </a:xfrm>
        </p:spPr>
        <p:txBody>
          <a:bodyPr/>
          <a:lstStyle/>
          <a:p>
            <a:pPr lvl="1"/>
            <a:r>
              <a:rPr lang="en-US" sz="1800" b="1" dirty="0" smtClean="0"/>
              <a:t>Employment Equity</a:t>
            </a:r>
            <a:r>
              <a:rPr lang="en-US" sz="1800" b="1" dirty="0"/>
              <a:t>: </a:t>
            </a:r>
            <a:r>
              <a:rPr lang="en-US" sz="1800" dirty="0" smtClean="0"/>
              <a:t>A fair </a:t>
            </a:r>
            <a:r>
              <a:rPr lang="en-US" sz="1800" dirty="0"/>
              <a:t>representation of </a:t>
            </a:r>
            <a:r>
              <a:rPr lang="en-US" sz="1800" dirty="0" smtClean="0"/>
              <a:t>black people, women</a:t>
            </a:r>
            <a:r>
              <a:rPr lang="en-US" sz="1800" dirty="0"/>
              <a:t>, or other people who suffer discrimination.</a:t>
            </a:r>
            <a:endParaRPr lang="en-US" sz="1800" dirty="0" smtClean="0"/>
          </a:p>
          <a:p>
            <a:pPr lvl="1"/>
            <a:r>
              <a:rPr lang="en-US" sz="1800" b="1" dirty="0"/>
              <a:t>Skills Development: </a:t>
            </a:r>
            <a:r>
              <a:rPr lang="en-US" sz="1800" dirty="0" smtClean="0"/>
              <a:t>Aims </a:t>
            </a:r>
            <a:r>
              <a:rPr lang="en-US" sz="1800" dirty="0"/>
              <a:t>to develop the skills of </a:t>
            </a:r>
            <a:r>
              <a:rPr lang="en-US" sz="1800" dirty="0" smtClean="0"/>
              <a:t>the black workforce </a:t>
            </a:r>
            <a:r>
              <a:rPr lang="en-US" sz="1800" dirty="0"/>
              <a:t>and to improve the quality of life of workers and their prospects of work.</a:t>
            </a:r>
          </a:p>
          <a:p>
            <a:pPr lvl="1"/>
            <a:r>
              <a:rPr lang="en-US" sz="1800" b="1" dirty="0"/>
              <a:t>Enterprise </a:t>
            </a:r>
            <a:r>
              <a:rPr lang="en-US" sz="1800" b="1" dirty="0" smtClean="0"/>
              <a:t>Development: </a:t>
            </a:r>
            <a:r>
              <a:rPr lang="en-US" sz="1800" dirty="0" smtClean="0"/>
              <a:t>A </a:t>
            </a:r>
            <a:r>
              <a:rPr lang="en-US" sz="1800" dirty="0"/>
              <a:t>business to black business transaction, where the aim is to provide contributions to assist in the operating, financial and development towards business sustainability. </a:t>
            </a:r>
          </a:p>
          <a:p>
            <a:pPr lvl="1"/>
            <a:r>
              <a:rPr lang="en-US" sz="1800" b="1" dirty="0"/>
              <a:t>Socio-Economic Development: </a:t>
            </a:r>
            <a:r>
              <a:rPr lang="en-US" sz="1800" dirty="0" smtClean="0"/>
              <a:t>Process </a:t>
            </a:r>
            <a:r>
              <a:rPr lang="en-US" sz="1800" dirty="0"/>
              <a:t>of social and economic development in a </a:t>
            </a:r>
            <a:r>
              <a:rPr lang="en-US" sz="1800" dirty="0" smtClean="0"/>
              <a:t>previously disadvantaged areas. </a:t>
            </a:r>
            <a:endParaRPr lang="en-US" sz="1800" dirty="0"/>
          </a:p>
          <a:p>
            <a:endParaRPr lang="en-US" sz="1800" dirty="0" smtClean="0"/>
          </a:p>
          <a:p>
            <a:r>
              <a:rPr lang="en-US" sz="1800" dirty="0" smtClean="0"/>
              <a:t>Over </a:t>
            </a:r>
            <a:r>
              <a:rPr lang="en-US" sz="1800" dirty="0"/>
              <a:t>and above the seven elements that exist in the generic codes two new elements have been introduced into the scorecard. These are </a:t>
            </a:r>
          </a:p>
          <a:p>
            <a:pPr lvl="1"/>
            <a:r>
              <a:rPr lang="en-US" sz="1800" b="1" dirty="0"/>
              <a:t>Empowerment </a:t>
            </a:r>
            <a:r>
              <a:rPr lang="en-US" sz="1800" b="1" dirty="0" smtClean="0"/>
              <a:t>Financing:</a:t>
            </a:r>
            <a:r>
              <a:rPr lang="en-US" sz="1800" dirty="0" smtClean="0"/>
              <a:t> Transformational </a:t>
            </a:r>
            <a:r>
              <a:rPr lang="en-US" sz="1800" dirty="0"/>
              <a:t>Infrastructure </a:t>
            </a:r>
            <a:r>
              <a:rPr lang="en-US" sz="1800" dirty="0" smtClean="0"/>
              <a:t>Financing;  Black </a:t>
            </a:r>
            <a:r>
              <a:rPr lang="en-US" sz="1800" dirty="0"/>
              <a:t>Agriculture </a:t>
            </a:r>
            <a:r>
              <a:rPr lang="en-US" sz="1800" dirty="0" smtClean="0"/>
              <a:t>Funding, Low </a:t>
            </a:r>
            <a:r>
              <a:rPr lang="en-US" sz="1800" dirty="0"/>
              <a:t>cost housing funding and </a:t>
            </a:r>
            <a:r>
              <a:rPr lang="en-US" sz="1800" dirty="0" smtClean="0"/>
              <a:t>Black </a:t>
            </a:r>
            <a:r>
              <a:rPr lang="en-US" sz="1800" dirty="0"/>
              <a:t>business (including SME) growth funding / BEE transaction funding.</a:t>
            </a:r>
          </a:p>
          <a:p>
            <a:pPr lvl="1"/>
            <a:r>
              <a:rPr lang="en-US" sz="1800" b="1" dirty="0" smtClean="0"/>
              <a:t>Access </a:t>
            </a:r>
            <a:r>
              <a:rPr lang="en-US" sz="1800" b="1" dirty="0"/>
              <a:t>to Financial </a:t>
            </a:r>
            <a:r>
              <a:rPr lang="en-US" sz="1800" b="1" dirty="0" smtClean="0"/>
              <a:t>Services: </a:t>
            </a:r>
            <a:r>
              <a:rPr lang="en-US" sz="1800" dirty="0" smtClean="0"/>
              <a:t>Provision of financial services to individuals and enterprises</a:t>
            </a:r>
            <a:endParaRPr lang="en-US" sz="1800" dirty="0"/>
          </a:p>
          <a:p>
            <a:endParaRPr lang="en-US" dirty="0"/>
          </a:p>
        </p:txBody>
      </p:sp>
      <p:sp>
        <p:nvSpPr>
          <p:cNvPr id="4" name="Slide Number Placeholder 3"/>
          <p:cNvSpPr>
            <a:spLocks noGrp="1"/>
          </p:cNvSpPr>
          <p:nvPr>
            <p:ph type="sldNum" sz="quarter" idx="12"/>
          </p:nvPr>
        </p:nvSpPr>
        <p:spPr/>
        <p:txBody>
          <a:bodyPr/>
          <a:lstStyle/>
          <a:p>
            <a:pPr>
              <a:defRPr/>
            </a:pPr>
            <a:fld id="{4C53E0EA-566E-4A4D-9E94-979169ECB524}" type="slidenum">
              <a:rPr lang="en-US" smtClean="0">
                <a:solidFill>
                  <a:srgbClr val="808080"/>
                </a:solidFill>
              </a:rPr>
              <a:pPr>
                <a:defRPr/>
              </a:pPr>
              <a:t>9</a:t>
            </a:fld>
            <a:endParaRPr lang="en-US" sz="1400" b="0">
              <a:solidFill>
                <a:srgbClr val="000000"/>
              </a:solidFill>
              <a:latin typeface="Arial"/>
            </a:endParaRPr>
          </a:p>
        </p:txBody>
      </p:sp>
    </p:spTree>
    <p:extLst>
      <p:ext uri="{BB962C8B-B14F-4D97-AF65-F5344CB8AC3E}">
        <p14:creationId xmlns:p14="http://schemas.microsoft.com/office/powerpoint/2010/main" xmlns="" val="1844911857"/>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Bold"/>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29817</TotalTime>
  <Words>4763</Words>
  <Application>Microsoft Office PowerPoint</Application>
  <PresentationFormat>On-screen Show (4:3)</PresentationFormat>
  <Paragraphs>599</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Blank Presentation</vt:lpstr>
      <vt:lpstr>Transforming the financial sector to be safer, better and more transformative   Presentation to the Standing Committee on Finance &amp; Portfolio Committee on Trade and Industry   </vt:lpstr>
      <vt:lpstr>NT response to transformation  of fin sector debate</vt:lpstr>
      <vt:lpstr>Role of NT in financial sector transformation – some initial and unmandated ideas!</vt:lpstr>
      <vt:lpstr>Recap: Perspectives on transformation as articulated in the Budget Speech 2017 </vt:lpstr>
      <vt:lpstr>Recap: What do we mean by transformation in financial sector?</vt:lpstr>
      <vt:lpstr>Recap: Financial sector needs HIGHER standards for transformation </vt:lpstr>
      <vt:lpstr>Financial Sector Charter is broken, an needs to be fixed (and so too BEE codes)</vt:lpstr>
      <vt:lpstr>Origins and functioning of the FSC</vt:lpstr>
      <vt:lpstr>Origins and functioning of the FSC cont.</vt:lpstr>
      <vt:lpstr>Origins and functioning of the FSC cont.</vt:lpstr>
      <vt:lpstr>BEE transactions in the banking sector</vt:lpstr>
      <vt:lpstr>Financial sector comprises large banks and non-banks (insurers, pension funds, unit trusts, CIS)</vt:lpstr>
      <vt:lpstr>Structure of the financial sector</vt:lpstr>
      <vt:lpstr>Structure of the financial sector cont </vt:lpstr>
      <vt:lpstr>Snapshot of the hearings</vt:lpstr>
      <vt:lpstr>Main theme of comments 1 – BBBEE Codes are not transforming the sector, inadequate data</vt:lpstr>
      <vt:lpstr>Main theme of comments 1 – BBBEE Codes are not transforming the sector, inadequate data cont.</vt:lpstr>
      <vt:lpstr>Main theme of comments 2 – industry performing poorly wrt ownership, management &amp; procurement </vt:lpstr>
      <vt:lpstr>What the sector said about ownership, management and procurement  -  general</vt:lpstr>
      <vt:lpstr>What individual banks said about ownership, management and procurement</vt:lpstr>
      <vt:lpstr>What the JSE said about ownership of domestically listed SA companies - JSE Top 100 (end 2013)</vt:lpstr>
      <vt:lpstr>Main theme of comments 3 – SA needs more black industrialists and SMEs</vt:lpstr>
      <vt:lpstr>Main theme of comments 3 – SA needs more black industrialists and SMEs cont.</vt:lpstr>
      <vt:lpstr>Main theme of comments 4 – structure of the market is impeding transformation</vt:lpstr>
      <vt:lpstr>Main theme of comments 5 – poor market conduct and weak inclusion hurts transformation</vt:lpstr>
      <vt:lpstr>Other matters raised in comments</vt:lpstr>
      <vt:lpstr>National Treasury thoughts on ownership data complexities</vt:lpstr>
      <vt:lpstr>National Treasury thoughts on ownership</vt:lpstr>
      <vt:lpstr>…more thoughts</vt:lpstr>
      <vt:lpstr>Overall framework for current BEE models and needs to be fixed</vt:lpstr>
      <vt:lpstr>Objectives of policy to promote transformation</vt:lpstr>
      <vt:lpstr>Preliminary Recommendation 1 </vt:lpstr>
      <vt:lpstr>Preliminary recommendation 1 cont.</vt:lpstr>
      <vt:lpstr>Preliminary Recommendation 2</vt:lpstr>
      <vt:lpstr>Preliminary Recommendation 3</vt:lpstr>
      <vt:lpstr>Preliminary recommendation 3 cont.</vt:lpstr>
      <vt:lpstr>Preliminary recommendation 4</vt:lpstr>
      <vt:lpstr>Preliminary recommendation 5</vt:lpstr>
      <vt:lpstr>Proposed way forward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Transformation in the financial services sector</dc:title>
  <dc:creator>Jonathan Ferreira</dc:creator>
  <cp:lastModifiedBy>PUMZA</cp:lastModifiedBy>
  <cp:revision>359</cp:revision>
  <cp:lastPrinted>2017-03-13T14:11:46Z</cp:lastPrinted>
  <dcterms:created xsi:type="dcterms:W3CDTF">2017-03-03T07:42:56Z</dcterms:created>
  <dcterms:modified xsi:type="dcterms:W3CDTF">2017-05-26T12:54:01Z</dcterms:modified>
</cp:coreProperties>
</file>