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handoutMasterIdLst>
    <p:handoutMasterId r:id="rId26"/>
  </p:handoutMasterIdLst>
  <p:sldIdLst>
    <p:sldId id="469" r:id="rId2"/>
    <p:sldId id="468" r:id="rId3"/>
    <p:sldId id="464" r:id="rId4"/>
    <p:sldId id="446" r:id="rId5"/>
    <p:sldId id="466" r:id="rId6"/>
    <p:sldId id="467" r:id="rId7"/>
    <p:sldId id="447" r:id="rId8"/>
    <p:sldId id="448" r:id="rId9"/>
    <p:sldId id="367" r:id="rId10"/>
    <p:sldId id="368" r:id="rId11"/>
    <p:sldId id="470" r:id="rId12"/>
    <p:sldId id="384" r:id="rId13"/>
    <p:sldId id="471" r:id="rId14"/>
    <p:sldId id="472" r:id="rId15"/>
    <p:sldId id="473" r:id="rId16"/>
    <p:sldId id="417" r:id="rId17"/>
    <p:sldId id="475" r:id="rId18"/>
    <p:sldId id="440" r:id="rId19"/>
    <p:sldId id="392" r:id="rId20"/>
    <p:sldId id="476" r:id="rId21"/>
    <p:sldId id="477" r:id="rId22"/>
    <p:sldId id="437" r:id="rId23"/>
    <p:sldId id="463" r:id="rId24"/>
  </p:sldIdLst>
  <p:sldSz cx="9144000" cy="6858000" type="screen4x3"/>
  <p:notesSz cx="6797675" cy="9926638"/>
  <p:defaultTextStyle>
    <a:defPPr>
      <a:defRPr lang="en-Z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860000"/>
    <a:srgbClr val="800000"/>
    <a:srgbClr val="217129"/>
    <a:srgbClr val="1EAC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87654" autoAdjust="0"/>
  </p:normalViewPr>
  <p:slideViewPr>
    <p:cSldViewPr>
      <p:cViewPr varScale="1">
        <p:scale>
          <a:sx n="102" d="100"/>
          <a:sy n="102" d="100"/>
        </p:scale>
        <p:origin x="-188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726" y="-67"/>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573C6-FF32-42A6-BD3E-0BCF95EDB00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ZA"/>
        </a:p>
      </dgm:t>
    </dgm:pt>
    <dgm:pt modelId="{77454893-B275-482A-9A79-3E841805CB1B}">
      <dgm:prSet phldrT="[Text]"/>
      <dgm:spPr/>
      <dgm:t>
        <a:bodyPr/>
        <a:lstStyle/>
        <a:p>
          <a:r>
            <a:rPr lang="en-ZA" dirty="0" smtClean="0"/>
            <a:t>Communications is the current custodians of the national co-ordination functions and business plan</a:t>
          </a:r>
          <a:endParaRPr lang="en-ZA" dirty="0"/>
        </a:p>
      </dgm:t>
    </dgm:pt>
    <dgm:pt modelId="{4C2E195A-B0AE-4055-BF75-E1B58FB40D71}" type="parTrans" cxnId="{E34391E8-B9A0-410C-AC26-4AA923B927C0}">
      <dgm:prSet/>
      <dgm:spPr/>
      <dgm:t>
        <a:bodyPr/>
        <a:lstStyle/>
        <a:p>
          <a:endParaRPr lang="en-ZA"/>
        </a:p>
      </dgm:t>
    </dgm:pt>
    <dgm:pt modelId="{FB6F652B-7E86-44B5-B6A0-09815AAC9457}" type="sibTrans" cxnId="{E34391E8-B9A0-410C-AC26-4AA923B927C0}">
      <dgm:prSet/>
      <dgm:spPr/>
      <dgm:t>
        <a:bodyPr/>
        <a:lstStyle/>
        <a:p>
          <a:endParaRPr lang="en-ZA"/>
        </a:p>
      </dgm:t>
    </dgm:pt>
    <dgm:pt modelId="{2EFB7D33-40E9-4AA1-AA49-1BA43085EDFA}">
      <dgm:prSet phldrT="[Text]"/>
      <dgm:spPr/>
      <dgm:t>
        <a:bodyPr/>
        <a:lstStyle/>
        <a:p>
          <a:r>
            <a:rPr lang="en-ZA" dirty="0" smtClean="0"/>
            <a:t>Must provide funding according to affordability</a:t>
          </a:r>
          <a:endParaRPr lang="en-ZA" dirty="0"/>
        </a:p>
      </dgm:t>
    </dgm:pt>
    <dgm:pt modelId="{20ADB979-B689-46BF-8E02-7DE3152B871A}" type="parTrans" cxnId="{63D60F90-8AB2-4C81-81E7-2376764CF579}">
      <dgm:prSet/>
      <dgm:spPr/>
      <dgm:t>
        <a:bodyPr/>
        <a:lstStyle/>
        <a:p>
          <a:endParaRPr lang="en-ZA"/>
        </a:p>
      </dgm:t>
    </dgm:pt>
    <dgm:pt modelId="{FAF92AD0-14E4-4CFC-A288-CB56F3A23FD5}" type="sibTrans" cxnId="{63D60F90-8AB2-4C81-81E7-2376764CF579}">
      <dgm:prSet/>
      <dgm:spPr/>
      <dgm:t>
        <a:bodyPr/>
        <a:lstStyle/>
        <a:p>
          <a:endParaRPr lang="en-ZA"/>
        </a:p>
      </dgm:t>
    </dgm:pt>
    <dgm:pt modelId="{AF35547A-EC10-4BAA-B5E0-32290EF56B97}">
      <dgm:prSet phldrT="[Text]"/>
      <dgm:spPr/>
      <dgm:t>
        <a:bodyPr/>
        <a:lstStyle/>
        <a:p>
          <a:r>
            <a:rPr lang="en-ZA" dirty="0" smtClean="0"/>
            <a:t>Provided support for funding model</a:t>
          </a:r>
          <a:endParaRPr lang="en-ZA" dirty="0"/>
        </a:p>
      </dgm:t>
    </dgm:pt>
    <dgm:pt modelId="{0EE76FBE-ADDA-4854-8E7B-48E72E244059}" type="parTrans" cxnId="{4229D3B0-252B-4446-9293-A2F9222F8627}">
      <dgm:prSet/>
      <dgm:spPr/>
      <dgm:t>
        <a:bodyPr/>
        <a:lstStyle/>
        <a:p>
          <a:endParaRPr lang="en-ZA"/>
        </a:p>
      </dgm:t>
    </dgm:pt>
    <dgm:pt modelId="{3F90391D-8E37-4EF6-B219-A5F79261EFEA}" type="sibTrans" cxnId="{4229D3B0-252B-4446-9293-A2F9222F8627}">
      <dgm:prSet/>
      <dgm:spPr/>
      <dgm:t>
        <a:bodyPr/>
        <a:lstStyle/>
        <a:p>
          <a:endParaRPr lang="en-ZA"/>
        </a:p>
      </dgm:t>
    </dgm:pt>
    <dgm:pt modelId="{84B76974-4D1E-40A6-9C89-C267EF9536BB}">
      <dgm:prSet phldrT="[Text]"/>
      <dgm:spPr/>
      <dgm:t>
        <a:bodyPr/>
        <a:lstStyle/>
        <a:p>
          <a:r>
            <a:rPr lang="en-ZA" dirty="0" smtClean="0"/>
            <a:t>Responsible for Infrastructure Planning of State Buildings</a:t>
          </a:r>
          <a:endParaRPr lang="en-ZA" dirty="0"/>
        </a:p>
      </dgm:t>
    </dgm:pt>
    <dgm:pt modelId="{DE917DDD-712B-470C-8360-9860ACF8D1A8}" type="parTrans" cxnId="{6C4E8B49-6D14-4B3C-AF68-1416070A67F9}">
      <dgm:prSet/>
      <dgm:spPr/>
      <dgm:t>
        <a:bodyPr/>
        <a:lstStyle/>
        <a:p>
          <a:endParaRPr lang="en-ZA"/>
        </a:p>
      </dgm:t>
    </dgm:pt>
    <dgm:pt modelId="{8485B966-7238-4192-954B-293773A318CC}" type="sibTrans" cxnId="{6C4E8B49-6D14-4B3C-AF68-1416070A67F9}">
      <dgm:prSet/>
      <dgm:spPr/>
      <dgm:t>
        <a:bodyPr/>
        <a:lstStyle/>
        <a:p>
          <a:endParaRPr lang="en-ZA"/>
        </a:p>
      </dgm:t>
    </dgm:pt>
    <dgm:pt modelId="{81EFE607-F02D-4F65-8CAB-FBB71B1C71B5}" type="pres">
      <dgm:prSet presAssocID="{F28573C6-FF32-42A6-BD3E-0BCF95EDB007}" presName="Name0" presStyleCnt="0">
        <dgm:presLayoutVars>
          <dgm:dir/>
          <dgm:resizeHandles val="exact"/>
        </dgm:presLayoutVars>
      </dgm:prSet>
      <dgm:spPr/>
      <dgm:t>
        <a:bodyPr/>
        <a:lstStyle/>
        <a:p>
          <a:endParaRPr lang="en-ZA"/>
        </a:p>
      </dgm:t>
    </dgm:pt>
    <dgm:pt modelId="{11E6BA2C-F975-4C8A-B707-8A35B89FFEBB}" type="pres">
      <dgm:prSet presAssocID="{77454893-B275-482A-9A79-3E841805CB1B}" presName="composite" presStyleCnt="0"/>
      <dgm:spPr/>
    </dgm:pt>
    <dgm:pt modelId="{75C2C61F-3855-4382-B09C-A233901B0CA3}" type="pres">
      <dgm:prSet presAssocID="{77454893-B275-482A-9A79-3E841805CB1B}" presName="rect1" presStyleLbl="trAlignAcc1" presStyleIdx="0" presStyleCnt="4" custLinFactNeighborX="-8716" custLinFactNeighborY="-43061">
        <dgm:presLayoutVars>
          <dgm:bulletEnabled val="1"/>
        </dgm:presLayoutVars>
      </dgm:prSet>
      <dgm:spPr/>
      <dgm:t>
        <a:bodyPr/>
        <a:lstStyle/>
        <a:p>
          <a:endParaRPr lang="en-ZA"/>
        </a:p>
      </dgm:t>
    </dgm:pt>
    <dgm:pt modelId="{919068C1-398E-407F-8E84-9B5507206C2E}" type="pres">
      <dgm:prSet presAssocID="{77454893-B275-482A-9A79-3E841805CB1B}" presName="rect2" presStyleLbl="fgImgPlace1" presStyleIdx="0" presStyleCnt="4" custScaleX="288106" custScaleY="85525" custLinFactY="-35447" custLinFactNeighborX="-667" custLinFactNeighborY="-100000"/>
      <dgm:spPr>
        <a:blipFill rotWithShape="1">
          <a:blip xmlns:r="http://schemas.openxmlformats.org/officeDocument/2006/relationships" r:embed="rId1"/>
          <a:stretch>
            <a:fillRect/>
          </a:stretch>
        </a:blipFill>
      </dgm:spPr>
    </dgm:pt>
    <dgm:pt modelId="{87DB563B-3024-4078-B985-A3E4E317EA05}" type="pres">
      <dgm:prSet presAssocID="{FB6F652B-7E86-44B5-B6A0-09815AAC9457}" presName="sibTrans" presStyleCnt="0"/>
      <dgm:spPr/>
    </dgm:pt>
    <dgm:pt modelId="{F92B62F6-2E6B-4DC1-BC5A-A3A0685E9F9B}" type="pres">
      <dgm:prSet presAssocID="{2EFB7D33-40E9-4AA1-AA49-1BA43085EDFA}" presName="composite" presStyleCnt="0"/>
      <dgm:spPr/>
    </dgm:pt>
    <dgm:pt modelId="{8E88A5B7-4C4B-41C8-BDEB-154D0B26306D}" type="pres">
      <dgm:prSet presAssocID="{2EFB7D33-40E9-4AA1-AA49-1BA43085EDFA}" presName="rect1" presStyleLbl="trAlignAcc1" presStyleIdx="1" presStyleCnt="4" custLinFactNeighborX="-1245" custLinFactNeighborY="-39638">
        <dgm:presLayoutVars>
          <dgm:bulletEnabled val="1"/>
        </dgm:presLayoutVars>
      </dgm:prSet>
      <dgm:spPr/>
      <dgm:t>
        <a:bodyPr/>
        <a:lstStyle/>
        <a:p>
          <a:endParaRPr lang="en-ZA"/>
        </a:p>
      </dgm:t>
    </dgm:pt>
    <dgm:pt modelId="{F73C3C5E-9048-4155-9DC6-8AC67BB2E631}" type="pres">
      <dgm:prSet presAssocID="{2EFB7D33-40E9-4AA1-AA49-1BA43085EDFA}" presName="rect2" presStyleLbl="fgImgPlace1" presStyleIdx="1" presStyleCnt="4" custScaleX="265854" custScaleY="54799" custLinFactY="-46323" custLinFactNeighborX="3817" custLinFactNeighborY="-100000"/>
      <dgm:spPr>
        <a:blipFill rotWithShape="1">
          <a:blip xmlns:r="http://schemas.openxmlformats.org/officeDocument/2006/relationships" r:embed="rId2"/>
          <a:stretch>
            <a:fillRect/>
          </a:stretch>
        </a:blipFill>
      </dgm:spPr>
      <dgm:t>
        <a:bodyPr/>
        <a:lstStyle/>
        <a:p>
          <a:endParaRPr lang="en-ZA"/>
        </a:p>
      </dgm:t>
    </dgm:pt>
    <dgm:pt modelId="{84C4AB89-C9B3-4A68-B1B9-F101C9764A6A}" type="pres">
      <dgm:prSet presAssocID="{FAF92AD0-14E4-4CFC-A288-CB56F3A23FD5}" presName="sibTrans" presStyleCnt="0"/>
      <dgm:spPr/>
    </dgm:pt>
    <dgm:pt modelId="{A4428D0E-E8C7-4938-9CD2-034677EFEA1A}" type="pres">
      <dgm:prSet presAssocID="{AF35547A-EC10-4BAA-B5E0-32290EF56B97}" presName="composite" presStyleCnt="0"/>
      <dgm:spPr/>
    </dgm:pt>
    <dgm:pt modelId="{68C9DE26-5EA7-4154-B590-73E7E3258EBE}" type="pres">
      <dgm:prSet presAssocID="{AF35547A-EC10-4BAA-B5E0-32290EF56B97}" presName="rect1" presStyleLbl="trAlignAcc1" presStyleIdx="2" presStyleCnt="4" custLinFactY="25571" custLinFactNeighborX="-8204" custLinFactNeighborY="100000">
        <dgm:presLayoutVars>
          <dgm:bulletEnabled val="1"/>
        </dgm:presLayoutVars>
      </dgm:prSet>
      <dgm:spPr/>
      <dgm:t>
        <a:bodyPr/>
        <a:lstStyle/>
        <a:p>
          <a:endParaRPr lang="en-ZA"/>
        </a:p>
      </dgm:t>
    </dgm:pt>
    <dgm:pt modelId="{64A64246-CFC5-43C0-80FA-AFEF0A1718F2}" type="pres">
      <dgm:prSet presAssocID="{AF35547A-EC10-4BAA-B5E0-32290EF56B97}" presName="rect2" presStyleLbl="fgImgPlace1" presStyleIdx="2" presStyleCnt="4" custScaleY="57781" custLinFactNeighborX="-28984" custLinFactNeighborY="42044"/>
      <dgm:spPr>
        <a:blipFill rotWithShape="1">
          <a:blip xmlns:r="http://schemas.openxmlformats.org/officeDocument/2006/relationships" r:embed="rId3"/>
          <a:stretch>
            <a:fillRect/>
          </a:stretch>
        </a:blipFill>
      </dgm:spPr>
      <dgm:t>
        <a:bodyPr/>
        <a:lstStyle/>
        <a:p>
          <a:endParaRPr lang="en-ZA"/>
        </a:p>
      </dgm:t>
    </dgm:pt>
    <dgm:pt modelId="{75A10468-0C91-4936-8C61-C648C79889E5}" type="pres">
      <dgm:prSet presAssocID="{3F90391D-8E37-4EF6-B219-A5F79261EFEA}" presName="sibTrans" presStyleCnt="0"/>
      <dgm:spPr/>
    </dgm:pt>
    <dgm:pt modelId="{4DA14FD6-C229-412A-BC41-9624D0096FD6}" type="pres">
      <dgm:prSet presAssocID="{84B76974-4D1E-40A6-9C89-C267EF9536BB}" presName="composite" presStyleCnt="0"/>
      <dgm:spPr/>
    </dgm:pt>
    <dgm:pt modelId="{20D4503C-E500-496A-A410-DE866501D0F0}" type="pres">
      <dgm:prSet presAssocID="{84B76974-4D1E-40A6-9C89-C267EF9536BB}" presName="rect1" presStyleLbl="trAlignAcc1" presStyleIdx="3" presStyleCnt="4" custLinFactY="25571" custLinFactNeighborX="11907" custLinFactNeighborY="100000">
        <dgm:presLayoutVars>
          <dgm:bulletEnabled val="1"/>
        </dgm:presLayoutVars>
      </dgm:prSet>
      <dgm:spPr/>
      <dgm:t>
        <a:bodyPr/>
        <a:lstStyle/>
        <a:p>
          <a:endParaRPr lang="en-ZA"/>
        </a:p>
      </dgm:t>
    </dgm:pt>
    <dgm:pt modelId="{39C6C205-1EAE-4B6C-B5ED-13CDE337B6ED}" type="pres">
      <dgm:prSet presAssocID="{84B76974-4D1E-40A6-9C89-C267EF9536BB}" presName="rect2" presStyleLbl="fgImgPlace1" presStyleIdx="3" presStyleCnt="4" custScaleX="213476" custScaleY="72171" custLinFactNeighborX="14396" custLinFactNeighborY="49239"/>
      <dgm:spPr>
        <a:blipFill rotWithShape="1">
          <a:blip xmlns:r="http://schemas.openxmlformats.org/officeDocument/2006/relationships" r:embed="rId4"/>
          <a:stretch>
            <a:fillRect/>
          </a:stretch>
        </a:blipFill>
      </dgm:spPr>
    </dgm:pt>
  </dgm:ptLst>
  <dgm:cxnLst>
    <dgm:cxn modelId="{F4097D3F-DB80-4FF4-B782-9DF1F6C3D690}" type="presOf" srcId="{77454893-B275-482A-9A79-3E841805CB1B}" destId="{75C2C61F-3855-4382-B09C-A233901B0CA3}" srcOrd="0" destOrd="0" presId="urn:microsoft.com/office/officeart/2008/layout/PictureStrips"/>
    <dgm:cxn modelId="{F5B3471A-99CA-4993-B88A-DAAAC6031EEC}" type="presOf" srcId="{84B76974-4D1E-40A6-9C89-C267EF9536BB}" destId="{20D4503C-E500-496A-A410-DE866501D0F0}" srcOrd="0" destOrd="0" presId="urn:microsoft.com/office/officeart/2008/layout/PictureStrips"/>
    <dgm:cxn modelId="{63D60F90-8AB2-4C81-81E7-2376764CF579}" srcId="{F28573C6-FF32-42A6-BD3E-0BCF95EDB007}" destId="{2EFB7D33-40E9-4AA1-AA49-1BA43085EDFA}" srcOrd="1" destOrd="0" parTransId="{20ADB979-B689-46BF-8E02-7DE3152B871A}" sibTransId="{FAF92AD0-14E4-4CFC-A288-CB56F3A23FD5}"/>
    <dgm:cxn modelId="{E1459066-9491-48CC-849B-81728FF1C8C0}" type="presOf" srcId="{2EFB7D33-40E9-4AA1-AA49-1BA43085EDFA}" destId="{8E88A5B7-4C4B-41C8-BDEB-154D0B26306D}" srcOrd="0" destOrd="0" presId="urn:microsoft.com/office/officeart/2008/layout/PictureStrips"/>
    <dgm:cxn modelId="{9B9BAF19-766D-4DF9-BFBC-55A4666E5D7C}" type="presOf" srcId="{F28573C6-FF32-42A6-BD3E-0BCF95EDB007}" destId="{81EFE607-F02D-4F65-8CAB-FBB71B1C71B5}" srcOrd="0" destOrd="0" presId="urn:microsoft.com/office/officeart/2008/layout/PictureStrips"/>
    <dgm:cxn modelId="{21CB731F-FDED-41ED-817F-FC0A5F8119C2}" type="presOf" srcId="{AF35547A-EC10-4BAA-B5E0-32290EF56B97}" destId="{68C9DE26-5EA7-4154-B590-73E7E3258EBE}" srcOrd="0" destOrd="0" presId="urn:microsoft.com/office/officeart/2008/layout/PictureStrips"/>
    <dgm:cxn modelId="{6C4E8B49-6D14-4B3C-AF68-1416070A67F9}" srcId="{F28573C6-FF32-42A6-BD3E-0BCF95EDB007}" destId="{84B76974-4D1E-40A6-9C89-C267EF9536BB}" srcOrd="3" destOrd="0" parTransId="{DE917DDD-712B-470C-8360-9860ACF8D1A8}" sibTransId="{8485B966-7238-4192-954B-293773A318CC}"/>
    <dgm:cxn modelId="{E34391E8-B9A0-410C-AC26-4AA923B927C0}" srcId="{F28573C6-FF32-42A6-BD3E-0BCF95EDB007}" destId="{77454893-B275-482A-9A79-3E841805CB1B}" srcOrd="0" destOrd="0" parTransId="{4C2E195A-B0AE-4055-BF75-E1B58FB40D71}" sibTransId="{FB6F652B-7E86-44B5-B6A0-09815AAC9457}"/>
    <dgm:cxn modelId="{4229D3B0-252B-4446-9293-A2F9222F8627}" srcId="{F28573C6-FF32-42A6-BD3E-0BCF95EDB007}" destId="{AF35547A-EC10-4BAA-B5E0-32290EF56B97}" srcOrd="2" destOrd="0" parTransId="{0EE76FBE-ADDA-4854-8E7B-48E72E244059}" sibTransId="{3F90391D-8E37-4EF6-B219-A5F79261EFEA}"/>
    <dgm:cxn modelId="{2A70DDCA-DDE8-42DB-BDB5-389727CB212F}" type="presParOf" srcId="{81EFE607-F02D-4F65-8CAB-FBB71B1C71B5}" destId="{11E6BA2C-F975-4C8A-B707-8A35B89FFEBB}" srcOrd="0" destOrd="0" presId="urn:microsoft.com/office/officeart/2008/layout/PictureStrips"/>
    <dgm:cxn modelId="{C9FF7F5F-5A0B-46ED-97FE-4863DCD502E3}" type="presParOf" srcId="{11E6BA2C-F975-4C8A-B707-8A35B89FFEBB}" destId="{75C2C61F-3855-4382-B09C-A233901B0CA3}" srcOrd="0" destOrd="0" presId="urn:microsoft.com/office/officeart/2008/layout/PictureStrips"/>
    <dgm:cxn modelId="{275B6285-A8D2-458A-A899-07A9042B28B4}" type="presParOf" srcId="{11E6BA2C-F975-4C8A-B707-8A35B89FFEBB}" destId="{919068C1-398E-407F-8E84-9B5507206C2E}" srcOrd="1" destOrd="0" presId="urn:microsoft.com/office/officeart/2008/layout/PictureStrips"/>
    <dgm:cxn modelId="{D1099835-59DB-4584-A154-D1D0EF3919BC}" type="presParOf" srcId="{81EFE607-F02D-4F65-8CAB-FBB71B1C71B5}" destId="{87DB563B-3024-4078-B985-A3E4E317EA05}" srcOrd="1" destOrd="0" presId="urn:microsoft.com/office/officeart/2008/layout/PictureStrips"/>
    <dgm:cxn modelId="{B88F69E5-9CEE-4D0A-B2A9-A18C66C771BC}" type="presParOf" srcId="{81EFE607-F02D-4F65-8CAB-FBB71B1C71B5}" destId="{F92B62F6-2E6B-4DC1-BC5A-A3A0685E9F9B}" srcOrd="2" destOrd="0" presId="urn:microsoft.com/office/officeart/2008/layout/PictureStrips"/>
    <dgm:cxn modelId="{CAABC3EF-8F32-430E-BDEA-D2AE25153220}" type="presParOf" srcId="{F92B62F6-2E6B-4DC1-BC5A-A3A0685E9F9B}" destId="{8E88A5B7-4C4B-41C8-BDEB-154D0B26306D}" srcOrd="0" destOrd="0" presId="urn:microsoft.com/office/officeart/2008/layout/PictureStrips"/>
    <dgm:cxn modelId="{3C91B857-4C54-49C2-BAF5-F7CFD2C791B1}" type="presParOf" srcId="{F92B62F6-2E6B-4DC1-BC5A-A3A0685E9F9B}" destId="{F73C3C5E-9048-4155-9DC6-8AC67BB2E631}" srcOrd="1" destOrd="0" presId="urn:microsoft.com/office/officeart/2008/layout/PictureStrips"/>
    <dgm:cxn modelId="{27C0231A-4CAF-4164-B2B6-BF609505E6FD}" type="presParOf" srcId="{81EFE607-F02D-4F65-8CAB-FBB71B1C71B5}" destId="{84C4AB89-C9B3-4A68-B1B9-F101C9764A6A}" srcOrd="3" destOrd="0" presId="urn:microsoft.com/office/officeart/2008/layout/PictureStrips"/>
    <dgm:cxn modelId="{51E76674-B1B4-4168-A024-E11EAE1D29BD}" type="presParOf" srcId="{81EFE607-F02D-4F65-8CAB-FBB71B1C71B5}" destId="{A4428D0E-E8C7-4938-9CD2-034677EFEA1A}" srcOrd="4" destOrd="0" presId="urn:microsoft.com/office/officeart/2008/layout/PictureStrips"/>
    <dgm:cxn modelId="{9F220CF7-7730-47AD-AD58-54A6805D2209}" type="presParOf" srcId="{A4428D0E-E8C7-4938-9CD2-034677EFEA1A}" destId="{68C9DE26-5EA7-4154-B590-73E7E3258EBE}" srcOrd="0" destOrd="0" presId="urn:microsoft.com/office/officeart/2008/layout/PictureStrips"/>
    <dgm:cxn modelId="{8BBB6B8C-D687-4A36-B438-BAF1CF41CA4E}" type="presParOf" srcId="{A4428D0E-E8C7-4938-9CD2-034677EFEA1A}" destId="{64A64246-CFC5-43C0-80FA-AFEF0A1718F2}" srcOrd="1" destOrd="0" presId="urn:microsoft.com/office/officeart/2008/layout/PictureStrips"/>
    <dgm:cxn modelId="{47266EA4-C577-4A71-8657-48487DEE9EED}" type="presParOf" srcId="{81EFE607-F02D-4F65-8CAB-FBB71B1C71B5}" destId="{75A10468-0C91-4936-8C61-C648C79889E5}" srcOrd="5" destOrd="0" presId="urn:microsoft.com/office/officeart/2008/layout/PictureStrips"/>
    <dgm:cxn modelId="{39BDF365-C1F6-4BD9-B563-D2133C2976D5}" type="presParOf" srcId="{81EFE607-F02D-4F65-8CAB-FBB71B1C71B5}" destId="{4DA14FD6-C229-412A-BC41-9624D0096FD6}" srcOrd="6" destOrd="0" presId="urn:microsoft.com/office/officeart/2008/layout/PictureStrips"/>
    <dgm:cxn modelId="{2FE2A7FD-2A5C-4CFF-BFF5-F96638069614}" type="presParOf" srcId="{4DA14FD6-C229-412A-BC41-9624D0096FD6}" destId="{20D4503C-E500-496A-A410-DE866501D0F0}" srcOrd="0" destOrd="0" presId="urn:microsoft.com/office/officeart/2008/layout/PictureStrips"/>
    <dgm:cxn modelId="{2F315272-E027-4469-88CA-B8AE000B57C4}" type="presParOf" srcId="{4DA14FD6-C229-412A-BC41-9624D0096FD6}" destId="{39C6C205-1EAE-4B6C-B5ED-13CDE337B6ED}"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1DD69-CF8E-4638-98AF-AF4EB9A0F07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ZA"/>
        </a:p>
      </dgm:t>
    </dgm:pt>
    <dgm:pt modelId="{0AD111EE-E7B7-464A-BC7D-8AE84803BB06}">
      <dgm:prSet phldrT="[Text]" custT="1"/>
      <dgm:spPr/>
      <dgm:t>
        <a:bodyPr/>
        <a:lstStyle/>
        <a:p>
          <a:endParaRPr lang="en-ZA" sz="1800" b="1" dirty="0" smtClean="0">
            <a:solidFill>
              <a:schemeClr val="accent6">
                <a:lumMod val="50000"/>
              </a:schemeClr>
            </a:solidFill>
            <a:latin typeface="+mj-lt"/>
          </a:endParaRPr>
        </a:p>
        <a:p>
          <a:r>
            <a:rPr lang="en-ZA" sz="1600" b="1" dirty="0" smtClean="0">
              <a:solidFill>
                <a:schemeClr val="accent6">
                  <a:lumMod val="50000"/>
                </a:schemeClr>
              </a:solidFill>
              <a:latin typeface="Catriel" panose="02000503000000020004" pitchFamily="2" charset="0"/>
            </a:rPr>
            <a:t>PHASE 1</a:t>
          </a:r>
        </a:p>
        <a:p>
          <a:r>
            <a:rPr lang="en-ZA" sz="1600" b="0" dirty="0" smtClean="0">
              <a:solidFill>
                <a:schemeClr val="bg1"/>
              </a:solidFill>
              <a:latin typeface="Catriel" panose="02000503000000020004" pitchFamily="2" charset="0"/>
            </a:rPr>
            <a:t>Feasibility Study:  Options </a:t>
          </a:r>
        </a:p>
        <a:p>
          <a:r>
            <a:rPr lang="en-ZA" sz="1600" b="0" dirty="0" smtClean="0">
              <a:solidFill>
                <a:schemeClr val="bg1"/>
              </a:solidFill>
              <a:latin typeface="Catriel" panose="02000503000000020004" pitchFamily="2" charset="0"/>
            </a:rPr>
            <a:t>Consultations</a:t>
          </a:r>
        </a:p>
        <a:p>
          <a:r>
            <a:rPr lang="en-ZA" sz="1600" b="0" dirty="0" smtClean="0">
              <a:solidFill>
                <a:schemeClr val="bg1"/>
              </a:solidFill>
              <a:latin typeface="Catriel" panose="02000503000000020004" pitchFamily="2" charset="0"/>
            </a:rPr>
            <a:t>Cabinet decision on Location of the National Coordination Function</a:t>
          </a:r>
        </a:p>
        <a:p>
          <a:r>
            <a:rPr lang="en-ZA" sz="1600" b="0" dirty="0" smtClean="0">
              <a:solidFill>
                <a:schemeClr val="bg1"/>
              </a:solidFill>
              <a:latin typeface="Catriel" panose="02000503000000020004" pitchFamily="2" charset="0"/>
            </a:rPr>
            <a:t>Funding Model Research conducted</a:t>
          </a:r>
        </a:p>
        <a:p>
          <a:endParaRPr lang="en-ZA" sz="1400" dirty="0">
            <a:solidFill>
              <a:schemeClr val="accent6">
                <a:lumMod val="50000"/>
              </a:schemeClr>
            </a:solidFill>
          </a:endParaRPr>
        </a:p>
      </dgm:t>
    </dgm:pt>
    <dgm:pt modelId="{2924B7EA-3ED3-498A-832E-865A9E2096A7}" type="parTrans" cxnId="{0EDECA9B-6A8F-4E3F-8ED4-3E9F3E971D11}">
      <dgm:prSet/>
      <dgm:spPr/>
      <dgm:t>
        <a:bodyPr/>
        <a:lstStyle/>
        <a:p>
          <a:endParaRPr lang="en-ZA"/>
        </a:p>
      </dgm:t>
    </dgm:pt>
    <dgm:pt modelId="{CBDF0D20-E44D-4A8F-A684-93800B1E9965}" type="sibTrans" cxnId="{0EDECA9B-6A8F-4E3F-8ED4-3E9F3E971D11}">
      <dgm:prSet/>
      <dgm:spPr/>
      <dgm:t>
        <a:bodyPr/>
        <a:lstStyle/>
        <a:p>
          <a:endParaRPr lang="en-ZA"/>
        </a:p>
      </dgm:t>
    </dgm:pt>
    <dgm:pt modelId="{B5D8B735-BF6B-4B03-A4B2-6C983E7D24C9}">
      <dgm:prSet phldrT="[Text]" custT="1"/>
      <dgm:spPr/>
      <dgm:t>
        <a:bodyPr/>
        <a:lstStyle/>
        <a:p>
          <a:r>
            <a:rPr lang="en-ZA" sz="1600" b="1" dirty="0" smtClean="0">
              <a:solidFill>
                <a:schemeClr val="accent6">
                  <a:lumMod val="50000"/>
                </a:schemeClr>
              </a:solidFill>
              <a:latin typeface="Catriel" panose="02000503000000020004" pitchFamily="2" charset="0"/>
            </a:rPr>
            <a:t>PHASE 2</a:t>
          </a:r>
        </a:p>
        <a:p>
          <a:r>
            <a:rPr lang="en-ZA" sz="1600" b="0" dirty="0" smtClean="0">
              <a:solidFill>
                <a:schemeClr val="bg1"/>
              </a:solidFill>
              <a:latin typeface="Catriel" panose="02000503000000020004" pitchFamily="2" charset="0"/>
            </a:rPr>
            <a:t>Cabinet decision &amp; implementation commenced</a:t>
          </a:r>
        </a:p>
        <a:p>
          <a:r>
            <a:rPr lang="en-ZA" sz="1600" b="0" dirty="0" smtClean="0">
              <a:solidFill>
                <a:schemeClr val="bg1"/>
              </a:solidFill>
              <a:latin typeface="Catriel" panose="02000503000000020004" pitchFamily="2" charset="0"/>
            </a:rPr>
            <a:t>Institutionalisation of the function (structure, capacity, policy , systems &amp; procedures, legal enabler,  Business plan 2030, governance arrangements across three spheres) </a:t>
          </a:r>
          <a:endParaRPr lang="en-ZA" sz="1600" b="0" dirty="0">
            <a:solidFill>
              <a:schemeClr val="bg1"/>
            </a:solidFill>
            <a:latin typeface="Catriel" panose="02000503000000020004" pitchFamily="2" charset="0"/>
          </a:endParaRPr>
        </a:p>
      </dgm:t>
    </dgm:pt>
    <dgm:pt modelId="{3B422739-5E81-4E50-AD28-0F2E2F0E0BE5}" type="parTrans" cxnId="{B9CE0444-F6FE-470B-B2F4-505B8525067C}">
      <dgm:prSet/>
      <dgm:spPr/>
      <dgm:t>
        <a:bodyPr/>
        <a:lstStyle/>
        <a:p>
          <a:endParaRPr lang="en-ZA"/>
        </a:p>
      </dgm:t>
    </dgm:pt>
    <dgm:pt modelId="{5D34472F-B6BF-4B82-9459-9C3A77FD825B}" type="sibTrans" cxnId="{B9CE0444-F6FE-470B-B2F4-505B8525067C}">
      <dgm:prSet/>
      <dgm:spPr/>
      <dgm:t>
        <a:bodyPr/>
        <a:lstStyle/>
        <a:p>
          <a:endParaRPr lang="en-ZA"/>
        </a:p>
      </dgm:t>
    </dgm:pt>
    <dgm:pt modelId="{A13C96B3-2EBD-44B4-B622-8B6BDDEE2E11}">
      <dgm:prSet phldrT="[Text]" custT="1"/>
      <dgm:spPr/>
      <dgm:t>
        <a:bodyPr/>
        <a:lstStyle/>
        <a:p>
          <a:endParaRPr lang="en-ZA" sz="1800" b="1" dirty="0" smtClean="0">
            <a:solidFill>
              <a:schemeClr val="accent6">
                <a:lumMod val="50000"/>
              </a:schemeClr>
            </a:solidFill>
          </a:endParaRPr>
        </a:p>
        <a:p>
          <a:r>
            <a:rPr lang="en-ZA" sz="1600" b="1" dirty="0" smtClean="0">
              <a:solidFill>
                <a:schemeClr val="accent6">
                  <a:lumMod val="50000"/>
                </a:schemeClr>
              </a:solidFill>
              <a:latin typeface="Catriel" panose="02000503000000020004" pitchFamily="2" charset="0"/>
            </a:rPr>
            <a:t>PHASE 3</a:t>
          </a:r>
        </a:p>
        <a:p>
          <a:r>
            <a:rPr lang="en-ZA" sz="1600" b="0" dirty="0" smtClean="0">
              <a:solidFill>
                <a:schemeClr val="bg1"/>
              </a:solidFill>
              <a:latin typeface="Catriel" panose="02000503000000020004" pitchFamily="2" charset="0"/>
            </a:rPr>
            <a:t>Coordination of the function</a:t>
          </a:r>
        </a:p>
        <a:p>
          <a:r>
            <a:rPr lang="en-ZA" sz="1600" b="0" dirty="0" smtClean="0">
              <a:solidFill>
                <a:schemeClr val="bg1"/>
              </a:solidFill>
              <a:latin typeface="Catriel" panose="02000503000000020004" pitchFamily="2" charset="0"/>
            </a:rPr>
            <a:t>Legal framework S18 PAM Act, 2014</a:t>
          </a:r>
        </a:p>
        <a:p>
          <a:r>
            <a:rPr lang="en-ZA" sz="1600" b="0" dirty="0" smtClean="0">
              <a:solidFill>
                <a:schemeClr val="bg1"/>
              </a:solidFill>
              <a:latin typeface="Catriel" panose="02000503000000020004" pitchFamily="2" charset="0"/>
            </a:rPr>
            <a:t>Governance  &amp; Coordination structures</a:t>
          </a:r>
        </a:p>
        <a:p>
          <a:r>
            <a:rPr lang="en-ZA" sz="1600" b="0" dirty="0" smtClean="0">
              <a:solidFill>
                <a:schemeClr val="bg1"/>
              </a:solidFill>
              <a:latin typeface="Catriel" panose="02000503000000020004" pitchFamily="2" charset="0"/>
            </a:rPr>
            <a:t>Business Plan including  Funding Model</a:t>
          </a:r>
          <a:endParaRPr lang="en-ZA" sz="1600" b="0" dirty="0" smtClean="0">
            <a:solidFill>
              <a:schemeClr val="accent6">
                <a:lumMod val="50000"/>
              </a:schemeClr>
            </a:solidFill>
            <a:latin typeface="Catriel" panose="02000503000000020004" pitchFamily="2" charset="0"/>
          </a:endParaRPr>
        </a:p>
        <a:p>
          <a:endParaRPr lang="en-ZA" sz="1400" b="0" dirty="0">
            <a:solidFill>
              <a:schemeClr val="bg1"/>
            </a:solidFill>
          </a:endParaRPr>
        </a:p>
      </dgm:t>
    </dgm:pt>
    <dgm:pt modelId="{60AAC2BF-CB54-43E8-9AE5-DB9B54DA07AD}" type="parTrans" cxnId="{9F1A3CBA-56C2-4C52-AD14-C09ECCF157E3}">
      <dgm:prSet/>
      <dgm:spPr/>
      <dgm:t>
        <a:bodyPr/>
        <a:lstStyle/>
        <a:p>
          <a:endParaRPr lang="en-ZA"/>
        </a:p>
      </dgm:t>
    </dgm:pt>
    <dgm:pt modelId="{8CC53550-DDBE-4D5A-BCA4-8CFF59607EA6}" type="sibTrans" cxnId="{9F1A3CBA-56C2-4C52-AD14-C09ECCF157E3}">
      <dgm:prSet/>
      <dgm:spPr/>
      <dgm:t>
        <a:bodyPr/>
        <a:lstStyle/>
        <a:p>
          <a:endParaRPr lang="en-ZA"/>
        </a:p>
      </dgm:t>
    </dgm:pt>
    <dgm:pt modelId="{E07A7C2A-D726-4577-B724-2E49F134AAF4}" type="pres">
      <dgm:prSet presAssocID="{AE31DD69-CF8E-4638-98AF-AF4EB9A0F077}" presName="CompostProcess" presStyleCnt="0">
        <dgm:presLayoutVars>
          <dgm:dir/>
          <dgm:resizeHandles val="exact"/>
        </dgm:presLayoutVars>
      </dgm:prSet>
      <dgm:spPr/>
      <dgm:t>
        <a:bodyPr/>
        <a:lstStyle/>
        <a:p>
          <a:endParaRPr lang="en-ZA"/>
        </a:p>
      </dgm:t>
    </dgm:pt>
    <dgm:pt modelId="{770E3F3E-9819-4F4A-B208-5383D29D7DF0}" type="pres">
      <dgm:prSet presAssocID="{AE31DD69-CF8E-4638-98AF-AF4EB9A0F077}" presName="arrow" presStyleLbl="bgShp" presStyleIdx="0" presStyleCnt="1" custScaleX="117647"/>
      <dgm:spPr/>
    </dgm:pt>
    <dgm:pt modelId="{4D017CE3-F3B2-4663-97E5-A02CC7BB31D8}" type="pres">
      <dgm:prSet presAssocID="{AE31DD69-CF8E-4638-98AF-AF4EB9A0F077}" presName="linearProcess" presStyleCnt="0"/>
      <dgm:spPr/>
    </dgm:pt>
    <dgm:pt modelId="{E444EEE4-9443-4CF1-8DFB-EEF635F2BD4F}" type="pres">
      <dgm:prSet presAssocID="{0AD111EE-E7B7-464A-BC7D-8AE84803BB06}" presName="textNode" presStyleLbl="node1" presStyleIdx="0" presStyleCnt="3" custScaleY="119700">
        <dgm:presLayoutVars>
          <dgm:bulletEnabled val="1"/>
        </dgm:presLayoutVars>
      </dgm:prSet>
      <dgm:spPr/>
      <dgm:t>
        <a:bodyPr/>
        <a:lstStyle/>
        <a:p>
          <a:endParaRPr lang="en-ZA"/>
        </a:p>
      </dgm:t>
    </dgm:pt>
    <dgm:pt modelId="{694144A6-D092-46A0-A790-9214560E9006}" type="pres">
      <dgm:prSet presAssocID="{CBDF0D20-E44D-4A8F-A684-93800B1E9965}" presName="sibTrans" presStyleCnt="0"/>
      <dgm:spPr/>
    </dgm:pt>
    <dgm:pt modelId="{6E1EB67D-5F4F-435C-BC50-490D138F2B00}" type="pres">
      <dgm:prSet presAssocID="{B5D8B735-BF6B-4B03-A4B2-6C983E7D24C9}" presName="textNode" presStyleLbl="node1" presStyleIdx="1" presStyleCnt="3" custScaleX="112372" custScaleY="119700">
        <dgm:presLayoutVars>
          <dgm:bulletEnabled val="1"/>
        </dgm:presLayoutVars>
      </dgm:prSet>
      <dgm:spPr/>
      <dgm:t>
        <a:bodyPr/>
        <a:lstStyle/>
        <a:p>
          <a:endParaRPr lang="en-ZA"/>
        </a:p>
      </dgm:t>
    </dgm:pt>
    <dgm:pt modelId="{5A69F77D-51CD-4BBA-A02D-7021EA6B989B}" type="pres">
      <dgm:prSet presAssocID="{5D34472F-B6BF-4B82-9459-9C3A77FD825B}" presName="sibTrans" presStyleCnt="0"/>
      <dgm:spPr/>
    </dgm:pt>
    <dgm:pt modelId="{BA048BC8-2A7E-4372-9365-B2D7A1844603}" type="pres">
      <dgm:prSet presAssocID="{A13C96B3-2EBD-44B4-B622-8B6BDDEE2E11}" presName="textNode" presStyleLbl="node1" presStyleIdx="2" presStyleCnt="3" custScaleY="119700">
        <dgm:presLayoutVars>
          <dgm:bulletEnabled val="1"/>
        </dgm:presLayoutVars>
      </dgm:prSet>
      <dgm:spPr/>
      <dgm:t>
        <a:bodyPr/>
        <a:lstStyle/>
        <a:p>
          <a:endParaRPr lang="en-ZA"/>
        </a:p>
      </dgm:t>
    </dgm:pt>
  </dgm:ptLst>
  <dgm:cxnLst>
    <dgm:cxn modelId="{B9CE0444-F6FE-470B-B2F4-505B8525067C}" srcId="{AE31DD69-CF8E-4638-98AF-AF4EB9A0F077}" destId="{B5D8B735-BF6B-4B03-A4B2-6C983E7D24C9}" srcOrd="1" destOrd="0" parTransId="{3B422739-5E81-4E50-AD28-0F2E2F0E0BE5}" sibTransId="{5D34472F-B6BF-4B82-9459-9C3A77FD825B}"/>
    <dgm:cxn modelId="{0EDECA9B-6A8F-4E3F-8ED4-3E9F3E971D11}" srcId="{AE31DD69-CF8E-4638-98AF-AF4EB9A0F077}" destId="{0AD111EE-E7B7-464A-BC7D-8AE84803BB06}" srcOrd="0" destOrd="0" parTransId="{2924B7EA-3ED3-498A-832E-865A9E2096A7}" sibTransId="{CBDF0D20-E44D-4A8F-A684-93800B1E9965}"/>
    <dgm:cxn modelId="{8E18C279-871A-426D-AF1B-1136A4A85C5E}" type="presOf" srcId="{B5D8B735-BF6B-4B03-A4B2-6C983E7D24C9}" destId="{6E1EB67D-5F4F-435C-BC50-490D138F2B00}" srcOrd="0" destOrd="0" presId="urn:microsoft.com/office/officeart/2005/8/layout/hProcess9"/>
    <dgm:cxn modelId="{9F1A3CBA-56C2-4C52-AD14-C09ECCF157E3}" srcId="{AE31DD69-CF8E-4638-98AF-AF4EB9A0F077}" destId="{A13C96B3-2EBD-44B4-B622-8B6BDDEE2E11}" srcOrd="2" destOrd="0" parTransId="{60AAC2BF-CB54-43E8-9AE5-DB9B54DA07AD}" sibTransId="{8CC53550-DDBE-4D5A-BCA4-8CFF59607EA6}"/>
    <dgm:cxn modelId="{7D56DB41-3B73-4EBA-8A79-F96397B026F5}" type="presOf" srcId="{0AD111EE-E7B7-464A-BC7D-8AE84803BB06}" destId="{E444EEE4-9443-4CF1-8DFB-EEF635F2BD4F}" srcOrd="0" destOrd="0" presId="urn:microsoft.com/office/officeart/2005/8/layout/hProcess9"/>
    <dgm:cxn modelId="{3B56E828-4C5E-4F6F-81C6-D4D1FD94666F}" type="presOf" srcId="{AE31DD69-CF8E-4638-98AF-AF4EB9A0F077}" destId="{E07A7C2A-D726-4577-B724-2E49F134AAF4}" srcOrd="0" destOrd="0" presId="urn:microsoft.com/office/officeart/2005/8/layout/hProcess9"/>
    <dgm:cxn modelId="{C211CFC5-41F5-4581-BF39-41E4A59F5A34}" type="presOf" srcId="{A13C96B3-2EBD-44B4-B622-8B6BDDEE2E11}" destId="{BA048BC8-2A7E-4372-9365-B2D7A1844603}" srcOrd="0" destOrd="0" presId="urn:microsoft.com/office/officeart/2005/8/layout/hProcess9"/>
    <dgm:cxn modelId="{A4269A27-A974-4FBC-A488-37305D11562E}" type="presParOf" srcId="{E07A7C2A-D726-4577-B724-2E49F134AAF4}" destId="{770E3F3E-9819-4F4A-B208-5383D29D7DF0}" srcOrd="0" destOrd="0" presId="urn:microsoft.com/office/officeart/2005/8/layout/hProcess9"/>
    <dgm:cxn modelId="{13B9D69D-0CBB-44EA-A258-F4F3C38F9150}" type="presParOf" srcId="{E07A7C2A-D726-4577-B724-2E49F134AAF4}" destId="{4D017CE3-F3B2-4663-97E5-A02CC7BB31D8}" srcOrd="1" destOrd="0" presId="urn:microsoft.com/office/officeart/2005/8/layout/hProcess9"/>
    <dgm:cxn modelId="{CC2BAB4C-DCCD-4C5B-900D-1EE6FF000D96}" type="presParOf" srcId="{4D017CE3-F3B2-4663-97E5-A02CC7BB31D8}" destId="{E444EEE4-9443-4CF1-8DFB-EEF635F2BD4F}" srcOrd="0" destOrd="0" presId="urn:microsoft.com/office/officeart/2005/8/layout/hProcess9"/>
    <dgm:cxn modelId="{DC80D45D-44B2-4B39-9F50-83D26AE345F4}" type="presParOf" srcId="{4D017CE3-F3B2-4663-97E5-A02CC7BB31D8}" destId="{694144A6-D092-46A0-A790-9214560E9006}" srcOrd="1" destOrd="0" presId="urn:microsoft.com/office/officeart/2005/8/layout/hProcess9"/>
    <dgm:cxn modelId="{DE99B73D-BD95-4D80-845B-5567551479FD}" type="presParOf" srcId="{4D017CE3-F3B2-4663-97E5-A02CC7BB31D8}" destId="{6E1EB67D-5F4F-435C-BC50-490D138F2B00}" srcOrd="2" destOrd="0" presId="urn:microsoft.com/office/officeart/2005/8/layout/hProcess9"/>
    <dgm:cxn modelId="{37BEE4A6-29E0-4502-8EF7-0BB63437C706}" type="presParOf" srcId="{4D017CE3-F3B2-4663-97E5-A02CC7BB31D8}" destId="{5A69F77D-51CD-4BBA-A02D-7021EA6B989B}" srcOrd="3" destOrd="0" presId="urn:microsoft.com/office/officeart/2005/8/layout/hProcess9"/>
    <dgm:cxn modelId="{4573D1E3-1A2A-4162-A4A6-63D5014916D5}" type="presParOf" srcId="{4D017CE3-F3B2-4663-97E5-A02CC7BB31D8}" destId="{BA048BC8-2A7E-4372-9365-B2D7A184460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C2C61F-3855-4382-B09C-A233901B0CA3}">
      <dsp:nvSpPr>
        <dsp:cNvPr id="0" name=""/>
        <dsp:cNvSpPr/>
      </dsp:nvSpPr>
      <dsp:spPr>
        <a:xfrm>
          <a:off x="504180" y="904185"/>
          <a:ext cx="3126359" cy="97698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746" tIns="64770" rIns="64770" bIns="64770" numCol="1" spcCol="1270" anchor="ctr" anchorCtr="0">
          <a:noAutofit/>
        </a:bodyPr>
        <a:lstStyle/>
        <a:p>
          <a:pPr lvl="0" algn="l" defTabSz="755650">
            <a:lnSpc>
              <a:spcPct val="90000"/>
            </a:lnSpc>
            <a:spcBef>
              <a:spcPct val="0"/>
            </a:spcBef>
            <a:spcAft>
              <a:spcPct val="35000"/>
            </a:spcAft>
          </a:pPr>
          <a:r>
            <a:rPr lang="en-ZA" sz="1700" kern="1200" dirty="0" smtClean="0"/>
            <a:t>Communications is the current custodians of the national co-ordination functions and business plan</a:t>
          </a:r>
          <a:endParaRPr lang="en-ZA" sz="1700" kern="1200" dirty="0"/>
        </a:p>
      </dsp:txBody>
      <dsp:txXfrm>
        <a:off x="504180" y="904185"/>
        <a:ext cx="3126359" cy="976987"/>
      </dsp:txXfrm>
    </dsp:sp>
    <dsp:sp modelId="{919068C1-398E-407F-8E84-9B5507206C2E}">
      <dsp:nvSpPr>
        <dsp:cNvPr id="0" name=""/>
        <dsp:cNvSpPr/>
      </dsp:nvSpPr>
      <dsp:spPr>
        <a:xfrm>
          <a:off x="0" y="0"/>
          <a:ext cx="1970331" cy="877346"/>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88A5B7-4C4B-41C8-BDEB-154D0B26306D}">
      <dsp:nvSpPr>
        <dsp:cNvPr id="0" name=""/>
        <dsp:cNvSpPr/>
      </dsp:nvSpPr>
      <dsp:spPr>
        <a:xfrm>
          <a:off x="4752628" y="904190"/>
          <a:ext cx="3126359" cy="97698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746" tIns="64770" rIns="64770" bIns="64770" numCol="1" spcCol="1270" anchor="ctr" anchorCtr="0">
          <a:noAutofit/>
        </a:bodyPr>
        <a:lstStyle/>
        <a:p>
          <a:pPr lvl="0" algn="l" defTabSz="755650">
            <a:lnSpc>
              <a:spcPct val="90000"/>
            </a:lnSpc>
            <a:spcBef>
              <a:spcPct val="0"/>
            </a:spcBef>
            <a:spcAft>
              <a:spcPct val="35000"/>
            </a:spcAft>
          </a:pPr>
          <a:r>
            <a:rPr lang="en-ZA" sz="1700" kern="1200" dirty="0" smtClean="0"/>
            <a:t>Must provide funding according to affordability</a:t>
          </a:r>
          <a:endParaRPr lang="en-ZA" sz="1700" kern="1200" dirty="0"/>
        </a:p>
      </dsp:txBody>
      <dsp:txXfrm>
        <a:off x="4752628" y="904190"/>
        <a:ext cx="3126359" cy="976987"/>
      </dsp:txXfrm>
    </dsp:sp>
    <dsp:sp modelId="{F73C3C5E-9048-4155-9DC6-8AC67BB2E631}">
      <dsp:nvSpPr>
        <dsp:cNvPr id="0" name=""/>
        <dsp:cNvSpPr/>
      </dsp:nvSpPr>
      <dsp:spPr>
        <a:xfrm>
          <a:off x="4120260" y="0"/>
          <a:ext cx="1818151" cy="562148"/>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9DE26-5EA7-4154-B590-73E7E3258EBE}">
      <dsp:nvSpPr>
        <dsp:cNvPr id="0" name=""/>
        <dsp:cNvSpPr/>
      </dsp:nvSpPr>
      <dsp:spPr>
        <a:xfrm>
          <a:off x="288129" y="3640496"/>
          <a:ext cx="3126359" cy="97698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746" tIns="64770" rIns="64770" bIns="64770" numCol="1" spcCol="1270" anchor="ctr" anchorCtr="0">
          <a:noAutofit/>
        </a:bodyPr>
        <a:lstStyle/>
        <a:p>
          <a:pPr lvl="0" algn="l" defTabSz="755650">
            <a:lnSpc>
              <a:spcPct val="90000"/>
            </a:lnSpc>
            <a:spcBef>
              <a:spcPct val="0"/>
            </a:spcBef>
            <a:spcAft>
              <a:spcPct val="35000"/>
            </a:spcAft>
          </a:pPr>
          <a:r>
            <a:rPr lang="en-ZA" sz="1700" kern="1200" dirty="0" smtClean="0"/>
            <a:t>Provided support for funding model</a:t>
          </a:r>
          <a:endParaRPr lang="en-ZA" sz="1700" kern="1200" dirty="0"/>
        </a:p>
      </dsp:txBody>
      <dsp:txXfrm>
        <a:off x="288129" y="3640496"/>
        <a:ext cx="3126359" cy="976987"/>
      </dsp:txXfrm>
    </dsp:sp>
    <dsp:sp modelId="{64A64246-CFC5-43C0-80FA-AFEF0A1718F2}">
      <dsp:nvSpPr>
        <dsp:cNvPr id="0" name=""/>
        <dsp:cNvSpPr/>
      </dsp:nvSpPr>
      <dsp:spPr>
        <a:xfrm>
          <a:off x="216132" y="2920415"/>
          <a:ext cx="683891" cy="592738"/>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4503C-E500-496A-A410-DE866501D0F0}">
      <dsp:nvSpPr>
        <dsp:cNvPr id="0" name=""/>
        <dsp:cNvSpPr/>
      </dsp:nvSpPr>
      <dsp:spPr>
        <a:xfrm>
          <a:off x="4752644" y="3640496"/>
          <a:ext cx="3126359" cy="97698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1746" tIns="64770" rIns="64770" bIns="64770" numCol="1" spcCol="1270" anchor="ctr" anchorCtr="0">
          <a:noAutofit/>
        </a:bodyPr>
        <a:lstStyle/>
        <a:p>
          <a:pPr lvl="0" algn="l" defTabSz="755650">
            <a:lnSpc>
              <a:spcPct val="90000"/>
            </a:lnSpc>
            <a:spcBef>
              <a:spcPct val="0"/>
            </a:spcBef>
            <a:spcAft>
              <a:spcPct val="35000"/>
            </a:spcAft>
          </a:pPr>
          <a:r>
            <a:rPr lang="en-ZA" sz="1700" kern="1200" dirty="0" smtClean="0"/>
            <a:t>Responsible for Infrastructure Planning of State Buildings</a:t>
          </a:r>
          <a:endParaRPr lang="en-ZA" sz="1700" kern="1200" dirty="0"/>
        </a:p>
      </dsp:txBody>
      <dsp:txXfrm>
        <a:off x="4752644" y="3640496"/>
        <a:ext cx="3126359" cy="976987"/>
      </dsp:txXfrm>
    </dsp:sp>
    <dsp:sp modelId="{39C6C205-1EAE-4B6C-B5ED-13CDE337B6ED}">
      <dsp:nvSpPr>
        <dsp:cNvPr id="0" name=""/>
        <dsp:cNvSpPr/>
      </dsp:nvSpPr>
      <dsp:spPr>
        <a:xfrm>
          <a:off x="3960551" y="2920415"/>
          <a:ext cx="1459943" cy="740356"/>
        </a:xfrm>
        <a:prstGeom prst="rect">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0E3F3E-9819-4F4A-B208-5383D29D7DF0}">
      <dsp:nvSpPr>
        <dsp:cNvPr id="0" name=""/>
        <dsp:cNvSpPr/>
      </dsp:nvSpPr>
      <dsp:spPr>
        <a:xfrm>
          <a:off x="2" y="0"/>
          <a:ext cx="8686795" cy="53413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4EEE4-9443-4CF1-8DFB-EEF635F2BD4F}">
      <dsp:nvSpPr>
        <dsp:cNvPr id="0" name=""/>
        <dsp:cNvSpPr/>
      </dsp:nvSpPr>
      <dsp:spPr>
        <a:xfrm>
          <a:off x="1460" y="1391943"/>
          <a:ext cx="2618393" cy="25574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ZA" sz="1800" b="1" kern="1200" dirty="0" smtClean="0">
            <a:solidFill>
              <a:schemeClr val="accent6">
                <a:lumMod val="50000"/>
              </a:schemeClr>
            </a:solidFill>
            <a:latin typeface="+mj-lt"/>
          </a:endParaRPr>
        </a:p>
        <a:p>
          <a:pPr lvl="0" algn="ctr" defTabSz="800100">
            <a:lnSpc>
              <a:spcPct val="90000"/>
            </a:lnSpc>
            <a:spcBef>
              <a:spcPct val="0"/>
            </a:spcBef>
            <a:spcAft>
              <a:spcPct val="35000"/>
            </a:spcAft>
          </a:pPr>
          <a:r>
            <a:rPr lang="en-ZA" sz="1600" b="1" kern="1200" dirty="0" smtClean="0">
              <a:solidFill>
                <a:schemeClr val="accent6">
                  <a:lumMod val="50000"/>
                </a:schemeClr>
              </a:solidFill>
              <a:latin typeface="Catriel" panose="02000503000000020004" pitchFamily="2" charset="0"/>
            </a:rPr>
            <a:t>PHASE 1</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Feasibility Study:  Options </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Consultations</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Cabinet decision on Location of the National Coordination Function</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Funding Model Research conducted</a:t>
          </a:r>
        </a:p>
        <a:p>
          <a:pPr lvl="0" algn="ctr" defTabSz="800100">
            <a:lnSpc>
              <a:spcPct val="90000"/>
            </a:lnSpc>
            <a:spcBef>
              <a:spcPct val="0"/>
            </a:spcBef>
            <a:spcAft>
              <a:spcPct val="35000"/>
            </a:spcAft>
          </a:pPr>
          <a:endParaRPr lang="en-ZA" sz="1400" kern="1200" dirty="0">
            <a:solidFill>
              <a:schemeClr val="accent6">
                <a:lumMod val="50000"/>
              </a:schemeClr>
            </a:solidFill>
          </a:endParaRPr>
        </a:p>
      </dsp:txBody>
      <dsp:txXfrm>
        <a:off x="1460" y="1391943"/>
        <a:ext cx="2618393" cy="2557415"/>
      </dsp:txXfrm>
    </dsp:sp>
    <dsp:sp modelId="{6E1EB67D-5F4F-435C-BC50-490D138F2B00}">
      <dsp:nvSpPr>
        <dsp:cNvPr id="0" name=""/>
        <dsp:cNvSpPr/>
      </dsp:nvSpPr>
      <dsp:spPr>
        <a:xfrm>
          <a:off x="2872229" y="1391943"/>
          <a:ext cx="2942341" cy="25574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accent6">
                  <a:lumMod val="50000"/>
                </a:schemeClr>
              </a:solidFill>
              <a:latin typeface="Catriel" panose="02000503000000020004" pitchFamily="2" charset="0"/>
            </a:rPr>
            <a:t>PHASE 2</a:t>
          </a:r>
        </a:p>
        <a:p>
          <a:pPr lvl="0" algn="ctr" defTabSz="711200">
            <a:lnSpc>
              <a:spcPct val="90000"/>
            </a:lnSpc>
            <a:spcBef>
              <a:spcPct val="0"/>
            </a:spcBef>
            <a:spcAft>
              <a:spcPct val="35000"/>
            </a:spcAft>
          </a:pPr>
          <a:r>
            <a:rPr lang="en-ZA" sz="1600" b="0" kern="1200" dirty="0" smtClean="0">
              <a:solidFill>
                <a:schemeClr val="bg1"/>
              </a:solidFill>
              <a:latin typeface="Catriel" panose="02000503000000020004" pitchFamily="2" charset="0"/>
            </a:rPr>
            <a:t>Cabinet decision &amp; implementation commenced</a:t>
          </a:r>
        </a:p>
        <a:p>
          <a:pPr lvl="0" algn="ctr" defTabSz="711200">
            <a:lnSpc>
              <a:spcPct val="90000"/>
            </a:lnSpc>
            <a:spcBef>
              <a:spcPct val="0"/>
            </a:spcBef>
            <a:spcAft>
              <a:spcPct val="35000"/>
            </a:spcAft>
          </a:pPr>
          <a:r>
            <a:rPr lang="en-ZA" sz="1600" b="0" kern="1200" dirty="0" smtClean="0">
              <a:solidFill>
                <a:schemeClr val="bg1"/>
              </a:solidFill>
              <a:latin typeface="Catriel" panose="02000503000000020004" pitchFamily="2" charset="0"/>
            </a:rPr>
            <a:t>Institutionalisation of the function (structure, capacity, policy , systems &amp; procedures, legal enabler,  Business plan 2030, governance arrangements across three spheres) </a:t>
          </a:r>
          <a:endParaRPr lang="en-ZA" sz="1600" b="0" kern="1200" dirty="0">
            <a:solidFill>
              <a:schemeClr val="bg1"/>
            </a:solidFill>
            <a:latin typeface="Catriel" panose="02000503000000020004" pitchFamily="2" charset="0"/>
          </a:endParaRPr>
        </a:p>
      </dsp:txBody>
      <dsp:txXfrm>
        <a:off x="2872229" y="1391943"/>
        <a:ext cx="2942341" cy="2557415"/>
      </dsp:txXfrm>
    </dsp:sp>
    <dsp:sp modelId="{BA048BC8-2A7E-4372-9365-B2D7A1844603}">
      <dsp:nvSpPr>
        <dsp:cNvPr id="0" name=""/>
        <dsp:cNvSpPr/>
      </dsp:nvSpPr>
      <dsp:spPr>
        <a:xfrm>
          <a:off x="6066945" y="1391943"/>
          <a:ext cx="2618393" cy="25574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ZA" sz="1800" b="1" kern="1200" dirty="0" smtClean="0">
            <a:solidFill>
              <a:schemeClr val="accent6">
                <a:lumMod val="50000"/>
              </a:schemeClr>
            </a:solidFill>
          </a:endParaRPr>
        </a:p>
        <a:p>
          <a:pPr lvl="0" algn="ctr" defTabSz="800100">
            <a:lnSpc>
              <a:spcPct val="90000"/>
            </a:lnSpc>
            <a:spcBef>
              <a:spcPct val="0"/>
            </a:spcBef>
            <a:spcAft>
              <a:spcPct val="35000"/>
            </a:spcAft>
          </a:pPr>
          <a:r>
            <a:rPr lang="en-ZA" sz="1600" b="1" kern="1200" dirty="0" smtClean="0">
              <a:solidFill>
                <a:schemeClr val="accent6">
                  <a:lumMod val="50000"/>
                </a:schemeClr>
              </a:solidFill>
              <a:latin typeface="Catriel" panose="02000503000000020004" pitchFamily="2" charset="0"/>
            </a:rPr>
            <a:t>PHASE 3</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Coordination of the function</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Legal framework S18 PAM Act, 2014</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Governance  &amp; Coordination structures</a:t>
          </a:r>
        </a:p>
        <a:p>
          <a:pPr lvl="0" algn="ctr" defTabSz="800100">
            <a:lnSpc>
              <a:spcPct val="90000"/>
            </a:lnSpc>
            <a:spcBef>
              <a:spcPct val="0"/>
            </a:spcBef>
            <a:spcAft>
              <a:spcPct val="35000"/>
            </a:spcAft>
          </a:pPr>
          <a:r>
            <a:rPr lang="en-ZA" sz="1600" b="0" kern="1200" dirty="0" smtClean="0">
              <a:solidFill>
                <a:schemeClr val="bg1"/>
              </a:solidFill>
              <a:latin typeface="Catriel" panose="02000503000000020004" pitchFamily="2" charset="0"/>
            </a:rPr>
            <a:t>Business Plan including  Funding Model</a:t>
          </a:r>
          <a:endParaRPr lang="en-ZA" sz="1600" b="0" kern="1200" dirty="0" smtClean="0">
            <a:solidFill>
              <a:schemeClr val="accent6">
                <a:lumMod val="50000"/>
              </a:schemeClr>
            </a:solidFill>
            <a:latin typeface="Catriel" panose="02000503000000020004" pitchFamily="2" charset="0"/>
          </a:endParaRPr>
        </a:p>
        <a:p>
          <a:pPr lvl="0" algn="ctr" defTabSz="800100">
            <a:lnSpc>
              <a:spcPct val="90000"/>
            </a:lnSpc>
            <a:spcBef>
              <a:spcPct val="0"/>
            </a:spcBef>
            <a:spcAft>
              <a:spcPct val="35000"/>
            </a:spcAft>
          </a:pPr>
          <a:endParaRPr lang="en-ZA" sz="1400" b="0" kern="1200" dirty="0">
            <a:solidFill>
              <a:schemeClr val="bg1"/>
            </a:solidFill>
          </a:endParaRPr>
        </a:p>
      </dsp:txBody>
      <dsp:txXfrm>
        <a:off x="6066945" y="1391943"/>
        <a:ext cx="2618393" cy="255741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3"/>
          </a:xfrm>
          <a:prstGeom prst="rect">
            <a:avLst/>
          </a:prstGeom>
        </p:spPr>
        <p:txBody>
          <a:bodyPr vert="horz" lIns="91418" tIns="45708" rIns="91418" bIns="45708" rtlCol="0"/>
          <a:lstStyle>
            <a:lvl1pPr algn="l">
              <a:defRPr sz="1200"/>
            </a:lvl1pPr>
          </a:lstStyle>
          <a:p>
            <a:endParaRPr lang="en-ZA"/>
          </a:p>
        </p:txBody>
      </p:sp>
      <p:sp>
        <p:nvSpPr>
          <p:cNvPr id="3" name="Date Placeholder 2"/>
          <p:cNvSpPr>
            <a:spLocks noGrp="1"/>
          </p:cNvSpPr>
          <p:nvPr>
            <p:ph type="dt" sz="quarter" idx="1"/>
          </p:nvPr>
        </p:nvSpPr>
        <p:spPr>
          <a:xfrm>
            <a:off x="3850445" y="1"/>
            <a:ext cx="2945659" cy="496333"/>
          </a:xfrm>
          <a:prstGeom prst="rect">
            <a:avLst/>
          </a:prstGeom>
        </p:spPr>
        <p:txBody>
          <a:bodyPr vert="horz" lIns="91418" tIns="45708" rIns="91418" bIns="45708" rtlCol="0"/>
          <a:lstStyle>
            <a:lvl1pPr algn="r">
              <a:defRPr sz="1200"/>
            </a:lvl1pPr>
          </a:lstStyle>
          <a:p>
            <a:fld id="{BFFD2CD8-6B43-415C-864D-FF2EFA37DD07}" type="datetimeFigureOut">
              <a:rPr lang="en-ZA" smtClean="0"/>
              <a:pPr/>
              <a:t>2017/05/26</a:t>
            </a:fld>
            <a:endParaRPr lang="en-ZA"/>
          </a:p>
        </p:txBody>
      </p:sp>
      <p:sp>
        <p:nvSpPr>
          <p:cNvPr id="4" name="Footer Placeholder 3"/>
          <p:cNvSpPr>
            <a:spLocks noGrp="1"/>
          </p:cNvSpPr>
          <p:nvPr>
            <p:ph type="ftr" sz="quarter" idx="2"/>
          </p:nvPr>
        </p:nvSpPr>
        <p:spPr>
          <a:xfrm>
            <a:off x="2" y="9428586"/>
            <a:ext cx="2945659" cy="496333"/>
          </a:xfrm>
          <a:prstGeom prst="rect">
            <a:avLst/>
          </a:prstGeom>
        </p:spPr>
        <p:txBody>
          <a:bodyPr vert="horz" lIns="91418" tIns="45708" rIns="91418" bIns="45708" rtlCol="0" anchor="b"/>
          <a:lstStyle>
            <a:lvl1pPr algn="l">
              <a:defRPr sz="1200"/>
            </a:lvl1pPr>
          </a:lstStyle>
          <a:p>
            <a:endParaRPr lang="en-ZA"/>
          </a:p>
        </p:txBody>
      </p:sp>
      <p:sp>
        <p:nvSpPr>
          <p:cNvPr id="5" name="Slide Number Placeholder 4"/>
          <p:cNvSpPr>
            <a:spLocks noGrp="1"/>
          </p:cNvSpPr>
          <p:nvPr>
            <p:ph type="sldNum" sz="quarter" idx="3"/>
          </p:nvPr>
        </p:nvSpPr>
        <p:spPr>
          <a:xfrm>
            <a:off x="3850445" y="9428586"/>
            <a:ext cx="2945659" cy="496333"/>
          </a:xfrm>
          <a:prstGeom prst="rect">
            <a:avLst/>
          </a:prstGeom>
        </p:spPr>
        <p:txBody>
          <a:bodyPr vert="horz" lIns="91418" tIns="45708" rIns="91418" bIns="45708" rtlCol="0" anchor="b"/>
          <a:lstStyle>
            <a:lvl1pPr algn="r">
              <a:defRPr sz="1200"/>
            </a:lvl1pPr>
          </a:lstStyle>
          <a:p>
            <a:fld id="{184DA932-ED64-4A95-A7F7-329934CBEE7F}" type="slidenum">
              <a:rPr lang="en-ZA" smtClean="0"/>
              <a:pPr/>
              <a:t>‹#›</a:t>
            </a:fld>
            <a:endParaRPr lang="en-ZA"/>
          </a:p>
        </p:txBody>
      </p:sp>
    </p:spTree>
    <p:extLst>
      <p:ext uri="{BB962C8B-B14F-4D97-AF65-F5344CB8AC3E}">
        <p14:creationId xmlns:p14="http://schemas.microsoft.com/office/powerpoint/2010/main" xmlns="" val="2928664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6809"/>
          </a:xfrm>
          <a:prstGeom prst="rect">
            <a:avLst/>
          </a:prstGeom>
        </p:spPr>
        <p:txBody>
          <a:bodyPr vert="horz" lIns="91418" tIns="45708" rIns="91418" bIns="45708" rtlCol="0"/>
          <a:lstStyle>
            <a:lvl1pPr algn="l">
              <a:defRPr sz="1200"/>
            </a:lvl1pPr>
          </a:lstStyle>
          <a:p>
            <a:endParaRPr lang="en-ZA"/>
          </a:p>
        </p:txBody>
      </p:sp>
      <p:sp>
        <p:nvSpPr>
          <p:cNvPr id="3" name="Date Placeholder 2"/>
          <p:cNvSpPr>
            <a:spLocks noGrp="1"/>
          </p:cNvSpPr>
          <p:nvPr>
            <p:ph type="dt" idx="1"/>
          </p:nvPr>
        </p:nvSpPr>
        <p:spPr>
          <a:xfrm>
            <a:off x="3849690" y="3"/>
            <a:ext cx="2946400" cy="496809"/>
          </a:xfrm>
          <a:prstGeom prst="rect">
            <a:avLst/>
          </a:prstGeom>
        </p:spPr>
        <p:txBody>
          <a:bodyPr vert="horz" lIns="91418" tIns="45708" rIns="91418" bIns="45708" rtlCol="0"/>
          <a:lstStyle>
            <a:lvl1pPr algn="r">
              <a:defRPr sz="1200"/>
            </a:lvl1pPr>
          </a:lstStyle>
          <a:p>
            <a:fld id="{3F5D7CD6-A1F9-45CF-96C1-E1388C2155E8}" type="datetimeFigureOut">
              <a:rPr lang="en-ZA" smtClean="0"/>
              <a:pPr/>
              <a:t>2017/05/26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8" tIns="45708" rIns="91418" bIns="45708" rtlCol="0" anchor="ctr"/>
          <a:lstStyle/>
          <a:p>
            <a:endParaRPr lang="en-ZA"/>
          </a:p>
        </p:txBody>
      </p:sp>
      <p:sp>
        <p:nvSpPr>
          <p:cNvPr id="5" name="Notes Placeholder 4"/>
          <p:cNvSpPr>
            <a:spLocks noGrp="1"/>
          </p:cNvSpPr>
          <p:nvPr>
            <p:ph type="body" sz="quarter" idx="3"/>
          </p:nvPr>
        </p:nvSpPr>
        <p:spPr>
          <a:xfrm>
            <a:off x="679453" y="4715712"/>
            <a:ext cx="5438775" cy="4466511"/>
          </a:xfrm>
          <a:prstGeom prst="rect">
            <a:avLst/>
          </a:prstGeom>
        </p:spPr>
        <p:txBody>
          <a:bodyPr vert="horz" lIns="91418" tIns="45708" rIns="91418"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246"/>
            <a:ext cx="2946400" cy="496809"/>
          </a:xfrm>
          <a:prstGeom prst="rect">
            <a:avLst/>
          </a:prstGeom>
        </p:spPr>
        <p:txBody>
          <a:bodyPr vert="horz" lIns="91418" tIns="45708" rIns="91418" bIns="45708" rtlCol="0" anchor="b"/>
          <a:lstStyle>
            <a:lvl1pPr algn="l">
              <a:defRPr sz="1200"/>
            </a:lvl1pPr>
          </a:lstStyle>
          <a:p>
            <a:endParaRPr lang="en-ZA"/>
          </a:p>
        </p:txBody>
      </p:sp>
      <p:sp>
        <p:nvSpPr>
          <p:cNvPr id="7" name="Slide Number Placeholder 6"/>
          <p:cNvSpPr>
            <a:spLocks noGrp="1"/>
          </p:cNvSpPr>
          <p:nvPr>
            <p:ph type="sldNum" sz="quarter" idx="5"/>
          </p:nvPr>
        </p:nvSpPr>
        <p:spPr>
          <a:xfrm>
            <a:off x="3849690" y="9428246"/>
            <a:ext cx="2946400" cy="496809"/>
          </a:xfrm>
          <a:prstGeom prst="rect">
            <a:avLst/>
          </a:prstGeom>
        </p:spPr>
        <p:txBody>
          <a:bodyPr vert="horz" lIns="91418" tIns="45708" rIns="91418" bIns="45708" rtlCol="0" anchor="b"/>
          <a:lstStyle>
            <a:lvl1pPr algn="r">
              <a:defRPr sz="1200"/>
            </a:lvl1pPr>
          </a:lstStyle>
          <a:p>
            <a:fld id="{AE9450D0-7AB3-44B0-BB5A-4FE223E2970D}" type="slidenum">
              <a:rPr lang="en-ZA" smtClean="0"/>
              <a:pPr/>
              <a:t>‹#›</a:t>
            </a:fld>
            <a:endParaRPr lang="en-ZA"/>
          </a:p>
        </p:txBody>
      </p:sp>
    </p:spTree>
    <p:extLst>
      <p:ext uri="{BB962C8B-B14F-4D97-AF65-F5344CB8AC3E}">
        <p14:creationId xmlns:p14="http://schemas.microsoft.com/office/powerpoint/2010/main" xmlns="" val="266994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2853697-886D-4F25-9F68-D7C6F902849D}" type="slidenum">
              <a:rPr lang="en-US" smtClean="0"/>
              <a:pPr>
                <a:defRPr/>
              </a:pPr>
              <a:t>2</a:t>
            </a:fld>
            <a:endParaRPr lang="en-US" dirty="0"/>
          </a:p>
        </p:txBody>
      </p:sp>
    </p:spTree>
    <p:extLst>
      <p:ext uri="{BB962C8B-B14F-4D97-AF65-F5344CB8AC3E}">
        <p14:creationId xmlns:p14="http://schemas.microsoft.com/office/powerpoint/2010/main" xmlns="" val="87727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3113" y="512763"/>
            <a:ext cx="3413125" cy="2560637"/>
          </a:xfrm>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C86B2A3-9AC1-3847-9EBB-AB1AC65F3A53}" type="slidenum">
              <a:rPr lang="en-US" smtClean="0"/>
              <a:pPr/>
              <a:t>4</a:t>
            </a:fld>
            <a:endParaRPr lang="en-US"/>
          </a:p>
        </p:txBody>
      </p:sp>
    </p:spTree>
    <p:extLst>
      <p:ext uri="{BB962C8B-B14F-4D97-AF65-F5344CB8AC3E}">
        <p14:creationId xmlns:p14="http://schemas.microsoft.com/office/powerpoint/2010/main" xmlns="" val="1013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Of the existing centres</a:t>
            </a:r>
            <a:r>
              <a:rPr lang="en-ZA" baseline="0" dirty="0" smtClean="0"/>
              <a:t> worth noting that</a:t>
            </a:r>
          </a:p>
          <a:p>
            <a:pPr marL="171450" indent="-171450">
              <a:buFont typeface="Arial" panose="020B0604020202020204" pitchFamily="34" charset="0"/>
              <a:buChar char="•"/>
            </a:pPr>
            <a:r>
              <a:rPr lang="en-ZA" baseline="0" dirty="0" smtClean="0"/>
              <a:t>25 centres/clusters serve a population that is far greater than the capacity norms of departments- this includes the centres in the CBD of Johannesburg and Pretoria, Alexandra and Mamelodi. Serve population catchments 500 000 (mostly in metro areas). May have problems in dealing with demand</a:t>
            </a:r>
          </a:p>
          <a:p>
            <a:pPr marL="171450" indent="-171450">
              <a:buFont typeface="Arial" panose="020B0604020202020204" pitchFamily="34" charset="0"/>
              <a:buChar char="•"/>
            </a:pPr>
            <a:endParaRPr lang="en-ZA" baseline="0" dirty="0" smtClean="0"/>
          </a:p>
          <a:p>
            <a:pPr marL="171450" indent="-171450">
              <a:buFont typeface="Arial" panose="020B0604020202020204" pitchFamily="34" charset="0"/>
              <a:buChar char="•"/>
            </a:pPr>
            <a:r>
              <a:rPr lang="en-ZA" baseline="0" dirty="0" smtClean="0"/>
              <a:t>49 serve a population catchment of less than 20 000 people (sparely rural areas with low population counts). Could consider making it periodic service point</a:t>
            </a:r>
          </a:p>
          <a:p>
            <a:pPr marL="171450" indent="-171450">
              <a:buFont typeface="Arial" panose="020B0604020202020204" pitchFamily="34" charset="0"/>
              <a:buChar char="•"/>
            </a:pPr>
            <a:endParaRPr lang="en-ZA" baseline="0" dirty="0" smtClean="0"/>
          </a:p>
          <a:p>
            <a:pPr marL="0" indent="0">
              <a:buFont typeface="Arial" panose="020B0604020202020204" pitchFamily="34" charset="0"/>
              <a:buNone/>
            </a:pPr>
            <a:r>
              <a:rPr lang="en-ZA" baseline="0" dirty="0" smtClean="0"/>
              <a:t>Proposed 67 locations- should be noted that </a:t>
            </a:r>
          </a:p>
          <a:p>
            <a:pPr marL="171450" indent="-171450">
              <a:buFont typeface="Arial" panose="020B0604020202020204" pitchFamily="34" charset="0"/>
              <a:buChar char="•"/>
            </a:pPr>
            <a:r>
              <a:rPr lang="en-ZA" baseline="0" dirty="0" smtClean="0"/>
              <a:t>In only 25 cases are new TSC proposed</a:t>
            </a:r>
          </a:p>
          <a:p>
            <a:pPr marL="171450" indent="-171450">
              <a:buFont typeface="Arial" panose="020B0604020202020204" pitchFamily="34" charset="0"/>
              <a:buChar char="•"/>
            </a:pPr>
            <a:r>
              <a:rPr lang="en-ZA" baseline="0" dirty="0" smtClean="0"/>
              <a:t>In 42 instances a cluster is proposed, where there are already some departments present, but it is not a complete cluster. By adding departments, clusters could be established. Could provide cost saving and greater convenience</a:t>
            </a:r>
          </a:p>
          <a:p>
            <a:pPr marL="171450" indent="-171450">
              <a:buFont typeface="Arial" panose="020B0604020202020204" pitchFamily="34" charset="0"/>
              <a:buChar char="•"/>
            </a:pPr>
            <a:endParaRPr lang="en-ZA" baseline="0" dirty="0" smtClean="0"/>
          </a:p>
          <a:p>
            <a:pPr marL="0" indent="0">
              <a:buFont typeface="Arial" panose="020B0604020202020204" pitchFamily="34" charset="0"/>
              <a:buNone/>
            </a:pPr>
            <a:r>
              <a:rPr lang="en-ZA" baseline="0" dirty="0" smtClean="0"/>
              <a:t>11 Local municipalities that did not have a TSC will benefit from a TSC</a:t>
            </a:r>
          </a:p>
          <a:p>
            <a:pPr marL="0" indent="0">
              <a:buFont typeface="Arial" panose="020B0604020202020204" pitchFamily="34" charset="0"/>
              <a:buNone/>
            </a:pPr>
            <a:r>
              <a:rPr lang="en-ZA" baseline="0" dirty="0" smtClean="0"/>
              <a:t>Remainder will receive services from centres in adjacent municipalities and the deployment of satellite offices and mobiles could address the need</a:t>
            </a:r>
          </a:p>
          <a:p>
            <a:pPr marL="0" indent="0">
              <a:buFont typeface="Arial" panose="020B0604020202020204" pitchFamily="34" charset="0"/>
              <a:buNone/>
            </a:pPr>
            <a:r>
              <a:rPr lang="en-ZA" baseline="0" dirty="0" smtClean="0"/>
              <a:t>  </a:t>
            </a:r>
          </a:p>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fld id="{0318D519-55F9-4C6E-A74D-913DF52D906F}" type="slidenum">
              <a:rPr lang="en-ZA" smtClean="0"/>
              <a:pPr/>
              <a:t>5</a:t>
            </a:fld>
            <a:endParaRPr lang="en-ZA" dirty="0"/>
          </a:p>
        </p:txBody>
      </p:sp>
    </p:spTree>
    <p:extLst>
      <p:ext uri="{BB962C8B-B14F-4D97-AF65-F5344CB8AC3E}">
        <p14:creationId xmlns:p14="http://schemas.microsoft.com/office/powerpoint/2010/main" xmlns="" val="343676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Capacity constraints - linked to the size of the centre (population thresholds) for different types and sizes of centres</a:t>
            </a:r>
          </a:p>
          <a:p>
            <a:endParaRPr lang="en-ZA" dirty="0" smtClean="0"/>
          </a:p>
          <a:p>
            <a:r>
              <a:rPr lang="en-ZA" dirty="0" smtClean="0"/>
              <a:t>Capacity constraints informed by access standards of departments and the results of the as-is analysis</a:t>
            </a:r>
          </a:p>
          <a:p>
            <a:endParaRPr lang="en-ZA" dirty="0" smtClean="0"/>
          </a:p>
          <a:p>
            <a:r>
              <a:rPr lang="en-ZA" dirty="0" smtClean="0"/>
              <a:t>What is a Thusong SC- the normal traditional Thusongs service centre- brick and mortar building where a number of department provide service under one roof.</a:t>
            </a:r>
          </a:p>
          <a:p>
            <a:endParaRPr lang="en-ZA" dirty="0" smtClean="0"/>
          </a:p>
          <a:p>
            <a:r>
              <a:rPr lang="en-ZA" dirty="0" smtClean="0"/>
              <a:t>What is a Cluster-these are virtual thusong service centres and consists of a grouping of 3 of the 4 participating departments in vey close proximity to each other. These virtual Thusongs provide the basic backbone to assess the synergy between departments. </a:t>
            </a:r>
          </a:p>
          <a:p>
            <a:endParaRPr lang="en-ZA" dirty="0" smtClean="0"/>
          </a:p>
          <a:p>
            <a:r>
              <a:rPr lang="en-ZA" dirty="0" smtClean="0"/>
              <a:t>The distance standards to determine proximity 1-2 km</a:t>
            </a:r>
          </a:p>
          <a:p>
            <a:endParaRPr lang="en-ZA" dirty="0"/>
          </a:p>
        </p:txBody>
      </p:sp>
      <p:sp>
        <p:nvSpPr>
          <p:cNvPr id="4" name="Slide Number Placeholder 3"/>
          <p:cNvSpPr>
            <a:spLocks noGrp="1"/>
          </p:cNvSpPr>
          <p:nvPr>
            <p:ph type="sldNum" sz="quarter" idx="10"/>
          </p:nvPr>
        </p:nvSpPr>
        <p:spPr/>
        <p:txBody>
          <a:bodyPr/>
          <a:lstStyle/>
          <a:p>
            <a:fld id="{0318D519-55F9-4C6E-A74D-913DF52D906F}" type="slidenum">
              <a:rPr lang="en-ZA" smtClean="0"/>
              <a:pPr/>
              <a:t>6</a:t>
            </a:fld>
            <a:endParaRPr lang="en-ZA" dirty="0"/>
          </a:p>
        </p:txBody>
      </p:sp>
    </p:spTree>
    <p:extLst>
      <p:ext uri="{BB962C8B-B14F-4D97-AF65-F5344CB8AC3E}">
        <p14:creationId xmlns:p14="http://schemas.microsoft.com/office/powerpoint/2010/main" xmlns="" val="351283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8C86B2A3-9AC1-3847-9EBB-AB1AC65F3A53}" type="slidenum">
              <a:rPr lang="en-US" smtClean="0"/>
              <a:pPr/>
              <a:t>9</a:t>
            </a:fld>
            <a:endParaRPr lang="en-US"/>
          </a:p>
        </p:txBody>
      </p:sp>
    </p:spTree>
    <p:extLst>
      <p:ext uri="{BB962C8B-B14F-4D97-AF65-F5344CB8AC3E}">
        <p14:creationId xmlns:p14="http://schemas.microsoft.com/office/powerpoint/2010/main" xmlns="" val="379476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8C86B2A3-9AC1-3847-9EBB-AB1AC65F3A53}" type="slidenum">
              <a:rPr lang="en-US" smtClean="0"/>
              <a:pPr/>
              <a:t>10</a:t>
            </a:fld>
            <a:endParaRPr lang="en-US"/>
          </a:p>
        </p:txBody>
      </p:sp>
    </p:spTree>
    <p:extLst>
      <p:ext uri="{BB962C8B-B14F-4D97-AF65-F5344CB8AC3E}">
        <p14:creationId xmlns:p14="http://schemas.microsoft.com/office/powerpoint/2010/main" xmlns="" val="340251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968B5-53A6-4203-BB8A-CD81DFD5C53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412854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968B5-53A6-4203-BB8A-CD81DFD5C53F}" type="slidenum">
              <a:rPr lang="en-US" smtClean="0"/>
              <a:pPr/>
              <a:t>22</a:t>
            </a:fld>
            <a:endParaRPr lang="en-US"/>
          </a:p>
        </p:txBody>
      </p:sp>
    </p:spTree>
    <p:extLst>
      <p:ext uri="{BB962C8B-B14F-4D97-AF65-F5344CB8AC3E}">
        <p14:creationId xmlns:p14="http://schemas.microsoft.com/office/powerpoint/2010/main" xmlns="" val="295155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C11EA773-18CC-4CD8-BB1F-E8F07C8E9040}" type="datetime1">
              <a:rPr lang="en-US" smtClean="0"/>
              <a:pPr>
                <a:defRPr/>
              </a:pPr>
              <a:t>5/26/2017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r>
              <a:rPr lang="en-ZA" smtClean="0"/>
              <a:t>Transforming the Public Service into an effective service delivery machinery</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62569AD-D3A1-42BB-9585-F565B85B1D7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38A80CD-76AF-4665-8CDC-403734E2D14B}" type="datetime1">
              <a:rPr lang="en-US" smtClean="0"/>
              <a:pPr>
                <a:defRPr/>
              </a:pPr>
              <a:t>5/26/2017</a:t>
            </a:fld>
            <a:endParaRPr lang="en-US"/>
          </a:p>
        </p:txBody>
      </p:sp>
      <p:sp>
        <p:nvSpPr>
          <p:cNvPr id="5" name="Footer Placeholder 4"/>
          <p:cNvSpPr>
            <a:spLocks noGrp="1"/>
          </p:cNvSpPr>
          <p:nvPr>
            <p:ph type="ftr" sz="quarter" idx="11"/>
          </p:nvPr>
        </p:nvSpPr>
        <p:spPr/>
        <p:txBody>
          <a:bodyPr/>
          <a:lstStyle/>
          <a:p>
            <a:pPr>
              <a:defRPr/>
            </a:pPr>
            <a:r>
              <a:rPr lang="en-ZA" smtClean="0"/>
              <a:t>Transforming the Public Service into an effective service delivery machinery</a:t>
            </a:r>
            <a:endParaRPr lang="en-US"/>
          </a:p>
        </p:txBody>
      </p:sp>
      <p:sp>
        <p:nvSpPr>
          <p:cNvPr id="6" name="Slide Number Placeholder 5"/>
          <p:cNvSpPr>
            <a:spLocks noGrp="1"/>
          </p:cNvSpPr>
          <p:nvPr>
            <p:ph type="sldNum" sz="quarter" idx="12"/>
          </p:nvPr>
        </p:nvSpPr>
        <p:spPr/>
        <p:txBody>
          <a:bodyPr/>
          <a:lstStyle/>
          <a:p>
            <a:pPr>
              <a:defRPr/>
            </a:pPr>
            <a:fld id="{5065E9C4-99D0-4041-92CA-153FBE9AB54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2560EDAC-CFAC-484F-A81C-CD78D8D6168D}" type="datetime1">
              <a:rPr lang="en-US" smtClean="0"/>
              <a:pPr>
                <a:defRPr/>
              </a:pPr>
              <a:t>5/26/2017</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r>
              <a:rPr lang="en-ZA" smtClean="0"/>
              <a:t>Transforming the Public Service into an effective service delivery machinery</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1EFE4214-75AD-4AD3-914F-1EA7A0A59ED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omparison">
    <p:spTree>
      <p:nvGrpSpPr>
        <p:cNvPr id="1" name=""/>
        <p:cNvGrpSpPr/>
        <p:nvPr/>
      </p:nvGrpSpPr>
      <p:grpSpPr>
        <a:xfrm>
          <a:off x="0" y="0"/>
          <a:ext cx="0" cy="0"/>
          <a:chOff x="0" y="0"/>
          <a:chExt cx="0" cy="0"/>
        </a:xfrm>
      </p:grpSpPr>
      <p:pic>
        <p:nvPicPr>
          <p:cNvPr id="10" name="Picture 9" descr="POWERPOINT PRESENTATION2.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0045"/>
            <a:ext cx="9144000" cy="6837956"/>
          </a:xfrm>
          <a:prstGeom prst="rect">
            <a:avLst/>
          </a:prstGeom>
        </p:spPr>
      </p:pic>
      <p:sp>
        <p:nvSpPr>
          <p:cNvPr id="2" name="Title 1"/>
          <p:cNvSpPr>
            <a:spLocks noGrp="1"/>
          </p:cNvSpPr>
          <p:nvPr>
            <p:ph type="title"/>
          </p:nvPr>
        </p:nvSpPr>
        <p:spPr>
          <a:xfrm>
            <a:off x="618189" y="5421120"/>
            <a:ext cx="7914274" cy="794717"/>
          </a:xfrm>
        </p:spPr>
        <p:txBody>
          <a:bodyPr anchor="b" anchorCtr="0">
            <a:normAutofit/>
          </a:bodyPr>
          <a:lstStyle>
            <a:lvl1pPr>
              <a:defRPr sz="2500" b="1">
                <a:solidFill>
                  <a:srgbClr val="8B0E18"/>
                </a:solidFill>
              </a:defRPr>
            </a:lvl1pPr>
          </a:lstStyle>
          <a:p>
            <a:r>
              <a:rPr lang="en-US" dirty="0" smtClean="0"/>
              <a:t>Click to edit Master title style</a:t>
            </a:r>
            <a:endParaRPr lang="en-US" dirty="0"/>
          </a:p>
        </p:txBody>
      </p:sp>
      <p:sp>
        <p:nvSpPr>
          <p:cNvPr id="8" name="Chart Placeholder 7"/>
          <p:cNvSpPr>
            <a:spLocks noGrp="1"/>
          </p:cNvSpPr>
          <p:nvPr>
            <p:ph type="chart" sz="quarter" idx="10"/>
          </p:nvPr>
        </p:nvSpPr>
        <p:spPr>
          <a:xfrm>
            <a:off x="617539" y="889328"/>
            <a:ext cx="7915275" cy="4437208"/>
          </a:xfrm>
        </p:spPr>
        <p:txBody>
          <a:bodyPr/>
          <a:lstStyle/>
          <a:p>
            <a:endParaRPr lang="en-US"/>
          </a:p>
        </p:txBody>
      </p:sp>
    </p:spTree>
    <p:extLst>
      <p:ext uri="{BB962C8B-B14F-4D97-AF65-F5344CB8AC3E}">
        <p14:creationId xmlns:p14="http://schemas.microsoft.com/office/powerpoint/2010/main" xmlns="" val="3377896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FC23355B-E3A6-4D3E-AB2B-A1B8FEA8E38B}" type="slidenum">
              <a:rPr lang="en-US" altLang="en-US" smtClean="0"/>
              <a:pPr>
                <a:defRPr/>
              </a:pPr>
              <a:t>‹#›</a:t>
            </a:fld>
            <a:endParaRPr lang="en-US" altLang="en-US" dirty="0"/>
          </a:p>
        </p:txBody>
      </p:sp>
    </p:spTree>
    <p:extLst>
      <p:ext uri="{BB962C8B-B14F-4D97-AF65-F5344CB8AC3E}">
        <p14:creationId xmlns:p14="http://schemas.microsoft.com/office/powerpoint/2010/main" xmlns="" val="108227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D1EF1CAC-83F2-44D9-B35A-0634CCFF04DC}" type="datetime1">
              <a:rPr lang="en-US" smtClean="0"/>
              <a:pPr>
                <a:defRPr/>
              </a:pPr>
              <a:t>5/26/2017</a:t>
            </a:fld>
            <a:endParaRPr lang="en-US"/>
          </a:p>
        </p:txBody>
      </p:sp>
      <p:sp>
        <p:nvSpPr>
          <p:cNvPr id="5" name="Footer Placeholder 4"/>
          <p:cNvSpPr>
            <a:spLocks noGrp="1"/>
          </p:cNvSpPr>
          <p:nvPr>
            <p:ph type="ftr" sz="quarter" idx="11"/>
          </p:nvPr>
        </p:nvSpPr>
        <p:spPr/>
        <p:txBody>
          <a:bodyPr/>
          <a:lstStyle/>
          <a:p>
            <a:pPr>
              <a:defRPr/>
            </a:pPr>
            <a:r>
              <a:rPr lang="en-ZA" smtClean="0"/>
              <a:t>Transforming the Public Service into an effective service delivery machinery</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2DA6AA8-FF8F-401E-8619-429FC7B319F7}"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1A9A5F6E-6B2D-4C51-B81D-B4AE12758B15}" type="datetime1">
              <a:rPr lang="en-US" smtClean="0"/>
              <a:pPr>
                <a:defRPr/>
              </a:pPr>
              <a:t>5/26/2017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F623DADB-ECBE-4228-A339-DAA6DE853F4E}"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ZA" smtClean="0"/>
              <a:t>Transforming the Public Service into an effective service delivery machinery</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740F164B-286B-418B-8B15-0F87DC8F702C}" type="datetime1">
              <a:rPr lang="en-US" smtClean="0"/>
              <a:pPr>
                <a:defRPr/>
              </a:pPr>
              <a:t>5/26/2017</a:t>
            </a:fld>
            <a:endParaRPr lang="en-US"/>
          </a:p>
        </p:txBody>
      </p:sp>
      <p:sp>
        <p:nvSpPr>
          <p:cNvPr id="10" name="Slide Number Placeholder 9"/>
          <p:cNvSpPr>
            <a:spLocks noGrp="1"/>
          </p:cNvSpPr>
          <p:nvPr>
            <p:ph type="sldNum" sz="quarter" idx="16"/>
          </p:nvPr>
        </p:nvSpPr>
        <p:spPr/>
        <p:txBody>
          <a:bodyPr rtlCol="0"/>
          <a:lstStyle/>
          <a:p>
            <a:pPr>
              <a:defRPr/>
            </a:pPr>
            <a:fld id="{56AB1989-D034-471F-9B49-D6EEB60CBDF1}"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ZA" smtClean="0"/>
              <a:t>Transforming the Public Service into an effective service delivery machinery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1D0D7BD4-05B4-40BA-B6E2-8D4248827120}" type="datetime1">
              <a:rPr lang="en-US" smtClean="0"/>
              <a:pPr>
                <a:defRPr/>
              </a:pPr>
              <a:t>5/26/2017</a:t>
            </a:fld>
            <a:endParaRPr lang="en-US"/>
          </a:p>
        </p:txBody>
      </p:sp>
      <p:sp>
        <p:nvSpPr>
          <p:cNvPr id="12" name="Slide Number Placeholder 11"/>
          <p:cNvSpPr>
            <a:spLocks noGrp="1"/>
          </p:cNvSpPr>
          <p:nvPr>
            <p:ph type="sldNum" sz="quarter" idx="16"/>
          </p:nvPr>
        </p:nvSpPr>
        <p:spPr/>
        <p:txBody>
          <a:bodyPr rtlCol="0"/>
          <a:lstStyle/>
          <a:p>
            <a:pPr>
              <a:defRPr/>
            </a:pPr>
            <a:fld id="{A4B4DACD-31E9-45A8-A7FC-6F29134C0CD0}"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ZA" smtClean="0"/>
              <a:t>Transforming the Public Service into an effective service delivery machinery</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3D14AAD-477B-4D0F-B39C-6A0304DF9286}" type="datetime1">
              <a:rPr lang="en-US" smtClean="0"/>
              <a:pPr>
                <a:defRPr/>
              </a:pPr>
              <a:t>5/26/2017</a:t>
            </a:fld>
            <a:endParaRPr lang="en-US"/>
          </a:p>
        </p:txBody>
      </p:sp>
      <p:sp>
        <p:nvSpPr>
          <p:cNvPr id="4" name="Footer Placeholder 3"/>
          <p:cNvSpPr>
            <a:spLocks noGrp="1"/>
          </p:cNvSpPr>
          <p:nvPr>
            <p:ph type="ftr" sz="quarter" idx="11"/>
          </p:nvPr>
        </p:nvSpPr>
        <p:spPr/>
        <p:txBody>
          <a:bodyPr/>
          <a:lstStyle/>
          <a:p>
            <a:pPr>
              <a:defRPr/>
            </a:pPr>
            <a:r>
              <a:rPr lang="en-ZA" smtClean="0"/>
              <a:t>Transforming the Public Service into an effective service delivery machinery</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6E770576-35D0-44C0-A62D-45761200456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826ED6-343C-486F-9D4B-50ED3E273213}" type="datetime1">
              <a:rPr lang="en-US" smtClean="0"/>
              <a:pPr>
                <a:defRPr/>
              </a:pPr>
              <a:t>5/26/2017</a:t>
            </a:fld>
            <a:endParaRPr lang="en-US"/>
          </a:p>
        </p:txBody>
      </p:sp>
      <p:sp>
        <p:nvSpPr>
          <p:cNvPr id="3" name="Footer Placeholder 2"/>
          <p:cNvSpPr>
            <a:spLocks noGrp="1"/>
          </p:cNvSpPr>
          <p:nvPr>
            <p:ph type="ftr" sz="quarter" idx="11"/>
          </p:nvPr>
        </p:nvSpPr>
        <p:spPr/>
        <p:txBody>
          <a:bodyPr/>
          <a:lstStyle/>
          <a:p>
            <a:pPr>
              <a:defRPr/>
            </a:pPr>
            <a:r>
              <a:rPr lang="en-ZA" smtClean="0"/>
              <a:t>Transforming the Public Service into an effective service delivery machinery</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0FC44C3-D5BD-4618-A034-F8495E2ADF5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48A01BE3-D8A7-4453-9690-0A23FF553C23}" type="datetime1">
              <a:rPr lang="en-US" smtClean="0"/>
              <a:pPr>
                <a:defRPr/>
              </a:pPr>
              <a:t>5/26/2017</a:t>
            </a:fld>
            <a:endParaRPr lang="en-US"/>
          </a:p>
        </p:txBody>
      </p:sp>
      <p:sp>
        <p:nvSpPr>
          <p:cNvPr id="6" name="Footer Placeholder 5"/>
          <p:cNvSpPr>
            <a:spLocks noGrp="1"/>
          </p:cNvSpPr>
          <p:nvPr>
            <p:ph type="ftr" sz="quarter" idx="11"/>
          </p:nvPr>
        </p:nvSpPr>
        <p:spPr/>
        <p:txBody>
          <a:bodyPr/>
          <a:lstStyle/>
          <a:p>
            <a:pPr>
              <a:defRPr/>
            </a:pPr>
            <a:r>
              <a:rPr lang="en-ZA" smtClean="0"/>
              <a:t>Transforming the Public Service into an effective service delivery machinery</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DC50706-78F8-41A0-BAFB-56F57F206F93}"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326CAE39-5ED2-4678-BC42-E1771C30E3DB}" type="datetime1">
              <a:rPr lang="en-US" smtClean="0"/>
              <a:pPr>
                <a:defRPr/>
              </a:pPr>
              <a:t>5/26/2017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96691265-8CDE-4585-9D2B-F3D508892D89}"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n-ZA" smtClean="0"/>
              <a:t>Transforming the Public Service into an effective service delivery machinery</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32BDF81C-B44F-439B-899F-8DC7FFDEBDE6}" type="datetime1">
              <a:rPr lang="en-US" smtClean="0"/>
              <a:pPr>
                <a:defRPr/>
              </a:pPr>
              <a:t>5/26/2017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ZA" smtClean="0"/>
              <a:t>Transforming the Public Service into an effective service delivery machinery</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EE1124A8-BB14-4CE8-8C8A-AE24BA8A2C33}" type="slidenum">
              <a:rPr lang="en-US" smtClean="0"/>
              <a:pPr>
                <a:def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www.123rf.com/photo_15614101_3d-people-pushing-green-arrow-3d-rendering.html" TargetMode="External"/><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123rf.com/photo_8343573_agile-stand-up-meeting-is-a-daily-team-meeting-the-goal-is-to-provide-a-status-to-the-team-members.html" TargetMode="External"/><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5.png"/><Relationship Id="rId4" Type="http://schemas.openxmlformats.org/officeDocument/2006/relationships/diagramQuickStyle" Target="../diagrams/quickStyle1.xml"/><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049"/>
            <a:ext cx="3240360" cy="923703"/>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ZA" dirty="0" smtClean="0">
                <a:latin typeface="Arial" panose="020B0604020202020204" pitchFamily="34" charset="0"/>
                <a:cs typeface="Arial" panose="020B0604020202020204" pitchFamily="34" charset="0"/>
              </a:rPr>
              <a:t/>
            </a:r>
            <a:br>
              <a:rPr lang="en-ZA" dirty="0" smtClean="0">
                <a:latin typeface="Arial" panose="020B0604020202020204" pitchFamily="34" charset="0"/>
                <a:cs typeface="Arial" panose="020B0604020202020204" pitchFamily="34" charset="0"/>
              </a:rPr>
            </a:br>
            <a:r>
              <a:rPr lang="en-ZA" dirty="0" smtClean="0">
                <a:latin typeface="Arial" panose="020B0604020202020204" pitchFamily="34" charset="0"/>
                <a:cs typeface="Arial" panose="020B0604020202020204" pitchFamily="34" charset="0"/>
              </a:rPr>
              <a:t>24 MAY 2017 </a:t>
            </a:r>
            <a:br>
              <a:rPr lang="en-ZA" dirty="0" smtClean="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107504" y="1556792"/>
            <a:ext cx="3240360" cy="3938115"/>
          </a:xfrm>
        </p:spPr>
        <p:style>
          <a:lnRef idx="1">
            <a:schemeClr val="accent3"/>
          </a:lnRef>
          <a:fillRef idx="2">
            <a:schemeClr val="accent3"/>
          </a:fillRef>
          <a:effectRef idx="1">
            <a:schemeClr val="accent3"/>
          </a:effectRef>
          <a:fontRef idx="minor">
            <a:schemeClr val="dk1"/>
          </a:fontRef>
        </p:style>
        <p:txBody>
          <a:bodyPr>
            <a:normAutofit fontScale="40000" lnSpcReduction="20000"/>
          </a:bodyPr>
          <a:lstStyle/>
          <a:p>
            <a:r>
              <a:rPr lang="en-ZA" sz="3800" b="1" dirty="0" smtClean="0">
                <a:solidFill>
                  <a:schemeClr val="accent6">
                    <a:lumMod val="75000"/>
                  </a:schemeClr>
                </a:solidFill>
                <a:latin typeface="Arial Rounded MT Bold" panose="020F0704030504030204" pitchFamily="34" charset="0"/>
                <a:cs typeface="Estrangelo Edessa" panose="03080600000000000000" pitchFamily="66" charset="0"/>
              </a:rPr>
              <a:t>PORTFOLIO COMMITTEE ON </a:t>
            </a:r>
            <a:r>
              <a:rPr lang="en-ZA" sz="3800" b="1" dirty="0">
                <a:solidFill>
                  <a:schemeClr val="accent6">
                    <a:lumMod val="75000"/>
                  </a:schemeClr>
                </a:solidFill>
                <a:latin typeface="Arial Rounded MT Bold" panose="020F0704030504030204" pitchFamily="34" charset="0"/>
                <a:cs typeface="Estrangelo Edessa" panose="03080600000000000000" pitchFamily="66" charset="0"/>
              </a:rPr>
              <a:t>PUBLIC SERVICE AND ADMINISTRATION, PERFORMANCE, MONITORING AND EVALUATION</a:t>
            </a:r>
          </a:p>
          <a:p>
            <a:r>
              <a:rPr lang="en-US" sz="4500" b="1" cap="small" dirty="0" smtClean="0">
                <a:solidFill>
                  <a:schemeClr val="tx1"/>
                </a:solidFill>
                <a:latin typeface="Arial Rounded MT Bold" panose="020F0704030504030204" pitchFamily="34" charset="0"/>
                <a:cs typeface="Estrangelo Edessa" panose="03080600000000000000" pitchFamily="66" charset="0"/>
              </a:rPr>
              <a:t>Progress with Research:  National Coordination, </a:t>
            </a:r>
            <a:r>
              <a:rPr lang="en-US" sz="4500" b="1" cap="small" dirty="0">
                <a:solidFill>
                  <a:schemeClr val="tx1"/>
                </a:solidFill>
                <a:latin typeface="Arial Rounded MT Bold" panose="020F0704030504030204" pitchFamily="34" charset="0"/>
                <a:cs typeface="Estrangelo Edessa" panose="03080600000000000000" pitchFamily="66" charset="0"/>
              </a:rPr>
              <a:t>Institutional </a:t>
            </a:r>
            <a:r>
              <a:rPr lang="en-US" sz="4500" b="1" cap="small" dirty="0" smtClean="0">
                <a:solidFill>
                  <a:schemeClr val="tx1"/>
                </a:solidFill>
                <a:latin typeface="Arial Rounded MT Bold" panose="020F0704030504030204" pitchFamily="34" charset="0"/>
                <a:cs typeface="Estrangelo Edessa" panose="03080600000000000000" pitchFamily="66" charset="0"/>
              </a:rPr>
              <a:t>and </a:t>
            </a:r>
            <a:r>
              <a:rPr lang="en-US" sz="4500" b="1" cap="small" dirty="0">
                <a:solidFill>
                  <a:schemeClr val="tx1"/>
                </a:solidFill>
                <a:latin typeface="Arial Rounded MT Bold" panose="020F0704030504030204" pitchFamily="34" charset="0"/>
                <a:cs typeface="Estrangelo Edessa" panose="03080600000000000000" pitchFamily="66" charset="0"/>
              </a:rPr>
              <a:t>Funding </a:t>
            </a:r>
            <a:r>
              <a:rPr lang="en-US" sz="4500" b="1" cap="small" dirty="0" smtClean="0">
                <a:solidFill>
                  <a:schemeClr val="tx1"/>
                </a:solidFill>
                <a:latin typeface="Arial Rounded MT Bold" panose="020F0704030504030204" pitchFamily="34" charset="0"/>
                <a:cs typeface="Estrangelo Edessa" panose="03080600000000000000" pitchFamily="66" charset="0"/>
              </a:rPr>
              <a:t>Options</a:t>
            </a:r>
          </a:p>
          <a:p>
            <a:endParaRPr lang="en-ZA" sz="3800" b="1" dirty="0">
              <a:latin typeface="Arial Rounded MT Bold" panose="020F0704030504030204" pitchFamily="34" charset="0"/>
              <a:cs typeface="Estrangelo Edessa" panose="03080600000000000000" pitchFamily="66" charset="0"/>
            </a:endParaRPr>
          </a:p>
          <a:p>
            <a:pPr>
              <a:lnSpc>
                <a:spcPct val="120000"/>
              </a:lnSpc>
              <a:spcBef>
                <a:spcPts val="0"/>
              </a:spcBef>
              <a:spcAft>
                <a:spcPts val="0"/>
              </a:spcAft>
            </a:pPr>
            <a:r>
              <a:rPr lang="en-ZA" sz="3500" b="1" dirty="0" smtClean="0">
                <a:solidFill>
                  <a:schemeClr val="accent6">
                    <a:lumMod val="75000"/>
                  </a:schemeClr>
                </a:solidFill>
                <a:latin typeface="Arial Rounded MT Bold" panose="020F0704030504030204" pitchFamily="34" charset="0"/>
                <a:cs typeface="Estrangelo Edessa" panose="03080600000000000000" pitchFamily="66" charset="0"/>
              </a:rPr>
              <a:t>Committee </a:t>
            </a:r>
            <a:r>
              <a:rPr lang="en-ZA" sz="3500" b="1" dirty="0">
                <a:solidFill>
                  <a:schemeClr val="accent6">
                    <a:lumMod val="75000"/>
                  </a:schemeClr>
                </a:solidFill>
                <a:latin typeface="Arial Rounded MT Bold" panose="020F0704030504030204" pitchFamily="34" charset="0"/>
                <a:cs typeface="Estrangelo Edessa" panose="03080600000000000000" pitchFamily="66" charset="0"/>
              </a:rPr>
              <a:t>Room </a:t>
            </a:r>
            <a:r>
              <a:rPr lang="en-ZA" sz="3500" b="1" dirty="0" smtClean="0">
                <a:solidFill>
                  <a:schemeClr val="accent6">
                    <a:lumMod val="75000"/>
                  </a:schemeClr>
                </a:solidFill>
                <a:latin typeface="Arial Rounded MT Bold" panose="020F0704030504030204" pitchFamily="34" charset="0"/>
                <a:cs typeface="Estrangelo Edessa" panose="03080600000000000000" pitchFamily="66" charset="0"/>
              </a:rPr>
              <a:t>3</a:t>
            </a:r>
          </a:p>
          <a:p>
            <a:pPr>
              <a:lnSpc>
                <a:spcPct val="120000"/>
              </a:lnSpc>
              <a:spcBef>
                <a:spcPts val="0"/>
              </a:spcBef>
              <a:spcAft>
                <a:spcPts val="0"/>
              </a:spcAft>
            </a:pPr>
            <a:r>
              <a:rPr lang="en-ZA" sz="3500" b="1" dirty="0" smtClean="0">
                <a:solidFill>
                  <a:schemeClr val="accent6">
                    <a:lumMod val="75000"/>
                  </a:schemeClr>
                </a:solidFill>
                <a:latin typeface="Arial Rounded MT Bold" panose="020F0704030504030204" pitchFamily="34" charset="0"/>
                <a:cs typeface="Estrangelo Edessa" panose="03080600000000000000" pitchFamily="66" charset="0"/>
              </a:rPr>
              <a:t>Ground Floor,</a:t>
            </a:r>
          </a:p>
          <a:p>
            <a:pPr>
              <a:lnSpc>
                <a:spcPct val="120000"/>
              </a:lnSpc>
              <a:spcBef>
                <a:spcPts val="0"/>
              </a:spcBef>
              <a:spcAft>
                <a:spcPts val="0"/>
              </a:spcAft>
            </a:pPr>
            <a:r>
              <a:rPr lang="en-ZA" sz="3500" b="1" dirty="0" err="1" smtClean="0">
                <a:solidFill>
                  <a:schemeClr val="accent6">
                    <a:lumMod val="75000"/>
                  </a:schemeClr>
                </a:solidFill>
                <a:latin typeface="Arial Rounded MT Bold" panose="020F0704030504030204" pitchFamily="34" charset="0"/>
                <a:cs typeface="Estrangelo Edessa" panose="03080600000000000000" pitchFamily="66" charset="0"/>
              </a:rPr>
              <a:t>Plein</a:t>
            </a:r>
            <a:r>
              <a:rPr lang="en-ZA" sz="3500" b="1" dirty="0" smtClean="0">
                <a:solidFill>
                  <a:schemeClr val="accent6">
                    <a:lumMod val="75000"/>
                  </a:schemeClr>
                </a:solidFill>
                <a:latin typeface="Arial Rounded MT Bold" panose="020F0704030504030204" pitchFamily="34" charset="0"/>
                <a:cs typeface="Estrangelo Edessa" panose="03080600000000000000" pitchFamily="66" charset="0"/>
              </a:rPr>
              <a:t> </a:t>
            </a:r>
            <a:r>
              <a:rPr lang="en-ZA" sz="3500" b="1" dirty="0">
                <a:solidFill>
                  <a:schemeClr val="accent6">
                    <a:lumMod val="75000"/>
                  </a:schemeClr>
                </a:solidFill>
                <a:latin typeface="Arial Rounded MT Bold" panose="020F0704030504030204" pitchFamily="34" charset="0"/>
                <a:cs typeface="Estrangelo Edessa" panose="03080600000000000000" pitchFamily="66" charset="0"/>
              </a:rPr>
              <a:t>Street </a:t>
            </a:r>
            <a:r>
              <a:rPr lang="en-ZA" sz="3500" b="1" dirty="0" smtClean="0">
                <a:solidFill>
                  <a:schemeClr val="accent6">
                    <a:lumMod val="75000"/>
                  </a:schemeClr>
                </a:solidFill>
                <a:latin typeface="Arial Rounded MT Bold" panose="020F0704030504030204" pitchFamily="34" charset="0"/>
                <a:cs typeface="Estrangelo Edessa" panose="03080600000000000000" pitchFamily="66" charset="0"/>
              </a:rPr>
              <a:t>Building</a:t>
            </a:r>
          </a:p>
          <a:p>
            <a:pPr>
              <a:lnSpc>
                <a:spcPct val="120000"/>
              </a:lnSpc>
              <a:spcBef>
                <a:spcPts val="0"/>
              </a:spcBef>
              <a:spcAft>
                <a:spcPts val="0"/>
              </a:spcAft>
            </a:pPr>
            <a:r>
              <a:rPr lang="en-ZA" sz="3500" b="1" dirty="0" smtClean="0">
                <a:solidFill>
                  <a:schemeClr val="accent6">
                    <a:lumMod val="75000"/>
                  </a:schemeClr>
                </a:solidFill>
                <a:latin typeface="Arial Rounded MT Bold" panose="020F0704030504030204" pitchFamily="34" charset="0"/>
                <a:cs typeface="Estrangelo Edessa" panose="03080600000000000000" pitchFamily="66" charset="0"/>
              </a:rPr>
              <a:t>Parliament</a:t>
            </a:r>
            <a:endParaRPr lang="en-ZA" sz="3500" b="1" dirty="0">
              <a:solidFill>
                <a:schemeClr val="accent6">
                  <a:lumMod val="75000"/>
                </a:schemeClr>
              </a:solidFill>
              <a:latin typeface="Arial Rounded MT Bold" panose="020F0704030504030204" pitchFamily="34" charset="0"/>
              <a:cs typeface="Estrangelo Edessa" panose="03080600000000000000" pitchFamily="66" charset="0"/>
            </a:endParaRPr>
          </a:p>
        </p:txBody>
      </p:sp>
      <p:pic>
        <p:nvPicPr>
          <p:cNvPr id="5" name="Content Placeholder 4" descr="C:\Users\lindas\AppData\Local\Microsoft\Windows\Temporary Internet Files\Content.Outlook\1V6GN6BI\June 2013.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3" y="273049"/>
            <a:ext cx="5436097" cy="5062957"/>
          </a:xfrm>
          <a:prstGeom prst="rect">
            <a:avLst/>
          </a:prstGeom>
          <a:noFill/>
          <a:ln>
            <a:noFill/>
          </a:ln>
        </p:spPr>
      </p:pic>
      <p:pic>
        <p:nvPicPr>
          <p:cNvPr id="6" name="Picture 5"/>
          <p:cNvPicPr/>
          <p:nvPr/>
        </p:nvPicPr>
        <p:blipFill rotWithShape="1">
          <a:blip r:embed="rId3" cstate="print">
            <a:extLst>
              <a:ext uri="{28A0092B-C50C-407E-A947-70E740481C1C}">
                <a14:useLocalDpi xmlns:a14="http://schemas.microsoft.com/office/drawing/2010/main" xmlns="" val="0"/>
              </a:ext>
            </a:extLst>
          </a:blip>
          <a:srcRect t="78350"/>
          <a:stretch/>
        </p:blipFill>
        <p:spPr>
          <a:xfrm>
            <a:off x="1" y="5396852"/>
            <a:ext cx="9143999" cy="1484784"/>
          </a:xfrm>
          <a:prstGeom prst="rect">
            <a:avLst/>
          </a:prstGeom>
          <a:noFill/>
          <a:ln>
            <a:noFill/>
          </a:ln>
        </p:spPr>
      </p:pic>
      <p:pic>
        <p:nvPicPr>
          <p:cNvPr id="7" name="Picture 2"/>
          <p:cNvPicPr>
            <a:picLocks noChangeAspect="1" noChangeArrowheads="1"/>
          </p:cNvPicPr>
          <p:nvPr/>
        </p:nvPicPr>
        <p:blipFill>
          <a:blip r:embed="rId4" cstate="print"/>
          <a:srcRect/>
          <a:stretch>
            <a:fillRect/>
          </a:stretch>
        </p:blipFill>
        <p:spPr bwMode="auto">
          <a:xfrm>
            <a:off x="4231888" y="5457697"/>
            <a:ext cx="2160240" cy="1363093"/>
          </a:xfrm>
          <a:prstGeom prst="rect">
            <a:avLst/>
          </a:prstGeom>
          <a:noFill/>
          <a:ln w="9525">
            <a:noFill/>
            <a:miter lim="800000"/>
            <a:headEnd/>
            <a:tailEnd/>
          </a:ln>
        </p:spPr>
      </p:pic>
    </p:spTree>
    <p:extLst>
      <p:ext uri="{BB962C8B-B14F-4D97-AF65-F5344CB8AC3E}">
        <p14:creationId xmlns:p14="http://schemas.microsoft.com/office/powerpoint/2010/main" xmlns="" val="848937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3955"/>
            <a:ext cx="8763000" cy="760512"/>
          </a:xfrm>
        </p:spPr>
        <p:txBody>
          <a:bodyPr>
            <a:normAutofit/>
          </a:bodyPr>
          <a:lstStyle/>
          <a:p>
            <a:r>
              <a:rPr lang="en-ZA" sz="3600" b="1" cap="all" dirty="0" smtClean="0">
                <a:solidFill>
                  <a:srgbClr val="C00000"/>
                </a:solidFill>
              </a:rPr>
              <a:t>Assessment of State as at 2015/16</a:t>
            </a:r>
            <a:endParaRPr lang="en-GB" sz="3600" b="1" cap="all" dirty="0">
              <a:solidFill>
                <a:srgbClr val="C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678AF70A-4D41-5F47-9DD4-2D6B6A3CFFAB}" type="slidenum">
              <a:rPr lang="en-US" smtClean="0"/>
              <a:pPr/>
              <a:t>10</a:t>
            </a:fld>
            <a:endParaRPr lang="en-US" sz="1400" b="0">
              <a:solidFill>
                <a:schemeClr val="tx1"/>
              </a:solidFill>
              <a:latin typeface="Arial"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l="786" t="1309" r="786" b="1309"/>
          <a:stretch>
            <a:fillRect/>
          </a:stretch>
        </p:blipFill>
        <p:spPr bwMode="auto">
          <a:xfrm>
            <a:off x="2339752" y="1516698"/>
            <a:ext cx="6805256" cy="4936638"/>
          </a:xfrm>
          <a:prstGeom prst="rect">
            <a:avLst/>
          </a:prstGeom>
          <a:noFill/>
        </p:spPr>
      </p:pic>
      <p:sp>
        <p:nvSpPr>
          <p:cNvPr id="3" name="Rectangle 2" descr="As at 2015, there were 183 Thusong centres that were established across the &#10;country. &#10;They are at varying levels of maturity.  &#10;"/>
          <p:cNvSpPr/>
          <p:nvPr/>
        </p:nvSpPr>
        <p:spPr>
          <a:xfrm>
            <a:off x="290045" y="1952208"/>
            <a:ext cx="189932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numCol="1">
            <a:spAutoFit/>
          </a:bodyPr>
          <a:lstStyle/>
          <a:p>
            <a:r>
              <a:rPr lang="en-ZA" sz="1600" b="1" dirty="0" smtClean="0">
                <a:solidFill>
                  <a:srgbClr val="860000"/>
                </a:solidFill>
              </a:rPr>
              <a:t>As at 2015/16, there were </a:t>
            </a:r>
            <a:r>
              <a:rPr lang="en-ZA" sz="1600" b="1" dirty="0">
                <a:solidFill>
                  <a:srgbClr val="860000"/>
                </a:solidFill>
              </a:rPr>
              <a:t>183 Thusong centres that </a:t>
            </a:r>
            <a:r>
              <a:rPr lang="en-ZA" sz="1600" b="1" dirty="0" smtClean="0">
                <a:solidFill>
                  <a:srgbClr val="860000"/>
                </a:solidFill>
              </a:rPr>
              <a:t>were </a:t>
            </a:r>
            <a:r>
              <a:rPr lang="en-ZA" sz="1600" b="1" dirty="0">
                <a:solidFill>
                  <a:srgbClr val="860000"/>
                </a:solidFill>
              </a:rPr>
              <a:t>established across the </a:t>
            </a:r>
          </a:p>
          <a:p>
            <a:r>
              <a:rPr lang="en-ZA" sz="1600" b="1" dirty="0">
                <a:solidFill>
                  <a:srgbClr val="860000"/>
                </a:solidFill>
              </a:rPr>
              <a:t>country. </a:t>
            </a:r>
            <a:endParaRPr lang="en-ZA" sz="1600" b="1" dirty="0" smtClean="0">
              <a:solidFill>
                <a:srgbClr val="860000"/>
              </a:solidFill>
            </a:endParaRPr>
          </a:p>
          <a:p>
            <a:r>
              <a:rPr lang="en-ZA" sz="1600" b="1" dirty="0" smtClean="0">
                <a:solidFill>
                  <a:srgbClr val="860000"/>
                </a:solidFill>
              </a:rPr>
              <a:t>They </a:t>
            </a:r>
            <a:r>
              <a:rPr lang="en-ZA" sz="1600" b="1" dirty="0">
                <a:solidFill>
                  <a:srgbClr val="860000"/>
                </a:solidFill>
              </a:rPr>
              <a:t>are at varying levels of maturity.  </a:t>
            </a:r>
          </a:p>
        </p:txBody>
      </p:sp>
    </p:spTree>
    <p:extLst>
      <p:ext uri="{BB962C8B-B14F-4D97-AF65-F5344CB8AC3E}">
        <p14:creationId xmlns:p14="http://schemas.microsoft.com/office/powerpoint/2010/main" xmlns="" val="36809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ZA"/>
          </a:p>
        </p:txBody>
      </p:sp>
      <p:sp>
        <p:nvSpPr>
          <p:cNvPr id="2" name="Title 1"/>
          <p:cNvSpPr>
            <a:spLocks noGrp="1"/>
          </p:cNvSpPr>
          <p:nvPr>
            <p:ph type="title"/>
          </p:nvPr>
        </p:nvSpPr>
        <p:spPr/>
        <p:txBody>
          <a:bodyPr>
            <a:normAutofit/>
          </a:bodyPr>
          <a:lstStyle/>
          <a:p>
            <a:r>
              <a:rPr lang="en-ZA" sz="3600" b="1" dirty="0" smtClean="0"/>
              <a:t>Gap Assessment</a:t>
            </a:r>
            <a:endParaRPr lang="en-ZA" sz="3600" b="1" dirty="0"/>
          </a:p>
        </p:txBody>
      </p:sp>
      <p:sp>
        <p:nvSpPr>
          <p:cNvPr id="4" name="Slide Number Placeholder 3"/>
          <p:cNvSpPr>
            <a:spLocks noGrp="1"/>
          </p:cNvSpPr>
          <p:nvPr>
            <p:ph type="sldNum" sz="quarter" idx="11"/>
          </p:nvPr>
        </p:nvSpPr>
        <p:spPr/>
        <p:txBody>
          <a:bodyPr>
            <a:normAutofit/>
          </a:bodyPr>
          <a:lstStyle/>
          <a:p>
            <a:pPr>
              <a:defRPr/>
            </a:pPr>
            <a:fld id="{149CBD7B-58A2-462E-837B-FB4D1F95E509}" type="slidenum">
              <a:rPr lang="en-US" altLang="en-US" smtClean="0">
                <a:solidFill>
                  <a:srgbClr val="000000"/>
                </a:solidFill>
              </a:rPr>
              <a:pPr>
                <a:defRPr/>
              </a:pPr>
              <a:t>11</a:t>
            </a:fld>
            <a:endParaRPr lang="en-US" altLang="en-US" dirty="0">
              <a:solidFill>
                <a:srgbClr val="000000"/>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896882230"/>
              </p:ext>
            </p:extLst>
          </p:nvPr>
        </p:nvGraphicFramePr>
        <p:xfrm>
          <a:off x="0" y="0"/>
          <a:ext cx="9144000" cy="7065240"/>
        </p:xfrm>
        <a:graphic>
          <a:graphicData uri="http://schemas.openxmlformats.org/drawingml/2006/table">
            <a:tbl>
              <a:tblPr firstRow="1" bandRow="1">
                <a:tableStyleId>{5C22544A-7EE6-4342-B048-85BDC9FD1C3A}</a:tableStyleId>
              </a:tblPr>
              <a:tblGrid>
                <a:gridCol w="2240312">
                  <a:extLst>
                    <a:ext uri="{9D8B030D-6E8A-4147-A177-3AD203B41FA5}">
                      <a16:colId xmlns:a16="http://schemas.microsoft.com/office/drawing/2014/main" xmlns="" val="20000"/>
                    </a:ext>
                  </a:extLst>
                </a:gridCol>
                <a:gridCol w="6903688">
                  <a:extLst>
                    <a:ext uri="{9D8B030D-6E8A-4147-A177-3AD203B41FA5}">
                      <a16:colId xmlns:a16="http://schemas.microsoft.com/office/drawing/2014/main" xmlns="" val="20001"/>
                    </a:ext>
                  </a:extLst>
                </a:gridCol>
              </a:tblGrid>
              <a:tr h="492164">
                <a:tc gridSpan="2">
                  <a:txBody>
                    <a:bodyPr/>
                    <a:lstStyle/>
                    <a:p>
                      <a:pPr algn="ctr"/>
                      <a:r>
                        <a:rPr lang="en-ZA" sz="3200" b="1" dirty="0" smtClean="0">
                          <a:latin typeface="Tw Cen MT" panose="020B0602020104020603" pitchFamily="34" charset="0"/>
                        </a:rPr>
                        <a:t>Critical Success Factors for Governance of Thusongs</a:t>
                      </a:r>
                      <a:endParaRPr lang="en-ZA" sz="3200" dirty="0">
                        <a:latin typeface="Tw Cen MT" panose="020B0602020104020603" pitchFamily="34" charset="0"/>
                      </a:endParaRPr>
                    </a:p>
                  </a:txBody>
                  <a:tcPr/>
                </a:tc>
                <a:tc hMerge="1">
                  <a:txBody>
                    <a:bodyPr/>
                    <a:lstStyle/>
                    <a:p>
                      <a:endParaRPr lang="en-ZA" dirty="0"/>
                    </a:p>
                  </a:txBody>
                  <a:tcPr/>
                </a:tc>
                <a:extLst>
                  <a:ext uri="{0D108BD9-81ED-4DB2-BD59-A6C34878D82A}">
                    <a16:rowId xmlns:a16="http://schemas.microsoft.com/office/drawing/2014/main" xmlns="" val="10000"/>
                  </a:ext>
                </a:extLst>
              </a:tr>
              <a:tr h="633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1" kern="1200" dirty="0" smtClean="0">
                          <a:solidFill>
                            <a:schemeClr val="dk1"/>
                          </a:solidFill>
                          <a:latin typeface="Catriel" panose="02000503000000020004" pitchFamily="2" charset="0"/>
                          <a:ea typeface="+mn-ea"/>
                          <a:cs typeface="+mn-cs"/>
                        </a:rPr>
                        <a:t>Regulatory framework</a:t>
                      </a:r>
                      <a:endParaRPr lang="en-ZA" sz="1600" b="1" dirty="0">
                        <a:latin typeface="Catriel" panose="02000503000000020004" pitchFamily="2" charset="0"/>
                      </a:endParaRPr>
                    </a:p>
                  </a:txBody>
                  <a:tcPr/>
                </a:tc>
                <a:tc>
                  <a:txBody>
                    <a:bodyPr/>
                    <a:lstStyle/>
                    <a:p>
                      <a:r>
                        <a:rPr lang="en-GB" sz="1600" kern="1200" dirty="0" smtClean="0">
                          <a:solidFill>
                            <a:schemeClr val="dk1"/>
                          </a:solidFill>
                          <a:latin typeface="Catriel" panose="02000503000000020004" pitchFamily="2" charset="0"/>
                          <a:ea typeface="+mn-ea"/>
                          <a:cs typeface="+mn-cs"/>
                        </a:rPr>
                        <a:t>A regulatory framework serves as the foundation for coordination, funding and operations of the programme. </a:t>
                      </a:r>
                      <a:endParaRPr lang="en-ZA" sz="1600" dirty="0">
                        <a:latin typeface="Catriel" panose="02000503000000020004" pitchFamily="2" charset="0"/>
                      </a:endParaRPr>
                    </a:p>
                  </a:txBody>
                  <a:tcPr/>
                </a:tc>
                <a:extLst>
                  <a:ext uri="{0D108BD9-81ED-4DB2-BD59-A6C34878D82A}">
                    <a16:rowId xmlns:a16="http://schemas.microsoft.com/office/drawing/2014/main" xmlns="" val="10001"/>
                  </a:ext>
                </a:extLst>
              </a:tr>
              <a:tr h="55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1" kern="1200" dirty="0" smtClean="0">
                          <a:solidFill>
                            <a:schemeClr val="dk1"/>
                          </a:solidFill>
                          <a:latin typeface="Catriel" panose="02000503000000020004" pitchFamily="2" charset="0"/>
                          <a:ea typeface="+mn-ea"/>
                          <a:cs typeface="+mn-cs"/>
                        </a:rPr>
                        <a:t>Clear accountability</a:t>
                      </a:r>
                      <a:endParaRPr lang="en-ZA" sz="1600" b="1" kern="1200" dirty="0" smtClean="0">
                        <a:solidFill>
                          <a:schemeClr val="dk1"/>
                        </a:solidFill>
                        <a:latin typeface="Catriel" panose="02000503000000020004" pitchFamily="2" charset="0"/>
                        <a:ea typeface="+mn-ea"/>
                        <a:cs typeface="+mn-cs"/>
                      </a:endParaRPr>
                    </a:p>
                    <a:p>
                      <a:endParaRPr lang="en-ZA" sz="1600" b="1" dirty="0">
                        <a:latin typeface="Catriel" panose="02000503000000020004" pitchFamily="2" charset="0"/>
                      </a:endParaRPr>
                    </a:p>
                  </a:txBody>
                  <a:tcPr/>
                </a:tc>
                <a:tc>
                  <a:txBody>
                    <a:bodyPr/>
                    <a:lstStyle/>
                    <a:p>
                      <a:r>
                        <a:rPr lang="en-GB" sz="1600" kern="1200" dirty="0" smtClean="0">
                          <a:solidFill>
                            <a:schemeClr val="dk1"/>
                          </a:solidFill>
                          <a:latin typeface="Catriel" panose="02000503000000020004" pitchFamily="2" charset="0"/>
                          <a:ea typeface="+mn-ea"/>
                          <a:cs typeface="+mn-cs"/>
                        </a:rPr>
                        <a:t>A single institution must be responsible for the overall coordination of the programme. </a:t>
                      </a:r>
                      <a:endParaRPr lang="en-ZA" sz="1600" dirty="0">
                        <a:latin typeface="Catriel" panose="02000503000000020004" pitchFamily="2" charset="0"/>
                      </a:endParaRPr>
                    </a:p>
                  </a:txBody>
                  <a:tcPr/>
                </a:tc>
                <a:extLst>
                  <a:ext uri="{0D108BD9-81ED-4DB2-BD59-A6C34878D82A}">
                    <a16:rowId xmlns:a16="http://schemas.microsoft.com/office/drawing/2014/main" xmlns="" val="10002"/>
                  </a:ext>
                </a:extLst>
              </a:tr>
              <a:tr h="781672">
                <a:tc>
                  <a:txBody>
                    <a:bodyPr/>
                    <a:lstStyle/>
                    <a:p>
                      <a:r>
                        <a:rPr lang="en-GB" sz="1600" b="1" i="1" kern="1200" dirty="0" smtClean="0">
                          <a:solidFill>
                            <a:schemeClr val="dk1"/>
                          </a:solidFill>
                          <a:latin typeface="Catriel" panose="02000503000000020004" pitchFamily="2" charset="0"/>
                          <a:ea typeface="+mn-ea"/>
                          <a:cs typeface="+mn-cs"/>
                        </a:rPr>
                        <a:t>Clear mandate</a:t>
                      </a:r>
                      <a:r>
                        <a:rPr lang="en-GB" sz="1600" b="1" kern="1200" dirty="0" smtClean="0">
                          <a:solidFill>
                            <a:schemeClr val="dk1"/>
                          </a:solidFill>
                          <a:latin typeface="Catriel" panose="02000503000000020004" pitchFamily="2" charset="0"/>
                          <a:ea typeface="+mn-ea"/>
                          <a:cs typeface="+mn-cs"/>
                        </a:rPr>
                        <a:t> </a:t>
                      </a:r>
                      <a:endParaRPr lang="en-ZA" sz="1600" b="1" dirty="0">
                        <a:latin typeface="Catriel" panose="02000503000000020004" pitchFamily="2" charset="0"/>
                      </a:endParaRPr>
                    </a:p>
                  </a:txBody>
                  <a:tcPr/>
                </a:tc>
                <a:tc>
                  <a:txBody>
                    <a:bodyPr/>
                    <a:lstStyle/>
                    <a:p>
                      <a:r>
                        <a:rPr lang="en-GB" sz="1600" kern="1200" dirty="0" smtClean="0">
                          <a:solidFill>
                            <a:schemeClr val="dk1"/>
                          </a:solidFill>
                          <a:latin typeface="Catriel" panose="02000503000000020004" pitchFamily="2" charset="0"/>
                          <a:ea typeface="+mn-ea"/>
                          <a:cs typeface="+mn-cs"/>
                        </a:rPr>
                        <a:t>The mandate to carry out the national coordination function must be unambiguous, and must be backed up by the financial and human resources, as well as systems to carry out the coordination function.</a:t>
                      </a:r>
                      <a:endParaRPr lang="en-ZA" sz="1600" dirty="0">
                        <a:latin typeface="Catriel" panose="02000503000000020004" pitchFamily="2" charset="0"/>
                      </a:endParaRPr>
                    </a:p>
                  </a:txBody>
                  <a:tcPr/>
                </a:tc>
                <a:extLst>
                  <a:ext uri="{0D108BD9-81ED-4DB2-BD59-A6C34878D82A}">
                    <a16:rowId xmlns:a16="http://schemas.microsoft.com/office/drawing/2014/main" xmlns="" val="10003"/>
                  </a:ext>
                </a:extLst>
              </a:tr>
              <a:tr h="781672">
                <a:tc>
                  <a:txBody>
                    <a:bodyPr/>
                    <a:lstStyle/>
                    <a:p>
                      <a:r>
                        <a:rPr lang="en-GB" sz="1600" b="1" i="1" kern="1200" dirty="0" smtClean="0">
                          <a:solidFill>
                            <a:schemeClr val="dk1"/>
                          </a:solidFill>
                          <a:latin typeface="Catriel" panose="02000503000000020004" pitchFamily="2" charset="0"/>
                          <a:ea typeface="+mn-ea"/>
                          <a:cs typeface="+mn-cs"/>
                        </a:rPr>
                        <a:t>Dispute resolution mechanisms</a:t>
                      </a:r>
                      <a:r>
                        <a:rPr lang="en-GB" sz="1600" b="1" kern="1200" dirty="0" smtClean="0">
                          <a:solidFill>
                            <a:schemeClr val="dk1"/>
                          </a:solidFill>
                          <a:latin typeface="Catriel" panose="02000503000000020004" pitchFamily="2" charset="0"/>
                          <a:ea typeface="+mn-ea"/>
                          <a:cs typeface="+mn-cs"/>
                        </a:rPr>
                        <a:t> </a:t>
                      </a:r>
                      <a:endParaRPr lang="en-ZA" sz="1600" b="1" kern="1200" dirty="0" smtClean="0">
                        <a:solidFill>
                          <a:schemeClr val="dk1"/>
                        </a:solidFill>
                        <a:latin typeface="Catriel" panose="02000503000000020004" pitchFamily="2"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atriel" panose="02000503000000020004" pitchFamily="2" charset="0"/>
                          <a:ea typeface="+mn-ea"/>
                          <a:cs typeface="+mn-cs"/>
                        </a:rPr>
                        <a:t>Mechanisms for dispute resolution should be in place at all levels of the programme. The protocols for dispute resolution should be communicated to all partners.</a:t>
                      </a:r>
                      <a:endParaRPr lang="en-ZA" sz="1600" dirty="0">
                        <a:latin typeface="Catriel" panose="02000503000000020004" pitchFamily="2" charset="0"/>
                      </a:endParaRPr>
                    </a:p>
                  </a:txBody>
                  <a:tcPr/>
                </a:tc>
                <a:extLst>
                  <a:ext uri="{0D108BD9-81ED-4DB2-BD59-A6C34878D82A}">
                    <a16:rowId xmlns:a16="http://schemas.microsoft.com/office/drawing/2014/main" xmlns="" val="10004"/>
                  </a:ext>
                </a:extLst>
              </a:tr>
              <a:tr h="550066">
                <a:tc>
                  <a:txBody>
                    <a:bodyPr/>
                    <a:lstStyle/>
                    <a:p>
                      <a:r>
                        <a:rPr lang="en-GB" sz="1600" b="1" i="1" kern="1200" dirty="0" smtClean="0">
                          <a:solidFill>
                            <a:schemeClr val="dk1"/>
                          </a:solidFill>
                          <a:latin typeface="Catriel" panose="02000503000000020004" pitchFamily="2" charset="0"/>
                          <a:ea typeface="+mn-ea"/>
                          <a:cs typeface="+mn-cs"/>
                        </a:rPr>
                        <a:t>Sound planning for government services</a:t>
                      </a:r>
                      <a:endParaRPr lang="en-ZA" sz="1600" b="1" kern="1200" dirty="0" smtClean="0">
                        <a:solidFill>
                          <a:schemeClr val="dk1"/>
                        </a:solidFill>
                        <a:latin typeface="Catriel" panose="02000503000000020004" pitchFamily="2"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atriel" panose="02000503000000020004" pitchFamily="2" charset="0"/>
                          <a:ea typeface="+mn-ea"/>
                          <a:cs typeface="+mn-cs"/>
                        </a:rPr>
                        <a:t>Planning must be done from the perspective of citizens, taking into account national, provincial and local spatial planning framework. </a:t>
                      </a:r>
                      <a:endParaRPr lang="en-ZA" sz="1600" dirty="0">
                        <a:latin typeface="Catriel" panose="02000503000000020004" pitchFamily="2" charset="0"/>
                      </a:endParaRPr>
                    </a:p>
                  </a:txBody>
                  <a:tcPr/>
                </a:tc>
                <a:extLst>
                  <a:ext uri="{0D108BD9-81ED-4DB2-BD59-A6C34878D82A}">
                    <a16:rowId xmlns:a16="http://schemas.microsoft.com/office/drawing/2014/main" xmlns="" val="10005"/>
                  </a:ext>
                </a:extLst>
              </a:tr>
              <a:tr h="550066">
                <a:tc>
                  <a:txBody>
                    <a:bodyPr/>
                    <a:lstStyle/>
                    <a:p>
                      <a:pPr marL="0" algn="l" rtl="0" eaLnBrk="1" fontAlgn="t" latinLnBrk="0" hangingPunct="1">
                        <a:spcBef>
                          <a:spcPts val="0"/>
                        </a:spcBef>
                        <a:spcAft>
                          <a:spcPts val="0"/>
                        </a:spcAft>
                      </a:pPr>
                      <a:r>
                        <a:rPr lang="en-GB" sz="1600" b="1" i="1" u="none" strike="noStrike" kern="1200" dirty="0">
                          <a:solidFill>
                            <a:srgbClr val="000000"/>
                          </a:solidFill>
                          <a:effectLst/>
                          <a:latin typeface="Catriel" panose="02000503000000020004" pitchFamily="2" charset="0"/>
                          <a:cs typeface="Arial" panose="020B0604020202020204" pitchFamily="34" charset="0"/>
                        </a:rPr>
                        <a:t>Funding </a:t>
                      </a:r>
                      <a:r>
                        <a:rPr lang="en-GB" sz="1600" b="1" i="1" u="none" strike="noStrike" kern="1200" dirty="0" smtClean="0">
                          <a:solidFill>
                            <a:srgbClr val="000000"/>
                          </a:solidFill>
                          <a:effectLst/>
                          <a:latin typeface="Catriel" panose="02000503000000020004" pitchFamily="2" charset="0"/>
                          <a:cs typeface="Arial" panose="020B0604020202020204" pitchFamily="34" charset="0"/>
                        </a:rPr>
                        <a:t>model</a:t>
                      </a:r>
                      <a:r>
                        <a:rPr lang="en-GB" sz="1600" b="1" i="0" u="none" strike="noStrike" kern="1200" dirty="0" smtClean="0">
                          <a:solidFill>
                            <a:srgbClr val="000000"/>
                          </a:solidFill>
                          <a:effectLst/>
                          <a:latin typeface="Catriel" panose="02000503000000020004" pitchFamily="2" charset="0"/>
                          <a:cs typeface="Arial" panose="020B0604020202020204" pitchFamily="34" charset="0"/>
                        </a:rPr>
                        <a:t> </a:t>
                      </a:r>
                      <a:endParaRPr lang="en-GB" sz="2000" b="1" i="0" u="none" strike="noStrike"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atriel" panose="02000503000000020004" pitchFamily="2" charset="0"/>
                          <a:ea typeface="+mn-ea"/>
                          <a:cs typeface="+mn-cs"/>
                        </a:rPr>
                        <a:t>The funding model must support the operation of the programme, and must be established upfront. </a:t>
                      </a:r>
                      <a:endParaRPr lang="en-ZA" sz="1600" dirty="0">
                        <a:latin typeface="Catriel" panose="02000503000000020004" pitchFamily="2" charset="0"/>
                      </a:endParaRPr>
                    </a:p>
                  </a:txBody>
                  <a:tcPr/>
                </a:tc>
                <a:extLst>
                  <a:ext uri="{0D108BD9-81ED-4DB2-BD59-A6C34878D82A}">
                    <a16:rowId xmlns:a16="http://schemas.microsoft.com/office/drawing/2014/main" xmlns="" val="10006"/>
                  </a:ext>
                </a:extLst>
              </a:tr>
              <a:tr h="550066">
                <a:tc>
                  <a:txBody>
                    <a:bodyPr/>
                    <a:lstStyle/>
                    <a:p>
                      <a:pPr marL="0" algn="l" rtl="0" eaLnBrk="1" fontAlgn="t" latinLnBrk="0" hangingPunct="1">
                        <a:spcBef>
                          <a:spcPts val="0"/>
                        </a:spcBef>
                        <a:spcAft>
                          <a:spcPts val="0"/>
                        </a:spcAft>
                      </a:pPr>
                      <a:r>
                        <a:rPr lang="en-GB" sz="1600" b="1" i="1" u="none" strike="noStrike" kern="1200" dirty="0" smtClean="0">
                          <a:solidFill>
                            <a:srgbClr val="000000"/>
                          </a:solidFill>
                          <a:effectLst/>
                          <a:latin typeface="Catriel" panose="02000503000000020004" pitchFamily="2" charset="0"/>
                          <a:cs typeface="Arial" panose="020B0604020202020204" pitchFamily="34" charset="0"/>
                        </a:rPr>
                        <a:t>Infrastructure</a:t>
                      </a:r>
                      <a:r>
                        <a:rPr lang="en-GB" sz="1600" b="1" i="0" u="none" strike="noStrike" kern="1200" dirty="0" smtClean="0">
                          <a:solidFill>
                            <a:srgbClr val="000000"/>
                          </a:solidFill>
                          <a:effectLst/>
                          <a:latin typeface="Catriel" panose="02000503000000020004" pitchFamily="2" charset="0"/>
                          <a:cs typeface="Arial" panose="020B0604020202020204" pitchFamily="34" charset="0"/>
                        </a:rPr>
                        <a:t> </a:t>
                      </a:r>
                      <a:endParaRPr lang="en-GB" sz="2000" b="1" i="0" u="none" strike="noStrike" dirty="0">
                        <a:effectLst/>
                        <a:latin typeface="Arial" panose="020B0604020202020204" pitchFamily="34" charset="0"/>
                      </a:endParaRPr>
                    </a:p>
                  </a:txBody>
                  <a:tcPr/>
                </a:tc>
                <a:tc>
                  <a:txBody>
                    <a:bodyPr/>
                    <a:lstStyle/>
                    <a:p>
                      <a:r>
                        <a:rPr lang="en-GB" sz="1600" kern="1200" dirty="0" smtClean="0">
                          <a:solidFill>
                            <a:schemeClr val="dk1"/>
                          </a:solidFill>
                          <a:latin typeface="Catriel" panose="02000503000000020004" pitchFamily="2" charset="0"/>
                          <a:ea typeface="+mn-ea"/>
                          <a:cs typeface="+mn-cs"/>
                        </a:rPr>
                        <a:t>Infrastructure that is fit for purpose</a:t>
                      </a:r>
                      <a:r>
                        <a:rPr lang="en-GB" sz="1600" kern="1200" baseline="0" dirty="0" smtClean="0">
                          <a:solidFill>
                            <a:schemeClr val="dk1"/>
                          </a:solidFill>
                          <a:latin typeface="Catriel" panose="02000503000000020004" pitchFamily="2" charset="0"/>
                          <a:ea typeface="+mn-ea"/>
                          <a:cs typeface="+mn-cs"/>
                        </a:rPr>
                        <a:t> </a:t>
                      </a:r>
                      <a:r>
                        <a:rPr lang="en-GB" sz="1600" kern="1200" dirty="0" smtClean="0">
                          <a:solidFill>
                            <a:schemeClr val="dk1"/>
                          </a:solidFill>
                          <a:latin typeface="Catriel" panose="02000503000000020004" pitchFamily="2" charset="0"/>
                          <a:ea typeface="+mn-ea"/>
                          <a:cs typeface="+mn-cs"/>
                        </a:rPr>
                        <a:t>and reliable ICT are essential enablers for service delivery. </a:t>
                      </a:r>
                      <a:endParaRPr lang="en-ZA" sz="1600" dirty="0">
                        <a:latin typeface="Catriel" panose="02000503000000020004" pitchFamily="2" charset="0"/>
                      </a:endParaRPr>
                    </a:p>
                  </a:txBody>
                  <a:tcPr/>
                </a:tc>
                <a:extLst>
                  <a:ext uri="{0D108BD9-81ED-4DB2-BD59-A6C34878D82A}">
                    <a16:rowId xmlns:a16="http://schemas.microsoft.com/office/drawing/2014/main" xmlns="" val="10007"/>
                  </a:ext>
                </a:extLst>
              </a:tr>
              <a:tr h="781672">
                <a:tc>
                  <a:txBody>
                    <a:bodyPr/>
                    <a:lstStyle/>
                    <a:p>
                      <a:pPr marL="0" algn="l" rtl="0" eaLnBrk="1" fontAlgn="t" latinLnBrk="0" hangingPunct="1">
                        <a:spcBef>
                          <a:spcPts val="0"/>
                        </a:spcBef>
                        <a:spcAft>
                          <a:spcPts val="0"/>
                        </a:spcAft>
                      </a:pPr>
                      <a:r>
                        <a:rPr lang="en-GB" sz="1600" b="1" i="1" u="none" strike="noStrike" kern="1200" dirty="0">
                          <a:solidFill>
                            <a:srgbClr val="000000"/>
                          </a:solidFill>
                          <a:effectLst/>
                          <a:latin typeface="Catriel" panose="02000503000000020004" pitchFamily="2" charset="0"/>
                          <a:cs typeface="Arial" panose="020B0604020202020204" pitchFamily="34" charset="0"/>
                        </a:rPr>
                        <a:t>Organisational </a:t>
                      </a:r>
                      <a:r>
                        <a:rPr lang="en-GB" sz="1600" b="1" i="1" u="none" strike="noStrike" kern="1200" dirty="0" smtClean="0">
                          <a:solidFill>
                            <a:srgbClr val="000000"/>
                          </a:solidFill>
                          <a:effectLst/>
                          <a:latin typeface="Catriel" panose="02000503000000020004" pitchFamily="2" charset="0"/>
                          <a:cs typeface="Arial" panose="020B0604020202020204" pitchFamily="34" charset="0"/>
                        </a:rPr>
                        <a:t>culture</a:t>
                      </a:r>
                      <a:r>
                        <a:rPr lang="en-GB" sz="1600" b="1" i="0" u="none" strike="noStrike" kern="1200" dirty="0" smtClean="0">
                          <a:solidFill>
                            <a:srgbClr val="000000"/>
                          </a:solidFill>
                          <a:effectLst/>
                          <a:latin typeface="Catriel" panose="02000503000000020004" pitchFamily="2" charset="0"/>
                          <a:cs typeface="Arial" panose="020B0604020202020204" pitchFamily="34" charset="0"/>
                        </a:rPr>
                        <a:t> </a:t>
                      </a:r>
                      <a:endParaRPr lang="en-GB" sz="2000" b="1" i="0" u="none" strike="noStrike"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Catriel" panose="02000503000000020004" pitchFamily="2" charset="0"/>
                          <a:ea typeface="+mn-ea"/>
                          <a:cs typeface="+mn-cs"/>
                        </a:rPr>
                        <a:t>The organisational culture should be one that supports an intergovernmental programme. This includes cooperative behaviour, flexibility, innovation, a focus on performance and outcomes. </a:t>
                      </a:r>
                      <a:endParaRPr lang="en-ZA" sz="1600" dirty="0">
                        <a:latin typeface="Catriel" panose="02000503000000020004" pitchFamily="2" charset="0"/>
                      </a:endParaRPr>
                    </a:p>
                  </a:txBody>
                  <a:tcPr/>
                </a:tc>
                <a:extLst>
                  <a:ext uri="{0D108BD9-81ED-4DB2-BD59-A6C34878D82A}">
                    <a16:rowId xmlns:a16="http://schemas.microsoft.com/office/drawing/2014/main" xmlns="" val="10008"/>
                  </a:ext>
                </a:extLst>
              </a:tr>
              <a:tr h="793900">
                <a:tc>
                  <a:txBody>
                    <a:bodyPr/>
                    <a:lstStyle/>
                    <a:p>
                      <a:pPr marL="0" algn="l" rtl="0" eaLnBrk="1" fontAlgn="t" latinLnBrk="0" hangingPunct="1">
                        <a:spcBef>
                          <a:spcPts val="0"/>
                        </a:spcBef>
                        <a:spcAft>
                          <a:spcPts val="0"/>
                        </a:spcAft>
                      </a:pPr>
                      <a:r>
                        <a:rPr lang="en-GB" sz="1600" b="1" i="1" u="none" strike="noStrike" kern="1200" dirty="0">
                          <a:solidFill>
                            <a:srgbClr val="000000"/>
                          </a:solidFill>
                          <a:effectLst/>
                          <a:latin typeface="Catriel" panose="02000503000000020004" pitchFamily="2" charset="0"/>
                          <a:cs typeface="Arial" panose="020B0604020202020204" pitchFamily="34" charset="0"/>
                        </a:rPr>
                        <a:t>Political </a:t>
                      </a:r>
                      <a:r>
                        <a:rPr lang="en-GB" sz="1600" b="1" i="1" u="none" strike="noStrike" kern="1200" dirty="0" smtClean="0">
                          <a:solidFill>
                            <a:srgbClr val="000000"/>
                          </a:solidFill>
                          <a:effectLst/>
                          <a:latin typeface="Catriel" panose="02000503000000020004" pitchFamily="2" charset="0"/>
                          <a:cs typeface="Arial" panose="020B0604020202020204" pitchFamily="34" charset="0"/>
                        </a:rPr>
                        <a:t>support</a:t>
                      </a:r>
                      <a:r>
                        <a:rPr lang="en-GB" sz="1600" b="1" i="0" u="none" strike="noStrike" kern="1200" dirty="0" smtClean="0">
                          <a:solidFill>
                            <a:srgbClr val="000000"/>
                          </a:solidFill>
                          <a:effectLst/>
                          <a:latin typeface="Catriel" panose="02000503000000020004" pitchFamily="2" charset="0"/>
                          <a:cs typeface="Arial" panose="020B0604020202020204" pitchFamily="34" charset="0"/>
                        </a:rPr>
                        <a:t> </a:t>
                      </a:r>
                      <a:endParaRPr lang="en-GB" sz="2000" b="1" i="0" u="none" strike="noStrike" dirty="0">
                        <a:effectLst/>
                        <a:latin typeface="Arial" panose="020B0604020202020204" pitchFamily="34" charset="0"/>
                      </a:endParaRPr>
                    </a:p>
                  </a:txBody>
                  <a:tcPr/>
                </a:tc>
                <a:tc>
                  <a:txBody>
                    <a:bodyPr/>
                    <a:lstStyle/>
                    <a:p>
                      <a:r>
                        <a:rPr lang="en-GB" sz="1600" kern="1200" dirty="0" smtClean="0">
                          <a:solidFill>
                            <a:schemeClr val="dk1"/>
                          </a:solidFill>
                          <a:latin typeface="Catriel" panose="02000503000000020004" pitchFamily="2" charset="0"/>
                          <a:ea typeface="+mn-ea"/>
                          <a:cs typeface="+mn-cs"/>
                        </a:rPr>
                        <a:t>An intergovernmental programme requires strong support from political principals in all three spheres of government. </a:t>
                      </a:r>
                    </a:p>
                    <a:p>
                      <a:endParaRPr lang="en-GB" sz="1600" kern="1200" dirty="0" smtClean="0">
                        <a:solidFill>
                          <a:schemeClr val="dk1"/>
                        </a:solidFill>
                        <a:latin typeface="Catriel" panose="02000503000000020004" pitchFamily="2" charset="0"/>
                        <a:ea typeface="+mn-ea"/>
                        <a:cs typeface="+mn-cs"/>
                      </a:endParaRPr>
                    </a:p>
                    <a:p>
                      <a:endParaRPr lang="en-ZA" sz="1600" kern="1200" dirty="0" smtClean="0">
                        <a:solidFill>
                          <a:schemeClr val="dk1"/>
                        </a:solidFill>
                        <a:latin typeface="Catriel" panose="02000503000000020004" pitchFamily="2" charset="0"/>
                        <a:ea typeface="+mn-ea"/>
                        <a:cs typeface="+mn-cs"/>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240212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cap="all" dirty="0" smtClean="0">
                <a:solidFill>
                  <a:srgbClr val="C00000"/>
                </a:solidFill>
              </a:rPr>
              <a:t>Financial Analysis Study</a:t>
            </a:r>
            <a:endParaRPr lang="en-US" sz="3600" b="1" cap="all" dirty="0">
              <a:solidFill>
                <a:srgbClr val="C00000"/>
              </a:solidFill>
            </a:endParaRPr>
          </a:p>
        </p:txBody>
      </p:sp>
      <p:sp>
        <p:nvSpPr>
          <p:cNvPr id="3" name="Content Placeholder 2"/>
          <p:cNvSpPr>
            <a:spLocks noGrp="1"/>
          </p:cNvSpPr>
          <p:nvPr>
            <p:ph idx="1"/>
          </p:nvPr>
        </p:nvSpPr>
        <p:spPr>
          <a:xfrm>
            <a:off x="612648" y="1600200"/>
            <a:ext cx="8153400" cy="5257800"/>
          </a:xfrm>
        </p:spPr>
        <p:txBody>
          <a:bodyPr>
            <a:noAutofit/>
          </a:bodyPr>
          <a:lstStyle/>
          <a:p>
            <a:pPr marL="0" indent="0">
              <a:buNone/>
            </a:pPr>
            <a:r>
              <a:rPr lang="en-GB" sz="2400" dirty="0">
                <a:latin typeface="Catriel" panose="02000503000000020004" pitchFamily="2" charset="0"/>
              </a:rPr>
              <a:t>The general objectives of the </a:t>
            </a:r>
            <a:r>
              <a:rPr lang="en-GB" sz="2400" dirty="0" smtClean="0">
                <a:latin typeface="Catriel" panose="02000503000000020004" pitchFamily="2" charset="0"/>
              </a:rPr>
              <a:t>project: </a:t>
            </a:r>
            <a:endParaRPr lang="en-GB" sz="2400" dirty="0">
              <a:latin typeface="Catriel" panose="02000503000000020004" pitchFamily="2" charset="0"/>
            </a:endParaRPr>
          </a:p>
          <a:p>
            <a:pPr lvl="0"/>
            <a:r>
              <a:rPr lang="en-GB" sz="2000" dirty="0" smtClean="0">
                <a:latin typeface="Catriel" panose="02000503000000020004" pitchFamily="2" charset="0"/>
              </a:rPr>
              <a:t>To </a:t>
            </a:r>
            <a:r>
              <a:rPr lang="en-GB" sz="2000" dirty="0">
                <a:latin typeface="Catriel" panose="02000503000000020004" pitchFamily="2" charset="0"/>
              </a:rPr>
              <a:t>determine the past and present revenue and expenditure of a sample of Thusong Service Centres across South Africa’s nine provinces, and based on this, to project the possible future funding shortfall for all 183 Thusong Service Centres.</a:t>
            </a:r>
            <a:endParaRPr lang="en-US" sz="2000" dirty="0">
              <a:latin typeface="Catriel" panose="02000503000000020004" pitchFamily="2" charset="0"/>
            </a:endParaRPr>
          </a:p>
          <a:p>
            <a:pPr lvl="0"/>
            <a:r>
              <a:rPr lang="en-GB" sz="2000" dirty="0">
                <a:latin typeface="Catriel" panose="02000503000000020004" pitchFamily="2" charset="0"/>
              </a:rPr>
              <a:t>To obtain an indication of the past and present costs being incurred by a sample of service delivery departments when providing services at Thusong Service Centres and any future funding shortfalls they may experience to this end.</a:t>
            </a:r>
            <a:endParaRPr lang="en-US" sz="2000" dirty="0">
              <a:latin typeface="Catriel" panose="02000503000000020004" pitchFamily="2" charset="0"/>
            </a:endParaRPr>
          </a:p>
          <a:p>
            <a:pPr lvl="0"/>
            <a:r>
              <a:rPr lang="en-GB" sz="2000" dirty="0">
                <a:latin typeface="Catriel" panose="02000503000000020004" pitchFamily="2" charset="0"/>
              </a:rPr>
              <a:t>To develop options and make a recommendation on future funding mechanisms for the Thusong Service Centres, taking into account the above financial analysis and projections.</a:t>
            </a:r>
          </a:p>
          <a:p>
            <a:pPr marL="0" indent="0">
              <a:buNone/>
            </a:pPr>
            <a:endParaRPr lang="en-US" sz="2000" dirty="0">
              <a:latin typeface="Catriel" panose="02000503000000020004" pitchFamily="2" charset="0"/>
            </a:endParaRPr>
          </a:p>
        </p:txBody>
      </p:sp>
    </p:spTree>
    <p:extLst>
      <p:ext uri="{BB962C8B-B14F-4D97-AF65-F5344CB8AC3E}">
        <p14:creationId xmlns:p14="http://schemas.microsoft.com/office/powerpoint/2010/main" xmlns="" val="2470962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08" y="451765"/>
            <a:ext cx="8062992" cy="418058"/>
          </a:xfrm>
        </p:spPr>
        <p:txBody>
          <a:bodyPr vert="horz" lIns="91440" tIns="45720" rIns="91440" bIns="45720" rtlCol="0" anchor="ctr">
            <a:noAutofit/>
          </a:bodyPr>
          <a:lstStyle/>
          <a:p>
            <a:r>
              <a:rPr lang="en-ZA" sz="4000" b="1" cap="all" dirty="0" smtClean="0">
                <a:solidFill>
                  <a:srgbClr val="C00000"/>
                </a:solidFill>
                <a:latin typeface="Tw Cen MT" panose="020B0602020104020603" pitchFamily="34" charset="0"/>
              </a:rPr>
              <a:t>Funding Option Analysis</a:t>
            </a:r>
            <a:endParaRPr lang="en-US" sz="4000" b="1" cap="all" dirty="0">
              <a:solidFill>
                <a:srgbClr val="C00000"/>
              </a:solidFill>
              <a:latin typeface="Tw Cen MT" panose="020B0602020104020603" pitchFamily="34" charset="0"/>
            </a:endParaRPr>
          </a:p>
        </p:txBody>
      </p:sp>
      <p:sp>
        <p:nvSpPr>
          <p:cNvPr id="6" name="Content Placeholder 3"/>
          <p:cNvSpPr txBox="1">
            <a:spLocks/>
          </p:cNvSpPr>
          <p:nvPr/>
        </p:nvSpPr>
        <p:spPr>
          <a:xfrm>
            <a:off x="623808" y="1516698"/>
            <a:ext cx="8268672" cy="10801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138" indent="-342900" algn="l" defTabSz="457200"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325" indent="-342900" algn="l" defTabSz="457200"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513" indent="-342900" algn="l" defTabSz="457200" rtl="0" eaLnBrk="1" latinLnBrk="0" hangingPunct="1">
              <a:spcBef>
                <a:spcPct val="20000"/>
              </a:spcBef>
              <a:buClr>
                <a:srgbClr val="8B0E18"/>
              </a:buClr>
              <a:buFont typeface="Wingdings" charset="2"/>
              <a:buChar char="§"/>
              <a:tabLst>
                <a:tab pos="1430338" algn="l"/>
              </a:tabLst>
              <a:defRPr sz="2200" kern="1200">
                <a:solidFill>
                  <a:schemeClr val="tx1"/>
                </a:solidFill>
                <a:latin typeface="Arial"/>
                <a:ea typeface="+mn-ea"/>
                <a:cs typeface="Arial"/>
              </a:defRPr>
            </a:lvl4pPr>
            <a:lvl5pPr marL="1800225" indent="-342900" algn="l" defTabSz="457200" rtl="0" eaLnBrk="1" latinLnBrk="0" hangingPunct="1">
              <a:spcBef>
                <a:spcPct val="20000"/>
              </a:spcBef>
              <a:buClr>
                <a:srgbClr val="8B0E18"/>
              </a:buClr>
              <a:buFont typeface="Wingdings" charset="2"/>
              <a:buChar char="§"/>
              <a:tabLst>
                <a:tab pos="1698625" algn="l"/>
              </a:tabLst>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ZA" sz="1800" dirty="0" smtClean="0"/>
              <a:t>Three funding options were identified against the background of what we understand to be the main challenges experienced by the </a:t>
            </a:r>
            <a:r>
              <a:rPr lang="en-ZA" sz="1800" dirty="0" err="1" smtClean="0"/>
              <a:t>Thusong</a:t>
            </a:r>
            <a:r>
              <a:rPr lang="en-ZA" sz="1800" dirty="0" smtClean="0"/>
              <a:t> programme at present:</a:t>
            </a:r>
            <a:endParaRPr lang="en-US" sz="1800" dirty="0"/>
          </a:p>
        </p:txBody>
      </p:sp>
      <p:sp>
        <p:nvSpPr>
          <p:cNvPr id="3" name="Slide Number Placeholder 2"/>
          <p:cNvSpPr>
            <a:spLocks noGrp="1"/>
          </p:cNvSpPr>
          <p:nvPr>
            <p:ph type="sldNum" sz="quarter" idx="12"/>
          </p:nvPr>
        </p:nvSpPr>
        <p:spPr/>
        <p:txBody>
          <a:bodyPr>
            <a:normAutofit fontScale="85000" lnSpcReduction="20000"/>
          </a:bodyPr>
          <a:lstStyle/>
          <a:p>
            <a:fld id="{03228B86-B9A7-427F-8E40-9249AC812273}" type="slidenum">
              <a:rPr lang="en-ZA" smtClean="0"/>
              <a:pPr/>
              <a:t>13</a:t>
            </a:fld>
            <a:endParaRPr lang="en-ZA"/>
          </a:p>
        </p:txBody>
      </p:sp>
      <p:pic>
        <p:nvPicPr>
          <p:cNvPr id="10" name="Picture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321496"/>
            <a:ext cx="7128792" cy="4536504"/>
          </a:xfrm>
          <a:prstGeom prst="rect">
            <a:avLst/>
          </a:prstGeom>
          <a:noFill/>
        </p:spPr>
      </p:pic>
    </p:spTree>
    <p:extLst>
      <p:ext uri="{BB962C8B-B14F-4D97-AF65-F5344CB8AC3E}">
        <p14:creationId xmlns:p14="http://schemas.microsoft.com/office/powerpoint/2010/main" xmlns="" val="1141115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CBD7B-58A2-462E-837B-FB4D1F95E509}" type="slidenum">
              <a:rPr lang="en-US" altLang="en-US" smtClean="0"/>
              <a:pPr/>
              <a:t>14</a:t>
            </a:fld>
            <a:endParaRPr lang="en-US" altLang="en-US" dirty="0"/>
          </a:p>
        </p:txBody>
      </p:sp>
      <p:graphicFrame>
        <p:nvGraphicFramePr>
          <p:cNvPr id="18" name="Content Placeholder 17"/>
          <p:cNvGraphicFramePr>
            <a:graphicFrameLocks noGrp="1"/>
          </p:cNvGraphicFramePr>
          <p:nvPr>
            <p:ph idx="4294967295"/>
            <p:extLst>
              <p:ext uri="{D42A27DB-BD31-4B8C-83A1-F6EECF244321}">
                <p14:modId xmlns:p14="http://schemas.microsoft.com/office/powerpoint/2010/main" xmlns="" val="1752192420"/>
              </p:ext>
            </p:extLst>
          </p:nvPr>
        </p:nvGraphicFramePr>
        <p:xfrm>
          <a:off x="30163" y="0"/>
          <a:ext cx="9114573" cy="7467560"/>
        </p:xfrm>
        <a:graphic>
          <a:graphicData uri="http://schemas.openxmlformats.org/drawingml/2006/table">
            <a:tbl>
              <a:tblPr firstRow="1" bandRow="1">
                <a:tableStyleId>{5C22544A-7EE6-4342-B048-85BDC9FD1C3A}</a:tableStyleId>
              </a:tblPr>
              <a:tblGrid>
                <a:gridCol w="3389677">
                  <a:extLst>
                    <a:ext uri="{9D8B030D-6E8A-4147-A177-3AD203B41FA5}">
                      <a16:colId xmlns:a16="http://schemas.microsoft.com/office/drawing/2014/main" xmlns="" val="20000"/>
                    </a:ext>
                  </a:extLst>
                </a:gridCol>
                <a:gridCol w="2808390">
                  <a:extLst>
                    <a:ext uri="{9D8B030D-6E8A-4147-A177-3AD203B41FA5}">
                      <a16:colId xmlns:a16="http://schemas.microsoft.com/office/drawing/2014/main" xmlns="" val="20001"/>
                    </a:ext>
                  </a:extLst>
                </a:gridCol>
                <a:gridCol w="2916506">
                  <a:extLst>
                    <a:ext uri="{9D8B030D-6E8A-4147-A177-3AD203B41FA5}">
                      <a16:colId xmlns:a16="http://schemas.microsoft.com/office/drawing/2014/main" xmlns="" val="20002"/>
                    </a:ext>
                  </a:extLst>
                </a:gridCol>
              </a:tblGrid>
              <a:tr h="548600">
                <a:tc>
                  <a:txBody>
                    <a:bodyPr/>
                    <a:lstStyle/>
                    <a:p>
                      <a:r>
                        <a:rPr lang="en-GB" sz="2800" b="1" dirty="0" smtClean="0">
                          <a:latin typeface="Tw Cen MT" panose="020B0602020104020603" pitchFamily="34" charset="0"/>
                        </a:rPr>
                        <a:t>Coordination</a:t>
                      </a:r>
                      <a:endParaRPr lang="en-ZA" sz="2800" dirty="0"/>
                    </a:p>
                  </a:txBody>
                  <a:tcPr/>
                </a:tc>
                <a:tc>
                  <a:txBody>
                    <a:bodyPr/>
                    <a:lstStyle/>
                    <a:p>
                      <a:r>
                        <a:rPr lang="en-GB" sz="2800" b="1" dirty="0" smtClean="0">
                          <a:latin typeface="Tw Cen MT" panose="020B0602020104020603" pitchFamily="34" charset="0"/>
                        </a:rPr>
                        <a:t>Local Buy In</a:t>
                      </a:r>
                      <a:endParaRPr lang="en-ZA" sz="2800" dirty="0"/>
                    </a:p>
                  </a:txBody>
                  <a:tcPr/>
                </a:tc>
                <a:tc>
                  <a:txBody>
                    <a:bodyPr/>
                    <a:lstStyle/>
                    <a:p>
                      <a:r>
                        <a:rPr lang="en-GB" sz="2800" b="1" dirty="0" smtClean="0">
                          <a:latin typeface="Tw Cen MT" panose="020B0602020104020603" pitchFamily="34" charset="0"/>
                        </a:rPr>
                        <a:t>Funding</a:t>
                      </a:r>
                      <a:endParaRPr lang="en-ZA" sz="2800" dirty="0"/>
                    </a:p>
                  </a:txBody>
                  <a:tcPr/>
                </a:tc>
                <a:extLst>
                  <a:ext uri="{0D108BD9-81ED-4DB2-BD59-A6C34878D82A}">
                    <a16:rowId xmlns:a16="http://schemas.microsoft.com/office/drawing/2014/main" xmlns="" val="10000"/>
                  </a:ext>
                </a:extLst>
              </a:tr>
              <a:tr h="5995259">
                <a:tc>
                  <a:txBody>
                    <a:bodyPr/>
                    <a:lstStyle/>
                    <a:p>
                      <a:pPr marL="171450" indent="-171450" algn="l">
                        <a:spcBef>
                          <a:spcPts val="600"/>
                        </a:spcBef>
                        <a:spcAft>
                          <a:spcPts val="600"/>
                        </a:spcAft>
                        <a:buFont typeface="Arial" panose="020B0604020202020204" pitchFamily="34" charset="0"/>
                        <a:buChar char="•"/>
                      </a:pPr>
                      <a:r>
                        <a:rPr lang="en-GB" sz="1600" b="0" i="0" dirty="0" smtClean="0">
                          <a:latin typeface="Catriel" panose="02000503000000020004" pitchFamily="2" charset="0"/>
                        </a:rPr>
                        <a:t>Co-ordination at provincial level is with </a:t>
                      </a:r>
                      <a:r>
                        <a:rPr lang="en-GB" sz="1600" b="0" i="0" dirty="0" err="1" smtClean="0">
                          <a:latin typeface="Catriel" panose="02000503000000020004" pitchFamily="2" charset="0"/>
                        </a:rPr>
                        <a:t>OTP</a:t>
                      </a:r>
                      <a:r>
                        <a:rPr lang="en-GB" sz="1600" b="0" i="0" dirty="0" smtClean="0">
                          <a:latin typeface="Catriel" panose="02000503000000020004" pitchFamily="2" charset="0"/>
                        </a:rPr>
                        <a:t> (6) or CoG (3).</a:t>
                      </a:r>
                    </a:p>
                    <a:p>
                      <a:pPr marL="171450" indent="-171450" algn="l">
                        <a:spcBef>
                          <a:spcPts val="600"/>
                        </a:spcBef>
                        <a:spcAft>
                          <a:spcPts val="600"/>
                        </a:spcAft>
                        <a:buFont typeface="Arial" panose="020B0604020202020204" pitchFamily="34" charset="0"/>
                        <a:buChar char="•"/>
                      </a:pPr>
                      <a:r>
                        <a:rPr lang="en-GB" sz="1600" b="1" i="1" dirty="0" smtClean="0">
                          <a:latin typeface="Catriel" panose="02000503000000020004" pitchFamily="2" charset="0"/>
                        </a:rPr>
                        <a:t>Lack of authority</a:t>
                      </a:r>
                      <a:r>
                        <a:rPr lang="en-GB" sz="1600" dirty="0" smtClean="0">
                          <a:latin typeface="Catriel" panose="02000503000000020004" pitchFamily="2" charset="0"/>
                        </a:rPr>
                        <a:t> given to coordinating provincial departments. </a:t>
                      </a:r>
                      <a:endParaRPr lang="en-ZA" sz="1600" dirty="0" smtClean="0">
                        <a:latin typeface="Catriel" panose="02000503000000020004" pitchFamily="2" charset="0"/>
                      </a:endParaRPr>
                    </a:p>
                    <a:p>
                      <a:pPr marL="171450" indent="-171450" algn="l">
                        <a:spcBef>
                          <a:spcPts val="600"/>
                        </a:spcBef>
                        <a:spcAft>
                          <a:spcPts val="600"/>
                        </a:spcAft>
                        <a:buFont typeface="Arial" panose="020B0604020202020204" pitchFamily="34" charset="0"/>
                        <a:buChar char="•"/>
                      </a:pPr>
                      <a:r>
                        <a:rPr lang="en-GB" sz="1600" b="1" i="1" dirty="0" smtClean="0">
                          <a:latin typeface="Catriel" panose="02000503000000020004" pitchFamily="2" charset="0"/>
                        </a:rPr>
                        <a:t>Placement of the coordinating department impacts</a:t>
                      </a:r>
                      <a:r>
                        <a:rPr lang="en-GB" sz="1600" b="1" i="1" baseline="0" dirty="0" smtClean="0">
                          <a:latin typeface="Catriel" panose="02000503000000020004" pitchFamily="2" charset="0"/>
                        </a:rPr>
                        <a:t> on the success of the Programme </a:t>
                      </a:r>
                      <a:r>
                        <a:rPr lang="en-GB" sz="1600" dirty="0" smtClean="0">
                          <a:latin typeface="Catriel" panose="02000503000000020004" pitchFamily="2" charset="0"/>
                        </a:rPr>
                        <a:t>with provincial COGTA</a:t>
                      </a:r>
                      <a:r>
                        <a:rPr lang="en-GB" sz="1600" baseline="0" dirty="0" smtClean="0">
                          <a:latin typeface="Catriel" panose="02000503000000020004" pitchFamily="2" charset="0"/>
                        </a:rPr>
                        <a:t> </a:t>
                      </a:r>
                      <a:r>
                        <a:rPr lang="en-GB" sz="1600" dirty="0" smtClean="0">
                          <a:latin typeface="Catriel" panose="02000503000000020004" pitchFamily="2" charset="0"/>
                        </a:rPr>
                        <a:t>experiencing greater success in communicating with municipalities and achieving greater functionality.</a:t>
                      </a:r>
                    </a:p>
                    <a:p>
                      <a:pPr marL="171450" indent="-171450" algn="l">
                        <a:spcBef>
                          <a:spcPts val="600"/>
                        </a:spcBef>
                        <a:spcAft>
                          <a:spcPts val="600"/>
                        </a:spcAft>
                        <a:buFont typeface="Arial" panose="020B0604020202020204" pitchFamily="34" charset="0"/>
                        <a:buChar char="•"/>
                      </a:pPr>
                      <a:r>
                        <a:rPr lang="en-GB" sz="1600" dirty="0" smtClean="0">
                          <a:latin typeface="Catriel" panose="02000503000000020004" pitchFamily="2" charset="0"/>
                        </a:rPr>
                        <a:t>Coordinating departments that are in a financial position to offer </a:t>
                      </a:r>
                      <a:r>
                        <a:rPr lang="en-GB" sz="1600" b="1" i="1" dirty="0" smtClean="0">
                          <a:latin typeface="Catriel" panose="02000503000000020004" pitchFamily="2" charset="0"/>
                        </a:rPr>
                        <a:t>Thusong grants</a:t>
                      </a:r>
                      <a:r>
                        <a:rPr lang="en-GB" sz="1600" dirty="0" smtClean="0">
                          <a:latin typeface="Catriel" panose="02000503000000020004" pitchFamily="2" charset="0"/>
                        </a:rPr>
                        <a:t> to local municipalities generally have more authority. </a:t>
                      </a:r>
                    </a:p>
                    <a:p>
                      <a:pPr marL="171450" indent="-171450" algn="l">
                        <a:spcBef>
                          <a:spcPts val="600"/>
                        </a:spcBef>
                        <a:spcAft>
                          <a:spcPts val="600"/>
                        </a:spcAft>
                        <a:buFont typeface="Arial" panose="020B0604020202020204" pitchFamily="34" charset="0"/>
                        <a:buChar char="•"/>
                      </a:pPr>
                      <a:r>
                        <a:rPr lang="en-GB" sz="1600" dirty="0" smtClean="0">
                          <a:latin typeface="Catriel" panose="02000503000000020004" pitchFamily="2" charset="0"/>
                        </a:rPr>
                        <a:t>There is no </a:t>
                      </a:r>
                      <a:r>
                        <a:rPr lang="en-GB" sz="1600" b="1" i="1" dirty="0" smtClean="0">
                          <a:latin typeface="Catriel" panose="02000503000000020004" pitchFamily="2" charset="0"/>
                        </a:rPr>
                        <a:t>policy or legislation</a:t>
                      </a:r>
                      <a:r>
                        <a:rPr lang="en-GB" sz="1600" dirty="0" smtClean="0">
                          <a:latin typeface="Catriel" panose="02000503000000020004" pitchFamily="2" charset="0"/>
                        </a:rPr>
                        <a:t> that exists that defines the role of the coordinating departments except for the 2014 Business Plan. </a:t>
                      </a:r>
                      <a:endParaRPr lang="en-ZA" sz="1600" dirty="0" smtClean="0">
                        <a:latin typeface="Catriel" panose="02000503000000020004" pitchFamily="2" charset="0"/>
                      </a:endParaRPr>
                    </a:p>
                    <a:p>
                      <a:pPr marL="171450" indent="-171450" algn="l">
                        <a:spcBef>
                          <a:spcPts val="600"/>
                        </a:spcBef>
                        <a:spcAft>
                          <a:spcPts val="600"/>
                        </a:spcAft>
                        <a:buFont typeface="Arial" panose="020B0604020202020204" pitchFamily="34" charset="0"/>
                        <a:buChar char="•"/>
                      </a:pPr>
                      <a:endParaRPr lang="en-ZA" sz="1600" dirty="0">
                        <a:latin typeface="Catriel" panose="02000503000000020004" pitchFamily="2" charset="0"/>
                      </a:endParaRPr>
                    </a:p>
                  </a:txBody>
                  <a:tcPr>
                    <a:solidFill>
                      <a:schemeClr val="accent5">
                        <a:lumMod val="20000"/>
                        <a:lumOff val="80000"/>
                      </a:schemeClr>
                    </a:solidFill>
                  </a:tcPr>
                </a:tc>
                <a:tc>
                  <a:txBody>
                    <a:bodyPr/>
                    <a:lstStyle/>
                    <a:p>
                      <a:pPr marL="171450" indent="-171450" algn="l">
                        <a:spcBef>
                          <a:spcPts val="600"/>
                        </a:spcBef>
                        <a:spcAft>
                          <a:spcPts val="600"/>
                        </a:spcAft>
                        <a:buFont typeface="Arial" panose="020B0604020202020204" pitchFamily="34" charset="0"/>
                        <a:buChar char="•"/>
                      </a:pPr>
                      <a:r>
                        <a:rPr lang="en-GB" sz="1600" b="0" dirty="0" smtClean="0">
                          <a:latin typeface="Catriel" panose="02000503000000020004" pitchFamily="2" charset="0"/>
                        </a:rPr>
                        <a:t>Lack of buy in from some </a:t>
                      </a:r>
                      <a:r>
                        <a:rPr lang="en-GB" sz="1600" b="0" i="1" dirty="0" smtClean="0">
                          <a:latin typeface="Catriel" panose="02000503000000020004" pitchFamily="2" charset="0"/>
                        </a:rPr>
                        <a:t>local municipalities and service delivery departments</a:t>
                      </a:r>
                      <a:r>
                        <a:rPr lang="en-GB" sz="1600" b="0" dirty="0" smtClean="0">
                          <a:latin typeface="Catriel" panose="02000503000000020004" pitchFamily="2" charset="0"/>
                        </a:rPr>
                        <a:t>. </a:t>
                      </a:r>
                    </a:p>
                    <a:p>
                      <a:pPr marL="171450" indent="-171450" algn="l">
                        <a:spcBef>
                          <a:spcPts val="600"/>
                        </a:spcBef>
                        <a:spcAft>
                          <a:spcPts val="600"/>
                        </a:spcAft>
                        <a:buFont typeface="Arial" panose="020B0604020202020204" pitchFamily="34" charset="0"/>
                        <a:buChar char="•"/>
                      </a:pPr>
                      <a:r>
                        <a:rPr lang="en-GB" sz="1600" b="0" i="1" dirty="0" smtClean="0">
                          <a:latin typeface="Catriel" panose="02000503000000020004" pitchFamily="2" charset="0"/>
                        </a:rPr>
                        <a:t>Incentivising local municipalities may encourage their active involvement.</a:t>
                      </a:r>
                      <a:r>
                        <a:rPr lang="en-GB" sz="1600" b="0" dirty="0" smtClean="0">
                          <a:latin typeface="Catriel" panose="02000503000000020004" pitchFamily="2" charset="0"/>
                        </a:rPr>
                        <a:t> </a:t>
                      </a:r>
                    </a:p>
                    <a:p>
                      <a:pPr marL="171450" indent="-171450" algn="l">
                        <a:spcBef>
                          <a:spcPts val="600"/>
                        </a:spcBef>
                        <a:spcAft>
                          <a:spcPts val="600"/>
                        </a:spcAft>
                        <a:buFont typeface="Arial" panose="020B0604020202020204" pitchFamily="34" charset="0"/>
                        <a:buChar char="•"/>
                      </a:pPr>
                      <a:r>
                        <a:rPr lang="en-GB" sz="1600" b="0" dirty="0" smtClean="0">
                          <a:latin typeface="Catriel" panose="02000503000000020004" pitchFamily="2" charset="0"/>
                        </a:rPr>
                        <a:t>Grants awarded to local municipalities that adhere to certain criteria set by the coordinating department. </a:t>
                      </a:r>
                    </a:p>
                    <a:p>
                      <a:pPr marL="171450" indent="-171450" algn="l">
                        <a:spcBef>
                          <a:spcPts val="600"/>
                        </a:spcBef>
                        <a:spcAft>
                          <a:spcPts val="600"/>
                        </a:spcAft>
                        <a:buFont typeface="Arial" panose="020B0604020202020204" pitchFamily="34" charset="0"/>
                        <a:buChar char="•"/>
                      </a:pPr>
                      <a:r>
                        <a:rPr lang="en-GB" sz="1600" b="0" dirty="0" smtClean="0">
                          <a:latin typeface="Catriel" panose="02000503000000020004" pitchFamily="2" charset="0"/>
                        </a:rPr>
                        <a:t>There is no legal requirement for local municipalities to allocate funds towards the sustainability of Thusongs. </a:t>
                      </a:r>
                      <a:endParaRPr lang="en-ZA" sz="1600" b="0" dirty="0" smtClean="0">
                        <a:latin typeface="Catriel" panose="02000503000000020004" pitchFamily="2" charset="0"/>
                      </a:endParaRPr>
                    </a:p>
                    <a:p>
                      <a:pPr marL="171450" indent="-171450" algn="l">
                        <a:spcBef>
                          <a:spcPts val="600"/>
                        </a:spcBef>
                        <a:spcAft>
                          <a:spcPts val="600"/>
                        </a:spcAft>
                        <a:buFont typeface="Arial" panose="020B0604020202020204" pitchFamily="34" charset="0"/>
                        <a:buChar char="•"/>
                      </a:pPr>
                      <a:r>
                        <a:rPr lang="en-GB" sz="1600" b="0" i="0" dirty="0" smtClean="0">
                          <a:latin typeface="Catriel" panose="02000503000000020004" pitchFamily="2" charset="0"/>
                        </a:rPr>
                        <a:t>Solution to these challenges would be the integration of applicable</a:t>
                      </a:r>
                      <a:r>
                        <a:rPr lang="en-GB" sz="1600" b="0" i="0" baseline="0" dirty="0" smtClean="0">
                          <a:latin typeface="Catriel" panose="02000503000000020004" pitchFamily="2" charset="0"/>
                        </a:rPr>
                        <a:t> </a:t>
                      </a:r>
                      <a:r>
                        <a:rPr lang="en-GB" sz="1600" b="0" i="0" dirty="0" smtClean="0">
                          <a:latin typeface="Catriel" panose="02000503000000020004" pitchFamily="2" charset="0"/>
                        </a:rPr>
                        <a:t>basic municipal services with the Thusong Service Centres service offerings. </a:t>
                      </a:r>
                    </a:p>
                    <a:p>
                      <a:pPr marL="171450" indent="-171450" algn="l">
                        <a:spcBef>
                          <a:spcPts val="600"/>
                        </a:spcBef>
                        <a:spcAft>
                          <a:spcPts val="600"/>
                        </a:spcAft>
                        <a:buFont typeface="Arial" panose="020B0604020202020204" pitchFamily="34" charset="0"/>
                        <a:buChar char="•"/>
                      </a:pPr>
                      <a:endParaRPr lang="en-ZA" sz="1400" b="0" i="0" dirty="0"/>
                    </a:p>
                  </a:txBody>
                  <a:tcPr/>
                </a:tc>
                <a:tc>
                  <a:txBody>
                    <a:bodyPr/>
                    <a:lstStyle/>
                    <a:p>
                      <a:pPr marL="171450" indent="-171450" algn="l">
                        <a:spcBef>
                          <a:spcPts val="600"/>
                        </a:spcBef>
                        <a:spcAft>
                          <a:spcPts val="600"/>
                        </a:spcAft>
                        <a:buFont typeface="Arial" panose="020B0604020202020204" pitchFamily="34" charset="0"/>
                        <a:buChar char="•"/>
                      </a:pPr>
                      <a:r>
                        <a:rPr lang="en-GB" sz="1600" dirty="0" smtClean="0">
                          <a:latin typeface="Catriel" panose="02000503000000020004" pitchFamily="2" charset="0"/>
                        </a:rPr>
                        <a:t>Lack of adequate funding for the operations.</a:t>
                      </a:r>
                    </a:p>
                    <a:p>
                      <a:pPr marL="171450" indent="-171450" algn="l">
                        <a:spcBef>
                          <a:spcPts val="600"/>
                        </a:spcBef>
                        <a:spcAft>
                          <a:spcPts val="600"/>
                        </a:spcAft>
                        <a:buFont typeface="Arial" panose="020B0604020202020204" pitchFamily="34" charset="0"/>
                        <a:buChar char="•"/>
                      </a:pPr>
                      <a:r>
                        <a:rPr lang="en-GB" sz="1600" dirty="0" smtClean="0">
                          <a:latin typeface="Catriel" panose="02000503000000020004" pitchFamily="2" charset="0"/>
                        </a:rPr>
                        <a:t>Minimal cost recovery mechanisms. </a:t>
                      </a:r>
                    </a:p>
                    <a:p>
                      <a:pPr marL="171450" indent="-171450" algn="l">
                        <a:spcBef>
                          <a:spcPts val="600"/>
                        </a:spcBef>
                        <a:spcAft>
                          <a:spcPts val="600"/>
                        </a:spcAft>
                        <a:buFont typeface="Arial" panose="020B0604020202020204" pitchFamily="34" charset="0"/>
                        <a:buChar char="•"/>
                      </a:pPr>
                      <a:r>
                        <a:rPr lang="en-GB" sz="1600" dirty="0" smtClean="0">
                          <a:latin typeface="Catriel" panose="02000503000000020004" pitchFamily="2" charset="0"/>
                        </a:rPr>
                        <a:t>Inability of poorer municipalities to support the Thusongs </a:t>
                      </a:r>
                    </a:p>
                    <a:p>
                      <a:pPr marL="171450" indent="-171450" algn="l">
                        <a:spcBef>
                          <a:spcPts val="600"/>
                        </a:spcBef>
                        <a:spcAft>
                          <a:spcPts val="600"/>
                        </a:spcAft>
                        <a:buFont typeface="Arial" panose="020B0604020202020204" pitchFamily="34" charset="0"/>
                        <a:buChar char="•"/>
                      </a:pPr>
                      <a:r>
                        <a:rPr lang="en-GB" sz="1600" dirty="0" smtClean="0">
                          <a:latin typeface="Catriel" panose="02000503000000020004" pitchFamily="2" charset="0"/>
                        </a:rPr>
                        <a:t>Minimal grant funding from coordinating departments.</a:t>
                      </a:r>
                      <a:endParaRPr lang="en-ZA" sz="1600" dirty="0" smtClean="0">
                        <a:latin typeface="Catriel" panose="02000503000000020004" pitchFamily="2" charset="0"/>
                      </a:endParaRPr>
                    </a:p>
                    <a:p>
                      <a:pPr marL="171450" indent="-171450" algn="l">
                        <a:spcBef>
                          <a:spcPts val="600"/>
                        </a:spcBef>
                        <a:spcAft>
                          <a:spcPts val="600"/>
                        </a:spcAft>
                        <a:buFont typeface="Arial" panose="020B0604020202020204" pitchFamily="34" charset="0"/>
                        <a:buChar char="•"/>
                      </a:pPr>
                      <a:r>
                        <a:rPr lang="en-GB" sz="1600" b="1" i="1" dirty="0" smtClean="0">
                          <a:latin typeface="Catriel" panose="02000503000000020004" pitchFamily="2" charset="0"/>
                        </a:rPr>
                        <a:t>Service delivery departments must contribute toward the operational costs</a:t>
                      </a:r>
                      <a:r>
                        <a:rPr lang="en-GB" sz="1600" dirty="0" smtClean="0">
                          <a:latin typeface="Catriel" panose="02000503000000020004" pitchFamily="2" charset="0"/>
                        </a:rPr>
                        <a:t>. </a:t>
                      </a:r>
                    </a:p>
                    <a:p>
                      <a:pPr marL="171450" indent="-171450" algn="l">
                        <a:spcBef>
                          <a:spcPts val="600"/>
                        </a:spcBef>
                        <a:spcAft>
                          <a:spcPts val="600"/>
                        </a:spcAft>
                        <a:buFont typeface="Arial" panose="020B0604020202020204" pitchFamily="34" charset="0"/>
                        <a:buChar char="•"/>
                      </a:pPr>
                      <a:r>
                        <a:rPr lang="en-GB" sz="1600" dirty="0" smtClean="0">
                          <a:latin typeface="Catriel" panose="02000503000000020004" pitchFamily="2" charset="0"/>
                        </a:rPr>
                        <a:t>Lease agreements and service level agreements are critical in ensuring all departments contribute.</a:t>
                      </a:r>
                      <a:endParaRPr lang="en-ZA" sz="1600" dirty="0" smtClean="0">
                        <a:latin typeface="Catriel" panose="02000503000000020004" pitchFamily="2" charset="0"/>
                      </a:endParaRPr>
                    </a:p>
                    <a:p>
                      <a:pPr marL="171450" indent="-171450" algn="l">
                        <a:spcBef>
                          <a:spcPts val="600"/>
                        </a:spcBef>
                        <a:spcAft>
                          <a:spcPts val="600"/>
                        </a:spcAft>
                        <a:buFont typeface="Arial" panose="020B0604020202020204" pitchFamily="34" charset="0"/>
                        <a:buChar char="•"/>
                      </a:pPr>
                      <a:r>
                        <a:rPr lang="en-GB" sz="1600" b="1" i="1" dirty="0" smtClean="0">
                          <a:latin typeface="Catriel" panose="02000503000000020004" pitchFamily="2" charset="0"/>
                        </a:rPr>
                        <a:t>In the absence of cost recoveries, the financial strain of operating these centres are placed on the local municipalities</a:t>
                      </a:r>
                      <a:r>
                        <a:rPr lang="en-GB" sz="1600" dirty="0" smtClean="0">
                          <a:latin typeface="Catriel" panose="02000503000000020004" pitchFamily="2" charset="0"/>
                        </a:rPr>
                        <a:t>. </a:t>
                      </a:r>
                    </a:p>
                    <a:p>
                      <a:pPr marL="171450" indent="-171450" algn="l">
                        <a:spcBef>
                          <a:spcPts val="600"/>
                        </a:spcBef>
                        <a:spcAft>
                          <a:spcPts val="600"/>
                        </a:spcAft>
                        <a:buFont typeface="Arial" panose="020B0604020202020204" pitchFamily="34" charset="0"/>
                        <a:buChar char="•"/>
                      </a:pPr>
                      <a:endParaRPr lang="en-ZA" sz="14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820104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16540"/>
            <a:ext cx="8610600" cy="1155682"/>
          </a:xfrm>
        </p:spPr>
        <p:txBody>
          <a:bodyPr>
            <a:noAutofit/>
          </a:bodyPr>
          <a:lstStyle/>
          <a:p>
            <a:r>
              <a:rPr lang="en-ZA" sz="3600" b="1" cap="all" dirty="0" smtClean="0">
                <a:solidFill>
                  <a:srgbClr val="C00000"/>
                </a:solidFill>
                <a:latin typeface="Tw Cen MT" panose="020B0602020104020603" pitchFamily="34" charset="0"/>
              </a:rPr>
              <a:t/>
            </a:r>
            <a:br>
              <a:rPr lang="en-ZA" sz="3600" b="1" cap="all" dirty="0" smtClean="0">
                <a:solidFill>
                  <a:srgbClr val="C00000"/>
                </a:solidFill>
                <a:latin typeface="Tw Cen MT" panose="020B0602020104020603" pitchFamily="34" charset="0"/>
              </a:rPr>
            </a:br>
            <a:r>
              <a:rPr lang="en-ZA" sz="3600" b="1" cap="all" dirty="0" smtClean="0">
                <a:solidFill>
                  <a:srgbClr val="C00000"/>
                </a:solidFill>
                <a:latin typeface="Tw Cen MT" panose="020B0602020104020603" pitchFamily="34" charset="0"/>
              </a:rPr>
              <a:t>Desired Funding </a:t>
            </a:r>
            <a:r>
              <a:rPr lang="en-ZA" sz="3600" b="1" cap="all" smtClean="0">
                <a:solidFill>
                  <a:srgbClr val="C00000"/>
                </a:solidFill>
                <a:latin typeface="Tw Cen MT" panose="020B0602020104020603" pitchFamily="34" charset="0"/>
              </a:rPr>
              <a:t>State </a:t>
            </a:r>
            <a:r>
              <a:rPr lang="en-ZA" sz="3600" cap="all" dirty="0">
                <a:solidFill>
                  <a:srgbClr val="C00000"/>
                </a:solidFill>
                <a:latin typeface="Tw Cen MT" panose="020B0602020104020603" pitchFamily="34" charset="0"/>
              </a:rPr>
              <a:t/>
            </a:r>
            <a:br>
              <a:rPr lang="en-ZA" sz="3600" cap="all" dirty="0">
                <a:solidFill>
                  <a:srgbClr val="C00000"/>
                </a:solidFill>
                <a:latin typeface="Tw Cen MT" panose="020B0602020104020603" pitchFamily="34" charset="0"/>
              </a:rPr>
            </a:br>
            <a:endParaRPr lang="en-ZA" sz="3600" cap="all" dirty="0">
              <a:solidFill>
                <a:srgbClr val="C00000"/>
              </a:solidFill>
              <a:latin typeface="Tw Cen MT" panose="020B0602020104020603" pitchFamily="34" charset="0"/>
            </a:endParaRPr>
          </a:p>
        </p:txBody>
      </p:sp>
      <p:sp>
        <p:nvSpPr>
          <p:cNvPr id="4" name="Content Placeholder 3"/>
          <p:cNvSpPr>
            <a:spLocks noGrp="1"/>
          </p:cNvSpPr>
          <p:nvPr>
            <p:ph idx="1"/>
          </p:nvPr>
        </p:nvSpPr>
        <p:spPr>
          <a:xfrm>
            <a:off x="498768" y="1545690"/>
            <a:ext cx="8229600" cy="5648168"/>
          </a:xfrm>
        </p:spPr>
        <p:txBody>
          <a:bodyPr>
            <a:noAutofit/>
          </a:bodyPr>
          <a:lstStyle/>
          <a:p>
            <a:pPr>
              <a:spcBef>
                <a:spcPts val="600"/>
              </a:spcBef>
              <a:spcAft>
                <a:spcPts val="600"/>
              </a:spcAft>
            </a:pPr>
            <a:r>
              <a:rPr lang="en-GB" sz="2000" dirty="0" smtClean="0">
                <a:latin typeface="Catriel" panose="02000503000000020004" pitchFamily="2" charset="0"/>
              </a:rPr>
              <a:t>The </a:t>
            </a:r>
            <a:r>
              <a:rPr lang="en-GB" sz="2000" dirty="0">
                <a:latin typeface="Catriel" panose="02000503000000020004" pitchFamily="2" charset="0"/>
              </a:rPr>
              <a:t>sources of expenditure are classified as follows:</a:t>
            </a:r>
            <a:endParaRPr lang="en-ZA" sz="2000" dirty="0">
              <a:latin typeface="Catriel" panose="02000503000000020004" pitchFamily="2" charset="0"/>
            </a:endParaRPr>
          </a:p>
          <a:p>
            <a:pPr lvl="1">
              <a:spcBef>
                <a:spcPts val="600"/>
              </a:spcBef>
              <a:spcAft>
                <a:spcPts val="600"/>
              </a:spcAft>
            </a:pPr>
            <a:r>
              <a:rPr lang="en-GB" sz="1800" dirty="0">
                <a:latin typeface="Catriel" panose="02000503000000020004" pitchFamily="2" charset="0"/>
              </a:rPr>
              <a:t>Operational Expenditure derived from financial data received from the Thusong Service Centres and projected forward using the small, medium and large centre classification</a:t>
            </a:r>
            <a:endParaRPr lang="en-ZA" sz="1800" dirty="0">
              <a:latin typeface="Catriel" panose="02000503000000020004" pitchFamily="2" charset="0"/>
            </a:endParaRPr>
          </a:p>
          <a:p>
            <a:pPr lvl="1">
              <a:spcBef>
                <a:spcPts val="600"/>
              </a:spcBef>
              <a:spcAft>
                <a:spcPts val="600"/>
              </a:spcAft>
            </a:pPr>
            <a:r>
              <a:rPr lang="en-GB" sz="1800" dirty="0">
                <a:latin typeface="Catriel" panose="02000503000000020004" pitchFamily="2" charset="0"/>
              </a:rPr>
              <a:t>Capital Expenditure was estimated based on the small, medium and large classification for each centre. </a:t>
            </a:r>
            <a:endParaRPr lang="en-ZA" sz="1800" dirty="0">
              <a:latin typeface="Catriel" panose="02000503000000020004" pitchFamily="2" charset="0"/>
            </a:endParaRPr>
          </a:p>
          <a:p>
            <a:pPr>
              <a:spcBef>
                <a:spcPts val="600"/>
              </a:spcBef>
              <a:spcAft>
                <a:spcPts val="600"/>
              </a:spcAft>
            </a:pPr>
            <a:r>
              <a:rPr lang="en-ZA" sz="2000" dirty="0">
                <a:latin typeface="Catriel" panose="02000503000000020004" pitchFamily="2" charset="0"/>
              </a:rPr>
              <a:t>The report contains a gap analysis for each province and recommendations for each province to reach the desired state.</a:t>
            </a:r>
          </a:p>
          <a:p>
            <a:pPr>
              <a:spcBef>
                <a:spcPts val="600"/>
              </a:spcBef>
              <a:spcAft>
                <a:spcPts val="600"/>
              </a:spcAft>
            </a:pPr>
            <a:r>
              <a:rPr lang="en-ZA" sz="2000" dirty="0">
                <a:latin typeface="Catriel" panose="02000503000000020004" pitchFamily="2" charset="0"/>
              </a:rPr>
              <a:t>The most common themes for all provinces are signed lease agreements and maintenance issues that need to be resolved.</a:t>
            </a:r>
          </a:p>
          <a:p>
            <a:pPr>
              <a:spcBef>
                <a:spcPts val="600"/>
              </a:spcBef>
              <a:spcAft>
                <a:spcPts val="600"/>
              </a:spcAft>
            </a:pPr>
            <a:r>
              <a:rPr lang="en-GB" sz="2000" dirty="0">
                <a:latin typeface="Catriel" panose="02000503000000020004" pitchFamily="2" charset="0"/>
              </a:rPr>
              <a:t>An Income Statement was derived which takes into account the most minimal expenses that each Thusong Service Centre </a:t>
            </a:r>
            <a:r>
              <a:rPr lang="en-GB" sz="2000" b="1" i="1" dirty="0">
                <a:latin typeface="Catriel" panose="02000503000000020004" pitchFamily="2" charset="0"/>
              </a:rPr>
              <a:t>should</a:t>
            </a:r>
            <a:r>
              <a:rPr lang="en-GB" sz="2000" dirty="0">
                <a:latin typeface="Catriel" panose="02000503000000020004" pitchFamily="2" charset="0"/>
              </a:rPr>
              <a:t> incur to bring them to a desired state. These figures were then rolled up to all Thusong Service Centres and aggregated to a national level. </a:t>
            </a:r>
            <a:endParaRPr lang="en-ZA" sz="2000" dirty="0">
              <a:latin typeface="Catriel" panose="02000503000000020004" pitchFamily="2"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AD40CE31-D481-41C6-8BCA-9A1686350F3B}" type="slidenum">
              <a:rPr lang="en-US" altLang="en-US" smtClean="0"/>
              <a:pPr>
                <a:defRPr/>
              </a:pPr>
              <a:t>15</a:t>
            </a:fld>
            <a:endParaRPr lang="en-US" altLang="en-US" dirty="0"/>
          </a:p>
        </p:txBody>
      </p:sp>
    </p:spTree>
    <p:extLst>
      <p:ext uri="{BB962C8B-B14F-4D97-AF65-F5344CB8AC3E}">
        <p14:creationId xmlns:p14="http://schemas.microsoft.com/office/powerpoint/2010/main" xmlns="" val="195550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20613"/>
            <a:ext cx="8153400" cy="990600"/>
          </a:xfrm>
        </p:spPr>
        <p:txBody>
          <a:bodyPr>
            <a:normAutofit/>
          </a:bodyPr>
          <a:lstStyle/>
          <a:p>
            <a:pPr algn="ctr"/>
            <a:r>
              <a:rPr lang="en-ZA" sz="3200" b="1" cap="all" dirty="0">
                <a:solidFill>
                  <a:srgbClr val="C00000"/>
                </a:solidFill>
              </a:rPr>
              <a:t>National Level – </a:t>
            </a:r>
            <a:r>
              <a:rPr lang="en-ZA" sz="3200" b="1" cap="all" dirty="0" smtClean="0">
                <a:solidFill>
                  <a:srgbClr val="C00000"/>
                </a:solidFill>
              </a:rPr>
              <a:t>Ideal Total Cost</a:t>
            </a:r>
            <a:endParaRPr lang="en-US" sz="3200" b="1" cap="all"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034257460"/>
              </p:ext>
            </p:extLst>
          </p:nvPr>
        </p:nvGraphicFramePr>
        <p:xfrm>
          <a:off x="2" y="982080"/>
          <a:ext cx="9036492" cy="4116154"/>
        </p:xfrm>
        <a:graphic>
          <a:graphicData uri="http://schemas.openxmlformats.org/drawingml/2006/table">
            <a:tbl>
              <a:tblPr/>
              <a:tblGrid>
                <a:gridCol w="2297312">
                  <a:extLst>
                    <a:ext uri="{9D8B030D-6E8A-4147-A177-3AD203B41FA5}">
                      <a16:colId xmlns:a16="http://schemas.microsoft.com/office/drawing/2014/main" xmlns="" val="20000"/>
                    </a:ext>
                  </a:extLst>
                </a:gridCol>
                <a:gridCol w="962740">
                  <a:extLst>
                    <a:ext uri="{9D8B030D-6E8A-4147-A177-3AD203B41FA5}">
                      <a16:colId xmlns:a16="http://schemas.microsoft.com/office/drawing/2014/main" xmlns="" val="20001"/>
                    </a:ext>
                  </a:extLst>
                </a:gridCol>
                <a:gridCol w="962740">
                  <a:extLst>
                    <a:ext uri="{9D8B030D-6E8A-4147-A177-3AD203B41FA5}">
                      <a16:colId xmlns:a16="http://schemas.microsoft.com/office/drawing/2014/main" xmlns="" val="20002"/>
                    </a:ext>
                  </a:extLst>
                </a:gridCol>
                <a:gridCol w="962740">
                  <a:extLst>
                    <a:ext uri="{9D8B030D-6E8A-4147-A177-3AD203B41FA5}">
                      <a16:colId xmlns:a16="http://schemas.microsoft.com/office/drawing/2014/main" xmlns="" val="20003"/>
                    </a:ext>
                  </a:extLst>
                </a:gridCol>
                <a:gridCol w="962740">
                  <a:extLst>
                    <a:ext uri="{9D8B030D-6E8A-4147-A177-3AD203B41FA5}">
                      <a16:colId xmlns:a16="http://schemas.microsoft.com/office/drawing/2014/main" xmlns="" val="20004"/>
                    </a:ext>
                  </a:extLst>
                </a:gridCol>
                <a:gridCol w="962740">
                  <a:extLst>
                    <a:ext uri="{9D8B030D-6E8A-4147-A177-3AD203B41FA5}">
                      <a16:colId xmlns:a16="http://schemas.microsoft.com/office/drawing/2014/main" xmlns="" val="20005"/>
                    </a:ext>
                  </a:extLst>
                </a:gridCol>
                <a:gridCol w="962740">
                  <a:extLst>
                    <a:ext uri="{9D8B030D-6E8A-4147-A177-3AD203B41FA5}">
                      <a16:colId xmlns:a16="http://schemas.microsoft.com/office/drawing/2014/main" xmlns="" val="20006"/>
                    </a:ext>
                  </a:extLst>
                </a:gridCol>
                <a:gridCol w="962740">
                  <a:extLst>
                    <a:ext uri="{9D8B030D-6E8A-4147-A177-3AD203B41FA5}">
                      <a16:colId xmlns:a16="http://schemas.microsoft.com/office/drawing/2014/main" xmlns="" val="20007"/>
                    </a:ext>
                  </a:extLst>
                </a:gridCol>
              </a:tblGrid>
              <a:tr h="198953">
                <a:tc>
                  <a:txBody>
                    <a:bodyPr/>
                    <a:lstStyle/>
                    <a:p>
                      <a:pPr algn="l" fontAlgn="b"/>
                      <a:r>
                        <a:rPr lang="en-US" sz="1200" b="0" i="0" u="none" strike="noStrike" dirty="0">
                          <a:solidFill>
                            <a:srgbClr val="000000"/>
                          </a:solidFill>
                          <a:effectLst/>
                          <a:latin typeface="Calibri" panose="020F0502020204030204" pitchFamily="34" charset="0"/>
                        </a:rPr>
                        <a:t> </a:t>
                      </a:r>
                    </a:p>
                  </a:txBody>
                  <a:tcPr marL="7553" marR="7553" marT="755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2015</a:t>
                      </a:r>
                    </a:p>
                  </a:txBody>
                  <a:tcPr marL="7553" marR="7553" marT="755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2016</a:t>
                      </a:r>
                    </a:p>
                  </a:txBody>
                  <a:tcPr marL="7553" marR="7553" marT="755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2017</a:t>
                      </a:r>
                    </a:p>
                  </a:txBody>
                  <a:tcPr marL="7553" marR="7553" marT="755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2018</a:t>
                      </a:r>
                    </a:p>
                  </a:txBody>
                  <a:tcPr marL="7553" marR="7553" marT="755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2019</a:t>
                      </a:r>
                    </a:p>
                  </a:txBody>
                  <a:tcPr marL="7553" marR="7553" marT="755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2020</a:t>
                      </a:r>
                    </a:p>
                  </a:txBody>
                  <a:tcPr marL="7553" marR="7553" marT="755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effectLst/>
                          <a:latin typeface="Calibri" panose="020F0502020204030204" pitchFamily="34" charset="0"/>
                        </a:rPr>
                        <a:t>2021</a:t>
                      </a:r>
                    </a:p>
                  </a:txBody>
                  <a:tcPr marL="7553" marR="7553" marT="755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0"/>
                  </a:ext>
                </a:extLst>
              </a:tr>
              <a:tr h="198953">
                <a:tc>
                  <a:txBody>
                    <a:bodyPr/>
                    <a:lstStyle/>
                    <a:p>
                      <a:pPr algn="l" fontAlgn="b"/>
                      <a:r>
                        <a:rPr lang="en-US" sz="1200" b="0" i="1" u="none" strike="noStrike" dirty="0">
                          <a:solidFill>
                            <a:srgbClr val="000000"/>
                          </a:solidFill>
                          <a:effectLst/>
                          <a:latin typeface="Calibri" panose="020F0502020204030204" pitchFamily="34" charset="0"/>
                        </a:rPr>
                        <a:t> </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198953">
                <a:tc>
                  <a:txBody>
                    <a:bodyPr/>
                    <a:lstStyle/>
                    <a:p>
                      <a:pPr lvl="0" algn="l" fontAlgn="b"/>
                      <a:r>
                        <a:rPr lang="en-US" sz="1200" b="1" i="0" u="none" strike="noStrike" dirty="0">
                          <a:solidFill>
                            <a:schemeClr val="bg1"/>
                          </a:solidFill>
                          <a:effectLst/>
                          <a:latin typeface="Calibri" panose="020F0502020204030204" pitchFamily="34" charset="0"/>
                        </a:rPr>
                        <a:t>Operating Expenses</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marL="0" algn="ctr" defTabSz="457200" rtl="0" eaLnBrk="1" fontAlgn="b" latinLnBrk="0" hangingPunct="1"/>
                      <a:r>
                        <a:rPr lang="en-US" sz="1200" b="1" i="0" u="none" strike="noStrike" kern="1200" dirty="0">
                          <a:solidFill>
                            <a:schemeClr val="bg1"/>
                          </a:solidFill>
                          <a:effectLst/>
                          <a:latin typeface="Calibri" panose="020F0502020204030204" pitchFamily="34" charset="0"/>
                          <a:ea typeface="+mn-ea"/>
                          <a:cs typeface="+mn-cs"/>
                        </a:rPr>
                        <a:t>R 412 671 655</a:t>
                      </a:r>
                    </a:p>
                  </a:txBody>
                  <a:tcPr marL="9525" marR="9525" marT="9525" marB="0" anchor="b">
                    <a:lnL>
                      <a:noFill/>
                    </a:lnL>
                    <a:lnR>
                      <a:noFill/>
                    </a:lnR>
                    <a:lnT>
                      <a:noFill/>
                    </a:lnT>
                    <a:lnB>
                      <a:noFill/>
                    </a:lnB>
                    <a:solidFill>
                      <a:schemeClr val="accent1"/>
                    </a:solidFill>
                  </a:tcPr>
                </a:tc>
                <a:tc>
                  <a:txBody>
                    <a:bodyPr/>
                    <a:lstStyle/>
                    <a:p>
                      <a:pPr marL="0" algn="ctr" defTabSz="457200" rtl="0" eaLnBrk="1" fontAlgn="b" latinLnBrk="0" hangingPunct="1"/>
                      <a:r>
                        <a:rPr lang="en-US" sz="1200" b="1" i="0" u="none" strike="noStrike" kern="1200" dirty="0">
                          <a:solidFill>
                            <a:srgbClr val="FF0000"/>
                          </a:solidFill>
                          <a:effectLst/>
                          <a:latin typeface="Calibri" panose="020F0502020204030204" pitchFamily="34" charset="0"/>
                          <a:ea typeface="+mn-ea"/>
                          <a:cs typeface="+mn-cs"/>
                        </a:rPr>
                        <a:t>R 441 338 172</a:t>
                      </a:r>
                    </a:p>
                  </a:txBody>
                  <a:tcPr marL="9525" marR="9525" marT="9525" marB="0" anchor="b">
                    <a:lnL>
                      <a:noFill/>
                    </a:lnL>
                    <a:lnR>
                      <a:noFill/>
                    </a:lnR>
                    <a:lnT>
                      <a:noFill/>
                    </a:lnT>
                    <a:lnB>
                      <a:noFill/>
                    </a:lnB>
                    <a:solidFill>
                      <a:schemeClr val="accent1"/>
                    </a:solidFill>
                  </a:tcPr>
                </a:tc>
                <a:tc>
                  <a:txBody>
                    <a:bodyPr/>
                    <a:lstStyle/>
                    <a:p>
                      <a:pPr marL="0" algn="ctr" defTabSz="457200" rtl="0" eaLnBrk="1" fontAlgn="b" latinLnBrk="0" hangingPunct="1"/>
                      <a:r>
                        <a:rPr lang="en-US" sz="1200" b="1" i="0" u="none" strike="noStrike" kern="1200" dirty="0">
                          <a:solidFill>
                            <a:schemeClr val="bg1"/>
                          </a:solidFill>
                          <a:effectLst/>
                          <a:latin typeface="Calibri" panose="020F0502020204030204" pitchFamily="34" charset="0"/>
                          <a:ea typeface="+mn-ea"/>
                          <a:cs typeface="+mn-cs"/>
                        </a:rPr>
                        <a:t>R 472 037 178</a:t>
                      </a:r>
                    </a:p>
                  </a:txBody>
                  <a:tcPr marL="9525" marR="9525" marT="9525" marB="0" anchor="b">
                    <a:lnL>
                      <a:noFill/>
                    </a:lnL>
                    <a:lnR>
                      <a:noFill/>
                    </a:lnR>
                    <a:lnT>
                      <a:noFill/>
                    </a:lnT>
                    <a:lnB>
                      <a:noFill/>
                    </a:lnB>
                    <a:solidFill>
                      <a:schemeClr val="accent1"/>
                    </a:solidFill>
                  </a:tcPr>
                </a:tc>
                <a:tc>
                  <a:txBody>
                    <a:bodyPr/>
                    <a:lstStyle/>
                    <a:p>
                      <a:pPr marL="0" algn="ctr" defTabSz="457200" rtl="0" eaLnBrk="1" fontAlgn="b" latinLnBrk="0" hangingPunct="1"/>
                      <a:r>
                        <a:rPr lang="en-US" sz="1200" b="1" i="0" u="none" strike="noStrike" kern="1200" dirty="0">
                          <a:solidFill>
                            <a:schemeClr val="bg1"/>
                          </a:solidFill>
                          <a:effectLst/>
                          <a:latin typeface="Calibri" panose="020F0502020204030204" pitchFamily="34" charset="0"/>
                          <a:ea typeface="+mn-ea"/>
                          <a:cs typeface="+mn-cs"/>
                        </a:rPr>
                        <a:t>R 504 915 622</a:t>
                      </a:r>
                    </a:p>
                  </a:txBody>
                  <a:tcPr marL="9525" marR="9525" marT="9525" marB="0" anchor="b">
                    <a:lnL>
                      <a:noFill/>
                    </a:lnL>
                    <a:lnR>
                      <a:noFill/>
                    </a:lnR>
                    <a:lnT>
                      <a:noFill/>
                    </a:lnT>
                    <a:lnB>
                      <a:noFill/>
                    </a:lnB>
                    <a:solidFill>
                      <a:schemeClr val="accent1"/>
                    </a:solidFill>
                  </a:tcPr>
                </a:tc>
                <a:tc>
                  <a:txBody>
                    <a:bodyPr/>
                    <a:lstStyle/>
                    <a:p>
                      <a:pPr marL="0" algn="ctr" defTabSz="457200" rtl="0" eaLnBrk="1" fontAlgn="b" latinLnBrk="0" hangingPunct="1"/>
                      <a:r>
                        <a:rPr lang="en-US" sz="1200" b="1" i="0" u="none" strike="noStrike" kern="1200" dirty="0">
                          <a:solidFill>
                            <a:schemeClr val="bg1"/>
                          </a:solidFill>
                          <a:effectLst/>
                          <a:latin typeface="Calibri" panose="020F0502020204030204" pitchFamily="34" charset="0"/>
                          <a:ea typeface="+mn-ea"/>
                          <a:cs typeface="+mn-cs"/>
                        </a:rPr>
                        <a:t>R 540 131 269</a:t>
                      </a:r>
                    </a:p>
                  </a:txBody>
                  <a:tcPr marL="9525" marR="9525" marT="9525" marB="0" anchor="b">
                    <a:lnL>
                      <a:noFill/>
                    </a:lnL>
                    <a:lnR>
                      <a:noFill/>
                    </a:lnR>
                    <a:lnT>
                      <a:noFill/>
                    </a:lnT>
                    <a:lnB>
                      <a:noFill/>
                    </a:lnB>
                    <a:solidFill>
                      <a:schemeClr val="accent1"/>
                    </a:solidFill>
                  </a:tcPr>
                </a:tc>
                <a:tc>
                  <a:txBody>
                    <a:bodyPr/>
                    <a:lstStyle/>
                    <a:p>
                      <a:pPr marL="0" algn="ctr" defTabSz="457200" rtl="0" eaLnBrk="1" fontAlgn="b" latinLnBrk="0" hangingPunct="1"/>
                      <a:r>
                        <a:rPr lang="en-US" sz="1200" b="1" i="0" u="none" strike="noStrike" kern="1200" dirty="0">
                          <a:solidFill>
                            <a:schemeClr val="bg1"/>
                          </a:solidFill>
                          <a:effectLst/>
                          <a:latin typeface="Calibri" panose="020F0502020204030204" pitchFamily="34" charset="0"/>
                          <a:ea typeface="+mn-ea"/>
                          <a:cs typeface="+mn-cs"/>
                        </a:rPr>
                        <a:t>R 577 853 512</a:t>
                      </a:r>
                    </a:p>
                  </a:txBody>
                  <a:tcPr marL="9525" marR="9525" marT="9525" marB="0" anchor="b">
                    <a:lnL>
                      <a:noFill/>
                    </a:lnL>
                    <a:lnR>
                      <a:noFill/>
                    </a:lnR>
                    <a:lnT>
                      <a:noFill/>
                    </a:lnT>
                    <a:lnB>
                      <a:noFill/>
                    </a:lnB>
                    <a:solidFill>
                      <a:schemeClr val="accent1"/>
                    </a:solidFill>
                  </a:tcPr>
                </a:tc>
                <a:tc>
                  <a:txBody>
                    <a:bodyPr/>
                    <a:lstStyle/>
                    <a:p>
                      <a:pPr marL="0" algn="ctr" defTabSz="457200" rtl="0" eaLnBrk="1" fontAlgn="b" latinLnBrk="0" hangingPunct="1"/>
                      <a:r>
                        <a:rPr lang="en-US" sz="1200" b="1" i="0" u="none" strike="noStrike" kern="1200" dirty="0">
                          <a:solidFill>
                            <a:schemeClr val="bg1"/>
                          </a:solidFill>
                          <a:effectLst/>
                          <a:latin typeface="Calibri" panose="020F0502020204030204" pitchFamily="34" charset="0"/>
                          <a:ea typeface="+mn-ea"/>
                          <a:cs typeface="+mn-cs"/>
                        </a:rPr>
                        <a:t>R 618 264 239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solidFill>
                  </a:tcPr>
                </a:tc>
                <a:extLst>
                  <a:ext uri="{0D108BD9-81ED-4DB2-BD59-A6C34878D82A}">
                    <a16:rowId xmlns:a16="http://schemas.microsoft.com/office/drawing/2014/main" xmlns="" val="10002"/>
                  </a:ext>
                </a:extLst>
              </a:tr>
              <a:tr h="198953">
                <a:tc>
                  <a:txBody>
                    <a:bodyPr/>
                    <a:lstStyle/>
                    <a:p>
                      <a:pPr lvl="0" algn="l" fontAlgn="b"/>
                      <a:r>
                        <a:rPr lang="en-US" sz="1200" b="1" i="1" u="none" strike="noStrike" dirty="0">
                          <a:solidFill>
                            <a:srgbClr val="000000"/>
                          </a:solidFill>
                          <a:effectLst/>
                          <a:latin typeface="Calibri" panose="020F0502020204030204" pitchFamily="34" charset="0"/>
                        </a:rPr>
                        <a:t> </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98953">
                <a:tc>
                  <a:txBody>
                    <a:bodyPr/>
                    <a:lstStyle/>
                    <a:p>
                      <a:pPr lvl="0" algn="l" fontAlgn="b"/>
                      <a:r>
                        <a:rPr lang="en-US" sz="1200" b="1" i="0" u="none" strike="noStrike" dirty="0">
                          <a:solidFill>
                            <a:srgbClr val="000000"/>
                          </a:solidFill>
                          <a:effectLst/>
                          <a:latin typeface="Calibri" panose="020F0502020204030204" pitchFamily="34" charset="0"/>
                        </a:rPr>
                        <a:t>Salaries</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195 310 909</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210 935 782</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227 810 644</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246 035 496</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265 718 336</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286 975 803</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309 933 867</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98953">
                <a:tc>
                  <a:txBody>
                    <a:bodyPr/>
                    <a:lstStyle/>
                    <a:p>
                      <a:pPr lvl="0" algn="l" fontAlgn="b"/>
                      <a:r>
                        <a:rPr lang="en-US" sz="1200" b="1" i="0" u="none" strike="noStrike" dirty="0">
                          <a:solidFill>
                            <a:srgbClr val="000000"/>
                          </a:solidFill>
                          <a:effectLst/>
                          <a:latin typeface="Calibri" panose="020F0502020204030204" pitchFamily="34" charset="0"/>
                        </a:rPr>
                        <a:t>Maintenance</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13 142 727</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13 931 291</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14 767 168</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15 653 198</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16 592 391</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17 587 934</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18 643 210</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98953">
                <a:tc>
                  <a:txBody>
                    <a:bodyPr/>
                    <a:lstStyle/>
                    <a:p>
                      <a:pPr lvl="0" algn="l" fontAlgn="b"/>
                      <a:r>
                        <a:rPr lang="en-US" sz="1200" b="1" i="0" u="none" strike="noStrike">
                          <a:solidFill>
                            <a:srgbClr val="000000"/>
                          </a:solidFill>
                          <a:effectLst/>
                          <a:latin typeface="Calibri" panose="020F0502020204030204" pitchFamily="34" charset="0"/>
                        </a:rPr>
                        <a:t>Utlilities</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22 625 455</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23 982 982</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25 421 961</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26 947 278</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28 564 116</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30 277 962</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32 094 639</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98953">
                <a:tc>
                  <a:txBody>
                    <a:bodyPr/>
                    <a:lstStyle/>
                    <a:p>
                      <a:pPr lvl="0" algn="l" fontAlgn="b"/>
                      <a:r>
                        <a:rPr lang="en-US" sz="1200" b="1" i="0" u="none" strike="noStrike">
                          <a:solidFill>
                            <a:srgbClr val="000000"/>
                          </a:solidFill>
                          <a:effectLst/>
                          <a:latin typeface="Calibri" panose="020F0502020204030204" pitchFamily="34" charset="0"/>
                        </a:rPr>
                        <a:t>Consumables</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6 649 000</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7 047 940</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7 470 816</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7 919 065</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8 394 209</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8 897 862</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9 431 733</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98953">
                <a:tc>
                  <a:txBody>
                    <a:bodyPr/>
                    <a:lstStyle/>
                    <a:p>
                      <a:pPr lvl="0" algn="l" fontAlgn="b"/>
                      <a:r>
                        <a:rPr lang="en-US" sz="1200" b="1" i="0" u="none" strike="noStrike" dirty="0">
                          <a:solidFill>
                            <a:srgbClr val="000000"/>
                          </a:solidFill>
                          <a:effectLst/>
                          <a:latin typeface="Calibri" panose="020F0502020204030204" pitchFamily="34" charset="0"/>
                        </a:rPr>
                        <a:t>Cleaning materials &amp; cleaning services</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18 771 364</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19 897 645</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21 091 504</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22 356 994</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23 698 413</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25 120 319</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26 627 538</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198953">
                <a:tc>
                  <a:txBody>
                    <a:bodyPr/>
                    <a:lstStyle/>
                    <a:p>
                      <a:pPr lvl="0" algn="l" fontAlgn="b"/>
                      <a:r>
                        <a:rPr lang="en-US" sz="1200" b="1" i="0" u="none" strike="noStrike">
                          <a:solidFill>
                            <a:srgbClr val="000000"/>
                          </a:solidFill>
                          <a:effectLst/>
                          <a:latin typeface="Calibri" panose="020F0502020204030204" pitchFamily="34" charset="0"/>
                        </a:rPr>
                        <a:t>Training</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2 578 636</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2 733 355</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2 897 356</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3 071 197</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3 255 468</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3 450 797</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3 657 845</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98953">
                <a:tc>
                  <a:txBody>
                    <a:bodyPr/>
                    <a:lstStyle/>
                    <a:p>
                      <a:pPr lvl="0" algn="l" fontAlgn="b"/>
                      <a:r>
                        <a:rPr lang="en-US" sz="1200" b="1" i="0" u="none" strike="noStrike">
                          <a:solidFill>
                            <a:srgbClr val="000000"/>
                          </a:solidFill>
                          <a:effectLst/>
                          <a:latin typeface="Calibri" panose="020F0502020204030204" pitchFamily="34" charset="0"/>
                        </a:rPr>
                        <a:t>Security</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114 058 909</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120 902 444</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128 156 590</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135 845 986</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143 996 745</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152 636 550</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161 794 743</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98953">
                <a:tc>
                  <a:txBody>
                    <a:bodyPr/>
                    <a:lstStyle/>
                    <a:p>
                      <a:pPr lvl="0" algn="l" fontAlgn="b"/>
                      <a:r>
                        <a:rPr lang="en-US" sz="1200" b="1" i="0" u="none" strike="noStrike">
                          <a:solidFill>
                            <a:srgbClr val="000000"/>
                          </a:solidFill>
                          <a:effectLst/>
                          <a:latin typeface="Calibri" panose="020F0502020204030204" pitchFamily="34" charset="0"/>
                        </a:rPr>
                        <a:t>Communications/ Branding</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2 812 655</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2 981 414</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3 160 299</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3 349 917</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3 550 911</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3 763 966</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3 989 804</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98953">
                <a:tc>
                  <a:txBody>
                    <a:bodyPr/>
                    <a:lstStyle/>
                    <a:p>
                      <a:pPr lvl="0" algn="l" fontAlgn="b"/>
                      <a:r>
                        <a:rPr lang="en-US" sz="1200" b="1" i="0" u="none" strike="noStrike">
                          <a:solidFill>
                            <a:srgbClr val="000000"/>
                          </a:solidFill>
                          <a:effectLst/>
                          <a:latin typeface="Calibri" panose="020F0502020204030204" pitchFamily="34" charset="0"/>
                        </a:rPr>
                        <a:t>ICT</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30 677 455</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32 518 102</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34 469 188</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36 537 339</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38 729 579</a:t>
                      </a:r>
                    </a:p>
                  </a:txBody>
                  <a:tcPr marL="7553" marR="7553" marT="755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R 41 053 355</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43 516 556</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98953">
                <a:tc>
                  <a:txBody>
                    <a:bodyPr/>
                    <a:lstStyle/>
                    <a:p>
                      <a:pPr lvl="0" algn="l" fontAlgn="b"/>
                      <a:r>
                        <a:rPr lang="en-US" sz="1200" b="1" i="0" u="none" strike="noStrike" dirty="0">
                          <a:solidFill>
                            <a:srgbClr val="000000"/>
                          </a:solidFill>
                          <a:effectLst/>
                          <a:latin typeface="Calibri" panose="020F0502020204030204" pitchFamily="34" charset="0"/>
                        </a:rPr>
                        <a:t>Sundry</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6 044 545</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6 407 218</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6 791 651</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7 199 150</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7 631 100</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8 088 966</a:t>
                      </a: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R 8 574 303</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98953">
                <a:tc>
                  <a:txBody>
                    <a:bodyPr/>
                    <a:lstStyle/>
                    <a:p>
                      <a:pPr lvl="0" algn="l" fontAlgn="b"/>
                      <a:r>
                        <a:rPr lang="en-US" sz="1200" b="1" i="0" u="none" strike="noStrike">
                          <a:solidFill>
                            <a:srgbClr val="000000"/>
                          </a:solidFill>
                          <a:effectLst/>
                          <a:latin typeface="Calibri" panose="020F0502020204030204" pitchFamily="34" charset="0"/>
                        </a:rPr>
                        <a:t> </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81924">
                <a:tc>
                  <a:txBody>
                    <a:bodyPr/>
                    <a:lstStyle/>
                    <a:p>
                      <a:pPr lvl="0" algn="l" rtl="0" fontAlgn="b"/>
                      <a:r>
                        <a:rPr lang="en-US" sz="1200" b="1" i="0" u="none" strike="noStrike" dirty="0">
                          <a:solidFill>
                            <a:schemeClr val="bg1"/>
                          </a:solidFill>
                          <a:effectLst/>
                          <a:latin typeface="Calibri" panose="020F0502020204030204" pitchFamily="34" charset="0"/>
                        </a:rPr>
                        <a:t>Service Department Cost</a:t>
                      </a:r>
                    </a:p>
                  </a:txBody>
                  <a:tcPr marL="7553" marR="7553" marT="7553" marB="0" anchor="b">
                    <a:lnL w="1270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ctr" rtl="0" fontAlgn="b"/>
                      <a:r>
                        <a:rPr lang="en-US" sz="1200" b="1" i="0" u="none" strike="noStrike" dirty="0">
                          <a:solidFill>
                            <a:schemeClr val="bg1"/>
                          </a:solidFill>
                          <a:effectLst/>
                          <a:latin typeface="Calibri" panose="020F0502020204030204" pitchFamily="34" charset="0"/>
                        </a:rPr>
                        <a:t>R 978 669 859</a:t>
                      </a:r>
                    </a:p>
                  </a:txBody>
                  <a:tcPr marL="7553" marR="7553" marT="7553" marB="0" anchor="ctr">
                    <a:lnL>
                      <a:noFill/>
                    </a:lnL>
                    <a:lnR>
                      <a:noFill/>
                    </a:lnR>
                    <a:lnT>
                      <a:noFill/>
                    </a:lnT>
                    <a:lnB>
                      <a:noFill/>
                    </a:lnB>
                    <a:solidFill>
                      <a:schemeClr val="accent1"/>
                    </a:solidFill>
                  </a:tcPr>
                </a:tc>
                <a:tc>
                  <a:txBody>
                    <a:bodyPr/>
                    <a:lstStyle/>
                    <a:p>
                      <a:pPr algn="ctr" rtl="0" fontAlgn="b"/>
                      <a:r>
                        <a:rPr lang="pt-BR" sz="1200" b="1" i="0" u="none" strike="noStrike" dirty="0">
                          <a:solidFill>
                            <a:schemeClr val="bg1"/>
                          </a:solidFill>
                          <a:effectLst/>
                          <a:latin typeface="Calibri" panose="020F0502020204030204" pitchFamily="34" charset="0"/>
                        </a:rPr>
                        <a:t>R 1 046 179 042</a:t>
                      </a:r>
                    </a:p>
                  </a:txBody>
                  <a:tcPr marL="7553" marR="7553" marT="7553" marB="0" anchor="ctr">
                    <a:lnL>
                      <a:noFill/>
                    </a:lnL>
                    <a:lnR>
                      <a:noFill/>
                    </a:lnR>
                    <a:lnT>
                      <a:noFill/>
                    </a:lnT>
                    <a:lnB>
                      <a:noFill/>
                    </a:lnB>
                    <a:solidFill>
                      <a:schemeClr val="accent1"/>
                    </a:solidFill>
                  </a:tcPr>
                </a:tc>
                <a:tc>
                  <a:txBody>
                    <a:bodyPr/>
                    <a:lstStyle/>
                    <a:p>
                      <a:pPr algn="ctr" rtl="0" fontAlgn="b"/>
                      <a:r>
                        <a:rPr lang="pt-BR" sz="1200" b="1" i="0" u="none" strike="noStrike" dirty="0">
                          <a:solidFill>
                            <a:schemeClr val="bg1"/>
                          </a:solidFill>
                          <a:effectLst/>
                          <a:latin typeface="Calibri" panose="020F0502020204030204" pitchFamily="34" charset="0"/>
                        </a:rPr>
                        <a:t>R 1 118 441 894</a:t>
                      </a:r>
                    </a:p>
                  </a:txBody>
                  <a:tcPr marL="7553" marR="7553" marT="7553" marB="0" anchor="ctr">
                    <a:lnL>
                      <a:noFill/>
                    </a:lnL>
                    <a:lnR>
                      <a:noFill/>
                    </a:lnR>
                    <a:lnT>
                      <a:noFill/>
                    </a:lnT>
                    <a:lnB>
                      <a:noFill/>
                    </a:lnB>
                    <a:solidFill>
                      <a:schemeClr val="accent1"/>
                    </a:solidFill>
                  </a:tcPr>
                </a:tc>
                <a:tc>
                  <a:txBody>
                    <a:bodyPr/>
                    <a:lstStyle/>
                    <a:p>
                      <a:pPr algn="ctr" rtl="0" fontAlgn="b"/>
                      <a:r>
                        <a:rPr lang="pt-BR" sz="1200" b="1" i="0" u="none" strike="noStrike" dirty="0">
                          <a:solidFill>
                            <a:schemeClr val="bg1"/>
                          </a:solidFill>
                          <a:effectLst/>
                          <a:latin typeface="Calibri" panose="020F0502020204030204" pitchFamily="34" charset="0"/>
                        </a:rPr>
                        <a:t>R 1 195 799 887</a:t>
                      </a:r>
                    </a:p>
                  </a:txBody>
                  <a:tcPr marL="7553" marR="7553" marT="7553" marB="0" anchor="ctr">
                    <a:lnL>
                      <a:noFill/>
                    </a:lnL>
                    <a:lnR>
                      <a:noFill/>
                    </a:lnR>
                    <a:lnT>
                      <a:noFill/>
                    </a:lnT>
                    <a:lnB>
                      <a:noFill/>
                    </a:lnB>
                    <a:solidFill>
                      <a:schemeClr val="accent1"/>
                    </a:solidFill>
                  </a:tcPr>
                </a:tc>
                <a:tc>
                  <a:txBody>
                    <a:bodyPr/>
                    <a:lstStyle/>
                    <a:p>
                      <a:pPr algn="ctr" rtl="0" fontAlgn="b"/>
                      <a:r>
                        <a:rPr lang="pt-BR" sz="1200" b="1" i="0" u="none" strike="noStrike" dirty="0">
                          <a:solidFill>
                            <a:schemeClr val="bg1"/>
                          </a:solidFill>
                          <a:effectLst/>
                          <a:latin typeface="Calibri" panose="020F0502020204030204" pitchFamily="34" charset="0"/>
                        </a:rPr>
                        <a:t>R 1 278 619 478</a:t>
                      </a:r>
                    </a:p>
                  </a:txBody>
                  <a:tcPr marL="7553" marR="7553" marT="7553" marB="0" anchor="ctr">
                    <a:lnL>
                      <a:noFill/>
                    </a:lnL>
                    <a:lnR>
                      <a:noFill/>
                    </a:lnR>
                    <a:lnT>
                      <a:noFill/>
                    </a:lnT>
                    <a:lnB>
                      <a:noFill/>
                    </a:lnB>
                    <a:solidFill>
                      <a:schemeClr val="accent1"/>
                    </a:solidFill>
                  </a:tcPr>
                </a:tc>
                <a:tc>
                  <a:txBody>
                    <a:bodyPr/>
                    <a:lstStyle/>
                    <a:p>
                      <a:pPr algn="ctr" rtl="0" fontAlgn="b"/>
                      <a:r>
                        <a:rPr lang="pt-BR" sz="1200" b="1" i="0" u="none" strike="noStrike" dirty="0">
                          <a:solidFill>
                            <a:schemeClr val="bg1"/>
                          </a:solidFill>
                          <a:effectLst/>
                          <a:latin typeface="Calibri" panose="020F0502020204030204" pitchFamily="34" charset="0"/>
                        </a:rPr>
                        <a:t>R 1 367 293 972</a:t>
                      </a:r>
                    </a:p>
                  </a:txBody>
                  <a:tcPr marL="7553" marR="7553" marT="7553" marB="0" anchor="ctr">
                    <a:lnL>
                      <a:noFill/>
                    </a:lnL>
                    <a:lnR>
                      <a:noFill/>
                    </a:lnR>
                    <a:lnT>
                      <a:noFill/>
                    </a:lnT>
                    <a:lnB>
                      <a:noFill/>
                    </a:lnB>
                    <a:solidFill>
                      <a:schemeClr val="accent1"/>
                    </a:solidFill>
                  </a:tcPr>
                </a:tc>
                <a:tc>
                  <a:txBody>
                    <a:bodyPr/>
                    <a:lstStyle/>
                    <a:p>
                      <a:pPr algn="ctr" rtl="0" fontAlgn="b"/>
                      <a:r>
                        <a:rPr lang="pt-BR" sz="1200" b="1" i="0" u="none" strike="noStrike" dirty="0">
                          <a:solidFill>
                            <a:schemeClr val="bg1"/>
                          </a:solidFill>
                          <a:effectLst/>
                          <a:latin typeface="Calibri" panose="020F0502020204030204" pitchFamily="34" charset="0"/>
                        </a:rPr>
                        <a:t>R 1 462 245 521</a:t>
                      </a:r>
                    </a:p>
                  </a:txBody>
                  <a:tcPr marL="7553" marR="7553" marT="7553" marB="0" anchor="ctr">
                    <a:lnL>
                      <a:noFill/>
                    </a:lnL>
                    <a:lnR w="12700" cap="flat" cmpd="sng" algn="ctr">
                      <a:solidFill>
                        <a:srgbClr val="000000"/>
                      </a:solidFill>
                      <a:prstDash val="solid"/>
                      <a:round/>
                      <a:headEnd type="none" w="med" len="med"/>
                      <a:tailEnd type="none" w="med" len="med"/>
                    </a:lnR>
                    <a:lnT>
                      <a:noFill/>
                    </a:lnT>
                    <a:lnB>
                      <a:noFill/>
                    </a:lnB>
                    <a:solidFill>
                      <a:schemeClr val="accent1"/>
                    </a:solidFill>
                  </a:tcPr>
                </a:tc>
                <a:extLst>
                  <a:ext uri="{0D108BD9-81ED-4DB2-BD59-A6C34878D82A}">
                    <a16:rowId xmlns:a16="http://schemas.microsoft.com/office/drawing/2014/main" xmlns="" val="10015"/>
                  </a:ext>
                </a:extLst>
              </a:tr>
              <a:tr h="208901">
                <a:tc>
                  <a:txBody>
                    <a:bodyPr/>
                    <a:lstStyle/>
                    <a:p>
                      <a:pPr algn="l" rtl="0" fontAlgn="b"/>
                      <a:r>
                        <a:rPr lang="en-US" sz="1200" b="1" i="0" u="none" strike="noStrike" dirty="0">
                          <a:solidFill>
                            <a:srgbClr val="000000"/>
                          </a:solidFill>
                          <a:effectLst/>
                          <a:latin typeface="Calibri" panose="020F0502020204030204" pitchFamily="34" charset="0"/>
                        </a:rPr>
                        <a:t> </a:t>
                      </a:r>
                    </a:p>
                  </a:txBody>
                  <a:tcPr marL="7553" marR="7553" marT="7553" marB="0" anchor="b">
                    <a:lnL w="1270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endParaRPr lang="en-US" sz="1200" b="1"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endParaRPr lang="en-US" sz="1200" b="1"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endParaRPr lang="en-US" sz="1200" b="1"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endParaRPr lang="en-US" sz="1200" b="1"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endParaRPr lang="en-US" sz="1200" b="1" i="0" u="none" strike="noStrike">
                        <a:solidFill>
                          <a:srgbClr val="000000"/>
                        </a:solidFill>
                        <a:effectLst/>
                        <a:latin typeface="Calibri" panose="020F0502020204030204" pitchFamily="34" charset="0"/>
                      </a:endParaRPr>
                    </a:p>
                  </a:txBody>
                  <a:tcPr marL="7553" marR="7553" marT="7553"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endParaRPr lang="en-US" sz="1200" b="1" i="0" u="none" strike="noStrike" dirty="0">
                        <a:solidFill>
                          <a:srgbClr val="000000"/>
                        </a:solidFill>
                        <a:effectLst/>
                        <a:latin typeface="Calibri" panose="020F0502020204030204" pitchFamily="34" charset="0"/>
                      </a:endParaRPr>
                    </a:p>
                  </a:txBody>
                  <a:tcPr marL="7553" marR="7553" marT="7553"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Calibri" panose="020F0502020204030204" pitchFamily="34" charset="0"/>
                        </a:rPr>
                        <a:t> </a:t>
                      </a:r>
                    </a:p>
                  </a:txBody>
                  <a:tcPr marL="7553" marR="7553" marT="7553" marB="0" anchor="ctr">
                    <a:lnL>
                      <a:noFill/>
                    </a:lnL>
                    <a:lnR w="1270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338219">
                <a:tc>
                  <a:txBody>
                    <a:bodyPr/>
                    <a:lstStyle/>
                    <a:p>
                      <a:pPr algn="l" fontAlgn="ctr"/>
                      <a:r>
                        <a:rPr lang="en-US" sz="1200" b="1" i="0" u="none" strike="noStrike" dirty="0">
                          <a:solidFill>
                            <a:srgbClr val="000000"/>
                          </a:solidFill>
                          <a:effectLst/>
                          <a:latin typeface="Calibri" panose="020F0502020204030204" pitchFamily="34" charset="0"/>
                        </a:rPr>
                        <a:t>Total Cost</a:t>
                      </a:r>
                    </a:p>
                  </a:txBody>
                  <a:tcPr marL="7553" marR="7553" marT="7553"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i="0" u="none" strike="noStrike" spc="0" dirty="0">
                          <a:solidFill>
                            <a:srgbClr val="000000"/>
                          </a:solidFill>
                          <a:effectLst/>
                          <a:latin typeface="Calibri" panose="020F0502020204030204" pitchFamily="34" charset="0"/>
                        </a:rPr>
                        <a:t>R 1 391 341 514</a:t>
                      </a: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i="0" u="none" strike="noStrike" spc="0" dirty="0">
                          <a:solidFill>
                            <a:srgbClr val="000000"/>
                          </a:solidFill>
                          <a:effectLst/>
                          <a:latin typeface="Calibri" panose="020F0502020204030204" pitchFamily="34" charset="0"/>
                        </a:rPr>
                        <a:t>R 1 487 517 214</a:t>
                      </a: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i="0" u="none" strike="noStrike" spc="0" dirty="0">
                          <a:solidFill>
                            <a:srgbClr val="000000"/>
                          </a:solidFill>
                          <a:effectLst/>
                          <a:latin typeface="Calibri" panose="020F0502020204030204" pitchFamily="34" charset="0"/>
                        </a:rPr>
                        <a:t>R 1 590 479 072</a:t>
                      </a: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i="0" u="none" strike="noStrike" spc="0" dirty="0">
                          <a:solidFill>
                            <a:srgbClr val="000000"/>
                          </a:solidFill>
                          <a:effectLst/>
                          <a:latin typeface="Calibri" panose="020F0502020204030204" pitchFamily="34" charset="0"/>
                        </a:rPr>
                        <a:t>R 1 700 715 509</a:t>
                      </a: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i="0" u="none" strike="noStrike" spc="0" dirty="0">
                          <a:solidFill>
                            <a:srgbClr val="000000"/>
                          </a:solidFill>
                          <a:effectLst/>
                          <a:latin typeface="Calibri" panose="020F0502020204030204" pitchFamily="34" charset="0"/>
                        </a:rPr>
                        <a:t>R 1 818 750 747</a:t>
                      </a: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i="0" u="none" strike="noStrike" spc="0" dirty="0">
                          <a:solidFill>
                            <a:srgbClr val="000000"/>
                          </a:solidFill>
                          <a:effectLst/>
                          <a:latin typeface="Calibri" panose="020F0502020204030204" pitchFamily="34" charset="0"/>
                        </a:rPr>
                        <a:t>R 1 945 147 484</a:t>
                      </a:r>
                    </a:p>
                  </a:txBody>
                  <a:tcPr marL="9525" marR="9525" marT="9525"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i="0" u="none" strike="noStrike" spc="0" dirty="0">
                          <a:solidFill>
                            <a:srgbClr val="000000"/>
                          </a:solidFill>
                          <a:effectLst/>
                          <a:latin typeface="Calibri" panose="020F0502020204030204" pitchFamily="34" charset="0"/>
                        </a:rPr>
                        <a:t>R 2 080 509 760</a:t>
                      </a:r>
                    </a:p>
                  </a:txBody>
                  <a:tcPr marL="9525" marR="9525" marT="9525" marB="0" anchor="b">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089678488"/>
              </p:ext>
            </p:extLst>
          </p:nvPr>
        </p:nvGraphicFramePr>
        <p:xfrm>
          <a:off x="0" y="5157192"/>
          <a:ext cx="9144001" cy="1866100"/>
        </p:xfrm>
        <a:graphic>
          <a:graphicData uri="http://schemas.openxmlformats.org/drawingml/2006/table">
            <a:tbl>
              <a:tblPr/>
              <a:tblGrid>
                <a:gridCol w="2179217">
                  <a:extLst>
                    <a:ext uri="{9D8B030D-6E8A-4147-A177-3AD203B41FA5}">
                      <a16:colId xmlns:a16="http://schemas.microsoft.com/office/drawing/2014/main" xmlns="" val="20000"/>
                    </a:ext>
                  </a:extLst>
                </a:gridCol>
                <a:gridCol w="557881">
                  <a:extLst>
                    <a:ext uri="{9D8B030D-6E8A-4147-A177-3AD203B41FA5}">
                      <a16:colId xmlns:a16="http://schemas.microsoft.com/office/drawing/2014/main" xmlns="" val="20001"/>
                    </a:ext>
                  </a:extLst>
                </a:gridCol>
                <a:gridCol w="897838">
                  <a:extLst>
                    <a:ext uri="{9D8B030D-6E8A-4147-A177-3AD203B41FA5}">
                      <a16:colId xmlns:a16="http://schemas.microsoft.com/office/drawing/2014/main" xmlns="" val="20002"/>
                    </a:ext>
                  </a:extLst>
                </a:gridCol>
                <a:gridCol w="897838">
                  <a:extLst>
                    <a:ext uri="{9D8B030D-6E8A-4147-A177-3AD203B41FA5}">
                      <a16:colId xmlns:a16="http://schemas.microsoft.com/office/drawing/2014/main" xmlns="" val="20003"/>
                    </a:ext>
                  </a:extLst>
                </a:gridCol>
                <a:gridCol w="897838">
                  <a:extLst>
                    <a:ext uri="{9D8B030D-6E8A-4147-A177-3AD203B41FA5}">
                      <a16:colId xmlns:a16="http://schemas.microsoft.com/office/drawing/2014/main" xmlns="" val="20004"/>
                    </a:ext>
                  </a:extLst>
                </a:gridCol>
                <a:gridCol w="897838">
                  <a:extLst>
                    <a:ext uri="{9D8B030D-6E8A-4147-A177-3AD203B41FA5}">
                      <a16:colId xmlns:a16="http://schemas.microsoft.com/office/drawing/2014/main" xmlns="" val="20005"/>
                    </a:ext>
                  </a:extLst>
                </a:gridCol>
                <a:gridCol w="897838">
                  <a:extLst>
                    <a:ext uri="{9D8B030D-6E8A-4147-A177-3AD203B41FA5}">
                      <a16:colId xmlns:a16="http://schemas.microsoft.com/office/drawing/2014/main" xmlns="" val="20006"/>
                    </a:ext>
                  </a:extLst>
                </a:gridCol>
                <a:gridCol w="897838">
                  <a:extLst>
                    <a:ext uri="{9D8B030D-6E8A-4147-A177-3AD203B41FA5}">
                      <a16:colId xmlns:a16="http://schemas.microsoft.com/office/drawing/2014/main" xmlns="" val="20007"/>
                    </a:ext>
                  </a:extLst>
                </a:gridCol>
                <a:gridCol w="1019875">
                  <a:extLst>
                    <a:ext uri="{9D8B030D-6E8A-4147-A177-3AD203B41FA5}">
                      <a16:colId xmlns:a16="http://schemas.microsoft.com/office/drawing/2014/main" xmlns="" val="20008"/>
                    </a:ext>
                  </a:extLst>
                </a:gridCol>
              </a:tblGrid>
              <a:tr h="458003">
                <a:tc gridSpan="9">
                  <a:txBody>
                    <a:bodyPr/>
                    <a:lstStyle/>
                    <a:p>
                      <a:pPr algn="ctr" fontAlgn="b"/>
                      <a:r>
                        <a:rPr lang="en-US" sz="2400" b="1" i="0" u="none" strike="noStrike" dirty="0">
                          <a:solidFill>
                            <a:srgbClr val="C00000"/>
                          </a:solidFill>
                          <a:effectLst/>
                          <a:latin typeface="Calibri" panose="020F0502020204030204" pitchFamily="34" charset="0"/>
                        </a:rPr>
                        <a:t>Ideal </a:t>
                      </a:r>
                      <a:r>
                        <a:rPr lang="en-US" sz="2400" b="1" i="0" u="none" strike="noStrike" dirty="0" smtClean="0">
                          <a:solidFill>
                            <a:srgbClr val="C00000"/>
                          </a:solidFill>
                          <a:effectLst/>
                          <a:latin typeface="Calibri" panose="020F0502020204030204" pitchFamily="34" charset="0"/>
                        </a:rPr>
                        <a:t>Capital Expenditure: </a:t>
                      </a:r>
                      <a:r>
                        <a:rPr lang="en-US" sz="2400" b="1" i="0" u="none" strike="noStrike" dirty="0">
                          <a:solidFill>
                            <a:srgbClr val="C00000"/>
                          </a:solidFill>
                          <a:effectLst/>
                          <a:latin typeface="Calibri" panose="020F0502020204030204" pitchFamily="34" charset="0"/>
                        </a:rPr>
                        <a:t>National</a:t>
                      </a:r>
                    </a:p>
                  </a:txBody>
                  <a:tcPr marL="7553" marR="7553" marT="7553"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7544">
                <a:tc>
                  <a:txBody>
                    <a:bodyPr/>
                    <a:lstStyle/>
                    <a:p>
                      <a:pPr algn="l" fontAlgn="b"/>
                      <a:r>
                        <a:rPr lang="en-US" sz="1100" b="1" i="1" u="none" strike="noStrike" dirty="0">
                          <a:solidFill>
                            <a:srgbClr val="000000"/>
                          </a:solidFill>
                          <a:effectLst/>
                          <a:latin typeface="Calibri" panose="020F0502020204030204" pitchFamily="34" charset="0"/>
                        </a:rPr>
                        <a:t>Capital Expenditure</a:t>
                      </a:r>
                    </a:p>
                  </a:txBody>
                  <a:tcPr marL="7553" marR="7553" marT="7553" marB="0" anchor="b">
                    <a:lnL w="381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553" marR="7553" marT="7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R 0</a:t>
                      </a:r>
                    </a:p>
                  </a:txBody>
                  <a:tcPr marL="7553" marR="7553" marT="7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R 78 111 873</a:t>
                      </a:r>
                    </a:p>
                  </a:txBody>
                  <a:tcPr marL="7553" marR="7553" marT="7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R 0</a:t>
                      </a:r>
                    </a:p>
                  </a:txBody>
                  <a:tcPr marL="7553" marR="7553" marT="7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R 0</a:t>
                      </a:r>
                    </a:p>
                  </a:txBody>
                  <a:tcPr marL="7553" marR="7553" marT="7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R 33 146 456</a:t>
                      </a:r>
                    </a:p>
                  </a:txBody>
                  <a:tcPr marL="7553" marR="7553" marT="7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R 0</a:t>
                      </a:r>
                    </a:p>
                  </a:txBody>
                  <a:tcPr marL="7553" marR="7553" marT="7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R 25 299 585</a:t>
                      </a:r>
                    </a:p>
                  </a:txBody>
                  <a:tcPr marL="7553" marR="7553" marT="7553" marB="0" anchor="b">
                    <a:lnL>
                      <a:noFill/>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77544">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553" marR="7553" marT="7553" marB="0" anchor="b">
                    <a:lnL>
                      <a:noFill/>
                    </a:lnL>
                    <a:lnR w="381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177544">
                <a:tc>
                  <a:txBody>
                    <a:bodyPr/>
                    <a:lstStyle/>
                    <a:p>
                      <a:pPr algn="l" fontAlgn="b"/>
                      <a:r>
                        <a:rPr lang="en-US" sz="1100" b="0" i="0" u="none" strike="noStrike" dirty="0">
                          <a:solidFill>
                            <a:srgbClr val="000000"/>
                          </a:solidFill>
                          <a:effectLst/>
                          <a:latin typeface="Calibri" panose="020F0502020204030204" pitchFamily="34" charset="0"/>
                        </a:rPr>
                        <a:t>Regular capital funding</a:t>
                      </a:r>
                    </a:p>
                  </a:txBody>
                  <a:tcPr marL="7553" marR="7553" marT="7553"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R 0</a:t>
                      </a: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R 27 057 382</a:t>
                      </a: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R 0</a:t>
                      </a: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R 0</a:t>
                      </a: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R 33 146 456</a:t>
                      </a: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R 0</a:t>
                      </a:r>
                    </a:p>
                  </a:txBody>
                  <a:tcPr marL="7553" marR="7553" marT="7553"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R 25 299 585</a:t>
                      </a:r>
                    </a:p>
                  </a:txBody>
                  <a:tcPr marL="7553" marR="7553" marT="7553" marB="0" anchor="b">
                    <a:lnL>
                      <a:noFill/>
                    </a:lnL>
                    <a:lnR w="381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77544">
                <a:tc>
                  <a:txBody>
                    <a:bodyPr/>
                    <a:lstStyle/>
                    <a:p>
                      <a:pPr algn="l" fontAlgn="b"/>
                      <a:r>
                        <a:rPr lang="en-US" sz="1100" b="0" i="0" u="none" strike="noStrike" dirty="0">
                          <a:solidFill>
                            <a:srgbClr val="000000"/>
                          </a:solidFill>
                          <a:effectLst/>
                          <a:latin typeface="Calibri" panose="020F0502020204030204" pitchFamily="34" charset="0"/>
                        </a:rPr>
                        <a:t>Once off capital expenditure</a:t>
                      </a:r>
                    </a:p>
                  </a:txBody>
                  <a:tcPr marL="7553" marR="7553" marT="7553"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R 51 054 490.68</a:t>
                      </a: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553" marR="7553" marT="7553" marB="0" anchor="b">
                    <a:lnL>
                      <a:noFill/>
                    </a:lnL>
                    <a:lnR w="381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77544">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w="381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553" marR="7553" marT="7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553" marR="7553" marT="7553" marB="0" anchor="b">
                    <a:lnL>
                      <a:noFill/>
                    </a:lnL>
                    <a:lnR w="381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7544">
                <a:tc>
                  <a:txBody>
                    <a:bodyPr/>
                    <a:lstStyle/>
                    <a:p>
                      <a:pPr algn="l" fontAlgn="b"/>
                      <a:r>
                        <a:rPr lang="en-US" sz="1100" b="1" i="0" u="none" strike="noStrike" dirty="0">
                          <a:solidFill>
                            <a:srgbClr val="000000"/>
                          </a:solidFill>
                          <a:effectLst/>
                          <a:latin typeface="Calibri" panose="020F0502020204030204" pitchFamily="34" charset="0"/>
                        </a:rPr>
                        <a:t>Expenditure for the year</a:t>
                      </a:r>
                    </a:p>
                  </a:txBody>
                  <a:tcPr marL="67975" marR="7553" marT="7553" marB="0" anchor="b">
                    <a:lnL w="381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67975" marR="7553" marT="7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R 0</a:t>
                      </a:r>
                    </a:p>
                  </a:txBody>
                  <a:tcPr marL="7553" marR="7553" marT="7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R 78 111 873</a:t>
                      </a:r>
                    </a:p>
                  </a:txBody>
                  <a:tcPr marL="7553" marR="7553" marT="7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R 0</a:t>
                      </a:r>
                    </a:p>
                  </a:txBody>
                  <a:tcPr marL="7553" marR="7553" marT="7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R 0</a:t>
                      </a:r>
                    </a:p>
                  </a:txBody>
                  <a:tcPr marL="7553" marR="7553" marT="7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R 33 146 456</a:t>
                      </a:r>
                    </a:p>
                  </a:txBody>
                  <a:tcPr marL="7553" marR="7553" marT="7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R 0</a:t>
                      </a:r>
                    </a:p>
                  </a:txBody>
                  <a:tcPr marL="7553" marR="7553" marT="7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R 25 299 585</a:t>
                      </a:r>
                    </a:p>
                  </a:txBody>
                  <a:tcPr marL="7553" marR="7553" marT="7553" marB="0" anchor="b">
                    <a:lnL>
                      <a:noFill/>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177544">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w="38100" cap="flat" cmpd="sng" algn="ctr">
                      <a:solidFill>
                        <a:schemeClr val="tx1"/>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a:noFill/>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a:noFill/>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a:noFill/>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553" marR="7553" marT="7553" marB="0" anchor="b">
                    <a:lnL>
                      <a:noFill/>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553" marR="7553" marT="7553" marB="0" anchor="b">
                    <a:lnL>
                      <a:noFill/>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a:noFill/>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a:noFill/>
                    </a:lnL>
                    <a:lnR>
                      <a:noFill/>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553" marR="7553" marT="7553" marB="0" anchor="b">
                    <a:lnL>
                      <a:noFill/>
                    </a:lnL>
                    <a:lnR w="381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54896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3600" b="1" cap="all" dirty="0" smtClean="0">
                <a:solidFill>
                  <a:srgbClr val="C00000"/>
                </a:solidFill>
                <a:latin typeface="Tw Cen MT" panose="020B0602020104020603" pitchFamily="34" charset="0"/>
              </a:rPr>
              <a:t>Funding Options analysis</a:t>
            </a:r>
            <a:endParaRPr lang="en-ZA" sz="3600" b="1" cap="all" dirty="0">
              <a:solidFill>
                <a:srgbClr val="C00000"/>
              </a:solidFill>
              <a:latin typeface="Tw Cen MT" panose="020B0602020104020603"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50FC44C3-D5BD-4618-A034-F8495E2ADF5A}" type="slidenum">
              <a:rPr lang="en-US" smtClean="0"/>
              <a:pPr>
                <a:defRPr/>
              </a:pPr>
              <a:t>17</a:t>
            </a:fld>
            <a:endParaRPr lang="en-US"/>
          </a:p>
        </p:txBody>
      </p:sp>
      <p:sp>
        <p:nvSpPr>
          <p:cNvPr id="5" name="Content Placeholder 4"/>
          <p:cNvSpPr>
            <a:spLocks noGrp="1"/>
          </p:cNvSpPr>
          <p:nvPr>
            <p:ph sz="quarter" idx="4294967295"/>
          </p:nvPr>
        </p:nvSpPr>
        <p:spPr>
          <a:xfrm>
            <a:off x="179512" y="1516698"/>
            <a:ext cx="8856984" cy="6133459"/>
          </a:xfrm>
        </p:spPr>
        <p:txBody>
          <a:bodyPr>
            <a:normAutofit fontScale="32500" lnSpcReduction="20000"/>
          </a:bodyPr>
          <a:lstStyle/>
          <a:p>
            <a:pPr lvl="0">
              <a:spcBef>
                <a:spcPts val="600"/>
              </a:spcBef>
              <a:spcAft>
                <a:spcPts val="600"/>
              </a:spcAft>
            </a:pPr>
            <a:r>
              <a:rPr lang="en-GB" sz="5500" b="1" dirty="0" smtClean="0">
                <a:latin typeface="Catriel" panose="02000503000000020004" pitchFamily="2" charset="0"/>
              </a:rPr>
              <a:t>Option </a:t>
            </a:r>
            <a:r>
              <a:rPr lang="en-GB" sz="5500" b="1" dirty="0">
                <a:latin typeface="Catriel" panose="02000503000000020004" pitchFamily="2" charset="0"/>
              </a:rPr>
              <a:t>1: Cost recovery supplemented by grant funding in perpetuity. </a:t>
            </a:r>
            <a:endParaRPr lang="en-GB" sz="5500" b="1" dirty="0" smtClean="0">
              <a:latin typeface="Catriel" panose="02000503000000020004" pitchFamily="2" charset="0"/>
            </a:endParaRPr>
          </a:p>
          <a:p>
            <a:pPr lvl="1">
              <a:spcBef>
                <a:spcPts val="600"/>
              </a:spcBef>
              <a:spcAft>
                <a:spcPts val="600"/>
              </a:spcAft>
            </a:pPr>
            <a:r>
              <a:rPr lang="en-GB" sz="5500" dirty="0" smtClean="0">
                <a:latin typeface="Catriel" panose="02000503000000020004" pitchFamily="2" charset="0"/>
              </a:rPr>
              <a:t>This </a:t>
            </a:r>
            <a:r>
              <a:rPr lang="en-GB" sz="5500" dirty="0">
                <a:latin typeface="Catriel" panose="02000503000000020004" pitchFamily="2" charset="0"/>
              </a:rPr>
              <a:t>option allows for an 80% cost recovery in large and medium centres, and a 60% recovery in small centres. </a:t>
            </a:r>
            <a:endParaRPr lang="en-GB" sz="5500" dirty="0" smtClean="0">
              <a:latin typeface="Catriel" panose="02000503000000020004" pitchFamily="2" charset="0"/>
            </a:endParaRPr>
          </a:p>
          <a:p>
            <a:pPr lvl="1">
              <a:spcBef>
                <a:spcPts val="600"/>
              </a:spcBef>
              <a:spcAft>
                <a:spcPts val="600"/>
              </a:spcAft>
            </a:pPr>
            <a:r>
              <a:rPr lang="en-GB" sz="5500" dirty="0" smtClean="0">
                <a:latin typeface="Catriel" panose="02000503000000020004" pitchFamily="2" charset="0"/>
              </a:rPr>
              <a:t>The </a:t>
            </a:r>
            <a:r>
              <a:rPr lang="en-GB" sz="5500" dirty="0">
                <a:latin typeface="Catriel" panose="02000503000000020004" pitchFamily="2" charset="0"/>
              </a:rPr>
              <a:t>funding shortfall is then supplemented by grant support from a national level on an ongoing basis. </a:t>
            </a:r>
            <a:endParaRPr lang="en-ZA" sz="5500" dirty="0">
              <a:latin typeface="Catriel" panose="02000503000000020004" pitchFamily="2" charset="0"/>
            </a:endParaRPr>
          </a:p>
          <a:p>
            <a:pPr lvl="0">
              <a:spcBef>
                <a:spcPts val="600"/>
              </a:spcBef>
              <a:spcAft>
                <a:spcPts val="600"/>
              </a:spcAft>
            </a:pPr>
            <a:r>
              <a:rPr lang="en-GB" sz="5500" b="1" dirty="0">
                <a:latin typeface="Catriel" panose="02000503000000020004" pitchFamily="2" charset="0"/>
              </a:rPr>
              <a:t>Option 2: Cost recovery supplemented by grant funding for an initial period of 3 years. </a:t>
            </a:r>
            <a:endParaRPr lang="en-GB" sz="5500" b="1" dirty="0" smtClean="0">
              <a:latin typeface="Catriel" panose="02000503000000020004" pitchFamily="2" charset="0"/>
            </a:endParaRPr>
          </a:p>
          <a:p>
            <a:pPr lvl="1">
              <a:spcBef>
                <a:spcPts val="600"/>
              </a:spcBef>
              <a:spcAft>
                <a:spcPts val="600"/>
              </a:spcAft>
            </a:pPr>
            <a:r>
              <a:rPr lang="en-GB" sz="5500" dirty="0" smtClean="0">
                <a:latin typeface="Catriel" panose="02000503000000020004" pitchFamily="2" charset="0"/>
              </a:rPr>
              <a:t>This </a:t>
            </a:r>
            <a:r>
              <a:rPr lang="en-GB" sz="5500" dirty="0">
                <a:latin typeface="Catriel" panose="02000503000000020004" pitchFamily="2" charset="0"/>
              </a:rPr>
              <a:t>option assumes cost recovery levels of 70%, 80% and 90% in years 1, 2 and 3 respectively, across all centres. </a:t>
            </a:r>
            <a:endParaRPr lang="en-GB" sz="5500" dirty="0" smtClean="0">
              <a:latin typeface="Catriel" panose="02000503000000020004" pitchFamily="2" charset="0"/>
            </a:endParaRPr>
          </a:p>
          <a:p>
            <a:pPr lvl="1">
              <a:spcBef>
                <a:spcPts val="600"/>
              </a:spcBef>
              <a:spcAft>
                <a:spcPts val="600"/>
              </a:spcAft>
            </a:pPr>
            <a:r>
              <a:rPr lang="en-GB" sz="5500" dirty="0" smtClean="0">
                <a:latin typeface="Catriel" panose="02000503000000020004" pitchFamily="2" charset="0"/>
              </a:rPr>
              <a:t>The </a:t>
            </a:r>
            <a:r>
              <a:rPr lang="en-GB" sz="5500" dirty="0">
                <a:latin typeface="Catriel" panose="02000503000000020004" pitchFamily="2" charset="0"/>
              </a:rPr>
              <a:t>shortfall will be funded in the form of grant support from a national </a:t>
            </a:r>
            <a:r>
              <a:rPr lang="en-GB" sz="5500" dirty="0" smtClean="0">
                <a:latin typeface="Catriel" panose="02000503000000020004" pitchFamily="2" charset="0"/>
              </a:rPr>
              <a:t>level.</a:t>
            </a:r>
          </a:p>
          <a:p>
            <a:pPr lvl="1">
              <a:spcBef>
                <a:spcPts val="600"/>
              </a:spcBef>
              <a:spcAft>
                <a:spcPts val="600"/>
              </a:spcAft>
            </a:pPr>
            <a:r>
              <a:rPr lang="en-GB" sz="5500" dirty="0" smtClean="0">
                <a:latin typeface="Catriel" panose="02000503000000020004" pitchFamily="2" charset="0"/>
              </a:rPr>
              <a:t>Following </a:t>
            </a:r>
            <a:r>
              <a:rPr lang="en-GB" sz="5500" dirty="0">
                <a:latin typeface="Catriel" panose="02000503000000020004" pitchFamily="2" charset="0"/>
              </a:rPr>
              <a:t>year 3, this funding arrangement will go under review, with the objective of achieving cost recoveries closer to 100%.</a:t>
            </a:r>
            <a:endParaRPr lang="en-ZA" sz="5500" dirty="0">
              <a:latin typeface="Catriel" panose="02000503000000020004" pitchFamily="2" charset="0"/>
            </a:endParaRPr>
          </a:p>
          <a:p>
            <a:pPr lvl="0">
              <a:spcBef>
                <a:spcPts val="600"/>
              </a:spcBef>
              <a:spcAft>
                <a:spcPts val="600"/>
              </a:spcAft>
            </a:pPr>
            <a:r>
              <a:rPr lang="en-GB" sz="5500" b="1" dirty="0">
                <a:latin typeface="Catriel" panose="02000503000000020004" pitchFamily="2" charset="0"/>
              </a:rPr>
              <a:t>Option 3: “Top Slicing”. </a:t>
            </a:r>
            <a:endParaRPr lang="en-GB" sz="5500" b="1" dirty="0" smtClean="0">
              <a:latin typeface="Catriel" panose="02000503000000020004" pitchFamily="2" charset="0"/>
            </a:endParaRPr>
          </a:p>
          <a:p>
            <a:pPr lvl="1">
              <a:spcBef>
                <a:spcPts val="600"/>
              </a:spcBef>
              <a:spcAft>
                <a:spcPts val="600"/>
              </a:spcAft>
            </a:pPr>
            <a:r>
              <a:rPr lang="en-GB" sz="5500" dirty="0" smtClean="0">
                <a:latin typeface="Catriel" panose="02000503000000020004" pitchFamily="2" charset="0"/>
              </a:rPr>
              <a:t>Service </a:t>
            </a:r>
            <a:r>
              <a:rPr lang="en-GB" sz="5500" dirty="0">
                <a:latin typeface="Catriel" panose="02000503000000020004" pitchFamily="2" charset="0"/>
              </a:rPr>
              <a:t>departments are levied at national level for their occupancy at Thusong centres across the country. </a:t>
            </a:r>
            <a:endParaRPr lang="en-GB" sz="5500" dirty="0" smtClean="0">
              <a:latin typeface="Catriel" panose="02000503000000020004" pitchFamily="2" charset="0"/>
            </a:endParaRPr>
          </a:p>
          <a:p>
            <a:pPr lvl="1">
              <a:spcBef>
                <a:spcPts val="600"/>
              </a:spcBef>
              <a:spcAft>
                <a:spcPts val="600"/>
              </a:spcAft>
            </a:pPr>
            <a:r>
              <a:rPr lang="en-GB" sz="5500" dirty="0" smtClean="0">
                <a:latin typeface="Catriel" panose="02000503000000020004" pitchFamily="2" charset="0"/>
              </a:rPr>
              <a:t>The </a:t>
            </a:r>
            <a:r>
              <a:rPr lang="en-GB" sz="5500" dirty="0">
                <a:latin typeface="Catriel" panose="02000503000000020004" pitchFamily="2" charset="0"/>
              </a:rPr>
              <a:t>funding derived from the levies is then distributed to local municipalities and earmarked for the Thusong </a:t>
            </a:r>
            <a:r>
              <a:rPr lang="en-GB" sz="5500" dirty="0" smtClean="0">
                <a:latin typeface="Catriel" panose="02000503000000020004" pitchFamily="2" charset="0"/>
              </a:rPr>
              <a:t>program. </a:t>
            </a:r>
          </a:p>
          <a:p>
            <a:pPr marL="344487" lvl="1" indent="0" algn="ctr">
              <a:spcBef>
                <a:spcPts val="600"/>
              </a:spcBef>
              <a:spcAft>
                <a:spcPts val="600"/>
              </a:spcAft>
              <a:buNone/>
            </a:pPr>
            <a:endParaRPr lang="en-ZA" sz="2900" dirty="0">
              <a:latin typeface="Arial Black" panose="020B0A04020102020204" pitchFamily="34" charset="0"/>
            </a:endParaRPr>
          </a:p>
          <a:p>
            <a:pPr>
              <a:spcBef>
                <a:spcPts val="600"/>
              </a:spcBef>
              <a:spcAft>
                <a:spcPts val="600"/>
              </a:spcAft>
            </a:pPr>
            <a:endParaRPr lang="en-ZA" sz="3200" dirty="0"/>
          </a:p>
        </p:txBody>
      </p:sp>
    </p:spTree>
    <p:extLst>
      <p:ext uri="{BB962C8B-B14F-4D97-AF65-F5344CB8AC3E}">
        <p14:creationId xmlns:p14="http://schemas.microsoft.com/office/powerpoint/2010/main" xmlns="" val="2401275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92DA6AA8-FF8F-401E-8619-429FC7B319F7}" type="slidenum">
              <a:rPr lang="en-US" smtClean="0"/>
              <a:pPr>
                <a:defRPr/>
              </a:pPr>
              <a:t>18</a:t>
            </a:fld>
            <a:endParaRPr lang="en-US"/>
          </a:p>
        </p:txBody>
      </p:sp>
      <p:sp>
        <p:nvSpPr>
          <p:cNvPr id="2" name="Title 1"/>
          <p:cNvSpPr>
            <a:spLocks noGrp="1"/>
          </p:cNvSpPr>
          <p:nvPr>
            <p:ph type="title" idx="4294967295"/>
          </p:nvPr>
        </p:nvSpPr>
        <p:spPr>
          <a:xfrm>
            <a:off x="990600" y="0"/>
            <a:ext cx="8153400" cy="990600"/>
          </a:xfrm>
        </p:spPr>
        <p:txBody>
          <a:bodyPr>
            <a:normAutofit/>
          </a:bodyPr>
          <a:lstStyle/>
          <a:p>
            <a:r>
              <a:rPr lang="en-ZA" sz="3600" b="1" dirty="0" smtClean="0">
                <a:solidFill>
                  <a:srgbClr val="C00000"/>
                </a:solidFill>
              </a:rPr>
              <a:t>Options:  Pros &amp; Cons</a:t>
            </a:r>
            <a:endParaRPr lang="en-ZA" sz="3600" b="1" dirty="0">
              <a:solidFill>
                <a:srgbClr val="C00000"/>
              </a:solidFill>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xmlns="" val="3998880481"/>
              </p:ext>
            </p:extLst>
          </p:nvPr>
        </p:nvGraphicFramePr>
        <p:xfrm>
          <a:off x="22860" y="0"/>
          <a:ext cx="9121141" cy="6878335"/>
        </p:xfrm>
        <a:graphic>
          <a:graphicData uri="http://schemas.openxmlformats.org/drawingml/2006/table">
            <a:tbl>
              <a:tblPr firstRow="1" bandRow="1">
                <a:tableStyleId>{5C22544A-7EE6-4342-B048-85BDC9FD1C3A}</a:tableStyleId>
              </a:tblPr>
              <a:tblGrid>
                <a:gridCol w="826828">
                  <a:extLst>
                    <a:ext uri="{9D8B030D-6E8A-4147-A177-3AD203B41FA5}">
                      <a16:colId xmlns:a16="http://schemas.microsoft.com/office/drawing/2014/main" xmlns="" val="20000"/>
                    </a:ext>
                  </a:extLst>
                </a:gridCol>
                <a:gridCol w="3777460">
                  <a:extLst>
                    <a:ext uri="{9D8B030D-6E8A-4147-A177-3AD203B41FA5}">
                      <a16:colId xmlns:a16="http://schemas.microsoft.com/office/drawing/2014/main" xmlns="" val="20001"/>
                    </a:ext>
                  </a:extLst>
                </a:gridCol>
                <a:gridCol w="4516853">
                  <a:extLst>
                    <a:ext uri="{9D8B030D-6E8A-4147-A177-3AD203B41FA5}">
                      <a16:colId xmlns:a16="http://schemas.microsoft.com/office/drawing/2014/main" xmlns="" val="20002"/>
                    </a:ext>
                  </a:extLst>
                </a:gridCol>
              </a:tblGrid>
              <a:tr h="458588">
                <a:tc>
                  <a:txBody>
                    <a:bodyPr/>
                    <a:lstStyle/>
                    <a:p>
                      <a:r>
                        <a:rPr lang="en-ZA" dirty="0" smtClean="0"/>
                        <a:t>NO</a:t>
                      </a:r>
                      <a:endParaRPr lang="en-ZA" dirty="0"/>
                    </a:p>
                  </a:txBody>
                  <a:tcPr/>
                </a:tc>
                <a:tc>
                  <a:txBody>
                    <a:bodyPr/>
                    <a:lstStyle/>
                    <a:p>
                      <a:r>
                        <a:rPr lang="en-ZA" dirty="0" smtClean="0"/>
                        <a:t>ADVANTAGE</a:t>
                      </a:r>
                      <a:endParaRPr lang="en-ZA" dirty="0"/>
                    </a:p>
                  </a:txBody>
                  <a:tcPr/>
                </a:tc>
                <a:tc>
                  <a:txBody>
                    <a:bodyPr/>
                    <a:lstStyle/>
                    <a:p>
                      <a:r>
                        <a:rPr lang="en-ZA" dirty="0" smtClean="0"/>
                        <a:t>DISADVANTAGE</a:t>
                      </a:r>
                      <a:endParaRPr lang="en-ZA" dirty="0"/>
                    </a:p>
                  </a:txBody>
                  <a:tcPr/>
                </a:tc>
                <a:extLst>
                  <a:ext uri="{0D108BD9-81ED-4DB2-BD59-A6C34878D82A}">
                    <a16:rowId xmlns:a16="http://schemas.microsoft.com/office/drawing/2014/main" xmlns="" val="10000"/>
                  </a:ext>
                </a:extLst>
              </a:tr>
              <a:tr h="1970873">
                <a:tc>
                  <a:txBody>
                    <a:bodyPr/>
                    <a:lstStyle/>
                    <a:p>
                      <a:r>
                        <a:rPr lang="en-ZA" sz="1600" baseline="0" dirty="0" smtClean="0">
                          <a:latin typeface="Catriel" panose="02000503000000020004" pitchFamily="2" charset="0"/>
                        </a:rPr>
                        <a:t>1</a:t>
                      </a:r>
                      <a:endParaRPr lang="en-ZA" sz="1600" dirty="0">
                        <a:latin typeface="Catriel" panose="02000503000000020004" pitchFamily="2" charset="0"/>
                      </a:endParaRPr>
                    </a:p>
                  </a:txBody>
                  <a:tcPr/>
                </a:tc>
                <a:tc>
                  <a:txBody>
                    <a:bodyPr/>
                    <a:lstStyle/>
                    <a:p>
                      <a:pPr lvl="0"/>
                      <a:r>
                        <a:rPr lang="en-GB" sz="1400" dirty="0" smtClean="0">
                          <a:latin typeface="Catriel" panose="02000503000000020004" pitchFamily="2" charset="0"/>
                        </a:rPr>
                        <a:t>Potential to reach 100% cost recovery in the long term through cost cutting, local economic stimulation</a:t>
                      </a:r>
                      <a:r>
                        <a:rPr lang="en-ZA" sz="1400" dirty="0" smtClean="0">
                          <a:latin typeface="Catriel" panose="02000503000000020004" pitchFamily="2" charset="0"/>
                        </a:rPr>
                        <a:t> or additional support from service departments. </a:t>
                      </a:r>
                      <a:endParaRPr lang="en-US" sz="1400" dirty="0" smtClean="0">
                        <a:latin typeface="Catriel" panose="02000503000000020004" pitchFamily="2" charset="0"/>
                      </a:endParaRPr>
                    </a:p>
                    <a:p>
                      <a:pPr lvl="0"/>
                      <a:r>
                        <a:rPr lang="en-GB" sz="1400" dirty="0" smtClean="0">
                          <a:latin typeface="Catriel" panose="02000503000000020004" pitchFamily="2" charset="0"/>
                        </a:rPr>
                        <a:t>Most provinces are looking towards a cost-recovery model (similar to Maponya), and may regard this option as the natural progression towards this.</a:t>
                      </a:r>
                      <a:endParaRPr lang="en-ZA" sz="1400" dirty="0">
                        <a:latin typeface="Catriel" panose="02000503000000020004" pitchFamily="2" charset="0"/>
                      </a:endParaRPr>
                    </a:p>
                  </a:txBody>
                  <a:tcPr/>
                </a:tc>
                <a:tc>
                  <a:txBody>
                    <a:bodyPr/>
                    <a:lstStyle/>
                    <a:p>
                      <a:r>
                        <a:rPr lang="en-GB" sz="1400" dirty="0" smtClean="0">
                          <a:latin typeface="Catriel" panose="02000503000000020004" pitchFamily="2" charset="0"/>
                        </a:rPr>
                        <a:t>There is no incentive for centres to move to 100% cost recovery in the long term if grant funding is perpetual.</a:t>
                      </a:r>
                      <a:endParaRPr lang="en-US" sz="1400" dirty="0" smtClean="0">
                        <a:latin typeface="Catriel" panose="02000503000000020004" pitchFamily="2" charset="0"/>
                      </a:endParaRPr>
                    </a:p>
                    <a:p>
                      <a:r>
                        <a:rPr lang="en-GB" sz="1400" dirty="0" smtClean="0">
                          <a:latin typeface="Catriel" panose="02000503000000020004" pitchFamily="2" charset="0"/>
                        </a:rPr>
                        <a:t>Currently there is approximately 27% cost recovery implemented on a national scale. This needs to triple to reach the 76% required.</a:t>
                      </a:r>
                      <a:endParaRPr lang="en-ZA" sz="1400" dirty="0">
                        <a:latin typeface="Catriel" panose="02000503000000020004" pitchFamily="2" charset="0"/>
                      </a:endParaRPr>
                    </a:p>
                  </a:txBody>
                  <a:tcPr/>
                </a:tc>
                <a:extLst>
                  <a:ext uri="{0D108BD9-81ED-4DB2-BD59-A6C34878D82A}">
                    <a16:rowId xmlns:a16="http://schemas.microsoft.com/office/drawing/2014/main" xmlns="" val="10001"/>
                  </a:ext>
                </a:extLst>
              </a:tr>
              <a:tr h="2204705">
                <a:tc>
                  <a:txBody>
                    <a:bodyPr/>
                    <a:lstStyle/>
                    <a:p>
                      <a:r>
                        <a:rPr lang="en-ZA" sz="1600" dirty="0" smtClean="0">
                          <a:latin typeface="Catriel" panose="02000503000000020004" pitchFamily="2" charset="0"/>
                        </a:rPr>
                        <a:t>2</a:t>
                      </a:r>
                      <a:endParaRPr lang="en-ZA" sz="1600" dirty="0">
                        <a:latin typeface="Catriel" panose="02000503000000020004" pitchFamily="2" charset="0"/>
                      </a:endParaRPr>
                    </a:p>
                  </a:txBody>
                  <a:tcPr/>
                </a:tc>
                <a:tc>
                  <a:txBody>
                    <a:bodyPr/>
                    <a:lstStyle/>
                    <a:p>
                      <a:pPr lvl="0"/>
                      <a:r>
                        <a:rPr lang="en-GB" sz="1400" dirty="0" smtClean="0">
                          <a:latin typeface="Catriel" panose="02000503000000020004" pitchFamily="2" charset="0"/>
                        </a:rPr>
                        <a:t>Increased incentive for centres to move to 100% cost recovery model in the long term if grant funding is reduced over time.</a:t>
                      </a:r>
                      <a:endParaRPr lang="en-US" sz="1400" dirty="0" smtClean="0">
                        <a:latin typeface="Catriel" panose="02000503000000020004" pitchFamily="2" charset="0"/>
                      </a:endParaRPr>
                    </a:p>
                    <a:p>
                      <a:pPr lvl="0"/>
                      <a:r>
                        <a:rPr lang="en-GB" sz="1400" dirty="0" smtClean="0">
                          <a:latin typeface="Catriel" panose="02000503000000020004" pitchFamily="2" charset="0"/>
                        </a:rPr>
                        <a:t>Some proof of concept exists already.</a:t>
                      </a:r>
                      <a:endParaRPr lang="en-US" sz="1400" dirty="0" smtClean="0">
                        <a:latin typeface="Catriel" panose="02000503000000020004" pitchFamily="2" charset="0"/>
                      </a:endParaRPr>
                    </a:p>
                    <a:p>
                      <a:pPr lvl="0"/>
                      <a:r>
                        <a:rPr lang="en-GB" sz="1400" dirty="0" smtClean="0">
                          <a:latin typeface="Catriel" panose="02000503000000020004" pitchFamily="2" charset="0"/>
                        </a:rPr>
                        <a:t>The out role of this system is a natural step for most provinces, especially at its inception. As in most provinces strategic emphasis is placed on the collection of rental and the signing of lease agreements and service level agreements.</a:t>
                      </a:r>
                      <a:endParaRPr lang="en-ZA" sz="1400" dirty="0">
                        <a:latin typeface="Catriel"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triel" panose="02000503000000020004" pitchFamily="2" charset="0"/>
                        </a:rPr>
                        <a:t>Currently there is approximately 27% cost recovery implemented on a national scale. To increase this to the eventual 100% required necessitates a quadrupling of the level of the current cost recovery level.</a:t>
                      </a:r>
                      <a:endParaRPr lang="en-US" sz="1400" dirty="0" smtClean="0">
                        <a:latin typeface="Catriel" panose="02000503000000020004" pitchFamily="2" charset="0"/>
                      </a:endParaRPr>
                    </a:p>
                    <a:p>
                      <a:endParaRPr lang="en-ZA" sz="1400" dirty="0">
                        <a:latin typeface="Catriel" panose="02000503000000020004" pitchFamily="2" charset="0"/>
                      </a:endParaRPr>
                    </a:p>
                  </a:txBody>
                  <a:tcPr/>
                </a:tc>
                <a:extLst>
                  <a:ext uri="{0D108BD9-81ED-4DB2-BD59-A6C34878D82A}">
                    <a16:rowId xmlns:a16="http://schemas.microsoft.com/office/drawing/2014/main" xmlns="" val="10002"/>
                  </a:ext>
                </a:extLst>
              </a:tr>
              <a:tr h="2223834">
                <a:tc>
                  <a:txBody>
                    <a:bodyPr/>
                    <a:lstStyle/>
                    <a:p>
                      <a:r>
                        <a:rPr lang="en-ZA" sz="1600" dirty="0" smtClean="0">
                          <a:latin typeface="Catriel" panose="02000503000000020004" pitchFamily="2" charset="0"/>
                        </a:rPr>
                        <a:t>3</a:t>
                      </a:r>
                      <a:endParaRPr lang="en-ZA" sz="1600" dirty="0">
                        <a:latin typeface="Catriel" panose="02000503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triel" panose="02000503000000020004" pitchFamily="2" charset="0"/>
                        </a:rPr>
                        <a:t>It is easier to administer the program at a centre level.</a:t>
                      </a:r>
                      <a:endParaRPr lang="en-US" sz="1400" dirty="0" smtClean="0">
                        <a:latin typeface="Catriel" panose="02000503000000020004" pitchFamily="2" charset="0"/>
                      </a:endParaRPr>
                    </a:p>
                    <a:p>
                      <a:endParaRPr lang="en-ZA" sz="1400" dirty="0">
                        <a:latin typeface="Catriel" panose="02000503000000020004" pitchFamily="2" charset="0"/>
                      </a:endParaRPr>
                    </a:p>
                  </a:txBody>
                  <a:tcPr/>
                </a:tc>
                <a:tc>
                  <a:txBody>
                    <a:bodyPr/>
                    <a:lstStyle/>
                    <a:p>
                      <a:pPr lvl="0"/>
                      <a:r>
                        <a:rPr lang="en-GB" sz="1400" dirty="0" smtClean="0">
                          <a:latin typeface="Catriel" panose="02000503000000020004" pitchFamily="2" charset="0"/>
                        </a:rPr>
                        <a:t>It is not yet tested within a Thusong context and thus poses additional risk</a:t>
                      </a:r>
                      <a:endParaRPr lang="en-US" sz="1400" dirty="0" smtClean="0">
                        <a:latin typeface="Catriel" panose="02000503000000020004" pitchFamily="2" charset="0"/>
                      </a:endParaRPr>
                    </a:p>
                    <a:p>
                      <a:pPr lvl="0"/>
                      <a:r>
                        <a:rPr lang="en-GB" sz="1400" dirty="0" smtClean="0">
                          <a:latin typeface="Catriel" panose="02000503000000020004" pitchFamily="2" charset="0"/>
                        </a:rPr>
                        <a:t>It is complex in terms of determining the correct level of top slicing required on a National Scale as each centre grows at a different rate and many cross subsidies exist.</a:t>
                      </a:r>
                    </a:p>
                    <a:p>
                      <a:pPr lvl="0"/>
                      <a:r>
                        <a:rPr lang="en-GB" sz="1400" dirty="0" smtClean="0">
                          <a:latin typeface="Catriel" panose="02000503000000020004" pitchFamily="2" charset="0"/>
                        </a:rPr>
                        <a:t>It does not account for the costs incurred by the NGOs operating at the centres.</a:t>
                      </a:r>
                      <a:endParaRPr lang="en-US" sz="1400" dirty="0" smtClean="0">
                        <a:latin typeface="Catriel" panose="02000503000000020004" pitchFamily="2" charset="0"/>
                      </a:endParaRPr>
                    </a:p>
                    <a:p>
                      <a:endParaRPr lang="en-ZA" sz="1400" dirty="0">
                        <a:latin typeface="Catriel" panose="02000503000000020004" pitchFamily="2"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59507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528"/>
            <a:ext cx="8153400" cy="536104"/>
          </a:xfrm>
        </p:spPr>
        <p:txBody>
          <a:bodyPr>
            <a:noAutofit/>
          </a:bodyPr>
          <a:lstStyle/>
          <a:p>
            <a:r>
              <a:rPr lang="en-ZA" sz="3200" b="1" cap="all" dirty="0" smtClean="0">
                <a:solidFill>
                  <a:srgbClr val="C00000"/>
                </a:solidFill>
              </a:rPr>
              <a:t>Provincial level – Situational Analysis</a:t>
            </a:r>
            <a:endParaRPr lang="en-US" sz="3200" b="1" cap="all"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02792931"/>
              </p:ext>
            </p:extLst>
          </p:nvPr>
        </p:nvGraphicFramePr>
        <p:xfrm>
          <a:off x="0" y="536104"/>
          <a:ext cx="9144001" cy="6382172"/>
        </p:xfrm>
        <a:graphic>
          <a:graphicData uri="http://schemas.openxmlformats.org/drawingml/2006/table">
            <a:tbl>
              <a:tblPr firstRow="1" firstCol="1" bandRow="1">
                <a:tableStyleId>{5C22544A-7EE6-4342-B048-85BDC9FD1C3A}</a:tableStyleId>
              </a:tblPr>
              <a:tblGrid>
                <a:gridCol w="1006395">
                  <a:extLst>
                    <a:ext uri="{9D8B030D-6E8A-4147-A177-3AD203B41FA5}">
                      <a16:colId xmlns:a16="http://schemas.microsoft.com/office/drawing/2014/main" xmlns="" val="20000"/>
                    </a:ext>
                  </a:extLst>
                </a:gridCol>
                <a:gridCol w="1096804">
                  <a:extLst>
                    <a:ext uri="{9D8B030D-6E8A-4147-A177-3AD203B41FA5}">
                      <a16:colId xmlns:a16="http://schemas.microsoft.com/office/drawing/2014/main" xmlns="" val="20001"/>
                    </a:ext>
                  </a:extLst>
                </a:gridCol>
                <a:gridCol w="852804">
                  <a:extLst>
                    <a:ext uri="{9D8B030D-6E8A-4147-A177-3AD203B41FA5}">
                      <a16:colId xmlns:a16="http://schemas.microsoft.com/office/drawing/2014/main" xmlns="" val="20002"/>
                    </a:ext>
                  </a:extLst>
                </a:gridCol>
                <a:gridCol w="744716">
                  <a:extLst>
                    <a:ext uri="{9D8B030D-6E8A-4147-A177-3AD203B41FA5}">
                      <a16:colId xmlns:a16="http://schemas.microsoft.com/office/drawing/2014/main" xmlns="" val="20003"/>
                    </a:ext>
                  </a:extLst>
                </a:gridCol>
                <a:gridCol w="1092829">
                  <a:extLst>
                    <a:ext uri="{9D8B030D-6E8A-4147-A177-3AD203B41FA5}">
                      <a16:colId xmlns:a16="http://schemas.microsoft.com/office/drawing/2014/main" xmlns="" val="20004"/>
                    </a:ext>
                  </a:extLst>
                </a:gridCol>
                <a:gridCol w="1086867">
                  <a:extLst>
                    <a:ext uri="{9D8B030D-6E8A-4147-A177-3AD203B41FA5}">
                      <a16:colId xmlns:a16="http://schemas.microsoft.com/office/drawing/2014/main" xmlns="" val="20005"/>
                    </a:ext>
                  </a:extLst>
                </a:gridCol>
                <a:gridCol w="1087862">
                  <a:extLst>
                    <a:ext uri="{9D8B030D-6E8A-4147-A177-3AD203B41FA5}">
                      <a16:colId xmlns:a16="http://schemas.microsoft.com/office/drawing/2014/main" xmlns="" val="20006"/>
                    </a:ext>
                  </a:extLst>
                </a:gridCol>
                <a:gridCol w="1087862">
                  <a:extLst>
                    <a:ext uri="{9D8B030D-6E8A-4147-A177-3AD203B41FA5}">
                      <a16:colId xmlns:a16="http://schemas.microsoft.com/office/drawing/2014/main" xmlns="" val="20007"/>
                    </a:ext>
                  </a:extLst>
                </a:gridCol>
                <a:gridCol w="1087862">
                  <a:extLst>
                    <a:ext uri="{9D8B030D-6E8A-4147-A177-3AD203B41FA5}">
                      <a16:colId xmlns:a16="http://schemas.microsoft.com/office/drawing/2014/main" xmlns="" val="20008"/>
                    </a:ext>
                  </a:extLst>
                </a:gridCol>
              </a:tblGrid>
              <a:tr h="556699">
                <a:tc>
                  <a:txBody>
                    <a:bodyPr/>
                    <a:lstStyle/>
                    <a:p>
                      <a:pPr algn="ctr">
                        <a:lnSpc>
                          <a:spcPct val="112000"/>
                        </a:lnSpc>
                        <a:spcBef>
                          <a:spcPts val="1000"/>
                        </a:spcBef>
                        <a:spcAft>
                          <a:spcPts val="0"/>
                        </a:spcAft>
                      </a:pPr>
                      <a:r>
                        <a:rPr lang="en-US" sz="1400" dirty="0">
                          <a:effectLst/>
                        </a:rPr>
                        <a:t>Province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600" dirty="0">
                          <a:effectLst/>
                        </a:rPr>
                        <a:t>Province Overview</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600" dirty="0">
                          <a:effectLst/>
                        </a:rPr>
                        <a:t>INCOME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gridSpan="2">
                  <a:txBody>
                    <a:bodyPr/>
                    <a:lstStyle/>
                    <a:p>
                      <a:pPr algn="ctr">
                        <a:lnSpc>
                          <a:spcPct val="112000"/>
                        </a:lnSpc>
                        <a:spcBef>
                          <a:spcPts val="1000"/>
                        </a:spcBef>
                        <a:spcAft>
                          <a:spcPts val="0"/>
                        </a:spcAft>
                      </a:pPr>
                      <a:r>
                        <a:rPr lang="en-US" sz="1600" dirty="0">
                          <a:effectLst/>
                        </a:rPr>
                        <a:t>CAPEX</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hMerge="1">
                  <a:txBody>
                    <a:bodyPr/>
                    <a:lstStyle/>
                    <a:p>
                      <a:pPr algn="ctr">
                        <a:lnSpc>
                          <a:spcPct val="112000"/>
                        </a:lnSpc>
                        <a:spcBef>
                          <a:spcPts val="100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gridSpan="4">
                  <a:txBody>
                    <a:bodyPr/>
                    <a:lstStyle/>
                    <a:p>
                      <a:pPr algn="ctr">
                        <a:lnSpc>
                          <a:spcPct val="112000"/>
                        </a:lnSpc>
                        <a:spcBef>
                          <a:spcPts val="1000"/>
                        </a:spcBef>
                        <a:spcAft>
                          <a:spcPts val="0"/>
                        </a:spcAft>
                      </a:pPr>
                      <a:r>
                        <a:rPr lang="en-US" sz="1600" dirty="0">
                          <a:effectLst/>
                        </a:rPr>
                        <a:t>OPEX</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73670">
                <a:tc>
                  <a:txBody>
                    <a:bodyPr/>
                    <a:lstStyle/>
                    <a:p>
                      <a:pPr algn="ctr">
                        <a:lnSpc>
                          <a:spcPct val="112000"/>
                        </a:lnSpc>
                        <a:spcBef>
                          <a:spcPts val="1000"/>
                        </a:spcBef>
                        <a:spcAft>
                          <a:spcPts val="0"/>
                        </a:spcAft>
                      </a:pPr>
                      <a:r>
                        <a:rPr lang="en-US" sz="14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200" b="1" dirty="0">
                          <a:effectLst/>
                        </a:rPr>
                        <a:t>Co-coordinating Department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200" b="1" dirty="0">
                          <a:effectLst/>
                        </a:rPr>
                        <a:t>Rental Income</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ZA" sz="1200" b="1" dirty="0" smtClean="0">
                          <a:effectLst/>
                          <a:latin typeface="+mn-lt"/>
                          <a:ea typeface="+mn-ea"/>
                          <a:cs typeface="+mn-cs"/>
                        </a:rPr>
                        <a:t>MIG</a:t>
                      </a:r>
                      <a:r>
                        <a:rPr lang="en-ZA" sz="1200" b="1" baseline="0" dirty="0" smtClean="0">
                          <a:effectLst/>
                          <a:latin typeface="+mn-lt"/>
                          <a:ea typeface="+mn-ea"/>
                          <a:cs typeface="+mn-cs"/>
                        </a:rPr>
                        <a:t> Avail-ability</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200" b="1" dirty="0">
                          <a:effectLst/>
                        </a:rPr>
                        <a:t>Infrastructure, ICT and Equipment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200" b="1" dirty="0">
                          <a:effectLst/>
                        </a:rPr>
                        <a:t>Salaries</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200" b="1" dirty="0">
                          <a:effectLst/>
                        </a:rPr>
                        <a:t>Water and Electricity</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200" b="1" dirty="0">
                          <a:effectLst/>
                        </a:rPr>
                        <a:t>Maintenance</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200" b="1" dirty="0">
                          <a:effectLst/>
                        </a:rPr>
                        <a:t>Stationery and Cleaning Materials</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1"/>
                  </a:ext>
                </a:extLst>
              </a:tr>
              <a:tr h="442903">
                <a:tc>
                  <a:txBody>
                    <a:bodyPr/>
                    <a:lstStyle/>
                    <a:p>
                      <a:pPr algn="ctr">
                        <a:lnSpc>
                          <a:spcPct val="112000"/>
                        </a:lnSpc>
                        <a:spcBef>
                          <a:spcPts val="1000"/>
                        </a:spcBef>
                        <a:spcAft>
                          <a:spcPts val="0"/>
                        </a:spcAft>
                      </a:pPr>
                      <a:r>
                        <a:rPr lang="en-US" sz="1400" dirty="0">
                          <a:effectLst/>
                        </a:rPr>
                        <a:t>Gauteng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solidFill>
                            <a:srgbClr val="FF0000"/>
                          </a:solidFill>
                          <a:effectLst/>
                        </a:rPr>
                        <a:t>OTP </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marL="0" algn="ctr" defTabSz="457200" rtl="0" eaLnBrk="1" latinLnBrk="0" hangingPunct="1">
                        <a:lnSpc>
                          <a:spcPct val="112000"/>
                        </a:lnSpc>
                        <a:spcBef>
                          <a:spcPts val="1000"/>
                        </a:spcBef>
                        <a:spcAft>
                          <a:spcPts val="0"/>
                        </a:spcAft>
                      </a:pPr>
                      <a:r>
                        <a:rPr lang="en-ZA" sz="1100" kern="1200" dirty="0" smtClean="0">
                          <a:solidFill>
                            <a:schemeClr val="dk1"/>
                          </a:solidFill>
                          <a:effectLst/>
                          <a:latin typeface="+mn-lt"/>
                          <a:ea typeface="+mn-ea"/>
                          <a:cs typeface="+mn-cs"/>
                        </a:rPr>
                        <a:t>Some</a:t>
                      </a:r>
                      <a:endParaRPr lang="en-US" sz="1100" kern="1200" dirty="0">
                        <a:solidFill>
                          <a:schemeClr val="dk1"/>
                        </a:solidFill>
                        <a:effectLst/>
                        <a:latin typeface="+mn-lt"/>
                        <a:ea typeface="+mn-ea"/>
                        <a:cs typeface="+mn-cs"/>
                      </a:endParaRPr>
                    </a:p>
                  </a:txBody>
                  <a:tcPr marL="58480" marR="58480" marT="0" marB="0" anchor="ctr"/>
                </a:tc>
                <a:tc>
                  <a:txBody>
                    <a:bodyPr/>
                    <a:lstStyle/>
                    <a:p>
                      <a:pPr marL="0" algn="ctr" defTabSz="457200" rtl="0" eaLnBrk="1" latinLnBrk="0" hangingPunct="1">
                        <a:lnSpc>
                          <a:spcPct val="112000"/>
                        </a:lnSpc>
                        <a:spcBef>
                          <a:spcPts val="1000"/>
                        </a:spcBef>
                        <a:spcAft>
                          <a:spcPts val="0"/>
                        </a:spcAft>
                      </a:pPr>
                      <a:r>
                        <a:rPr lang="en-ZA" sz="1100" kern="1200" dirty="0" smtClean="0">
                          <a:solidFill>
                            <a:schemeClr val="dk1"/>
                          </a:solidFill>
                          <a:effectLst/>
                          <a:latin typeface="+mn-lt"/>
                          <a:ea typeface="+mn-ea"/>
                          <a:cs typeface="+mn-cs"/>
                        </a:rPr>
                        <a:t>Yes</a:t>
                      </a:r>
                      <a:endParaRPr lang="en-US" sz="1100" kern="1200" dirty="0">
                        <a:solidFill>
                          <a:schemeClr val="dk1"/>
                        </a:solidFill>
                        <a:effectLst/>
                        <a:latin typeface="+mn-lt"/>
                        <a:ea typeface="+mn-ea"/>
                        <a:cs typeface="+mn-cs"/>
                      </a:endParaRPr>
                    </a:p>
                  </a:txBody>
                  <a:tcPr marL="58480" marR="58480" marT="0" marB="0" anchor="ctr"/>
                </a:tc>
                <a:tc>
                  <a:txBody>
                    <a:bodyPr/>
                    <a:lstStyle/>
                    <a:p>
                      <a:pPr algn="ctr">
                        <a:lnSpc>
                          <a:spcPct val="112000"/>
                        </a:lnSpc>
                        <a:spcBef>
                          <a:spcPts val="1000"/>
                        </a:spcBef>
                        <a:spcAft>
                          <a:spcPts val="0"/>
                        </a:spcAft>
                      </a:pPr>
                      <a:r>
                        <a:rPr lang="en-ZA" sz="1100" dirty="0" smtClean="0">
                          <a:effectLst/>
                          <a:latin typeface="+mn-lt"/>
                          <a:ea typeface="+mn-ea"/>
                          <a:cs typeface="+mn-cs"/>
                        </a:rPr>
                        <a:t>DPSA, SITA</a:t>
                      </a:r>
                      <a:r>
                        <a:rPr lang="en-ZA" sz="1100" baseline="0" dirty="0" smtClean="0">
                          <a:effectLst/>
                          <a:latin typeface="+mn-lt"/>
                          <a:ea typeface="+mn-ea"/>
                          <a:cs typeface="+mn-cs"/>
                        </a:rPr>
                        <a:t> and 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DPSA </a:t>
                      </a: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DPSA.                   </a:t>
                      </a: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DPSA. </a:t>
                      </a: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a:effectLst/>
                        </a:rPr>
                        <a:t>DPSA. Municipality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2"/>
                  </a:ext>
                </a:extLst>
              </a:tr>
              <a:tr h="579524">
                <a:tc>
                  <a:txBody>
                    <a:bodyPr/>
                    <a:lstStyle/>
                    <a:p>
                      <a:pPr algn="ctr">
                        <a:lnSpc>
                          <a:spcPct val="112000"/>
                        </a:lnSpc>
                        <a:spcBef>
                          <a:spcPts val="1000"/>
                        </a:spcBef>
                        <a:spcAft>
                          <a:spcPts val="0"/>
                        </a:spcAft>
                      </a:pPr>
                      <a:r>
                        <a:rPr lang="en-US" sz="1400" dirty="0">
                          <a:effectLst/>
                        </a:rPr>
                        <a:t>Free State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solidFill>
                            <a:srgbClr val="FF0000"/>
                          </a:solidFill>
                          <a:effectLst/>
                        </a:rPr>
                        <a:t> OTP</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None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ZA" sz="1100" dirty="0" smtClean="0">
                          <a:effectLst/>
                          <a:latin typeface="+mn-lt"/>
                          <a:ea typeface="+mn-ea"/>
                          <a:cs typeface="+mn-cs"/>
                        </a:rPr>
                        <a:t>Yes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Nat</a:t>
                      </a:r>
                      <a:r>
                        <a:rPr lang="en-US" sz="1100" baseline="0" dirty="0" smtClean="0">
                          <a:effectLst/>
                        </a:rPr>
                        <a:t>. </a:t>
                      </a:r>
                      <a:r>
                        <a:rPr lang="en-US" sz="1100" dirty="0" smtClean="0">
                          <a:effectLst/>
                        </a:rPr>
                        <a:t>DPW.</a:t>
                      </a:r>
                    </a:p>
                    <a:p>
                      <a:pPr algn="ctr">
                        <a:lnSpc>
                          <a:spcPct val="112000"/>
                        </a:lnSpc>
                        <a:spcBef>
                          <a:spcPts val="1000"/>
                        </a:spcBef>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DPSA, SITA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Office of the </a:t>
                      </a:r>
                      <a:r>
                        <a:rPr lang="en-US" sz="1100" dirty="0" smtClean="0">
                          <a:effectLst/>
                        </a:rPr>
                        <a:t>Premier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Office of the </a:t>
                      </a:r>
                      <a:r>
                        <a:rPr lang="en-US" sz="1100" dirty="0" smtClean="0">
                          <a:effectLst/>
                        </a:rPr>
                        <a:t>premier &amp; 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National DPW &amp; 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Office of the Premier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3"/>
                  </a:ext>
                </a:extLst>
              </a:tr>
              <a:tr h="668325">
                <a:tc>
                  <a:txBody>
                    <a:bodyPr/>
                    <a:lstStyle/>
                    <a:p>
                      <a:pPr algn="ctr">
                        <a:lnSpc>
                          <a:spcPct val="112000"/>
                        </a:lnSpc>
                        <a:spcBef>
                          <a:spcPts val="1000"/>
                        </a:spcBef>
                        <a:spcAft>
                          <a:spcPts val="0"/>
                        </a:spcAft>
                      </a:pPr>
                      <a:r>
                        <a:rPr lang="en-US" sz="1400" dirty="0">
                          <a:effectLst/>
                        </a:rPr>
                        <a:t>Mpumalanga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solidFill>
                            <a:srgbClr val="0070C0"/>
                          </a:solidFill>
                          <a:effectLst/>
                        </a:rPr>
                        <a:t> COGTA</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Some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Yes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a:t>
                      </a:r>
                      <a:r>
                        <a:rPr lang="en-US" sz="1100" baseline="0" dirty="0" smtClean="0">
                          <a:effectLst/>
                        </a:rPr>
                        <a:t> Private, DPSA and</a:t>
                      </a: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 SITA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COGTA </a:t>
                      </a:r>
                      <a:r>
                        <a:rPr lang="en-US" sz="1100" dirty="0">
                          <a:effectLst/>
                        </a:rPr>
                        <a:t>&amp; 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a:effectLst/>
                        </a:rPr>
                        <a:t>COGTA or Municipality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4"/>
                  </a:ext>
                </a:extLst>
              </a:tr>
              <a:tr h="522157">
                <a:tc>
                  <a:txBody>
                    <a:bodyPr/>
                    <a:lstStyle/>
                    <a:p>
                      <a:pPr algn="ctr">
                        <a:lnSpc>
                          <a:spcPct val="112000"/>
                        </a:lnSpc>
                        <a:spcBef>
                          <a:spcPts val="1000"/>
                        </a:spcBef>
                        <a:spcAft>
                          <a:spcPts val="0"/>
                        </a:spcAft>
                      </a:pPr>
                      <a:r>
                        <a:rPr lang="en-US" sz="1400" dirty="0">
                          <a:effectLst/>
                        </a:rPr>
                        <a:t>North West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solidFill>
                            <a:srgbClr val="FF0000"/>
                          </a:solidFill>
                          <a:effectLst/>
                        </a:rPr>
                        <a:t> OTP</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None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ZA" sz="1100" dirty="0" smtClean="0">
                          <a:effectLst/>
                          <a:latin typeface="+mn-lt"/>
                          <a:ea typeface="+mn-ea"/>
                          <a:cs typeface="+mn-cs"/>
                        </a:rPr>
                        <a:t>Yes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a:t>
                      </a:r>
                    </a:p>
                    <a:p>
                      <a:pPr algn="ctr">
                        <a:lnSpc>
                          <a:spcPct val="112000"/>
                        </a:lnSpc>
                        <a:spcBef>
                          <a:spcPts val="1000"/>
                        </a:spcBef>
                        <a:spcAft>
                          <a:spcPts val="0"/>
                        </a:spcAft>
                      </a:pP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DPSA and SITA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5"/>
                  </a:ext>
                </a:extLst>
              </a:tr>
              <a:tr h="579790">
                <a:tc>
                  <a:txBody>
                    <a:bodyPr/>
                    <a:lstStyle/>
                    <a:p>
                      <a:pPr algn="ctr">
                        <a:lnSpc>
                          <a:spcPct val="112000"/>
                        </a:lnSpc>
                        <a:spcBef>
                          <a:spcPts val="1000"/>
                        </a:spcBef>
                        <a:spcAft>
                          <a:spcPts val="0"/>
                        </a:spcAft>
                      </a:pPr>
                      <a:r>
                        <a:rPr lang="en-US" sz="1400" dirty="0">
                          <a:effectLst/>
                        </a:rPr>
                        <a:t>Eastern Cape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solidFill>
                            <a:srgbClr val="FF0000"/>
                          </a:solidFill>
                          <a:effectLst/>
                        </a:rPr>
                        <a:t> OTP</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Some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ZA" sz="1100" dirty="0" smtClean="0">
                          <a:effectLst/>
                          <a:latin typeface="+mn-lt"/>
                          <a:ea typeface="+mn-ea"/>
                          <a:cs typeface="+mn-cs"/>
                        </a:rPr>
                        <a:t>Yes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DPW </a:t>
                      </a:r>
                      <a:r>
                        <a:rPr lang="en-US" sz="1100" dirty="0" smtClean="0">
                          <a:effectLst/>
                        </a:rPr>
                        <a:t>Municipality</a:t>
                      </a:r>
                      <a:r>
                        <a:rPr lang="en-US" sz="1100" baseline="0" dirty="0" smtClean="0">
                          <a:effectLst/>
                        </a:rPr>
                        <a:t>, </a:t>
                      </a: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DPSA and SITA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a:effectLst/>
                        </a:rPr>
                        <a:t>Municipality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Municipality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DPW</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Rental funds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6"/>
                  </a:ext>
                </a:extLst>
              </a:tr>
              <a:tr h="579524">
                <a:tc>
                  <a:txBody>
                    <a:bodyPr/>
                    <a:lstStyle/>
                    <a:p>
                      <a:pPr algn="ctr">
                        <a:lnSpc>
                          <a:spcPct val="112000"/>
                        </a:lnSpc>
                        <a:spcBef>
                          <a:spcPts val="1000"/>
                        </a:spcBef>
                        <a:spcAft>
                          <a:spcPts val="0"/>
                        </a:spcAft>
                      </a:pPr>
                      <a:r>
                        <a:rPr lang="en-US" sz="1400" dirty="0">
                          <a:effectLst/>
                        </a:rPr>
                        <a:t>KwaZulu-Natal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marL="0" algn="ctr" defTabSz="457200" rtl="0" eaLnBrk="1" latinLnBrk="0" hangingPunct="1">
                        <a:lnSpc>
                          <a:spcPct val="112000"/>
                        </a:lnSpc>
                        <a:spcBef>
                          <a:spcPts val="1000"/>
                        </a:spcBef>
                        <a:spcAft>
                          <a:spcPts val="0"/>
                        </a:spcAft>
                      </a:pPr>
                      <a:r>
                        <a:rPr lang="en-US" sz="1100" kern="1200" dirty="0">
                          <a:solidFill>
                            <a:srgbClr val="0070C0"/>
                          </a:solidFill>
                          <a:effectLst/>
                          <a:latin typeface="+mn-lt"/>
                          <a:ea typeface="+mn-ea"/>
                          <a:cs typeface="+mn-cs"/>
                        </a:rPr>
                        <a:t> COGTA</a:t>
                      </a:r>
                    </a:p>
                  </a:txBody>
                  <a:tcPr marL="58480" marR="58480" marT="0" marB="0" anchor="ctr"/>
                </a:tc>
                <a:tc>
                  <a:txBody>
                    <a:bodyPr/>
                    <a:lstStyle/>
                    <a:p>
                      <a:pPr algn="ctr">
                        <a:lnSpc>
                          <a:spcPct val="112000"/>
                        </a:lnSpc>
                        <a:spcBef>
                          <a:spcPts val="1000"/>
                        </a:spcBef>
                        <a:spcAft>
                          <a:spcPts val="0"/>
                        </a:spcAft>
                      </a:pPr>
                      <a:r>
                        <a:rPr lang="en-US" sz="1100" dirty="0">
                          <a:effectLst/>
                        </a:rPr>
                        <a:t> Some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a:t>
                      </a:r>
                      <a:r>
                        <a:rPr lang="en-US" sz="1100" dirty="0" smtClean="0">
                          <a:effectLst/>
                        </a:rPr>
                        <a:t>Yes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a:t>
                      </a:r>
                      <a:r>
                        <a:rPr lang="en-US" sz="1100" baseline="0" dirty="0" smtClean="0">
                          <a:effectLst/>
                        </a:rPr>
                        <a:t> COGTA,DPSA and SITA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a:t>
                      </a:r>
                      <a:r>
                        <a:rPr lang="en-US" sz="1100" dirty="0" smtClean="0">
                          <a:effectLst/>
                        </a:rPr>
                        <a:t>Municipality COGTA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 and COGTA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 and COGTA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Municipality and COGTA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7"/>
                  </a:ext>
                </a:extLst>
              </a:tr>
              <a:tr h="579524">
                <a:tc>
                  <a:txBody>
                    <a:bodyPr/>
                    <a:lstStyle/>
                    <a:p>
                      <a:pPr algn="ctr">
                        <a:lnSpc>
                          <a:spcPct val="112000"/>
                        </a:lnSpc>
                        <a:spcBef>
                          <a:spcPts val="1000"/>
                        </a:spcBef>
                        <a:spcAft>
                          <a:spcPts val="0"/>
                        </a:spcAft>
                      </a:pPr>
                      <a:r>
                        <a:rPr lang="en-US" sz="1400" dirty="0">
                          <a:effectLst/>
                        </a:rPr>
                        <a:t>Limpopo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solidFill>
                            <a:srgbClr val="FF0000"/>
                          </a:solidFill>
                          <a:effectLst/>
                        </a:rPr>
                        <a:t> OTP</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Some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a:t>
                      </a:r>
                      <a:r>
                        <a:rPr lang="en-US" sz="1100" dirty="0" smtClean="0">
                          <a:effectLst/>
                        </a:rPr>
                        <a:t>Yes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ZA" sz="1100" dirty="0" smtClean="0">
                          <a:effectLst/>
                          <a:latin typeface="+mn-lt"/>
                          <a:ea typeface="+mn-ea"/>
                          <a:cs typeface="+mn-cs"/>
                        </a:rPr>
                        <a:t>Municipality,</a:t>
                      </a:r>
                      <a:r>
                        <a:rPr lang="en-ZA" sz="1100" baseline="0" dirty="0" smtClean="0">
                          <a:effectLst/>
                          <a:latin typeface="+mn-lt"/>
                          <a:ea typeface="+mn-ea"/>
                          <a:cs typeface="+mn-cs"/>
                        </a:rPr>
                        <a:t> OTP, DPSA. SITA and Private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a:effectLst/>
                        </a:rPr>
                        <a:t>Municipality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8"/>
                  </a:ext>
                </a:extLst>
              </a:tr>
              <a:tr h="417624">
                <a:tc>
                  <a:txBody>
                    <a:bodyPr/>
                    <a:lstStyle/>
                    <a:p>
                      <a:pPr algn="ctr">
                        <a:lnSpc>
                          <a:spcPct val="112000"/>
                        </a:lnSpc>
                        <a:spcBef>
                          <a:spcPts val="1000"/>
                        </a:spcBef>
                        <a:spcAft>
                          <a:spcPts val="0"/>
                        </a:spcAft>
                      </a:pPr>
                      <a:r>
                        <a:rPr lang="en-US" sz="1400" dirty="0">
                          <a:effectLst/>
                        </a:rPr>
                        <a:t>Northern Cape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solidFill>
                            <a:srgbClr val="FF0000"/>
                          </a:solidFill>
                          <a:effectLst/>
                        </a:rPr>
                        <a:t> OTP</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None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a:t>
                      </a:r>
                      <a:r>
                        <a:rPr lang="en-US" sz="1100" dirty="0" smtClean="0">
                          <a:effectLst/>
                        </a:rPr>
                        <a:t>Yes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smtClean="0">
                          <a:effectLst/>
                        </a:rPr>
                        <a:t>OTP</a:t>
                      </a:r>
                      <a:r>
                        <a:rPr lang="en-US" sz="1100" baseline="0" dirty="0" smtClean="0">
                          <a:effectLst/>
                        </a:rPr>
                        <a:t> , </a:t>
                      </a:r>
                      <a:r>
                        <a:rPr lang="en-US" sz="1100" dirty="0" smtClean="0">
                          <a:effectLst/>
                        </a:rPr>
                        <a:t>DPSA,</a:t>
                      </a:r>
                      <a:r>
                        <a:rPr lang="en-US" sz="1100" baseline="0" dirty="0" smtClean="0">
                          <a:effectLst/>
                        </a:rPr>
                        <a:t> SITA and</a:t>
                      </a:r>
                      <a:r>
                        <a:rPr lang="en-US" sz="1100" dirty="0" smtClean="0">
                          <a:effectLst/>
                        </a:rPr>
                        <a:t> municipality</a:t>
                      </a:r>
                      <a:r>
                        <a:rPr lang="en-US" sz="11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OTP and Municipality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a:effectLst/>
                        </a:rPr>
                        <a:t> OTP and Municipality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OTP and Municipality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OTP and Municipality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extLst>
                  <a:ext uri="{0D108BD9-81ED-4DB2-BD59-A6C34878D82A}">
                    <a16:rowId xmlns:a16="http://schemas.microsoft.com/office/drawing/2014/main" xmlns="" val="10009"/>
                  </a:ext>
                </a:extLst>
              </a:tr>
              <a:tr h="722155">
                <a:tc>
                  <a:txBody>
                    <a:bodyPr/>
                    <a:lstStyle/>
                    <a:p>
                      <a:pPr algn="ctr">
                        <a:lnSpc>
                          <a:spcPct val="112000"/>
                        </a:lnSpc>
                        <a:spcBef>
                          <a:spcPts val="1000"/>
                        </a:spcBef>
                        <a:spcAft>
                          <a:spcPts val="0"/>
                        </a:spcAft>
                      </a:pPr>
                      <a:r>
                        <a:rPr lang="en-US" sz="1400" dirty="0">
                          <a:effectLst/>
                        </a:rPr>
                        <a:t>Western Cape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marL="0" algn="ctr" defTabSz="457200" rtl="0" eaLnBrk="1" latinLnBrk="0" hangingPunct="1">
                        <a:lnSpc>
                          <a:spcPct val="112000"/>
                        </a:lnSpc>
                        <a:spcBef>
                          <a:spcPts val="1000"/>
                        </a:spcBef>
                        <a:spcAft>
                          <a:spcPts val="0"/>
                        </a:spcAft>
                      </a:pPr>
                      <a:r>
                        <a:rPr lang="en-US" sz="1100" kern="1200" dirty="0">
                          <a:solidFill>
                            <a:srgbClr val="0070C0"/>
                          </a:solidFill>
                          <a:effectLst/>
                          <a:latin typeface="+mn-lt"/>
                          <a:ea typeface="+mn-ea"/>
                          <a:cs typeface="+mn-cs"/>
                        </a:rPr>
                        <a:t> </a:t>
                      </a:r>
                      <a:r>
                        <a:rPr lang="en-US" sz="1100" kern="1200" dirty="0" smtClean="0">
                          <a:solidFill>
                            <a:srgbClr val="0070C0"/>
                          </a:solidFill>
                          <a:effectLst/>
                          <a:latin typeface="+mn-lt"/>
                          <a:ea typeface="+mn-ea"/>
                          <a:cs typeface="+mn-cs"/>
                        </a:rPr>
                        <a:t>COGTA</a:t>
                      </a:r>
                      <a:endParaRPr lang="en-US" sz="1100" kern="1200" dirty="0">
                        <a:solidFill>
                          <a:srgbClr val="0070C0"/>
                        </a:solidFill>
                        <a:effectLst/>
                        <a:latin typeface="+mn-lt"/>
                        <a:ea typeface="+mn-ea"/>
                        <a:cs typeface="+mn-cs"/>
                      </a:endParaRPr>
                    </a:p>
                  </a:txBody>
                  <a:tcPr marL="58480" marR="58480" marT="0" marB="0" anchor="ctr"/>
                </a:tc>
                <a:tc>
                  <a:txBody>
                    <a:bodyPr/>
                    <a:lstStyle/>
                    <a:p>
                      <a:pPr algn="ctr">
                        <a:lnSpc>
                          <a:spcPct val="112000"/>
                        </a:lnSpc>
                        <a:spcBef>
                          <a:spcPts val="1000"/>
                        </a:spcBef>
                        <a:spcAft>
                          <a:spcPts val="0"/>
                        </a:spcAft>
                      </a:pPr>
                      <a:r>
                        <a:rPr lang="en-US" sz="1100" dirty="0">
                          <a:effectLst/>
                        </a:rPr>
                        <a:t> </a:t>
                      </a:r>
                      <a:r>
                        <a:rPr lang="en-US" sz="1100" dirty="0" smtClean="0">
                          <a:effectLst/>
                        </a:rPr>
                        <a:t>Some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a:t>
                      </a:r>
                      <a:r>
                        <a:rPr lang="en-US" sz="1100" dirty="0" smtClean="0">
                          <a:effectLst/>
                        </a:rPr>
                        <a:t>Yes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algn="ctr">
                        <a:lnSpc>
                          <a:spcPct val="112000"/>
                        </a:lnSpc>
                        <a:spcBef>
                          <a:spcPts val="1000"/>
                        </a:spcBef>
                        <a:spcAft>
                          <a:spcPts val="0"/>
                        </a:spcAft>
                      </a:pPr>
                      <a:r>
                        <a:rPr lang="en-US" sz="1100" dirty="0">
                          <a:effectLst/>
                        </a:rPr>
                        <a:t> </a:t>
                      </a:r>
                      <a:r>
                        <a:rPr lang="en-US" sz="1100" dirty="0" smtClean="0">
                          <a:effectLst/>
                        </a:rPr>
                        <a:t>Municipality,</a:t>
                      </a:r>
                      <a:r>
                        <a:rPr lang="en-US" sz="1100" baseline="0" dirty="0" smtClean="0">
                          <a:effectLst/>
                        </a:rPr>
                        <a:t> </a:t>
                      </a:r>
                      <a:r>
                        <a:rPr lang="en-US" sz="1100" dirty="0" smtClean="0">
                          <a:effectLst/>
                        </a:rPr>
                        <a:t>DPSA and SITA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marL="0" marR="0" indent="0" algn="ctr" defTabSz="457200" rtl="0" eaLnBrk="1" fontAlgn="auto" latinLnBrk="0" hangingPunct="1">
                        <a:lnSpc>
                          <a:spcPct val="112000"/>
                        </a:lnSpc>
                        <a:spcBef>
                          <a:spcPts val="1000"/>
                        </a:spcBef>
                        <a:spcAft>
                          <a:spcPts val="0"/>
                        </a:spcAft>
                        <a:buClrTx/>
                        <a:buSzTx/>
                        <a:buFontTx/>
                        <a:buNone/>
                        <a:tabLst/>
                        <a:defRPr/>
                      </a:pPr>
                      <a:r>
                        <a:rPr lang="en-US" sz="1100" dirty="0">
                          <a:effectLst/>
                        </a:rPr>
                        <a:t> </a:t>
                      </a:r>
                      <a:r>
                        <a:rPr lang="en-US" sz="1100" dirty="0" smtClean="0">
                          <a:effectLst/>
                        </a:rPr>
                        <a:t>Municipality </a:t>
                      </a:r>
                      <a:r>
                        <a:rPr lang="en-US" sz="1100" kern="1200" dirty="0" smtClean="0">
                          <a:solidFill>
                            <a:schemeClr val="dk1"/>
                          </a:solidFill>
                          <a:effectLst/>
                          <a:latin typeface="+mn-lt"/>
                          <a:ea typeface="+mn-ea"/>
                          <a:cs typeface="+mn-cs"/>
                        </a:rPr>
                        <a:t>and</a:t>
                      </a:r>
                      <a:r>
                        <a:rPr lang="en-US" sz="16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COGTA      </a:t>
                      </a:r>
                    </a:p>
                  </a:txBody>
                  <a:tcPr marL="58480" marR="58480" marT="0" marB="0" anchor="ctr"/>
                </a:tc>
                <a:tc>
                  <a:txBody>
                    <a:bodyPr/>
                    <a:lstStyle/>
                    <a:p>
                      <a:pPr marL="0" marR="0" indent="0" algn="ctr" defTabSz="457200" rtl="0" eaLnBrk="1" fontAlgn="auto" latinLnBrk="0" hangingPunct="1">
                        <a:lnSpc>
                          <a:spcPct val="112000"/>
                        </a:lnSpc>
                        <a:spcBef>
                          <a:spcPts val="1000"/>
                        </a:spcBef>
                        <a:spcAft>
                          <a:spcPts val="0"/>
                        </a:spcAft>
                        <a:buClrTx/>
                        <a:buSzTx/>
                        <a:buFontTx/>
                        <a:buNone/>
                        <a:tabLst/>
                        <a:defRPr/>
                      </a:pPr>
                      <a:r>
                        <a:rPr lang="en-US" sz="1100" dirty="0" smtClean="0">
                          <a:effectLst/>
                        </a:rPr>
                        <a:t> Municipality </a:t>
                      </a:r>
                      <a:r>
                        <a:rPr lang="en-US" sz="1100" kern="1200" dirty="0" smtClean="0">
                          <a:solidFill>
                            <a:schemeClr val="dk1"/>
                          </a:solidFill>
                          <a:effectLst/>
                          <a:latin typeface="+mn-lt"/>
                          <a:ea typeface="+mn-ea"/>
                          <a:cs typeface="+mn-cs"/>
                        </a:rPr>
                        <a:t>and</a:t>
                      </a:r>
                      <a:r>
                        <a:rPr lang="en-US" sz="16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COGTA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marL="0" marR="0" indent="0" algn="ctr" defTabSz="457200" rtl="0" eaLnBrk="1" fontAlgn="auto" latinLnBrk="0" hangingPunct="1">
                        <a:lnSpc>
                          <a:spcPct val="112000"/>
                        </a:lnSpc>
                        <a:spcBef>
                          <a:spcPts val="1000"/>
                        </a:spcBef>
                        <a:spcAft>
                          <a:spcPts val="0"/>
                        </a:spcAft>
                        <a:buClrTx/>
                        <a:buSzTx/>
                        <a:buFontTx/>
                        <a:buNone/>
                        <a:tabLst/>
                        <a:defRPr/>
                      </a:pPr>
                      <a:r>
                        <a:rPr lang="en-US" sz="1100" dirty="0">
                          <a:effectLst/>
                        </a:rPr>
                        <a:t> </a:t>
                      </a:r>
                      <a:r>
                        <a:rPr lang="en-US" sz="1100" dirty="0" smtClean="0">
                          <a:effectLst/>
                        </a:rPr>
                        <a:t> Municipality </a:t>
                      </a:r>
                      <a:r>
                        <a:rPr lang="en-US" sz="1100" kern="1200" dirty="0" smtClean="0">
                          <a:solidFill>
                            <a:schemeClr val="dk1"/>
                          </a:solidFill>
                          <a:effectLst/>
                          <a:latin typeface="+mn-lt"/>
                          <a:ea typeface="+mn-ea"/>
                          <a:cs typeface="+mn-cs"/>
                        </a:rPr>
                        <a:t>and</a:t>
                      </a:r>
                      <a:r>
                        <a:rPr lang="en-US" sz="16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COGTA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80" marR="58480" marT="0" marB="0" anchor="ctr"/>
                </a:tc>
                <a:tc>
                  <a:txBody>
                    <a:bodyPr/>
                    <a:lstStyle/>
                    <a:p>
                      <a:pPr marL="0" marR="0" indent="0" algn="ctr" defTabSz="457200" rtl="0" eaLnBrk="1" fontAlgn="auto" latinLnBrk="0" hangingPunct="1">
                        <a:lnSpc>
                          <a:spcPct val="112000"/>
                        </a:lnSpc>
                        <a:spcBef>
                          <a:spcPts val="1000"/>
                        </a:spcBef>
                        <a:spcAft>
                          <a:spcPts val="0"/>
                        </a:spcAft>
                        <a:buClrTx/>
                        <a:buSzTx/>
                        <a:buFontTx/>
                        <a:buNone/>
                        <a:tabLst/>
                        <a:defRPr/>
                      </a:pPr>
                      <a:r>
                        <a:rPr lang="en-US" sz="1100" dirty="0" smtClean="0">
                          <a:effectLst/>
                        </a:rPr>
                        <a:t> Municipality </a:t>
                      </a:r>
                      <a:r>
                        <a:rPr lang="en-US" sz="1100" kern="1200" dirty="0" smtClean="0">
                          <a:solidFill>
                            <a:schemeClr val="dk1"/>
                          </a:solidFill>
                          <a:effectLst/>
                          <a:latin typeface="+mn-lt"/>
                          <a:ea typeface="+mn-ea"/>
                          <a:cs typeface="+mn-cs"/>
                        </a:rPr>
                        <a:t>and</a:t>
                      </a:r>
                      <a:r>
                        <a:rPr lang="en-US" sz="16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COGTA       </a:t>
                      </a:r>
                    </a:p>
                  </a:txBody>
                  <a:tcPr marL="58480" marR="5848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71046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urved Connector 13"/>
          <p:cNvCxnSpPr/>
          <p:nvPr/>
        </p:nvCxnSpPr>
        <p:spPr>
          <a:xfrm flipV="1">
            <a:off x="4355828" y="5033120"/>
            <a:ext cx="590499" cy="518339"/>
          </a:xfrm>
          <a:prstGeom prst="curvedConnector3">
            <a:avLst/>
          </a:prstGeom>
          <a:ln w="76200">
            <a:solidFill>
              <a:srgbClr val="009933"/>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746632" y="2867714"/>
            <a:ext cx="1661375" cy="6720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600" b="1" dirty="0" smtClean="0"/>
              <a:t>Proposed Service Delivery Model   </a:t>
            </a:r>
            <a:r>
              <a:rPr lang="en-ZA" sz="1050" b="1" dirty="0" smtClean="0"/>
              <a:t> </a:t>
            </a:r>
            <a:endParaRPr lang="en-ZA" sz="1050" b="1" dirty="0"/>
          </a:p>
        </p:txBody>
      </p:sp>
      <p:sp>
        <p:nvSpPr>
          <p:cNvPr id="7" name="Rectangle 6"/>
          <p:cNvSpPr/>
          <p:nvPr/>
        </p:nvSpPr>
        <p:spPr>
          <a:xfrm>
            <a:off x="2746632" y="3639517"/>
            <a:ext cx="1661375" cy="6725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600" b="1" dirty="0" smtClean="0"/>
              <a:t>Institutional Options </a:t>
            </a:r>
            <a:endParaRPr lang="en-ZA" sz="1600" b="1" dirty="0"/>
          </a:p>
        </p:txBody>
      </p:sp>
      <p:sp>
        <p:nvSpPr>
          <p:cNvPr id="10" name="Rectangle 9"/>
          <p:cNvSpPr/>
          <p:nvPr/>
        </p:nvSpPr>
        <p:spPr>
          <a:xfrm>
            <a:off x="2746632" y="1375643"/>
            <a:ext cx="1661375" cy="751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600" b="1" dirty="0" smtClean="0"/>
              <a:t>Introduction and Background   </a:t>
            </a:r>
            <a:endParaRPr lang="en-ZA" sz="1600" b="1" dirty="0"/>
          </a:p>
        </p:txBody>
      </p:sp>
      <p:sp>
        <p:nvSpPr>
          <p:cNvPr id="11" name="Rectangle 10"/>
          <p:cNvSpPr/>
          <p:nvPr/>
        </p:nvSpPr>
        <p:spPr>
          <a:xfrm>
            <a:off x="2757191" y="2262303"/>
            <a:ext cx="1661375" cy="4702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600" b="1" dirty="0"/>
              <a:t>Functions of NCC </a:t>
            </a:r>
          </a:p>
        </p:txBody>
      </p:sp>
      <p:sp>
        <p:nvSpPr>
          <p:cNvPr id="12" name="Rectangle 11"/>
          <p:cNvSpPr/>
          <p:nvPr/>
        </p:nvSpPr>
        <p:spPr>
          <a:xfrm>
            <a:off x="2757191" y="5261016"/>
            <a:ext cx="1661375" cy="7362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600" b="1" dirty="0" smtClean="0"/>
              <a:t>Recommendations and Way Forward  </a:t>
            </a:r>
            <a:endParaRPr lang="en-ZA" sz="1600" b="1" dirty="0"/>
          </a:p>
        </p:txBody>
      </p:sp>
      <p:sp>
        <p:nvSpPr>
          <p:cNvPr id="16" name="Rectangle 15"/>
          <p:cNvSpPr/>
          <p:nvPr/>
        </p:nvSpPr>
        <p:spPr>
          <a:xfrm>
            <a:off x="5094790" y="2462230"/>
            <a:ext cx="1252062" cy="59541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ZA" sz="1600" b="1" dirty="0" smtClean="0"/>
              <a:t>Introduction </a:t>
            </a:r>
            <a:r>
              <a:rPr lang="en-ZA" sz="1400" b="1" dirty="0" smtClean="0"/>
              <a:t> </a:t>
            </a:r>
            <a:r>
              <a:rPr lang="en-ZA" sz="1050" b="1" dirty="0" smtClean="0"/>
              <a:t> </a:t>
            </a:r>
            <a:endParaRPr lang="en-ZA" sz="1050" b="1" dirty="0"/>
          </a:p>
        </p:txBody>
      </p:sp>
      <p:sp>
        <p:nvSpPr>
          <p:cNvPr id="17" name="Rectangle 16"/>
          <p:cNvSpPr/>
          <p:nvPr/>
        </p:nvSpPr>
        <p:spPr>
          <a:xfrm>
            <a:off x="7756226" y="2401295"/>
            <a:ext cx="1331148" cy="656347"/>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ZA" sz="1000" b="1" dirty="0" smtClean="0"/>
              <a:t>PROPOSED SERVICE DELIVERY MODEL </a:t>
            </a:r>
            <a:endParaRPr lang="en-ZA" sz="1000" b="1" dirty="0"/>
          </a:p>
        </p:txBody>
      </p:sp>
      <p:sp>
        <p:nvSpPr>
          <p:cNvPr id="18" name="Rectangle 17"/>
          <p:cNvSpPr/>
          <p:nvPr/>
        </p:nvSpPr>
        <p:spPr>
          <a:xfrm>
            <a:off x="5106023" y="3929823"/>
            <a:ext cx="1274753" cy="52515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ZA" sz="1600" b="1" dirty="0" smtClean="0"/>
              <a:t>Institutional Options</a:t>
            </a:r>
            <a:endParaRPr lang="en-ZA" sz="900" dirty="0"/>
          </a:p>
        </p:txBody>
      </p:sp>
      <p:sp>
        <p:nvSpPr>
          <p:cNvPr id="20" name="Rectangle 19"/>
          <p:cNvSpPr/>
          <p:nvPr/>
        </p:nvSpPr>
        <p:spPr>
          <a:xfrm>
            <a:off x="6446788" y="3929824"/>
            <a:ext cx="2533178" cy="52515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ZA" sz="1400" b="1" dirty="0" smtClean="0"/>
              <a:t> FUNDING MODEL </a:t>
            </a:r>
            <a:endParaRPr lang="en-ZA" sz="1400" b="1" dirty="0"/>
          </a:p>
        </p:txBody>
      </p:sp>
      <p:sp>
        <p:nvSpPr>
          <p:cNvPr id="21" name="Rectangle 20"/>
          <p:cNvSpPr/>
          <p:nvPr/>
        </p:nvSpPr>
        <p:spPr>
          <a:xfrm>
            <a:off x="5488486" y="5236284"/>
            <a:ext cx="3043954" cy="59541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ZA" sz="1600" b="1" dirty="0" smtClean="0"/>
              <a:t>RECOMMENDATIONS AND WAYFORWARD  </a:t>
            </a:r>
            <a:endParaRPr lang="en-ZA" sz="1600" b="1" dirty="0"/>
          </a:p>
        </p:txBody>
      </p:sp>
      <p:sp>
        <p:nvSpPr>
          <p:cNvPr id="22" name="Rectangle 21"/>
          <p:cNvSpPr/>
          <p:nvPr/>
        </p:nvSpPr>
        <p:spPr>
          <a:xfrm>
            <a:off x="6431214" y="2437819"/>
            <a:ext cx="1274753" cy="61982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ZA" sz="1400" b="1" dirty="0" smtClean="0"/>
              <a:t>Functions of NCC   </a:t>
            </a:r>
            <a:endParaRPr lang="en-ZA" sz="1400" b="1" dirty="0"/>
          </a:p>
        </p:txBody>
      </p:sp>
      <p:cxnSp>
        <p:nvCxnSpPr>
          <p:cNvPr id="33" name="Curved Connector 32"/>
          <p:cNvCxnSpPr/>
          <p:nvPr/>
        </p:nvCxnSpPr>
        <p:spPr>
          <a:xfrm flipV="1">
            <a:off x="2153565" y="1696654"/>
            <a:ext cx="539756" cy="439728"/>
          </a:xfrm>
          <a:prstGeom prst="curvedConnector3">
            <a:avLst>
              <a:gd name="adj1" fmla="val 50000"/>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flipV="1">
            <a:off x="2144277" y="2561993"/>
            <a:ext cx="597494" cy="206086"/>
          </a:xfrm>
          <a:prstGeom prst="curvedConnector3">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flipV="1">
            <a:off x="2213198" y="3260194"/>
            <a:ext cx="519878" cy="209945"/>
          </a:xfrm>
          <a:prstGeom prst="curvedConnector3">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a:off x="2244331" y="3909743"/>
            <a:ext cx="519878" cy="137254"/>
          </a:xfrm>
          <a:prstGeom prst="curvedConnector3">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a:off x="2123748" y="4579899"/>
            <a:ext cx="539756" cy="206086"/>
          </a:xfrm>
          <a:prstGeom prst="curvedConnector3">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2123748" y="5179162"/>
            <a:ext cx="539756" cy="329772"/>
          </a:xfrm>
          <a:prstGeom prst="curvedConnector3">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984950" y="1124744"/>
            <a:ext cx="4063801" cy="4771231"/>
          </a:xfrm>
          <a:prstGeom prst="rect">
            <a:avLst/>
          </a:prstGeom>
          <a:noFill/>
          <a:ln w="38100">
            <a:solidFill>
              <a:srgbClr val="00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TextBox 56"/>
          <p:cNvSpPr txBox="1"/>
          <p:nvPr/>
        </p:nvSpPr>
        <p:spPr>
          <a:xfrm>
            <a:off x="230230" y="-11029"/>
            <a:ext cx="8913769" cy="584775"/>
          </a:xfrm>
          <a:prstGeom prst="rect">
            <a:avLst/>
          </a:prstGeom>
          <a:noFill/>
        </p:spPr>
        <p:txBody>
          <a:bodyPr wrap="square" rtlCol="0">
            <a:spAutoFit/>
          </a:bodyPr>
          <a:lstStyle/>
          <a:p>
            <a:r>
              <a:rPr lang="en-ZA" sz="3200" b="1" dirty="0" smtClean="0">
                <a:solidFill>
                  <a:srgbClr val="C00000"/>
                </a:solidFill>
                <a:latin typeface="+mn-lt"/>
              </a:rPr>
              <a:t>OVERVIEW OF RESEARCH:  THUSONG CENTRES </a:t>
            </a:r>
            <a:endParaRPr lang="en-ZA" sz="3200" b="1" dirty="0">
              <a:solidFill>
                <a:srgbClr val="C00000"/>
              </a:solidFill>
              <a:latin typeface="+mn-lt"/>
            </a:endParaRPr>
          </a:p>
        </p:txBody>
      </p:sp>
      <p:pic>
        <p:nvPicPr>
          <p:cNvPr id="48" name="Picture 47"/>
          <p:cNvPicPr>
            <a:picLocks noChangeAspect="1"/>
          </p:cNvPicPr>
          <p:nvPr/>
        </p:nvPicPr>
        <p:blipFill>
          <a:blip r:embed="rId3" cstate="print"/>
          <a:stretch>
            <a:fillRect/>
          </a:stretch>
        </p:blipFill>
        <p:spPr>
          <a:xfrm>
            <a:off x="6401435" y="1193208"/>
            <a:ext cx="1256258" cy="1119943"/>
          </a:xfrm>
          <a:prstGeom prst="rect">
            <a:avLst/>
          </a:prstGeom>
        </p:spPr>
      </p:pic>
      <p:pic>
        <p:nvPicPr>
          <p:cNvPr id="2050" name="Picture 2" descr="Image result for constitution south afric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0031" y="1174058"/>
            <a:ext cx="1247006" cy="124136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36"/>
          <p:cNvSpPr/>
          <p:nvPr/>
        </p:nvSpPr>
        <p:spPr>
          <a:xfrm>
            <a:off x="2746632" y="4427710"/>
            <a:ext cx="1661375" cy="62982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600" b="1" dirty="0" smtClean="0"/>
              <a:t>Funding Model </a:t>
            </a:r>
            <a:endParaRPr lang="en-ZA" sz="1600" b="1" dirty="0"/>
          </a:p>
        </p:txBody>
      </p:sp>
      <p:pic>
        <p:nvPicPr>
          <p:cNvPr id="39" name="Content Placeholder 4" descr="Govt-Regulations.jpg"/>
          <p:cNvPicPr>
            <a:picLocks noChangeAspect="1"/>
          </p:cNvPicPr>
          <p:nvPr/>
        </p:nvPicPr>
        <p:blipFill>
          <a:blip r:embed="rId5" cstate="print">
            <a:clrChange>
              <a:clrFrom>
                <a:srgbClr val="F8F8F8"/>
              </a:clrFrom>
              <a:clrTo>
                <a:srgbClr val="F8F8F8">
                  <a:alpha val="0"/>
                </a:srgbClr>
              </a:clrTo>
            </a:clrChange>
          </a:blip>
          <a:stretch>
            <a:fillRect/>
          </a:stretch>
        </p:blipFill>
        <p:spPr>
          <a:xfrm>
            <a:off x="6431213" y="3147417"/>
            <a:ext cx="1196703" cy="760820"/>
          </a:xfrm>
          <a:prstGeom prst="rect">
            <a:avLst/>
          </a:prstGeom>
        </p:spPr>
      </p:pic>
      <p:pic>
        <p:nvPicPr>
          <p:cNvPr id="43" name="Picture 42"/>
          <p:cNvPicPr>
            <a:picLocks noChangeAspect="1"/>
          </p:cNvPicPr>
          <p:nvPr/>
        </p:nvPicPr>
        <p:blipFill rotWithShape="1">
          <a:blip r:embed="rId6" cstate="print"/>
          <a:srcRect b="12513"/>
          <a:stretch/>
        </p:blipFill>
        <p:spPr>
          <a:xfrm>
            <a:off x="7627916" y="1214795"/>
            <a:ext cx="1377194" cy="1117825"/>
          </a:xfrm>
          <a:prstGeom prst="rect">
            <a:avLst/>
          </a:prstGeom>
        </p:spPr>
      </p:pic>
      <p:pic>
        <p:nvPicPr>
          <p:cNvPr id="49" name="Picture 48" descr="Productivity road post - Productivity business road post..."/>
          <p:cNvPicPr/>
          <p:nvPr/>
        </p:nvPicPr>
        <p:blipFill rotWithShape="1">
          <a:blip r:embed="rId7" cstate="print">
            <a:extLst>
              <a:ext uri="{28A0092B-C50C-407E-A947-70E740481C1C}">
                <a14:useLocalDpi xmlns:a14="http://schemas.microsoft.com/office/drawing/2010/main" xmlns="" val="0"/>
              </a:ext>
            </a:extLst>
          </a:blip>
          <a:srcRect r="8995"/>
          <a:stretch/>
        </p:blipFill>
        <p:spPr bwMode="auto">
          <a:xfrm>
            <a:off x="5155278" y="3051550"/>
            <a:ext cx="1271358" cy="884365"/>
          </a:xfrm>
          <a:prstGeom prst="rect">
            <a:avLst/>
          </a:prstGeom>
          <a:noFill/>
          <a:ln>
            <a:noFill/>
          </a:ln>
          <a:extLst>
            <a:ext uri="{53640926-AAD7-44D8-BBD7-CCE9431645EC}">
              <a14:shadowObscured xmlns:a14="http://schemas.microsoft.com/office/drawing/2010/main" xmlns=""/>
            </a:ext>
          </a:extLst>
        </p:spPr>
      </p:pic>
      <p:pic>
        <p:nvPicPr>
          <p:cNvPr id="55" name="Picture 54" descr="http://www.wallpaper4computer.com/gal/flag-africa/1024/flag-za.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9055" y="1057441"/>
            <a:ext cx="1586230" cy="9361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6" name="Picture 5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843615" y="3051550"/>
            <a:ext cx="1215212" cy="79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4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94618" y="5508934"/>
            <a:ext cx="1980579" cy="1263771"/>
          </a:xfrm>
          <a:prstGeom prst="rect">
            <a:avLst/>
          </a:prstGeom>
          <a:ln>
            <a:solidFill>
              <a:schemeClr val="tx1">
                <a:lumMod val="65000"/>
                <a:lumOff val="35000"/>
              </a:schemeClr>
            </a:solidFill>
          </a:ln>
          <a:effectLst>
            <a:outerShdw blurRad="50800" dist="38100" dir="2700000" sx="102000" sy="102000" algn="tl" rotWithShape="0">
              <a:prstClr val="black">
                <a:alpha val="40000"/>
              </a:prstClr>
            </a:outerShdw>
          </a:effectLst>
        </p:spPr>
      </p:pic>
      <p:pic>
        <p:nvPicPr>
          <p:cNvPr id="34" name="Picture 3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903810" y="4476563"/>
            <a:ext cx="989092" cy="674788"/>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713377" y="4483091"/>
            <a:ext cx="649846" cy="519061"/>
          </a:xfrm>
          <a:prstGeom prst="rect">
            <a:avLst/>
          </a:prstGeom>
        </p:spPr>
      </p:pic>
      <p:pic>
        <p:nvPicPr>
          <p:cNvPr id="46" name="Picture 45" descr="coordination : 3d people pushing green arrow. 3d rendering.">
            <a:hlinkClick r:id="rId13"/>
          </p:cNvPr>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523270" y="4516204"/>
            <a:ext cx="1380540" cy="711499"/>
          </a:xfrm>
          <a:prstGeom prst="rect">
            <a:avLst/>
          </a:prstGeom>
          <a:noFill/>
          <a:ln w="57150">
            <a:solidFill>
              <a:schemeClr val="tx1"/>
            </a:solidFill>
          </a:ln>
        </p:spPr>
      </p:pic>
      <p:pic>
        <p:nvPicPr>
          <p:cNvPr id="47" name="Picture 4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30231" y="2052989"/>
            <a:ext cx="1944216" cy="3400809"/>
          </a:xfrm>
          <a:prstGeom prst="rect">
            <a:avLst/>
          </a:prstGeom>
          <a:noFill/>
          <a:ln w="9525">
            <a:noFill/>
            <a:miter lim="800000"/>
            <a:headEnd/>
            <a:tailEnd/>
          </a:ln>
        </p:spPr>
      </p:pic>
    </p:spTree>
    <p:extLst>
      <p:ext uri="{BB962C8B-B14F-4D97-AF65-F5344CB8AC3E}">
        <p14:creationId xmlns:p14="http://schemas.microsoft.com/office/powerpoint/2010/main" xmlns="" val="3423997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92DA6AA8-FF8F-401E-8619-429FC7B319F7}" type="slidenum">
              <a:rPr lang="en-US" smtClean="0"/>
              <a:pPr>
                <a:defRPr/>
              </a:pPr>
              <a:t>20</a:t>
            </a:fld>
            <a:endParaRPr lang="en-US"/>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xmlns="" val="3760957607"/>
              </p:ext>
            </p:extLst>
          </p:nvPr>
        </p:nvGraphicFramePr>
        <p:xfrm>
          <a:off x="-6820" y="1"/>
          <a:ext cx="9475500" cy="6866983"/>
        </p:xfrm>
        <a:graphic>
          <a:graphicData uri="http://schemas.openxmlformats.org/drawingml/2006/table">
            <a:tbl>
              <a:tblPr firstRow="1" bandRow="1">
                <a:tableStyleId>{5C22544A-7EE6-4342-B048-85BDC9FD1C3A}</a:tableStyleId>
              </a:tblPr>
              <a:tblGrid>
                <a:gridCol w="3771936">
                  <a:extLst>
                    <a:ext uri="{9D8B030D-6E8A-4147-A177-3AD203B41FA5}">
                      <a16:colId xmlns:a16="http://schemas.microsoft.com/office/drawing/2014/main" xmlns="" val="20000"/>
                    </a:ext>
                  </a:extLst>
                </a:gridCol>
                <a:gridCol w="2087820">
                  <a:extLst>
                    <a:ext uri="{9D8B030D-6E8A-4147-A177-3AD203B41FA5}">
                      <a16:colId xmlns:a16="http://schemas.microsoft.com/office/drawing/2014/main" xmlns="" val="20001"/>
                    </a:ext>
                  </a:extLst>
                </a:gridCol>
                <a:gridCol w="3615744">
                  <a:extLst>
                    <a:ext uri="{9D8B030D-6E8A-4147-A177-3AD203B41FA5}">
                      <a16:colId xmlns:a16="http://schemas.microsoft.com/office/drawing/2014/main" xmlns="" val="20002"/>
                    </a:ext>
                  </a:extLst>
                </a:gridCol>
              </a:tblGrid>
              <a:tr h="432980">
                <a:tc gridSpan="3">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ZA" sz="2400" dirty="0" smtClean="0">
                          <a:solidFill>
                            <a:schemeClr val="bg1"/>
                          </a:solidFill>
                          <a:latin typeface="Tw Cen MT" panose="020B0602020104020603" pitchFamily="34" charset="0"/>
                        </a:rPr>
                        <a:t>National Co-ordination Institutional</a:t>
                      </a:r>
                      <a:r>
                        <a:rPr lang="en-ZA" sz="2400" baseline="0" dirty="0" smtClean="0">
                          <a:solidFill>
                            <a:schemeClr val="bg1"/>
                          </a:solidFill>
                          <a:latin typeface="Tw Cen MT" panose="020B0602020104020603" pitchFamily="34" charset="0"/>
                        </a:rPr>
                        <a:t> Options</a:t>
                      </a:r>
                      <a:endParaRPr lang="en-ZA" sz="2400" dirty="0">
                        <a:solidFill>
                          <a:schemeClr val="bg1"/>
                        </a:solidFill>
                        <a:latin typeface="Tw Cen MT" panose="020B0602020104020603"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endParaRPr lang="en-ZA" sz="2400" dirty="0">
                        <a:solidFill>
                          <a:schemeClr val="bg1"/>
                        </a:solidFill>
                        <a:latin typeface="Tw Cen MT" panose="020B0602020104020603" pitchFamily="34" charset="0"/>
                      </a:endParaRPr>
                    </a:p>
                  </a:txBody>
                  <a:tcPr/>
                </a:tc>
                <a:tc hMerge="1">
                  <a:txBody>
                    <a:bodyPr/>
                    <a:lstStyle/>
                    <a:p>
                      <a:endParaRPr lang="en-ZA" sz="2400" dirty="0">
                        <a:latin typeface="Tw Cen MT" panose="020B0602020104020603" pitchFamily="34" charset="0"/>
                      </a:endParaRPr>
                    </a:p>
                  </a:txBody>
                  <a:tcPr/>
                </a:tc>
                <a:extLst>
                  <a:ext uri="{0D108BD9-81ED-4DB2-BD59-A6C34878D82A}">
                    <a16:rowId xmlns:a16="http://schemas.microsoft.com/office/drawing/2014/main" xmlns="" val="10000"/>
                  </a:ext>
                </a:extLst>
              </a:tr>
              <a:tr h="362341">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ZA" sz="1800" b="1" dirty="0" smtClean="0">
                          <a:solidFill>
                            <a:schemeClr val="tx1"/>
                          </a:solidFill>
                          <a:latin typeface="Tw Cen MT" panose="020B0602020104020603" pitchFamily="34" charset="0"/>
                        </a:rPr>
                        <a:t>Principles</a:t>
                      </a:r>
                      <a:endParaRPr lang="en-ZA" sz="1800" b="1" dirty="0">
                        <a:solidFill>
                          <a:schemeClr val="tx1"/>
                        </a:solidFill>
                        <a:latin typeface="Tw Cen MT" panose="020B06020201040206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ZA" sz="1800" b="1" dirty="0" smtClean="0">
                          <a:solidFill>
                            <a:schemeClr val="tx1"/>
                          </a:solidFill>
                          <a:latin typeface="Tw Cen MT" panose="020B0602020104020603" pitchFamily="34" charset="0"/>
                        </a:rPr>
                        <a:t>Options </a:t>
                      </a:r>
                      <a:endParaRPr lang="en-ZA" sz="1800" b="1" dirty="0">
                        <a:solidFill>
                          <a:schemeClr val="tx1"/>
                        </a:solidFill>
                        <a:latin typeface="Tw Cen MT" panose="020B0602020104020603" pitchFamily="34" charset="0"/>
                      </a:endParaRPr>
                    </a:p>
                  </a:txBody>
                  <a:tcPr/>
                </a:tc>
                <a:tc>
                  <a:txBody>
                    <a:bodyPr/>
                    <a:lstStyle/>
                    <a:p>
                      <a:r>
                        <a:rPr lang="en-ZA" sz="1800" b="1" dirty="0" smtClean="0">
                          <a:solidFill>
                            <a:schemeClr val="tx1"/>
                          </a:solidFill>
                          <a:latin typeface="Tw Cen MT" panose="020B0602020104020603" pitchFamily="34" charset="0"/>
                        </a:rPr>
                        <a:t>Considerations</a:t>
                      </a:r>
                      <a:endParaRPr lang="en-ZA" sz="1800" b="1" dirty="0">
                        <a:solidFill>
                          <a:schemeClr val="tx1"/>
                        </a:solidFill>
                        <a:latin typeface="Tw Cen MT" panose="020B0602020104020603" pitchFamily="34" charset="0"/>
                      </a:endParaRPr>
                    </a:p>
                  </a:txBody>
                  <a:tcPr/>
                </a:tc>
                <a:extLst>
                  <a:ext uri="{0D108BD9-81ED-4DB2-BD59-A6C34878D82A}">
                    <a16:rowId xmlns:a16="http://schemas.microsoft.com/office/drawing/2014/main" xmlns="" val="10001"/>
                  </a:ext>
                </a:extLst>
              </a:tr>
              <a:tr h="668938">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400" b="1" dirty="0" smtClean="0">
                          <a:latin typeface="Calibri"/>
                          <a:ea typeface="Times New Roman"/>
                          <a:cs typeface="Times New Roman"/>
                        </a:rPr>
                        <a:t>Principle 1: </a:t>
                      </a:r>
                      <a:r>
                        <a:rPr lang="en-GB" sz="1400" b="0" dirty="0" smtClean="0">
                          <a:latin typeface="Calibri"/>
                          <a:ea typeface="Times New Roman"/>
                          <a:cs typeface="Times New Roman"/>
                        </a:rPr>
                        <a:t>N</a:t>
                      </a:r>
                      <a:r>
                        <a:rPr lang="en-GB" sz="1400" dirty="0" smtClean="0">
                          <a:latin typeface="Calibri"/>
                          <a:ea typeface="Times New Roman"/>
                          <a:cs typeface="Times New Roman"/>
                        </a:rPr>
                        <a:t>ational coordinating institution should have </a:t>
                      </a:r>
                      <a:r>
                        <a:rPr lang="en-GB" sz="1400" b="1" i="0" u="sng" dirty="0" smtClean="0">
                          <a:latin typeface="Calibri"/>
                          <a:ea typeface="Times New Roman"/>
                          <a:cs typeface="Times New Roman"/>
                        </a:rPr>
                        <a:t>mandate &amp; capacity </a:t>
                      </a:r>
                      <a:r>
                        <a:rPr lang="en-GB" sz="1400" dirty="0" smtClean="0">
                          <a:latin typeface="Calibri"/>
                          <a:ea typeface="Times New Roman"/>
                          <a:cs typeface="Times New Roman"/>
                        </a:rPr>
                        <a:t>to carry out the range of functions identified.  </a:t>
                      </a:r>
                      <a:endParaRPr lang="en-ZA"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dirty="0" smtClean="0">
                          <a:latin typeface="+mn-lt"/>
                        </a:rPr>
                        <a:t>1.  Retain status quo &amp; strengthen existing unit in GCIS. </a:t>
                      </a:r>
                      <a:endParaRPr lang="en-ZA" sz="140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0" kern="1200" dirty="0" err="1" smtClean="0">
                          <a:solidFill>
                            <a:schemeClr val="tx1"/>
                          </a:solidFill>
                          <a:effectLst/>
                          <a:latin typeface="+mn-lt"/>
                          <a:ea typeface="+mn-ea"/>
                          <a:cs typeface="+mn-cs"/>
                        </a:rPr>
                        <a:t>GCIS’s</a:t>
                      </a:r>
                      <a:r>
                        <a:rPr kumimoji="0" lang="en-GB" sz="1400" b="0" kern="1200" dirty="0" smtClean="0">
                          <a:solidFill>
                            <a:schemeClr val="tx1"/>
                          </a:solidFill>
                          <a:effectLst/>
                          <a:latin typeface="+mn-lt"/>
                          <a:ea typeface="+mn-ea"/>
                          <a:cs typeface="+mn-cs"/>
                        </a:rPr>
                        <a:t> mandate is on communication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0" kern="1200" dirty="0" smtClean="0">
                          <a:solidFill>
                            <a:schemeClr val="tx1"/>
                          </a:solidFill>
                          <a:effectLst/>
                          <a:latin typeface="+mn-lt"/>
                          <a:ea typeface="+mn-ea"/>
                          <a:cs typeface="+mn-cs"/>
                        </a:rPr>
                        <a:t>and not service delivery. </a:t>
                      </a:r>
                      <a:endParaRPr lang="en-ZA" sz="1200" b="0" dirty="0">
                        <a:solidFill>
                          <a:schemeClr val="tx1"/>
                        </a:solidFill>
                        <a:effectLst/>
                        <a:latin typeface="+mn-lt"/>
                      </a:endParaRPr>
                    </a:p>
                  </a:txBody>
                  <a:tcPr/>
                </a:tc>
                <a:extLst>
                  <a:ext uri="{0D108BD9-81ED-4DB2-BD59-A6C34878D82A}">
                    <a16:rowId xmlns:a16="http://schemas.microsoft.com/office/drawing/2014/main" xmlns="" val="10002"/>
                  </a:ext>
                </a:extLst>
              </a:tr>
              <a:tr h="864045">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400" b="1" dirty="0" smtClean="0">
                          <a:latin typeface="Calibri"/>
                          <a:ea typeface="Times New Roman"/>
                          <a:cs typeface="Times New Roman"/>
                        </a:rPr>
                        <a:t>Principle 2:</a:t>
                      </a:r>
                      <a:r>
                        <a:rPr lang="en-GB" sz="1400" dirty="0" smtClean="0">
                          <a:latin typeface="Calibri"/>
                          <a:ea typeface="Times New Roman"/>
                          <a:cs typeface="Times New Roman"/>
                        </a:rPr>
                        <a:t> National coordinating institution should have the </a:t>
                      </a:r>
                      <a:r>
                        <a:rPr lang="en-GB" sz="1400" b="1" u="sng" dirty="0" smtClean="0">
                          <a:latin typeface="Calibri"/>
                          <a:ea typeface="Times New Roman"/>
                          <a:cs typeface="Times New Roman"/>
                        </a:rPr>
                        <a:t>authority &amp; capacity </a:t>
                      </a:r>
                      <a:r>
                        <a:rPr lang="en-GB" sz="1400" dirty="0" smtClean="0">
                          <a:latin typeface="Calibri"/>
                          <a:ea typeface="Times New Roman"/>
                          <a:cs typeface="Times New Roman"/>
                        </a:rPr>
                        <a:t>to resolve the challenges identified in the situational analysis.</a:t>
                      </a:r>
                      <a:endParaRPr lang="en-ZA" sz="1400" b="1" dirty="0" smtClean="0">
                        <a:solidFill>
                          <a:srgbClr val="C00000"/>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b="0" dirty="0" smtClean="0">
                          <a:solidFill>
                            <a:schemeClr val="tx1"/>
                          </a:solidFill>
                          <a:latin typeface="+mn-lt"/>
                        </a:rPr>
                        <a:t>2. Relocate function to another dept.</a:t>
                      </a:r>
                    </a:p>
                  </a:txBody>
                  <a:tcPr/>
                </a:tc>
                <a:tc>
                  <a:txBody>
                    <a:bodyPr/>
                    <a:lstStyle/>
                    <a:p>
                      <a:r>
                        <a:rPr kumimoji="0" lang="en-GB" sz="1400" b="0" kern="1200" dirty="0" smtClean="0">
                          <a:solidFill>
                            <a:schemeClr val="dk1"/>
                          </a:solidFill>
                          <a:effectLst/>
                          <a:latin typeface="+mn-lt"/>
                          <a:ea typeface="+mn-ea"/>
                          <a:cs typeface="+mn-cs"/>
                        </a:rPr>
                        <a:t>Consideration was given to national departments that form part of the “centre </a:t>
                      </a:r>
                    </a:p>
                    <a:p>
                      <a:r>
                        <a:rPr kumimoji="0" lang="en-GB" sz="1400" b="0" kern="1200" dirty="0" smtClean="0">
                          <a:solidFill>
                            <a:schemeClr val="dk1"/>
                          </a:solidFill>
                          <a:effectLst/>
                          <a:latin typeface="+mn-lt"/>
                          <a:ea typeface="+mn-ea"/>
                          <a:cs typeface="+mn-cs"/>
                        </a:rPr>
                        <a:t>of government” </a:t>
                      </a:r>
                      <a:r>
                        <a:rPr kumimoji="0" lang="en-GB" sz="1400" b="0" kern="1200" dirty="0" err="1" smtClean="0">
                          <a:solidFill>
                            <a:schemeClr val="dk1"/>
                          </a:solidFill>
                          <a:effectLst/>
                          <a:latin typeface="+mn-lt"/>
                          <a:ea typeface="+mn-ea"/>
                          <a:cs typeface="+mn-cs"/>
                        </a:rPr>
                        <a:t>incl</a:t>
                      </a:r>
                      <a:r>
                        <a:rPr kumimoji="0" lang="en-GB" sz="1400" b="0" kern="1200" dirty="0" smtClean="0">
                          <a:solidFill>
                            <a:schemeClr val="dk1"/>
                          </a:solidFill>
                          <a:effectLst/>
                          <a:latin typeface="+mn-lt"/>
                          <a:ea typeface="+mn-ea"/>
                          <a:cs typeface="+mn-cs"/>
                        </a:rPr>
                        <a:t> DPSA &amp; CoGTA.</a:t>
                      </a:r>
                      <a:endParaRPr lang="en-ZA" sz="1400" b="0" dirty="0">
                        <a:effectLst/>
                        <a:latin typeface="+mn-lt"/>
                      </a:endParaRPr>
                    </a:p>
                  </a:txBody>
                  <a:tcPr/>
                </a:tc>
                <a:extLst>
                  <a:ext uri="{0D108BD9-81ED-4DB2-BD59-A6C34878D82A}">
                    <a16:rowId xmlns:a16="http://schemas.microsoft.com/office/drawing/2014/main" xmlns="" val="10003"/>
                  </a:ext>
                </a:extLst>
              </a:tr>
              <a:tr h="864045">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400" b="1" dirty="0" smtClean="0">
                          <a:latin typeface="Calibri"/>
                          <a:ea typeface="Times New Roman"/>
                          <a:cs typeface="Times New Roman"/>
                        </a:rPr>
                        <a:t>Principle 3:</a:t>
                      </a:r>
                      <a:r>
                        <a:rPr lang="en-GB" sz="1400" dirty="0" smtClean="0">
                          <a:latin typeface="Calibri"/>
                          <a:ea typeface="Times New Roman"/>
                          <a:cs typeface="Times New Roman"/>
                        </a:rPr>
                        <a:t> National coordinating institution should have a </a:t>
                      </a:r>
                      <a:r>
                        <a:rPr lang="en-GB" sz="1400" b="1" u="sng" dirty="0" smtClean="0">
                          <a:latin typeface="Calibri"/>
                          <a:ea typeface="Times New Roman"/>
                          <a:cs typeface="Times New Roman"/>
                        </a:rPr>
                        <a:t>footprint</a:t>
                      </a:r>
                      <a:r>
                        <a:rPr lang="en-GB" sz="1400" dirty="0" smtClean="0">
                          <a:latin typeface="Calibri"/>
                          <a:ea typeface="Times New Roman"/>
                          <a:cs typeface="Times New Roman"/>
                        </a:rPr>
                        <a:t> that facilitates its engagement with other spheres of government involved in the Thusong Programme.</a:t>
                      </a:r>
                      <a:endParaRPr lang="en-ZA"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dirty="0" smtClean="0">
                          <a:latin typeface="+mn-lt"/>
                        </a:rPr>
                        <a:t>3.  Establish function as a </a:t>
                      </a:r>
                      <a:r>
                        <a:rPr lang="en-ZA" sz="1400" dirty="0" err="1" smtClean="0">
                          <a:latin typeface="+mn-lt"/>
                        </a:rPr>
                        <a:t>govt</a:t>
                      </a:r>
                      <a:r>
                        <a:rPr lang="en-ZA" sz="1400" dirty="0" smtClean="0">
                          <a:latin typeface="+mn-lt"/>
                        </a:rPr>
                        <a:t> component.</a:t>
                      </a: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dk1"/>
                          </a:solidFill>
                          <a:effectLst/>
                          <a:latin typeface="+mn-lt"/>
                          <a:ea typeface="+mn-ea"/>
                          <a:cs typeface="+mn-cs"/>
                        </a:rPr>
                        <a:t>The current size of the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dk1"/>
                          </a:solidFill>
                          <a:effectLst/>
                          <a:latin typeface="+mn-lt"/>
                          <a:ea typeface="+mn-ea"/>
                          <a:cs typeface="+mn-cs"/>
                        </a:rPr>
                        <a:t>does not warrant the establishment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dk1"/>
                          </a:solidFill>
                          <a:effectLst/>
                          <a:latin typeface="+mn-lt"/>
                          <a:ea typeface="+mn-ea"/>
                          <a:cs typeface="+mn-cs"/>
                        </a:rPr>
                        <a:t>a separate organisation. </a:t>
                      </a:r>
                      <a:endParaRPr lang="en-ZA" sz="1400" dirty="0">
                        <a:latin typeface="+mn-lt"/>
                      </a:endParaRPr>
                    </a:p>
                  </a:txBody>
                  <a:tcPr/>
                </a:tc>
                <a:extLst>
                  <a:ext uri="{0D108BD9-81ED-4DB2-BD59-A6C34878D82A}">
                    <a16:rowId xmlns:a16="http://schemas.microsoft.com/office/drawing/2014/main" xmlns="" val="10004"/>
                  </a:ext>
                </a:extLst>
              </a:tr>
              <a:tr h="864045">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400" b="1" dirty="0" smtClean="0">
                          <a:latin typeface="Calibri"/>
                          <a:ea typeface="Times New Roman"/>
                          <a:cs typeface="Times New Roman"/>
                        </a:rPr>
                        <a:t>Principle 4:</a:t>
                      </a:r>
                      <a:r>
                        <a:rPr lang="en-GB" sz="1400" dirty="0" smtClean="0">
                          <a:latin typeface="Calibri"/>
                          <a:ea typeface="Times New Roman"/>
                          <a:cs typeface="Times New Roman"/>
                        </a:rPr>
                        <a:t> Given the </a:t>
                      </a:r>
                      <a:r>
                        <a:rPr lang="en-GB" sz="1400" dirty="0" err="1" smtClean="0">
                          <a:latin typeface="Calibri"/>
                          <a:ea typeface="Times New Roman"/>
                          <a:cs typeface="Times New Roman"/>
                        </a:rPr>
                        <a:t>IGR</a:t>
                      </a:r>
                      <a:r>
                        <a:rPr lang="en-GB" sz="1400" dirty="0" smtClean="0">
                          <a:latin typeface="Calibri"/>
                          <a:ea typeface="Times New Roman"/>
                          <a:cs typeface="Times New Roman"/>
                        </a:rPr>
                        <a:t> nature of Thusong Programme, the national coordinating institution should have </a:t>
                      </a:r>
                      <a:r>
                        <a:rPr lang="en-GB" sz="1400" b="1" u="sng" dirty="0" smtClean="0">
                          <a:latin typeface="Calibri"/>
                          <a:ea typeface="Times New Roman"/>
                          <a:cs typeface="Times New Roman"/>
                        </a:rPr>
                        <a:t>a mandate in the area of </a:t>
                      </a:r>
                      <a:r>
                        <a:rPr lang="en-GB" sz="1400" b="1" u="sng" dirty="0" err="1" smtClean="0">
                          <a:latin typeface="Calibri"/>
                          <a:ea typeface="Times New Roman"/>
                          <a:cs typeface="Times New Roman"/>
                        </a:rPr>
                        <a:t>IGR</a:t>
                      </a:r>
                      <a:r>
                        <a:rPr lang="en-GB" sz="1400" b="1" u="sng" dirty="0" smtClean="0">
                          <a:latin typeface="Calibri"/>
                          <a:ea typeface="Times New Roman"/>
                          <a:cs typeface="Times New Roman"/>
                        </a:rPr>
                        <a:t>.</a:t>
                      </a:r>
                      <a:r>
                        <a:rPr lang="en-GB" sz="1400" b="1" u="sng" baseline="0" dirty="0" smtClean="0">
                          <a:latin typeface="Calibri"/>
                          <a:ea typeface="Times New Roman"/>
                          <a:cs typeface="Times New Roman"/>
                        </a:rPr>
                        <a:t> </a:t>
                      </a:r>
                      <a:endParaRPr lang="en-ZA"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dirty="0" smtClean="0">
                          <a:latin typeface="+mn-lt"/>
                        </a:rPr>
                        <a:t>4.  Establish function as a public entity.</a:t>
                      </a:r>
                      <a:endParaRPr lang="en-ZA" sz="1400" dirty="0">
                        <a:latin typeface="+mn-lt"/>
                      </a:endParaRPr>
                    </a:p>
                  </a:txBody>
                  <a:tcPr/>
                </a:tc>
                <a:tc>
                  <a:txBody>
                    <a:bodyPr/>
                    <a:lstStyle/>
                    <a:p>
                      <a:r>
                        <a:rPr kumimoji="0" lang="en-GB" sz="1400" kern="1200" dirty="0" smtClean="0">
                          <a:solidFill>
                            <a:schemeClr val="dk1"/>
                          </a:solidFill>
                          <a:effectLst/>
                          <a:latin typeface="+mn-lt"/>
                          <a:ea typeface="+mn-ea"/>
                          <a:cs typeface="+mn-cs"/>
                        </a:rPr>
                        <a:t>A public entity is a separate juristic </a:t>
                      </a:r>
                    </a:p>
                    <a:p>
                      <a:r>
                        <a:rPr kumimoji="0" lang="en-GB" sz="1400" kern="1200" dirty="0" smtClean="0">
                          <a:solidFill>
                            <a:schemeClr val="dk1"/>
                          </a:solidFill>
                          <a:effectLst/>
                          <a:latin typeface="+mn-lt"/>
                          <a:ea typeface="+mn-ea"/>
                          <a:cs typeface="+mn-cs"/>
                        </a:rPr>
                        <a:t>person established outside the Public Service. </a:t>
                      </a:r>
                      <a:endParaRPr lang="en-ZA" sz="1400" dirty="0">
                        <a:latin typeface="+mn-lt"/>
                      </a:endParaRPr>
                    </a:p>
                  </a:txBody>
                  <a:tcPr/>
                </a:tc>
                <a:extLst>
                  <a:ext uri="{0D108BD9-81ED-4DB2-BD59-A6C34878D82A}">
                    <a16:rowId xmlns:a16="http://schemas.microsoft.com/office/drawing/2014/main" xmlns="" val="10005"/>
                  </a:ext>
                </a:extLst>
              </a:tr>
              <a:tr h="105915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400" b="1" dirty="0" smtClean="0">
                          <a:latin typeface="Calibri"/>
                          <a:ea typeface="Times New Roman"/>
                          <a:cs typeface="Times New Roman"/>
                        </a:rPr>
                        <a:t>Principle 5:</a:t>
                      </a:r>
                      <a:r>
                        <a:rPr lang="en-GB" sz="1400" dirty="0" smtClean="0">
                          <a:latin typeface="Calibri"/>
                          <a:ea typeface="Times New Roman"/>
                          <a:cs typeface="Times New Roman"/>
                        </a:rPr>
                        <a:t> National coordinating institution should have a </a:t>
                      </a:r>
                      <a:r>
                        <a:rPr lang="en-GB" sz="1400" b="1" u="sng" dirty="0" smtClean="0">
                          <a:latin typeface="Calibri"/>
                          <a:ea typeface="Times New Roman"/>
                          <a:cs typeface="Times New Roman"/>
                        </a:rPr>
                        <a:t>provincial counterpart that mirrors it </a:t>
                      </a:r>
                      <a:r>
                        <a:rPr lang="en-GB" sz="1400" dirty="0" smtClean="0">
                          <a:latin typeface="Calibri"/>
                          <a:ea typeface="Times New Roman"/>
                          <a:cs typeface="Times New Roman"/>
                        </a:rPr>
                        <a:t>in terms of mandate in the provincial sphere of government. This will facilitate a clear </a:t>
                      </a:r>
                      <a:r>
                        <a:rPr lang="en-GB" sz="1400" b="1" u="sng" dirty="0" smtClean="0">
                          <a:latin typeface="Calibri"/>
                          <a:ea typeface="Times New Roman"/>
                          <a:cs typeface="Times New Roman"/>
                        </a:rPr>
                        <a:t>line of sight in planning &amp; budgeting</a:t>
                      </a:r>
                      <a:r>
                        <a:rPr lang="en-GB" sz="1400" dirty="0" smtClean="0">
                          <a:latin typeface="Calibri"/>
                          <a:ea typeface="Times New Roman"/>
                          <a:cs typeface="Times New Roman"/>
                        </a:rPr>
                        <a:t>. </a:t>
                      </a:r>
                      <a:endParaRPr lang="en-ZA"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dirty="0" smtClean="0">
                          <a:latin typeface="+mn-lt"/>
                        </a:rPr>
                        <a:t>5.  Phase out Thusong programme.</a:t>
                      </a:r>
                    </a:p>
                    <a:p>
                      <a:pPr marL="342900" indent="-342900">
                        <a:buFont typeface="+mj-lt"/>
                        <a:buAutoNum type="arabicPeriod"/>
                      </a:pPr>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dk1"/>
                          </a:solidFill>
                          <a:effectLst/>
                          <a:latin typeface="+mn-lt"/>
                          <a:ea typeface="+mn-ea"/>
                          <a:cs typeface="+mn-cs"/>
                        </a:rPr>
                        <a:t>Sufficient evidence that Centres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dk1"/>
                          </a:solidFill>
                          <a:effectLst/>
                          <a:latin typeface="+mn-lt"/>
                          <a:ea typeface="+mn-ea"/>
                          <a:cs typeface="+mn-cs"/>
                        </a:rPr>
                        <a:t>provide valuable services to citizens, especially those in rural areas. </a:t>
                      </a:r>
                      <a:endParaRPr lang="en-ZA" sz="1400" dirty="0">
                        <a:latin typeface="+mn-lt"/>
                      </a:endParaRPr>
                    </a:p>
                  </a:txBody>
                  <a:tcPr/>
                </a:tc>
                <a:extLst>
                  <a:ext uri="{0D108BD9-81ED-4DB2-BD59-A6C34878D82A}">
                    <a16:rowId xmlns:a16="http://schemas.microsoft.com/office/drawing/2014/main" xmlns="" val="10006"/>
                  </a:ext>
                </a:extLst>
              </a:tr>
              <a:tr h="668938">
                <a:tc row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400" b="1" dirty="0" smtClean="0">
                          <a:latin typeface="Calibri"/>
                          <a:ea typeface="Times New Roman"/>
                          <a:cs typeface="Times New Roman"/>
                        </a:rPr>
                        <a:t>Principle 6: </a:t>
                      </a:r>
                      <a:r>
                        <a:rPr lang="en-GB" sz="1400" b="0" dirty="0" smtClean="0">
                          <a:latin typeface="Calibri"/>
                          <a:ea typeface="Times New Roman"/>
                          <a:cs typeface="Times New Roman"/>
                        </a:rPr>
                        <a:t>N</a:t>
                      </a:r>
                      <a:r>
                        <a:rPr lang="en-GB" sz="1400" dirty="0" smtClean="0">
                          <a:latin typeface="Calibri"/>
                          <a:ea typeface="Times New Roman"/>
                          <a:cs typeface="Times New Roman"/>
                        </a:rPr>
                        <a:t>ational coordinating institution must have </a:t>
                      </a:r>
                      <a:r>
                        <a:rPr lang="en-GB" sz="1400" b="1" u="sng" dirty="0" smtClean="0">
                          <a:latin typeface="Calibri"/>
                          <a:ea typeface="Times New Roman"/>
                          <a:cs typeface="Times New Roman"/>
                        </a:rPr>
                        <a:t>an identifiable, dedicated budget</a:t>
                      </a:r>
                      <a:r>
                        <a:rPr lang="en-GB" sz="1400" dirty="0" smtClean="0">
                          <a:latin typeface="Calibri"/>
                          <a:ea typeface="Times New Roman"/>
                          <a:cs typeface="Times New Roman"/>
                        </a:rPr>
                        <a:t> to carry out the coordination functions. </a:t>
                      </a:r>
                      <a:endParaRPr lang="en-ZA"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dirty="0" smtClean="0">
                          <a:latin typeface="+mn-lt"/>
                        </a:rPr>
                        <a:t>6.  Devolve Programme completely to provinces</a:t>
                      </a:r>
                      <a:endParaRPr lang="en-ZA" sz="1400" dirty="0">
                        <a:latin typeface="+mn-lt"/>
                      </a:endParaRPr>
                    </a:p>
                  </a:txBody>
                  <a:tcPr/>
                </a:tc>
                <a:tc>
                  <a:txBody>
                    <a:bodyPr/>
                    <a:lstStyle/>
                    <a:p>
                      <a:r>
                        <a:rPr lang="en-ZA" sz="1400" dirty="0" smtClean="0">
                          <a:latin typeface="+mn-lt"/>
                        </a:rPr>
                        <a:t>Will allow for provincial adaptation </a:t>
                      </a:r>
                    </a:p>
                    <a:p>
                      <a:r>
                        <a:rPr lang="en-ZA" sz="1400" dirty="0" smtClean="0">
                          <a:latin typeface="+mn-lt"/>
                        </a:rPr>
                        <a:t>BUT</a:t>
                      </a:r>
                      <a:r>
                        <a:rPr lang="en-ZA" sz="1400" baseline="0" dirty="0" smtClean="0">
                          <a:latin typeface="+mn-lt"/>
                        </a:rPr>
                        <a:t> not in its current state.</a:t>
                      </a:r>
                      <a:endParaRPr lang="en-ZA" sz="1400" dirty="0" smtClean="0">
                        <a:latin typeface="+mn-lt"/>
                      </a:endParaRPr>
                    </a:p>
                  </a:txBody>
                  <a:tcPr/>
                </a:tc>
                <a:extLst>
                  <a:ext uri="{0D108BD9-81ED-4DB2-BD59-A6C34878D82A}">
                    <a16:rowId xmlns:a16="http://schemas.microsoft.com/office/drawing/2014/main" xmlns="" val="10007"/>
                  </a:ext>
                </a:extLst>
              </a:tr>
              <a:tr h="668938">
                <a:tc vMerge="1">
                  <a:txBody>
                    <a:bodyPr/>
                    <a:lstStyle/>
                    <a:p>
                      <a:pPr marL="0" indent="0">
                        <a:buFont typeface="+mj-lt"/>
                        <a:buNone/>
                      </a:pPr>
                      <a:endParaRPr lang="en-ZA"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dirty="0" smtClean="0">
                          <a:latin typeface="+mn-lt"/>
                        </a:rPr>
                        <a:t>7.  Devolve</a:t>
                      </a:r>
                      <a:r>
                        <a:rPr lang="en-ZA" sz="1400" baseline="0" dirty="0" smtClean="0">
                          <a:latin typeface="+mn-lt"/>
                        </a:rPr>
                        <a:t> </a:t>
                      </a:r>
                      <a:r>
                        <a:rPr lang="en-ZA" sz="1400" dirty="0" smtClean="0">
                          <a:latin typeface="+mn-lt"/>
                        </a:rPr>
                        <a:t>completely to municipalities</a:t>
                      </a:r>
                      <a:endParaRPr lang="en-ZA" sz="1400" dirty="0">
                        <a:latin typeface="+mn-lt"/>
                      </a:endParaRPr>
                    </a:p>
                  </a:txBody>
                  <a:tcPr/>
                </a:tc>
                <a:tc>
                  <a:txBody>
                    <a:bodyPr/>
                    <a:lstStyle/>
                    <a:p>
                      <a:r>
                        <a:rPr kumimoji="0" lang="en-GB" sz="1400" kern="1200" dirty="0" smtClean="0">
                          <a:solidFill>
                            <a:schemeClr val="dk1"/>
                          </a:solidFill>
                          <a:effectLst/>
                          <a:latin typeface="+mn-lt"/>
                          <a:ea typeface="+mn-ea"/>
                          <a:cs typeface="+mn-cs"/>
                        </a:rPr>
                        <a:t>Many municipalities have serious constraints in terms of financial, human resource and management capacity. </a:t>
                      </a:r>
                      <a:endParaRPr lang="en-ZA" sz="1400" dirty="0">
                        <a:latin typeface="+mn-lt"/>
                      </a:endParaRP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670424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883" y="228600"/>
            <a:ext cx="8680117" cy="990600"/>
          </a:xfrm>
        </p:spPr>
        <p:txBody>
          <a:bodyPr>
            <a:normAutofit fontScale="90000"/>
          </a:bodyPr>
          <a:lstStyle/>
          <a:p>
            <a:pPr algn="ctr"/>
            <a:r>
              <a:rPr lang="en-ZA" sz="3600" b="1" cap="all" dirty="0" smtClean="0">
                <a:solidFill>
                  <a:srgbClr val="C00000"/>
                </a:solidFill>
                <a:latin typeface="Tw Cen MT" panose="020B0602020104020603" pitchFamily="34" charset="0"/>
              </a:rPr>
              <a:t>Research Reports Recommendations (1)</a:t>
            </a:r>
            <a:endParaRPr lang="en-US" sz="3600" b="1" cap="all" dirty="0">
              <a:solidFill>
                <a:srgbClr val="C00000"/>
              </a:solidFill>
              <a:latin typeface="Tw Cen MT" panose="020B0602020104020603" pitchFamily="34" charset="0"/>
            </a:endParaRPr>
          </a:p>
        </p:txBody>
      </p:sp>
      <p:sp>
        <p:nvSpPr>
          <p:cNvPr id="5" name="Rounded Rectangle 4"/>
          <p:cNvSpPr/>
          <p:nvPr/>
        </p:nvSpPr>
        <p:spPr>
          <a:xfrm>
            <a:off x="1876933" y="1192975"/>
            <a:ext cx="5534526" cy="577085"/>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prstClr val="white"/>
                </a:solidFill>
              </a:rPr>
              <a:t>COGTA (National)</a:t>
            </a:r>
            <a:endParaRPr lang="en-US" sz="2400" b="1" dirty="0">
              <a:solidFill>
                <a:prstClr val="white"/>
              </a:solidFill>
            </a:endParaRPr>
          </a:p>
        </p:txBody>
      </p:sp>
      <p:sp>
        <p:nvSpPr>
          <p:cNvPr id="6" name="Rounded Rectangle 5"/>
          <p:cNvSpPr/>
          <p:nvPr/>
        </p:nvSpPr>
        <p:spPr>
          <a:xfrm>
            <a:off x="3006933" y="3494768"/>
            <a:ext cx="3216442" cy="55342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prstClr val="white"/>
                </a:solidFill>
              </a:rPr>
              <a:t>Coordinating Department (COGTA Provincial)</a:t>
            </a:r>
            <a:endParaRPr lang="en-US" b="1" dirty="0">
              <a:solidFill>
                <a:prstClr val="white"/>
              </a:solidFill>
            </a:endParaRPr>
          </a:p>
        </p:txBody>
      </p:sp>
      <p:sp>
        <p:nvSpPr>
          <p:cNvPr id="7" name="Rounded Rectangle 6"/>
          <p:cNvSpPr/>
          <p:nvPr/>
        </p:nvSpPr>
        <p:spPr>
          <a:xfrm>
            <a:off x="3756322" y="4696357"/>
            <a:ext cx="1652337" cy="537411"/>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prstClr val="white"/>
                </a:solidFill>
              </a:rPr>
              <a:t>Municipality</a:t>
            </a:r>
            <a:endParaRPr lang="en-US" b="1" dirty="0">
              <a:solidFill>
                <a:prstClr val="white"/>
              </a:solidFill>
            </a:endParaRPr>
          </a:p>
        </p:txBody>
      </p:sp>
      <p:cxnSp>
        <p:nvCxnSpPr>
          <p:cNvPr id="9" name="Straight Arrow Connector 8"/>
          <p:cNvCxnSpPr>
            <a:stCxn id="5" idx="2"/>
          </p:cNvCxnSpPr>
          <p:nvPr/>
        </p:nvCxnSpPr>
        <p:spPr>
          <a:xfrm flipH="1">
            <a:off x="4644195" y="1770060"/>
            <a:ext cx="1" cy="474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629674" y="4106976"/>
            <a:ext cx="14521" cy="5893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5553" y="1849818"/>
            <a:ext cx="2529312" cy="1600438"/>
          </a:xfrm>
          <a:prstGeom prst="rect">
            <a:avLst/>
          </a:prstGeom>
          <a:noFill/>
        </p:spPr>
        <p:txBody>
          <a:bodyPr wrap="square" rtlCol="0">
            <a:spAutoFit/>
          </a:bodyPr>
          <a:lstStyle/>
          <a:p>
            <a:pPr marL="285750" indent="-285750">
              <a:buFont typeface="Arial" panose="020B0604020202020204" pitchFamily="34" charset="0"/>
              <a:buChar char="•"/>
            </a:pPr>
            <a:r>
              <a:rPr lang="en-ZA" sz="1200" b="1" dirty="0">
                <a:solidFill>
                  <a:prstClr val="black"/>
                </a:solidFill>
              </a:rPr>
              <a:t>COGTA as lead department</a:t>
            </a:r>
            <a:r>
              <a:rPr lang="en-US" sz="1200" b="1" dirty="0">
                <a:solidFill>
                  <a:prstClr val="black"/>
                </a:solidFill>
              </a:rPr>
              <a:t> receive a budget from National </a:t>
            </a:r>
            <a:r>
              <a:rPr lang="en-US" sz="1200" b="1" dirty="0" smtClean="0">
                <a:solidFill>
                  <a:prstClr val="black"/>
                </a:solidFill>
              </a:rPr>
              <a:t>Treasury.</a:t>
            </a:r>
            <a:endParaRPr lang="en-US" sz="1200" b="1" dirty="0">
              <a:solidFill>
                <a:prstClr val="black"/>
              </a:solidFill>
            </a:endParaRPr>
          </a:p>
          <a:p>
            <a:pPr marL="285750" indent="-285750">
              <a:buFont typeface="Arial" panose="020B0604020202020204" pitchFamily="34" charset="0"/>
              <a:buChar char="•"/>
            </a:pPr>
            <a:r>
              <a:rPr lang="en-ZA" sz="1200" b="1" dirty="0">
                <a:solidFill>
                  <a:prstClr val="black"/>
                </a:solidFill>
              </a:rPr>
              <a:t>They allocate a provincial budget for operational costs and capital costs of the Thusong </a:t>
            </a:r>
            <a:r>
              <a:rPr lang="en-ZA" sz="1200" b="1" dirty="0" smtClean="0">
                <a:solidFill>
                  <a:prstClr val="black"/>
                </a:solidFill>
              </a:rPr>
              <a:t>Centres.</a:t>
            </a:r>
            <a:endParaRPr lang="en-US" sz="1200" b="1" dirty="0">
              <a:solidFill>
                <a:prstClr val="black"/>
              </a:solidFill>
            </a:endParaRPr>
          </a:p>
          <a:p>
            <a:pPr marL="285750" indent="-285750">
              <a:buFont typeface="Arial" panose="020B0604020202020204" pitchFamily="34" charset="0"/>
              <a:buChar char="•"/>
            </a:pPr>
            <a:endParaRPr lang="en-ZA" sz="1400" b="1" dirty="0">
              <a:solidFill>
                <a:prstClr val="black"/>
              </a:solidFill>
            </a:endParaRPr>
          </a:p>
        </p:txBody>
      </p:sp>
      <p:sp>
        <p:nvSpPr>
          <p:cNvPr id="13" name="TextBox 12"/>
          <p:cNvSpPr txBox="1"/>
          <p:nvPr/>
        </p:nvSpPr>
        <p:spPr>
          <a:xfrm>
            <a:off x="6223375" y="2244778"/>
            <a:ext cx="3114829" cy="1754326"/>
          </a:xfrm>
          <a:prstGeom prst="rect">
            <a:avLst/>
          </a:prstGeom>
          <a:noFill/>
        </p:spPr>
        <p:txBody>
          <a:bodyPr wrap="square" rtlCol="0">
            <a:spAutoFit/>
          </a:bodyPr>
          <a:lstStyle/>
          <a:p>
            <a:pPr marL="285750" indent="-285750">
              <a:buFont typeface="Arial" panose="020B0604020202020204" pitchFamily="34" charset="0"/>
              <a:buChar char="•"/>
            </a:pPr>
            <a:r>
              <a:rPr lang="en-ZA" sz="1200" b="1" dirty="0">
                <a:solidFill>
                  <a:prstClr val="black"/>
                </a:solidFill>
              </a:rPr>
              <a:t>The coordinating department (PISSC Chairperson), should be required to communicate with the local </a:t>
            </a:r>
            <a:r>
              <a:rPr lang="en-ZA" sz="1200" b="1" dirty="0" smtClean="0">
                <a:solidFill>
                  <a:prstClr val="black"/>
                </a:solidFill>
              </a:rPr>
              <a:t>municipalities.</a:t>
            </a:r>
            <a:endParaRPr lang="en-ZA" sz="1200" b="1" dirty="0">
              <a:solidFill>
                <a:prstClr val="black"/>
              </a:solidFill>
            </a:endParaRPr>
          </a:p>
          <a:p>
            <a:pPr marL="285750" indent="-285750">
              <a:buFont typeface="Arial" panose="020B0604020202020204" pitchFamily="34" charset="0"/>
              <a:buChar char="•"/>
            </a:pPr>
            <a:r>
              <a:rPr lang="en-ZA" sz="1200" b="1" dirty="0">
                <a:solidFill>
                  <a:prstClr val="black"/>
                </a:solidFill>
              </a:rPr>
              <a:t>Play an active role in the appointment and </a:t>
            </a:r>
            <a:r>
              <a:rPr lang="en-ZA" sz="1200" b="1" dirty="0" smtClean="0">
                <a:solidFill>
                  <a:prstClr val="black"/>
                </a:solidFill>
              </a:rPr>
              <a:t>skills. </a:t>
            </a:r>
            <a:r>
              <a:rPr lang="en-ZA" sz="1200" b="1" dirty="0">
                <a:solidFill>
                  <a:prstClr val="black"/>
                </a:solidFill>
              </a:rPr>
              <a:t>benchmarking of centre managers, collection of monthly statistics and allocation of Thusong </a:t>
            </a:r>
            <a:r>
              <a:rPr lang="en-ZA" sz="1200" b="1" dirty="0" smtClean="0">
                <a:solidFill>
                  <a:prstClr val="black"/>
                </a:solidFill>
              </a:rPr>
              <a:t>grants.</a:t>
            </a:r>
            <a:endParaRPr lang="en-ZA" sz="1200" b="1" dirty="0">
              <a:solidFill>
                <a:prstClr val="black"/>
              </a:solidFill>
            </a:endParaRPr>
          </a:p>
        </p:txBody>
      </p:sp>
      <p:sp>
        <p:nvSpPr>
          <p:cNvPr id="16" name="Rounded Rectangle 15"/>
          <p:cNvSpPr/>
          <p:nvPr/>
        </p:nvSpPr>
        <p:spPr>
          <a:xfrm>
            <a:off x="3865275" y="6141109"/>
            <a:ext cx="1652337" cy="537411"/>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smtClean="0">
                <a:solidFill>
                  <a:prstClr val="white"/>
                </a:solidFill>
              </a:rPr>
              <a:t>Thusong Centre</a:t>
            </a:r>
            <a:endParaRPr lang="en-US" sz="2000" b="1" dirty="0">
              <a:solidFill>
                <a:prstClr val="white"/>
              </a:solidFill>
            </a:endParaRPr>
          </a:p>
        </p:txBody>
      </p:sp>
      <p:cxnSp>
        <p:nvCxnSpPr>
          <p:cNvPr id="17" name="Straight Arrow Connector 16"/>
          <p:cNvCxnSpPr/>
          <p:nvPr/>
        </p:nvCxnSpPr>
        <p:spPr>
          <a:xfrm>
            <a:off x="4644195" y="5282855"/>
            <a:ext cx="0" cy="858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3883" y="4495315"/>
            <a:ext cx="2745882" cy="2123658"/>
          </a:xfrm>
          <a:prstGeom prst="rect">
            <a:avLst/>
          </a:prstGeom>
          <a:noFill/>
        </p:spPr>
        <p:txBody>
          <a:bodyPr wrap="square" rtlCol="0">
            <a:spAutoFit/>
          </a:bodyPr>
          <a:lstStyle/>
          <a:p>
            <a:pPr marL="285750" indent="-285750">
              <a:buFont typeface="Arial" panose="020B0604020202020204" pitchFamily="34" charset="0"/>
              <a:buChar char="•"/>
            </a:pPr>
            <a:r>
              <a:rPr lang="en-ZA" sz="1200" b="1" dirty="0">
                <a:solidFill>
                  <a:prstClr val="black"/>
                </a:solidFill>
              </a:rPr>
              <a:t>All Thusong Service Centres should be transferred to the </a:t>
            </a:r>
            <a:r>
              <a:rPr lang="en-ZA" sz="1200" b="1" dirty="0" smtClean="0">
                <a:solidFill>
                  <a:prstClr val="black"/>
                </a:solidFill>
              </a:rPr>
              <a:t>municipalities.</a:t>
            </a:r>
            <a:endParaRPr lang="en-ZA" sz="1200" b="1" dirty="0">
              <a:solidFill>
                <a:prstClr val="black"/>
              </a:solidFill>
            </a:endParaRPr>
          </a:p>
          <a:p>
            <a:pPr marL="285750" indent="-285750">
              <a:buFont typeface="Arial" panose="020B0604020202020204" pitchFamily="34" charset="0"/>
              <a:buChar char="•"/>
            </a:pPr>
            <a:r>
              <a:rPr lang="en-ZA" sz="1200" b="1" dirty="0">
                <a:solidFill>
                  <a:prstClr val="black"/>
                </a:solidFill>
              </a:rPr>
              <a:t>Municipalities to cover operational and maintenance costs by lease agreements (cost recovery) supplemented by Thusong </a:t>
            </a:r>
            <a:r>
              <a:rPr lang="en-ZA" sz="1200" b="1" dirty="0" smtClean="0">
                <a:solidFill>
                  <a:prstClr val="black"/>
                </a:solidFill>
              </a:rPr>
              <a:t>grants.</a:t>
            </a:r>
            <a:endParaRPr lang="en-ZA" sz="1200" b="1" dirty="0">
              <a:solidFill>
                <a:prstClr val="black"/>
              </a:solidFill>
            </a:endParaRPr>
          </a:p>
          <a:p>
            <a:pPr marL="285750" indent="-285750">
              <a:buFont typeface="Arial" panose="020B0604020202020204" pitchFamily="34" charset="0"/>
              <a:buChar char="•"/>
            </a:pPr>
            <a:r>
              <a:rPr lang="en-ZA" sz="1200" b="1" dirty="0">
                <a:solidFill>
                  <a:prstClr val="black"/>
                </a:solidFill>
              </a:rPr>
              <a:t>Collection of monthly statistics and applications for Thusong </a:t>
            </a:r>
            <a:r>
              <a:rPr lang="en-ZA" sz="1200" b="1" dirty="0" smtClean="0">
                <a:solidFill>
                  <a:prstClr val="black"/>
                </a:solidFill>
              </a:rPr>
              <a:t>grants.</a:t>
            </a:r>
            <a:endParaRPr lang="en-ZA" sz="1200" b="1" dirty="0">
              <a:solidFill>
                <a:prstClr val="black"/>
              </a:solidFill>
            </a:endParaRPr>
          </a:p>
        </p:txBody>
      </p:sp>
      <p:sp>
        <p:nvSpPr>
          <p:cNvPr id="20" name="TextBox 19"/>
          <p:cNvSpPr txBox="1"/>
          <p:nvPr/>
        </p:nvSpPr>
        <p:spPr>
          <a:xfrm>
            <a:off x="6173122" y="4255379"/>
            <a:ext cx="2745882" cy="2154436"/>
          </a:xfrm>
          <a:prstGeom prst="rect">
            <a:avLst/>
          </a:prstGeom>
          <a:noFill/>
        </p:spPr>
        <p:txBody>
          <a:bodyPr wrap="square" rtlCol="0">
            <a:spAutoFit/>
          </a:bodyPr>
          <a:lstStyle/>
          <a:p>
            <a:pPr marL="285750" indent="-285750">
              <a:buFont typeface="Arial" panose="020B0604020202020204" pitchFamily="34" charset="0"/>
              <a:buChar char="•"/>
            </a:pPr>
            <a:r>
              <a:rPr lang="en-ZA" sz="1200" b="1" dirty="0">
                <a:solidFill>
                  <a:prstClr val="black"/>
                </a:solidFill>
              </a:rPr>
              <a:t>Regular submission of financial statements and monthly statistics reports of all the Thusong </a:t>
            </a:r>
            <a:r>
              <a:rPr lang="en-ZA" sz="1200" b="1" dirty="0" smtClean="0">
                <a:solidFill>
                  <a:prstClr val="black"/>
                </a:solidFill>
              </a:rPr>
              <a:t>centres.</a:t>
            </a:r>
            <a:endParaRPr lang="en-ZA" sz="1200" b="1" dirty="0">
              <a:solidFill>
                <a:prstClr val="black"/>
              </a:solidFill>
            </a:endParaRPr>
          </a:p>
          <a:p>
            <a:pPr marL="285750" indent="-285750">
              <a:buFont typeface="Arial" panose="020B0604020202020204" pitchFamily="34" charset="0"/>
              <a:buChar char="•"/>
            </a:pPr>
            <a:r>
              <a:rPr lang="en-ZA" sz="1200" b="1" dirty="0">
                <a:solidFill>
                  <a:prstClr val="black"/>
                </a:solidFill>
              </a:rPr>
              <a:t>The role of GCIS at a centre level must be mandated and monitored as part of these statistics in terms of which areas are being serviced and communicated </a:t>
            </a:r>
            <a:r>
              <a:rPr lang="en-ZA" sz="1200" b="1" dirty="0" smtClean="0">
                <a:solidFill>
                  <a:prstClr val="black"/>
                </a:solidFill>
              </a:rPr>
              <a:t>with.</a:t>
            </a:r>
            <a:endParaRPr lang="en-ZA" sz="1200" b="1" dirty="0">
              <a:solidFill>
                <a:prstClr val="black"/>
              </a:solidFill>
            </a:endParaRPr>
          </a:p>
          <a:p>
            <a:pPr marL="285750" indent="-285750">
              <a:buFont typeface="Arial" panose="020B0604020202020204" pitchFamily="34" charset="0"/>
              <a:buChar char="•"/>
            </a:pPr>
            <a:endParaRPr lang="en-ZA" sz="1400" b="1" dirty="0">
              <a:solidFill>
                <a:prstClr val="black"/>
              </a:solidFill>
            </a:endParaRPr>
          </a:p>
        </p:txBody>
      </p:sp>
      <p:cxnSp>
        <p:nvCxnSpPr>
          <p:cNvPr id="14" name="Straight Arrow Connector 13"/>
          <p:cNvCxnSpPr/>
          <p:nvPr/>
        </p:nvCxnSpPr>
        <p:spPr>
          <a:xfrm>
            <a:off x="4691443" y="2860434"/>
            <a:ext cx="0" cy="5898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3083222" y="2307011"/>
            <a:ext cx="3216442" cy="55342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smtClean="0">
                <a:solidFill>
                  <a:prstClr val="white"/>
                </a:solidFill>
              </a:rPr>
              <a:t>COGTA </a:t>
            </a:r>
            <a:r>
              <a:rPr lang="en-ZA" sz="2000" b="1" dirty="0" err="1" smtClean="0">
                <a:solidFill>
                  <a:prstClr val="white"/>
                </a:solidFill>
              </a:rPr>
              <a:t>MINMEC</a:t>
            </a:r>
            <a:r>
              <a:rPr lang="en-ZA" sz="2000" b="1" dirty="0" smtClean="0">
                <a:solidFill>
                  <a:prstClr val="white"/>
                </a:solidFill>
              </a:rPr>
              <a:t> (MINISTER &amp; </a:t>
            </a:r>
            <a:r>
              <a:rPr lang="en-ZA" sz="2000" b="1" dirty="0" err="1" smtClean="0">
                <a:solidFill>
                  <a:prstClr val="white"/>
                </a:solidFill>
              </a:rPr>
              <a:t>MECs</a:t>
            </a:r>
            <a:r>
              <a:rPr lang="en-ZA" sz="2000" b="1" dirty="0" smtClean="0">
                <a:solidFill>
                  <a:prstClr val="white"/>
                </a:solidFill>
              </a:rPr>
              <a:t>)</a:t>
            </a:r>
            <a:endParaRPr lang="en-US" sz="2000" b="1" dirty="0">
              <a:solidFill>
                <a:prstClr val="white"/>
              </a:solidFill>
            </a:endParaRPr>
          </a:p>
        </p:txBody>
      </p:sp>
    </p:spTree>
    <p:extLst>
      <p:ext uri="{BB962C8B-B14F-4D97-AF65-F5344CB8AC3E}">
        <p14:creationId xmlns:p14="http://schemas.microsoft.com/office/powerpoint/2010/main" xmlns="" val="46199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90600"/>
          </a:xfrm>
        </p:spPr>
        <p:txBody>
          <a:bodyPr>
            <a:normAutofit fontScale="90000"/>
          </a:bodyPr>
          <a:lstStyle/>
          <a:p>
            <a:pPr algn="ctr"/>
            <a:r>
              <a:rPr lang="en-ZA" sz="3600" b="1" cap="all" dirty="0" smtClean="0">
                <a:solidFill>
                  <a:srgbClr val="C00000"/>
                </a:solidFill>
              </a:rPr>
              <a:t>Research Report Recommendations – Overall (2)</a:t>
            </a:r>
            <a:endParaRPr lang="en-US" sz="3600" b="1" cap="all" dirty="0">
              <a:solidFill>
                <a:srgbClr val="C00000"/>
              </a:solidFill>
            </a:endParaRPr>
          </a:p>
        </p:txBody>
      </p:sp>
      <p:sp>
        <p:nvSpPr>
          <p:cNvPr id="3" name="Content Placeholder 2"/>
          <p:cNvSpPr>
            <a:spLocks noGrp="1"/>
          </p:cNvSpPr>
          <p:nvPr>
            <p:ph idx="4294967295"/>
          </p:nvPr>
        </p:nvSpPr>
        <p:spPr>
          <a:xfrm>
            <a:off x="251520" y="1052736"/>
            <a:ext cx="8568952" cy="5688632"/>
          </a:xfrm>
        </p:spPr>
        <p:txBody>
          <a:bodyPr>
            <a:noAutofit/>
          </a:bodyPr>
          <a:lstStyle/>
          <a:p>
            <a:r>
              <a:rPr lang="en-GB" sz="1800" dirty="0" smtClean="0">
                <a:latin typeface="Catriel" panose="02000503000000020004" pitchFamily="2" charset="0"/>
              </a:rPr>
              <a:t>The </a:t>
            </a:r>
            <a:r>
              <a:rPr lang="en-GB" sz="1800" b="1" dirty="0">
                <a:latin typeface="Catriel" panose="02000503000000020004" pitchFamily="2" charset="0"/>
              </a:rPr>
              <a:t>lead department at a provincial level be situated in COGTA</a:t>
            </a:r>
            <a:r>
              <a:rPr lang="en-GB" sz="1800" dirty="0">
                <a:latin typeface="Catriel" panose="02000503000000020004" pitchFamily="2" charset="0"/>
              </a:rPr>
              <a:t>. This recommendation is based on the experience of better-performing provinces that have COGTA as the lead department. It is also envisaged that greater communication with local municipalities can be established from COGTA.</a:t>
            </a:r>
          </a:p>
          <a:p>
            <a:pPr lvl="0"/>
            <a:r>
              <a:rPr lang="en-GB" sz="1800" b="1" dirty="0" smtClean="0">
                <a:latin typeface="Catriel" panose="02000503000000020004" pitchFamily="2" charset="0"/>
              </a:rPr>
              <a:t>Cost </a:t>
            </a:r>
            <a:r>
              <a:rPr lang="en-GB" sz="1800" b="1" dirty="0">
                <a:latin typeface="Catriel" panose="02000503000000020004" pitchFamily="2" charset="0"/>
              </a:rPr>
              <a:t>recovery </a:t>
            </a:r>
            <a:r>
              <a:rPr lang="en-GB" sz="1800" dirty="0">
                <a:latin typeface="Catriel" panose="02000503000000020004" pitchFamily="2" charset="0"/>
              </a:rPr>
              <a:t>from service departments should cover all basic operational costs with the shortfall being covered by grant funding which originates from a national level. Furthermore, the grant funding should be available for a </a:t>
            </a:r>
            <a:r>
              <a:rPr lang="en-GB" sz="1800" b="1" dirty="0">
                <a:latin typeface="Catriel" panose="02000503000000020004" pitchFamily="2" charset="0"/>
              </a:rPr>
              <a:t>minimum of 3 years</a:t>
            </a:r>
            <a:r>
              <a:rPr lang="en-GB" sz="1800" dirty="0">
                <a:latin typeface="Catriel" panose="02000503000000020004" pitchFamily="2" charset="0"/>
              </a:rPr>
              <a:t>, at which point it should be reviewed. </a:t>
            </a:r>
            <a:endParaRPr lang="en-GB" sz="1800" dirty="0" smtClean="0">
              <a:latin typeface="Catriel" panose="02000503000000020004" pitchFamily="2" charset="0"/>
            </a:endParaRPr>
          </a:p>
          <a:p>
            <a:pPr lvl="0"/>
            <a:r>
              <a:rPr lang="en-GB" sz="1800" dirty="0" smtClean="0">
                <a:latin typeface="Catriel" panose="02000503000000020004" pitchFamily="2" charset="0"/>
              </a:rPr>
              <a:t>In </a:t>
            </a:r>
            <a:r>
              <a:rPr lang="en-GB" sz="1800" dirty="0">
                <a:latin typeface="Catriel" panose="02000503000000020004" pitchFamily="2" charset="0"/>
              </a:rPr>
              <a:t>cases where local municipalities are not in a financial position to contribute to the operation of Thusong Service Centres, it is recommended that such cases should be </a:t>
            </a:r>
            <a:r>
              <a:rPr lang="en-GB" sz="1800" b="1" dirty="0">
                <a:latin typeface="Catriel" panose="02000503000000020004" pitchFamily="2" charset="0"/>
              </a:rPr>
              <a:t>reviewed</a:t>
            </a:r>
            <a:r>
              <a:rPr lang="en-GB" sz="1800" dirty="0">
                <a:latin typeface="Catriel" panose="02000503000000020004" pitchFamily="2" charset="0"/>
              </a:rPr>
              <a:t> on a regular basis and costs associated with the involvement of local municipalities within Thusong Service Centres should be covered by the lead department.</a:t>
            </a:r>
          </a:p>
          <a:p>
            <a:r>
              <a:rPr lang="en-GB" sz="1800" b="1" dirty="0" smtClean="0">
                <a:latin typeface="Catriel" panose="02000503000000020004" pitchFamily="2" charset="0"/>
              </a:rPr>
              <a:t>Option </a:t>
            </a:r>
            <a:r>
              <a:rPr lang="en-GB" sz="1800" b="1" dirty="0">
                <a:latin typeface="Catriel" panose="02000503000000020004" pitchFamily="2" charset="0"/>
              </a:rPr>
              <a:t>2, </a:t>
            </a:r>
            <a:r>
              <a:rPr lang="en-GB" sz="1800" b="1" dirty="0" smtClean="0">
                <a:latin typeface="Catriel" panose="02000503000000020004" pitchFamily="2" charset="0"/>
              </a:rPr>
              <a:t>is </a:t>
            </a:r>
            <a:r>
              <a:rPr lang="en-GB" sz="1800" b="1" dirty="0">
                <a:latin typeface="Catriel" panose="02000503000000020004" pitchFamily="2" charset="0"/>
              </a:rPr>
              <a:t>the recommended </a:t>
            </a:r>
            <a:r>
              <a:rPr lang="en-GB" sz="1800" b="1" dirty="0" smtClean="0">
                <a:latin typeface="Catriel" panose="02000503000000020004" pitchFamily="2" charset="0"/>
              </a:rPr>
              <a:t>option which </a:t>
            </a:r>
            <a:r>
              <a:rPr lang="en-GB" sz="1800" dirty="0" smtClean="0">
                <a:latin typeface="Catriel" panose="02000503000000020004" pitchFamily="2" charset="0"/>
              </a:rPr>
              <a:t>allows </a:t>
            </a:r>
            <a:r>
              <a:rPr lang="en-GB" sz="1800" dirty="0">
                <a:latin typeface="Catriel" panose="02000503000000020004" pitchFamily="2" charset="0"/>
              </a:rPr>
              <a:t>for grant funding in the initial </a:t>
            </a:r>
            <a:r>
              <a:rPr lang="en-GB" sz="1800" dirty="0" smtClean="0">
                <a:latin typeface="Catriel" panose="02000503000000020004" pitchFamily="2" charset="0"/>
              </a:rPr>
              <a:t>periods </a:t>
            </a:r>
            <a:r>
              <a:rPr lang="en-GB" sz="1800" dirty="0">
                <a:latin typeface="Catriel" panose="02000503000000020004" pitchFamily="2" charset="0"/>
              </a:rPr>
              <a:t>while cost recovery measures are established. Thereafter, it aims to achieve complete cost recovery with minimal national funding, ensuring the sustainability of the </a:t>
            </a:r>
            <a:r>
              <a:rPr lang="en-GB" sz="1800" dirty="0" err="1">
                <a:latin typeface="Catriel" panose="02000503000000020004" pitchFamily="2" charset="0"/>
              </a:rPr>
              <a:t>Thusong</a:t>
            </a:r>
            <a:r>
              <a:rPr lang="en-GB" sz="1800" dirty="0">
                <a:latin typeface="Catriel" panose="02000503000000020004" pitchFamily="2" charset="0"/>
              </a:rPr>
              <a:t> programme.</a:t>
            </a:r>
            <a:endParaRPr lang="en-US" sz="1800" dirty="0">
              <a:latin typeface="Catriel" panose="02000503000000020004" pitchFamily="2" charset="0"/>
            </a:endParaRPr>
          </a:p>
          <a:p>
            <a:pPr lvl="0"/>
            <a:endParaRPr lang="en-US" sz="1800" dirty="0">
              <a:latin typeface="Catriel" panose="02000503000000020004" pitchFamily="2" charset="0"/>
            </a:endParaRPr>
          </a:p>
          <a:p>
            <a:pPr lvl="0"/>
            <a:endParaRPr lang="en-US" sz="1400" b="1" dirty="0">
              <a:latin typeface="Catriel" panose="02000503000000020004" pitchFamily="2" charset="0"/>
            </a:endParaRPr>
          </a:p>
        </p:txBody>
      </p:sp>
    </p:spTree>
    <p:extLst>
      <p:ext uri="{BB962C8B-B14F-4D97-AF65-F5344CB8AC3E}">
        <p14:creationId xmlns:p14="http://schemas.microsoft.com/office/powerpoint/2010/main" xmlns="" val="3782517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cap="all" dirty="0" smtClean="0">
                <a:solidFill>
                  <a:srgbClr val="C00000"/>
                </a:solidFill>
              </a:rPr>
              <a:t>Way Forward</a:t>
            </a:r>
            <a:endParaRPr lang="en-ZA" sz="3600" b="1" cap="all" dirty="0">
              <a:solidFill>
                <a:srgbClr val="C0000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92DA6AA8-FF8F-401E-8619-429FC7B319F7}" type="slidenum">
              <a:rPr lang="en-US" smtClean="0"/>
              <a:pPr>
                <a:defRPr/>
              </a:pPr>
              <a:t>23</a:t>
            </a:fld>
            <a:endParaRPr lang="en-US"/>
          </a:p>
        </p:txBody>
      </p:sp>
      <p:sp>
        <p:nvSpPr>
          <p:cNvPr id="5" name="Content Placeholder 4"/>
          <p:cNvSpPr>
            <a:spLocks noGrp="1"/>
          </p:cNvSpPr>
          <p:nvPr>
            <p:ph sz="quarter" idx="1"/>
          </p:nvPr>
        </p:nvSpPr>
        <p:spPr/>
        <p:txBody>
          <a:bodyPr>
            <a:normAutofit fontScale="77500" lnSpcReduction="20000"/>
          </a:bodyPr>
          <a:lstStyle/>
          <a:p>
            <a:r>
              <a:rPr lang="en-ZA" dirty="0" smtClean="0"/>
              <a:t>At the Cabinet Meeting of 31 Aug 2016, the Cabinet noted-</a:t>
            </a:r>
          </a:p>
          <a:p>
            <a:pPr lvl="1"/>
            <a:r>
              <a:rPr lang="en-ZA" dirty="0" smtClean="0"/>
              <a:t>The progress made with regard to the repositioning of the Thusong Service Centres Programme; and</a:t>
            </a:r>
          </a:p>
          <a:p>
            <a:pPr lvl="1"/>
            <a:r>
              <a:rPr lang="en-ZA" dirty="0" smtClean="0"/>
              <a:t>That the matter would be resubmitted to the Cabinet Committee on Governance and Administration after the finalisation </a:t>
            </a:r>
          </a:p>
          <a:p>
            <a:pPr marL="365760" lvl="1" indent="0">
              <a:buNone/>
            </a:pPr>
            <a:r>
              <a:rPr lang="en-ZA" dirty="0" smtClean="0"/>
              <a:t>    of the relevant consultations</a:t>
            </a:r>
          </a:p>
          <a:p>
            <a:r>
              <a:rPr lang="en-ZA" dirty="0" smtClean="0"/>
              <a:t>Draft Research Reports sent to affected Ministers</a:t>
            </a:r>
          </a:p>
          <a:p>
            <a:r>
              <a:rPr lang="en-ZA" dirty="0" smtClean="0"/>
              <a:t>Consultations between affected Ministers to endorse draft recommendations</a:t>
            </a:r>
          </a:p>
          <a:p>
            <a:r>
              <a:rPr lang="en-ZA" dirty="0" smtClean="0"/>
              <a:t>Final recommendations </a:t>
            </a:r>
          </a:p>
          <a:p>
            <a:r>
              <a:rPr lang="en-ZA" dirty="0" err="1" smtClean="0"/>
              <a:t>G&amp;A</a:t>
            </a:r>
            <a:r>
              <a:rPr lang="en-ZA" dirty="0" smtClean="0"/>
              <a:t> Cabinet Committee </a:t>
            </a:r>
          </a:p>
          <a:p>
            <a:r>
              <a:rPr lang="en-ZA" dirty="0" smtClean="0"/>
              <a:t>Cabinet</a:t>
            </a:r>
          </a:p>
          <a:p>
            <a:r>
              <a:rPr lang="en-ZA" dirty="0" smtClean="0"/>
              <a:t>Cabinet endorsed decision to be implemented between affected Ministers who will report to Cabinet of decision and progress</a:t>
            </a:r>
          </a:p>
          <a:p>
            <a:endParaRPr lang="en-ZA" dirty="0" smtClean="0"/>
          </a:p>
          <a:p>
            <a:endParaRPr lang="en-ZA" dirty="0" smtClean="0"/>
          </a:p>
          <a:p>
            <a:endParaRPr lang="en-ZA"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804248" y="2708920"/>
            <a:ext cx="1213723" cy="1294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9817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smtClean="0">
                <a:solidFill>
                  <a:srgbClr val="C00000"/>
                </a:solidFill>
                <a:latin typeface="+mn-lt"/>
              </a:rPr>
              <a:t>PARTICIPANTS</a:t>
            </a:r>
            <a:r>
              <a:rPr lang="en-ZA" sz="4000" b="1" dirty="0" smtClean="0">
                <a:solidFill>
                  <a:srgbClr val="C00000"/>
                </a:solidFill>
              </a:rPr>
              <a:t> </a:t>
            </a:r>
            <a:endParaRPr lang="en-ZA" sz="4000" b="1"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FC23355B-E3A6-4D3E-AB2B-A1B8FEA8E38B}" type="slidenum">
              <a:rPr lang="en-US" altLang="en-US" smtClean="0"/>
              <a:pPr>
                <a:defRPr/>
              </a:pPr>
              <a:t>3</a:t>
            </a:fld>
            <a:endParaRPr lang="en-US" altLang="en-US" dirty="0"/>
          </a:p>
        </p:txBody>
      </p:sp>
      <p:graphicFrame>
        <p:nvGraphicFramePr>
          <p:cNvPr id="4" name="Diagram 3"/>
          <p:cNvGraphicFramePr/>
          <p:nvPr>
            <p:extLst>
              <p:ext uri="{D42A27DB-BD31-4B8C-83A1-F6EECF244321}">
                <p14:modId xmlns:p14="http://schemas.microsoft.com/office/powerpoint/2010/main" xmlns="" val="753818153"/>
              </p:ext>
            </p:extLst>
          </p:nvPr>
        </p:nvGraphicFramePr>
        <p:xfrm>
          <a:off x="611450" y="1516698"/>
          <a:ext cx="7921100" cy="4648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New Corp_0"/>
          <p:cNvPicPr>
            <a:picLocks noChangeAspect="1" noChangeArrowheads="1"/>
          </p:cNvPicPr>
          <p:nvPr/>
        </p:nvPicPr>
        <p:blipFill>
          <a:blip r:embed="rId7" cstate="print"/>
          <a:srcRect/>
          <a:stretch>
            <a:fillRect/>
          </a:stretch>
        </p:blipFill>
        <p:spPr bwMode="auto">
          <a:xfrm>
            <a:off x="3275856" y="3573016"/>
            <a:ext cx="1936756" cy="762000"/>
          </a:xfrm>
          <a:prstGeom prst="rect">
            <a:avLst/>
          </a:prstGeom>
          <a:noFill/>
          <a:ln w="9525">
            <a:noFill/>
            <a:miter lim="800000"/>
            <a:headEnd/>
            <a:tailEnd/>
          </a:ln>
        </p:spPr>
      </p:pic>
      <p:pic>
        <p:nvPicPr>
          <p:cNvPr id="6" name="Picture 5" descr="coordination : Agile stand-up meeting is a daily team meeting. The goal is to provide a status to the team members. Stock Photo">
            <a:hlinkClick r:id="rId8"/>
          </p:cNvPr>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12160" y="3573016"/>
            <a:ext cx="1600200" cy="990600"/>
          </a:xfrm>
          <a:prstGeom prst="rect">
            <a:avLst/>
          </a:prstGeom>
          <a:noFill/>
          <a:ln w="57150">
            <a:solidFill>
              <a:schemeClr val="tx1"/>
            </a:solidFill>
          </a:ln>
        </p:spPr>
      </p:pic>
      <p:pic>
        <p:nvPicPr>
          <p:cNvPr id="7" name="Picture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51616" y="3430141"/>
            <a:ext cx="2276475" cy="1047750"/>
          </a:xfrm>
          <a:prstGeom prst="rect">
            <a:avLst/>
          </a:prstGeom>
        </p:spPr>
      </p:pic>
    </p:spTree>
    <p:extLst>
      <p:ext uri="{BB962C8B-B14F-4D97-AF65-F5344CB8AC3E}">
        <p14:creationId xmlns:p14="http://schemas.microsoft.com/office/powerpoint/2010/main" xmlns="" val="35551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cap="all" dirty="0" smtClean="0">
                <a:solidFill>
                  <a:srgbClr val="C00000"/>
                </a:solidFill>
              </a:rPr>
              <a:t>Background</a:t>
            </a:r>
            <a:endParaRPr lang="en-GB" sz="4000" b="1" cap="all" dirty="0">
              <a:solidFill>
                <a:srgbClr val="C00000"/>
              </a:solidFill>
            </a:endParaRPr>
          </a:p>
        </p:txBody>
      </p:sp>
      <p:sp>
        <p:nvSpPr>
          <p:cNvPr id="3" name="Content Placeholder 2"/>
          <p:cNvSpPr>
            <a:spLocks noGrp="1"/>
          </p:cNvSpPr>
          <p:nvPr>
            <p:ph idx="1"/>
          </p:nvPr>
        </p:nvSpPr>
        <p:spPr>
          <a:xfrm>
            <a:off x="533400" y="1580866"/>
            <a:ext cx="8209140" cy="5277134"/>
          </a:xfrm>
        </p:spPr>
        <p:txBody>
          <a:bodyPr>
            <a:normAutofit fontScale="92500" lnSpcReduction="10000"/>
          </a:bodyPr>
          <a:lstStyle/>
          <a:p>
            <a:pPr>
              <a:spcBef>
                <a:spcPts val="600"/>
              </a:spcBef>
              <a:spcAft>
                <a:spcPts val="600"/>
              </a:spcAft>
            </a:pPr>
            <a:r>
              <a:rPr lang="en-GB" sz="2000" dirty="0" smtClean="0">
                <a:latin typeface="Catriel" panose="02000503000000020004" pitchFamily="2" charset="0"/>
              </a:rPr>
              <a:t>Functional responsibility for national co-ordination function of the Thusong Programme is the Department of </a:t>
            </a:r>
            <a:r>
              <a:rPr lang="en-GB" sz="2000" dirty="0" err="1" smtClean="0">
                <a:latin typeface="Catriel" panose="02000503000000020004" pitchFamily="2" charset="0"/>
              </a:rPr>
              <a:t>Gov</a:t>
            </a:r>
            <a:r>
              <a:rPr lang="en-GB" sz="2000" dirty="0" smtClean="0">
                <a:latin typeface="Catriel" panose="02000503000000020004" pitchFamily="2" charset="0"/>
              </a:rPr>
              <a:t> Communication and Information Services (GCIS).</a:t>
            </a:r>
          </a:p>
          <a:p>
            <a:pPr>
              <a:spcBef>
                <a:spcPts val="600"/>
              </a:spcBef>
              <a:spcAft>
                <a:spcPts val="600"/>
              </a:spcAft>
            </a:pPr>
            <a:r>
              <a:rPr lang="en-GB" sz="2000" dirty="0" smtClean="0">
                <a:latin typeface="Catriel" panose="02000503000000020004" pitchFamily="2" charset="0"/>
              </a:rPr>
              <a:t>Cabinet mandated an Inter-departmental Steering Committee (DPSA, GCIS, NT, CoG, </a:t>
            </a:r>
            <a:r>
              <a:rPr lang="en-GB" sz="2000" dirty="0" err="1" smtClean="0">
                <a:latin typeface="Catriel" panose="02000503000000020004" pitchFamily="2" charset="0"/>
              </a:rPr>
              <a:t>DPW</a:t>
            </a:r>
            <a:r>
              <a:rPr lang="en-GB" sz="2000" dirty="0" smtClean="0">
                <a:latin typeface="Catriel" panose="02000503000000020004" pitchFamily="2" charset="0"/>
              </a:rPr>
              <a:t>, </a:t>
            </a:r>
            <a:r>
              <a:rPr lang="en-GB" sz="2000" dirty="0" err="1" smtClean="0">
                <a:latin typeface="Catriel" panose="02000503000000020004" pitchFamily="2" charset="0"/>
              </a:rPr>
              <a:t>DPME</a:t>
            </a:r>
            <a:r>
              <a:rPr lang="en-GB" sz="2000" dirty="0" smtClean="0">
                <a:latin typeface="Catriel" panose="02000503000000020004" pitchFamily="2" charset="0"/>
              </a:rPr>
              <a:t>) with the responsibility of contributing toward the repositioning of the Thusong Service Centre Programme.   </a:t>
            </a:r>
          </a:p>
          <a:p>
            <a:pPr>
              <a:spcBef>
                <a:spcPts val="600"/>
              </a:spcBef>
              <a:spcAft>
                <a:spcPts val="600"/>
              </a:spcAft>
            </a:pPr>
            <a:r>
              <a:rPr lang="en-GB" sz="2000" dirty="0" smtClean="0">
                <a:latin typeface="Catriel" panose="02000503000000020004" pitchFamily="2" charset="0"/>
              </a:rPr>
              <a:t>Numerous projects completed and critical projects focused on: </a:t>
            </a:r>
          </a:p>
          <a:p>
            <a:pPr lvl="1">
              <a:spcBef>
                <a:spcPts val="600"/>
              </a:spcBef>
              <a:spcAft>
                <a:spcPts val="600"/>
              </a:spcAft>
            </a:pPr>
            <a:r>
              <a:rPr lang="en-GB" sz="1800" dirty="0" smtClean="0">
                <a:latin typeface="Catriel" panose="02000503000000020004" pitchFamily="2" charset="0"/>
              </a:rPr>
              <a:t>developing a </a:t>
            </a:r>
            <a:r>
              <a:rPr lang="en-GB" sz="1800" b="1" dirty="0" smtClean="0">
                <a:latin typeface="Catriel" panose="02000503000000020004" pitchFamily="2" charset="0"/>
              </a:rPr>
              <a:t>business case </a:t>
            </a:r>
            <a:r>
              <a:rPr lang="en-GB" sz="1800" dirty="0" smtClean="0">
                <a:latin typeface="Catriel" panose="02000503000000020004" pitchFamily="2" charset="0"/>
              </a:rPr>
              <a:t>containing evidence-based recommendations on most suitable institutional &amp; governance arrangements for oversight &amp; coordination of Thusong programme at </a:t>
            </a:r>
            <a:r>
              <a:rPr lang="en-GB" sz="1800" b="1" dirty="0" smtClean="0">
                <a:latin typeface="Catriel" panose="02000503000000020004" pitchFamily="2" charset="0"/>
              </a:rPr>
              <a:t>national level.</a:t>
            </a:r>
          </a:p>
          <a:p>
            <a:pPr lvl="1">
              <a:spcBef>
                <a:spcPts val="600"/>
              </a:spcBef>
              <a:spcAft>
                <a:spcPts val="600"/>
              </a:spcAft>
            </a:pPr>
            <a:r>
              <a:rPr lang="en-GB" sz="1800" dirty="0" smtClean="0">
                <a:latin typeface="Catriel" panose="02000503000000020004" pitchFamily="2" charset="0"/>
              </a:rPr>
              <a:t>Funding options including a funding model for the Programme &amp; Centres.</a:t>
            </a:r>
            <a:endParaRPr lang="en-ZA" sz="1600" dirty="0" smtClean="0">
              <a:latin typeface="Catriel" panose="02000503000000020004" pitchFamily="2" charset="0"/>
            </a:endParaRPr>
          </a:p>
          <a:p>
            <a:pPr>
              <a:spcBef>
                <a:spcPts val="600"/>
              </a:spcBef>
              <a:spcAft>
                <a:spcPts val="600"/>
              </a:spcAft>
            </a:pPr>
            <a:r>
              <a:rPr lang="en-GB" sz="2000" dirty="0" smtClean="0">
                <a:latin typeface="Catriel" panose="02000503000000020004" pitchFamily="2" charset="0"/>
              </a:rPr>
              <a:t>DPSA, together with the GCIS, the NT and CoG partnered with GTAC to analyse current situation &amp; to make recommendations on institutional options including funding options. </a:t>
            </a:r>
          </a:p>
          <a:p>
            <a:pPr>
              <a:spcBef>
                <a:spcPts val="600"/>
              </a:spcBef>
              <a:spcAft>
                <a:spcPts val="600"/>
              </a:spcAft>
            </a:pPr>
            <a:r>
              <a:rPr lang="en-GB" sz="2000" dirty="0" smtClean="0">
                <a:latin typeface="Catriel" panose="02000503000000020004" pitchFamily="2" charset="0"/>
              </a:rPr>
              <a:t>Draft reports completed, tabled at Cabinet and will be undergoing consultations at Ministerial level.</a:t>
            </a:r>
          </a:p>
        </p:txBody>
      </p:sp>
      <p:sp>
        <p:nvSpPr>
          <p:cNvPr id="4" name="Slide Number Placeholder 3"/>
          <p:cNvSpPr>
            <a:spLocks noGrp="1"/>
          </p:cNvSpPr>
          <p:nvPr>
            <p:ph type="sldNum" sz="quarter" idx="12"/>
          </p:nvPr>
        </p:nvSpPr>
        <p:spPr/>
        <p:txBody>
          <a:bodyPr>
            <a:normAutofit fontScale="85000" lnSpcReduction="20000"/>
          </a:bodyPr>
          <a:lstStyle/>
          <a:p>
            <a:fld id="{678AF70A-4D41-5F47-9DD4-2D6B6A3CFFAB}" type="slidenum">
              <a:rPr lang="en-US" smtClean="0"/>
              <a:pPr/>
              <a:t>4</a:t>
            </a:fld>
            <a:endParaRPr lang="en-US" sz="1400" b="0">
              <a:solidFill>
                <a:schemeClr val="tx1"/>
              </a:solidFill>
              <a:latin typeface="Arial" charset="0"/>
            </a:endParaRPr>
          </a:p>
        </p:txBody>
      </p:sp>
    </p:spTree>
    <p:extLst>
      <p:ext uri="{BB962C8B-B14F-4D97-AF65-F5344CB8AC3E}">
        <p14:creationId xmlns:p14="http://schemas.microsoft.com/office/powerpoint/2010/main" xmlns="" val="219208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8600"/>
            <a:ext cx="8672050" cy="1143000"/>
          </a:xfrm>
        </p:spPr>
        <p:txBody>
          <a:bodyPr>
            <a:normAutofit fontScale="90000"/>
          </a:bodyPr>
          <a:lstStyle/>
          <a:p>
            <a:r>
              <a:rPr lang="en-US" sz="3600" b="1" dirty="0" smtClean="0">
                <a:solidFill>
                  <a:srgbClr val="C00000"/>
                </a:solidFill>
                <a:latin typeface="+mn-lt"/>
              </a:rPr>
              <a:t>2016 PROPOSAL FOR OPTIMUM PROVISIONING OF THUSONGS &amp; CLUSTERS NATIONALLY</a:t>
            </a:r>
            <a:endParaRPr lang="en-ZA" sz="4000" b="1" dirty="0">
              <a:solidFill>
                <a:srgbClr val="C00000"/>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4358" y="1520552"/>
            <a:ext cx="1371600" cy="1371600"/>
          </a:xfrm>
          <a:prstGeom prst="rect">
            <a:avLst/>
          </a:prstGeom>
          <a:effectLst>
            <a:outerShdw blurRad="241300" dist="38100" dir="2700000" sx="105000" sy="105000" algn="tl" rotWithShape="0">
              <a:prstClr val="black">
                <a:alpha val="40000"/>
              </a:prstClr>
            </a:outerShdw>
          </a:effectLst>
        </p:spPr>
      </p:pic>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70330" y="1905000"/>
            <a:ext cx="2133600" cy="2133600"/>
          </a:xfrm>
          <a:prstGeom prst="rect">
            <a:avLst/>
          </a:prstGeom>
          <a:noFill/>
          <a:effectLst>
            <a:outerShdw blurRad="241300" dist="38100" dir="2700000" sx="105000" sy="105000" algn="tl" rotWithShape="0">
              <a:prstClr val="black">
                <a:alpha val="40000"/>
              </a:prstClr>
            </a:outerShdw>
          </a:effectLst>
        </p:spPr>
      </p:pic>
      <p:sp>
        <p:nvSpPr>
          <p:cNvPr id="4" name="TextBox 3"/>
          <p:cNvSpPr txBox="1"/>
          <p:nvPr/>
        </p:nvSpPr>
        <p:spPr>
          <a:xfrm>
            <a:off x="170330" y="4358626"/>
            <a:ext cx="2151530" cy="1323439"/>
          </a:xfrm>
          <a:prstGeom prst="rect">
            <a:avLst/>
          </a:prstGeom>
          <a:solidFill>
            <a:srgbClr val="FFC000"/>
          </a:solidFill>
        </p:spPr>
        <p:txBody>
          <a:bodyPr wrap="square" rtlCol="0">
            <a:spAutoFit/>
          </a:bodyPr>
          <a:lstStyle/>
          <a:p>
            <a:pPr algn="ctr"/>
            <a:r>
              <a:rPr lang="en-ZA" sz="2000" b="1" dirty="0">
                <a:solidFill>
                  <a:prstClr val="black"/>
                </a:solidFill>
              </a:rPr>
              <a:t>Thusong </a:t>
            </a:r>
          </a:p>
          <a:p>
            <a:pPr algn="ctr"/>
            <a:r>
              <a:rPr lang="en-ZA" sz="2000" b="1" dirty="0">
                <a:solidFill>
                  <a:prstClr val="black"/>
                </a:solidFill>
              </a:rPr>
              <a:t>Service </a:t>
            </a:r>
          </a:p>
          <a:p>
            <a:pPr algn="ctr"/>
            <a:r>
              <a:rPr lang="en-ZA" sz="2000" b="1" dirty="0">
                <a:solidFill>
                  <a:prstClr val="black"/>
                </a:solidFill>
              </a:rPr>
              <a:t>Centres</a:t>
            </a:r>
          </a:p>
          <a:p>
            <a:pPr algn="ctr"/>
            <a:r>
              <a:rPr lang="en-ZA" sz="2000" dirty="0">
                <a:solidFill>
                  <a:prstClr val="black"/>
                </a:solidFill>
                <a:latin typeface="Arial Black" panose="020B0A04020102020204" pitchFamily="34" charset="0"/>
              </a:rPr>
              <a:t>178</a:t>
            </a:r>
          </a:p>
        </p:txBody>
      </p:sp>
      <p:sp>
        <p:nvSpPr>
          <p:cNvPr id="9" name="TextBox 8"/>
          <p:cNvSpPr txBox="1"/>
          <p:nvPr/>
        </p:nvSpPr>
        <p:spPr>
          <a:xfrm>
            <a:off x="2802798" y="4260303"/>
            <a:ext cx="2669948" cy="1938992"/>
          </a:xfrm>
          <a:prstGeom prst="rect">
            <a:avLst/>
          </a:prstGeom>
          <a:solidFill>
            <a:srgbClr val="FFC000"/>
          </a:solidFill>
        </p:spPr>
        <p:txBody>
          <a:bodyPr wrap="square" rtlCol="0">
            <a:spAutoFit/>
          </a:bodyPr>
          <a:lstStyle/>
          <a:p>
            <a:pPr algn="ctr"/>
            <a:r>
              <a:rPr lang="en-ZA" sz="2000" b="1" dirty="0" err="1" smtClean="0">
                <a:solidFill>
                  <a:prstClr val="black"/>
                </a:solidFill>
              </a:rPr>
              <a:t>Thusong</a:t>
            </a:r>
            <a:endParaRPr lang="en-ZA" sz="2000" b="1" dirty="0" smtClean="0">
              <a:solidFill>
                <a:prstClr val="black"/>
              </a:solidFill>
            </a:endParaRPr>
          </a:p>
          <a:p>
            <a:pPr algn="ctr"/>
            <a:r>
              <a:rPr lang="en-ZA" sz="2000" b="1" dirty="0" smtClean="0">
                <a:solidFill>
                  <a:prstClr val="black"/>
                </a:solidFill>
              </a:rPr>
              <a:t>Service </a:t>
            </a:r>
            <a:endParaRPr lang="en-ZA" sz="2000" b="1" dirty="0">
              <a:solidFill>
                <a:prstClr val="black"/>
              </a:solidFill>
            </a:endParaRPr>
          </a:p>
          <a:p>
            <a:pPr algn="ctr"/>
            <a:r>
              <a:rPr lang="en-ZA" sz="2000" b="1" dirty="0" smtClean="0">
                <a:solidFill>
                  <a:prstClr val="black"/>
                </a:solidFill>
              </a:rPr>
              <a:t>Clusters/</a:t>
            </a:r>
          </a:p>
          <a:p>
            <a:pPr algn="ctr"/>
            <a:r>
              <a:rPr lang="en-ZA" sz="2000" b="1" dirty="0" smtClean="0">
                <a:solidFill>
                  <a:prstClr val="black"/>
                </a:solidFill>
              </a:rPr>
              <a:t>Grouped Service Points </a:t>
            </a:r>
            <a:endParaRPr lang="en-ZA" sz="2000" b="1" dirty="0">
              <a:solidFill>
                <a:prstClr val="black"/>
              </a:solidFill>
            </a:endParaRPr>
          </a:p>
          <a:p>
            <a:pPr algn="ctr"/>
            <a:r>
              <a:rPr lang="en-ZA" sz="2000" dirty="0">
                <a:solidFill>
                  <a:prstClr val="black"/>
                </a:solidFill>
                <a:latin typeface="Arial Black" panose="020B0A04020102020204" pitchFamily="34" charset="0"/>
              </a:rPr>
              <a:t>165</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37772" y="1527448"/>
            <a:ext cx="1371600" cy="1371600"/>
          </a:xfrm>
          <a:prstGeom prst="rect">
            <a:avLst/>
          </a:prstGeom>
          <a:effectLst>
            <a:outerShdw blurRad="241300" dist="38100" dir="2700000" sx="105000" sy="105000" algn="tl" rotWithShape="0">
              <a:prstClr val="black">
                <a:alpha val="40000"/>
              </a:prst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93702" y="2362200"/>
            <a:ext cx="1371600" cy="1371600"/>
          </a:xfrm>
          <a:prstGeom prst="rect">
            <a:avLst/>
          </a:prstGeom>
          <a:effectLst>
            <a:outerShdw blurRad="241300" dist="38100" dir="2700000" sx="105000" sy="105000" algn="tl" rotWithShape="0">
              <a:prstClr val="black">
                <a:alpha val="40000"/>
              </a:prstClr>
            </a:outerShdw>
          </a:effectLst>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172200" y="1752600"/>
            <a:ext cx="2286000" cy="22860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172200" y="4221110"/>
            <a:ext cx="2667000" cy="707886"/>
          </a:xfrm>
          <a:prstGeom prst="rect">
            <a:avLst/>
          </a:prstGeom>
          <a:solidFill>
            <a:srgbClr val="FFC000"/>
          </a:solidFill>
        </p:spPr>
        <p:txBody>
          <a:bodyPr wrap="square" rtlCol="0">
            <a:spAutoFit/>
          </a:bodyPr>
          <a:lstStyle/>
          <a:p>
            <a:pPr algn="ctr"/>
            <a:r>
              <a:rPr lang="en-ZA" sz="2000" b="1" dirty="0">
                <a:solidFill>
                  <a:prstClr val="black"/>
                </a:solidFill>
              </a:rPr>
              <a:t>Proposed Locations</a:t>
            </a:r>
          </a:p>
          <a:p>
            <a:pPr algn="ctr"/>
            <a:r>
              <a:rPr lang="en-ZA" sz="2000" dirty="0">
                <a:solidFill>
                  <a:prstClr val="black"/>
                </a:solidFill>
                <a:latin typeface="Arial Black" panose="020B0A04020102020204" pitchFamily="34" charset="0"/>
              </a:rPr>
              <a:t>67</a:t>
            </a:r>
          </a:p>
        </p:txBody>
      </p:sp>
    </p:spTree>
    <p:extLst>
      <p:ext uri="{BB962C8B-B14F-4D97-AF65-F5344CB8AC3E}">
        <p14:creationId xmlns:p14="http://schemas.microsoft.com/office/powerpoint/2010/main" xmlns="" val="406429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258" y="181318"/>
            <a:ext cx="8646203" cy="1143000"/>
          </a:xfrm>
        </p:spPr>
        <p:txBody>
          <a:bodyPr>
            <a:noAutofit/>
          </a:bodyPr>
          <a:lstStyle/>
          <a:p>
            <a:r>
              <a:rPr lang="en-ZA" sz="3200" b="1" dirty="0" smtClean="0">
                <a:solidFill>
                  <a:srgbClr val="C00000"/>
                </a:solidFill>
                <a:latin typeface="+mn-lt"/>
              </a:rPr>
              <a:t>THUSONG SERVICE CENTRE MODEL TYPOLOGY</a:t>
            </a:r>
            <a:endParaRPr lang="en-ZA" sz="3200" b="1" dirty="0">
              <a:solidFill>
                <a:srgbClr val="C00000"/>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4258" y="3885745"/>
            <a:ext cx="637653" cy="637653"/>
          </a:xfrm>
          <a:prstGeom prst="rect">
            <a:avLst/>
          </a:prstGeom>
          <a:effectLst>
            <a:outerShdw blurRad="241300" dist="38100" dir="2700000" sx="105000" sy="105000" algn="tl" rotWithShape="0">
              <a:prstClr val="black">
                <a:alpha val="40000"/>
              </a:prstClr>
            </a:outerShdw>
          </a:effectLst>
        </p:spPr>
      </p:pic>
      <p:pic>
        <p:nvPicPr>
          <p:cNvPr id="6" name="Picture 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432663" y="1402541"/>
            <a:ext cx="1831527" cy="1599142"/>
          </a:xfrm>
          <a:prstGeom prst="rect">
            <a:avLst/>
          </a:prstGeom>
          <a:noFill/>
          <a:effectLst>
            <a:outerShdw blurRad="241300" dist="38100" dir="2700000" sx="105000" sy="105000" algn="tl" rotWithShape="0">
              <a:prstClr val="black">
                <a:alpha val="40000"/>
              </a:prstClr>
            </a:outerShdw>
          </a:effectLst>
        </p:spPr>
      </p:pic>
      <p:sp>
        <p:nvSpPr>
          <p:cNvPr id="4" name="TextBox 3"/>
          <p:cNvSpPr txBox="1"/>
          <p:nvPr/>
        </p:nvSpPr>
        <p:spPr>
          <a:xfrm>
            <a:off x="0" y="3025914"/>
            <a:ext cx="2672286" cy="646331"/>
          </a:xfrm>
          <a:prstGeom prst="rect">
            <a:avLst/>
          </a:prstGeom>
          <a:noFill/>
        </p:spPr>
        <p:txBody>
          <a:bodyPr wrap="square" rtlCol="0">
            <a:spAutoFit/>
          </a:bodyPr>
          <a:lstStyle/>
          <a:p>
            <a:pPr algn="ctr"/>
            <a:r>
              <a:rPr lang="en-ZA" b="1" dirty="0">
                <a:solidFill>
                  <a:prstClr val="black"/>
                </a:solidFill>
              </a:rPr>
              <a:t>Thusong Service </a:t>
            </a:r>
          </a:p>
          <a:p>
            <a:pPr algn="ctr"/>
            <a:r>
              <a:rPr lang="en-ZA" b="1" dirty="0">
                <a:solidFill>
                  <a:prstClr val="black"/>
                </a:solidFill>
              </a:rPr>
              <a:t>Centre</a:t>
            </a:r>
          </a:p>
        </p:txBody>
      </p:sp>
      <p:sp>
        <p:nvSpPr>
          <p:cNvPr id="9" name="TextBox 8"/>
          <p:cNvSpPr txBox="1"/>
          <p:nvPr/>
        </p:nvSpPr>
        <p:spPr>
          <a:xfrm>
            <a:off x="308705" y="5187778"/>
            <a:ext cx="1748736" cy="830997"/>
          </a:xfrm>
          <a:prstGeom prst="rect">
            <a:avLst/>
          </a:prstGeom>
          <a:noFill/>
        </p:spPr>
        <p:txBody>
          <a:bodyPr wrap="square" rtlCol="0">
            <a:spAutoFit/>
          </a:bodyPr>
          <a:lstStyle/>
          <a:p>
            <a:pPr algn="ctr"/>
            <a:r>
              <a:rPr lang="en-ZA" sz="1600" b="1" dirty="0">
                <a:solidFill>
                  <a:prstClr val="black"/>
                </a:solidFill>
              </a:rPr>
              <a:t>Thusong </a:t>
            </a:r>
          </a:p>
          <a:p>
            <a:pPr algn="ctr"/>
            <a:r>
              <a:rPr lang="en-ZA" sz="1600" b="1" dirty="0">
                <a:solidFill>
                  <a:prstClr val="black"/>
                </a:solidFill>
              </a:rPr>
              <a:t>Service </a:t>
            </a:r>
          </a:p>
          <a:p>
            <a:pPr algn="ctr"/>
            <a:r>
              <a:rPr lang="en-ZA" sz="1600" b="1" dirty="0">
                <a:solidFill>
                  <a:prstClr val="black"/>
                </a:solidFill>
              </a:rPr>
              <a:t>Cluster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931" y="3782651"/>
            <a:ext cx="637653" cy="637653"/>
          </a:xfrm>
          <a:prstGeom prst="rect">
            <a:avLst/>
          </a:prstGeom>
          <a:effectLst>
            <a:outerShdw blurRad="241300" dist="38100" dir="2700000" sx="105000" sy="105000" algn="tl" rotWithShape="0">
              <a:prstClr val="black">
                <a:alpha val="40000"/>
              </a:prst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7048" y="4420304"/>
            <a:ext cx="637653" cy="637653"/>
          </a:xfrm>
          <a:prstGeom prst="rect">
            <a:avLst/>
          </a:prstGeom>
          <a:effectLst>
            <a:outerShdw blurRad="241300" dist="38100" dir="2700000" sx="105000" sy="105000" algn="tl"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47520" y="3593434"/>
            <a:ext cx="1781880" cy="1781880"/>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305730" y="3800177"/>
            <a:ext cx="1213723" cy="1294638"/>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857585" y="5067478"/>
            <a:ext cx="2543796" cy="1323439"/>
          </a:xfrm>
          <a:prstGeom prst="rect">
            <a:avLst/>
          </a:prstGeom>
          <a:noFill/>
        </p:spPr>
        <p:txBody>
          <a:bodyPr wrap="square" rtlCol="0">
            <a:spAutoFit/>
          </a:bodyPr>
          <a:lstStyle/>
          <a:p>
            <a:pPr algn="ctr"/>
            <a:r>
              <a:rPr lang="en-ZA" sz="1600" b="1" dirty="0">
                <a:solidFill>
                  <a:prstClr val="black"/>
                </a:solidFill>
              </a:rPr>
              <a:t>Satellite </a:t>
            </a:r>
          </a:p>
          <a:p>
            <a:pPr algn="ctr"/>
            <a:r>
              <a:rPr lang="en-ZA" sz="1600" b="1" dirty="0">
                <a:solidFill>
                  <a:prstClr val="black"/>
                </a:solidFill>
              </a:rPr>
              <a:t>Service </a:t>
            </a:r>
          </a:p>
          <a:p>
            <a:pPr algn="ctr"/>
            <a:r>
              <a:rPr lang="en-ZA" sz="1600" b="1" dirty="0">
                <a:solidFill>
                  <a:prstClr val="black"/>
                </a:solidFill>
              </a:rPr>
              <a:t>Centre </a:t>
            </a:r>
          </a:p>
          <a:p>
            <a:pPr algn="ctr"/>
            <a:r>
              <a:rPr lang="en-ZA" sz="1600" b="1" dirty="0">
                <a:solidFill>
                  <a:prstClr val="black"/>
                </a:solidFill>
              </a:rPr>
              <a:t>(10 000 to 20 000 People)</a:t>
            </a:r>
          </a:p>
        </p:txBody>
      </p:sp>
      <p:sp>
        <p:nvSpPr>
          <p:cNvPr id="16" name="TextBox 15"/>
          <p:cNvSpPr txBox="1"/>
          <p:nvPr/>
        </p:nvSpPr>
        <p:spPr>
          <a:xfrm>
            <a:off x="4355971" y="5074384"/>
            <a:ext cx="2503620" cy="1077218"/>
          </a:xfrm>
          <a:prstGeom prst="rect">
            <a:avLst/>
          </a:prstGeom>
          <a:noFill/>
        </p:spPr>
        <p:txBody>
          <a:bodyPr wrap="square" rtlCol="0">
            <a:spAutoFit/>
          </a:bodyPr>
          <a:lstStyle/>
          <a:p>
            <a:pPr algn="ctr"/>
            <a:r>
              <a:rPr lang="en-ZA" sz="1600" b="1" dirty="0">
                <a:solidFill>
                  <a:prstClr val="black"/>
                </a:solidFill>
              </a:rPr>
              <a:t>Mobile</a:t>
            </a:r>
          </a:p>
          <a:p>
            <a:pPr algn="ctr"/>
            <a:r>
              <a:rPr lang="en-ZA" sz="1600" b="1" dirty="0">
                <a:solidFill>
                  <a:prstClr val="black"/>
                </a:solidFill>
              </a:rPr>
              <a:t>Service </a:t>
            </a:r>
          </a:p>
          <a:p>
            <a:pPr algn="ctr"/>
            <a:r>
              <a:rPr lang="en-ZA" sz="1600" b="1" dirty="0">
                <a:solidFill>
                  <a:prstClr val="black"/>
                </a:solidFill>
              </a:rPr>
              <a:t>Centre</a:t>
            </a:r>
          </a:p>
          <a:p>
            <a:pPr algn="ctr"/>
            <a:r>
              <a:rPr lang="en-ZA" sz="1600" b="1" dirty="0">
                <a:solidFill>
                  <a:prstClr val="black"/>
                </a:solidFill>
              </a:rPr>
              <a:t>(2 000 to 10 000 People)</a:t>
            </a:r>
          </a:p>
        </p:txBody>
      </p:sp>
      <p:sp>
        <p:nvSpPr>
          <p:cNvPr id="17" name="TextBox 16"/>
          <p:cNvSpPr txBox="1"/>
          <p:nvPr/>
        </p:nvSpPr>
        <p:spPr>
          <a:xfrm>
            <a:off x="6934241" y="5375314"/>
            <a:ext cx="2209800" cy="830997"/>
          </a:xfrm>
          <a:prstGeom prst="rect">
            <a:avLst/>
          </a:prstGeom>
          <a:noFill/>
        </p:spPr>
        <p:txBody>
          <a:bodyPr wrap="square" rtlCol="0">
            <a:spAutoFit/>
          </a:bodyPr>
          <a:lstStyle/>
          <a:p>
            <a:pPr algn="ctr"/>
            <a:r>
              <a:rPr lang="en-ZA" sz="1600" b="1" dirty="0">
                <a:solidFill>
                  <a:prstClr val="black"/>
                </a:solidFill>
              </a:rPr>
              <a:t>Outreach Projects </a:t>
            </a:r>
          </a:p>
          <a:p>
            <a:pPr algn="ctr"/>
            <a:r>
              <a:rPr lang="en-ZA" sz="1600" b="1" dirty="0">
                <a:solidFill>
                  <a:prstClr val="black"/>
                </a:solidFill>
              </a:rPr>
              <a:t>(Less than 2 000 People)</a:t>
            </a:r>
          </a:p>
        </p:txBody>
      </p:sp>
      <p:pic>
        <p:nvPicPr>
          <p:cNvPr id="18" name="Picture 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4039330" y="1393013"/>
            <a:ext cx="1469033" cy="1243961"/>
          </a:xfrm>
          <a:prstGeom prst="rect">
            <a:avLst/>
          </a:prstGeom>
          <a:noFill/>
          <a:effectLst>
            <a:outerShdw blurRad="241300" dist="38100" dir="2700000" sx="105000" sy="105000" algn="tl" rotWithShape="0">
              <a:prstClr val="black">
                <a:alpha val="40000"/>
              </a:prstClr>
            </a:outerShdw>
          </a:effectLst>
        </p:spPr>
      </p:pic>
      <p:pic>
        <p:nvPicPr>
          <p:cNvPr id="19" name="Picture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5784945" y="1683040"/>
            <a:ext cx="1302386" cy="907076"/>
          </a:xfrm>
          <a:prstGeom prst="rect">
            <a:avLst/>
          </a:prstGeom>
          <a:noFill/>
          <a:effectLst>
            <a:outerShdw blurRad="241300" dist="38100" dir="2700000" sx="105000" sy="105000" algn="tl" rotWithShape="0">
              <a:prstClr val="black">
                <a:alpha val="40000"/>
              </a:prstClr>
            </a:outerShdw>
          </a:effectLst>
        </p:spPr>
      </p:pic>
      <p:pic>
        <p:nvPicPr>
          <p:cNvPr id="20" name="Picture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7292355" y="1850212"/>
            <a:ext cx="1073786" cy="732917"/>
          </a:xfrm>
          <a:prstGeom prst="rect">
            <a:avLst/>
          </a:prstGeom>
          <a:noFill/>
          <a:effectLst>
            <a:outerShdw blurRad="241300" dist="38100" dir="2700000" sx="105000" sy="105000" algn="tl" rotWithShape="0">
              <a:prstClr val="black">
                <a:alpha val="40000"/>
              </a:prstClr>
            </a:outerShdw>
          </a:effectLst>
        </p:spPr>
      </p:pic>
      <p:sp>
        <p:nvSpPr>
          <p:cNvPr id="23" name="TextBox 22"/>
          <p:cNvSpPr txBox="1"/>
          <p:nvPr/>
        </p:nvSpPr>
        <p:spPr>
          <a:xfrm>
            <a:off x="3929240" y="2689823"/>
            <a:ext cx="1748736" cy="830997"/>
          </a:xfrm>
          <a:prstGeom prst="rect">
            <a:avLst/>
          </a:prstGeom>
          <a:noFill/>
        </p:spPr>
        <p:txBody>
          <a:bodyPr wrap="square" rtlCol="0">
            <a:spAutoFit/>
          </a:bodyPr>
          <a:lstStyle/>
          <a:p>
            <a:pPr algn="ctr"/>
            <a:r>
              <a:rPr lang="en-ZA" sz="1600" b="1" dirty="0">
                <a:solidFill>
                  <a:prstClr val="black"/>
                </a:solidFill>
              </a:rPr>
              <a:t>Metro </a:t>
            </a:r>
          </a:p>
          <a:p>
            <a:pPr algn="ctr"/>
            <a:r>
              <a:rPr lang="en-ZA" sz="1600" b="1" dirty="0">
                <a:solidFill>
                  <a:prstClr val="black"/>
                </a:solidFill>
              </a:rPr>
              <a:t>300 000 </a:t>
            </a:r>
          </a:p>
          <a:p>
            <a:pPr algn="ctr"/>
            <a:r>
              <a:rPr lang="en-ZA" sz="1600" b="1" dirty="0">
                <a:solidFill>
                  <a:prstClr val="black"/>
                </a:solidFill>
              </a:rPr>
              <a:t>People</a:t>
            </a:r>
          </a:p>
        </p:txBody>
      </p:sp>
      <p:sp>
        <p:nvSpPr>
          <p:cNvPr id="24" name="TextBox 23"/>
          <p:cNvSpPr txBox="1"/>
          <p:nvPr/>
        </p:nvSpPr>
        <p:spPr>
          <a:xfrm>
            <a:off x="5594290" y="2676276"/>
            <a:ext cx="1748736" cy="830997"/>
          </a:xfrm>
          <a:prstGeom prst="rect">
            <a:avLst/>
          </a:prstGeom>
          <a:noFill/>
        </p:spPr>
        <p:txBody>
          <a:bodyPr wrap="square" rtlCol="0">
            <a:spAutoFit/>
          </a:bodyPr>
          <a:lstStyle/>
          <a:p>
            <a:pPr algn="ctr"/>
            <a:r>
              <a:rPr lang="en-ZA" sz="1600" b="1" dirty="0">
                <a:solidFill>
                  <a:prstClr val="black"/>
                </a:solidFill>
              </a:rPr>
              <a:t>Large </a:t>
            </a:r>
          </a:p>
          <a:p>
            <a:pPr algn="ctr"/>
            <a:r>
              <a:rPr lang="en-ZA" sz="1600" b="1" dirty="0">
                <a:solidFill>
                  <a:prstClr val="black"/>
                </a:solidFill>
              </a:rPr>
              <a:t>200 000 </a:t>
            </a:r>
          </a:p>
          <a:p>
            <a:pPr algn="ctr"/>
            <a:r>
              <a:rPr lang="en-ZA" sz="1600" b="1" dirty="0">
                <a:solidFill>
                  <a:prstClr val="black"/>
                </a:solidFill>
              </a:rPr>
              <a:t>People</a:t>
            </a:r>
          </a:p>
        </p:txBody>
      </p:sp>
      <p:sp>
        <p:nvSpPr>
          <p:cNvPr id="25" name="TextBox 24"/>
          <p:cNvSpPr txBox="1"/>
          <p:nvPr/>
        </p:nvSpPr>
        <p:spPr>
          <a:xfrm>
            <a:off x="7038223" y="2676275"/>
            <a:ext cx="1748736" cy="830997"/>
          </a:xfrm>
          <a:prstGeom prst="rect">
            <a:avLst/>
          </a:prstGeom>
          <a:noFill/>
        </p:spPr>
        <p:txBody>
          <a:bodyPr wrap="square" rtlCol="0">
            <a:spAutoFit/>
          </a:bodyPr>
          <a:lstStyle/>
          <a:p>
            <a:pPr algn="ctr"/>
            <a:r>
              <a:rPr lang="en-ZA" sz="1600" b="1" dirty="0">
                <a:solidFill>
                  <a:prstClr val="black"/>
                </a:solidFill>
              </a:rPr>
              <a:t>Small </a:t>
            </a:r>
          </a:p>
          <a:p>
            <a:pPr algn="ctr"/>
            <a:r>
              <a:rPr lang="en-ZA" sz="1600" b="1" dirty="0">
                <a:solidFill>
                  <a:prstClr val="black"/>
                </a:solidFill>
              </a:rPr>
              <a:t>60 000 </a:t>
            </a:r>
          </a:p>
          <a:p>
            <a:pPr algn="ctr"/>
            <a:r>
              <a:rPr lang="en-ZA" sz="1600" b="1" dirty="0">
                <a:solidFill>
                  <a:prstClr val="black"/>
                </a:solidFill>
              </a:rPr>
              <a:t>People</a:t>
            </a:r>
          </a:p>
        </p:txBody>
      </p:sp>
      <p:sp>
        <p:nvSpPr>
          <p:cNvPr id="27" name="Right Arrow 26"/>
          <p:cNvSpPr/>
          <p:nvPr/>
        </p:nvSpPr>
        <p:spPr>
          <a:xfrm>
            <a:off x="2469215" y="1828800"/>
            <a:ext cx="1416986"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5" name="Oval 4"/>
          <p:cNvSpPr/>
          <p:nvPr/>
        </p:nvSpPr>
        <p:spPr>
          <a:xfrm>
            <a:off x="197485" y="139301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1</a:t>
            </a:r>
          </a:p>
        </p:txBody>
      </p:sp>
      <p:sp>
        <p:nvSpPr>
          <p:cNvPr id="26" name="Oval 25"/>
          <p:cNvSpPr/>
          <p:nvPr/>
        </p:nvSpPr>
        <p:spPr>
          <a:xfrm>
            <a:off x="197485" y="372929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2</a:t>
            </a:r>
          </a:p>
        </p:txBody>
      </p:sp>
      <p:sp>
        <p:nvSpPr>
          <p:cNvPr id="29" name="Oval 28"/>
          <p:cNvSpPr/>
          <p:nvPr/>
        </p:nvSpPr>
        <p:spPr>
          <a:xfrm>
            <a:off x="4724400" y="37601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4</a:t>
            </a:r>
          </a:p>
        </p:txBody>
      </p:sp>
      <p:sp>
        <p:nvSpPr>
          <p:cNvPr id="30" name="Oval 29"/>
          <p:cNvSpPr/>
          <p:nvPr/>
        </p:nvSpPr>
        <p:spPr>
          <a:xfrm>
            <a:off x="7202873" y="372929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5</a:t>
            </a:r>
          </a:p>
        </p:txBody>
      </p:sp>
      <p:sp>
        <p:nvSpPr>
          <p:cNvPr id="31" name="Oval 30"/>
          <p:cNvSpPr/>
          <p:nvPr/>
        </p:nvSpPr>
        <p:spPr>
          <a:xfrm>
            <a:off x="2514600" y="378102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white"/>
                </a:solidFill>
              </a:rPr>
              <a:t>3</a:t>
            </a:r>
          </a:p>
        </p:txBody>
      </p:sp>
      <p:pic>
        <p:nvPicPr>
          <p:cNvPr id="32" name="Picture 3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17736" y="4028852"/>
            <a:ext cx="989092" cy="989092"/>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29000" y="3874364"/>
            <a:ext cx="649846" cy="649034"/>
          </a:xfrm>
          <a:prstGeom prst="rect">
            <a:avLst/>
          </a:prstGeom>
        </p:spPr>
      </p:pic>
    </p:spTree>
    <p:extLst>
      <p:ext uri="{BB962C8B-B14F-4D97-AF65-F5344CB8AC3E}">
        <p14:creationId xmlns:p14="http://schemas.microsoft.com/office/powerpoint/2010/main" xmlns="" val="1484152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cap="all" dirty="0" smtClean="0">
                <a:solidFill>
                  <a:srgbClr val="C00000"/>
                </a:solidFill>
              </a:rPr>
              <a:t>Repositioning Strategy</a:t>
            </a:r>
            <a:endParaRPr lang="en-ZA" sz="3600" b="1" cap="all" dirty="0">
              <a:solidFill>
                <a:srgbClr val="C00000"/>
              </a:solidFill>
            </a:endParaRPr>
          </a:p>
        </p:txBody>
      </p:sp>
      <p:sp>
        <p:nvSpPr>
          <p:cNvPr id="3" name="Content Placeholder 2"/>
          <p:cNvSpPr>
            <a:spLocks noGrp="1"/>
          </p:cNvSpPr>
          <p:nvPr>
            <p:ph idx="1"/>
          </p:nvPr>
        </p:nvSpPr>
        <p:spPr>
          <a:xfrm>
            <a:off x="536448" y="1628800"/>
            <a:ext cx="8229600" cy="5229200"/>
          </a:xfrm>
        </p:spPr>
        <p:txBody>
          <a:bodyPr>
            <a:normAutofit lnSpcReduction="10000"/>
          </a:bodyPr>
          <a:lstStyle/>
          <a:p>
            <a:pPr lvl="0">
              <a:spcBef>
                <a:spcPts val="0"/>
              </a:spcBef>
              <a:spcAft>
                <a:spcPts val="600"/>
              </a:spcAft>
            </a:pPr>
            <a:r>
              <a:rPr lang="en-GB" sz="1900" dirty="0" smtClean="0">
                <a:latin typeface="Catriel" panose="02000503000000020004" pitchFamily="2" charset="0"/>
              </a:rPr>
              <a:t>National Co-ordination Function</a:t>
            </a:r>
          </a:p>
          <a:p>
            <a:pPr lvl="0">
              <a:spcBef>
                <a:spcPts val="0"/>
              </a:spcBef>
              <a:spcAft>
                <a:spcPts val="600"/>
              </a:spcAft>
            </a:pPr>
            <a:r>
              <a:rPr lang="en-GB" sz="1900" dirty="0" smtClean="0">
                <a:latin typeface="Catriel" panose="02000503000000020004" pitchFamily="2" charset="0"/>
              </a:rPr>
              <a:t>Setting norms and standards for maximum distance to be travelled by citizens and minimum norms and standards for service delivery.</a:t>
            </a:r>
            <a:endParaRPr lang="en-ZA" sz="1900" dirty="0" smtClean="0">
              <a:latin typeface="Catriel" panose="02000503000000020004" pitchFamily="2" charset="0"/>
            </a:endParaRPr>
          </a:p>
          <a:p>
            <a:pPr lvl="0">
              <a:spcBef>
                <a:spcPts val="0"/>
              </a:spcBef>
              <a:spcAft>
                <a:spcPts val="600"/>
              </a:spcAft>
            </a:pPr>
            <a:r>
              <a:rPr lang="en-GB" sz="1900" dirty="0" smtClean="0">
                <a:latin typeface="Catriel" panose="02000503000000020004" pitchFamily="2" charset="0"/>
              </a:rPr>
              <a:t>Coordination, and deployment of mobile units of different departments</a:t>
            </a:r>
            <a:endParaRPr lang="en-ZA" sz="1900" dirty="0" smtClean="0">
              <a:latin typeface="Catriel" panose="02000503000000020004" pitchFamily="2" charset="0"/>
            </a:endParaRPr>
          </a:p>
          <a:p>
            <a:pPr lvl="0">
              <a:spcBef>
                <a:spcPts val="0"/>
              </a:spcBef>
              <a:spcAft>
                <a:spcPts val="600"/>
              </a:spcAft>
            </a:pPr>
            <a:r>
              <a:rPr lang="en-GB" sz="1900" dirty="0" smtClean="0">
                <a:latin typeface="Catriel" panose="02000503000000020004" pitchFamily="2" charset="0"/>
              </a:rPr>
              <a:t>Use of Geographic Information Systems (GIS) to develop service delivery spatial maps to be used for aligning services and ensuring that service access points are spatially logical.</a:t>
            </a:r>
            <a:endParaRPr lang="en-ZA" sz="1900" dirty="0" smtClean="0">
              <a:latin typeface="Catriel" panose="02000503000000020004" pitchFamily="2" charset="0"/>
            </a:endParaRPr>
          </a:p>
          <a:p>
            <a:pPr lvl="0">
              <a:spcBef>
                <a:spcPts val="0"/>
              </a:spcBef>
              <a:spcAft>
                <a:spcPts val="600"/>
              </a:spcAft>
            </a:pPr>
            <a:r>
              <a:rPr lang="en-GB" sz="1900" dirty="0" smtClean="0">
                <a:latin typeface="Catriel" panose="02000503000000020004" pitchFamily="2" charset="0"/>
              </a:rPr>
              <a:t>Promoting Thusong centres as platforms of direct interactive communication between all three spheres of government and citizens, in the spirit of participatory democracy.</a:t>
            </a:r>
            <a:endParaRPr lang="en-ZA" sz="1900" dirty="0" smtClean="0">
              <a:latin typeface="Catriel" panose="02000503000000020004" pitchFamily="2" charset="0"/>
            </a:endParaRPr>
          </a:p>
          <a:p>
            <a:pPr lvl="0">
              <a:spcBef>
                <a:spcPts val="0"/>
              </a:spcBef>
              <a:spcAft>
                <a:spcPts val="600"/>
              </a:spcAft>
            </a:pPr>
            <a:r>
              <a:rPr lang="en-GB" sz="1900" dirty="0" smtClean="0">
                <a:latin typeface="Catriel" panose="02000503000000020004" pitchFamily="2" charset="0"/>
              </a:rPr>
              <a:t>Development of a funding model under the guidance of the National Treasury, DPSA, GCIS.</a:t>
            </a:r>
            <a:endParaRPr lang="en-ZA" sz="1900" dirty="0" smtClean="0">
              <a:latin typeface="Catriel" panose="02000503000000020004" pitchFamily="2" charset="0"/>
            </a:endParaRPr>
          </a:p>
          <a:p>
            <a:pPr lvl="0">
              <a:spcBef>
                <a:spcPts val="0"/>
              </a:spcBef>
              <a:spcAft>
                <a:spcPts val="600"/>
              </a:spcAft>
            </a:pPr>
            <a:r>
              <a:rPr lang="en-GB" sz="1900" dirty="0" smtClean="0">
                <a:latin typeface="Catriel" panose="02000503000000020004" pitchFamily="2" charset="0"/>
              </a:rPr>
              <a:t>Continuous monitoring of service delivery by service providers and coordinating departments.</a:t>
            </a:r>
          </a:p>
          <a:p>
            <a:pPr lvl="0">
              <a:spcBef>
                <a:spcPts val="0"/>
              </a:spcBef>
              <a:spcAft>
                <a:spcPts val="600"/>
              </a:spcAft>
            </a:pPr>
            <a:r>
              <a:rPr lang="en-GB" sz="1900" dirty="0" smtClean="0">
                <a:latin typeface="Catriel" panose="02000503000000020004" pitchFamily="2" charset="0"/>
              </a:rPr>
              <a:t>Write up the Maponya Mall experience &amp; capture lessons learnt &amp; develop an establishment and management blueprint.</a:t>
            </a:r>
            <a:endParaRPr lang="en-ZA" sz="1900" dirty="0" smtClean="0">
              <a:latin typeface="Catriel" panose="02000503000000020004" pitchFamily="2" charset="0"/>
            </a:endParaRPr>
          </a:p>
          <a:p>
            <a:endParaRPr lang="en-ZA" sz="20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149CBD7B-58A2-462E-837B-FB4D1F95E509}" type="slidenum">
              <a:rPr lang="en-US" altLang="en-US" smtClean="0"/>
              <a:pPr>
                <a:defRPr/>
              </a:pPr>
              <a:t>7</a:t>
            </a:fld>
            <a:endParaRPr lang="en-US" altLang="en-US" dirty="0"/>
          </a:p>
        </p:txBody>
      </p:sp>
    </p:spTree>
    <p:extLst>
      <p:ext uri="{BB962C8B-B14F-4D97-AF65-F5344CB8AC3E}">
        <p14:creationId xmlns:p14="http://schemas.microsoft.com/office/powerpoint/2010/main" xmlns="" val="145537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b="1" cap="all" dirty="0" smtClean="0">
                <a:solidFill>
                  <a:srgbClr val="C00000"/>
                </a:solidFill>
              </a:rPr>
              <a:t>Repositioning of the Thusong Service Centre Programme:  The Road Map</a:t>
            </a:r>
            <a:endParaRPr lang="en-ZA" sz="3200" b="1" cap="all"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0210563"/>
              </p:ext>
            </p:extLst>
          </p:nvPr>
        </p:nvGraphicFramePr>
        <p:xfrm>
          <a:off x="251520" y="1516698"/>
          <a:ext cx="8686800" cy="5341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149CBD7B-58A2-462E-837B-FB4D1F95E509}" type="slidenum">
              <a:rPr lang="en-US" altLang="en-US" smtClean="0"/>
              <a:pPr>
                <a:defRPr/>
              </a:pPr>
              <a:t>8</a:t>
            </a:fld>
            <a:endParaRPr lang="en-US" altLang="en-US" dirty="0"/>
          </a:p>
        </p:txBody>
      </p:sp>
    </p:spTree>
    <p:extLst>
      <p:ext uri="{BB962C8B-B14F-4D97-AF65-F5344CB8AC3E}">
        <p14:creationId xmlns:p14="http://schemas.microsoft.com/office/powerpoint/2010/main" xmlns="" val="381463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678AF70A-4D41-5F47-9DD4-2D6B6A3CFFAB}" type="slidenum">
              <a:rPr lang="en-US" smtClean="0"/>
              <a:pPr/>
              <a:t>9</a:t>
            </a:fld>
            <a:endParaRPr lang="en-US" sz="1400" b="0">
              <a:solidFill>
                <a:schemeClr val="tx1"/>
              </a:solidFill>
              <a:latin typeface="Arial" charset="0"/>
            </a:endParaRPr>
          </a:p>
        </p:txBody>
      </p:sp>
      <p:sp>
        <p:nvSpPr>
          <p:cNvPr id="2" name="Title 1"/>
          <p:cNvSpPr>
            <a:spLocks noGrp="1"/>
          </p:cNvSpPr>
          <p:nvPr>
            <p:ph type="title" idx="4294967295"/>
          </p:nvPr>
        </p:nvSpPr>
        <p:spPr>
          <a:xfrm>
            <a:off x="381000" y="303213"/>
            <a:ext cx="8763000" cy="687387"/>
          </a:xfrm>
        </p:spPr>
        <p:txBody>
          <a:bodyPr>
            <a:normAutofit/>
          </a:bodyPr>
          <a:lstStyle/>
          <a:p>
            <a:r>
              <a:rPr lang="en-ZA" sz="3600" b="1" cap="all" dirty="0" smtClean="0">
                <a:solidFill>
                  <a:srgbClr val="C00000"/>
                </a:solidFill>
              </a:rPr>
              <a:t>Evolution of </a:t>
            </a:r>
            <a:r>
              <a:rPr lang="en-ZA" sz="3600" b="1" cap="all" dirty="0">
                <a:solidFill>
                  <a:srgbClr val="C00000"/>
                </a:solidFill>
              </a:rPr>
              <a:t>T</a:t>
            </a:r>
            <a:r>
              <a:rPr lang="en-ZA" sz="3600" b="1" cap="all" dirty="0" smtClean="0">
                <a:solidFill>
                  <a:srgbClr val="C00000"/>
                </a:solidFill>
              </a:rPr>
              <a:t>husong Programme</a:t>
            </a:r>
            <a:endParaRPr lang="en-GB" sz="3600" b="1" cap="all" dirty="0">
              <a:solidFill>
                <a:srgbClr val="C00000"/>
              </a:solidFill>
            </a:endParaRPr>
          </a:p>
        </p:txBody>
      </p:sp>
      <p:sp>
        <p:nvSpPr>
          <p:cNvPr id="6" name="Rectangle 5"/>
          <p:cNvSpPr/>
          <p:nvPr/>
        </p:nvSpPr>
        <p:spPr>
          <a:xfrm>
            <a:off x="0" y="1772816"/>
            <a:ext cx="1403648" cy="1846659"/>
          </a:xfrm>
          <a:prstGeom prst="rect">
            <a:avLst/>
          </a:prstGeom>
        </p:spPr>
        <p:txBody>
          <a:bodyPr wrap="square">
            <a:spAutoFit/>
          </a:bodyPr>
          <a:lstStyle/>
          <a:p>
            <a:r>
              <a:rPr lang="en-ZA" sz="1600" b="1" dirty="0" smtClean="0">
                <a:solidFill>
                  <a:schemeClr val="accent1">
                    <a:lumMod val="50000"/>
                  </a:schemeClr>
                </a:solidFill>
              </a:rPr>
              <a:t>Current reality of programme needs to be understood against its history</a:t>
            </a:r>
            <a:r>
              <a:rPr lang="en-ZA" sz="1800" b="1" dirty="0" smtClean="0">
                <a:solidFill>
                  <a:schemeClr val="accent1">
                    <a:lumMod val="50000"/>
                  </a:schemeClr>
                </a:solidFill>
              </a:rPr>
              <a:t>:</a:t>
            </a:r>
            <a:endParaRPr lang="en-ZA" sz="1800" b="1" dirty="0">
              <a:solidFill>
                <a:schemeClr val="accent1">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990600"/>
            <a:ext cx="7740352" cy="5872449"/>
          </a:xfrm>
          <a:prstGeom prst="rect">
            <a:avLst/>
          </a:prstGeom>
          <a:noFill/>
        </p:spPr>
      </p:pic>
    </p:spTree>
    <p:extLst>
      <p:ext uri="{BB962C8B-B14F-4D97-AF65-F5344CB8AC3E}">
        <p14:creationId xmlns:p14="http://schemas.microsoft.com/office/powerpoint/2010/main" xmlns="" val="304049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3737</TotalTime>
  <Words>3599</Words>
  <Application>Microsoft Office PowerPoint</Application>
  <PresentationFormat>On-screen Show (4:3)</PresentationFormat>
  <Paragraphs>559</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 24 MAY 2017  </vt:lpstr>
      <vt:lpstr>Slide 2</vt:lpstr>
      <vt:lpstr>PARTICIPANTS </vt:lpstr>
      <vt:lpstr>Background</vt:lpstr>
      <vt:lpstr>2016 PROPOSAL FOR OPTIMUM PROVISIONING OF THUSONGS &amp; CLUSTERS NATIONALLY</vt:lpstr>
      <vt:lpstr>THUSONG SERVICE CENTRE MODEL TYPOLOGY</vt:lpstr>
      <vt:lpstr>Repositioning Strategy</vt:lpstr>
      <vt:lpstr>Repositioning of the Thusong Service Centre Programme:  The Road Map</vt:lpstr>
      <vt:lpstr>Evolution of Thusong Programme</vt:lpstr>
      <vt:lpstr>Assessment of State as at 2015/16</vt:lpstr>
      <vt:lpstr>Gap Assessment</vt:lpstr>
      <vt:lpstr>Financial Analysis Study</vt:lpstr>
      <vt:lpstr>Funding Option Analysis</vt:lpstr>
      <vt:lpstr>Slide 14</vt:lpstr>
      <vt:lpstr> Desired Funding State  </vt:lpstr>
      <vt:lpstr>National Level – Ideal Total Cost</vt:lpstr>
      <vt:lpstr>Funding Options analysis</vt:lpstr>
      <vt:lpstr>Options:  Pros &amp; Cons</vt:lpstr>
      <vt:lpstr>Provincial level – Situational Analysis</vt:lpstr>
      <vt:lpstr>Slide 20</vt:lpstr>
      <vt:lpstr>Research Reports Recommendations (1)</vt:lpstr>
      <vt:lpstr>Research Report Recommendations – Overall (2)</vt:lpstr>
      <vt:lpstr>Way Forward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Lynette Sing</dc:creator>
  <cp:lastModifiedBy>PUMZA</cp:lastModifiedBy>
  <cp:revision>228</cp:revision>
  <cp:lastPrinted>2017-05-22T07:14:58Z</cp:lastPrinted>
  <dcterms:created xsi:type="dcterms:W3CDTF">2013-08-06T12:11:48Z</dcterms:created>
  <dcterms:modified xsi:type="dcterms:W3CDTF">2017-05-26T09:41:06Z</dcterms:modified>
</cp:coreProperties>
</file>