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41" r:id="rId2"/>
    <p:sldMasterId id="2147483957" r:id="rId3"/>
  </p:sldMasterIdLst>
  <p:notesMasterIdLst>
    <p:notesMasterId r:id="rId31"/>
  </p:notesMasterIdLst>
  <p:handoutMasterIdLst>
    <p:handoutMasterId r:id="rId32"/>
  </p:handoutMasterIdLst>
  <p:sldIdLst>
    <p:sldId id="257" r:id="rId4"/>
    <p:sldId id="470" r:id="rId5"/>
    <p:sldId id="517"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550" r:id="rId21"/>
    <p:sldId id="551" r:id="rId22"/>
    <p:sldId id="549" r:id="rId23"/>
    <p:sldId id="529" r:id="rId24"/>
    <p:sldId id="530" r:id="rId25"/>
    <p:sldId id="531" r:id="rId26"/>
    <p:sldId id="532" r:id="rId27"/>
    <p:sldId id="533" r:id="rId28"/>
    <p:sldId id="534" r:id="rId29"/>
    <p:sldId id="474"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09">
          <p15:clr>
            <a:srgbClr val="A4A3A4"/>
          </p15:clr>
        </p15:guide>
        <p15:guide id="2" pos="158">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095DAA"/>
    <a:srgbClr val="0033CC"/>
    <a:srgbClr val="3D86CF"/>
    <a:srgbClr val="6600CC"/>
    <a:srgbClr val="006600"/>
    <a:srgbClr val="009900"/>
    <a:srgbClr val="305B5E"/>
    <a:srgbClr val="3366CC"/>
    <a:srgbClr val="7BAD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5922" autoAdjust="0"/>
  </p:normalViewPr>
  <p:slideViewPr>
    <p:cSldViewPr>
      <p:cViewPr>
        <p:scale>
          <a:sx n="71" d="100"/>
          <a:sy n="71" d="100"/>
        </p:scale>
        <p:origin x="-2784" y="-972"/>
      </p:cViewPr>
      <p:guideLst>
        <p:guide orient="horz" pos="709"/>
        <p:guide pos="158"/>
      </p:guideLst>
    </p:cSldViewPr>
  </p:slideViewPr>
  <p:outlineViewPr>
    <p:cViewPr>
      <p:scale>
        <a:sx n="33" d="100"/>
        <a:sy n="33" d="100"/>
      </p:scale>
      <p:origin x="0" y="17731"/>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285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6888"/>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6888"/>
          </a:xfrm>
          <a:prstGeom prst="rect">
            <a:avLst/>
          </a:prstGeom>
        </p:spPr>
        <p:txBody>
          <a:bodyPr vert="horz" lIns="91431" tIns="45715" rIns="91431" bIns="45715" rtlCol="0"/>
          <a:lstStyle>
            <a:lvl1pPr algn="r">
              <a:defRPr sz="1200"/>
            </a:lvl1pPr>
          </a:lstStyle>
          <a:p>
            <a:fld id="{0D18253F-CC9C-4A4D-955B-02F8B65E5946}" type="datetimeFigureOut">
              <a:rPr lang="en-ZA" smtClean="0"/>
              <a:pPr/>
              <a:t>2017/05/25</a:t>
            </a:fld>
            <a:endParaRPr lang="en-ZA" dirty="0"/>
          </a:p>
        </p:txBody>
      </p:sp>
      <p:sp>
        <p:nvSpPr>
          <p:cNvPr id="4" name="Footer Placeholder 3"/>
          <p:cNvSpPr>
            <a:spLocks noGrp="1"/>
          </p:cNvSpPr>
          <p:nvPr>
            <p:ph type="ftr" sz="quarter" idx="2"/>
          </p:nvPr>
        </p:nvSpPr>
        <p:spPr>
          <a:xfrm>
            <a:off x="2" y="9428168"/>
            <a:ext cx="2946400" cy="496887"/>
          </a:xfrm>
          <a:prstGeom prst="rect">
            <a:avLst/>
          </a:prstGeom>
        </p:spPr>
        <p:txBody>
          <a:bodyPr vert="horz" lIns="91431" tIns="45715" rIns="91431" bIns="4571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168"/>
            <a:ext cx="2946400" cy="496887"/>
          </a:xfrm>
          <a:prstGeom prst="rect">
            <a:avLst/>
          </a:prstGeom>
        </p:spPr>
        <p:txBody>
          <a:bodyPr vert="horz" lIns="91431" tIns="45715" rIns="91431" bIns="45715" rtlCol="0" anchor="b"/>
          <a:lstStyle>
            <a:lvl1pPr algn="r">
              <a:defRPr sz="1200"/>
            </a:lvl1pPr>
          </a:lstStyle>
          <a:p>
            <a:fld id="{9CA661C2-9731-4692-925D-BF4581E19545}" type="slidenum">
              <a:rPr lang="en-ZA" smtClean="0"/>
              <a:pPr/>
              <a:t>‹#›</a:t>
            </a:fld>
            <a:endParaRPr lang="en-ZA" dirty="0"/>
          </a:p>
        </p:txBody>
      </p:sp>
    </p:spTree>
    <p:extLst>
      <p:ext uri="{BB962C8B-B14F-4D97-AF65-F5344CB8AC3E}">
        <p14:creationId xmlns:p14="http://schemas.microsoft.com/office/powerpoint/2010/main" xmlns="" val="166826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7" y="1"/>
            <a:ext cx="2945659" cy="496332"/>
          </a:xfrm>
          <a:prstGeom prst="rect">
            <a:avLst/>
          </a:prstGeom>
        </p:spPr>
        <p:txBody>
          <a:bodyPr vert="horz" lIns="91431" tIns="45715" rIns="91431" bIns="45715" rtlCol="0"/>
          <a:lstStyle>
            <a:lvl1pPr algn="r">
              <a:defRPr sz="1200"/>
            </a:lvl1pPr>
          </a:lstStyle>
          <a:p>
            <a:fld id="{83A82CB5-6F05-4859-ABBD-F2234542A9D6}" type="datetimeFigureOut">
              <a:rPr lang="en-ZA" smtClean="0"/>
              <a:pPr/>
              <a:t>2017/05/25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15159"/>
            <a:ext cx="5438140" cy="4466987"/>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4"/>
            <a:ext cx="2945659" cy="496332"/>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1431" tIns="45715" rIns="91431" bIns="45715" rtlCol="0" anchor="b"/>
          <a:lstStyle>
            <a:lvl1pPr algn="r">
              <a:defRPr sz="1200"/>
            </a:lvl1pPr>
          </a:lstStyle>
          <a:p>
            <a:fld id="{C8209785-34D4-4608-93B3-2422B6EE003C}" type="slidenum">
              <a:rPr lang="en-ZA" smtClean="0"/>
              <a:pPr/>
              <a:t>‹#›</a:t>
            </a:fld>
            <a:endParaRPr lang="en-ZA" dirty="0"/>
          </a:p>
        </p:txBody>
      </p:sp>
    </p:spTree>
    <p:extLst>
      <p:ext uri="{BB962C8B-B14F-4D97-AF65-F5344CB8AC3E}">
        <p14:creationId xmlns:p14="http://schemas.microsoft.com/office/powerpoint/2010/main" xmlns="" val="288276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Times New Roman" pitchFamily="18" charset="0"/>
              </a:defRPr>
            </a:lvl1pPr>
            <a:lvl2pPr marL="742876" indent="-285721" eaLnBrk="0" hangingPunct="0">
              <a:defRPr sz="2400" b="1">
                <a:solidFill>
                  <a:schemeClr val="tx1"/>
                </a:solidFill>
                <a:latin typeface="Times New Roman" pitchFamily="18" charset="0"/>
                <a:cs typeface="Times New Roman" pitchFamily="18" charset="0"/>
              </a:defRPr>
            </a:lvl2pPr>
            <a:lvl3pPr marL="1142886" indent="-228577" eaLnBrk="0" hangingPunct="0">
              <a:defRPr sz="2400" b="1">
                <a:solidFill>
                  <a:schemeClr val="tx1"/>
                </a:solidFill>
                <a:latin typeface="Times New Roman" pitchFamily="18" charset="0"/>
                <a:cs typeface="Times New Roman" pitchFamily="18" charset="0"/>
              </a:defRPr>
            </a:lvl3pPr>
            <a:lvl4pPr marL="1600040" indent="-228577" eaLnBrk="0" hangingPunct="0">
              <a:defRPr sz="2400" b="1">
                <a:solidFill>
                  <a:schemeClr val="tx1"/>
                </a:solidFill>
                <a:latin typeface="Times New Roman" pitchFamily="18" charset="0"/>
                <a:cs typeface="Times New Roman" pitchFamily="18" charset="0"/>
              </a:defRPr>
            </a:lvl4pPr>
            <a:lvl5pPr marL="2057194" indent="-228577" eaLnBrk="0" hangingPunct="0">
              <a:defRPr sz="2400" b="1">
                <a:solidFill>
                  <a:schemeClr val="tx1"/>
                </a:solidFill>
                <a:latin typeface="Times New Roman" pitchFamily="18" charset="0"/>
                <a:cs typeface="Times New Roman" pitchFamily="18" charset="0"/>
              </a:defRPr>
            </a:lvl5pPr>
            <a:lvl6pPr marL="2514348" indent="-228577"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502" indent="-228577"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8657" indent="-228577"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5811" indent="-228577"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fld id="{4F3A89EE-74D8-4B7F-B985-69A7329F915E}" type="slidenum">
              <a:rPr lang="en-GB" sz="1200" b="0">
                <a:solidFill>
                  <a:prstClr val="black"/>
                </a:solidFill>
                <a:latin typeface="Arial" pitchFamily="34" charset="0"/>
                <a:cs typeface="Arial" pitchFamily="34" charset="0"/>
              </a:rPr>
              <a:pPr eaLnBrk="1" hangingPunct="1"/>
              <a:t>1</a:t>
            </a:fld>
            <a:endParaRPr lang="en-GB" sz="1200" b="0" dirty="0">
              <a:solidFill>
                <a:prstClr val="black"/>
              </a:solidFill>
              <a:latin typeface="Arial" pitchFamily="34" charset="0"/>
              <a:cs typeface="Arial" pitchFamily="34" charset="0"/>
            </a:endParaRPr>
          </a:p>
        </p:txBody>
      </p:sp>
      <p:sp>
        <p:nvSpPr>
          <p:cNvPr id="28675" name="Rectangle 7"/>
          <p:cNvSpPr txBox="1">
            <a:spLocks noGrp="1" noChangeArrowheads="1"/>
          </p:cNvSpPr>
          <p:nvPr/>
        </p:nvSpPr>
        <p:spPr bwMode="auto">
          <a:xfrm>
            <a:off x="3851104" y="9428172"/>
            <a:ext cx="2944957"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4" tIns="45356" rIns="90714" bIns="45356" anchor="b"/>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fld id="{D3A986AC-1F6D-4FDE-8292-67FE263DBECC}" type="slidenum">
              <a:rPr lang="en-GB" sz="1200">
                <a:solidFill>
                  <a:prstClr val="black"/>
                </a:solidFill>
              </a:rPr>
              <a:pPr algn="r" eaLnBrk="1" fontAlgn="base" hangingPunct="1">
                <a:spcBef>
                  <a:spcPct val="0"/>
                </a:spcBef>
                <a:spcAft>
                  <a:spcPct val="0"/>
                </a:spcAft>
              </a:pPr>
              <a:t>1</a:t>
            </a:fld>
            <a:endParaRPr lang="en-GB" sz="1200" dirty="0">
              <a:solidFill>
                <a:prstClr val="black"/>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4" tIns="45356" rIns="90714" bIns="45356"/>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288325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65305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7006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9479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90600" y="3505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4257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7876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762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6457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371600"/>
            <a:ext cx="7772400" cy="4114800"/>
          </a:xfrm>
        </p:spPr>
        <p:txBody>
          <a:bodyPr/>
          <a:lstStyle/>
          <a:p>
            <a:pPr lvl="0"/>
            <a:endParaRPr lang="en-US" noProof="0" dirty="0" smtClean="0"/>
          </a:p>
        </p:txBody>
      </p:sp>
    </p:spTree>
    <p:extLst>
      <p:ext uri="{BB962C8B-B14F-4D97-AF65-F5344CB8AC3E}">
        <p14:creationId xmlns:p14="http://schemas.microsoft.com/office/powerpoint/2010/main" xmlns="" val="21286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927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71101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3237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4586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7804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4507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893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0396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5892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4288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1572759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84116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1"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1"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7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90600" y="3505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82086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3721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26416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762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83279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371600"/>
            <a:ext cx="7772400" cy="4114800"/>
          </a:xfrm>
        </p:spPr>
        <p:txBody>
          <a:bodyPr/>
          <a:lstStyle/>
          <a:p>
            <a:pPr lvl="0"/>
            <a:endParaRPr lang="en-US" noProof="0" dirty="0" smtClean="0"/>
          </a:p>
        </p:txBody>
      </p:sp>
    </p:spTree>
    <p:extLst>
      <p:ext uri="{BB962C8B-B14F-4D97-AF65-F5344CB8AC3E}">
        <p14:creationId xmlns:p14="http://schemas.microsoft.com/office/powerpoint/2010/main" xmlns="" val="179223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404509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15327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803197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4366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86932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1355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2173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2362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98298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1171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94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2251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90600" y="3505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0370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26907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762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67528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371600"/>
            <a:ext cx="7772400" cy="4114800"/>
          </a:xfrm>
        </p:spPr>
        <p:txBody>
          <a:bodyPr/>
          <a:lstStyle/>
          <a:p>
            <a:pPr lvl="0"/>
            <a:endParaRPr lang="en-US" noProof="0" dirty="0" smtClean="0"/>
          </a:p>
        </p:txBody>
      </p:sp>
    </p:spTree>
    <p:extLst>
      <p:ext uri="{BB962C8B-B14F-4D97-AF65-F5344CB8AC3E}">
        <p14:creationId xmlns:p14="http://schemas.microsoft.com/office/powerpoint/2010/main" xmlns="" val="26506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4211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6481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3997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855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7399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oleObject" Target="../embeddings/oleObject2.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vmlDrawing" Target="../drawings/vmlDrawing2.v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oleObject" Target="../embeddings/oleObject3.bin"/><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vmlDrawing" Target="../drawings/vmlDrawing3.v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body" idx="1"/>
          </p:nvPr>
        </p:nvSpPr>
        <p:spPr bwMode="auto">
          <a:xfrm>
            <a:off x="990600" y="1371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27" name="Rectangle 3"/>
          <p:cNvSpPr>
            <a:spLocks noChangeArrowheads="1"/>
          </p:cNvSpPr>
          <p:nvPr/>
        </p:nvSpPr>
        <p:spPr bwMode="auto">
          <a:xfrm>
            <a:off x="0" y="0"/>
            <a:ext cx="9144000" cy="914400"/>
          </a:xfrm>
          <a:prstGeom prst="rect">
            <a:avLst/>
          </a:prstGeom>
          <a:solidFill>
            <a:srgbClr val="005DAA"/>
          </a:solidFill>
          <a:ln w="9525">
            <a:solidFill>
              <a:srgbClr val="0038A8"/>
            </a:solidFill>
            <a:miter lim="800000"/>
            <a:headEnd/>
            <a:tailEnd/>
          </a:ln>
        </p:spPr>
        <p:txBody>
          <a:bodyPr wrap="none" anchor="ctr"/>
          <a:lstStyle/>
          <a:p>
            <a:pPr fontAlgn="base">
              <a:spcBef>
                <a:spcPct val="0"/>
              </a:spcBef>
              <a:spcAft>
                <a:spcPct val="0"/>
              </a:spcAft>
              <a:defRPr/>
            </a:pPr>
            <a:endParaRPr lang="en-US" sz="2400" b="1" dirty="0">
              <a:solidFill>
                <a:srgbClr val="000000"/>
              </a:solidFill>
              <a:latin typeface="Times New Roman" pitchFamily="18" charset="0"/>
            </a:endParaRPr>
          </a:p>
        </p:txBody>
      </p:sp>
      <p:sp>
        <p:nvSpPr>
          <p:cNvPr id="1030" name="Rectangle 4"/>
          <p:cNvSpPr>
            <a:spLocks noGrp="1" noChangeArrowheads="1"/>
          </p:cNvSpPr>
          <p:nvPr>
            <p:ph type="title"/>
          </p:nvPr>
        </p:nvSpPr>
        <p:spPr bwMode="auto">
          <a:xfrm>
            <a:off x="990600" y="762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Heading (CAPS)</a:t>
            </a:r>
          </a:p>
        </p:txBody>
      </p:sp>
      <p:grpSp>
        <p:nvGrpSpPr>
          <p:cNvPr id="1031" name="Group 5"/>
          <p:cNvGrpSpPr>
            <a:grpSpLocks/>
          </p:cNvGrpSpPr>
          <p:nvPr/>
        </p:nvGrpSpPr>
        <p:grpSpPr bwMode="auto">
          <a:xfrm>
            <a:off x="684213" y="6381750"/>
            <a:ext cx="7416800" cy="382588"/>
            <a:chOff x="682" y="4020"/>
            <a:chExt cx="4672" cy="241"/>
          </a:xfrm>
        </p:grpSpPr>
        <p:graphicFrame>
          <p:nvGraphicFramePr>
            <p:cNvPr id="1026" name="Object 25"/>
            <p:cNvGraphicFramePr>
              <a:graphicFrameLocks noChangeAspect="1"/>
            </p:cNvGraphicFramePr>
            <p:nvPr/>
          </p:nvGraphicFramePr>
          <p:xfrm>
            <a:off x="4740" y="4020"/>
            <a:ext cx="614" cy="241"/>
          </p:xfrm>
          <a:graphic>
            <a:graphicData uri="http://schemas.openxmlformats.org/presentationml/2006/ole">
              <p:oleObj spid="_x0000_s46601" name="CorelDRAW" r:id="rId19" imgW="2240640" imgH="881280" progId="">
                <p:embed/>
              </p:oleObj>
            </a:graphicData>
          </a:graphic>
        </p:graphicFrame>
        <p:grpSp>
          <p:nvGrpSpPr>
            <p:cNvPr id="1033" name="Group 7"/>
            <p:cNvGrpSpPr>
              <a:grpSpLocks/>
            </p:cNvGrpSpPr>
            <p:nvPr userDrawn="1"/>
          </p:nvGrpSpPr>
          <p:grpSpPr bwMode="auto">
            <a:xfrm>
              <a:off x="682" y="4084"/>
              <a:ext cx="4012" cy="117"/>
              <a:chOff x="682" y="4084"/>
              <a:chExt cx="4320" cy="117"/>
            </a:xfrm>
          </p:grpSpPr>
          <p:grpSp>
            <p:nvGrpSpPr>
              <p:cNvPr id="1034" name="Group 8"/>
              <p:cNvGrpSpPr>
                <a:grpSpLocks/>
              </p:cNvGrpSpPr>
              <p:nvPr userDrawn="1"/>
            </p:nvGrpSpPr>
            <p:grpSpPr bwMode="auto">
              <a:xfrm>
                <a:off x="682" y="4084"/>
                <a:ext cx="4320" cy="112"/>
                <a:chOff x="624" y="4117"/>
                <a:chExt cx="4320" cy="112"/>
              </a:xfrm>
            </p:grpSpPr>
            <p:sp>
              <p:nvSpPr>
                <p:cNvPr id="1035" name="Line 9"/>
                <p:cNvSpPr>
                  <a:spLocks noChangeShapeType="1"/>
                </p:cNvSpPr>
                <p:nvPr userDrawn="1"/>
              </p:nvSpPr>
              <p:spPr bwMode="auto">
                <a:xfrm>
                  <a:off x="624" y="4117"/>
                  <a:ext cx="4320" cy="0"/>
                </a:xfrm>
                <a:prstGeom prst="line">
                  <a:avLst/>
                </a:prstGeom>
                <a:noFill/>
                <a:ln w="76200">
                  <a:solidFill>
                    <a:srgbClr val="005DAA"/>
                  </a:solidFill>
                  <a:round/>
                  <a:headEnd/>
                  <a:tailEnd/>
                </a:ln>
                <a:extLst/>
              </p:spPr>
              <p:txBody>
                <a:bodyPr/>
                <a:lstStyle/>
                <a:p>
                  <a:pPr fontAlgn="base">
                    <a:spcBef>
                      <a:spcPct val="0"/>
                    </a:spcBef>
                    <a:spcAft>
                      <a:spcPct val="0"/>
                    </a:spcAft>
                    <a:defRPr/>
                  </a:pPr>
                  <a:endParaRPr lang="en-ZA" sz="2400" b="1" dirty="0">
                    <a:solidFill>
                      <a:srgbClr val="000000"/>
                    </a:solidFill>
                    <a:latin typeface="Times New Roman" pitchFamily="18" charset="0"/>
                  </a:endParaRPr>
                </a:p>
              </p:txBody>
            </p:sp>
            <p:sp>
              <p:nvSpPr>
                <p:cNvPr id="1036" name="Line 10"/>
                <p:cNvSpPr>
                  <a:spLocks noChangeShapeType="1"/>
                </p:cNvSpPr>
                <p:nvPr userDrawn="1"/>
              </p:nvSpPr>
              <p:spPr bwMode="auto">
                <a:xfrm>
                  <a:off x="624" y="4173"/>
                  <a:ext cx="4320" cy="0"/>
                </a:xfrm>
                <a:prstGeom prst="line">
                  <a:avLst/>
                </a:prstGeom>
                <a:noFill/>
                <a:ln w="76200">
                  <a:solidFill>
                    <a:srgbClr val="0079C0"/>
                  </a:solidFill>
                  <a:round/>
                  <a:headEnd/>
                  <a:tailEnd/>
                </a:ln>
                <a:extLst/>
              </p:spPr>
              <p:txBody>
                <a:bodyPr/>
                <a:lstStyle/>
                <a:p>
                  <a:pPr fontAlgn="base">
                    <a:spcBef>
                      <a:spcPct val="0"/>
                    </a:spcBef>
                    <a:spcAft>
                      <a:spcPct val="0"/>
                    </a:spcAft>
                    <a:defRPr/>
                  </a:pPr>
                  <a:endParaRPr lang="en-ZA" sz="2400" b="1" dirty="0">
                    <a:solidFill>
                      <a:srgbClr val="000000"/>
                    </a:solidFill>
                    <a:latin typeface="Times New Roman" pitchFamily="18" charset="0"/>
                  </a:endParaRPr>
                </a:p>
              </p:txBody>
            </p:sp>
            <p:sp>
              <p:nvSpPr>
                <p:cNvPr id="1037" name="Line 11"/>
                <p:cNvSpPr>
                  <a:spLocks noChangeShapeType="1"/>
                </p:cNvSpPr>
                <p:nvPr userDrawn="1"/>
              </p:nvSpPr>
              <p:spPr bwMode="auto">
                <a:xfrm>
                  <a:off x="624" y="4229"/>
                  <a:ext cx="4320" cy="0"/>
                </a:xfrm>
                <a:prstGeom prst="line">
                  <a:avLst/>
                </a:prstGeom>
                <a:noFill/>
                <a:ln w="76200">
                  <a:solidFill>
                    <a:srgbClr val="A1A0A4"/>
                  </a:solidFill>
                  <a:round/>
                  <a:headEnd/>
                  <a:tailEnd/>
                </a:ln>
                <a:extLst/>
              </p:spPr>
              <p:txBody>
                <a:bodyPr/>
                <a:lstStyle/>
                <a:p>
                  <a:pPr fontAlgn="base">
                    <a:spcBef>
                      <a:spcPct val="0"/>
                    </a:spcBef>
                    <a:spcAft>
                      <a:spcPct val="0"/>
                    </a:spcAft>
                    <a:defRPr/>
                  </a:pPr>
                  <a:endParaRPr lang="en-ZA" sz="2400" b="1" dirty="0">
                    <a:solidFill>
                      <a:srgbClr val="000000"/>
                    </a:solidFill>
                    <a:latin typeface="Times New Roman" pitchFamily="18" charset="0"/>
                  </a:endParaRPr>
                </a:p>
              </p:txBody>
            </p:sp>
          </p:grpSp>
          <p:sp>
            <p:nvSpPr>
              <p:cNvPr id="2" name="Rectangle 12"/>
              <p:cNvSpPr>
                <a:spLocks noChangeArrowheads="1"/>
              </p:cNvSpPr>
              <p:nvPr userDrawn="1"/>
            </p:nvSpPr>
            <p:spPr bwMode="auto">
              <a:xfrm>
                <a:off x="706" y="4085"/>
                <a:ext cx="508" cy="116"/>
              </a:xfrm>
              <a:prstGeom prst="rect">
                <a:avLst/>
              </a:prstGeom>
              <a:noFill/>
              <a:ln>
                <a:noFill/>
              </a:ln>
              <a:extLst/>
            </p:spPr>
            <p:txBody>
              <a:bodyPr wrap="none">
                <a:spAutoFit/>
              </a:bodyPr>
              <a:lstStyle/>
              <a:p>
                <a:pPr fontAlgn="base">
                  <a:spcBef>
                    <a:spcPct val="0"/>
                  </a:spcBef>
                  <a:spcAft>
                    <a:spcPct val="0"/>
                  </a:spcAft>
                  <a:defRPr/>
                </a:pPr>
                <a:r>
                  <a:rPr lang="en-ZA" sz="600" b="1" dirty="0">
                    <a:solidFill>
                      <a:srgbClr val="FFFFFF"/>
                    </a:solidFill>
                  </a:rPr>
                  <a:t>DENEL GROUP</a:t>
                </a:r>
              </a:p>
            </p:txBody>
          </p:sp>
        </p:grpSp>
      </p:grpSp>
      <p:sp>
        <p:nvSpPr>
          <p:cNvPr id="3" name="Text Box 13"/>
          <p:cNvSpPr txBox="1">
            <a:spLocks noChangeArrowheads="1"/>
          </p:cNvSpPr>
          <p:nvPr/>
        </p:nvSpPr>
        <p:spPr bwMode="auto">
          <a:xfrm>
            <a:off x="8604250" y="6569075"/>
            <a:ext cx="468313" cy="244475"/>
          </a:xfrm>
          <a:prstGeom prst="rect">
            <a:avLst/>
          </a:prstGeom>
          <a:noFill/>
          <a:ln>
            <a:noFill/>
          </a:ln>
          <a:extLst/>
        </p:spPr>
        <p:txBody>
          <a:bodyPr>
            <a:spAutoFit/>
          </a:bodyP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defRPr/>
            </a:pPr>
            <a:fld id="{4CD713D2-1A12-43EA-AFF6-A30F6F05EF05}" type="slidenum">
              <a:rPr lang="en-US" sz="1000" b="0">
                <a:solidFill>
                  <a:srgbClr val="3333CC"/>
                </a:solidFill>
                <a:latin typeface="Arial" pitchFamily="34" charset="0"/>
              </a:rPr>
              <a:pPr eaLnBrk="1" fontAlgn="base" hangingPunct="1">
                <a:spcBef>
                  <a:spcPct val="50000"/>
                </a:spcBef>
                <a:spcAft>
                  <a:spcPct val="0"/>
                </a:spcAft>
                <a:defRPr/>
              </a:pPr>
              <a:t>‹#›</a:t>
            </a:fld>
            <a:endParaRPr lang="en-US" sz="1000" b="0" dirty="0">
              <a:solidFill>
                <a:srgbClr val="3333CC"/>
              </a:solidFill>
              <a:latin typeface="Arial" pitchFamily="34" charset="0"/>
            </a:endParaRPr>
          </a:p>
        </p:txBody>
      </p:sp>
    </p:spTree>
    <p:extLst>
      <p:ext uri="{BB962C8B-B14F-4D97-AF65-F5344CB8AC3E}">
        <p14:creationId xmlns:p14="http://schemas.microsoft.com/office/powerpoint/2010/main" xmlns="" val="3314130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Futura Md BT" pitchFamily="34" charset="0"/>
          <a:cs typeface="Times New Roman" pitchFamily="18" charset="0"/>
        </a:defRPr>
      </a:lvl2pPr>
      <a:lvl3pPr algn="l" rtl="0" eaLnBrk="0" fontAlgn="base" hangingPunct="0">
        <a:spcBef>
          <a:spcPct val="0"/>
        </a:spcBef>
        <a:spcAft>
          <a:spcPct val="0"/>
        </a:spcAft>
        <a:defRPr sz="2400">
          <a:solidFill>
            <a:schemeClr val="bg1"/>
          </a:solidFill>
          <a:latin typeface="Futura Md BT" pitchFamily="34" charset="0"/>
          <a:cs typeface="Times New Roman" pitchFamily="18" charset="0"/>
        </a:defRPr>
      </a:lvl3pPr>
      <a:lvl4pPr algn="l" rtl="0" eaLnBrk="0" fontAlgn="base" hangingPunct="0">
        <a:spcBef>
          <a:spcPct val="0"/>
        </a:spcBef>
        <a:spcAft>
          <a:spcPct val="0"/>
        </a:spcAft>
        <a:defRPr sz="2400">
          <a:solidFill>
            <a:schemeClr val="bg1"/>
          </a:solidFill>
          <a:latin typeface="Futura Md BT" pitchFamily="34" charset="0"/>
          <a:cs typeface="Times New Roman" pitchFamily="18" charset="0"/>
        </a:defRPr>
      </a:lvl4pPr>
      <a:lvl5pPr algn="l" rtl="0" eaLnBrk="0" fontAlgn="base" hangingPunct="0">
        <a:spcBef>
          <a:spcPct val="0"/>
        </a:spcBef>
        <a:spcAft>
          <a:spcPct val="0"/>
        </a:spcAft>
        <a:defRPr sz="2400">
          <a:solidFill>
            <a:schemeClr val="bg1"/>
          </a:solidFill>
          <a:latin typeface="Futura Md BT" pitchFamily="34" charset="0"/>
          <a:cs typeface="Times New Roman" pitchFamily="18" charset="0"/>
        </a:defRPr>
      </a:lvl5pPr>
      <a:lvl6pPr marL="457200" algn="l" rtl="0" fontAlgn="base">
        <a:spcBef>
          <a:spcPct val="0"/>
        </a:spcBef>
        <a:spcAft>
          <a:spcPct val="0"/>
        </a:spcAft>
        <a:defRPr sz="2400">
          <a:solidFill>
            <a:schemeClr val="bg1"/>
          </a:solidFill>
          <a:latin typeface="Futura Md BT" pitchFamily="34" charset="0"/>
          <a:cs typeface="Times New Roman" pitchFamily="18" charset="0"/>
        </a:defRPr>
      </a:lvl6pPr>
      <a:lvl7pPr marL="914400" algn="l" rtl="0" fontAlgn="base">
        <a:spcBef>
          <a:spcPct val="0"/>
        </a:spcBef>
        <a:spcAft>
          <a:spcPct val="0"/>
        </a:spcAft>
        <a:defRPr sz="2400">
          <a:solidFill>
            <a:schemeClr val="bg1"/>
          </a:solidFill>
          <a:latin typeface="Futura Md BT" pitchFamily="34" charset="0"/>
          <a:cs typeface="Times New Roman" pitchFamily="18" charset="0"/>
        </a:defRPr>
      </a:lvl7pPr>
      <a:lvl8pPr marL="1371600" algn="l" rtl="0" fontAlgn="base">
        <a:spcBef>
          <a:spcPct val="0"/>
        </a:spcBef>
        <a:spcAft>
          <a:spcPct val="0"/>
        </a:spcAft>
        <a:defRPr sz="2400">
          <a:solidFill>
            <a:schemeClr val="bg1"/>
          </a:solidFill>
          <a:latin typeface="Futura Md BT" pitchFamily="34" charset="0"/>
          <a:cs typeface="Times New Roman" pitchFamily="18" charset="0"/>
        </a:defRPr>
      </a:lvl8pPr>
      <a:lvl9pPr marL="1828800" algn="l" rtl="0" fontAlgn="base">
        <a:spcBef>
          <a:spcPct val="0"/>
        </a:spcBef>
        <a:spcAft>
          <a:spcPct val="0"/>
        </a:spcAft>
        <a:defRPr sz="2400">
          <a:solidFill>
            <a:schemeClr val="bg1"/>
          </a:solidFill>
          <a:latin typeface="Futura Md BT"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90600" y="1371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27" name="Rectangle 3"/>
          <p:cNvSpPr>
            <a:spLocks noChangeArrowheads="1"/>
          </p:cNvSpPr>
          <p:nvPr/>
        </p:nvSpPr>
        <p:spPr bwMode="auto">
          <a:xfrm>
            <a:off x="0" y="0"/>
            <a:ext cx="9144000" cy="914400"/>
          </a:xfrm>
          <a:prstGeom prst="rect">
            <a:avLst/>
          </a:prstGeom>
          <a:solidFill>
            <a:srgbClr val="005DAA"/>
          </a:solidFill>
          <a:ln w="9525">
            <a:solidFill>
              <a:srgbClr val="0038A8"/>
            </a:solidFill>
            <a:miter lim="800000"/>
            <a:headEnd/>
            <a:tailEnd/>
          </a:ln>
        </p:spPr>
        <p:txBody>
          <a:bodyPr wrap="none" anchor="ctr"/>
          <a:lstStyle/>
          <a:p>
            <a:pPr fontAlgn="base">
              <a:spcBef>
                <a:spcPct val="0"/>
              </a:spcBef>
              <a:spcAft>
                <a:spcPct val="0"/>
              </a:spcAft>
            </a:pPr>
            <a:endParaRPr lang="en-US" sz="2400" b="1" dirty="0">
              <a:solidFill>
                <a:srgbClr val="000000"/>
              </a:solidFill>
              <a:latin typeface="Times New Roman" pitchFamily="18" charset="0"/>
            </a:endParaRPr>
          </a:p>
        </p:txBody>
      </p:sp>
      <p:sp>
        <p:nvSpPr>
          <p:cNvPr id="1028" name="Rectangle 4"/>
          <p:cNvSpPr>
            <a:spLocks noGrp="1" noChangeArrowheads="1"/>
          </p:cNvSpPr>
          <p:nvPr>
            <p:ph type="title"/>
          </p:nvPr>
        </p:nvSpPr>
        <p:spPr bwMode="auto">
          <a:xfrm>
            <a:off x="990600" y="762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Heading (CAPS)</a:t>
            </a:r>
          </a:p>
        </p:txBody>
      </p:sp>
      <p:grpSp>
        <p:nvGrpSpPr>
          <p:cNvPr id="1029" name="Group 5"/>
          <p:cNvGrpSpPr>
            <a:grpSpLocks/>
          </p:cNvGrpSpPr>
          <p:nvPr/>
        </p:nvGrpSpPr>
        <p:grpSpPr bwMode="auto">
          <a:xfrm>
            <a:off x="684213" y="6381750"/>
            <a:ext cx="7416800" cy="382588"/>
            <a:chOff x="682" y="4020"/>
            <a:chExt cx="4672" cy="241"/>
          </a:xfrm>
        </p:grpSpPr>
        <p:graphicFrame>
          <p:nvGraphicFramePr>
            <p:cNvPr id="1031" name="Object 25"/>
            <p:cNvGraphicFramePr>
              <a:graphicFrameLocks noChangeAspect="1"/>
            </p:cNvGraphicFramePr>
            <p:nvPr/>
          </p:nvGraphicFramePr>
          <p:xfrm>
            <a:off x="4740" y="4020"/>
            <a:ext cx="614" cy="241"/>
          </p:xfrm>
          <a:graphic>
            <a:graphicData uri="http://schemas.openxmlformats.org/presentationml/2006/ole">
              <p:oleObj spid="_x0000_s55676" name="CorelDRAW" r:id="rId18" imgW="2240640" imgH="881280" progId="">
                <p:embed/>
              </p:oleObj>
            </a:graphicData>
          </a:graphic>
        </p:graphicFrame>
        <p:grpSp>
          <p:nvGrpSpPr>
            <p:cNvPr id="1032" name="Group 7"/>
            <p:cNvGrpSpPr>
              <a:grpSpLocks/>
            </p:cNvGrpSpPr>
            <p:nvPr userDrawn="1"/>
          </p:nvGrpSpPr>
          <p:grpSpPr bwMode="auto">
            <a:xfrm>
              <a:off x="682" y="4084"/>
              <a:ext cx="4012" cy="117"/>
              <a:chOff x="682" y="4084"/>
              <a:chExt cx="4320" cy="117"/>
            </a:xfrm>
          </p:grpSpPr>
          <p:grpSp>
            <p:nvGrpSpPr>
              <p:cNvPr id="1033" name="Group 8"/>
              <p:cNvGrpSpPr>
                <a:grpSpLocks/>
              </p:cNvGrpSpPr>
              <p:nvPr userDrawn="1"/>
            </p:nvGrpSpPr>
            <p:grpSpPr bwMode="auto">
              <a:xfrm>
                <a:off x="682" y="4084"/>
                <a:ext cx="4320" cy="112"/>
                <a:chOff x="624" y="4117"/>
                <a:chExt cx="4320" cy="112"/>
              </a:xfrm>
            </p:grpSpPr>
            <p:sp>
              <p:nvSpPr>
                <p:cNvPr id="1035" name="Line 9"/>
                <p:cNvSpPr>
                  <a:spLocks noChangeShapeType="1"/>
                </p:cNvSpPr>
                <p:nvPr userDrawn="1"/>
              </p:nvSpPr>
              <p:spPr bwMode="auto">
                <a:xfrm>
                  <a:off x="624" y="4117"/>
                  <a:ext cx="4320" cy="0"/>
                </a:xfrm>
                <a:prstGeom prst="line">
                  <a:avLst/>
                </a:prstGeom>
                <a:noFill/>
                <a:ln w="76200">
                  <a:solidFill>
                    <a:srgbClr val="005DAA"/>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1036" name="Line 10"/>
                <p:cNvSpPr>
                  <a:spLocks noChangeShapeType="1"/>
                </p:cNvSpPr>
                <p:nvPr userDrawn="1"/>
              </p:nvSpPr>
              <p:spPr bwMode="auto">
                <a:xfrm>
                  <a:off x="624" y="4173"/>
                  <a:ext cx="4320" cy="0"/>
                </a:xfrm>
                <a:prstGeom prst="line">
                  <a:avLst/>
                </a:prstGeom>
                <a:noFill/>
                <a:ln w="76200">
                  <a:solidFill>
                    <a:srgbClr val="0079C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1037" name="Line 11"/>
                <p:cNvSpPr>
                  <a:spLocks noChangeShapeType="1"/>
                </p:cNvSpPr>
                <p:nvPr userDrawn="1"/>
              </p:nvSpPr>
              <p:spPr bwMode="auto">
                <a:xfrm>
                  <a:off x="624" y="4229"/>
                  <a:ext cx="4320" cy="0"/>
                </a:xfrm>
                <a:prstGeom prst="line">
                  <a:avLst/>
                </a:prstGeom>
                <a:noFill/>
                <a:ln w="76200">
                  <a:solidFill>
                    <a:srgbClr val="A1A0A4"/>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grpSp>
          <p:sp>
            <p:nvSpPr>
              <p:cNvPr id="1034" name="Rectangle 12"/>
              <p:cNvSpPr>
                <a:spLocks noChangeArrowheads="1"/>
              </p:cNvSpPr>
              <p:nvPr userDrawn="1"/>
            </p:nvSpPr>
            <p:spPr bwMode="auto">
              <a:xfrm>
                <a:off x="706" y="4085"/>
                <a:ext cx="5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ZA" sz="600" b="1" dirty="0">
                    <a:solidFill>
                      <a:srgbClr val="FFFFFF"/>
                    </a:solidFill>
                  </a:rPr>
                  <a:t>DENEL GROUP</a:t>
                </a:r>
              </a:p>
            </p:txBody>
          </p:sp>
        </p:grpSp>
      </p:grpSp>
      <p:sp>
        <p:nvSpPr>
          <p:cNvPr id="3" name="Text Box 13"/>
          <p:cNvSpPr txBox="1">
            <a:spLocks noChangeArrowheads="1"/>
          </p:cNvSpPr>
          <p:nvPr/>
        </p:nvSpPr>
        <p:spPr bwMode="auto">
          <a:xfrm>
            <a:off x="8604252" y="6569076"/>
            <a:ext cx="468313" cy="246221"/>
          </a:xfrm>
          <a:prstGeom prst="rect">
            <a:avLst/>
          </a:prstGeom>
          <a:noFill/>
          <a:ln>
            <a:noFill/>
          </a:ln>
          <a:extLst/>
        </p:spPr>
        <p:txBody>
          <a:bodyPr>
            <a:spAutoFit/>
          </a:bodyP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defRPr/>
            </a:pPr>
            <a:fld id="{0B51B1EE-7667-468F-8388-91BC400FF0AE}" type="slidenum">
              <a:rPr lang="en-US" sz="1000" b="0">
                <a:solidFill>
                  <a:srgbClr val="3333CC"/>
                </a:solidFill>
                <a:latin typeface="Arial" pitchFamily="34" charset="0"/>
              </a:rPr>
              <a:pPr eaLnBrk="1" fontAlgn="base" hangingPunct="1">
                <a:spcBef>
                  <a:spcPct val="50000"/>
                </a:spcBef>
                <a:spcAft>
                  <a:spcPct val="0"/>
                </a:spcAft>
                <a:defRPr/>
              </a:pPr>
              <a:t>‹#›</a:t>
            </a:fld>
            <a:endParaRPr lang="en-US" sz="1000" b="0" dirty="0">
              <a:solidFill>
                <a:srgbClr val="3333CC"/>
              </a:solidFill>
              <a:latin typeface="Arial" pitchFamily="34" charset="0"/>
            </a:endParaRPr>
          </a:p>
        </p:txBody>
      </p:sp>
    </p:spTree>
    <p:extLst>
      <p:ext uri="{BB962C8B-B14F-4D97-AF65-F5344CB8AC3E}">
        <p14:creationId xmlns:p14="http://schemas.microsoft.com/office/powerpoint/2010/main" xmlns="" val="59002860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Futura Md BT" pitchFamily="34" charset="0"/>
          <a:cs typeface="Times New Roman" pitchFamily="18" charset="0"/>
        </a:defRPr>
      </a:lvl2pPr>
      <a:lvl3pPr algn="l" rtl="0" eaLnBrk="0" fontAlgn="base" hangingPunct="0">
        <a:spcBef>
          <a:spcPct val="0"/>
        </a:spcBef>
        <a:spcAft>
          <a:spcPct val="0"/>
        </a:spcAft>
        <a:defRPr sz="2400">
          <a:solidFill>
            <a:schemeClr val="bg1"/>
          </a:solidFill>
          <a:latin typeface="Futura Md BT" pitchFamily="34" charset="0"/>
          <a:cs typeface="Times New Roman" pitchFamily="18" charset="0"/>
        </a:defRPr>
      </a:lvl3pPr>
      <a:lvl4pPr algn="l" rtl="0" eaLnBrk="0" fontAlgn="base" hangingPunct="0">
        <a:spcBef>
          <a:spcPct val="0"/>
        </a:spcBef>
        <a:spcAft>
          <a:spcPct val="0"/>
        </a:spcAft>
        <a:defRPr sz="2400">
          <a:solidFill>
            <a:schemeClr val="bg1"/>
          </a:solidFill>
          <a:latin typeface="Futura Md BT" pitchFamily="34" charset="0"/>
          <a:cs typeface="Times New Roman" pitchFamily="18" charset="0"/>
        </a:defRPr>
      </a:lvl4pPr>
      <a:lvl5pPr algn="l" rtl="0" eaLnBrk="0" fontAlgn="base" hangingPunct="0">
        <a:spcBef>
          <a:spcPct val="0"/>
        </a:spcBef>
        <a:spcAft>
          <a:spcPct val="0"/>
        </a:spcAft>
        <a:defRPr sz="2400">
          <a:solidFill>
            <a:schemeClr val="bg1"/>
          </a:solidFill>
          <a:latin typeface="Futura Md BT" pitchFamily="34" charset="0"/>
          <a:cs typeface="Times New Roman" pitchFamily="18" charset="0"/>
        </a:defRPr>
      </a:lvl5pPr>
      <a:lvl6pPr marL="457200" algn="l" rtl="0" fontAlgn="base">
        <a:spcBef>
          <a:spcPct val="0"/>
        </a:spcBef>
        <a:spcAft>
          <a:spcPct val="0"/>
        </a:spcAft>
        <a:defRPr sz="2400">
          <a:solidFill>
            <a:schemeClr val="bg1"/>
          </a:solidFill>
          <a:latin typeface="Futura Md BT" pitchFamily="34" charset="0"/>
          <a:cs typeface="Times New Roman" pitchFamily="18" charset="0"/>
        </a:defRPr>
      </a:lvl6pPr>
      <a:lvl7pPr marL="914400" algn="l" rtl="0" fontAlgn="base">
        <a:spcBef>
          <a:spcPct val="0"/>
        </a:spcBef>
        <a:spcAft>
          <a:spcPct val="0"/>
        </a:spcAft>
        <a:defRPr sz="2400">
          <a:solidFill>
            <a:schemeClr val="bg1"/>
          </a:solidFill>
          <a:latin typeface="Futura Md BT" pitchFamily="34" charset="0"/>
          <a:cs typeface="Times New Roman" pitchFamily="18" charset="0"/>
        </a:defRPr>
      </a:lvl7pPr>
      <a:lvl8pPr marL="1371600" algn="l" rtl="0" fontAlgn="base">
        <a:spcBef>
          <a:spcPct val="0"/>
        </a:spcBef>
        <a:spcAft>
          <a:spcPct val="0"/>
        </a:spcAft>
        <a:defRPr sz="2400">
          <a:solidFill>
            <a:schemeClr val="bg1"/>
          </a:solidFill>
          <a:latin typeface="Futura Md BT" pitchFamily="34" charset="0"/>
          <a:cs typeface="Times New Roman" pitchFamily="18" charset="0"/>
        </a:defRPr>
      </a:lvl8pPr>
      <a:lvl9pPr marL="1828800" algn="l" rtl="0" fontAlgn="base">
        <a:spcBef>
          <a:spcPct val="0"/>
        </a:spcBef>
        <a:spcAft>
          <a:spcPct val="0"/>
        </a:spcAft>
        <a:defRPr sz="2400">
          <a:solidFill>
            <a:schemeClr val="bg1"/>
          </a:solidFill>
          <a:latin typeface="Futura Md BT"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90600" y="1371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27" name="Rectangle 3"/>
          <p:cNvSpPr>
            <a:spLocks noChangeArrowheads="1"/>
          </p:cNvSpPr>
          <p:nvPr/>
        </p:nvSpPr>
        <p:spPr bwMode="auto">
          <a:xfrm>
            <a:off x="0" y="0"/>
            <a:ext cx="9144000" cy="914400"/>
          </a:xfrm>
          <a:prstGeom prst="rect">
            <a:avLst/>
          </a:prstGeom>
          <a:solidFill>
            <a:srgbClr val="005DAA"/>
          </a:solidFill>
          <a:ln w="9525">
            <a:solidFill>
              <a:srgbClr val="0038A8"/>
            </a:solidFill>
            <a:miter lim="800000"/>
            <a:headEnd/>
            <a:tailEnd/>
          </a:ln>
        </p:spPr>
        <p:txBody>
          <a:bodyPr wrap="none" anchor="ctr"/>
          <a:lstStyle/>
          <a:p>
            <a:pPr fontAlgn="base">
              <a:spcBef>
                <a:spcPct val="0"/>
              </a:spcBef>
              <a:spcAft>
                <a:spcPct val="0"/>
              </a:spcAft>
            </a:pPr>
            <a:endParaRPr lang="en-US" sz="2400" b="1" dirty="0">
              <a:solidFill>
                <a:srgbClr val="000000"/>
              </a:solidFill>
              <a:latin typeface="Times New Roman" pitchFamily="18" charset="0"/>
            </a:endParaRPr>
          </a:p>
        </p:txBody>
      </p:sp>
      <p:sp>
        <p:nvSpPr>
          <p:cNvPr id="1028" name="Rectangle 4"/>
          <p:cNvSpPr>
            <a:spLocks noGrp="1" noChangeArrowheads="1"/>
          </p:cNvSpPr>
          <p:nvPr>
            <p:ph type="title"/>
          </p:nvPr>
        </p:nvSpPr>
        <p:spPr bwMode="auto">
          <a:xfrm>
            <a:off x="990600" y="762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Heading (CAPS)</a:t>
            </a:r>
          </a:p>
        </p:txBody>
      </p:sp>
      <p:grpSp>
        <p:nvGrpSpPr>
          <p:cNvPr id="1029" name="Group 5"/>
          <p:cNvGrpSpPr>
            <a:grpSpLocks/>
          </p:cNvGrpSpPr>
          <p:nvPr/>
        </p:nvGrpSpPr>
        <p:grpSpPr bwMode="auto">
          <a:xfrm>
            <a:off x="684213" y="6381750"/>
            <a:ext cx="7416800" cy="382588"/>
            <a:chOff x="682" y="4020"/>
            <a:chExt cx="4672" cy="241"/>
          </a:xfrm>
        </p:grpSpPr>
        <p:graphicFrame>
          <p:nvGraphicFramePr>
            <p:cNvPr id="1031" name="Object 25"/>
            <p:cNvGraphicFramePr>
              <a:graphicFrameLocks noChangeAspect="1"/>
            </p:cNvGraphicFramePr>
            <p:nvPr/>
          </p:nvGraphicFramePr>
          <p:xfrm>
            <a:off x="4740" y="4020"/>
            <a:ext cx="614" cy="241"/>
          </p:xfrm>
          <a:graphic>
            <a:graphicData uri="http://schemas.openxmlformats.org/presentationml/2006/ole">
              <p:oleObj spid="_x0000_s57369" name="CorelDRAW" r:id="rId18" imgW="2240640" imgH="881280" progId="">
                <p:embed/>
              </p:oleObj>
            </a:graphicData>
          </a:graphic>
        </p:graphicFrame>
        <p:grpSp>
          <p:nvGrpSpPr>
            <p:cNvPr id="1032" name="Group 7"/>
            <p:cNvGrpSpPr>
              <a:grpSpLocks/>
            </p:cNvGrpSpPr>
            <p:nvPr userDrawn="1"/>
          </p:nvGrpSpPr>
          <p:grpSpPr bwMode="auto">
            <a:xfrm>
              <a:off x="682" y="4084"/>
              <a:ext cx="4012" cy="117"/>
              <a:chOff x="682" y="4084"/>
              <a:chExt cx="4320" cy="117"/>
            </a:xfrm>
          </p:grpSpPr>
          <p:grpSp>
            <p:nvGrpSpPr>
              <p:cNvPr id="1033" name="Group 8"/>
              <p:cNvGrpSpPr>
                <a:grpSpLocks/>
              </p:cNvGrpSpPr>
              <p:nvPr userDrawn="1"/>
            </p:nvGrpSpPr>
            <p:grpSpPr bwMode="auto">
              <a:xfrm>
                <a:off x="682" y="4084"/>
                <a:ext cx="4320" cy="112"/>
                <a:chOff x="624" y="4117"/>
                <a:chExt cx="4320" cy="112"/>
              </a:xfrm>
            </p:grpSpPr>
            <p:sp>
              <p:nvSpPr>
                <p:cNvPr id="1035" name="Line 9"/>
                <p:cNvSpPr>
                  <a:spLocks noChangeShapeType="1"/>
                </p:cNvSpPr>
                <p:nvPr userDrawn="1"/>
              </p:nvSpPr>
              <p:spPr bwMode="auto">
                <a:xfrm>
                  <a:off x="624" y="4117"/>
                  <a:ext cx="4320" cy="0"/>
                </a:xfrm>
                <a:prstGeom prst="line">
                  <a:avLst/>
                </a:prstGeom>
                <a:noFill/>
                <a:ln w="76200">
                  <a:solidFill>
                    <a:srgbClr val="005DAA"/>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1036" name="Line 10"/>
                <p:cNvSpPr>
                  <a:spLocks noChangeShapeType="1"/>
                </p:cNvSpPr>
                <p:nvPr userDrawn="1"/>
              </p:nvSpPr>
              <p:spPr bwMode="auto">
                <a:xfrm>
                  <a:off x="624" y="4173"/>
                  <a:ext cx="4320" cy="0"/>
                </a:xfrm>
                <a:prstGeom prst="line">
                  <a:avLst/>
                </a:prstGeom>
                <a:noFill/>
                <a:ln w="76200">
                  <a:solidFill>
                    <a:srgbClr val="0079C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1037" name="Line 11"/>
                <p:cNvSpPr>
                  <a:spLocks noChangeShapeType="1"/>
                </p:cNvSpPr>
                <p:nvPr userDrawn="1"/>
              </p:nvSpPr>
              <p:spPr bwMode="auto">
                <a:xfrm>
                  <a:off x="624" y="4229"/>
                  <a:ext cx="4320" cy="0"/>
                </a:xfrm>
                <a:prstGeom prst="line">
                  <a:avLst/>
                </a:prstGeom>
                <a:noFill/>
                <a:ln w="76200">
                  <a:solidFill>
                    <a:srgbClr val="A1A0A4"/>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grpSp>
          <p:sp>
            <p:nvSpPr>
              <p:cNvPr id="1034" name="Rectangle 12"/>
              <p:cNvSpPr>
                <a:spLocks noChangeArrowheads="1"/>
              </p:cNvSpPr>
              <p:nvPr userDrawn="1"/>
            </p:nvSpPr>
            <p:spPr bwMode="auto">
              <a:xfrm>
                <a:off x="706" y="4085"/>
                <a:ext cx="508"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ZA" sz="600" b="1" dirty="0">
                    <a:solidFill>
                      <a:srgbClr val="FFFFFF"/>
                    </a:solidFill>
                  </a:rPr>
                  <a:t>DENEL GROUP</a:t>
                </a:r>
              </a:p>
            </p:txBody>
          </p:sp>
        </p:grpSp>
      </p:grpSp>
      <p:sp>
        <p:nvSpPr>
          <p:cNvPr id="3" name="Text Box 13"/>
          <p:cNvSpPr txBox="1">
            <a:spLocks noChangeArrowheads="1"/>
          </p:cNvSpPr>
          <p:nvPr/>
        </p:nvSpPr>
        <p:spPr bwMode="auto">
          <a:xfrm>
            <a:off x="8604250" y="6569075"/>
            <a:ext cx="468313" cy="244475"/>
          </a:xfrm>
          <a:prstGeom prst="rect">
            <a:avLst/>
          </a:prstGeom>
          <a:noFill/>
          <a:ln>
            <a:noFill/>
          </a:ln>
          <a:extLst/>
        </p:spPr>
        <p:txBody>
          <a:bodyPr>
            <a:spAutoFit/>
          </a:bodyP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defRPr/>
            </a:pPr>
            <a:fld id="{F59C1E8D-7A07-4183-98A7-19FC1593F55F}" type="slidenum">
              <a:rPr lang="en-US" sz="1000" b="0">
                <a:solidFill>
                  <a:srgbClr val="3333CC"/>
                </a:solidFill>
                <a:latin typeface="Arial" pitchFamily="34" charset="0"/>
              </a:rPr>
              <a:pPr eaLnBrk="1" fontAlgn="base" hangingPunct="1">
                <a:spcBef>
                  <a:spcPct val="50000"/>
                </a:spcBef>
                <a:spcAft>
                  <a:spcPct val="0"/>
                </a:spcAft>
                <a:defRPr/>
              </a:pPr>
              <a:t>‹#›</a:t>
            </a:fld>
            <a:endParaRPr lang="en-US" sz="1000" b="0" dirty="0">
              <a:solidFill>
                <a:srgbClr val="3333CC"/>
              </a:solidFill>
              <a:latin typeface="Arial" pitchFamily="34" charset="0"/>
            </a:endParaRPr>
          </a:p>
        </p:txBody>
      </p:sp>
    </p:spTree>
    <p:extLst>
      <p:ext uri="{BB962C8B-B14F-4D97-AF65-F5344CB8AC3E}">
        <p14:creationId xmlns:p14="http://schemas.microsoft.com/office/powerpoint/2010/main" xmlns="" val="4127369735"/>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Futura Md BT" pitchFamily="34" charset="0"/>
          <a:cs typeface="Times New Roman" pitchFamily="18" charset="0"/>
        </a:defRPr>
      </a:lvl2pPr>
      <a:lvl3pPr algn="l" rtl="0" eaLnBrk="0" fontAlgn="base" hangingPunct="0">
        <a:spcBef>
          <a:spcPct val="0"/>
        </a:spcBef>
        <a:spcAft>
          <a:spcPct val="0"/>
        </a:spcAft>
        <a:defRPr sz="2400">
          <a:solidFill>
            <a:schemeClr val="bg1"/>
          </a:solidFill>
          <a:latin typeface="Futura Md BT" pitchFamily="34" charset="0"/>
          <a:cs typeface="Times New Roman" pitchFamily="18" charset="0"/>
        </a:defRPr>
      </a:lvl3pPr>
      <a:lvl4pPr algn="l" rtl="0" eaLnBrk="0" fontAlgn="base" hangingPunct="0">
        <a:spcBef>
          <a:spcPct val="0"/>
        </a:spcBef>
        <a:spcAft>
          <a:spcPct val="0"/>
        </a:spcAft>
        <a:defRPr sz="2400">
          <a:solidFill>
            <a:schemeClr val="bg1"/>
          </a:solidFill>
          <a:latin typeface="Futura Md BT" pitchFamily="34" charset="0"/>
          <a:cs typeface="Times New Roman" pitchFamily="18" charset="0"/>
        </a:defRPr>
      </a:lvl4pPr>
      <a:lvl5pPr algn="l" rtl="0" eaLnBrk="0" fontAlgn="base" hangingPunct="0">
        <a:spcBef>
          <a:spcPct val="0"/>
        </a:spcBef>
        <a:spcAft>
          <a:spcPct val="0"/>
        </a:spcAft>
        <a:defRPr sz="2400">
          <a:solidFill>
            <a:schemeClr val="bg1"/>
          </a:solidFill>
          <a:latin typeface="Futura Md BT" pitchFamily="34" charset="0"/>
          <a:cs typeface="Times New Roman" pitchFamily="18" charset="0"/>
        </a:defRPr>
      </a:lvl5pPr>
      <a:lvl6pPr marL="457200" algn="l" rtl="0" fontAlgn="base">
        <a:spcBef>
          <a:spcPct val="0"/>
        </a:spcBef>
        <a:spcAft>
          <a:spcPct val="0"/>
        </a:spcAft>
        <a:defRPr sz="2400">
          <a:solidFill>
            <a:schemeClr val="bg1"/>
          </a:solidFill>
          <a:latin typeface="Futura Md BT" pitchFamily="34" charset="0"/>
          <a:cs typeface="Times New Roman" pitchFamily="18" charset="0"/>
        </a:defRPr>
      </a:lvl6pPr>
      <a:lvl7pPr marL="914400" algn="l" rtl="0" fontAlgn="base">
        <a:spcBef>
          <a:spcPct val="0"/>
        </a:spcBef>
        <a:spcAft>
          <a:spcPct val="0"/>
        </a:spcAft>
        <a:defRPr sz="2400">
          <a:solidFill>
            <a:schemeClr val="bg1"/>
          </a:solidFill>
          <a:latin typeface="Futura Md BT" pitchFamily="34" charset="0"/>
          <a:cs typeface="Times New Roman" pitchFamily="18" charset="0"/>
        </a:defRPr>
      </a:lvl7pPr>
      <a:lvl8pPr marL="1371600" algn="l" rtl="0" fontAlgn="base">
        <a:spcBef>
          <a:spcPct val="0"/>
        </a:spcBef>
        <a:spcAft>
          <a:spcPct val="0"/>
        </a:spcAft>
        <a:defRPr sz="2400">
          <a:solidFill>
            <a:schemeClr val="bg1"/>
          </a:solidFill>
          <a:latin typeface="Futura Md BT" pitchFamily="34" charset="0"/>
          <a:cs typeface="Times New Roman" pitchFamily="18" charset="0"/>
        </a:defRPr>
      </a:lvl8pPr>
      <a:lvl9pPr marL="1828800" algn="l" rtl="0" fontAlgn="base">
        <a:spcBef>
          <a:spcPct val="0"/>
        </a:spcBef>
        <a:spcAft>
          <a:spcPct val="0"/>
        </a:spcAft>
        <a:defRPr sz="2400">
          <a:solidFill>
            <a:schemeClr val="bg1"/>
          </a:solidFill>
          <a:latin typeface="Futura Md BT"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0"/>
          <p:cNvGrpSpPr>
            <a:grpSpLocks/>
          </p:cNvGrpSpPr>
          <p:nvPr/>
        </p:nvGrpSpPr>
        <p:grpSpPr bwMode="auto">
          <a:xfrm>
            <a:off x="0" y="1143000"/>
            <a:ext cx="9159875" cy="3332163"/>
            <a:chOff x="0" y="1168703"/>
            <a:chExt cx="9159208" cy="3331868"/>
          </a:xfrm>
        </p:grpSpPr>
        <p:pic>
          <p:nvPicPr>
            <p:cNvPr id="9229" name="Picture 2" descr="Collage-AllBusEnt-1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8703"/>
              <a:ext cx="9159208" cy="333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0" name="Picture 24" descr="Denel-Skua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8202" y="2302793"/>
              <a:ext cx="1803219" cy="112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3" name="Text Box 25"/>
            <p:cNvSpPr txBox="1">
              <a:spLocks noChangeArrowheads="1"/>
            </p:cNvSpPr>
            <p:nvPr/>
          </p:nvSpPr>
          <p:spPr bwMode="auto">
            <a:xfrm>
              <a:off x="469866" y="2002067"/>
              <a:ext cx="936557" cy="457160"/>
            </a:xfrm>
            <a:prstGeom prst="rect">
              <a:avLst/>
            </a:prstGeom>
            <a:noFill/>
            <a:ln w="9525" algn="ctr">
              <a:noFill/>
              <a:miter lim="800000"/>
              <a:headEnd/>
              <a:tailEnd/>
            </a:ln>
            <a:effectLst>
              <a:outerShdw dist="35921" dir="2700000" algn="ctr" rotWithShape="0">
                <a:schemeClr val="bg2"/>
              </a:outerShdw>
            </a:effectLst>
          </p:spPr>
          <p:txBody>
            <a:bodyPr>
              <a:spAutoFit/>
            </a:bodyPr>
            <a:lstStyle/>
            <a:p>
              <a:pPr fontAlgn="base">
                <a:spcBef>
                  <a:spcPct val="50000"/>
                </a:spcBef>
                <a:spcAft>
                  <a:spcPct val="0"/>
                </a:spcAft>
                <a:defRPr/>
              </a:pPr>
              <a:endParaRPr lang="en-US" sz="2400" b="1" dirty="0">
                <a:solidFill>
                  <a:srgbClr val="000000"/>
                </a:solidFill>
                <a:latin typeface="Times New Roman" pitchFamily="18" charset="0"/>
              </a:endParaRPr>
            </a:p>
          </p:txBody>
        </p:sp>
        <p:pic>
          <p:nvPicPr>
            <p:cNvPr id="9232" name="Picture 26" descr="Picture 012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17787" y="2305854"/>
              <a:ext cx="1763466" cy="111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219" name="Rectangle 3"/>
          <p:cNvSpPr>
            <a:spLocks noChangeArrowheads="1"/>
          </p:cNvSpPr>
          <p:nvPr/>
        </p:nvSpPr>
        <p:spPr bwMode="auto">
          <a:xfrm>
            <a:off x="0" y="0"/>
            <a:ext cx="9144000" cy="1143000"/>
          </a:xfrm>
          <a:prstGeom prst="rect">
            <a:avLst/>
          </a:prstGeom>
          <a:solidFill>
            <a:srgbClr val="005DAA"/>
          </a:solidFill>
          <a:ln w="9525">
            <a:solidFill>
              <a:srgbClr val="0038A8"/>
            </a:solidFill>
            <a:miter lim="800000"/>
            <a:headEnd/>
            <a:tailEnd/>
          </a:ln>
        </p:spPr>
        <p:txBody>
          <a:bodyPr wrap="none" anchor="ctr"/>
          <a:lstStyle/>
          <a:p>
            <a:pPr fontAlgn="base">
              <a:spcBef>
                <a:spcPct val="0"/>
              </a:spcBef>
              <a:spcAft>
                <a:spcPct val="0"/>
              </a:spcAft>
            </a:pPr>
            <a:endParaRPr lang="en-US" sz="2400" b="1" dirty="0">
              <a:solidFill>
                <a:srgbClr val="000000"/>
              </a:solidFill>
              <a:latin typeface="Times New Roman" pitchFamily="18" charset="0"/>
            </a:endParaRPr>
          </a:p>
        </p:txBody>
      </p:sp>
      <p:sp>
        <p:nvSpPr>
          <p:cNvPr id="9221" name="Rectangle 5"/>
          <p:cNvSpPr>
            <a:spLocks noChangeArrowheads="1"/>
          </p:cNvSpPr>
          <p:nvPr/>
        </p:nvSpPr>
        <p:spPr bwMode="auto">
          <a:xfrm>
            <a:off x="6970713" y="411163"/>
            <a:ext cx="16829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600" b="1" dirty="0">
                <a:solidFill>
                  <a:srgbClr val="FFFFFF"/>
                </a:solidFill>
              </a:rPr>
              <a:t>DENEL GROUP</a:t>
            </a:r>
          </a:p>
        </p:txBody>
      </p:sp>
      <p:pic>
        <p:nvPicPr>
          <p:cNvPr id="9222" name="Picture 6" descr="New Denel logo"/>
          <p:cNvPicPr>
            <a:picLocks noChangeAspect="1" noChangeArrowheads="1"/>
          </p:cNvPicPr>
          <p:nvPr/>
        </p:nvPicPr>
        <p:blipFill>
          <a:blip r:embed="rId6" cstate="print">
            <a:clrChange>
              <a:clrFrom>
                <a:srgbClr val="004A8F"/>
              </a:clrFrom>
              <a:clrTo>
                <a:srgbClr val="004A8F">
                  <a:alpha val="0"/>
                </a:srgbClr>
              </a:clrTo>
            </a:clrChange>
            <a:extLst>
              <a:ext uri="{28A0092B-C50C-407E-A947-70E740481C1C}">
                <a14:useLocalDpi xmlns:a14="http://schemas.microsoft.com/office/drawing/2010/main" xmlns="" val="0"/>
              </a:ext>
            </a:extLst>
          </a:blip>
          <a:srcRect l="1683" t="5319" r="4567" b="5319"/>
          <a:stretch>
            <a:fillRect/>
          </a:stretch>
        </p:blipFill>
        <p:spPr bwMode="auto">
          <a:xfrm>
            <a:off x="500063" y="176213"/>
            <a:ext cx="1890712"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3" name="Group 7"/>
          <p:cNvGrpSpPr>
            <a:grpSpLocks/>
          </p:cNvGrpSpPr>
          <p:nvPr/>
        </p:nvGrpSpPr>
        <p:grpSpPr bwMode="auto">
          <a:xfrm>
            <a:off x="0" y="4572000"/>
            <a:ext cx="7315200" cy="296863"/>
            <a:chOff x="0" y="2880"/>
            <a:chExt cx="4608" cy="187"/>
          </a:xfrm>
        </p:grpSpPr>
        <p:sp>
          <p:nvSpPr>
            <p:cNvPr id="9226" name="Line 8"/>
            <p:cNvSpPr>
              <a:spLocks noChangeShapeType="1"/>
            </p:cNvSpPr>
            <p:nvPr/>
          </p:nvSpPr>
          <p:spPr bwMode="auto">
            <a:xfrm>
              <a:off x="0" y="2880"/>
              <a:ext cx="4608" cy="0"/>
            </a:xfrm>
            <a:prstGeom prst="line">
              <a:avLst/>
            </a:prstGeom>
            <a:noFill/>
            <a:ln w="114300">
              <a:solidFill>
                <a:srgbClr val="005DAA"/>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9227" name="Line 9"/>
            <p:cNvSpPr>
              <a:spLocks noChangeShapeType="1"/>
            </p:cNvSpPr>
            <p:nvPr/>
          </p:nvSpPr>
          <p:spPr bwMode="auto">
            <a:xfrm>
              <a:off x="0" y="2970"/>
              <a:ext cx="4608" cy="0"/>
            </a:xfrm>
            <a:prstGeom prst="line">
              <a:avLst/>
            </a:prstGeom>
            <a:noFill/>
            <a:ln w="114300">
              <a:solidFill>
                <a:srgbClr val="0079C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sp>
          <p:nvSpPr>
            <p:cNvPr id="9228" name="Line 10"/>
            <p:cNvSpPr>
              <a:spLocks noChangeShapeType="1"/>
            </p:cNvSpPr>
            <p:nvPr/>
          </p:nvSpPr>
          <p:spPr bwMode="auto">
            <a:xfrm flipV="1">
              <a:off x="0" y="3067"/>
              <a:ext cx="4604" cy="0"/>
            </a:xfrm>
            <a:prstGeom prst="line">
              <a:avLst/>
            </a:prstGeom>
            <a:noFill/>
            <a:ln w="114300">
              <a:solidFill>
                <a:srgbClr val="A1A0A4"/>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b="1" dirty="0">
                <a:solidFill>
                  <a:srgbClr val="000000"/>
                </a:solidFill>
                <a:latin typeface="Times New Roman" pitchFamily="18" charset="0"/>
              </a:endParaRPr>
            </a:p>
          </p:txBody>
        </p:sp>
      </p:grpSp>
      <p:sp>
        <p:nvSpPr>
          <p:cNvPr id="9224" name="Rectangle 3"/>
          <p:cNvSpPr txBox="1">
            <a:spLocks noChangeArrowheads="1"/>
          </p:cNvSpPr>
          <p:nvPr/>
        </p:nvSpPr>
        <p:spPr bwMode="auto">
          <a:xfrm>
            <a:off x="755576" y="812800"/>
            <a:ext cx="86391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GB" dirty="0">
                <a:solidFill>
                  <a:srgbClr val="000000"/>
                </a:solidFill>
                <a:latin typeface="Futura Md BT"/>
              </a:rPr>
              <a:t/>
            </a:r>
            <a:br>
              <a:rPr lang="en-GB" dirty="0">
                <a:solidFill>
                  <a:srgbClr val="000000"/>
                </a:solidFill>
                <a:latin typeface="Futura Md BT"/>
              </a:rPr>
            </a:br>
            <a:r>
              <a:rPr lang="en-GB" dirty="0">
                <a:solidFill>
                  <a:srgbClr val="000000"/>
                </a:solidFill>
                <a:latin typeface="Futura Md BT"/>
              </a:rPr>
              <a:t/>
            </a:r>
            <a:br>
              <a:rPr lang="en-GB" dirty="0">
                <a:solidFill>
                  <a:srgbClr val="000000"/>
                </a:solidFill>
                <a:latin typeface="Futura Md BT"/>
              </a:rPr>
            </a:br>
            <a:endParaRPr lang="en-GB" dirty="0">
              <a:solidFill>
                <a:srgbClr val="000000"/>
              </a:solidFill>
              <a:latin typeface="Futura Md BT"/>
            </a:endParaRPr>
          </a:p>
        </p:txBody>
      </p:sp>
      <p:sp>
        <p:nvSpPr>
          <p:cNvPr id="9225" name="Rectangle 7"/>
          <p:cNvSpPr>
            <a:spLocks noChangeArrowheads="1"/>
          </p:cNvSpPr>
          <p:nvPr/>
        </p:nvSpPr>
        <p:spPr bwMode="auto">
          <a:xfrm>
            <a:off x="250825" y="5072633"/>
            <a:ext cx="8642351" cy="1380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lnSpc>
                <a:spcPct val="80000"/>
              </a:lnSpc>
              <a:defRPr/>
            </a:pPr>
            <a:endParaRPr lang="en-GB" sz="1200" b="1" dirty="0">
              <a:solidFill>
                <a:srgbClr val="000000"/>
              </a:solidFill>
              <a:latin typeface="Arial" panose="020B0604020202020204" pitchFamily="34" charset="0"/>
              <a:cs typeface="Arial" panose="020B0604020202020204" pitchFamily="34" charset="0"/>
            </a:endParaRPr>
          </a:p>
          <a:p>
            <a:pPr>
              <a:lnSpc>
                <a:spcPct val="80000"/>
              </a:lnSpc>
              <a:defRPr/>
            </a:pPr>
            <a:r>
              <a:rPr lang="en-US" b="1" dirty="0" smtClean="0"/>
              <a:t>BRIEFING</a:t>
            </a:r>
            <a:r>
              <a:rPr lang="en-US" dirty="0" smtClean="0">
                <a:latin typeface="Tahoma" panose="020B0604030504040204" pitchFamily="34" charset="0"/>
                <a:ea typeface="Calibri" panose="020F0502020204030204" pitchFamily="34" charset="0"/>
              </a:rPr>
              <a:t> </a:t>
            </a:r>
            <a:r>
              <a:rPr lang="en-GB" b="1" dirty="0" smtClean="0"/>
              <a:t>TO </a:t>
            </a:r>
            <a:r>
              <a:rPr lang="en-GB" b="1" dirty="0"/>
              <a:t>THE </a:t>
            </a:r>
            <a:r>
              <a:rPr lang="en-GB" b="1" dirty="0" smtClean="0"/>
              <a:t>POTFOLIO COMMITTEE ON PUBLIC ENTERPRISES</a:t>
            </a:r>
            <a:endParaRPr lang="en-GB" b="1" dirty="0"/>
          </a:p>
          <a:p>
            <a:pPr lvl="0">
              <a:lnSpc>
                <a:spcPct val="80000"/>
              </a:lnSpc>
              <a:spcBef>
                <a:spcPct val="20000"/>
              </a:spcBef>
              <a:defRPr/>
            </a:pPr>
            <a:endParaRPr lang="en-ZA" sz="1200" b="1" dirty="0" smtClean="0">
              <a:solidFill>
                <a:srgbClr val="000000"/>
              </a:solidFill>
              <a:latin typeface="Arial" panose="020B0604020202020204" pitchFamily="34" charset="0"/>
              <a:cs typeface="Arial" panose="020B0604020202020204" pitchFamily="34" charset="0"/>
            </a:endParaRPr>
          </a:p>
          <a:p>
            <a:pPr lvl="0">
              <a:lnSpc>
                <a:spcPct val="80000"/>
              </a:lnSpc>
              <a:spcBef>
                <a:spcPct val="20000"/>
              </a:spcBef>
              <a:defRPr/>
            </a:pPr>
            <a:r>
              <a:rPr lang="en-ZA" b="1" dirty="0" smtClean="0">
                <a:solidFill>
                  <a:srgbClr val="000000"/>
                </a:solidFill>
                <a:latin typeface="Arial" panose="020B0604020202020204" pitchFamily="34" charset="0"/>
                <a:cs typeface="Arial" panose="020B0604020202020204" pitchFamily="34" charset="0"/>
              </a:rPr>
              <a:t>24 MAY 2017</a:t>
            </a:r>
            <a:endParaRPr lang="en-GB" b="1" dirty="0">
              <a:solidFill>
                <a:srgbClr val="000000"/>
              </a:solidFill>
              <a:latin typeface="Arial" panose="020B0604020202020204" pitchFamily="34" charset="0"/>
              <a:cs typeface="Arial" panose="020B0604020202020204" pitchFamily="34" charset="0"/>
            </a:endParaRPr>
          </a:p>
        </p:txBody>
      </p:sp>
      <p:grpSp>
        <p:nvGrpSpPr>
          <p:cNvPr id="17" name="Group 7"/>
          <p:cNvGrpSpPr>
            <a:grpSpLocks/>
          </p:cNvGrpSpPr>
          <p:nvPr/>
        </p:nvGrpSpPr>
        <p:grpSpPr bwMode="auto">
          <a:xfrm>
            <a:off x="0" y="4572001"/>
            <a:ext cx="7315200" cy="296863"/>
            <a:chOff x="0" y="2880"/>
            <a:chExt cx="4608" cy="187"/>
          </a:xfrm>
        </p:grpSpPr>
        <p:sp>
          <p:nvSpPr>
            <p:cNvPr id="18" name="Line 8"/>
            <p:cNvSpPr>
              <a:spLocks noChangeShapeType="1"/>
            </p:cNvSpPr>
            <p:nvPr/>
          </p:nvSpPr>
          <p:spPr bwMode="auto">
            <a:xfrm>
              <a:off x="0" y="2880"/>
              <a:ext cx="4608" cy="0"/>
            </a:xfrm>
            <a:prstGeom prst="line">
              <a:avLst/>
            </a:prstGeom>
            <a:noFill/>
            <a:ln w="114300">
              <a:solidFill>
                <a:srgbClr val="005DAA"/>
              </a:solidFill>
              <a:round/>
              <a:headEnd/>
              <a:tailEnd/>
            </a:ln>
            <a:extLst>
              <a:ext uri="{909E8E84-426E-40DD-AFC4-6F175D3DCCD1}">
                <a14:hiddenFill xmlns:a14="http://schemas.microsoft.com/office/drawing/2010/main" xmlns="">
                  <a:noFill/>
                </a14:hiddenFill>
              </a:ext>
            </a:extLst>
          </p:spPr>
          <p:txBody>
            <a:bodyPr/>
            <a:lstStyle/>
            <a:p>
              <a:endParaRPr lang="en-ZA" dirty="0"/>
            </a:p>
          </p:txBody>
        </p:sp>
        <p:sp>
          <p:nvSpPr>
            <p:cNvPr id="19" name="Line 9"/>
            <p:cNvSpPr>
              <a:spLocks noChangeShapeType="1"/>
            </p:cNvSpPr>
            <p:nvPr/>
          </p:nvSpPr>
          <p:spPr bwMode="auto">
            <a:xfrm>
              <a:off x="0" y="2970"/>
              <a:ext cx="4608" cy="0"/>
            </a:xfrm>
            <a:prstGeom prst="line">
              <a:avLst/>
            </a:prstGeom>
            <a:noFill/>
            <a:ln w="114300">
              <a:solidFill>
                <a:srgbClr val="0079C0"/>
              </a:solidFill>
              <a:round/>
              <a:headEnd/>
              <a:tailEnd/>
            </a:ln>
            <a:extLst>
              <a:ext uri="{909E8E84-426E-40DD-AFC4-6F175D3DCCD1}">
                <a14:hiddenFill xmlns:a14="http://schemas.microsoft.com/office/drawing/2010/main" xmlns="">
                  <a:noFill/>
                </a14:hiddenFill>
              </a:ext>
            </a:extLst>
          </p:spPr>
          <p:txBody>
            <a:bodyPr/>
            <a:lstStyle/>
            <a:p>
              <a:endParaRPr lang="en-ZA" dirty="0"/>
            </a:p>
          </p:txBody>
        </p:sp>
        <p:sp>
          <p:nvSpPr>
            <p:cNvPr id="20" name="Line 10"/>
            <p:cNvSpPr>
              <a:spLocks noChangeShapeType="1"/>
            </p:cNvSpPr>
            <p:nvPr/>
          </p:nvSpPr>
          <p:spPr bwMode="auto">
            <a:xfrm flipV="1">
              <a:off x="0" y="3067"/>
              <a:ext cx="4604" cy="0"/>
            </a:xfrm>
            <a:prstGeom prst="line">
              <a:avLst/>
            </a:prstGeom>
            <a:noFill/>
            <a:ln w="114300">
              <a:solidFill>
                <a:srgbClr val="A1A0A4"/>
              </a:solidFill>
              <a:round/>
              <a:headEnd/>
              <a:tailEnd/>
            </a:ln>
            <a:extLst>
              <a:ext uri="{909E8E84-426E-40DD-AFC4-6F175D3DCCD1}">
                <a14:hiddenFill xmlns:a14="http://schemas.microsoft.com/office/drawing/2010/main" xmlns="">
                  <a:noFill/>
                </a14:hiddenFill>
              </a:ext>
            </a:extLst>
          </p:spPr>
          <p:txBody>
            <a:bodyPr/>
            <a:lstStyle/>
            <a:p>
              <a:endParaRPr lang="en-ZA" dirty="0"/>
            </a:p>
          </p:txBody>
        </p:sp>
      </p:grpSp>
      <p:grpSp>
        <p:nvGrpSpPr>
          <p:cNvPr id="21" name="Group 20"/>
          <p:cNvGrpSpPr/>
          <p:nvPr/>
        </p:nvGrpSpPr>
        <p:grpSpPr>
          <a:xfrm>
            <a:off x="0" y="1168400"/>
            <a:ext cx="9159875" cy="3332163"/>
            <a:chOff x="0" y="1168400"/>
            <a:chExt cx="9159875" cy="3332163"/>
          </a:xfrm>
        </p:grpSpPr>
        <p:grpSp>
          <p:nvGrpSpPr>
            <p:cNvPr id="22" name="Group 21"/>
            <p:cNvGrpSpPr/>
            <p:nvPr/>
          </p:nvGrpSpPr>
          <p:grpSpPr>
            <a:xfrm>
              <a:off x="0" y="1168400"/>
              <a:ext cx="9159875" cy="3332163"/>
              <a:chOff x="0" y="1168400"/>
              <a:chExt cx="9159875" cy="3332163"/>
            </a:xfrm>
          </p:grpSpPr>
          <p:pic>
            <p:nvPicPr>
              <p:cNvPr id="25" name="Picture 2" descr="Collage-AllBusEnt-1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8400"/>
                <a:ext cx="9159875" cy="333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4" descr="Denel-Skua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8336" y="2302590"/>
                <a:ext cx="1803350" cy="1120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25"/>
              <p:cNvSpPr txBox="1">
                <a:spLocks noChangeArrowheads="1"/>
              </p:cNvSpPr>
              <p:nvPr/>
            </p:nvSpPr>
            <p:spPr bwMode="auto">
              <a:xfrm>
                <a:off x="469900" y="2001838"/>
                <a:ext cx="936625"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spcBef>
                    <a:spcPct val="50000"/>
                  </a:spcBef>
                </a:pPr>
                <a:endParaRPr lang="en-US" dirty="0"/>
              </a:p>
            </p:txBody>
          </p:sp>
        </p:grpSp>
        <p:pic>
          <p:nvPicPr>
            <p:cNvPr id="23" name="Picture 22"/>
            <p:cNvPicPr>
              <a:picLocks noChangeAspect="1"/>
            </p:cNvPicPr>
            <p:nvPr/>
          </p:nvPicPr>
          <p:blipFill rotWithShape="1">
            <a:blip r:embed="rId7" cstate="print">
              <a:extLst>
                <a:ext uri="{28A0092B-C50C-407E-A947-70E740481C1C}">
                  <a14:useLocalDpi xmlns:a14="http://schemas.microsoft.com/office/drawing/2010/main" xmlns="" val="0"/>
                </a:ext>
              </a:extLst>
            </a:blip>
            <a:srcRect l="5469" t="17041" r="10520" b="3306"/>
            <a:stretch/>
          </p:blipFill>
          <p:spPr>
            <a:xfrm>
              <a:off x="5508105" y="2276872"/>
              <a:ext cx="1800746" cy="1120414"/>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xmlns="" val="0"/>
                </a:ext>
              </a:extLst>
            </a:blip>
            <a:srcRect l="15382" t="24657" r="12728" b="26316"/>
            <a:stretch/>
          </p:blipFill>
          <p:spPr>
            <a:xfrm>
              <a:off x="7308850" y="3397286"/>
              <a:ext cx="1835150" cy="1103277"/>
            </a:xfrm>
            <a:prstGeom prst="rect">
              <a:avLst/>
            </a:prstGeom>
          </p:spPr>
        </p:pic>
      </p:grpSp>
    </p:spTree>
    <p:extLst>
      <p:ext uri="{BB962C8B-B14F-4D97-AF65-F5344CB8AC3E}">
        <p14:creationId xmlns:p14="http://schemas.microsoft.com/office/powerpoint/2010/main" xmlns="" val="188197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078313"/>
          </a:xfrm>
          <a:prstGeom prst="rect">
            <a:avLst/>
          </a:prstGeom>
          <a:noFill/>
        </p:spPr>
        <p:txBody>
          <a:bodyPr wrap="square" rtlCol="0">
            <a:spAutoFit/>
          </a:bodyPr>
          <a:lstStyle/>
          <a:p>
            <a:pPr algn="just">
              <a:lnSpc>
                <a:spcPct val="150000"/>
              </a:lnSpc>
            </a:pPr>
            <a:r>
              <a:rPr lang="en-ZA"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ZA" dirty="0" smtClean="0">
                <a:solidFill>
                  <a:srgbClr val="000000"/>
                </a:solidFill>
              </a:rPr>
              <a:t>The </a:t>
            </a:r>
            <a:r>
              <a:rPr lang="en-ZA" dirty="0">
                <a:solidFill>
                  <a:srgbClr val="000000"/>
                </a:solidFill>
              </a:rPr>
              <a:t>Group CEO’s contract remains not renewed with the remainder of the current contract that runs into January 2017 terminated with payment.</a:t>
            </a:r>
            <a:endParaRPr lang="en-US" dirty="0">
              <a:solidFill>
                <a:srgbClr val="000000"/>
              </a:solidFill>
            </a:endParaRPr>
          </a:p>
          <a:p>
            <a:pPr marL="285750" indent="-285750" algn="just">
              <a:lnSpc>
                <a:spcPct val="150000"/>
              </a:lnSpc>
              <a:buFont typeface="Wingdings" panose="05000000000000000000" pitchFamily="2" charset="2"/>
              <a:buChar char="v"/>
            </a:pPr>
            <a:r>
              <a:rPr lang="en-US" dirty="0">
                <a:solidFill>
                  <a:srgbClr val="000000"/>
                </a:solidFill>
              </a:rPr>
              <a:t>Mutual separation arrangements were arrived at for the following reasons:</a:t>
            </a:r>
          </a:p>
          <a:p>
            <a:pPr marL="285750" indent="-285750" algn="just">
              <a:lnSpc>
                <a:spcPct val="150000"/>
              </a:lnSpc>
              <a:buFont typeface="Wingdings" panose="05000000000000000000" pitchFamily="2" charset="2"/>
              <a:buChar char="v"/>
            </a:pPr>
            <a:endParaRPr lang="en-US" dirty="0">
              <a:solidFill>
                <a:srgbClr val="000000"/>
              </a:solidFill>
            </a:endParaRPr>
          </a:p>
          <a:p>
            <a:pPr marL="742950" lvl="1" indent="-285750" algn="just">
              <a:lnSpc>
                <a:spcPct val="150000"/>
              </a:lnSpc>
              <a:buFont typeface="Wingdings" panose="05000000000000000000" pitchFamily="2" charset="2"/>
              <a:buChar char="v"/>
            </a:pPr>
            <a:r>
              <a:rPr lang="en-US" dirty="0">
                <a:solidFill>
                  <a:srgbClr val="000000"/>
                </a:solidFill>
              </a:rPr>
              <a:t>Denel’s funders accounting for more than R3.7bn of Denel’s debt were insisting on a stable leadership. </a:t>
            </a:r>
          </a:p>
          <a:p>
            <a:pPr marL="742950" lvl="1" indent="-285750" algn="just">
              <a:lnSpc>
                <a:spcPct val="150000"/>
              </a:lnSpc>
              <a:buFont typeface="Wingdings" panose="05000000000000000000" pitchFamily="2" charset="2"/>
              <a:buChar char="v"/>
            </a:pPr>
            <a:r>
              <a:rPr lang="en-US" dirty="0">
                <a:solidFill>
                  <a:srgbClr val="000000"/>
                </a:solidFill>
              </a:rPr>
              <a:t>Denel’s Major clients were also making calls for stability</a:t>
            </a:r>
          </a:p>
          <a:p>
            <a:pPr marL="742950" lvl="1" indent="-285750" algn="just">
              <a:lnSpc>
                <a:spcPct val="150000"/>
              </a:lnSpc>
              <a:buFont typeface="Wingdings" panose="05000000000000000000" pitchFamily="2" charset="2"/>
              <a:buChar char="v"/>
            </a:pPr>
            <a:r>
              <a:rPr lang="en-US" dirty="0">
                <a:solidFill>
                  <a:srgbClr val="000000"/>
                </a:solidFill>
              </a:rPr>
              <a:t>Cost considerations </a:t>
            </a:r>
            <a:endParaRPr lang="en-US" dirty="0" smtClean="0">
              <a:solidFill>
                <a:srgbClr val="000000"/>
              </a:solidFill>
            </a:endParaRPr>
          </a:p>
          <a:p>
            <a:pPr marL="742950" lvl="1" indent="-285750" algn="just">
              <a:lnSpc>
                <a:spcPct val="150000"/>
              </a:lnSpc>
              <a:buFont typeface="Wingdings" panose="05000000000000000000" pitchFamily="2" charset="2"/>
              <a:buChar char="v"/>
            </a:pPr>
            <a:r>
              <a:rPr lang="en-US" dirty="0" smtClean="0"/>
              <a:t>The business interest and image of Denel</a:t>
            </a:r>
          </a:p>
          <a:p>
            <a:pPr marL="285750" indent="-285750" algn="just">
              <a:lnSpc>
                <a:spcPct val="150000"/>
              </a:lnSpc>
              <a:buFont typeface="Wingdings" panose="05000000000000000000" pitchFamily="2" charset="2"/>
              <a:buChar char="v"/>
            </a:pPr>
            <a:r>
              <a:rPr lang="en-ZA" dirty="0">
                <a:solidFill>
                  <a:srgbClr val="000000"/>
                </a:solidFill>
              </a:rPr>
              <a:t>The board is pleased to have concluded these matters to allow that the necessary focus and </a:t>
            </a:r>
            <a:r>
              <a:rPr lang="en-ZA" dirty="0" smtClean="0">
                <a:solidFill>
                  <a:srgbClr val="000000"/>
                </a:solidFill>
              </a:rPr>
              <a:t>attention to </a:t>
            </a:r>
            <a:r>
              <a:rPr lang="en-ZA" dirty="0">
                <a:solidFill>
                  <a:srgbClr val="000000"/>
                </a:solidFill>
              </a:rPr>
              <a:t>be placed on taking the Denel business forward. </a:t>
            </a:r>
          </a:p>
        </p:txBody>
      </p:sp>
    </p:spTree>
    <p:extLst>
      <p:ext uri="{BB962C8B-B14F-4D97-AF65-F5344CB8AC3E}">
        <p14:creationId xmlns:p14="http://schemas.microsoft.com/office/powerpoint/2010/main" xmlns="" val="3162263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4662815"/>
          </a:xfrm>
          <a:prstGeom prst="rect">
            <a:avLst/>
          </a:prstGeom>
          <a:noFill/>
        </p:spPr>
        <p:txBody>
          <a:bodyPr wrap="square" rtlCol="0">
            <a:spAutoFit/>
          </a:bodyPr>
          <a:lstStyle/>
          <a:p>
            <a:pPr algn="just">
              <a:lnSpc>
                <a:spcPct val="150000"/>
              </a:lnSpc>
            </a:pPr>
            <a:r>
              <a:rPr lang="en-ZA" b="1" dirty="0" smtClean="0">
                <a:solidFill>
                  <a:srgbClr val="000000"/>
                </a:solidFill>
              </a:rPr>
              <a:t>UPDATE ON FORMER EXECUTIVES</a:t>
            </a:r>
          </a:p>
          <a:p>
            <a:pPr algn="just">
              <a:lnSpc>
                <a:spcPct val="150000"/>
              </a:lnSpc>
            </a:pPr>
            <a:endParaRPr lang="en-ZA" dirty="0">
              <a:solidFill>
                <a:srgbClr val="000000"/>
              </a:solidFill>
            </a:endParaRPr>
          </a:p>
          <a:p>
            <a:pPr marL="285750" indent="-285750" algn="just">
              <a:lnSpc>
                <a:spcPct val="150000"/>
              </a:lnSpc>
              <a:buFont typeface="Wingdings" panose="05000000000000000000" pitchFamily="2" charset="2"/>
              <a:buChar char="v"/>
            </a:pPr>
            <a:r>
              <a:rPr lang="en-ZA" dirty="0">
                <a:solidFill>
                  <a:srgbClr val="000000"/>
                </a:solidFill>
              </a:rPr>
              <a:t>The interim executives just concluded the company’s 2021 strategy aimed at </a:t>
            </a:r>
            <a:r>
              <a:rPr lang="en-ZA" dirty="0" smtClean="0">
                <a:solidFill>
                  <a:srgbClr val="000000"/>
                </a:solidFill>
              </a:rPr>
              <a:t>growth of </a:t>
            </a:r>
            <a:r>
              <a:rPr lang="en-ZA" dirty="0">
                <a:solidFill>
                  <a:srgbClr val="000000"/>
                </a:solidFill>
              </a:rPr>
              <a:t>the business further and creating sufficient liquidity to support the envisaged growth, which has been approved by the board. Stability and focus on implementation of this strategy is of utmost importance as we close the suspensions chapter. </a:t>
            </a:r>
          </a:p>
          <a:p>
            <a:pPr algn="just">
              <a:lnSpc>
                <a:spcPct val="150000"/>
              </a:lnSpc>
            </a:pPr>
            <a:endParaRPr lang="en-ZA" dirty="0">
              <a:solidFill>
                <a:srgbClr val="000000"/>
              </a:solidFill>
            </a:endParaRPr>
          </a:p>
          <a:p>
            <a:pPr marL="285750" indent="-285750" algn="just">
              <a:lnSpc>
                <a:spcPct val="150000"/>
              </a:lnSpc>
              <a:buFont typeface="Wingdings" panose="05000000000000000000" pitchFamily="2" charset="2"/>
              <a:buChar char="v"/>
            </a:pPr>
            <a:r>
              <a:rPr lang="en-ZA" dirty="0">
                <a:solidFill>
                  <a:srgbClr val="000000"/>
                </a:solidFill>
              </a:rPr>
              <a:t>These positions are now effectively vacant and the board has commenced with the process of filling them</a:t>
            </a:r>
            <a:endParaRPr lang="en-US" dirty="0"/>
          </a:p>
          <a:p>
            <a:pPr marL="1200150" lvl="3" indent="-285750" algn="just">
              <a:lnSpc>
                <a:spcPct val="150000"/>
              </a:lnSpc>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xmlns="" val="156203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909310"/>
          </a:xfrm>
          <a:prstGeom prst="rect">
            <a:avLst/>
          </a:prstGeom>
          <a:noFill/>
        </p:spPr>
        <p:txBody>
          <a:bodyPr wrap="square" rtlCol="0">
            <a:spAutoFit/>
          </a:bodyPr>
          <a:lstStyle/>
          <a:p>
            <a:pPr algn="just">
              <a:lnSpc>
                <a:spcPct val="150000"/>
              </a:lnSpc>
            </a:pPr>
            <a:r>
              <a:rPr lang="en-ZA" b="1" dirty="0" smtClean="0">
                <a:solidFill>
                  <a:srgbClr val="000000"/>
                </a:solidFill>
              </a:rPr>
              <a:t>UPDATE ON DENEL ASIA</a:t>
            </a:r>
          </a:p>
          <a:p>
            <a:pPr algn="just">
              <a:lnSpc>
                <a:spcPct val="150000"/>
              </a:lnSpc>
            </a:pPr>
            <a:endParaRPr lang="en-ZA" dirty="0">
              <a:solidFill>
                <a:srgbClr val="000000"/>
              </a:solidFill>
            </a:endParaRPr>
          </a:p>
          <a:p>
            <a:pPr marL="285750" indent="-285750" algn="just">
              <a:lnSpc>
                <a:spcPct val="150000"/>
              </a:lnSpc>
              <a:buFont typeface="Wingdings" panose="05000000000000000000" pitchFamily="2" charset="2"/>
              <a:buChar char="v"/>
            </a:pPr>
            <a:r>
              <a:rPr lang="en-ZA" dirty="0" smtClean="0">
                <a:solidFill>
                  <a:srgbClr val="000000"/>
                </a:solidFill>
              </a:rPr>
              <a:t>Details were provided on why Denel requires strategic partnerships in all its foreign endeavours</a:t>
            </a:r>
          </a:p>
          <a:p>
            <a:pPr marL="285750" indent="-285750" algn="just">
              <a:lnSpc>
                <a:spcPct val="150000"/>
              </a:lnSpc>
              <a:buFont typeface="Wingdings" panose="05000000000000000000" pitchFamily="2" charset="2"/>
              <a:buChar char="v"/>
            </a:pPr>
            <a:r>
              <a:rPr lang="en-ZA" dirty="0" smtClean="0">
                <a:solidFill>
                  <a:srgbClr val="000000"/>
                </a:solidFill>
              </a:rPr>
              <a:t>Details of markets where Denel already have strategic partnerships and the processes followed at selecting them including their contribution to Denel’s success.</a:t>
            </a:r>
          </a:p>
          <a:p>
            <a:pPr marL="285750" indent="-285750" algn="just">
              <a:lnSpc>
                <a:spcPct val="150000"/>
              </a:lnSpc>
              <a:buFont typeface="Wingdings" panose="05000000000000000000" pitchFamily="2" charset="2"/>
              <a:buChar char="v"/>
            </a:pPr>
            <a:r>
              <a:rPr lang="en-ZA" dirty="0" smtClean="0">
                <a:solidFill>
                  <a:srgbClr val="000000"/>
                </a:solidFill>
              </a:rPr>
              <a:t>Details of VR laser South Africa ownership as well at their capabilities were spelt  out.</a:t>
            </a:r>
          </a:p>
          <a:p>
            <a:pPr marL="285750" lvl="1" indent="-285750" algn="just">
              <a:lnSpc>
                <a:spcPct val="150000"/>
              </a:lnSpc>
              <a:buFont typeface="Wingdings" panose="05000000000000000000" pitchFamily="2" charset="2"/>
              <a:buChar char="v"/>
            </a:pPr>
            <a:r>
              <a:rPr lang="en-GB" dirty="0">
                <a:solidFill>
                  <a:srgbClr val="000000"/>
                </a:solidFill>
              </a:rPr>
              <a:t>Internationally endorsed as a superior quality supplier by the United Nations as well as Patria Land Services </a:t>
            </a:r>
            <a:r>
              <a:rPr lang="en-GB" dirty="0" err="1">
                <a:solidFill>
                  <a:srgbClr val="000000"/>
                </a:solidFill>
              </a:rPr>
              <a:t>Oyj</a:t>
            </a:r>
            <a:r>
              <a:rPr lang="en-GB" dirty="0">
                <a:solidFill>
                  <a:srgbClr val="000000"/>
                </a:solidFill>
              </a:rPr>
              <a:t> (Defence contractor from Finland whose vehicle platform is used in the </a:t>
            </a:r>
            <a:r>
              <a:rPr lang="en-GB" dirty="0" err="1">
                <a:solidFill>
                  <a:srgbClr val="000000"/>
                </a:solidFill>
              </a:rPr>
              <a:t>Hoefyster</a:t>
            </a:r>
            <a:r>
              <a:rPr lang="en-GB" dirty="0">
                <a:solidFill>
                  <a:srgbClr val="000000"/>
                </a:solidFill>
              </a:rPr>
              <a:t> Contract)</a:t>
            </a:r>
            <a:endParaRPr lang="en-US" dirty="0">
              <a:solidFill>
                <a:srgbClr val="000000"/>
              </a:solidFill>
            </a:endParaRPr>
          </a:p>
          <a:p>
            <a:pPr marL="285750" indent="-285750" algn="just">
              <a:lnSpc>
                <a:spcPct val="150000"/>
              </a:lnSpc>
              <a:buFont typeface="Wingdings" panose="05000000000000000000" pitchFamily="2" charset="2"/>
              <a:buChar char="v"/>
            </a:pPr>
            <a:endParaRPr lang="en-ZA" dirty="0" smtClean="0">
              <a:solidFill>
                <a:srgbClr val="000000"/>
              </a:solidFill>
            </a:endParaRPr>
          </a:p>
          <a:p>
            <a:pPr marL="1200150" lvl="3" indent="-285750" algn="just">
              <a:lnSpc>
                <a:spcPct val="150000"/>
              </a:lnSpc>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xmlns="" val="627573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909310"/>
          </a:xfrm>
          <a:prstGeom prst="rect">
            <a:avLst/>
          </a:prstGeom>
          <a:noFill/>
        </p:spPr>
        <p:txBody>
          <a:bodyPr wrap="square" rtlCol="0">
            <a:spAutoFit/>
          </a:bodyPr>
          <a:lstStyle/>
          <a:p>
            <a:pPr algn="just">
              <a:lnSpc>
                <a:spcPct val="150000"/>
              </a:lnSpc>
            </a:pPr>
            <a:r>
              <a:rPr lang="en-ZA" b="1" dirty="0" smtClean="0">
                <a:solidFill>
                  <a:srgbClr val="000000"/>
                </a:solidFill>
              </a:rPr>
              <a:t>UPDATE ON DENEL ASIA</a:t>
            </a:r>
          </a:p>
          <a:p>
            <a:pPr algn="just">
              <a:lnSpc>
                <a:spcPct val="150000"/>
              </a:lnSpc>
            </a:pPr>
            <a:endParaRPr lang="en-ZA" dirty="0">
              <a:solidFill>
                <a:srgbClr val="000000"/>
              </a:solidFill>
            </a:endParaRPr>
          </a:p>
          <a:p>
            <a:pPr marL="285750" lvl="1" indent="-285750" algn="just">
              <a:lnSpc>
                <a:spcPct val="150000"/>
              </a:lnSpc>
              <a:buFont typeface="Wingdings" panose="05000000000000000000" pitchFamily="2" charset="2"/>
              <a:buChar char="v"/>
            </a:pPr>
            <a:r>
              <a:rPr lang="en-ZA" i="1" dirty="0">
                <a:solidFill>
                  <a:srgbClr val="000000"/>
                </a:solidFill>
              </a:rPr>
              <a:t>“VR Laser Services (Pty) Ltd will be the only and sole </a:t>
            </a:r>
            <a:r>
              <a:rPr lang="en-ZA" i="1" dirty="0" err="1">
                <a:solidFill>
                  <a:srgbClr val="000000"/>
                </a:solidFill>
              </a:rPr>
              <a:t>Amoured</a:t>
            </a:r>
            <a:r>
              <a:rPr lang="en-ZA" i="1" dirty="0">
                <a:solidFill>
                  <a:srgbClr val="000000"/>
                </a:solidFill>
              </a:rPr>
              <a:t> Hull manufacturer and vehicle product assembler for all products on offer as filled in the LTA Agreement…..”  (UN OPS letter dated July 2015)</a:t>
            </a:r>
          </a:p>
          <a:p>
            <a:pPr marL="285750" lvl="1" indent="-285750" algn="just">
              <a:lnSpc>
                <a:spcPct val="150000"/>
              </a:lnSpc>
              <a:buFont typeface="Wingdings" panose="05000000000000000000" pitchFamily="2" charset="2"/>
              <a:buChar char="v"/>
            </a:pPr>
            <a:endParaRPr lang="en-ZA" i="1" dirty="0">
              <a:solidFill>
                <a:srgbClr val="000000"/>
              </a:solidFill>
            </a:endParaRPr>
          </a:p>
          <a:p>
            <a:pPr marL="285750" lvl="1" indent="-285750" algn="just">
              <a:lnSpc>
                <a:spcPct val="150000"/>
              </a:lnSpc>
              <a:buFont typeface="Wingdings" panose="05000000000000000000" pitchFamily="2" charset="2"/>
              <a:buChar char="v"/>
            </a:pPr>
            <a:r>
              <a:rPr lang="en-ZA" i="1" dirty="0">
                <a:solidFill>
                  <a:srgbClr val="000000"/>
                </a:solidFill>
              </a:rPr>
              <a:t>“VR Laser is capable of doing the whole hull from parts to delivery”</a:t>
            </a:r>
          </a:p>
          <a:p>
            <a:pPr marL="285750" lvl="1" indent="-285750" algn="just">
              <a:lnSpc>
                <a:spcPct val="150000"/>
              </a:lnSpc>
              <a:buFont typeface="Wingdings" panose="05000000000000000000" pitchFamily="2" charset="2"/>
              <a:buChar char="v"/>
            </a:pPr>
            <a:r>
              <a:rPr lang="en-ZA" i="1" dirty="0">
                <a:solidFill>
                  <a:srgbClr val="000000"/>
                </a:solidFill>
              </a:rPr>
              <a:t>“VR Laser references are good”</a:t>
            </a:r>
          </a:p>
          <a:p>
            <a:pPr marL="285750" lvl="1" indent="-285750" algn="just">
              <a:lnSpc>
                <a:spcPct val="150000"/>
              </a:lnSpc>
              <a:buFont typeface="Wingdings" panose="05000000000000000000" pitchFamily="2" charset="2"/>
              <a:buChar char="v"/>
            </a:pPr>
            <a:r>
              <a:rPr lang="en-ZA" i="1" dirty="0">
                <a:solidFill>
                  <a:srgbClr val="000000"/>
                </a:solidFill>
              </a:rPr>
              <a:t>“……..(competitor) has poor level of welding quality”</a:t>
            </a:r>
          </a:p>
          <a:p>
            <a:pPr marL="0" lvl="1" algn="just">
              <a:lnSpc>
                <a:spcPct val="150000"/>
              </a:lnSpc>
            </a:pPr>
            <a:r>
              <a:rPr lang="en-ZA" i="1" dirty="0">
                <a:solidFill>
                  <a:srgbClr val="000000"/>
                </a:solidFill>
              </a:rPr>
              <a:t>“More or less, decision is totally on DLS responsibility…it wouldn’t be beneficial to work load to more than two suppliers . For Hull parts set, there is no hesitation to choose VR-Laser…..” (Patria memo dated March 2014)</a:t>
            </a:r>
          </a:p>
          <a:p>
            <a:pPr marL="285750" indent="-285750" algn="just">
              <a:lnSpc>
                <a:spcPct val="150000"/>
              </a:lnSpc>
              <a:buFont typeface="Wingdings" panose="05000000000000000000" pitchFamily="2" charset="2"/>
              <a:buChar char="v"/>
            </a:pPr>
            <a:endParaRPr lang="en-ZA" dirty="0" smtClean="0">
              <a:solidFill>
                <a:srgbClr val="000000"/>
              </a:solidFill>
            </a:endParaRPr>
          </a:p>
          <a:p>
            <a:pPr marL="1200150" lvl="3" indent="-285750" algn="just">
              <a:lnSpc>
                <a:spcPct val="150000"/>
              </a:lnSpc>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xmlns="" val="1188393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4247317"/>
          </a:xfrm>
          <a:prstGeom prst="rect">
            <a:avLst/>
          </a:prstGeom>
          <a:noFill/>
        </p:spPr>
        <p:txBody>
          <a:bodyPr wrap="square" rtlCol="0">
            <a:spAutoFit/>
          </a:bodyPr>
          <a:lstStyle/>
          <a:p>
            <a:pPr algn="just">
              <a:lnSpc>
                <a:spcPct val="150000"/>
              </a:lnSpc>
            </a:pPr>
            <a:r>
              <a:rPr lang="en-ZA" b="1" dirty="0" smtClean="0">
                <a:solidFill>
                  <a:srgbClr val="000000"/>
                </a:solidFill>
              </a:rPr>
              <a:t>UPDATE ON DENEL ASIA</a:t>
            </a:r>
          </a:p>
          <a:p>
            <a:pPr algn="just">
              <a:lnSpc>
                <a:spcPct val="150000"/>
              </a:lnSpc>
            </a:pPr>
            <a:endParaRPr lang="en-ZA" dirty="0">
              <a:solidFill>
                <a:srgbClr val="000000"/>
              </a:solidFill>
            </a:endParaRPr>
          </a:p>
          <a:p>
            <a:pPr marL="285750" lvl="1" indent="-285750" algn="just">
              <a:lnSpc>
                <a:spcPct val="150000"/>
              </a:lnSpc>
              <a:buFont typeface="Wingdings" panose="05000000000000000000" pitchFamily="2" charset="2"/>
              <a:buChar char="v"/>
            </a:pPr>
            <a:r>
              <a:rPr lang="en-US" dirty="0">
                <a:solidFill>
                  <a:srgbClr val="000000"/>
                </a:solidFill>
              </a:rPr>
              <a:t>VR has been doing business with Denel for more than 15 years</a:t>
            </a:r>
          </a:p>
          <a:p>
            <a:pPr marL="742950" lvl="2" indent="-285750" algn="just">
              <a:lnSpc>
                <a:spcPct val="150000"/>
              </a:lnSpc>
              <a:buFont typeface="Wingdings" panose="05000000000000000000" pitchFamily="2" charset="2"/>
              <a:buChar char="Ø"/>
            </a:pPr>
            <a:r>
              <a:rPr lang="en-US" dirty="0">
                <a:solidFill>
                  <a:srgbClr val="000000"/>
                </a:solidFill>
              </a:rPr>
              <a:t>Fabrication of the hulls for mine protected vehicles (</a:t>
            </a:r>
            <a:r>
              <a:rPr lang="en-US" dirty="0" err="1">
                <a:solidFill>
                  <a:srgbClr val="000000"/>
                </a:solidFill>
              </a:rPr>
              <a:t>Casspir</a:t>
            </a:r>
            <a:r>
              <a:rPr lang="en-US" dirty="0">
                <a:solidFill>
                  <a:srgbClr val="000000"/>
                </a:solidFill>
              </a:rPr>
              <a:t>, RG series, etc.) as well as fabrication of mechanical structures for weapon systems</a:t>
            </a:r>
          </a:p>
          <a:p>
            <a:pPr marL="285750" lvl="1" indent="-285750" algn="just">
              <a:lnSpc>
                <a:spcPct val="150000"/>
              </a:lnSpc>
              <a:buFont typeface="Wingdings" panose="05000000000000000000" pitchFamily="2" charset="2"/>
              <a:buChar char="v"/>
            </a:pPr>
            <a:r>
              <a:rPr lang="en-US" dirty="0">
                <a:solidFill>
                  <a:srgbClr val="000000"/>
                </a:solidFill>
              </a:rPr>
              <a:t>The first contract awarded to VR Laser on the Badger Vehicle Project was in 2013</a:t>
            </a:r>
            <a:r>
              <a:rPr lang="en-US" dirty="0" smtClean="0">
                <a:solidFill>
                  <a:srgbClr val="000000"/>
                </a:solidFill>
              </a:rPr>
              <a:t>. This </a:t>
            </a:r>
            <a:r>
              <a:rPr lang="en-US" dirty="0">
                <a:solidFill>
                  <a:srgbClr val="000000"/>
                </a:solidFill>
              </a:rPr>
              <a:t>project in totality is for 264 vehicles and VR Laser’s total portion will amount to circa R400 million (not the R10 billion reported).</a:t>
            </a:r>
          </a:p>
          <a:p>
            <a:pPr algn="just">
              <a:lnSpc>
                <a:spcPct val="150000"/>
              </a:lnSpc>
            </a:pPr>
            <a:endParaRPr lang="en-ZA" dirty="0" smtClean="0">
              <a:solidFill>
                <a:srgbClr val="000000"/>
              </a:solidFill>
            </a:endParaRPr>
          </a:p>
          <a:p>
            <a:pPr marL="1200150" lvl="3" indent="-285750" algn="just">
              <a:lnSpc>
                <a:spcPct val="150000"/>
              </a:lnSpc>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xmlns="" val="118839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1754326"/>
          </a:xfrm>
          <a:prstGeom prst="rect">
            <a:avLst/>
          </a:prstGeom>
          <a:noFill/>
        </p:spPr>
        <p:txBody>
          <a:bodyPr wrap="square" rtlCol="0">
            <a:spAutoFit/>
          </a:bodyPr>
          <a:lstStyle/>
          <a:p>
            <a:pPr algn="just">
              <a:lnSpc>
                <a:spcPct val="150000"/>
              </a:lnSpc>
            </a:pPr>
            <a:r>
              <a:rPr lang="en-ZA" b="1" dirty="0" smtClean="0">
                <a:solidFill>
                  <a:srgbClr val="000000"/>
                </a:solidFill>
              </a:rPr>
              <a:t>UPDATE ON DENEL ASIA</a:t>
            </a:r>
          </a:p>
          <a:p>
            <a:pPr marL="285750" lvl="1" indent="-285750" algn="just">
              <a:lnSpc>
                <a:spcPct val="150000"/>
              </a:lnSpc>
              <a:buFont typeface="Wingdings" panose="05000000000000000000" pitchFamily="2" charset="2"/>
              <a:buChar char="v"/>
            </a:pPr>
            <a:r>
              <a:rPr lang="en-US" dirty="0" smtClean="0">
                <a:solidFill>
                  <a:srgbClr val="000000"/>
                </a:solidFill>
              </a:rPr>
              <a:t>The following process was also shared</a:t>
            </a:r>
          </a:p>
          <a:p>
            <a:pPr algn="just">
              <a:lnSpc>
                <a:spcPct val="150000"/>
              </a:lnSpc>
            </a:pPr>
            <a:endParaRPr lang="en-ZA" dirty="0" smtClean="0">
              <a:solidFill>
                <a:srgbClr val="000000"/>
              </a:solidFill>
            </a:endParaRPr>
          </a:p>
          <a:p>
            <a:pPr marL="1200150" lvl="3" indent="-285750" algn="just">
              <a:lnSpc>
                <a:spcPct val="150000"/>
              </a:lnSpc>
              <a:buFont typeface="Wingdings" panose="05000000000000000000" pitchFamily="2" charset="2"/>
              <a:buChar char="v"/>
            </a:pPr>
            <a:endParaRPr lang="en-US" dirty="0">
              <a:solidFill>
                <a:srgbClr val="000000"/>
              </a:solidFill>
            </a:endParaRPr>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712" y="1713875"/>
            <a:ext cx="8072437" cy="494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369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632311"/>
          </a:xfrm>
          <a:prstGeom prst="rect">
            <a:avLst/>
          </a:prstGeom>
          <a:noFill/>
        </p:spPr>
        <p:txBody>
          <a:bodyPr wrap="square" rtlCol="0">
            <a:spAutoFit/>
          </a:bodyPr>
          <a:lstStyle/>
          <a:p>
            <a:pPr algn="just">
              <a:lnSpc>
                <a:spcPct val="150000"/>
              </a:lnSpc>
            </a:pPr>
            <a:r>
              <a:rPr lang="en-ZA" sz="1600" b="1" dirty="0" smtClean="0">
                <a:solidFill>
                  <a:srgbClr val="000000"/>
                </a:solidFill>
              </a:rPr>
              <a:t>UPDATE ON DENEL ASIA</a:t>
            </a:r>
          </a:p>
          <a:p>
            <a:pPr marL="285750" indent="-285750" algn="just">
              <a:lnSpc>
                <a:spcPct val="150000"/>
              </a:lnSpc>
              <a:buFont typeface="Wingdings" panose="05000000000000000000" pitchFamily="2" charset="2"/>
              <a:buChar char="v"/>
            </a:pPr>
            <a:r>
              <a:rPr lang="en-ZA" sz="1600" dirty="0">
                <a:solidFill>
                  <a:srgbClr val="000000"/>
                </a:solidFill>
              </a:rPr>
              <a:t>Two sections of the PFMA governed the approval process of this transaction were considered (Section 54(2)&amp;(3) and Section 51(g).</a:t>
            </a:r>
          </a:p>
          <a:p>
            <a:pPr algn="just">
              <a:lnSpc>
                <a:spcPct val="150000"/>
              </a:lnSpc>
            </a:pPr>
            <a:endParaRPr lang="en-ZA" sz="700" dirty="0">
              <a:solidFill>
                <a:srgbClr val="000000"/>
              </a:solidFill>
            </a:endParaRPr>
          </a:p>
          <a:p>
            <a:pPr marL="285750" indent="-285750" algn="just">
              <a:lnSpc>
                <a:spcPct val="150000"/>
              </a:lnSpc>
              <a:buFont typeface="Wingdings" panose="05000000000000000000" pitchFamily="2" charset="2"/>
              <a:buChar char="v"/>
            </a:pPr>
            <a:r>
              <a:rPr lang="en-ZA" sz="1600" dirty="0">
                <a:solidFill>
                  <a:srgbClr val="000000"/>
                </a:solidFill>
              </a:rPr>
              <a:t>Section 54(2) required that the transaction be subject to approval by the executive authority with notification in writing to the National Treasury.</a:t>
            </a:r>
          </a:p>
          <a:p>
            <a:pPr algn="just">
              <a:lnSpc>
                <a:spcPct val="150000"/>
              </a:lnSpc>
            </a:pPr>
            <a:endParaRPr lang="en-ZA" sz="700" dirty="0">
              <a:solidFill>
                <a:srgbClr val="000000"/>
              </a:solidFill>
            </a:endParaRPr>
          </a:p>
          <a:p>
            <a:pPr marL="285750" indent="-285750" algn="just">
              <a:lnSpc>
                <a:spcPct val="150000"/>
              </a:lnSpc>
              <a:buFont typeface="Wingdings" panose="05000000000000000000" pitchFamily="2" charset="2"/>
              <a:buChar char="v"/>
            </a:pPr>
            <a:r>
              <a:rPr lang="en-ZA" sz="1600" dirty="0">
                <a:solidFill>
                  <a:srgbClr val="000000"/>
                </a:solidFill>
              </a:rPr>
              <a:t>Section 54(3) stipulates that </a:t>
            </a:r>
            <a:r>
              <a:rPr lang="en-ZA" sz="1600" i="1" dirty="0">
                <a:solidFill>
                  <a:srgbClr val="000000"/>
                </a:solidFill>
              </a:rPr>
              <a:t>if no response is received from the executive authority within 30 days, the applicant may assume that approval has been granted.</a:t>
            </a:r>
          </a:p>
          <a:p>
            <a:pPr algn="just">
              <a:lnSpc>
                <a:spcPct val="150000"/>
              </a:lnSpc>
            </a:pPr>
            <a:endParaRPr lang="en-ZA" sz="700" i="1" dirty="0">
              <a:solidFill>
                <a:srgbClr val="000000"/>
              </a:solidFill>
            </a:endParaRPr>
          </a:p>
          <a:p>
            <a:pPr marL="285750" indent="-285750" algn="just">
              <a:lnSpc>
                <a:spcPct val="150000"/>
              </a:lnSpc>
              <a:buFont typeface="Wingdings" panose="05000000000000000000" pitchFamily="2" charset="2"/>
              <a:buChar char="v"/>
            </a:pPr>
            <a:r>
              <a:rPr lang="en-ZA" sz="1600" dirty="0">
                <a:solidFill>
                  <a:srgbClr val="000000"/>
                </a:solidFill>
              </a:rPr>
              <a:t>Section 51(1)(g) requires the National Treasury be notified of transactions and be granted reasonable time to provide its approval (as defined in Section 54(3)).</a:t>
            </a:r>
          </a:p>
          <a:p>
            <a:pPr algn="just">
              <a:lnSpc>
                <a:spcPct val="150000"/>
              </a:lnSpc>
            </a:pPr>
            <a:endParaRPr lang="en-ZA" sz="700" dirty="0">
              <a:solidFill>
                <a:srgbClr val="000000"/>
              </a:solidFill>
            </a:endParaRPr>
          </a:p>
          <a:p>
            <a:pPr marL="285750" indent="-285750" algn="just">
              <a:lnSpc>
                <a:spcPct val="150000"/>
              </a:lnSpc>
              <a:buFont typeface="Wingdings" panose="05000000000000000000" pitchFamily="2" charset="2"/>
              <a:buChar char="v"/>
            </a:pPr>
            <a:r>
              <a:rPr lang="en-US" sz="1600" dirty="0">
                <a:solidFill>
                  <a:srgbClr val="000000"/>
                </a:solidFill>
              </a:rPr>
              <a:t>Denel Executives are still engaging with NT through DPE to clarify Denel’s legal compliance in establishing Denel Asia</a:t>
            </a:r>
          </a:p>
          <a:p>
            <a:pPr algn="just">
              <a:lnSpc>
                <a:spcPct val="150000"/>
              </a:lnSpc>
            </a:pPr>
            <a:endParaRPr lang="en-ZA" sz="1600" dirty="0" smtClean="0">
              <a:solidFill>
                <a:srgbClr val="000000"/>
              </a:solidFill>
            </a:endParaRPr>
          </a:p>
          <a:p>
            <a:pPr marL="1200150" lvl="3" indent="-285750" algn="just">
              <a:lnSpc>
                <a:spcPct val="150000"/>
              </a:lnSpc>
              <a:buFont typeface="Wingdings" panose="05000000000000000000" pitchFamily="2" charset="2"/>
              <a:buChar char="v"/>
            </a:pPr>
            <a:endParaRPr lang="en-US" sz="1600" dirty="0">
              <a:solidFill>
                <a:srgbClr val="000000"/>
              </a:solidFill>
            </a:endParaRPr>
          </a:p>
        </p:txBody>
      </p:sp>
    </p:spTree>
    <p:extLst>
      <p:ext uri="{BB962C8B-B14F-4D97-AF65-F5344CB8AC3E}">
        <p14:creationId xmlns:p14="http://schemas.microsoft.com/office/powerpoint/2010/main" xmlns="" val="81892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447645"/>
          </a:xfrm>
          <a:prstGeom prst="rect">
            <a:avLst/>
          </a:prstGeom>
          <a:noFill/>
        </p:spPr>
        <p:txBody>
          <a:bodyPr wrap="square" rtlCol="0">
            <a:spAutoFit/>
          </a:bodyPr>
          <a:lstStyle/>
          <a:p>
            <a:pPr algn="just">
              <a:lnSpc>
                <a:spcPct val="150000"/>
              </a:lnSpc>
            </a:pPr>
            <a:r>
              <a:rPr lang="en-ZA" sz="1600" b="1" dirty="0" smtClean="0">
                <a:solidFill>
                  <a:srgbClr val="000000"/>
                </a:solidFill>
              </a:rPr>
              <a:t>19 October 2016</a:t>
            </a:r>
          </a:p>
          <a:p>
            <a:pPr algn="just">
              <a:lnSpc>
                <a:spcPct val="150000"/>
              </a:lnSpc>
            </a:pPr>
            <a:r>
              <a:rPr lang="en-US" sz="1600" u="sng" dirty="0" smtClean="0"/>
              <a:t>Briefing of the Joint NA PC and NCOP SC Meeting with Denel, DPE and National Treasury – Circumstances surrounding the establishment of Denel-</a:t>
            </a:r>
            <a:r>
              <a:rPr lang="en-US" sz="1600" u="sng" dirty="0" err="1" smtClean="0"/>
              <a:t>Aisa</a:t>
            </a:r>
            <a:endParaRPr lang="en-US" sz="1600" u="sng" dirty="0" smtClean="0"/>
          </a:p>
          <a:p>
            <a:pPr algn="just">
              <a:lnSpc>
                <a:spcPct val="150000"/>
              </a:lnSpc>
            </a:pPr>
            <a:r>
              <a:rPr lang="en-US" sz="1600" dirty="0" smtClean="0">
                <a:solidFill>
                  <a:srgbClr val="FF0000"/>
                </a:solidFill>
              </a:rPr>
              <a:t>National Treasury again did not turn up for the meeting.</a:t>
            </a:r>
          </a:p>
          <a:p>
            <a:pPr algn="just">
              <a:lnSpc>
                <a:spcPct val="150000"/>
              </a:lnSpc>
            </a:pPr>
            <a:r>
              <a:rPr lang="en-ZA" sz="1600"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US" sz="1600" dirty="0" smtClean="0">
                <a:solidFill>
                  <a:srgbClr val="000000"/>
                </a:solidFill>
              </a:rPr>
              <a:t>Over and above the same matters discussed in the meeting of 11</a:t>
            </a:r>
            <a:r>
              <a:rPr lang="en-US" sz="1600" baseline="30000" dirty="0" smtClean="0">
                <a:solidFill>
                  <a:srgbClr val="000000"/>
                </a:solidFill>
              </a:rPr>
              <a:t>th</a:t>
            </a:r>
            <a:r>
              <a:rPr lang="en-US" sz="1600" dirty="0" smtClean="0">
                <a:solidFill>
                  <a:srgbClr val="000000"/>
                </a:solidFill>
              </a:rPr>
              <a:t> May 2016 the following was added:</a:t>
            </a:r>
          </a:p>
          <a:p>
            <a:pPr marL="742950" lvl="1" indent="-285750" algn="just">
              <a:lnSpc>
                <a:spcPct val="150000"/>
              </a:lnSpc>
              <a:buFont typeface="Wingdings" panose="05000000000000000000" pitchFamily="2" charset="2"/>
              <a:buChar char="v"/>
            </a:pPr>
            <a:r>
              <a:rPr lang="en-ZA" sz="1600" dirty="0">
                <a:solidFill>
                  <a:srgbClr val="000000"/>
                </a:solidFill>
              </a:rPr>
              <a:t>Following a protracted disciplinary process, which has now lasted for almost a year of incurring legal costs, executive time as well as the Board time, the matter, has now been concluded as follows:</a:t>
            </a: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00150" lvl="2" indent="-285750" algn="just">
              <a:lnSpc>
                <a:spcPct val="150000"/>
              </a:lnSpc>
              <a:buFont typeface="Wingdings" panose="05000000000000000000" pitchFamily="2" charset="2"/>
              <a:buChar char="Ø"/>
            </a:pPr>
            <a:r>
              <a:rPr lang="en-ZA" sz="1600" dirty="0">
                <a:solidFill>
                  <a:srgbClr val="000000"/>
                </a:solidFill>
              </a:rPr>
              <a:t>Company Secretary – Mutual separation agreement with a 12 months pay-out effective on the 31 July 2016</a:t>
            </a:r>
            <a:endParaRPr lang="en-US" sz="1600" dirty="0">
              <a:solidFill>
                <a:srgbClr val="000000"/>
              </a:solidFill>
            </a:endParaRPr>
          </a:p>
          <a:p>
            <a:pPr marL="1200150" lvl="2" indent="-285750" algn="just">
              <a:lnSpc>
                <a:spcPct val="150000"/>
              </a:lnSpc>
              <a:buFont typeface="Wingdings" panose="05000000000000000000" pitchFamily="2" charset="2"/>
              <a:buChar char="Ø"/>
            </a:pPr>
            <a:r>
              <a:rPr lang="en-ZA" sz="1600" dirty="0">
                <a:solidFill>
                  <a:srgbClr val="000000"/>
                </a:solidFill>
              </a:rPr>
              <a:t>Group Chief Financial Director – Mutual separation agreement with a </a:t>
            </a:r>
            <a:r>
              <a:rPr lang="en-ZA" sz="1600" dirty="0" smtClean="0">
                <a:solidFill>
                  <a:srgbClr val="000000"/>
                </a:solidFill>
              </a:rPr>
              <a:t>24 pay-out effective in September 2016</a:t>
            </a:r>
            <a:endParaRPr lang="en-US" sz="1600" dirty="0">
              <a:solidFill>
                <a:srgbClr val="000000"/>
              </a:solidFill>
            </a:endParaRPr>
          </a:p>
        </p:txBody>
      </p:sp>
    </p:spTree>
    <p:extLst>
      <p:ext uri="{BB962C8B-B14F-4D97-AF65-F5344CB8AC3E}">
        <p14:creationId xmlns:p14="http://schemas.microsoft.com/office/powerpoint/2010/main" xmlns="" val="385770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CONCLUSION</a:t>
            </a:r>
            <a:endParaRPr lang="en-GB" sz="2400" b="1" dirty="0">
              <a:solidFill>
                <a:srgbClr val="FFFFFF"/>
              </a:solidFill>
            </a:endParaRPr>
          </a:p>
        </p:txBody>
      </p:sp>
      <p:sp>
        <p:nvSpPr>
          <p:cNvPr id="3" name="TextBox 2"/>
          <p:cNvSpPr txBox="1"/>
          <p:nvPr/>
        </p:nvSpPr>
        <p:spPr>
          <a:xfrm>
            <a:off x="172544" y="764704"/>
            <a:ext cx="8784976" cy="5863144"/>
          </a:xfrm>
          <a:prstGeom prst="rect">
            <a:avLst/>
          </a:prstGeom>
          <a:noFill/>
        </p:spPr>
        <p:txBody>
          <a:bodyPr wrap="square" rtlCol="0">
            <a:spAutoFit/>
          </a:bodyPr>
          <a:lstStyle/>
          <a:p>
            <a:pPr algn="just">
              <a:lnSpc>
                <a:spcPct val="150000"/>
              </a:lnSpc>
            </a:pPr>
            <a:r>
              <a:rPr lang="en-ZA" b="1" dirty="0" smtClean="0">
                <a:solidFill>
                  <a:srgbClr val="000000"/>
                </a:solidFill>
              </a:rPr>
              <a:t>CONCLUSION ON FORMER EXECUTIVES</a:t>
            </a:r>
          </a:p>
          <a:p>
            <a:pPr marL="285750" indent="-285750" algn="just">
              <a:lnSpc>
                <a:spcPct val="150000"/>
              </a:lnSpc>
              <a:buFont typeface="Wingdings" panose="05000000000000000000" pitchFamily="2" charset="2"/>
              <a:buChar char="v"/>
            </a:pPr>
            <a:r>
              <a:rPr lang="en-US" dirty="0" smtClean="0">
                <a:solidFill>
                  <a:srgbClr val="000000"/>
                </a:solidFill>
              </a:rPr>
              <a:t>The board has concluded the recruitment process for the executive positions currently vacant and has submitted to the executive authority for approval which is expected to be concluded soon.</a:t>
            </a:r>
          </a:p>
          <a:p>
            <a:pPr algn="just">
              <a:lnSpc>
                <a:spcPct val="150000"/>
              </a:lnSpc>
            </a:pPr>
            <a:endParaRPr lang="en-US" sz="1600" dirty="0" smtClean="0">
              <a:solidFill>
                <a:srgbClr val="000000"/>
              </a:solidFill>
            </a:endParaRPr>
          </a:p>
          <a:p>
            <a:pPr algn="just">
              <a:lnSpc>
                <a:spcPct val="150000"/>
              </a:lnSpc>
            </a:pPr>
            <a:r>
              <a:rPr lang="en-ZA" b="1" dirty="0">
                <a:solidFill>
                  <a:srgbClr val="000000"/>
                </a:solidFill>
              </a:rPr>
              <a:t>CONCLUSION ON </a:t>
            </a:r>
            <a:r>
              <a:rPr lang="en-ZA" b="1" dirty="0" smtClean="0">
                <a:solidFill>
                  <a:srgbClr val="000000"/>
                </a:solidFill>
              </a:rPr>
              <a:t>DENEL ASIA</a:t>
            </a:r>
            <a:endParaRPr lang="en-ZA" b="1" dirty="0">
              <a:solidFill>
                <a:srgbClr val="000000"/>
              </a:solidFill>
            </a:endParaRPr>
          </a:p>
          <a:p>
            <a:pPr marL="285750" indent="-285750" algn="just">
              <a:lnSpc>
                <a:spcPct val="150000"/>
              </a:lnSpc>
              <a:buFont typeface="Wingdings" panose="05000000000000000000" pitchFamily="2" charset="2"/>
              <a:buChar char="v"/>
            </a:pPr>
            <a:r>
              <a:rPr lang="en-US" dirty="0" smtClean="0"/>
              <a:t>Denel Asia has never traded, it is dormant company, the shareholder and Denel board took a decision not to trade until the impasse with National Treasury is resolved.</a:t>
            </a:r>
          </a:p>
          <a:p>
            <a:pPr marL="285750" indent="-285750" algn="just">
              <a:lnSpc>
                <a:spcPct val="150000"/>
              </a:lnSpc>
              <a:buFont typeface="Wingdings" panose="05000000000000000000" pitchFamily="2" charset="2"/>
              <a:buChar char="v"/>
            </a:pPr>
            <a:r>
              <a:rPr lang="en-US" dirty="0" smtClean="0"/>
              <a:t>Denel board has also subjected the process of formation of Denel Asia to a judicial review as the court is the final arbiter of disputes and entrusted by the Constitution to interpret the law, this decision was taken after all avenues to engage constructively with National Treasury to resolve the impasse were unsuccessful </a:t>
            </a:r>
          </a:p>
        </p:txBody>
      </p:sp>
    </p:spTree>
    <p:extLst>
      <p:ext uri="{BB962C8B-B14F-4D97-AF65-F5344CB8AC3E}">
        <p14:creationId xmlns:p14="http://schemas.microsoft.com/office/powerpoint/2010/main" xmlns="" val="305775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CONCLUSION</a:t>
            </a:r>
            <a:endParaRPr lang="en-GB" sz="2400" b="1" dirty="0">
              <a:solidFill>
                <a:srgbClr val="FFFFFF"/>
              </a:solidFill>
            </a:endParaRPr>
          </a:p>
        </p:txBody>
      </p:sp>
      <p:sp>
        <p:nvSpPr>
          <p:cNvPr id="3" name="TextBox 2"/>
          <p:cNvSpPr txBox="1"/>
          <p:nvPr/>
        </p:nvSpPr>
        <p:spPr>
          <a:xfrm>
            <a:off x="323528" y="836710"/>
            <a:ext cx="8633992" cy="4247317"/>
          </a:xfrm>
          <a:prstGeom prst="rect">
            <a:avLst/>
          </a:prstGeom>
          <a:noFill/>
        </p:spPr>
        <p:txBody>
          <a:bodyPr wrap="square" rtlCol="0">
            <a:spAutoFit/>
          </a:bodyPr>
          <a:lstStyle/>
          <a:p>
            <a:pPr algn="just">
              <a:lnSpc>
                <a:spcPct val="150000"/>
              </a:lnSpc>
            </a:pPr>
            <a:endParaRPr lang="en-ZA" dirty="0" smtClean="0">
              <a:solidFill>
                <a:srgbClr val="000000"/>
              </a:solidFill>
            </a:endParaRPr>
          </a:p>
          <a:p>
            <a:pPr algn="just">
              <a:lnSpc>
                <a:spcPct val="150000"/>
              </a:lnSpc>
            </a:pPr>
            <a:r>
              <a:rPr lang="en-ZA" dirty="0"/>
              <a:t>r</a:t>
            </a:r>
            <a:r>
              <a:rPr lang="en-ZA" dirty="0" smtClean="0"/>
              <a:t>ebuffed, this signifies a highest adherence to good governance by Denel board, </a:t>
            </a:r>
            <a:r>
              <a:rPr lang="en-ZA" dirty="0"/>
              <a:t>y</a:t>
            </a:r>
            <a:r>
              <a:rPr lang="en-ZA" dirty="0" smtClean="0"/>
              <a:t>ou </a:t>
            </a:r>
            <a:r>
              <a:rPr lang="en-ZA" dirty="0"/>
              <a:t>have </a:t>
            </a:r>
            <a:r>
              <a:rPr lang="en-ZA" dirty="0" smtClean="0"/>
              <a:t>also attempted to have </a:t>
            </a:r>
            <a:r>
              <a:rPr lang="en-ZA" dirty="0"/>
              <a:t>the </a:t>
            </a:r>
            <a:r>
              <a:rPr lang="en-ZA" dirty="0" smtClean="0"/>
              <a:t>impasse </a:t>
            </a:r>
            <a:r>
              <a:rPr lang="en-ZA" dirty="0"/>
              <a:t>between Denel and National </a:t>
            </a:r>
            <a:r>
              <a:rPr lang="en-ZA" dirty="0" smtClean="0"/>
              <a:t>Treasury to be resolved through the Parliamentary process </a:t>
            </a:r>
            <a:r>
              <a:rPr lang="en-ZA" dirty="0"/>
              <a:t>but National Treasury did not </a:t>
            </a:r>
            <a:r>
              <a:rPr lang="en-ZA" dirty="0" smtClean="0"/>
              <a:t>heed </a:t>
            </a:r>
            <a:r>
              <a:rPr lang="en-ZA" dirty="0"/>
              <a:t>to </a:t>
            </a:r>
            <a:r>
              <a:rPr lang="en-ZA" dirty="0" smtClean="0"/>
              <a:t>your request.</a:t>
            </a:r>
            <a:endParaRPr lang="en-ZA" b="1" dirty="0" smtClean="0"/>
          </a:p>
          <a:p>
            <a:pPr marL="285750" indent="-285750" algn="just">
              <a:lnSpc>
                <a:spcPct val="150000"/>
              </a:lnSpc>
              <a:buFont typeface="Wingdings" panose="05000000000000000000" pitchFamily="2" charset="2"/>
              <a:buChar char="v"/>
            </a:pPr>
            <a:r>
              <a:rPr lang="en-ZA" dirty="0">
                <a:solidFill>
                  <a:srgbClr val="000000"/>
                </a:solidFill>
              </a:rPr>
              <a:t>Denel’s executive authority will be engaging with the new Minister of Finance on the way forward.</a:t>
            </a:r>
          </a:p>
          <a:p>
            <a:pPr marL="285750" indent="-285750" algn="just">
              <a:lnSpc>
                <a:spcPct val="150000"/>
              </a:lnSpc>
              <a:buFont typeface="Wingdings" panose="05000000000000000000" pitchFamily="2" charset="2"/>
              <a:buChar char="v"/>
            </a:pPr>
            <a:r>
              <a:rPr lang="en-ZA" dirty="0">
                <a:solidFill>
                  <a:srgbClr val="000000"/>
                </a:solidFill>
              </a:rPr>
              <a:t>Denel Board awaits the way forward from the engagement referred to above.</a:t>
            </a:r>
          </a:p>
          <a:p>
            <a:pPr marL="285750" indent="-285750" algn="just">
              <a:lnSpc>
                <a:spcPct val="150000"/>
              </a:lnSpc>
              <a:buFont typeface="Wingdings" panose="05000000000000000000" pitchFamily="2" charset="2"/>
              <a:buChar char="v"/>
            </a:pPr>
            <a:endParaRPr lang="en-US" dirty="0" smtClean="0">
              <a:solidFill>
                <a:srgbClr val="000000"/>
              </a:solidFill>
            </a:endParaRPr>
          </a:p>
          <a:p>
            <a:pPr algn="just">
              <a:lnSpc>
                <a:spcPct val="150000"/>
              </a:lnSpc>
            </a:pPr>
            <a:endParaRPr lang="en-US" dirty="0" smtClean="0">
              <a:solidFill>
                <a:srgbClr val="000000"/>
              </a:solidFill>
            </a:endParaRPr>
          </a:p>
        </p:txBody>
      </p:sp>
    </p:spTree>
    <p:extLst>
      <p:ext uri="{BB962C8B-B14F-4D97-AF65-F5344CB8AC3E}">
        <p14:creationId xmlns:p14="http://schemas.microsoft.com/office/powerpoint/2010/main" xmlns="" val="321060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50825" y="95250"/>
            <a:ext cx="8642350" cy="762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ZA" b="1" dirty="0"/>
              <a:t>CONTENTS</a:t>
            </a:r>
            <a:endParaRPr lang="en-GB" b="1" dirty="0"/>
          </a:p>
        </p:txBody>
      </p:sp>
      <p:sp>
        <p:nvSpPr>
          <p:cNvPr id="2" name="Rectangle 1"/>
          <p:cNvSpPr/>
          <p:nvPr/>
        </p:nvSpPr>
        <p:spPr>
          <a:xfrm>
            <a:off x="250190" y="1125538"/>
            <a:ext cx="8642985" cy="3785652"/>
          </a:xfrm>
          <a:prstGeom prst="rect">
            <a:avLst/>
          </a:prstGeom>
        </p:spPr>
        <p:txBody>
          <a:bodyPr wrap="square">
            <a:spAutoFit/>
          </a:bodyPr>
          <a:lstStyle/>
          <a:p>
            <a:pPr marL="285750" lvl="0" indent="-285750">
              <a:lnSpc>
                <a:spcPct val="200000"/>
              </a:lnSpc>
              <a:buFont typeface="Arial" panose="020B0604020202020204" pitchFamily="34" charset="0"/>
              <a:buChar char="•"/>
            </a:pPr>
            <a:r>
              <a:rPr lang="en-US" dirty="0" smtClean="0">
                <a:solidFill>
                  <a:srgbClr val="002060"/>
                </a:solidFill>
              </a:rPr>
              <a:t>Update </a:t>
            </a:r>
          </a:p>
          <a:p>
            <a:pPr marL="742950" lvl="1" indent="-285750">
              <a:lnSpc>
                <a:spcPct val="200000"/>
              </a:lnSpc>
              <a:buFont typeface="Arial" panose="020B0604020202020204" pitchFamily="34" charset="0"/>
              <a:buChar char="•"/>
            </a:pPr>
            <a:r>
              <a:rPr lang="en-US" dirty="0" smtClean="0">
                <a:solidFill>
                  <a:srgbClr val="002060"/>
                </a:solidFill>
              </a:rPr>
              <a:t> former Group CEO and Group CFO</a:t>
            </a:r>
          </a:p>
          <a:p>
            <a:pPr marL="742950" lvl="1" indent="-285750">
              <a:lnSpc>
                <a:spcPct val="200000"/>
              </a:lnSpc>
              <a:buFont typeface="Arial" panose="020B0604020202020204" pitchFamily="34" charset="0"/>
              <a:buChar char="•"/>
            </a:pPr>
            <a:r>
              <a:rPr lang="en-US" dirty="0" smtClean="0">
                <a:solidFill>
                  <a:srgbClr val="002060"/>
                </a:solidFill>
              </a:rPr>
              <a:t>Update on Denel Asia</a:t>
            </a:r>
            <a:endParaRPr lang="en-US" dirty="0">
              <a:solidFill>
                <a:srgbClr val="002060"/>
              </a:solidFill>
            </a:endParaRPr>
          </a:p>
          <a:p>
            <a:pPr marL="285750" lvl="0" indent="-285750">
              <a:lnSpc>
                <a:spcPct val="200000"/>
              </a:lnSpc>
              <a:buFont typeface="Arial" panose="020B0604020202020204" pitchFamily="34" charset="0"/>
              <a:buChar char="•"/>
            </a:pPr>
            <a:r>
              <a:rPr lang="en-US" dirty="0" smtClean="0">
                <a:solidFill>
                  <a:srgbClr val="002060"/>
                </a:solidFill>
              </a:rPr>
              <a:t>Conclusion</a:t>
            </a:r>
            <a:endParaRPr lang="en-US" dirty="0">
              <a:solidFill>
                <a:srgbClr val="002060"/>
              </a:solidFill>
            </a:endParaRPr>
          </a:p>
          <a:p>
            <a:pPr>
              <a:lnSpc>
                <a:spcPct val="200000"/>
              </a:lnSpc>
            </a:pPr>
            <a:endParaRPr lang="en-US" dirty="0">
              <a:solidFill>
                <a:srgbClr val="002060"/>
              </a:solidFill>
            </a:endParaRPr>
          </a:p>
          <a:p>
            <a:pPr marL="180975" indent="-180975">
              <a:lnSpc>
                <a:spcPct val="150000"/>
              </a:lnSpc>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a:lnSpc>
                <a:spcPct val="150000"/>
              </a:lnSpc>
            </a:pP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9908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50825" y="95250"/>
            <a:ext cx="8642350" cy="762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ZA" b="1" dirty="0" smtClean="0"/>
              <a:t>Back up Slides</a:t>
            </a:r>
            <a:endParaRPr lang="en-GB" b="1" dirty="0"/>
          </a:p>
        </p:txBody>
      </p:sp>
      <p:sp>
        <p:nvSpPr>
          <p:cNvPr id="2" name="Rectangle 1"/>
          <p:cNvSpPr/>
          <p:nvPr/>
        </p:nvSpPr>
        <p:spPr>
          <a:xfrm>
            <a:off x="250190" y="1125538"/>
            <a:ext cx="8642985" cy="1569660"/>
          </a:xfrm>
          <a:prstGeom prst="rect">
            <a:avLst/>
          </a:prstGeom>
        </p:spPr>
        <p:txBody>
          <a:bodyPr wrap="square">
            <a:spAutoFit/>
          </a:bodyPr>
          <a:lstStyle/>
          <a:p>
            <a:pPr>
              <a:lnSpc>
                <a:spcPct val="200000"/>
              </a:lnSpc>
            </a:pPr>
            <a:endParaRPr lang="en-US" dirty="0">
              <a:solidFill>
                <a:srgbClr val="002060"/>
              </a:solidFill>
            </a:endParaRPr>
          </a:p>
          <a:p>
            <a:pPr marL="180975" indent="-180975">
              <a:lnSpc>
                <a:spcPct val="150000"/>
              </a:lnSpc>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a:lnSpc>
                <a:spcPct val="150000"/>
              </a:lnSpc>
            </a:pPr>
            <a:endParaRPr lang="en-US" sz="2000" b="1" dirty="0" smtClean="0">
              <a:latin typeface="Arial" panose="020B0604020202020204" pitchFamily="34" charset="0"/>
              <a:cs typeface="Arial" panose="020B0604020202020204"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en-ZA" b="1" dirty="0"/>
              <a:t>Parliamentary questions responded to on the same subject</a:t>
            </a:r>
            <a:endParaRPr lang="en-ZA" dirty="0"/>
          </a:p>
        </p:txBody>
      </p:sp>
    </p:spTree>
    <p:extLst>
      <p:ext uri="{BB962C8B-B14F-4D97-AF65-F5344CB8AC3E}">
        <p14:creationId xmlns:p14="http://schemas.microsoft.com/office/powerpoint/2010/main" xmlns="" val="342620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0912898"/>
              </p:ext>
            </p:extLst>
          </p:nvPr>
        </p:nvGraphicFramePr>
        <p:xfrm>
          <a:off x="179512" y="980728"/>
          <a:ext cx="7549455" cy="2041398"/>
        </p:xfrm>
        <a:graphic>
          <a:graphicData uri="http://schemas.openxmlformats.org/drawingml/2006/table">
            <a:tbl>
              <a:tblPr firstRow="1" firstCol="1" bandRow="1"/>
              <a:tblGrid>
                <a:gridCol w="7549455">
                  <a:extLst>
                    <a:ext uri="{9D8B030D-6E8A-4147-A177-3AD203B41FA5}">
                      <a16:colId xmlns:a16="http://schemas.microsoft.com/office/drawing/2014/main" xmlns="" val="20000"/>
                    </a:ext>
                  </a:extLst>
                </a:gridCol>
              </a:tblGrid>
              <a:tr h="20402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1203</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22 APRIL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381000" indent="-449580" algn="just">
                        <a:lnSpc>
                          <a:spcPct val="115000"/>
                        </a:lnSpc>
                        <a:spcAft>
                          <a:spcPts val="0"/>
                        </a:spcAft>
                      </a:pPr>
                      <a:endParaRPr lang="en-GB" sz="1100" b="1" dirty="0" smtClean="0">
                        <a:solidFill>
                          <a:srgbClr val="000000"/>
                        </a:solidFill>
                        <a:effectLst/>
                        <a:latin typeface="Arial"/>
                        <a:ea typeface="Times New Roman"/>
                        <a:cs typeface="Times New Roman"/>
                      </a:endParaRPr>
                    </a:p>
                    <a:p>
                      <a:pPr marL="381000" indent="-449580" algn="just">
                        <a:lnSpc>
                          <a:spcPct val="115000"/>
                        </a:lnSpc>
                        <a:spcAft>
                          <a:spcPts val="0"/>
                        </a:spcAft>
                      </a:pPr>
                      <a:endParaRPr lang="en-GB" sz="1100" b="1" dirty="0" smtClean="0">
                        <a:solidFill>
                          <a:srgbClr val="000000"/>
                        </a:solidFill>
                        <a:effectLst/>
                        <a:latin typeface="Arial"/>
                        <a:ea typeface="Times New Roman"/>
                        <a:cs typeface="Times New Roman"/>
                      </a:endParaRPr>
                    </a:p>
                    <a:p>
                      <a:pPr marL="381000" indent="-449580" algn="just">
                        <a:lnSpc>
                          <a:spcPct val="115000"/>
                        </a:lnSpc>
                        <a:spcAft>
                          <a:spcPts val="0"/>
                        </a:spcAft>
                      </a:pPr>
                      <a:r>
                        <a:rPr lang="en-GB" sz="1100" b="1" dirty="0" smtClean="0">
                          <a:solidFill>
                            <a:srgbClr val="000000"/>
                          </a:solidFill>
                          <a:effectLst/>
                          <a:latin typeface="Arial"/>
                          <a:ea typeface="Times New Roman"/>
                          <a:cs typeface="Times New Roman"/>
                        </a:rPr>
                        <a:t>1203</a:t>
                      </a:r>
                      <a:r>
                        <a:rPr lang="en-GB" sz="1100" b="1" dirty="0">
                          <a:solidFill>
                            <a:srgbClr val="000000"/>
                          </a:solidFill>
                          <a:effectLst/>
                          <a:latin typeface="Arial"/>
                          <a:ea typeface="Times New Roman"/>
                          <a:cs typeface="Times New Roman"/>
                        </a:rPr>
                        <a:t>.     </a:t>
                      </a:r>
                      <a:r>
                        <a:rPr lang="en-US" sz="1100" b="1" dirty="0" err="1">
                          <a:solidFill>
                            <a:srgbClr val="000000"/>
                          </a:solidFill>
                          <a:effectLst/>
                          <a:latin typeface="Arial"/>
                          <a:ea typeface="Times New Roman"/>
                          <a:cs typeface="Times New Roman"/>
                        </a:rPr>
                        <a:t>Ms</a:t>
                      </a:r>
                      <a:r>
                        <a:rPr lang="en-US" sz="1100" b="1" dirty="0">
                          <a:solidFill>
                            <a:srgbClr val="000000"/>
                          </a:solidFill>
                          <a:effectLst/>
                          <a:latin typeface="Arial"/>
                          <a:ea typeface="Times New Roman"/>
                          <a:cs typeface="Times New Roman"/>
                        </a:rPr>
                        <a:t> N W A </a:t>
                      </a:r>
                      <a:r>
                        <a:rPr lang="en-US" sz="1100" b="1" dirty="0" err="1">
                          <a:solidFill>
                            <a:srgbClr val="000000"/>
                          </a:solidFill>
                          <a:effectLst/>
                          <a:latin typeface="Arial"/>
                          <a:ea typeface="Times New Roman"/>
                          <a:cs typeface="Times New Roman"/>
                        </a:rPr>
                        <a:t>Mazzone</a:t>
                      </a:r>
                      <a:r>
                        <a:rPr lang="en-US" sz="1100" b="1" dirty="0">
                          <a:solidFill>
                            <a:srgbClr val="000000"/>
                          </a:solidFill>
                          <a:effectLst/>
                          <a:latin typeface="Arial"/>
                          <a:ea typeface="Times New Roman"/>
                          <a:cs typeface="Times New Roman"/>
                        </a:rPr>
                        <a:t> (DA) to ask the Minister of Public Enterprises:</a:t>
                      </a:r>
                      <a:endParaRPr lang="en-ZA" sz="1200" dirty="0">
                        <a:solidFill>
                          <a:srgbClr val="000000"/>
                        </a:solidFill>
                        <a:effectLst/>
                        <a:latin typeface="Arial"/>
                        <a:ea typeface="Times New Roman"/>
                        <a:cs typeface="Times New Roman"/>
                      </a:endParaRPr>
                    </a:p>
                    <a:p>
                      <a:pPr marL="914400" indent="-374015" algn="just">
                        <a:spcAft>
                          <a:spcPts val="0"/>
                        </a:spcAft>
                      </a:pPr>
                      <a:r>
                        <a:rPr lang="af-ZA" sz="1100" dirty="0">
                          <a:solidFill>
                            <a:srgbClr val="000000"/>
                          </a:solidFill>
                          <a:effectLst/>
                          <a:latin typeface="Arial"/>
                          <a:ea typeface="Times New Roman"/>
                          <a:cs typeface="Arial"/>
                        </a:rPr>
                        <a:t>(1)     (a) On what grounds was the contract of employment of a suspended Chief Executive Officer (Mr Riaz Saloojee) terminated on or around 14 April 2016 and (b) what are the further relevant details in this regard;</a:t>
                      </a:r>
                      <a:endParaRPr lang="en-ZA" sz="1200" dirty="0">
                        <a:solidFill>
                          <a:srgbClr val="000000"/>
                        </a:solidFill>
                        <a:effectLst/>
                        <a:latin typeface="Arial"/>
                        <a:ea typeface="Times New Roman"/>
                        <a:cs typeface="Times New Roman"/>
                      </a:endParaRPr>
                    </a:p>
                    <a:p>
                      <a:pPr marL="914400" indent="-374015" algn="just">
                        <a:spcAft>
                          <a:spcPts val="0"/>
                        </a:spcAft>
                      </a:pPr>
                      <a:r>
                        <a:rPr lang="af-ZA" sz="1100" dirty="0">
                          <a:solidFill>
                            <a:srgbClr val="000000"/>
                          </a:solidFill>
                          <a:effectLst/>
                          <a:latin typeface="Arial"/>
                          <a:ea typeface="Times New Roman"/>
                          <a:cs typeface="Arial"/>
                        </a:rPr>
                        <a:t>(2)     whether any investigation into the specified person’s suspension was conducted; if not, why not; if so, what are the detailed outcomes of the specified investigation?                                                                 NW1343E</a:t>
                      </a:r>
                      <a:r>
                        <a:rPr lang="en-GB" sz="1100" dirty="0">
                          <a:solidFill>
                            <a:srgbClr val="000000"/>
                          </a:solidFill>
                          <a:effectLst/>
                          <a:latin typeface="Arial"/>
                          <a:ea typeface="Times New Roman"/>
                          <a:cs typeface="Times New Roman"/>
                        </a:rPr>
                        <a:t>              </a:t>
                      </a:r>
                      <a:r>
                        <a:rPr lang="en-GB" sz="800" dirty="0">
                          <a:solidFill>
                            <a:srgbClr val="000000"/>
                          </a:solidFill>
                          <a:effectLst/>
                          <a:latin typeface="Arial"/>
                          <a:ea typeface="Times New Roman"/>
                          <a:cs typeface="Times New Roman"/>
                        </a:rPr>
                        <a:t>                                                                                      </a:t>
                      </a:r>
                      <a:endParaRPr lang="en-ZA" sz="1200" dirty="0">
                        <a:solidFill>
                          <a:srgbClr val="000000"/>
                        </a:solidFill>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7" name="Rectangle 2"/>
          <p:cNvSpPr>
            <a:spLocks noChangeArrowheads="1"/>
          </p:cNvSpPr>
          <p:nvPr/>
        </p:nvSpPr>
        <p:spPr bwMode="auto">
          <a:xfrm>
            <a:off x="323528" y="3109859"/>
            <a:ext cx="8208912" cy="1554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contract of employment of the Chief Executive Officer was due to terminate by virtue of the effluxion of time on or about 31 January 2017. The board had resolved that it will not put forward a recommendation to the Minister that the contract of the CEO should not be renewed.</a:t>
            </a: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 investigation was undertaken. The investigations are still ongoing. Despite these investigations Denel is of the view that it has sufficient basis to institute a disciplinary hearing.</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8623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247782890"/>
              </p:ext>
            </p:extLst>
          </p:nvPr>
        </p:nvGraphicFramePr>
        <p:xfrm>
          <a:off x="135638" y="1124744"/>
          <a:ext cx="8468810" cy="1440160"/>
        </p:xfrm>
        <a:graphic>
          <a:graphicData uri="http://schemas.openxmlformats.org/drawingml/2006/table">
            <a:tbl>
              <a:tblPr firstRow="1" firstCol="1" bandRow="1"/>
              <a:tblGrid>
                <a:gridCol w="8468810">
                  <a:extLst>
                    <a:ext uri="{9D8B030D-6E8A-4147-A177-3AD203B41FA5}">
                      <a16:colId xmlns:a16="http://schemas.microsoft.com/office/drawing/2014/main" xmlns="" val="20000"/>
                    </a:ext>
                  </a:extLst>
                </a:gridCol>
              </a:tblGrid>
              <a:tr h="1440160">
                <a:tc>
                  <a:txBody>
                    <a:bodyPr/>
                    <a:lstStyle/>
                    <a:p>
                      <a:pPr>
                        <a:spcAft>
                          <a:spcPts val="0"/>
                        </a:spcAft>
                      </a:pPr>
                      <a:r>
                        <a:rPr lang="en-US" sz="1200" b="1" dirty="0">
                          <a:solidFill>
                            <a:srgbClr val="000000"/>
                          </a:solidFill>
                          <a:effectLst/>
                          <a:latin typeface="Arial"/>
                          <a:ea typeface="Times New Roman"/>
                          <a:cs typeface="Times New Roman"/>
                        </a:rPr>
                        <a:t>2663.    </a:t>
                      </a:r>
                      <a:r>
                        <a:rPr lang="en-US" sz="1200" b="1" dirty="0" err="1">
                          <a:solidFill>
                            <a:srgbClr val="000000"/>
                          </a:solidFill>
                          <a:effectLst/>
                          <a:latin typeface="Arial"/>
                          <a:ea typeface="Times New Roman"/>
                          <a:cs typeface="Times New Roman"/>
                        </a:rPr>
                        <a:t>Ms</a:t>
                      </a:r>
                      <a:r>
                        <a:rPr lang="en-US" sz="1200" b="1" dirty="0">
                          <a:solidFill>
                            <a:srgbClr val="000000"/>
                          </a:solidFill>
                          <a:effectLst/>
                          <a:latin typeface="Arial"/>
                          <a:ea typeface="Times New Roman"/>
                          <a:cs typeface="Times New Roman"/>
                        </a:rPr>
                        <a:t> N W A </a:t>
                      </a:r>
                      <a:r>
                        <a:rPr lang="en-US" sz="1200" b="1" dirty="0" err="1">
                          <a:solidFill>
                            <a:srgbClr val="000000"/>
                          </a:solidFill>
                          <a:effectLst/>
                          <a:latin typeface="Arial"/>
                          <a:ea typeface="Times New Roman"/>
                          <a:cs typeface="Times New Roman"/>
                        </a:rPr>
                        <a:t>Mazzone</a:t>
                      </a:r>
                      <a:r>
                        <a:rPr lang="en-US" sz="1200" b="1" dirty="0">
                          <a:solidFill>
                            <a:srgbClr val="000000"/>
                          </a:solidFill>
                          <a:effectLst/>
                          <a:latin typeface="Arial"/>
                          <a:ea typeface="Times New Roman"/>
                          <a:cs typeface="Times New Roman"/>
                        </a:rPr>
                        <a:t> (DA) to ask the Minister of Public Enterprises:</a:t>
                      </a:r>
                      <a:endParaRPr lang="en-ZA" sz="1200" dirty="0">
                        <a:solidFill>
                          <a:srgbClr val="000000"/>
                        </a:solidFill>
                        <a:effectLst/>
                        <a:latin typeface="Arial"/>
                        <a:ea typeface="Times New Roman"/>
                        <a:cs typeface="Times New Roman"/>
                      </a:endParaRPr>
                    </a:p>
                    <a:p>
                      <a:pPr>
                        <a:spcAft>
                          <a:spcPts val="0"/>
                        </a:spcAft>
                      </a:pPr>
                      <a:r>
                        <a:rPr lang="en-US" sz="1200" b="1" dirty="0">
                          <a:solidFill>
                            <a:srgbClr val="000000"/>
                          </a:solidFill>
                          <a:effectLst/>
                          <a:latin typeface="Arial"/>
                          <a:ea typeface="Times New Roman"/>
                          <a:cs typeface="Times New Roman"/>
                        </a:rPr>
                        <a:t> </a:t>
                      </a:r>
                      <a:endParaRPr lang="en-ZA" sz="1200" dirty="0">
                        <a:solidFill>
                          <a:srgbClr val="000000"/>
                        </a:solidFill>
                        <a:effectLst/>
                        <a:latin typeface="Arial"/>
                        <a:ea typeface="Times New Roman"/>
                        <a:cs typeface="Times New Roman"/>
                      </a:endParaRPr>
                    </a:p>
                    <a:p>
                      <a:pPr algn="just">
                        <a:spcAft>
                          <a:spcPts val="0"/>
                        </a:spcAft>
                      </a:pPr>
                      <a:r>
                        <a:rPr lang="en-US" sz="1200" dirty="0">
                          <a:solidFill>
                            <a:srgbClr val="000000"/>
                          </a:solidFill>
                          <a:effectLst/>
                          <a:latin typeface="Arial"/>
                          <a:ea typeface="Times New Roman"/>
                          <a:cs typeface="Times New Roman"/>
                        </a:rPr>
                        <a:t>What amount did the former Chief Executive Officer of DENEL, </a:t>
                      </a:r>
                      <a:r>
                        <a:rPr lang="en-US" sz="1200" dirty="0" err="1">
                          <a:solidFill>
                            <a:srgbClr val="000000"/>
                          </a:solidFill>
                          <a:effectLst/>
                          <a:latin typeface="Arial"/>
                          <a:ea typeface="Times New Roman"/>
                          <a:cs typeface="Times New Roman"/>
                        </a:rPr>
                        <a:t>Mr</a:t>
                      </a:r>
                      <a:r>
                        <a:rPr lang="en-US" sz="1200" dirty="0">
                          <a:solidFill>
                            <a:srgbClr val="000000"/>
                          </a:solidFill>
                          <a:effectLst/>
                          <a:latin typeface="Arial"/>
                          <a:ea typeface="Times New Roman"/>
                          <a:cs typeface="Times New Roman"/>
                        </a:rPr>
                        <a:t> </a:t>
                      </a:r>
                      <a:r>
                        <a:rPr lang="en-US" sz="1200" dirty="0" err="1">
                          <a:solidFill>
                            <a:srgbClr val="000000"/>
                          </a:solidFill>
                          <a:effectLst/>
                          <a:latin typeface="Arial"/>
                          <a:ea typeface="Times New Roman"/>
                          <a:cs typeface="Times New Roman"/>
                        </a:rPr>
                        <a:t>Riaz</a:t>
                      </a:r>
                      <a:r>
                        <a:rPr lang="en-US" sz="1200" dirty="0">
                          <a:solidFill>
                            <a:srgbClr val="000000"/>
                          </a:solidFill>
                          <a:effectLst/>
                          <a:latin typeface="Arial"/>
                          <a:ea typeface="Times New Roman"/>
                          <a:cs typeface="Times New Roman"/>
                        </a:rPr>
                        <a:t> </a:t>
                      </a:r>
                      <a:r>
                        <a:rPr lang="en-US" sz="1200" dirty="0" err="1">
                          <a:solidFill>
                            <a:srgbClr val="000000"/>
                          </a:solidFill>
                          <a:effectLst/>
                          <a:latin typeface="Arial"/>
                          <a:ea typeface="Times New Roman"/>
                          <a:cs typeface="Times New Roman"/>
                        </a:rPr>
                        <a:t>Salojee</a:t>
                      </a:r>
                      <a:r>
                        <a:rPr lang="en-US" sz="1200" dirty="0">
                          <a:solidFill>
                            <a:srgbClr val="000000"/>
                          </a:solidFill>
                          <a:effectLst/>
                          <a:latin typeface="Arial"/>
                          <a:ea typeface="Times New Roman"/>
                          <a:cs typeface="Times New Roman"/>
                        </a:rPr>
                        <a:t> receive in payment of a severance package before the specified person’s suspension and subsequent resignation?                                                                           NW3147E</a:t>
                      </a:r>
                      <a:endParaRPr lang="en-ZA" sz="1200" dirty="0">
                        <a:solidFill>
                          <a:srgbClr val="000000"/>
                        </a:solidFill>
                        <a:effectLst/>
                        <a:latin typeface="Arial"/>
                        <a:ea typeface="Times New Roman"/>
                        <a:cs typeface="Times New Roman"/>
                      </a:endParaRPr>
                    </a:p>
                    <a:p>
                      <a:pPr algn="just">
                        <a:spcAft>
                          <a:spcPts val="0"/>
                        </a:spcAft>
                      </a:pPr>
                      <a:r>
                        <a:rPr lang="en-US" sz="800" b="1" dirty="0">
                          <a:solidFill>
                            <a:srgbClr val="000000"/>
                          </a:solidFill>
                          <a:effectLst/>
                          <a:latin typeface="Arial"/>
                          <a:ea typeface="Times New Roman"/>
                          <a:cs typeface="Times New Roman"/>
                        </a:rPr>
                        <a:t> </a:t>
                      </a:r>
                      <a:endParaRPr lang="en-ZA" sz="1200" dirty="0">
                        <a:solidFill>
                          <a:srgbClr val="000000"/>
                        </a:solidFill>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4" name="Rectangle 1"/>
          <p:cNvSpPr>
            <a:spLocks noChangeArrowheads="1"/>
          </p:cNvSpPr>
          <p:nvPr/>
        </p:nvSpPr>
        <p:spPr bwMode="auto">
          <a:xfrm>
            <a:off x="395536" y="2420888"/>
            <a:ext cx="8064896" cy="135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2663</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25 NOVEMBER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0563" algn="l"/>
              </a:tabLst>
            </a:pPr>
            <a:endPar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0563" algn="l"/>
              </a:tabLst>
            </a:pPr>
            <a:endParaRPr lang="en-GB" altLang="en-US" sz="1200" b="1" dirty="0">
              <a:solidFill>
                <a:srgbClr val="000000"/>
              </a:solidFill>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Mr. </a:t>
            </a:r>
            <a:r>
              <a:rPr kumimoji="0" lang="en-GB"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Riaz</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Saloojee</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did not receive a severance package and did not resign.  He was only paid up to the end of his contract.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2971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06150633"/>
              </p:ext>
            </p:extLst>
          </p:nvPr>
        </p:nvGraphicFramePr>
        <p:xfrm>
          <a:off x="395536" y="1124744"/>
          <a:ext cx="5943600" cy="1005840"/>
        </p:xfrm>
        <a:graphic>
          <a:graphicData uri="http://schemas.openxmlformats.org/drawingml/2006/table">
            <a:tbl>
              <a:tblPr firstRow="1" firstCol="1" bandRow="1"/>
              <a:tblGrid>
                <a:gridCol w="5943600">
                  <a:extLst>
                    <a:ext uri="{9D8B030D-6E8A-4147-A177-3AD203B41FA5}">
                      <a16:colId xmlns:a16="http://schemas.microsoft.com/office/drawing/2014/main" xmlns="" val="20000"/>
                    </a:ext>
                  </a:extLst>
                </a:gridCol>
              </a:tblGrid>
              <a:tr h="95885">
                <a:tc>
                  <a:txBody>
                    <a:bodyPr/>
                    <a:lstStyle/>
                    <a:p>
                      <a:pPr marL="540385" indent="-540385" algn="just">
                        <a:spcAft>
                          <a:spcPts val="0"/>
                        </a:spcAft>
                      </a:pPr>
                      <a:r>
                        <a:rPr lang="en-US" sz="1100" b="1" dirty="0">
                          <a:solidFill>
                            <a:srgbClr val="000000"/>
                          </a:solidFill>
                          <a:effectLst/>
                          <a:latin typeface="Arial"/>
                          <a:ea typeface="Times New Roman"/>
                          <a:cs typeface="Times New Roman"/>
                        </a:rPr>
                        <a:t>1204.     </a:t>
                      </a:r>
                      <a:r>
                        <a:rPr lang="en-US" sz="1100" b="1" dirty="0" err="1">
                          <a:solidFill>
                            <a:srgbClr val="000000"/>
                          </a:solidFill>
                          <a:effectLst/>
                          <a:latin typeface="Arial"/>
                          <a:ea typeface="Times New Roman"/>
                          <a:cs typeface="Times New Roman"/>
                        </a:rPr>
                        <a:t>Ms</a:t>
                      </a:r>
                      <a:r>
                        <a:rPr lang="en-US" sz="1100" b="1" dirty="0">
                          <a:solidFill>
                            <a:srgbClr val="000000"/>
                          </a:solidFill>
                          <a:effectLst/>
                          <a:latin typeface="Arial"/>
                          <a:ea typeface="Times New Roman"/>
                          <a:cs typeface="Times New Roman"/>
                        </a:rPr>
                        <a:t> N W A </a:t>
                      </a:r>
                      <a:r>
                        <a:rPr lang="en-US" sz="1100" b="1" dirty="0" err="1">
                          <a:solidFill>
                            <a:srgbClr val="000000"/>
                          </a:solidFill>
                          <a:effectLst/>
                          <a:latin typeface="Arial"/>
                          <a:ea typeface="Times New Roman"/>
                          <a:cs typeface="Times New Roman"/>
                        </a:rPr>
                        <a:t>Mazzone</a:t>
                      </a:r>
                      <a:r>
                        <a:rPr lang="en-US" sz="1100" b="1" dirty="0">
                          <a:solidFill>
                            <a:srgbClr val="000000"/>
                          </a:solidFill>
                          <a:effectLst/>
                          <a:latin typeface="Arial"/>
                          <a:ea typeface="Times New Roman"/>
                          <a:cs typeface="Times New Roman"/>
                        </a:rPr>
                        <a:t> (DA) to ask the Minister of Public Enterprises:</a:t>
                      </a:r>
                      <a:endParaRPr lang="en-ZA" sz="1200" dirty="0">
                        <a:solidFill>
                          <a:srgbClr val="000000"/>
                        </a:solidFill>
                        <a:effectLst/>
                        <a:latin typeface="Arial"/>
                        <a:ea typeface="Times New Roman"/>
                        <a:cs typeface="Times New Roman"/>
                      </a:endParaRPr>
                    </a:p>
                    <a:p>
                      <a:pPr marL="914400" indent="-374015" algn="just">
                        <a:spcAft>
                          <a:spcPts val="0"/>
                        </a:spcAft>
                      </a:pPr>
                      <a:r>
                        <a:rPr lang="af-ZA" sz="1100" dirty="0">
                          <a:solidFill>
                            <a:srgbClr val="000000"/>
                          </a:solidFill>
                          <a:effectLst/>
                          <a:latin typeface="Arial"/>
                          <a:ea typeface="Times New Roman"/>
                          <a:cs typeface="Arial"/>
                        </a:rPr>
                        <a:t>(1)     What amount is the subcontract for cutting steel for 238 Badger vehicles awarded by Denel to a certain company (VR Lazer) worth;</a:t>
                      </a:r>
                      <a:endParaRPr lang="en-ZA" sz="1200" dirty="0">
                        <a:solidFill>
                          <a:srgbClr val="000000"/>
                        </a:solidFill>
                        <a:effectLst/>
                        <a:latin typeface="Arial"/>
                        <a:ea typeface="Times New Roman"/>
                        <a:cs typeface="Times New Roman"/>
                      </a:endParaRPr>
                    </a:p>
                    <a:p>
                      <a:pPr marL="914400" indent="-374015" algn="just">
                        <a:spcAft>
                          <a:spcPts val="0"/>
                        </a:spcAft>
                      </a:pPr>
                      <a:r>
                        <a:rPr lang="af-ZA" sz="1100" dirty="0">
                          <a:solidFill>
                            <a:srgbClr val="000000"/>
                          </a:solidFill>
                          <a:effectLst/>
                          <a:latin typeface="Arial"/>
                          <a:ea typeface="Times New Roman"/>
                          <a:cs typeface="Arial"/>
                        </a:rPr>
                        <a:t> (2)     did she approve the subcontract; if not, (a) why not and (b) who approved the subcontract; if so, why was it approved?                                     NW1344E</a:t>
                      </a:r>
                      <a:endParaRPr lang="en-ZA" sz="1200" dirty="0">
                        <a:solidFill>
                          <a:srgbClr val="000000"/>
                        </a:solidFill>
                        <a:effectLst/>
                        <a:latin typeface="Arial"/>
                        <a:ea typeface="Times New Roman"/>
                        <a:cs typeface="Times New Roman"/>
                      </a:endParaRPr>
                    </a:p>
                    <a:p>
                      <a:pPr marL="381635" indent="-450215" algn="just">
                        <a:spcAft>
                          <a:spcPts val="0"/>
                        </a:spcAft>
                      </a:pPr>
                      <a:r>
                        <a:rPr lang="en-GB" sz="1100" dirty="0">
                          <a:solidFill>
                            <a:srgbClr val="000000"/>
                          </a:solidFill>
                          <a:effectLst/>
                          <a:latin typeface="Arial"/>
                          <a:ea typeface="Times New Roman"/>
                          <a:cs typeface="Times New Roman"/>
                        </a:rPr>
                        <a:t>               </a:t>
                      </a:r>
                      <a:r>
                        <a:rPr lang="en-GB" sz="800" dirty="0">
                          <a:solidFill>
                            <a:srgbClr val="000000"/>
                          </a:solidFill>
                          <a:effectLst/>
                          <a:latin typeface="Arial"/>
                          <a:ea typeface="Times New Roman"/>
                          <a:cs typeface="Times New Roman"/>
                        </a:rPr>
                        <a:t>                                                                                      </a:t>
                      </a:r>
                      <a:endParaRPr lang="en-ZA" sz="1200" dirty="0">
                        <a:solidFill>
                          <a:srgbClr val="000000"/>
                        </a:solidFill>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6" name="Rectangle 1"/>
          <p:cNvSpPr>
            <a:spLocks noChangeArrowheads="1"/>
          </p:cNvSpPr>
          <p:nvPr/>
        </p:nvSpPr>
        <p:spPr bwMode="auto">
          <a:xfrm>
            <a:off x="251520" y="2192233"/>
            <a:ext cx="8424936" cy="2077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1204</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1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22 APRIL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4500563" algn="l"/>
              </a:tabLst>
            </a:pPr>
            <a:r>
              <a:rPr kumimoji="0" lang="af-ZA" alt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orders placed on VR Laser to date for the Badger systems amount to R236 646 034.  It is however estimated that the amount placed on VR Laser through the life of the programme will not exceed R400m.</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tab pos="4500563" algn="l"/>
              </a:tabLst>
            </a:pP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GB" alt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The Minister does not approve sub-contracts as these are business operational matters and get approved within the Denel structures. Approval of sub-contracts are done after following due processes and are approved in accordance to the Denel Delegation of Authority.</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23818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511526751"/>
              </p:ext>
            </p:extLst>
          </p:nvPr>
        </p:nvGraphicFramePr>
        <p:xfrm>
          <a:off x="613880" y="1093103"/>
          <a:ext cx="6694424" cy="1327785"/>
        </p:xfrm>
        <a:graphic>
          <a:graphicData uri="http://schemas.openxmlformats.org/drawingml/2006/table">
            <a:tbl>
              <a:tblPr firstRow="1" firstCol="1" bandRow="1">
                <a:tableStyleId>{5C22544A-7EE6-4342-B048-85BDC9FD1C3A}</a:tableStyleId>
              </a:tblPr>
              <a:tblGrid>
                <a:gridCol w="6694424">
                  <a:extLst>
                    <a:ext uri="{9D8B030D-6E8A-4147-A177-3AD203B41FA5}">
                      <a16:colId xmlns:a16="http://schemas.microsoft.com/office/drawing/2014/main" xmlns="" val="20000"/>
                    </a:ext>
                  </a:extLst>
                </a:gridCol>
              </a:tblGrid>
              <a:tr h="1327785">
                <a:tc>
                  <a:txBody>
                    <a:bodyPr/>
                    <a:lstStyle/>
                    <a:p>
                      <a:pPr>
                        <a:spcAft>
                          <a:spcPts val="0"/>
                        </a:spcAft>
                      </a:pPr>
                      <a:r>
                        <a:rPr lang="en-GB" sz="1200" dirty="0">
                          <a:solidFill>
                            <a:schemeClr val="tx1"/>
                          </a:solidFill>
                          <a:effectLst/>
                        </a:rPr>
                        <a:t>175.     </a:t>
                      </a:r>
                      <a:r>
                        <a:rPr lang="en-US" sz="1200" dirty="0" err="1">
                          <a:solidFill>
                            <a:schemeClr val="tx1"/>
                          </a:solidFill>
                          <a:effectLst/>
                        </a:rPr>
                        <a:t>Ms</a:t>
                      </a:r>
                      <a:r>
                        <a:rPr lang="en-US" sz="1200" dirty="0">
                          <a:solidFill>
                            <a:schemeClr val="tx1"/>
                          </a:solidFill>
                          <a:effectLst/>
                        </a:rPr>
                        <a:t> N W A </a:t>
                      </a:r>
                      <a:r>
                        <a:rPr lang="en-US" sz="1200" dirty="0" err="1">
                          <a:solidFill>
                            <a:schemeClr val="tx1"/>
                          </a:solidFill>
                          <a:effectLst/>
                        </a:rPr>
                        <a:t>Mazzone</a:t>
                      </a:r>
                      <a:r>
                        <a:rPr lang="en-US" sz="1200" dirty="0">
                          <a:solidFill>
                            <a:schemeClr val="tx1"/>
                          </a:solidFill>
                          <a:effectLst/>
                        </a:rPr>
                        <a:t> (DA) to ask the Minister of Public Enterprises:</a:t>
                      </a:r>
                      <a:endParaRPr lang="en-ZA" sz="1200" dirty="0">
                        <a:solidFill>
                          <a:schemeClr val="tx1"/>
                        </a:solidFill>
                        <a:effectLst/>
                      </a:endParaRPr>
                    </a:p>
                    <a:p>
                      <a:pPr marL="381000" indent="-449580" algn="just">
                        <a:lnSpc>
                          <a:spcPct val="115000"/>
                        </a:lnSpc>
                        <a:spcAft>
                          <a:spcPts val="0"/>
                        </a:spcAft>
                      </a:pPr>
                      <a:r>
                        <a:rPr lang="en-US" sz="1200" dirty="0">
                          <a:solidFill>
                            <a:schemeClr val="tx1"/>
                          </a:solidFill>
                          <a:effectLst/>
                        </a:rPr>
                        <a:t> </a:t>
                      </a:r>
                      <a:endParaRPr lang="en-US" sz="1200" dirty="0" smtClean="0">
                        <a:solidFill>
                          <a:schemeClr val="tx1"/>
                        </a:solidFill>
                        <a:effectLst/>
                      </a:endParaRPr>
                    </a:p>
                    <a:p>
                      <a:pPr algn="just">
                        <a:lnSpc>
                          <a:spcPct val="115000"/>
                        </a:lnSpc>
                        <a:spcAft>
                          <a:spcPts val="1000"/>
                        </a:spcAft>
                      </a:pPr>
                      <a:r>
                        <a:rPr lang="en-US" sz="1200" dirty="0" smtClean="0">
                          <a:solidFill>
                            <a:schemeClr val="tx1"/>
                          </a:solidFill>
                          <a:effectLst/>
                        </a:rPr>
                        <a:t>(a) What are the names of the Board of Directors of Denel Asia and </a:t>
                      </a:r>
                      <a:endParaRPr lang="en-ZA" sz="1200" dirty="0" smtClean="0">
                        <a:solidFill>
                          <a:schemeClr val="tx1"/>
                        </a:solidFill>
                        <a:effectLst/>
                      </a:endParaRPr>
                    </a:p>
                    <a:p>
                      <a:pPr>
                        <a:lnSpc>
                          <a:spcPct val="115000"/>
                        </a:lnSpc>
                        <a:spcAft>
                          <a:spcPts val="1000"/>
                        </a:spcAft>
                      </a:pPr>
                      <a:r>
                        <a:rPr lang="en-US" sz="1200" dirty="0" smtClean="0">
                          <a:solidFill>
                            <a:schemeClr val="tx1"/>
                          </a:solidFill>
                          <a:effectLst/>
                        </a:rPr>
                        <a:t>(b) why was it necessary to establish the specified entity, since Denel SOC Ltd already has a large footprint in the Asia-Pacific region?         NO1992E   </a:t>
                      </a:r>
                      <a:endParaRPr lang="en-ZA" sz="1200" dirty="0">
                        <a:solidFill>
                          <a:schemeClr val="tx1"/>
                        </a:solidFill>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xmlns="" val="10000"/>
                  </a:ext>
                </a:extLst>
              </a:tr>
            </a:tbl>
          </a:graphicData>
        </a:graphic>
      </p:graphicFrame>
      <p:sp>
        <p:nvSpPr>
          <p:cNvPr id="4" name="Rectangle 1"/>
          <p:cNvSpPr>
            <a:spLocks noChangeArrowheads="1"/>
          </p:cNvSpPr>
          <p:nvPr/>
        </p:nvSpPr>
        <p:spPr bwMode="auto">
          <a:xfrm>
            <a:off x="179512" y="2348880"/>
            <a:ext cx="8136904" cy="3570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175</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30 AUGUST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Board of Directors:</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Zwelakhe </a:t>
            </a:r>
            <a:r>
              <a:rPr kumimoji="0" lang="en-US"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Nhlanganiso</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Ntshepe</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Abraham Stephanus Burger</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Pieter Johannes van der Merwe</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Kamal Kant </a:t>
            </a:r>
            <a:r>
              <a:rPr kumimoji="0" lang="en-US"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Singhala</a:t>
            </a:r>
            <a:endPar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was necessary to establish the entity for the reasons as set out below:</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a:t>
            </a:r>
            <a:r>
              <a:rPr kumimoji="0" lang="en-US"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analysing</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Denel business in the Asia Pacific region, the following emerged to Denel management as barriers to entry into this fast growing market:</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lack of multilateral defence relationships;</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inability to provide funding solutions;</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inability to source local production and development partners (particularly in India);</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frequent engagement with end user and industry from a distance was not feasible;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company visibility in the market place/region from a distance is not possible;</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need for a lawful conduit for developing/aligning with local business networks; and</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09183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sp>
        <p:nvSpPr>
          <p:cNvPr id="4" name="Rectangle 1"/>
          <p:cNvSpPr>
            <a:spLocks noChangeArrowheads="1"/>
          </p:cNvSpPr>
          <p:nvPr/>
        </p:nvSpPr>
        <p:spPr bwMode="auto">
          <a:xfrm>
            <a:off x="25168" y="980728"/>
            <a:ext cx="8829342" cy="4739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175</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30 AUGUST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was necessary to establish the entity for the reasons as set out below:</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active participation in regional initiatives from a distance is not feasible.</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 focus on Asia, Denel's approach was to immediately re-enter the India market through Denel Asia as a way of building a business profile in the Asia Pacific region.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Denel’s history in India has been plagued by allegations that has prohibited Denel from concluding successful contracts in the country.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Denel entered the India market during 1994 with a wide range of products. During the period 1998 and 2005, Denel participated in tenders issued by the Indian Ministry of Defence (MOD) and was successfully awarded contracts for various products including ammunition and land systems products. On 17 April 2005, an article appeared in the Cape Argus newspaper alleging that Denel had contravened specific Indian legislation. Notwithstanding the lack of proof thereof and Denel’s denial that it was in breach of the MOD contracts, the MOD issued a notice of termination of the </a:t>
            </a:r>
            <a:r>
              <a:rPr kumimoji="0" lang="en-US" alt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defence</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programs and instituted legal proceedings against Denel which resulted in, inter alia, protracted arbitrations. Contracts to the value of US$ 77,3 million were adversely affected by these actions.</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Denel was effectively treated in India as if it were blacklisted notwithstanding no formal blacklisting being in force. In 2007 Denel sought to re-enter the India market as a subcontractor </a:t>
            </a: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a tracked gun program</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where </a:t>
            </a:r>
            <a:r>
              <a:rPr kumimoji="0" lang="en-GB"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Rheinmetall</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was the prime contractor</a:t>
            </a: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Successful trials for the gun took place during July 2010 and March 2011. </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However, in 2012, </a:t>
            </a:r>
            <a:r>
              <a:rPr kumimoji="0" lang="en-GB"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Rheinmetall</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was recommended for blacklisting which resulted in a termination of the said </a:t>
            </a: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 Denel incurred a further loss of          R11 million as a result of this termination.</a:t>
            </a:r>
            <a:r>
              <a:rPr kumimoji="0" lang="en-GB"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This confirmed that Denel competing on its own in India on major programs is very high risk.</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Denel was inactive in the India market for a significant length of time until verbal notification was received late in 2014 from the Indian Embassy in South Africa informing Denel that the investigation was completed and that Denel may proceed to conduct business in India.</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8313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BACK UP SLIDES</a:t>
            </a:r>
            <a:endParaRPr lang="en-GB" sz="2400" b="1" dirty="0">
              <a:solidFill>
                <a:srgbClr val="FFFFFF"/>
              </a:solidFill>
            </a:endParaRPr>
          </a:p>
        </p:txBody>
      </p:sp>
      <p:sp>
        <p:nvSpPr>
          <p:cNvPr id="4" name="Rectangle 1"/>
          <p:cNvSpPr>
            <a:spLocks noChangeArrowheads="1"/>
          </p:cNvSpPr>
          <p:nvPr/>
        </p:nvSpPr>
        <p:spPr bwMode="auto">
          <a:xfrm>
            <a:off x="63138" y="1045760"/>
            <a:ext cx="8829342" cy="5047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0563" algn="l"/>
              </a:tabLst>
              <a:defRPr>
                <a:solidFill>
                  <a:schemeClr val="tx1"/>
                </a:solidFill>
                <a:latin typeface="Arial" pitchFamily="34" charset="0"/>
                <a:cs typeface="Arial" pitchFamily="34" charset="0"/>
              </a:defRPr>
            </a:lvl1pPr>
            <a:lvl2pPr fontAlgn="base">
              <a:spcBef>
                <a:spcPct val="0"/>
              </a:spcBef>
              <a:spcAft>
                <a:spcPct val="0"/>
              </a:spcAft>
              <a:tabLst>
                <a:tab pos="4500563" algn="l"/>
              </a:tabLst>
              <a:defRPr>
                <a:solidFill>
                  <a:schemeClr val="tx1"/>
                </a:solidFill>
                <a:latin typeface="Arial" pitchFamily="34" charset="0"/>
                <a:cs typeface="Arial" pitchFamily="34" charset="0"/>
              </a:defRPr>
            </a:lvl2pPr>
            <a:lvl3pPr fontAlgn="base">
              <a:spcBef>
                <a:spcPct val="0"/>
              </a:spcBef>
              <a:spcAft>
                <a:spcPct val="0"/>
              </a:spcAft>
              <a:tabLst>
                <a:tab pos="4500563" algn="l"/>
              </a:tabLst>
              <a:defRPr>
                <a:solidFill>
                  <a:schemeClr val="tx1"/>
                </a:solidFill>
                <a:latin typeface="Arial" pitchFamily="34" charset="0"/>
                <a:cs typeface="Arial" pitchFamily="34" charset="0"/>
              </a:defRPr>
            </a:lvl3pPr>
            <a:lvl4pPr fontAlgn="base">
              <a:spcBef>
                <a:spcPct val="0"/>
              </a:spcBef>
              <a:spcAft>
                <a:spcPct val="0"/>
              </a:spcAft>
              <a:tabLst>
                <a:tab pos="4500563" algn="l"/>
              </a:tabLst>
              <a:defRPr>
                <a:solidFill>
                  <a:schemeClr val="tx1"/>
                </a:solidFill>
                <a:latin typeface="Arial" pitchFamily="34" charset="0"/>
                <a:cs typeface="Arial" pitchFamily="34" charset="0"/>
              </a:defRPr>
            </a:lvl4pPr>
            <a:lvl5pPr fontAlgn="base">
              <a:spcBef>
                <a:spcPct val="0"/>
              </a:spcBef>
              <a:spcAft>
                <a:spcPct val="0"/>
              </a:spcAft>
              <a:tabLst>
                <a:tab pos="4500563" algn="l"/>
              </a:tabLst>
              <a:defRPr>
                <a:solidFill>
                  <a:schemeClr val="tx1"/>
                </a:solidFill>
                <a:latin typeface="Arial" pitchFamily="34" charset="0"/>
                <a:cs typeface="Arial" pitchFamily="34" charset="0"/>
              </a:defRPr>
            </a:lvl5pPr>
            <a:lvl6pPr fontAlgn="base">
              <a:spcBef>
                <a:spcPct val="0"/>
              </a:spcBef>
              <a:spcAft>
                <a:spcPct val="0"/>
              </a:spcAft>
              <a:tabLst>
                <a:tab pos="4500563" algn="l"/>
              </a:tabLst>
              <a:defRPr>
                <a:solidFill>
                  <a:schemeClr val="tx1"/>
                </a:solidFill>
                <a:latin typeface="Arial" pitchFamily="34" charset="0"/>
                <a:cs typeface="Arial" pitchFamily="34" charset="0"/>
              </a:defRPr>
            </a:lvl6pPr>
            <a:lvl7pPr fontAlgn="base">
              <a:spcBef>
                <a:spcPct val="0"/>
              </a:spcBef>
              <a:spcAft>
                <a:spcPct val="0"/>
              </a:spcAft>
              <a:tabLst>
                <a:tab pos="4500563" algn="l"/>
              </a:tabLst>
              <a:defRPr>
                <a:solidFill>
                  <a:schemeClr val="tx1"/>
                </a:solidFill>
                <a:latin typeface="Arial" pitchFamily="34" charset="0"/>
                <a:cs typeface="Arial" pitchFamily="34" charset="0"/>
              </a:defRPr>
            </a:lvl7pPr>
            <a:lvl8pPr fontAlgn="base">
              <a:spcBef>
                <a:spcPct val="0"/>
              </a:spcBef>
              <a:spcAft>
                <a:spcPct val="0"/>
              </a:spcAft>
              <a:tabLst>
                <a:tab pos="4500563" algn="l"/>
              </a:tabLst>
              <a:defRPr>
                <a:solidFill>
                  <a:schemeClr val="tx1"/>
                </a:solidFill>
                <a:latin typeface="Arial" pitchFamily="34" charset="0"/>
                <a:cs typeface="Arial" pitchFamily="34" charset="0"/>
              </a:defRPr>
            </a:lvl8pPr>
            <a:lvl9pPr fontAlgn="base">
              <a:spcBef>
                <a:spcPct val="0"/>
              </a:spcBef>
              <a:spcAft>
                <a:spcPct val="0"/>
              </a:spcAft>
              <a:tabLst>
                <a:tab pos="45005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QUESTION NO.: 175</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OF PUBLICATION: </a:t>
            </a: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30 AUGUST 2016</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endPar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l"/>
              </a:tabLst>
            </a:pPr>
            <a:r>
              <a:rPr kumimoji="0" lang="en-GB"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REPLY: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was necessary to establish the entity for the reasons as set out below:</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Since Denel’s absence from the market, the procurement rules in India changed significantly on major programs. In particular, it introduced the requirement for a local Indian Industry partner/s based on the “Buy Make India” procurement program. </a:t>
            </a: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India “Buy Make Program” requires that local content should be more than 50% as well as inclusion of technology transfer from the foreign Original Equipment Manufacturer (OEM). </a:t>
            </a: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This mandatory requirement combined with Denel’s previous unsuccessful attempts to access and remain successful in the Indian market reconfirmed the need for Denel to identify and rather proceed with a local partner in India as opposed to attempting re-entry on its own. </a:t>
            </a: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Indian procurement process demands a strenuous and protracted product evaluation process which can become extremely costly (as detailed in paragraph (b) (iii)).</a:t>
            </a:r>
            <a:r>
              <a:rPr kumimoji="0" lang="en-GB"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Denel is positioning itself for major programs in India which programs are premised on the ‘Buy Make India’ concept. This means that only Indian Companies that can prove that they have partnered with “foreign technology companies” are allowed to bid as prime contractors. In support of India’s national objective of developing local privately owned </a:t>
            </a:r>
            <a:r>
              <a:rPr kumimoji="0" lang="en-US"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defence</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companies, partnering with (either one or both) Adani and the Reliance Group, both reputable companies having been introduced to Denel via VR Asia, will bring major advantages in terms of Industry knowledge, manufacturing capability, setting up manufacturing partners, business knowledge and investment capital on major programs. Expanding into the Defence business forms part of both companies growth vision and both have a history of success.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advantages of Denel entering the Asia market with VR Asia via Denel Asia includes:</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provision of  design, manufacturing and fabrication skills </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deeper understanding of the local market and industrial landscape</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ability to align with local business networks (Adani and Reliance Group)</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provision of quick access to local potential production and development partners</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ability to increase visibility in the market/region</a:t>
            </a:r>
            <a:endParaRPr kumimoji="0" lang="en-ZA"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00563" algn="l"/>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access to  operational funding</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40767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ilotspost.co.za/articles/120912The%20MIG%20Flies%20The%20Rottweiler%20Of%20The%20Skies/0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125538"/>
            <a:ext cx="8642350" cy="5183782"/>
          </a:xfrm>
          <a:prstGeom prst="rect">
            <a:avLst/>
          </a:prstGeom>
          <a:noFill/>
          <a:ln>
            <a:noFill/>
          </a:ln>
        </p:spPr>
      </p:pic>
      <p:sp>
        <p:nvSpPr>
          <p:cNvPr id="4" name="Rectangle 2"/>
          <p:cNvSpPr txBox="1">
            <a:spLocks noChangeArrowheads="1"/>
          </p:cNvSpPr>
          <p:nvPr/>
        </p:nvSpPr>
        <p:spPr bwMode="auto">
          <a:xfrm>
            <a:off x="250825" y="95250"/>
            <a:ext cx="86423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Futura Md BT" pitchFamily="34" charset="0"/>
                <a:cs typeface="Times New Roman" pitchFamily="18" charset="0"/>
              </a:defRPr>
            </a:lvl2pPr>
            <a:lvl3pPr algn="l" rtl="0" eaLnBrk="0" fontAlgn="base" hangingPunct="0">
              <a:spcBef>
                <a:spcPct val="0"/>
              </a:spcBef>
              <a:spcAft>
                <a:spcPct val="0"/>
              </a:spcAft>
              <a:defRPr sz="2400">
                <a:solidFill>
                  <a:schemeClr val="bg1"/>
                </a:solidFill>
                <a:latin typeface="Futura Md BT" pitchFamily="34" charset="0"/>
                <a:cs typeface="Times New Roman" pitchFamily="18" charset="0"/>
              </a:defRPr>
            </a:lvl3pPr>
            <a:lvl4pPr algn="l" rtl="0" eaLnBrk="0" fontAlgn="base" hangingPunct="0">
              <a:spcBef>
                <a:spcPct val="0"/>
              </a:spcBef>
              <a:spcAft>
                <a:spcPct val="0"/>
              </a:spcAft>
              <a:defRPr sz="2400">
                <a:solidFill>
                  <a:schemeClr val="bg1"/>
                </a:solidFill>
                <a:latin typeface="Futura Md BT" pitchFamily="34" charset="0"/>
                <a:cs typeface="Times New Roman" pitchFamily="18" charset="0"/>
              </a:defRPr>
            </a:lvl4pPr>
            <a:lvl5pPr algn="l" rtl="0" eaLnBrk="0" fontAlgn="base" hangingPunct="0">
              <a:spcBef>
                <a:spcPct val="0"/>
              </a:spcBef>
              <a:spcAft>
                <a:spcPct val="0"/>
              </a:spcAft>
              <a:defRPr sz="2400">
                <a:solidFill>
                  <a:schemeClr val="bg1"/>
                </a:solidFill>
                <a:latin typeface="Futura Md BT" pitchFamily="34" charset="0"/>
                <a:cs typeface="Times New Roman" pitchFamily="18" charset="0"/>
              </a:defRPr>
            </a:lvl5pPr>
            <a:lvl6pPr marL="457200" algn="l" rtl="0" fontAlgn="base">
              <a:spcBef>
                <a:spcPct val="0"/>
              </a:spcBef>
              <a:spcAft>
                <a:spcPct val="0"/>
              </a:spcAft>
              <a:defRPr sz="2400">
                <a:solidFill>
                  <a:schemeClr val="bg1"/>
                </a:solidFill>
                <a:latin typeface="Futura Md BT" pitchFamily="34" charset="0"/>
                <a:cs typeface="Times New Roman" pitchFamily="18" charset="0"/>
              </a:defRPr>
            </a:lvl6pPr>
            <a:lvl7pPr marL="914400" algn="l" rtl="0" fontAlgn="base">
              <a:spcBef>
                <a:spcPct val="0"/>
              </a:spcBef>
              <a:spcAft>
                <a:spcPct val="0"/>
              </a:spcAft>
              <a:defRPr sz="2400">
                <a:solidFill>
                  <a:schemeClr val="bg1"/>
                </a:solidFill>
                <a:latin typeface="Futura Md BT" pitchFamily="34" charset="0"/>
                <a:cs typeface="Times New Roman" pitchFamily="18" charset="0"/>
              </a:defRPr>
            </a:lvl7pPr>
            <a:lvl8pPr marL="1371600" algn="l" rtl="0" fontAlgn="base">
              <a:spcBef>
                <a:spcPct val="0"/>
              </a:spcBef>
              <a:spcAft>
                <a:spcPct val="0"/>
              </a:spcAft>
              <a:defRPr sz="2400">
                <a:solidFill>
                  <a:schemeClr val="bg1"/>
                </a:solidFill>
                <a:latin typeface="Futura Md BT" pitchFamily="34" charset="0"/>
                <a:cs typeface="Times New Roman" pitchFamily="18" charset="0"/>
              </a:defRPr>
            </a:lvl8pPr>
            <a:lvl9pPr marL="1828800" algn="l" rtl="0" fontAlgn="base">
              <a:spcBef>
                <a:spcPct val="0"/>
              </a:spcBef>
              <a:spcAft>
                <a:spcPct val="0"/>
              </a:spcAft>
              <a:defRPr sz="2400">
                <a:solidFill>
                  <a:schemeClr val="bg1"/>
                </a:solidFill>
                <a:latin typeface="Futura Md BT" pitchFamily="34" charset="0"/>
                <a:cs typeface="Times New Roman" pitchFamily="18" charset="0"/>
              </a:defRPr>
            </a:lvl9pPr>
          </a:lstStyle>
          <a:p>
            <a:pPr eaLnBrk="1" hangingPunct="1"/>
            <a:r>
              <a:rPr lang="en-ZA" b="1" dirty="0" smtClean="0"/>
              <a:t>THANK YOU</a:t>
            </a:r>
            <a:endParaRPr lang="en-GB" b="1" dirty="0"/>
          </a:p>
        </p:txBody>
      </p:sp>
    </p:spTree>
    <p:extLst>
      <p:ext uri="{BB962C8B-B14F-4D97-AF65-F5344CB8AC3E}">
        <p14:creationId xmlns:p14="http://schemas.microsoft.com/office/powerpoint/2010/main" xmlns="" val="120515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79512" y="1052736"/>
            <a:ext cx="8784976" cy="4662815"/>
          </a:xfrm>
          <a:prstGeom prst="rect">
            <a:avLst/>
          </a:prstGeom>
          <a:noFill/>
        </p:spPr>
        <p:txBody>
          <a:bodyPr wrap="square" rtlCol="0">
            <a:spAutoFit/>
          </a:bodyPr>
          <a:lstStyle/>
          <a:p>
            <a:pPr algn="just">
              <a:lnSpc>
                <a:spcPct val="150000"/>
              </a:lnSpc>
            </a:pPr>
            <a:r>
              <a:rPr lang="en-ZA" dirty="0" smtClean="0">
                <a:solidFill>
                  <a:srgbClr val="000000"/>
                </a:solidFill>
              </a:rPr>
              <a:t>The two topics covered in this update have been a point of discussion with updates evolving as follows:</a:t>
            </a:r>
          </a:p>
          <a:p>
            <a:pPr algn="just">
              <a:lnSpc>
                <a:spcPct val="150000"/>
              </a:lnSpc>
            </a:pPr>
            <a:r>
              <a:rPr lang="en-ZA" b="1" dirty="0" smtClean="0">
                <a:solidFill>
                  <a:srgbClr val="000000"/>
                </a:solidFill>
              </a:rPr>
              <a:t>28 October 2015</a:t>
            </a:r>
          </a:p>
          <a:p>
            <a:pPr algn="just">
              <a:lnSpc>
                <a:spcPct val="150000"/>
              </a:lnSpc>
            </a:pPr>
            <a:r>
              <a:rPr lang="en-US" u="sng" dirty="0" smtClean="0"/>
              <a:t>Briefing of </a:t>
            </a:r>
            <a:r>
              <a:rPr lang="en-US" u="sng" dirty="0"/>
              <a:t>the Portfolio Committee on Public Enterprises (PCPE) </a:t>
            </a:r>
            <a:r>
              <a:rPr lang="en-US" u="sng" dirty="0" smtClean="0"/>
              <a:t>- Annual </a:t>
            </a:r>
            <a:r>
              <a:rPr lang="en-US" u="sng" dirty="0"/>
              <a:t>Report and Financial Statements for </a:t>
            </a:r>
            <a:r>
              <a:rPr lang="en-US" u="sng" dirty="0" smtClean="0"/>
              <a:t>2014/15</a:t>
            </a:r>
          </a:p>
          <a:p>
            <a:pPr algn="just">
              <a:lnSpc>
                <a:spcPct val="150000"/>
              </a:lnSpc>
            </a:pPr>
            <a:endParaRPr lang="en-ZA" b="1" dirty="0" smtClean="0">
              <a:solidFill>
                <a:srgbClr val="000000"/>
              </a:solidFill>
            </a:endParaRPr>
          </a:p>
          <a:p>
            <a:pPr algn="just">
              <a:lnSpc>
                <a:spcPct val="150000"/>
              </a:lnSpc>
            </a:pPr>
            <a:r>
              <a:rPr lang="en-ZA"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US" dirty="0" smtClean="0">
                <a:solidFill>
                  <a:srgbClr val="000000"/>
                </a:solidFill>
              </a:rPr>
              <a:t>Matter is still under investigation and caution is to be exercised not to prejudice the parties involved prior to the conclusion of the disciplinary process</a:t>
            </a:r>
            <a:endParaRPr lang="en-US" dirty="0">
              <a:solidFill>
                <a:srgbClr val="000000"/>
              </a:solidFill>
            </a:endParaRPr>
          </a:p>
          <a:p>
            <a:pPr marL="285750" indent="-285750" algn="just">
              <a:lnSpc>
                <a:spcPct val="150000"/>
              </a:lnSpc>
              <a:buFont typeface="Wingdings" panose="05000000000000000000" pitchFamily="2" charset="2"/>
              <a:buChar char="v"/>
            </a:pPr>
            <a:r>
              <a:rPr lang="en-US" dirty="0" smtClean="0">
                <a:solidFill>
                  <a:srgbClr val="000000"/>
                </a:solidFill>
              </a:rPr>
              <a:t>The suspensions are for no other reason other than the governance process followed in acquiring LSSA (Pty) Ltd</a:t>
            </a:r>
            <a:endParaRPr lang="en-US" dirty="0">
              <a:solidFill>
                <a:srgbClr val="000000"/>
              </a:solidFill>
            </a:endParaRPr>
          </a:p>
        </p:txBody>
      </p:sp>
    </p:spTree>
    <p:extLst>
      <p:ext uri="{BB962C8B-B14F-4D97-AF65-F5344CB8AC3E}">
        <p14:creationId xmlns:p14="http://schemas.microsoft.com/office/powerpoint/2010/main" xmlns="" val="71470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79512" y="1052736"/>
            <a:ext cx="8784976" cy="3831818"/>
          </a:xfrm>
          <a:prstGeom prst="rect">
            <a:avLst/>
          </a:prstGeom>
          <a:noFill/>
        </p:spPr>
        <p:txBody>
          <a:bodyPr wrap="square" rtlCol="0">
            <a:spAutoFit/>
          </a:bodyPr>
          <a:lstStyle/>
          <a:p>
            <a:pPr algn="just">
              <a:lnSpc>
                <a:spcPct val="150000"/>
              </a:lnSpc>
            </a:pPr>
            <a:r>
              <a:rPr lang="en-ZA" b="1" dirty="0" smtClean="0">
                <a:solidFill>
                  <a:srgbClr val="000000"/>
                </a:solidFill>
              </a:rPr>
              <a:t>17 February 2016</a:t>
            </a:r>
          </a:p>
          <a:p>
            <a:pPr algn="just">
              <a:lnSpc>
                <a:spcPct val="150000"/>
              </a:lnSpc>
            </a:pPr>
            <a:r>
              <a:rPr lang="en-US" u="sng" dirty="0" smtClean="0"/>
              <a:t>Briefing of </a:t>
            </a:r>
            <a:r>
              <a:rPr lang="en-US" u="sng" dirty="0"/>
              <a:t>the Select Committee on Communications &amp; Public </a:t>
            </a:r>
            <a:r>
              <a:rPr lang="en-US" u="sng" dirty="0" smtClean="0"/>
              <a:t>Enterprises - Annual </a:t>
            </a:r>
            <a:r>
              <a:rPr lang="en-US" u="sng" dirty="0"/>
              <a:t>Report and Financial Statements for </a:t>
            </a:r>
            <a:r>
              <a:rPr lang="en-US" u="sng" dirty="0" smtClean="0"/>
              <a:t>2014/15</a:t>
            </a:r>
          </a:p>
          <a:p>
            <a:pPr algn="just">
              <a:lnSpc>
                <a:spcPct val="150000"/>
              </a:lnSpc>
            </a:pPr>
            <a:endParaRPr lang="en-ZA" b="1" dirty="0" smtClean="0">
              <a:solidFill>
                <a:srgbClr val="000000"/>
              </a:solidFill>
            </a:endParaRPr>
          </a:p>
          <a:p>
            <a:pPr algn="just">
              <a:lnSpc>
                <a:spcPct val="150000"/>
              </a:lnSpc>
            </a:pPr>
            <a:r>
              <a:rPr lang="en-ZA"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US" dirty="0" smtClean="0">
                <a:solidFill>
                  <a:srgbClr val="000000"/>
                </a:solidFill>
              </a:rPr>
              <a:t>Matter is still under investigation and caution is to be exercised not to prejudice the parties involved prior to the conclusion of the disciplinary process</a:t>
            </a:r>
            <a:endParaRPr lang="en-US" dirty="0">
              <a:solidFill>
                <a:srgbClr val="000000"/>
              </a:solidFill>
            </a:endParaRPr>
          </a:p>
          <a:p>
            <a:pPr marL="285750" indent="-285750" algn="just">
              <a:lnSpc>
                <a:spcPct val="150000"/>
              </a:lnSpc>
              <a:buFont typeface="Wingdings" panose="05000000000000000000" pitchFamily="2" charset="2"/>
              <a:buChar char="v"/>
            </a:pPr>
            <a:r>
              <a:rPr lang="en-US" dirty="0" smtClean="0">
                <a:solidFill>
                  <a:srgbClr val="000000"/>
                </a:solidFill>
              </a:rPr>
              <a:t>The suspensions are for no other reason other than the governance process followed in acquiring LSSA (Pty) Ltd</a:t>
            </a:r>
            <a:endParaRPr lang="en-US" dirty="0">
              <a:solidFill>
                <a:srgbClr val="000000"/>
              </a:solidFill>
            </a:endParaRPr>
          </a:p>
        </p:txBody>
      </p:sp>
    </p:spTree>
    <p:extLst>
      <p:ext uri="{BB962C8B-B14F-4D97-AF65-F5344CB8AC3E}">
        <p14:creationId xmlns:p14="http://schemas.microsoft.com/office/powerpoint/2010/main" xmlns="" val="91758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79512" y="836712"/>
            <a:ext cx="8784976" cy="5909310"/>
          </a:xfrm>
          <a:prstGeom prst="rect">
            <a:avLst/>
          </a:prstGeom>
          <a:noFill/>
        </p:spPr>
        <p:txBody>
          <a:bodyPr wrap="square" rtlCol="0">
            <a:spAutoFit/>
          </a:bodyPr>
          <a:lstStyle/>
          <a:p>
            <a:pPr algn="just">
              <a:lnSpc>
                <a:spcPct val="150000"/>
              </a:lnSpc>
            </a:pPr>
            <a:r>
              <a:rPr lang="en-ZA" b="1" dirty="0" smtClean="0">
                <a:solidFill>
                  <a:srgbClr val="000000"/>
                </a:solidFill>
              </a:rPr>
              <a:t>11 May 2016</a:t>
            </a:r>
          </a:p>
          <a:p>
            <a:pPr algn="just">
              <a:lnSpc>
                <a:spcPct val="150000"/>
              </a:lnSpc>
            </a:pPr>
            <a:r>
              <a:rPr lang="en-US" u="sng" dirty="0" smtClean="0"/>
              <a:t>Briefing of the </a:t>
            </a:r>
            <a:r>
              <a:rPr lang="en-US" u="sng" dirty="0"/>
              <a:t>Portfolio Committee on Public Enterprises (PCPE) </a:t>
            </a:r>
            <a:r>
              <a:rPr lang="en-US" u="sng" dirty="0" smtClean="0"/>
              <a:t>– Denel Asia and Executives Suspensions</a:t>
            </a:r>
          </a:p>
          <a:p>
            <a:pPr algn="just">
              <a:lnSpc>
                <a:spcPct val="150000"/>
              </a:lnSpc>
            </a:pPr>
            <a:r>
              <a:rPr lang="en-ZA"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US" dirty="0">
                <a:solidFill>
                  <a:srgbClr val="000000"/>
                </a:solidFill>
              </a:rPr>
              <a:t>Approved funding model for the BAE LSSA transaction was not implemented as per approval</a:t>
            </a:r>
          </a:p>
          <a:p>
            <a:pPr marL="1200150" lvl="3" indent="-285750" algn="just">
              <a:lnSpc>
                <a:spcPct val="150000"/>
              </a:lnSpc>
              <a:buFont typeface="Wingdings" panose="05000000000000000000" pitchFamily="2" charset="2"/>
              <a:buChar char="v"/>
            </a:pPr>
            <a:r>
              <a:rPr lang="en-US" dirty="0">
                <a:solidFill>
                  <a:srgbClr val="000000"/>
                </a:solidFill>
              </a:rPr>
              <a:t>BAE LSSA’s liquidity to service the loans was </a:t>
            </a:r>
            <a:r>
              <a:rPr lang="en-US" dirty="0" smtClean="0">
                <a:solidFill>
                  <a:srgbClr val="000000"/>
                </a:solidFill>
              </a:rPr>
              <a:t>misrepresented</a:t>
            </a:r>
          </a:p>
          <a:p>
            <a:pPr marL="1200150" lvl="3" indent="-285750" algn="just">
              <a:lnSpc>
                <a:spcPct val="150000"/>
              </a:lnSpc>
              <a:buFont typeface="Wingdings" panose="05000000000000000000" pitchFamily="2" charset="2"/>
              <a:buChar char="v"/>
            </a:pPr>
            <a:r>
              <a:rPr lang="en-US" dirty="0"/>
              <a:t>Decision taken to allow an unfettered investigation into BAE Land Systems South Africa (LSSA) acquisition</a:t>
            </a:r>
          </a:p>
          <a:p>
            <a:pPr marL="1200150" lvl="3" indent="-285750" algn="just">
              <a:lnSpc>
                <a:spcPct val="150000"/>
              </a:lnSpc>
              <a:buFont typeface="Wingdings" panose="05000000000000000000" pitchFamily="2" charset="2"/>
              <a:buChar char="v"/>
            </a:pPr>
            <a:r>
              <a:rPr lang="en-US" dirty="0"/>
              <a:t>Reason for suspension due to facts that transpired after Board and shareholder approval was granted</a:t>
            </a:r>
          </a:p>
          <a:p>
            <a:pPr marL="1200150" lvl="3" indent="-285750" algn="just">
              <a:lnSpc>
                <a:spcPct val="150000"/>
              </a:lnSpc>
              <a:buFont typeface="Wingdings" panose="05000000000000000000" pitchFamily="2" charset="2"/>
              <a:buChar char="v"/>
            </a:pPr>
            <a:r>
              <a:rPr lang="en-US" dirty="0"/>
              <a:t>Preliminary assessment conducted by the Board showed a need for a detailed investigation</a:t>
            </a:r>
          </a:p>
          <a:p>
            <a:pPr marL="1200150" lvl="3" indent="-285750" algn="just">
              <a:lnSpc>
                <a:spcPct val="150000"/>
              </a:lnSpc>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xmlns="" val="366303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79512" y="836712"/>
            <a:ext cx="8784976" cy="1754326"/>
          </a:xfrm>
          <a:prstGeom prst="rect">
            <a:avLst/>
          </a:prstGeom>
          <a:noFill/>
        </p:spPr>
        <p:txBody>
          <a:bodyPr wrap="square" rtlCol="0">
            <a:spAutoFit/>
          </a:bodyPr>
          <a:lstStyle/>
          <a:p>
            <a:pPr algn="just">
              <a:lnSpc>
                <a:spcPct val="150000"/>
              </a:lnSpc>
            </a:pPr>
            <a:r>
              <a:rPr lang="en-ZA" b="1" dirty="0" smtClean="0">
                <a:solidFill>
                  <a:srgbClr val="000000"/>
                </a:solidFill>
              </a:rPr>
              <a:t>UPDATE ON FORMER EXECUTIVES</a:t>
            </a:r>
          </a:p>
          <a:p>
            <a:pPr marL="1200150" lvl="3" indent="-285750" algn="just">
              <a:lnSpc>
                <a:spcPct val="150000"/>
              </a:lnSpc>
              <a:buFont typeface="Wingdings" panose="05000000000000000000" pitchFamily="2" charset="2"/>
              <a:buChar char="v"/>
            </a:pPr>
            <a:r>
              <a:rPr lang="en-US" dirty="0"/>
              <a:t>Board conducted assessment of transactions as part of its oversight and fiduciary duties </a:t>
            </a:r>
          </a:p>
          <a:p>
            <a:pPr marL="1200150" lvl="3" indent="-285750" algn="just">
              <a:lnSpc>
                <a:spcPct val="150000"/>
              </a:lnSpc>
              <a:buFont typeface="Wingdings" panose="05000000000000000000" pitchFamily="2" charset="2"/>
              <a:buChar char="v"/>
            </a:pPr>
            <a:r>
              <a:rPr lang="en-US" dirty="0"/>
              <a:t>The Board is proceeding with disciplinary </a:t>
            </a:r>
            <a:r>
              <a:rPr lang="en-US" dirty="0" smtClean="0"/>
              <a:t>action</a:t>
            </a:r>
            <a:endParaRPr lang="en-US" dirty="0">
              <a:solidFill>
                <a:srgbClr val="000000"/>
              </a:solidFill>
            </a:endParaRPr>
          </a:p>
        </p:txBody>
      </p:sp>
      <p:sp>
        <p:nvSpPr>
          <p:cNvPr id="4" name="Rectangle 3"/>
          <p:cNvSpPr/>
          <p:nvPr/>
        </p:nvSpPr>
        <p:spPr>
          <a:xfrm>
            <a:off x="179512" y="2667254"/>
            <a:ext cx="8784976" cy="5078313"/>
          </a:xfrm>
          <a:prstGeom prst="rect">
            <a:avLst/>
          </a:prstGeom>
        </p:spPr>
        <p:txBody>
          <a:bodyPr wrap="square">
            <a:spAutoFit/>
          </a:bodyPr>
          <a:lstStyle/>
          <a:p>
            <a:pPr algn="just">
              <a:lnSpc>
                <a:spcPct val="150000"/>
              </a:lnSpc>
            </a:pPr>
            <a:r>
              <a:rPr lang="en-ZA" b="1" dirty="0">
                <a:solidFill>
                  <a:srgbClr val="000000"/>
                </a:solidFill>
              </a:rPr>
              <a:t>UPDATE ON </a:t>
            </a:r>
            <a:r>
              <a:rPr lang="en-ZA" b="1" dirty="0" smtClean="0">
                <a:solidFill>
                  <a:srgbClr val="000000"/>
                </a:solidFill>
              </a:rPr>
              <a:t>DENEL ASIA</a:t>
            </a:r>
          </a:p>
          <a:p>
            <a:pPr marL="1200150" lvl="3" indent="-285750" algn="just">
              <a:lnSpc>
                <a:spcPct val="150000"/>
              </a:lnSpc>
              <a:buFont typeface="Wingdings" panose="05000000000000000000" pitchFamily="2" charset="2"/>
              <a:buChar char="v"/>
            </a:pPr>
            <a:r>
              <a:rPr lang="en-ZA" dirty="0"/>
              <a:t>Strategic business partnerships are preferred as Governments are increasingly looking for ways to create value in their own countries</a:t>
            </a:r>
          </a:p>
          <a:p>
            <a:pPr marL="1200150" lvl="3" indent="-285750" algn="just">
              <a:lnSpc>
                <a:spcPct val="150000"/>
              </a:lnSpc>
              <a:buFont typeface="Wingdings" panose="05000000000000000000" pitchFamily="2" charset="2"/>
              <a:buChar char="v"/>
            </a:pPr>
            <a:r>
              <a:rPr lang="en-ZA" dirty="0" smtClean="0"/>
              <a:t>This </a:t>
            </a:r>
            <a:r>
              <a:rPr lang="en-ZA" dirty="0"/>
              <a:t>includes manufacturing capability, the transfer of skills, as well as the creation of jobs in the client's country </a:t>
            </a:r>
            <a:endParaRPr lang="en-ZA" dirty="0" smtClean="0"/>
          </a:p>
          <a:p>
            <a:pPr marL="1200150" lvl="3" indent="-285750" algn="just">
              <a:lnSpc>
                <a:spcPct val="150000"/>
              </a:lnSpc>
              <a:buFont typeface="Wingdings" panose="05000000000000000000" pitchFamily="2" charset="2"/>
              <a:buChar char="v"/>
            </a:pPr>
            <a:r>
              <a:rPr lang="en-ZA" dirty="0" smtClean="0"/>
              <a:t>Strategic Partner selection process explained with examples on existing JV arrangements Denel already has.</a:t>
            </a:r>
          </a:p>
          <a:p>
            <a:pPr marL="1200150" lvl="3" indent="-285750" algn="just">
              <a:lnSpc>
                <a:spcPct val="150000"/>
              </a:lnSpc>
              <a:buFont typeface="Wingdings" panose="05000000000000000000" pitchFamily="2" charset="2"/>
              <a:buChar char="v"/>
            </a:pPr>
            <a:r>
              <a:rPr lang="en-ZA" dirty="0" smtClean="0"/>
              <a:t>Rationale for wanting access to the East Asia market and why a company in Hong Kong</a:t>
            </a:r>
            <a:endParaRPr lang="en-ZA" dirty="0"/>
          </a:p>
          <a:p>
            <a:pPr algn="just">
              <a:lnSpc>
                <a:spcPct val="150000"/>
              </a:lnSpc>
            </a:pPr>
            <a:endParaRPr lang="en-ZA" dirty="0"/>
          </a:p>
          <a:p>
            <a:pPr algn="just">
              <a:lnSpc>
                <a:spcPct val="150000"/>
              </a:lnSpc>
            </a:pPr>
            <a:endParaRPr lang="en-ZA" b="1" dirty="0" smtClean="0">
              <a:solidFill>
                <a:srgbClr val="000000"/>
              </a:solidFill>
            </a:endParaRPr>
          </a:p>
          <a:p>
            <a:pPr algn="just">
              <a:lnSpc>
                <a:spcPct val="150000"/>
              </a:lnSpc>
            </a:pPr>
            <a:endParaRPr lang="en-ZA" b="1" dirty="0">
              <a:solidFill>
                <a:srgbClr val="000000"/>
              </a:solidFill>
            </a:endParaRPr>
          </a:p>
        </p:txBody>
      </p:sp>
    </p:spTree>
    <p:extLst>
      <p:ext uri="{BB962C8B-B14F-4D97-AF65-F5344CB8AC3E}">
        <p14:creationId xmlns:p14="http://schemas.microsoft.com/office/powerpoint/2010/main" xmlns="" val="297967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4" name="Rectangle 3"/>
          <p:cNvSpPr/>
          <p:nvPr/>
        </p:nvSpPr>
        <p:spPr>
          <a:xfrm>
            <a:off x="179512" y="980728"/>
            <a:ext cx="8784976" cy="6878806"/>
          </a:xfrm>
          <a:prstGeom prst="rect">
            <a:avLst/>
          </a:prstGeom>
        </p:spPr>
        <p:txBody>
          <a:bodyPr wrap="square">
            <a:spAutoFit/>
          </a:bodyPr>
          <a:lstStyle/>
          <a:p>
            <a:pPr algn="just">
              <a:lnSpc>
                <a:spcPct val="150000"/>
              </a:lnSpc>
            </a:pPr>
            <a:r>
              <a:rPr lang="en-ZA" sz="1600" b="1" dirty="0">
                <a:solidFill>
                  <a:srgbClr val="000000"/>
                </a:solidFill>
              </a:rPr>
              <a:t>UPDATE ON </a:t>
            </a:r>
            <a:r>
              <a:rPr lang="en-ZA" sz="1600" b="1" dirty="0" smtClean="0">
                <a:solidFill>
                  <a:srgbClr val="000000"/>
                </a:solidFill>
              </a:rPr>
              <a:t>DENEL ASIA</a:t>
            </a:r>
          </a:p>
          <a:p>
            <a:pPr marL="1200150" lvl="3" indent="-285750" algn="just">
              <a:lnSpc>
                <a:spcPct val="150000"/>
              </a:lnSpc>
              <a:buFont typeface="Wingdings" panose="05000000000000000000" pitchFamily="2" charset="2"/>
              <a:buChar char="v"/>
            </a:pPr>
            <a:r>
              <a:rPr lang="en-ZA" sz="1600" dirty="0" smtClean="0"/>
              <a:t>Importance of the Indian Market specifically to Denel as well as Denel’s history and experiences in that market</a:t>
            </a:r>
          </a:p>
          <a:p>
            <a:pPr marL="1200150" lvl="3" indent="-285750" algn="just">
              <a:lnSpc>
                <a:spcPct val="150000"/>
              </a:lnSpc>
              <a:buFont typeface="Wingdings" panose="05000000000000000000" pitchFamily="2" charset="2"/>
              <a:buChar char="v"/>
            </a:pPr>
            <a:r>
              <a:rPr lang="en-ZA" sz="1600" dirty="0" smtClean="0"/>
              <a:t>Denel had </a:t>
            </a:r>
            <a:r>
              <a:rPr lang="en-ZA" sz="1600" dirty="0"/>
              <a:t>g</a:t>
            </a:r>
            <a:r>
              <a:rPr lang="en-ZA" sz="1600" dirty="0" smtClean="0"/>
              <a:t>one to Indian Market on its own 15yrs ago and lost almost R500 million.</a:t>
            </a:r>
            <a:endParaRPr lang="en-ZA" sz="1600" dirty="0"/>
          </a:p>
          <a:p>
            <a:pPr marL="1200150" lvl="3" indent="-285750" algn="just">
              <a:lnSpc>
                <a:spcPct val="150000"/>
              </a:lnSpc>
              <a:buFont typeface="Wingdings" panose="05000000000000000000" pitchFamily="2" charset="2"/>
              <a:buChar char="v"/>
            </a:pPr>
            <a:r>
              <a:rPr lang="en-ZA" sz="1600" dirty="0" smtClean="0"/>
              <a:t>The need for Denel to have a partner that possesses the following:</a:t>
            </a:r>
          </a:p>
          <a:p>
            <a:pPr marL="1657350" lvl="4" indent="-285750" algn="just">
              <a:lnSpc>
                <a:spcPct val="150000"/>
              </a:lnSpc>
              <a:buFont typeface="Wingdings" panose="05000000000000000000" pitchFamily="2" charset="2"/>
              <a:buChar char="v"/>
            </a:pPr>
            <a:r>
              <a:rPr lang="en-US" sz="1600" dirty="0"/>
              <a:t>Financial muscle to support Business Development activities </a:t>
            </a:r>
          </a:p>
          <a:p>
            <a:pPr marL="1657350" lvl="4" indent="-285750" algn="just">
              <a:lnSpc>
                <a:spcPct val="150000"/>
              </a:lnSpc>
              <a:buFont typeface="Wingdings" panose="05000000000000000000" pitchFamily="2" charset="2"/>
              <a:buChar char="v"/>
            </a:pPr>
            <a:r>
              <a:rPr lang="en-US" sz="1600" dirty="0"/>
              <a:t>Business network to access the market</a:t>
            </a:r>
          </a:p>
          <a:p>
            <a:pPr marL="1657350" lvl="4" indent="-285750" algn="just">
              <a:lnSpc>
                <a:spcPct val="150000"/>
              </a:lnSpc>
              <a:buFont typeface="Wingdings" panose="05000000000000000000" pitchFamily="2" charset="2"/>
              <a:buChar char="v"/>
            </a:pPr>
            <a:r>
              <a:rPr lang="en-US" sz="1600" dirty="0"/>
              <a:t>Defence manufacturing </a:t>
            </a:r>
            <a:r>
              <a:rPr lang="en-US" sz="1600" dirty="0" smtClean="0"/>
              <a:t>capability</a:t>
            </a:r>
            <a:endParaRPr lang="en-US" sz="1600" dirty="0"/>
          </a:p>
          <a:p>
            <a:pPr marL="1200150" lvl="3" indent="-285750" algn="just">
              <a:lnSpc>
                <a:spcPct val="150000"/>
              </a:lnSpc>
              <a:buFont typeface="Wingdings" panose="05000000000000000000" pitchFamily="2" charset="2"/>
              <a:buChar char="v"/>
            </a:pPr>
            <a:r>
              <a:rPr lang="en-US" sz="1600" dirty="0" smtClean="0"/>
              <a:t>VR </a:t>
            </a:r>
            <a:r>
              <a:rPr lang="en-US" sz="1600" dirty="0"/>
              <a:t>Asia </a:t>
            </a:r>
            <a:r>
              <a:rPr lang="en-US" sz="1600" dirty="0" smtClean="0"/>
              <a:t>agreed to provide R100 million to Denel Asia to support business development activities.</a:t>
            </a:r>
          </a:p>
          <a:p>
            <a:pPr marL="1200150" lvl="3" indent="-285750" algn="just">
              <a:lnSpc>
                <a:spcPct val="150000"/>
              </a:lnSpc>
              <a:buFont typeface="Wingdings" panose="05000000000000000000" pitchFamily="2" charset="2"/>
              <a:buChar char="v"/>
            </a:pPr>
            <a:r>
              <a:rPr lang="en-US" sz="1600" dirty="0"/>
              <a:t>Denel Asia was incorporated in Hong Kong on 29 January 2016 following formal PFMA applications with the DPE and the Department of Finance. </a:t>
            </a:r>
          </a:p>
          <a:p>
            <a:pPr marL="1200150" lvl="3" indent="-285750" algn="just">
              <a:lnSpc>
                <a:spcPct val="150000"/>
              </a:lnSpc>
              <a:buFont typeface="Wingdings" panose="05000000000000000000" pitchFamily="2" charset="2"/>
              <a:buChar char="v"/>
            </a:pPr>
            <a:r>
              <a:rPr lang="en-ZA" sz="1600" dirty="0"/>
              <a:t>Section 54(2) required the transaction be subject to approval by the executive authority with notification of the National Treasury</a:t>
            </a:r>
            <a:r>
              <a:rPr lang="en-ZA" sz="1600" dirty="0" smtClean="0"/>
              <a:t>.</a:t>
            </a:r>
            <a:endParaRPr lang="en-US" sz="1600" dirty="0"/>
          </a:p>
          <a:p>
            <a:pPr marL="1371600" lvl="4" algn="just">
              <a:lnSpc>
                <a:spcPct val="150000"/>
              </a:lnSpc>
            </a:pPr>
            <a:endParaRPr lang="en-ZA" dirty="0" smtClean="0"/>
          </a:p>
          <a:p>
            <a:pPr algn="just">
              <a:lnSpc>
                <a:spcPct val="150000"/>
              </a:lnSpc>
            </a:pPr>
            <a:endParaRPr lang="en-ZA" b="1" dirty="0" smtClean="0">
              <a:solidFill>
                <a:srgbClr val="000000"/>
              </a:solidFill>
            </a:endParaRPr>
          </a:p>
          <a:p>
            <a:pPr algn="just">
              <a:lnSpc>
                <a:spcPct val="150000"/>
              </a:lnSpc>
            </a:pPr>
            <a:endParaRPr lang="en-ZA" b="1" dirty="0">
              <a:solidFill>
                <a:srgbClr val="000000"/>
              </a:solidFill>
            </a:endParaRPr>
          </a:p>
        </p:txBody>
      </p:sp>
    </p:spTree>
    <p:extLst>
      <p:ext uri="{BB962C8B-B14F-4D97-AF65-F5344CB8AC3E}">
        <p14:creationId xmlns:p14="http://schemas.microsoft.com/office/powerpoint/2010/main" xmlns="" val="352163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4" name="Rectangle 3"/>
          <p:cNvSpPr/>
          <p:nvPr/>
        </p:nvSpPr>
        <p:spPr>
          <a:xfrm>
            <a:off x="179512" y="980728"/>
            <a:ext cx="8784976" cy="6740307"/>
          </a:xfrm>
          <a:prstGeom prst="rect">
            <a:avLst/>
          </a:prstGeom>
        </p:spPr>
        <p:txBody>
          <a:bodyPr wrap="square">
            <a:spAutoFit/>
          </a:bodyPr>
          <a:lstStyle/>
          <a:p>
            <a:pPr algn="just">
              <a:lnSpc>
                <a:spcPct val="150000"/>
              </a:lnSpc>
            </a:pPr>
            <a:r>
              <a:rPr lang="en-ZA" b="1" dirty="0">
                <a:solidFill>
                  <a:srgbClr val="000000"/>
                </a:solidFill>
              </a:rPr>
              <a:t>UPDATE ON </a:t>
            </a:r>
            <a:r>
              <a:rPr lang="en-ZA" b="1" dirty="0" smtClean="0">
                <a:solidFill>
                  <a:srgbClr val="000000"/>
                </a:solidFill>
              </a:rPr>
              <a:t>DENEL ASIA</a:t>
            </a:r>
          </a:p>
          <a:p>
            <a:pPr marL="1200150" lvl="3" indent="-285750" algn="just">
              <a:lnSpc>
                <a:spcPct val="150000"/>
              </a:lnSpc>
              <a:buFont typeface="Wingdings" panose="05000000000000000000" pitchFamily="2" charset="2"/>
              <a:buChar char="v"/>
            </a:pPr>
            <a:r>
              <a:rPr lang="en-ZA" dirty="0" smtClean="0"/>
              <a:t>The </a:t>
            </a:r>
            <a:r>
              <a:rPr lang="en-ZA" dirty="0"/>
              <a:t>Section further stipulates: if no response is received from the executive authority in 30 days, the applicant may deem the application as approved. </a:t>
            </a:r>
            <a:endParaRPr lang="en-ZA" dirty="0" smtClean="0"/>
          </a:p>
          <a:p>
            <a:pPr marL="1200150" lvl="3" indent="-285750" algn="just">
              <a:lnSpc>
                <a:spcPct val="150000"/>
              </a:lnSpc>
              <a:buFont typeface="Wingdings" panose="05000000000000000000" pitchFamily="2" charset="2"/>
              <a:buChar char="v"/>
            </a:pPr>
            <a:r>
              <a:rPr lang="en-ZA" dirty="0"/>
              <a:t>No response was received from National Treasury</a:t>
            </a:r>
            <a:endParaRPr lang="en-US" dirty="0"/>
          </a:p>
          <a:p>
            <a:pPr marL="1200150" lvl="3" indent="-285750" algn="just">
              <a:lnSpc>
                <a:spcPct val="150000"/>
              </a:lnSpc>
              <a:buFont typeface="Wingdings" panose="05000000000000000000" pitchFamily="2" charset="2"/>
              <a:buChar char="v"/>
            </a:pPr>
            <a:r>
              <a:rPr lang="en-ZA" dirty="0"/>
              <a:t>Section 51 (1)(g) requires the National Treasury be notified of transaction and be granted reasonable time to provide its approval</a:t>
            </a:r>
          </a:p>
          <a:p>
            <a:pPr marL="1200150" lvl="3" indent="-285750" algn="just">
              <a:lnSpc>
                <a:spcPct val="150000"/>
              </a:lnSpc>
              <a:buFont typeface="Wingdings" panose="05000000000000000000" pitchFamily="2" charset="2"/>
              <a:buChar char="v"/>
            </a:pPr>
            <a:r>
              <a:rPr lang="en-US" dirty="0"/>
              <a:t>Denel Executives still engaging with NT through DPE to clarify Denel’s legal compliance in establishing Denel </a:t>
            </a:r>
            <a:r>
              <a:rPr lang="en-US" dirty="0" smtClean="0"/>
              <a:t>Asia</a:t>
            </a:r>
          </a:p>
          <a:p>
            <a:pPr marL="1200150" lvl="3" indent="-285750" algn="just">
              <a:lnSpc>
                <a:spcPct val="150000"/>
              </a:lnSpc>
              <a:buFont typeface="Wingdings" panose="05000000000000000000" pitchFamily="2" charset="2"/>
              <a:buChar char="v"/>
            </a:pPr>
            <a:r>
              <a:rPr lang="en-US" dirty="0" smtClean="0"/>
              <a:t>The capabilities as well as the ownership of both VR Laser South Africa and VR Laser Asia were explicitly articulated.</a:t>
            </a:r>
            <a:endParaRPr lang="en-US" dirty="0"/>
          </a:p>
          <a:p>
            <a:pPr marL="914400" lvl="3" algn="just">
              <a:lnSpc>
                <a:spcPct val="150000"/>
              </a:lnSpc>
            </a:pPr>
            <a:endParaRPr lang="en-ZA" dirty="0"/>
          </a:p>
          <a:p>
            <a:pPr marL="1200150" lvl="3" indent="-285750" algn="just">
              <a:lnSpc>
                <a:spcPct val="150000"/>
              </a:lnSpc>
              <a:buFont typeface="Wingdings" panose="05000000000000000000" pitchFamily="2" charset="2"/>
              <a:buChar char="v"/>
            </a:pPr>
            <a:endParaRPr lang="en-US" dirty="0"/>
          </a:p>
          <a:p>
            <a:pPr marL="1657350" lvl="4" indent="-285750" algn="just">
              <a:lnSpc>
                <a:spcPct val="150000"/>
              </a:lnSpc>
              <a:buFont typeface="Wingdings" panose="05000000000000000000" pitchFamily="2" charset="2"/>
              <a:buChar char="v"/>
            </a:pPr>
            <a:endParaRPr lang="en-ZA" dirty="0" smtClean="0"/>
          </a:p>
          <a:p>
            <a:pPr algn="just">
              <a:lnSpc>
                <a:spcPct val="150000"/>
              </a:lnSpc>
            </a:pPr>
            <a:endParaRPr lang="en-ZA" b="1" dirty="0" smtClean="0">
              <a:solidFill>
                <a:srgbClr val="000000"/>
              </a:solidFill>
            </a:endParaRPr>
          </a:p>
          <a:p>
            <a:pPr algn="just">
              <a:lnSpc>
                <a:spcPct val="150000"/>
              </a:lnSpc>
            </a:pPr>
            <a:endParaRPr lang="en-ZA" b="1" dirty="0">
              <a:solidFill>
                <a:srgbClr val="000000"/>
              </a:solidFill>
            </a:endParaRPr>
          </a:p>
        </p:txBody>
      </p:sp>
    </p:spTree>
    <p:extLst>
      <p:ext uri="{BB962C8B-B14F-4D97-AF65-F5344CB8AC3E}">
        <p14:creationId xmlns:p14="http://schemas.microsoft.com/office/powerpoint/2010/main" xmlns="" val="2104508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6" y="116632"/>
            <a:ext cx="8986332" cy="461665"/>
          </a:xfrm>
          <a:prstGeom prst="rect">
            <a:avLst/>
          </a:prstGeom>
        </p:spPr>
        <p:txBody>
          <a:bodyPr wrap="square">
            <a:spAutoFit/>
          </a:bodyPr>
          <a:lstStyle/>
          <a:p>
            <a:pPr algn="ctr"/>
            <a:r>
              <a:rPr lang="en-US" sz="2400" b="1" dirty="0" smtClean="0">
                <a:solidFill>
                  <a:srgbClr val="FFFFFF"/>
                </a:solidFill>
              </a:rPr>
              <a:t>UPDATE</a:t>
            </a:r>
            <a:endParaRPr lang="en-GB" sz="2400" b="1" dirty="0">
              <a:solidFill>
                <a:srgbClr val="FFFFFF"/>
              </a:solidFill>
            </a:endParaRPr>
          </a:p>
        </p:txBody>
      </p:sp>
      <p:sp>
        <p:nvSpPr>
          <p:cNvPr id="3" name="TextBox 2"/>
          <p:cNvSpPr txBox="1"/>
          <p:nvPr/>
        </p:nvSpPr>
        <p:spPr>
          <a:xfrm>
            <a:off x="196702" y="836712"/>
            <a:ext cx="8784976" cy="5447645"/>
          </a:xfrm>
          <a:prstGeom prst="rect">
            <a:avLst/>
          </a:prstGeom>
          <a:noFill/>
        </p:spPr>
        <p:txBody>
          <a:bodyPr wrap="square" rtlCol="0">
            <a:spAutoFit/>
          </a:bodyPr>
          <a:lstStyle/>
          <a:p>
            <a:pPr algn="just">
              <a:lnSpc>
                <a:spcPct val="150000"/>
              </a:lnSpc>
            </a:pPr>
            <a:r>
              <a:rPr lang="en-ZA" sz="1600" b="1" dirty="0" smtClean="0">
                <a:solidFill>
                  <a:srgbClr val="000000"/>
                </a:solidFill>
              </a:rPr>
              <a:t>07 September 2016</a:t>
            </a:r>
          </a:p>
          <a:p>
            <a:pPr algn="just">
              <a:lnSpc>
                <a:spcPct val="150000"/>
              </a:lnSpc>
            </a:pPr>
            <a:r>
              <a:rPr lang="en-US" sz="1600" u="sng" dirty="0" smtClean="0"/>
              <a:t>Briefing of the Joint NA PC and NCOP SC Meeting with Denel, DPE and National Treasury – Circumstances surrounding the establishment of Denel-</a:t>
            </a:r>
            <a:r>
              <a:rPr lang="en-US" sz="1600" u="sng" dirty="0" err="1" smtClean="0"/>
              <a:t>Aisa</a:t>
            </a:r>
            <a:r>
              <a:rPr lang="en-US" sz="1600" u="sng" dirty="0" smtClean="0"/>
              <a:t>.</a:t>
            </a:r>
          </a:p>
          <a:p>
            <a:pPr algn="just">
              <a:lnSpc>
                <a:spcPct val="150000"/>
              </a:lnSpc>
            </a:pPr>
            <a:r>
              <a:rPr lang="en-US" sz="1600" dirty="0" smtClean="0">
                <a:solidFill>
                  <a:srgbClr val="FF0000"/>
                </a:solidFill>
              </a:rPr>
              <a:t>National Treasury did not turn up for the meeting.</a:t>
            </a:r>
          </a:p>
          <a:p>
            <a:pPr algn="just">
              <a:lnSpc>
                <a:spcPct val="150000"/>
              </a:lnSpc>
            </a:pPr>
            <a:r>
              <a:rPr lang="en-ZA" sz="1600" b="1" dirty="0" smtClean="0">
                <a:solidFill>
                  <a:srgbClr val="000000"/>
                </a:solidFill>
              </a:rPr>
              <a:t>UPDATE ON FORMER EXECUTIVES</a:t>
            </a:r>
          </a:p>
          <a:p>
            <a:pPr marL="285750" indent="-285750" algn="just">
              <a:lnSpc>
                <a:spcPct val="150000"/>
              </a:lnSpc>
              <a:buFont typeface="Wingdings" panose="05000000000000000000" pitchFamily="2" charset="2"/>
              <a:buChar char="v"/>
            </a:pPr>
            <a:r>
              <a:rPr lang="en-US" sz="1600" dirty="0" smtClean="0">
                <a:solidFill>
                  <a:srgbClr val="000000"/>
                </a:solidFill>
              </a:rPr>
              <a:t>Over and above the same matters discussed in the meeting of 11</a:t>
            </a:r>
            <a:r>
              <a:rPr lang="en-US" sz="1600" baseline="30000" dirty="0" smtClean="0">
                <a:solidFill>
                  <a:srgbClr val="000000"/>
                </a:solidFill>
              </a:rPr>
              <a:t>th</a:t>
            </a:r>
            <a:r>
              <a:rPr lang="en-US" sz="1600" dirty="0" smtClean="0">
                <a:solidFill>
                  <a:srgbClr val="000000"/>
                </a:solidFill>
              </a:rPr>
              <a:t> May 2016 the following was added:</a:t>
            </a:r>
          </a:p>
          <a:p>
            <a:pPr marL="742950" lvl="1" indent="-285750" algn="just">
              <a:lnSpc>
                <a:spcPct val="150000"/>
              </a:lnSpc>
              <a:buFont typeface="Wingdings" panose="05000000000000000000" pitchFamily="2" charset="2"/>
              <a:buChar char="v"/>
            </a:pPr>
            <a:r>
              <a:rPr lang="en-ZA" sz="1600" dirty="0">
                <a:solidFill>
                  <a:srgbClr val="000000"/>
                </a:solidFill>
              </a:rPr>
              <a:t>Following a protracted disciplinary process, which has now lasted for almost a year of incurring legal costs, executive time as well as the Board time, the matter, has now been concluded as follows:</a:t>
            </a: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00150" lvl="2" indent="-285750" algn="just">
              <a:lnSpc>
                <a:spcPct val="150000"/>
              </a:lnSpc>
              <a:buFont typeface="Wingdings" panose="05000000000000000000" pitchFamily="2" charset="2"/>
              <a:buChar char="Ø"/>
            </a:pPr>
            <a:r>
              <a:rPr lang="en-ZA" sz="1600" dirty="0">
                <a:solidFill>
                  <a:srgbClr val="000000"/>
                </a:solidFill>
              </a:rPr>
              <a:t>Company Secretary – Mutual separation agreement with a 12 months pay-out effective on the 31 July 2016</a:t>
            </a:r>
            <a:endParaRPr lang="en-US" sz="1600" dirty="0">
              <a:solidFill>
                <a:srgbClr val="000000"/>
              </a:solidFill>
            </a:endParaRPr>
          </a:p>
          <a:p>
            <a:pPr marL="1200150" lvl="2" indent="-285750" algn="just">
              <a:lnSpc>
                <a:spcPct val="150000"/>
              </a:lnSpc>
              <a:buFont typeface="Wingdings" panose="05000000000000000000" pitchFamily="2" charset="2"/>
              <a:buChar char="Ø"/>
            </a:pPr>
            <a:r>
              <a:rPr lang="en-ZA" sz="1600" dirty="0">
                <a:solidFill>
                  <a:srgbClr val="000000"/>
                </a:solidFill>
              </a:rPr>
              <a:t>Group Chief Financial Director – Mutual separation agreement with a </a:t>
            </a:r>
            <a:r>
              <a:rPr lang="en-ZA" sz="1600" dirty="0" smtClean="0">
                <a:solidFill>
                  <a:srgbClr val="000000"/>
                </a:solidFill>
              </a:rPr>
              <a:t>24 months pay-out effective September 2016</a:t>
            </a:r>
            <a:endParaRPr lang="en-US" sz="1600" dirty="0">
              <a:solidFill>
                <a:srgbClr val="000000"/>
              </a:solidFill>
            </a:endParaRPr>
          </a:p>
        </p:txBody>
      </p:sp>
    </p:spTree>
    <p:extLst>
      <p:ext uri="{BB962C8B-B14F-4D97-AF65-F5344CB8AC3E}">
        <p14:creationId xmlns:p14="http://schemas.microsoft.com/office/powerpoint/2010/main" xmlns="" val="2739215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el Group Presentation Template-Hoefyster">
  <a:themeElements>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nel Group Presentation Template-Hoefyster">
      <a:majorFont>
        <a:latin typeface="Futura Md BT"/>
        <a:ea typeface=""/>
        <a:cs typeface="Times New Roman"/>
      </a:majorFont>
      <a:minorFont>
        <a:latin typeface="Futura Md BT"/>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nel Group Presentation Template-Hoefy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el Group Presentation Template-Hoefy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el Group Presentation Template-Hoefy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el Group Presentation Template-Hoefy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el Group Presentation Template-Hoefy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nel Group Presentation Template-Hoefy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nel Group Presentation Template-Hoefyster">
  <a:themeElements>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nel Group Presentation Template-Hoefyster">
      <a:majorFont>
        <a:latin typeface="Futura Md BT"/>
        <a:ea typeface=""/>
        <a:cs typeface="Times New Roman"/>
      </a:majorFont>
      <a:minorFont>
        <a:latin typeface="Futura Md BT"/>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nel Group Presentation Template-Hoefy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el Group Presentation Template-Hoefy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el Group Presentation Template-Hoefy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el Group Presentation Template-Hoefy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el Group Presentation Template-Hoefy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nel Group Presentation Template-Hoefy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nel Group Presentation Template-Hoefyster">
  <a:themeElements>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nel Group Presentation Template-Hoefyster">
      <a:majorFont>
        <a:latin typeface="Futura Md BT"/>
        <a:ea typeface=""/>
        <a:cs typeface="Times New Roman"/>
      </a:majorFont>
      <a:minorFont>
        <a:latin typeface="Futura Md BT"/>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nel Group Presentation Template-Hoefy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nel Group Presentation Template-Hoefy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el Group Presentation Template-Hoefy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el Group Presentation Template-Hoefy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el Group Presentation Template-Hoefy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el Group Presentation Template-Hoefy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nel Group Presentation Template-Hoefy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6789</TotalTime>
  <Words>2803</Words>
  <Application>Microsoft Office PowerPoint</Application>
  <PresentationFormat>On-screen Show (4:3)</PresentationFormat>
  <Paragraphs>240</Paragraphs>
  <Slides>27</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Denel Group Presentation Template-Hoefyster</vt:lpstr>
      <vt:lpstr>10_Denel Group Presentation Template-Hoefyster</vt:lpstr>
      <vt:lpstr>2_Denel Group Presentation Template-Hoefyster</vt:lpstr>
      <vt:lpstr>CorelDRAW</vt:lpstr>
      <vt:lpstr>Slide 1</vt:lpstr>
      <vt:lpstr>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Back up Slides</vt:lpstr>
      <vt:lpstr>Slide 21</vt:lpstr>
      <vt:lpstr>Slide 22</vt:lpstr>
      <vt:lpstr>Slide 23</vt:lpstr>
      <vt:lpstr>Slide 24</vt:lpstr>
      <vt:lpstr>Slide 25</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Uys</dc:creator>
  <cp:lastModifiedBy>PUMZA</cp:lastModifiedBy>
  <cp:revision>1229</cp:revision>
  <cp:lastPrinted>2016-02-12T07:04:16Z</cp:lastPrinted>
  <dcterms:created xsi:type="dcterms:W3CDTF">2012-07-05T09:25:58Z</dcterms:created>
  <dcterms:modified xsi:type="dcterms:W3CDTF">2017-05-25T12:20:49Z</dcterms:modified>
</cp:coreProperties>
</file>