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9" r:id="rId3"/>
    <p:sldId id="284" r:id="rId4"/>
    <p:sldId id="266" r:id="rId5"/>
    <p:sldId id="265" r:id="rId6"/>
    <p:sldId id="267" r:id="rId7"/>
    <p:sldId id="285" r:id="rId8"/>
    <p:sldId id="263" r:id="rId9"/>
    <p:sldId id="262" r:id="rId10"/>
    <p:sldId id="268" r:id="rId11"/>
    <p:sldId id="269" r:id="rId12"/>
    <p:sldId id="278" r:id="rId13"/>
    <p:sldId id="279" r:id="rId14"/>
    <p:sldId id="270" r:id="rId15"/>
    <p:sldId id="281" r:id="rId16"/>
    <p:sldId id="280" r:id="rId17"/>
    <p:sldId id="272" r:id="rId18"/>
    <p:sldId id="273" r:id="rId19"/>
    <p:sldId id="261" r:id="rId20"/>
    <p:sldId id="271" r:id="rId21"/>
    <p:sldId id="282"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COVER" id="{B13E9BA2-0302-1846-B09A-1DF8E1FD3AE6}">
          <p14:sldIdLst/>
        </p14:section>
        <p14:section name="sub-division" id="{6A957B17-35DD-C34A-8A49-55A5414AA4D8}">
          <p14:sldIdLst>
            <p14:sldId id="256"/>
          </p14:sldIdLst>
        </p14:section>
        <p14:section name="content" id="{D76E10B3-0D6B-CB48-8AF7-E64EC7F9AE43}">
          <p14:sldIdLst>
            <p14:sldId id="259"/>
            <p14:sldId id="284"/>
            <p14:sldId id="266"/>
            <p14:sldId id="265"/>
            <p14:sldId id="267"/>
            <p14:sldId id="285"/>
            <p14:sldId id="263"/>
            <p14:sldId id="262"/>
            <p14:sldId id="268"/>
            <p14:sldId id="269"/>
            <p14:sldId id="278"/>
            <p14:sldId id="279"/>
            <p14:sldId id="270"/>
            <p14:sldId id="281"/>
            <p14:sldId id="280"/>
            <p14:sldId id="272"/>
            <p14:sldId id="273"/>
            <p14:sldId id="261"/>
            <p14:sldId id="271"/>
            <p14:sldId id="282"/>
            <p14:sldId id="27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6A22E"/>
    <a:srgbClr val="00AEEF"/>
    <a:srgbClr val="77B94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3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Mphomo\Documents\Finance\Policies\Copy%20of%20Register%20of%20FINANCE%20Policies%2005042017.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Mphomo\Documents\Finance\Policies\Copy%20of%20Register%20of%20FINANCE%20Policies%200504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plotArea>
      <c:layout>
        <c:manualLayout>
          <c:layoutTarget val="inner"/>
          <c:xMode val="edge"/>
          <c:yMode val="edge"/>
          <c:x val="0.12231799427438399"/>
          <c:y val="0.15216575937267099"/>
          <c:w val="0.85219685039370119"/>
          <c:h val="0.72088764946048411"/>
        </c:manualLayout>
      </c:layout>
      <c:lineChart>
        <c:grouping val="standard"/>
        <c:ser>
          <c:idx val="0"/>
          <c:order val="0"/>
          <c:tx>
            <c:strRef>
              <c:f>Sheet2!$B$5</c:f>
              <c:strCache>
                <c:ptCount val="1"/>
                <c:pt idx="0">
                  <c:v>Income </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Sheet2!$C$4:$E$4</c:f>
              <c:numCache>
                <c:formatCode>General</c:formatCode>
                <c:ptCount val="3"/>
                <c:pt idx="0">
                  <c:v>2013</c:v>
                </c:pt>
                <c:pt idx="1">
                  <c:v>2014</c:v>
                </c:pt>
                <c:pt idx="2">
                  <c:v>2015</c:v>
                </c:pt>
              </c:numCache>
            </c:numRef>
          </c:cat>
          <c:val>
            <c:numRef>
              <c:f>Sheet2!$C$5:$E$5</c:f>
              <c:numCache>
                <c:formatCode>General</c:formatCode>
                <c:ptCount val="3"/>
                <c:pt idx="0">
                  <c:v>226071</c:v>
                </c:pt>
                <c:pt idx="1">
                  <c:v>253053</c:v>
                </c:pt>
                <c:pt idx="2">
                  <c:v>270393</c:v>
                </c:pt>
              </c:numCache>
            </c:numRef>
          </c:val>
          <c:extLst xmlns:c16r2="http://schemas.microsoft.com/office/drawing/2015/06/chart">
            <c:ext xmlns:c16="http://schemas.microsoft.com/office/drawing/2014/chart" uri="{C3380CC4-5D6E-409C-BE32-E72D297353CC}">
              <c16:uniqueId val="{00000000-F7A7-4FC3-9CB9-AC0AB37791B8}"/>
            </c:ext>
          </c:extLst>
        </c:ser>
        <c:dLbls>
          <c:showVal val="1"/>
        </c:dLbls>
        <c:marker val="1"/>
        <c:axId val="60615680"/>
        <c:axId val="54158080"/>
      </c:lineChart>
      <c:catAx>
        <c:axId val="6061568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158080"/>
        <c:crosses val="autoZero"/>
        <c:auto val="1"/>
        <c:lblAlgn val="ctr"/>
        <c:lblOffset val="100"/>
      </c:catAx>
      <c:valAx>
        <c:axId val="54158080"/>
        <c:scaling>
          <c:orientation val="minMax"/>
          <c:max val="350000"/>
          <c:min val="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615680"/>
        <c:crosses val="autoZero"/>
        <c:crossBetween val="between"/>
        <c:majorUnit val="100000"/>
        <c:minorUnit val="20000"/>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Expenditure Trend</a:t>
            </a:r>
          </a:p>
        </c:rich>
      </c:tx>
      <c:spPr>
        <a:noFill/>
        <a:ln>
          <a:noFill/>
        </a:ln>
        <a:effectLst/>
      </c:spPr>
    </c:title>
    <c:plotArea>
      <c:layout/>
      <c:lineChart>
        <c:grouping val="stacked"/>
        <c:ser>
          <c:idx val="0"/>
          <c:order val="0"/>
          <c:tx>
            <c:strRef>
              <c:f>Sheet2!$B$8</c:f>
              <c:strCache>
                <c:ptCount val="1"/>
                <c:pt idx="0">
                  <c:v>Admin</c:v>
                </c:pt>
              </c:strCache>
            </c:strRef>
          </c:tx>
          <c:spPr>
            <a:ln w="28575" cap="rnd">
              <a:solidFill>
                <a:schemeClr val="accent1"/>
              </a:solidFill>
              <a:round/>
            </a:ln>
            <a:effectLst/>
          </c:spPr>
          <c:marker>
            <c:symbol val="none"/>
          </c:marker>
          <c:val>
            <c:numRef>
              <c:f>Sheet2!$C$8:$E$8</c:f>
              <c:numCache>
                <c:formatCode>0.00</c:formatCode>
                <c:ptCount val="3"/>
                <c:pt idx="0">
                  <c:v>49843</c:v>
                </c:pt>
                <c:pt idx="1">
                  <c:v>83100</c:v>
                </c:pt>
                <c:pt idx="2" formatCode="General">
                  <c:v>77912</c:v>
                </c:pt>
              </c:numCache>
            </c:numRef>
          </c:val>
          <c:extLst xmlns:c16r2="http://schemas.microsoft.com/office/drawing/2015/06/chart">
            <c:ext xmlns:c16="http://schemas.microsoft.com/office/drawing/2014/chart" uri="{C3380CC4-5D6E-409C-BE32-E72D297353CC}">
              <c16:uniqueId val="{00000000-3725-4CF3-A3B0-3735F8B69129}"/>
            </c:ext>
          </c:extLst>
        </c:ser>
        <c:ser>
          <c:idx val="1"/>
          <c:order val="1"/>
          <c:tx>
            <c:strRef>
              <c:f>Sheet2!$B$9</c:f>
              <c:strCache>
                <c:ptCount val="1"/>
                <c:pt idx="0">
                  <c:v>Mandatory Grant</c:v>
                </c:pt>
              </c:strCache>
            </c:strRef>
          </c:tx>
          <c:spPr>
            <a:ln w="28575" cap="rnd">
              <a:solidFill>
                <a:schemeClr val="accent2"/>
              </a:solidFill>
              <a:round/>
            </a:ln>
            <a:effectLst/>
          </c:spPr>
          <c:marker>
            <c:symbol val="none"/>
          </c:marker>
          <c:val>
            <c:numRef>
              <c:f>Sheet2!$C$9:$E$9</c:f>
              <c:numCache>
                <c:formatCode>General</c:formatCode>
                <c:ptCount val="3"/>
                <c:pt idx="0">
                  <c:v>9979</c:v>
                </c:pt>
                <c:pt idx="1">
                  <c:v>44901</c:v>
                </c:pt>
                <c:pt idx="2">
                  <c:v>55515</c:v>
                </c:pt>
              </c:numCache>
            </c:numRef>
          </c:val>
          <c:extLst xmlns:c16r2="http://schemas.microsoft.com/office/drawing/2015/06/chart">
            <c:ext xmlns:c16="http://schemas.microsoft.com/office/drawing/2014/chart" uri="{C3380CC4-5D6E-409C-BE32-E72D297353CC}">
              <c16:uniqueId val="{00000001-3725-4CF3-A3B0-3735F8B69129}"/>
            </c:ext>
          </c:extLst>
        </c:ser>
        <c:ser>
          <c:idx val="2"/>
          <c:order val="2"/>
          <c:tx>
            <c:strRef>
              <c:f>Sheet2!$B$10</c:f>
              <c:strCache>
                <c:ptCount val="1"/>
                <c:pt idx="0">
                  <c:v>Discretionary Grant</c:v>
                </c:pt>
              </c:strCache>
            </c:strRef>
          </c:tx>
          <c:spPr>
            <a:ln w="28575" cap="rnd">
              <a:solidFill>
                <a:schemeClr val="accent3"/>
              </a:solidFill>
              <a:round/>
            </a:ln>
            <a:effectLst/>
          </c:spPr>
          <c:marker>
            <c:symbol val="none"/>
          </c:marker>
          <c:val>
            <c:numRef>
              <c:f>Sheet2!$C$10:$E$10</c:f>
              <c:numCache>
                <c:formatCode>General</c:formatCode>
                <c:ptCount val="3"/>
                <c:pt idx="0">
                  <c:v>111113</c:v>
                </c:pt>
                <c:pt idx="1">
                  <c:v>125377</c:v>
                </c:pt>
                <c:pt idx="2">
                  <c:v>162224</c:v>
                </c:pt>
              </c:numCache>
            </c:numRef>
          </c:val>
          <c:extLst xmlns:c16r2="http://schemas.microsoft.com/office/drawing/2015/06/chart">
            <c:ext xmlns:c16="http://schemas.microsoft.com/office/drawing/2014/chart" uri="{C3380CC4-5D6E-409C-BE32-E72D297353CC}">
              <c16:uniqueId val="{00000002-3725-4CF3-A3B0-3735F8B69129}"/>
            </c:ext>
          </c:extLst>
        </c:ser>
        <c:dLbls/>
        <c:marker val="1"/>
        <c:axId val="60764928"/>
        <c:axId val="60766464"/>
      </c:lineChart>
      <c:catAx>
        <c:axId val="6076492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66464"/>
        <c:crosses val="autoZero"/>
        <c:lblAlgn val="ctr"/>
        <c:lblOffset val="100"/>
      </c:catAx>
      <c:valAx>
        <c:axId val="60766464"/>
        <c:scaling>
          <c:orientation val="minMax"/>
        </c:scaling>
        <c:axPos val="l"/>
        <c:majorGridlines>
          <c:spPr>
            <a:ln w="9525" cap="flat" cmpd="sng" algn="ctr">
              <a:solidFill>
                <a:schemeClr val="tx1">
                  <a:lumMod val="15000"/>
                  <a:lumOff val="85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64928"/>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9A7566-39C3-4CF5-AC5C-80964B5C4FE6}"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8A81FBA9-1E34-4183-B6D8-C181AD399C01}">
      <dgm:prSet phldrT="[Text]"/>
      <dgm:spPr>
        <a:solidFill>
          <a:srgbClr val="00AEEF"/>
        </a:solidFill>
        <a:effectLst>
          <a:glow rad="101600">
            <a:schemeClr val="accent1">
              <a:satMod val="175000"/>
              <a:alpha val="40000"/>
            </a:schemeClr>
          </a:glow>
          <a:innerShdw blurRad="63500" dist="50800" dir="16200000">
            <a:prstClr val="black">
              <a:alpha val="50000"/>
            </a:prstClr>
          </a:innerShdw>
        </a:effectLst>
      </dgm:spPr>
      <dgm:t>
        <a:bodyPr/>
        <a:lstStyle/>
        <a:p>
          <a:r>
            <a:rPr lang="en-US" b="1" dirty="0" smtClean="0"/>
            <a:t>Goal 1</a:t>
          </a:r>
          <a:r>
            <a:rPr lang="en-US" dirty="0" smtClean="0"/>
            <a:t>: Effective and efficient SETA</a:t>
          </a:r>
          <a:endParaRPr lang="en-US" dirty="0"/>
        </a:p>
      </dgm:t>
    </dgm:pt>
    <dgm:pt modelId="{3AC57F7C-6EDE-4520-B0DF-0A25D8617801}" type="parTrans" cxnId="{70210537-5A59-4423-8343-928AE2A48F43}">
      <dgm:prSet/>
      <dgm:spPr/>
      <dgm:t>
        <a:bodyPr/>
        <a:lstStyle/>
        <a:p>
          <a:endParaRPr lang="en-US"/>
        </a:p>
      </dgm:t>
    </dgm:pt>
    <dgm:pt modelId="{2C0A7359-AC0B-441F-A62D-A098C13461C0}" type="sibTrans" cxnId="{70210537-5A59-4423-8343-928AE2A48F43}">
      <dgm:prSet/>
      <dgm:spPr/>
      <dgm:t>
        <a:bodyPr/>
        <a:lstStyle/>
        <a:p>
          <a:endParaRPr lang="en-US"/>
        </a:p>
      </dgm:t>
    </dgm:pt>
    <dgm:pt modelId="{2B222E0D-B5F5-49CC-B8A4-74F658ECD41E}">
      <dgm:prSet phldrT="[Text]"/>
      <dgm:spPr>
        <a:solidFill>
          <a:srgbClr val="00AEEF"/>
        </a:solidFill>
        <a:effectLst>
          <a:glow rad="101600">
            <a:schemeClr val="accent1">
              <a:satMod val="175000"/>
              <a:alpha val="40000"/>
            </a:schemeClr>
          </a:glow>
          <a:innerShdw blurRad="63500" dist="50800" dir="16200000">
            <a:prstClr val="black">
              <a:alpha val="50000"/>
            </a:prstClr>
          </a:innerShdw>
        </a:effectLst>
      </dgm:spPr>
      <dgm:t>
        <a:bodyPr/>
        <a:lstStyle/>
        <a:p>
          <a:r>
            <a:rPr lang="en-US" b="1" dirty="0" smtClean="0"/>
            <a:t>Goal 2</a:t>
          </a:r>
          <a:r>
            <a:rPr lang="en-US" dirty="0" smtClean="0"/>
            <a:t>: Improve sector skills planning</a:t>
          </a:r>
          <a:endParaRPr lang="en-US" dirty="0"/>
        </a:p>
      </dgm:t>
    </dgm:pt>
    <dgm:pt modelId="{CE623762-1989-4B0F-9792-E0F18644FC87}" type="parTrans" cxnId="{56177DD1-31CD-4C6A-BB0C-D46EB288B7DB}">
      <dgm:prSet/>
      <dgm:spPr/>
      <dgm:t>
        <a:bodyPr/>
        <a:lstStyle/>
        <a:p>
          <a:endParaRPr lang="en-US"/>
        </a:p>
      </dgm:t>
    </dgm:pt>
    <dgm:pt modelId="{D0049949-5629-4A69-BB1B-6132B0CBA268}" type="sibTrans" cxnId="{56177DD1-31CD-4C6A-BB0C-D46EB288B7DB}">
      <dgm:prSet/>
      <dgm:spPr/>
      <dgm:t>
        <a:bodyPr/>
        <a:lstStyle/>
        <a:p>
          <a:endParaRPr lang="en-US"/>
        </a:p>
      </dgm:t>
    </dgm:pt>
    <dgm:pt modelId="{679CD20D-5FE5-4182-AAB5-4B6E44CC189D}">
      <dgm:prSet phldrT="[Text]"/>
      <dgm:spPr>
        <a:solidFill>
          <a:srgbClr val="00AEEF"/>
        </a:solidFill>
        <a:effectLst>
          <a:glow rad="101600">
            <a:schemeClr val="accent1">
              <a:satMod val="175000"/>
              <a:alpha val="40000"/>
            </a:schemeClr>
          </a:glow>
          <a:innerShdw blurRad="63500" dist="50800" dir="16200000">
            <a:prstClr val="black">
              <a:alpha val="50000"/>
            </a:prstClr>
          </a:innerShdw>
        </a:effectLst>
      </dgm:spPr>
      <dgm:t>
        <a:bodyPr/>
        <a:lstStyle/>
        <a:p>
          <a:r>
            <a:rPr lang="en-US" b="1" dirty="0" smtClean="0"/>
            <a:t>Goal 3</a:t>
          </a:r>
          <a:r>
            <a:rPr lang="en-US" dirty="0" smtClean="0"/>
            <a:t>: Enhance skills for the workers, the unemployed and the informal sector</a:t>
          </a:r>
          <a:endParaRPr lang="en-US" dirty="0"/>
        </a:p>
      </dgm:t>
    </dgm:pt>
    <dgm:pt modelId="{604BB7D4-DF3D-41CC-9933-427F574CAE92}" type="parTrans" cxnId="{FB921C01-67D2-49FF-8684-B773F079C4F2}">
      <dgm:prSet/>
      <dgm:spPr/>
      <dgm:t>
        <a:bodyPr/>
        <a:lstStyle/>
        <a:p>
          <a:endParaRPr lang="en-US"/>
        </a:p>
      </dgm:t>
    </dgm:pt>
    <dgm:pt modelId="{A6489153-5DA9-42B1-84B6-09339C3665C5}" type="sibTrans" cxnId="{FB921C01-67D2-49FF-8684-B773F079C4F2}">
      <dgm:prSet/>
      <dgm:spPr/>
      <dgm:t>
        <a:bodyPr/>
        <a:lstStyle/>
        <a:p>
          <a:endParaRPr lang="en-US"/>
        </a:p>
      </dgm:t>
    </dgm:pt>
    <dgm:pt modelId="{F41F18A6-225A-4343-BD4D-E3AB96202259}">
      <dgm:prSet phldrT="[Text]"/>
      <dgm:spPr>
        <a:solidFill>
          <a:srgbClr val="00AEEF"/>
        </a:solidFill>
        <a:effectLst>
          <a:glow rad="101600">
            <a:schemeClr val="accent1">
              <a:satMod val="175000"/>
              <a:alpha val="40000"/>
            </a:schemeClr>
          </a:glow>
          <a:innerShdw blurRad="63500" dist="50800" dir="16200000">
            <a:prstClr val="black">
              <a:alpha val="50000"/>
            </a:prstClr>
          </a:innerShdw>
        </a:effectLst>
      </dgm:spPr>
      <dgm:t>
        <a:bodyPr/>
        <a:lstStyle/>
        <a:p>
          <a:r>
            <a:rPr lang="en-US" b="1" dirty="0" smtClean="0"/>
            <a:t>Goal 4</a:t>
          </a:r>
          <a:r>
            <a:rPr lang="en-US" dirty="0" smtClean="0"/>
            <a:t>: Build skills development provision capacity</a:t>
          </a:r>
          <a:endParaRPr lang="en-US" dirty="0"/>
        </a:p>
      </dgm:t>
    </dgm:pt>
    <dgm:pt modelId="{268A2EF5-D387-4A50-B224-FA3274832872}" type="parTrans" cxnId="{70A55103-86AB-4459-9867-7463C13FE283}">
      <dgm:prSet/>
      <dgm:spPr/>
      <dgm:t>
        <a:bodyPr/>
        <a:lstStyle/>
        <a:p>
          <a:endParaRPr lang="en-US"/>
        </a:p>
      </dgm:t>
    </dgm:pt>
    <dgm:pt modelId="{26771E53-C7C5-472A-B714-298C56E7983C}" type="sibTrans" cxnId="{70A55103-86AB-4459-9867-7463C13FE283}">
      <dgm:prSet/>
      <dgm:spPr/>
      <dgm:t>
        <a:bodyPr/>
        <a:lstStyle/>
        <a:p>
          <a:endParaRPr lang="en-US"/>
        </a:p>
      </dgm:t>
    </dgm:pt>
    <dgm:pt modelId="{39B1D15C-55AB-4B65-844C-210FBF9958C3}" type="pres">
      <dgm:prSet presAssocID="{AE9A7566-39C3-4CF5-AC5C-80964B5C4FE6}" presName="diagram" presStyleCnt="0">
        <dgm:presLayoutVars>
          <dgm:dir/>
          <dgm:resizeHandles val="exact"/>
        </dgm:presLayoutVars>
      </dgm:prSet>
      <dgm:spPr/>
      <dgm:t>
        <a:bodyPr/>
        <a:lstStyle/>
        <a:p>
          <a:endParaRPr lang="en-US"/>
        </a:p>
      </dgm:t>
    </dgm:pt>
    <dgm:pt modelId="{5FE7427F-9B99-4576-A2EA-B6E3528B92EF}" type="pres">
      <dgm:prSet presAssocID="{8A81FBA9-1E34-4183-B6D8-C181AD399C01}" presName="node" presStyleLbl="node1" presStyleIdx="0" presStyleCnt="4">
        <dgm:presLayoutVars>
          <dgm:bulletEnabled val="1"/>
        </dgm:presLayoutVars>
      </dgm:prSet>
      <dgm:spPr/>
      <dgm:t>
        <a:bodyPr/>
        <a:lstStyle/>
        <a:p>
          <a:endParaRPr lang="en-US"/>
        </a:p>
      </dgm:t>
    </dgm:pt>
    <dgm:pt modelId="{24B74E4D-8A8A-4971-84BB-A23F9CFA5E85}" type="pres">
      <dgm:prSet presAssocID="{2C0A7359-AC0B-441F-A62D-A098C13461C0}" presName="sibTrans" presStyleCnt="0"/>
      <dgm:spPr/>
    </dgm:pt>
    <dgm:pt modelId="{44CD6D09-219B-41D6-85EE-14B0FF498C76}" type="pres">
      <dgm:prSet presAssocID="{2B222E0D-B5F5-49CC-B8A4-74F658ECD41E}" presName="node" presStyleLbl="node1" presStyleIdx="1" presStyleCnt="4">
        <dgm:presLayoutVars>
          <dgm:bulletEnabled val="1"/>
        </dgm:presLayoutVars>
      </dgm:prSet>
      <dgm:spPr/>
      <dgm:t>
        <a:bodyPr/>
        <a:lstStyle/>
        <a:p>
          <a:endParaRPr lang="en-US"/>
        </a:p>
      </dgm:t>
    </dgm:pt>
    <dgm:pt modelId="{06C83E7F-249A-4B52-B845-8BF811817BF6}" type="pres">
      <dgm:prSet presAssocID="{D0049949-5629-4A69-BB1B-6132B0CBA268}" presName="sibTrans" presStyleCnt="0"/>
      <dgm:spPr/>
    </dgm:pt>
    <dgm:pt modelId="{59A7BB6D-25C8-4E90-BABA-6B6A83C06F86}" type="pres">
      <dgm:prSet presAssocID="{679CD20D-5FE5-4182-AAB5-4B6E44CC189D}" presName="node" presStyleLbl="node1" presStyleIdx="2" presStyleCnt="4">
        <dgm:presLayoutVars>
          <dgm:bulletEnabled val="1"/>
        </dgm:presLayoutVars>
      </dgm:prSet>
      <dgm:spPr/>
      <dgm:t>
        <a:bodyPr/>
        <a:lstStyle/>
        <a:p>
          <a:endParaRPr lang="en-US"/>
        </a:p>
      </dgm:t>
    </dgm:pt>
    <dgm:pt modelId="{F5A3EC73-2C7D-4E3E-826E-BF8A872EDD23}" type="pres">
      <dgm:prSet presAssocID="{A6489153-5DA9-42B1-84B6-09339C3665C5}" presName="sibTrans" presStyleCnt="0"/>
      <dgm:spPr/>
    </dgm:pt>
    <dgm:pt modelId="{9BB63147-08D8-4D6F-B856-451B52941FF7}" type="pres">
      <dgm:prSet presAssocID="{F41F18A6-225A-4343-BD4D-E3AB96202259}" presName="node" presStyleLbl="node1" presStyleIdx="3" presStyleCnt="4">
        <dgm:presLayoutVars>
          <dgm:bulletEnabled val="1"/>
        </dgm:presLayoutVars>
      </dgm:prSet>
      <dgm:spPr/>
      <dgm:t>
        <a:bodyPr/>
        <a:lstStyle/>
        <a:p>
          <a:endParaRPr lang="en-US"/>
        </a:p>
      </dgm:t>
    </dgm:pt>
  </dgm:ptLst>
  <dgm:cxnLst>
    <dgm:cxn modelId="{BE935017-ADE6-4DC7-982B-4128E5F03D73}" type="presOf" srcId="{F41F18A6-225A-4343-BD4D-E3AB96202259}" destId="{9BB63147-08D8-4D6F-B856-451B52941FF7}" srcOrd="0" destOrd="0" presId="urn:microsoft.com/office/officeart/2005/8/layout/default#1"/>
    <dgm:cxn modelId="{B6579656-DC60-4873-81B5-0754CE983AEB}" type="presOf" srcId="{8A81FBA9-1E34-4183-B6D8-C181AD399C01}" destId="{5FE7427F-9B99-4576-A2EA-B6E3528B92EF}" srcOrd="0" destOrd="0" presId="urn:microsoft.com/office/officeart/2005/8/layout/default#1"/>
    <dgm:cxn modelId="{8D2B2E88-A181-49B5-B714-CCE96E3B7F06}" type="presOf" srcId="{AE9A7566-39C3-4CF5-AC5C-80964B5C4FE6}" destId="{39B1D15C-55AB-4B65-844C-210FBF9958C3}" srcOrd="0" destOrd="0" presId="urn:microsoft.com/office/officeart/2005/8/layout/default#1"/>
    <dgm:cxn modelId="{56177DD1-31CD-4C6A-BB0C-D46EB288B7DB}" srcId="{AE9A7566-39C3-4CF5-AC5C-80964B5C4FE6}" destId="{2B222E0D-B5F5-49CC-B8A4-74F658ECD41E}" srcOrd="1" destOrd="0" parTransId="{CE623762-1989-4B0F-9792-E0F18644FC87}" sibTransId="{D0049949-5629-4A69-BB1B-6132B0CBA268}"/>
    <dgm:cxn modelId="{70210537-5A59-4423-8343-928AE2A48F43}" srcId="{AE9A7566-39C3-4CF5-AC5C-80964B5C4FE6}" destId="{8A81FBA9-1E34-4183-B6D8-C181AD399C01}" srcOrd="0" destOrd="0" parTransId="{3AC57F7C-6EDE-4520-B0DF-0A25D8617801}" sibTransId="{2C0A7359-AC0B-441F-A62D-A098C13461C0}"/>
    <dgm:cxn modelId="{FB921C01-67D2-49FF-8684-B773F079C4F2}" srcId="{AE9A7566-39C3-4CF5-AC5C-80964B5C4FE6}" destId="{679CD20D-5FE5-4182-AAB5-4B6E44CC189D}" srcOrd="2" destOrd="0" parTransId="{604BB7D4-DF3D-41CC-9933-427F574CAE92}" sibTransId="{A6489153-5DA9-42B1-84B6-09339C3665C5}"/>
    <dgm:cxn modelId="{70A55103-86AB-4459-9867-7463C13FE283}" srcId="{AE9A7566-39C3-4CF5-AC5C-80964B5C4FE6}" destId="{F41F18A6-225A-4343-BD4D-E3AB96202259}" srcOrd="3" destOrd="0" parTransId="{268A2EF5-D387-4A50-B224-FA3274832872}" sibTransId="{26771E53-C7C5-472A-B714-298C56E7983C}"/>
    <dgm:cxn modelId="{761FB596-8857-4D3F-8AE1-591E1D9D590C}" type="presOf" srcId="{2B222E0D-B5F5-49CC-B8A4-74F658ECD41E}" destId="{44CD6D09-219B-41D6-85EE-14B0FF498C76}" srcOrd="0" destOrd="0" presId="urn:microsoft.com/office/officeart/2005/8/layout/default#1"/>
    <dgm:cxn modelId="{7B309719-75B7-416A-8B5C-C425A55ECA2D}" type="presOf" srcId="{679CD20D-5FE5-4182-AAB5-4B6E44CC189D}" destId="{59A7BB6D-25C8-4E90-BABA-6B6A83C06F86}" srcOrd="0" destOrd="0" presId="urn:microsoft.com/office/officeart/2005/8/layout/default#1"/>
    <dgm:cxn modelId="{C733643E-BA2D-4117-BF4A-D50EDBF4905F}" type="presParOf" srcId="{39B1D15C-55AB-4B65-844C-210FBF9958C3}" destId="{5FE7427F-9B99-4576-A2EA-B6E3528B92EF}" srcOrd="0" destOrd="0" presId="urn:microsoft.com/office/officeart/2005/8/layout/default#1"/>
    <dgm:cxn modelId="{3AF8C940-864F-434A-A20A-B8BF48565C10}" type="presParOf" srcId="{39B1D15C-55AB-4B65-844C-210FBF9958C3}" destId="{24B74E4D-8A8A-4971-84BB-A23F9CFA5E85}" srcOrd="1" destOrd="0" presId="urn:microsoft.com/office/officeart/2005/8/layout/default#1"/>
    <dgm:cxn modelId="{59EE63CD-DA64-4225-9A0D-2EF93CD6D4E3}" type="presParOf" srcId="{39B1D15C-55AB-4B65-844C-210FBF9958C3}" destId="{44CD6D09-219B-41D6-85EE-14B0FF498C76}" srcOrd="2" destOrd="0" presId="urn:microsoft.com/office/officeart/2005/8/layout/default#1"/>
    <dgm:cxn modelId="{3CA6D7AE-05E6-4816-AAE1-6727FA870C1A}" type="presParOf" srcId="{39B1D15C-55AB-4B65-844C-210FBF9958C3}" destId="{06C83E7F-249A-4B52-B845-8BF811817BF6}" srcOrd="3" destOrd="0" presId="urn:microsoft.com/office/officeart/2005/8/layout/default#1"/>
    <dgm:cxn modelId="{7625B8A1-FD85-4F84-849B-3056D2D8F299}" type="presParOf" srcId="{39B1D15C-55AB-4B65-844C-210FBF9958C3}" destId="{59A7BB6D-25C8-4E90-BABA-6B6A83C06F86}" srcOrd="4" destOrd="0" presId="urn:microsoft.com/office/officeart/2005/8/layout/default#1"/>
    <dgm:cxn modelId="{964BD858-F4BD-47C0-BC21-1F4F71464CA6}" type="presParOf" srcId="{39B1D15C-55AB-4B65-844C-210FBF9958C3}" destId="{F5A3EC73-2C7D-4E3E-826E-BF8A872EDD23}" srcOrd="5" destOrd="0" presId="urn:microsoft.com/office/officeart/2005/8/layout/default#1"/>
    <dgm:cxn modelId="{896D4479-DFE0-4050-BE61-AEA3CDD24650}" type="presParOf" srcId="{39B1D15C-55AB-4B65-844C-210FBF9958C3}" destId="{9BB63147-08D8-4D6F-B856-451B52941FF7}" srcOrd="6" destOrd="0" presId="urn:microsoft.com/office/officeart/2005/8/layout/defaul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E7427F-9B99-4576-A2EA-B6E3528B92EF}">
      <dsp:nvSpPr>
        <dsp:cNvPr id="0" name=""/>
        <dsp:cNvSpPr/>
      </dsp:nvSpPr>
      <dsp:spPr>
        <a:xfrm>
          <a:off x="744" y="145603"/>
          <a:ext cx="2902148" cy="1741289"/>
        </a:xfrm>
        <a:prstGeom prst="rect">
          <a:avLst/>
        </a:prstGeom>
        <a:solidFill>
          <a:srgbClr val="00AEEF"/>
        </a:solidFill>
        <a:ln w="25400" cap="flat" cmpd="sng" algn="ctr">
          <a:solidFill>
            <a:schemeClr val="lt1">
              <a:hueOff val="0"/>
              <a:satOff val="0"/>
              <a:lumOff val="0"/>
              <a:alphaOff val="0"/>
            </a:schemeClr>
          </a:solidFill>
          <a:prstDash val="solid"/>
        </a:ln>
        <a:effectLst>
          <a:glow rad="101600">
            <a:schemeClr val="accent1">
              <a:satMod val="175000"/>
              <a:alpha val="40000"/>
            </a:schemeClr>
          </a:glow>
          <a:innerShdw blurRad="63500" dist="50800" dir="162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Goal 1</a:t>
          </a:r>
          <a:r>
            <a:rPr lang="en-US" sz="2400" kern="1200" dirty="0" smtClean="0"/>
            <a:t>: Effective and efficient SETA</a:t>
          </a:r>
          <a:endParaRPr lang="en-US" sz="2400" kern="1200" dirty="0"/>
        </a:p>
      </dsp:txBody>
      <dsp:txXfrm>
        <a:off x="744" y="145603"/>
        <a:ext cx="2902148" cy="1741289"/>
      </dsp:txXfrm>
    </dsp:sp>
    <dsp:sp modelId="{44CD6D09-219B-41D6-85EE-14B0FF498C76}">
      <dsp:nvSpPr>
        <dsp:cNvPr id="0" name=""/>
        <dsp:cNvSpPr/>
      </dsp:nvSpPr>
      <dsp:spPr>
        <a:xfrm>
          <a:off x="3193107" y="145603"/>
          <a:ext cx="2902148" cy="1741289"/>
        </a:xfrm>
        <a:prstGeom prst="rect">
          <a:avLst/>
        </a:prstGeom>
        <a:solidFill>
          <a:srgbClr val="00AEEF"/>
        </a:solidFill>
        <a:ln w="25400" cap="flat" cmpd="sng" algn="ctr">
          <a:solidFill>
            <a:schemeClr val="lt1">
              <a:hueOff val="0"/>
              <a:satOff val="0"/>
              <a:lumOff val="0"/>
              <a:alphaOff val="0"/>
            </a:schemeClr>
          </a:solidFill>
          <a:prstDash val="solid"/>
        </a:ln>
        <a:effectLst>
          <a:glow rad="101600">
            <a:schemeClr val="accent1">
              <a:satMod val="175000"/>
              <a:alpha val="40000"/>
            </a:schemeClr>
          </a:glow>
          <a:innerShdw blurRad="63500" dist="50800" dir="162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Goal 2</a:t>
          </a:r>
          <a:r>
            <a:rPr lang="en-US" sz="2400" kern="1200" dirty="0" smtClean="0"/>
            <a:t>: Improve sector skills planning</a:t>
          </a:r>
          <a:endParaRPr lang="en-US" sz="2400" kern="1200" dirty="0"/>
        </a:p>
      </dsp:txBody>
      <dsp:txXfrm>
        <a:off x="3193107" y="145603"/>
        <a:ext cx="2902148" cy="1741289"/>
      </dsp:txXfrm>
    </dsp:sp>
    <dsp:sp modelId="{59A7BB6D-25C8-4E90-BABA-6B6A83C06F86}">
      <dsp:nvSpPr>
        <dsp:cNvPr id="0" name=""/>
        <dsp:cNvSpPr/>
      </dsp:nvSpPr>
      <dsp:spPr>
        <a:xfrm>
          <a:off x="744" y="2177107"/>
          <a:ext cx="2902148" cy="1741289"/>
        </a:xfrm>
        <a:prstGeom prst="rect">
          <a:avLst/>
        </a:prstGeom>
        <a:solidFill>
          <a:srgbClr val="00AEEF"/>
        </a:solidFill>
        <a:ln w="25400" cap="flat" cmpd="sng" algn="ctr">
          <a:solidFill>
            <a:schemeClr val="lt1">
              <a:hueOff val="0"/>
              <a:satOff val="0"/>
              <a:lumOff val="0"/>
              <a:alphaOff val="0"/>
            </a:schemeClr>
          </a:solidFill>
          <a:prstDash val="solid"/>
        </a:ln>
        <a:effectLst>
          <a:glow rad="101600">
            <a:schemeClr val="accent1">
              <a:satMod val="175000"/>
              <a:alpha val="40000"/>
            </a:schemeClr>
          </a:glow>
          <a:innerShdw blurRad="63500" dist="50800" dir="162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Goal 3</a:t>
          </a:r>
          <a:r>
            <a:rPr lang="en-US" sz="2400" kern="1200" dirty="0" smtClean="0"/>
            <a:t>: Enhance skills for the workers, the unemployed and the informal sector</a:t>
          </a:r>
          <a:endParaRPr lang="en-US" sz="2400" kern="1200" dirty="0"/>
        </a:p>
      </dsp:txBody>
      <dsp:txXfrm>
        <a:off x="744" y="2177107"/>
        <a:ext cx="2902148" cy="1741289"/>
      </dsp:txXfrm>
    </dsp:sp>
    <dsp:sp modelId="{9BB63147-08D8-4D6F-B856-451B52941FF7}">
      <dsp:nvSpPr>
        <dsp:cNvPr id="0" name=""/>
        <dsp:cNvSpPr/>
      </dsp:nvSpPr>
      <dsp:spPr>
        <a:xfrm>
          <a:off x="3193107" y="2177107"/>
          <a:ext cx="2902148" cy="1741289"/>
        </a:xfrm>
        <a:prstGeom prst="rect">
          <a:avLst/>
        </a:prstGeom>
        <a:solidFill>
          <a:srgbClr val="00AEEF"/>
        </a:solidFill>
        <a:ln w="25400" cap="flat" cmpd="sng" algn="ctr">
          <a:solidFill>
            <a:schemeClr val="lt1">
              <a:hueOff val="0"/>
              <a:satOff val="0"/>
              <a:lumOff val="0"/>
              <a:alphaOff val="0"/>
            </a:schemeClr>
          </a:solidFill>
          <a:prstDash val="solid"/>
        </a:ln>
        <a:effectLst>
          <a:glow rad="101600">
            <a:schemeClr val="accent1">
              <a:satMod val="175000"/>
              <a:alpha val="40000"/>
            </a:schemeClr>
          </a:glow>
          <a:innerShdw blurRad="63500" dist="50800" dir="162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Goal 4</a:t>
          </a:r>
          <a:r>
            <a:rPr lang="en-US" sz="2400" kern="1200" dirty="0" smtClean="0"/>
            <a:t>: Build skills development provision capacity</a:t>
          </a:r>
          <a:endParaRPr lang="en-US" sz="2400" kern="1200" dirty="0"/>
        </a:p>
      </dsp:txBody>
      <dsp:txXfrm>
        <a:off x="3193107" y="2177107"/>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999A4-5CE8-4E16-981E-6E65B9618F95}" type="datetimeFigureOut">
              <a:rPr lang="en-ZA" smtClean="0"/>
              <a:pPr/>
              <a:t>2017/05/25</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EE3EB2-01D0-4FCF-AEF8-2CC3F2B49124}" type="slidenum">
              <a:rPr lang="en-ZA" smtClean="0"/>
              <a:pPr/>
              <a:t>‹#›</a:t>
            </a:fld>
            <a:endParaRPr lang="en-ZA"/>
          </a:p>
        </p:txBody>
      </p:sp>
    </p:spTree>
    <p:extLst>
      <p:ext uri="{BB962C8B-B14F-4D97-AF65-F5344CB8AC3E}">
        <p14:creationId xmlns:p14="http://schemas.microsoft.com/office/powerpoint/2010/main" xmlns="" val="3186385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EE3EB2-01D0-4FCF-AEF8-2CC3F2B49124}" type="slidenum">
              <a:rPr lang="en-ZA" smtClean="0"/>
              <a:pPr/>
              <a:t>4</a:t>
            </a:fld>
            <a:endParaRPr lang="en-ZA"/>
          </a:p>
        </p:txBody>
      </p:sp>
    </p:spTree>
    <p:extLst>
      <p:ext uri="{BB962C8B-B14F-4D97-AF65-F5344CB8AC3E}">
        <p14:creationId xmlns:p14="http://schemas.microsoft.com/office/powerpoint/2010/main" xmlns="" val="1157702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EE3EB2-01D0-4FCF-AEF8-2CC3F2B49124}" type="slidenum">
              <a:rPr lang="en-ZA" smtClean="0"/>
              <a:pPr/>
              <a:t>6</a:t>
            </a:fld>
            <a:endParaRPr lang="en-ZA"/>
          </a:p>
        </p:txBody>
      </p:sp>
    </p:spTree>
    <p:extLst>
      <p:ext uri="{BB962C8B-B14F-4D97-AF65-F5344CB8AC3E}">
        <p14:creationId xmlns:p14="http://schemas.microsoft.com/office/powerpoint/2010/main" xmlns="" val="4183755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D9BA5D-492F-ED49-A200-9B4F797D81BE}"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359609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9BA5D-492F-ED49-A200-9B4F797D81BE}"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14852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9BA5D-492F-ED49-A200-9B4F797D81BE}"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2522959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AD9BA5D-492F-ED49-A200-9B4F797D81BE}"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37865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D9BA5D-492F-ED49-A200-9B4F797D81BE}"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59898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D9BA5D-492F-ED49-A200-9B4F797D81BE}"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386288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D9BA5D-492F-ED49-A200-9B4F797D81BE}" type="datetimeFigureOut">
              <a:rPr lang="en-US" smtClean="0"/>
              <a:pPr/>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1507515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D9BA5D-492F-ED49-A200-9B4F797D81BE}" type="datetimeFigureOut">
              <a:rPr lang="en-US" smtClean="0"/>
              <a:pPr/>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3137976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9BA5D-492F-ED49-A200-9B4F797D81BE}" type="datetimeFigureOut">
              <a:rPr lang="en-US" smtClean="0"/>
              <a:pPr/>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653410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9BA5D-492F-ED49-A200-9B4F797D81BE}"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855167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9BA5D-492F-ED49-A200-9B4F797D81BE}"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3623580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9BA5D-492F-ED49-A200-9B4F797D81BE}" type="datetimeFigureOut">
              <a:rPr lang="en-US" smtClean="0"/>
              <a:pPr/>
              <a:t>5/25/2017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41522-76DF-A841-919F-72C6D41A15E2}" type="slidenum">
              <a:rPr lang="en-US" smtClean="0"/>
              <a:pPr/>
              <a:t>‹#›</a:t>
            </a:fld>
            <a:endParaRPr lang="en-US"/>
          </a:p>
        </p:txBody>
      </p:sp>
    </p:spTree>
    <p:extLst>
      <p:ext uri="{BB962C8B-B14F-4D97-AF65-F5344CB8AC3E}">
        <p14:creationId xmlns:p14="http://schemas.microsoft.com/office/powerpoint/2010/main" xmlns="" val="730606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ctrTitle"/>
          </p:nvPr>
        </p:nvSpPr>
        <p:spPr>
          <a:xfrm>
            <a:off x="2521175" y="1059492"/>
            <a:ext cx="5861200" cy="1470025"/>
          </a:xfrm>
        </p:spPr>
        <p:txBody>
          <a:bodyPr>
            <a:normAutofit fontScale="90000"/>
          </a:bodyPr>
          <a:lstStyle/>
          <a:p>
            <a:r>
              <a:rPr lang="en-GB" dirty="0" smtClean="0">
                <a:solidFill>
                  <a:schemeClr val="bg1"/>
                </a:solidFill>
                <a:latin typeface="Arial"/>
                <a:cs typeface="Arial"/>
              </a:rPr>
              <a:t>EWSETA </a:t>
            </a:r>
            <a:br>
              <a:rPr lang="en-GB" dirty="0" smtClean="0">
                <a:solidFill>
                  <a:schemeClr val="bg1"/>
                </a:solidFill>
                <a:latin typeface="Arial"/>
                <a:cs typeface="Arial"/>
              </a:rPr>
            </a:br>
            <a:r>
              <a:rPr lang="en-GB" dirty="0" smtClean="0">
                <a:solidFill>
                  <a:schemeClr val="bg1"/>
                </a:solidFill>
                <a:latin typeface="Arial"/>
                <a:cs typeface="Arial"/>
              </a:rPr>
              <a:t>SP 2015 - 16 </a:t>
            </a:r>
            <a:br>
              <a:rPr lang="en-GB" dirty="0" smtClean="0">
                <a:solidFill>
                  <a:schemeClr val="bg1"/>
                </a:solidFill>
                <a:latin typeface="Arial"/>
                <a:cs typeface="Arial"/>
              </a:rPr>
            </a:br>
            <a:r>
              <a:rPr lang="en-GB" dirty="0" smtClean="0">
                <a:solidFill>
                  <a:schemeClr val="bg1"/>
                </a:solidFill>
                <a:latin typeface="Arial"/>
                <a:cs typeface="Arial"/>
              </a:rPr>
              <a:t>APP 2017 - 18</a:t>
            </a:r>
            <a:endParaRPr lang="en-GB" dirty="0">
              <a:solidFill>
                <a:schemeClr val="bg1"/>
              </a:solidFill>
              <a:latin typeface="Arial"/>
              <a:cs typeface="Arial"/>
            </a:endParaRPr>
          </a:p>
        </p:txBody>
      </p:sp>
      <p:sp>
        <p:nvSpPr>
          <p:cNvPr id="3" name="Subtitle 2"/>
          <p:cNvSpPr>
            <a:spLocks noGrp="1"/>
          </p:cNvSpPr>
          <p:nvPr>
            <p:ph type="subTitle" idx="1"/>
          </p:nvPr>
        </p:nvSpPr>
        <p:spPr>
          <a:xfrm>
            <a:off x="1608552" y="2915127"/>
            <a:ext cx="7376689" cy="619900"/>
          </a:xfrm>
        </p:spPr>
        <p:txBody>
          <a:bodyPr>
            <a:normAutofit/>
          </a:bodyPr>
          <a:lstStyle/>
          <a:p>
            <a:r>
              <a:rPr lang="en-GB" sz="2800" b="1" dirty="0" smtClean="0">
                <a:solidFill>
                  <a:schemeClr val="bg1">
                    <a:lumMod val="50000"/>
                  </a:schemeClr>
                </a:solidFill>
                <a:latin typeface="Arial"/>
                <a:cs typeface="Arial"/>
              </a:rPr>
              <a:t>MR. ERROL GRADWELL</a:t>
            </a:r>
            <a:endParaRPr lang="en-GB" sz="2800" b="1" dirty="0">
              <a:solidFill>
                <a:schemeClr val="bg1">
                  <a:lumMod val="50000"/>
                </a:schemeClr>
              </a:solidFill>
              <a:latin typeface="Arial"/>
              <a:cs typeface="Arial"/>
            </a:endParaRPr>
          </a:p>
        </p:txBody>
      </p:sp>
      <p:sp>
        <p:nvSpPr>
          <p:cNvPr id="6" name="TextBox 5"/>
          <p:cNvSpPr txBox="1"/>
          <p:nvPr/>
        </p:nvSpPr>
        <p:spPr>
          <a:xfrm>
            <a:off x="2644390" y="3912281"/>
            <a:ext cx="5080264" cy="1292662"/>
          </a:xfrm>
          <a:prstGeom prst="rect">
            <a:avLst/>
          </a:prstGeom>
          <a:noFill/>
        </p:spPr>
        <p:txBody>
          <a:bodyPr wrap="square" rtlCol="0">
            <a:spAutoFit/>
          </a:bodyPr>
          <a:lstStyle/>
          <a:p>
            <a:pPr algn="ctr"/>
            <a:r>
              <a:rPr lang="en-US" sz="2000" dirty="0" smtClean="0">
                <a:solidFill>
                  <a:schemeClr val="bg1"/>
                </a:solidFill>
              </a:rPr>
              <a:t>Presentation to the Portfolio Committee on Higher Education and Training</a:t>
            </a:r>
          </a:p>
          <a:p>
            <a:pPr algn="ctr"/>
            <a:r>
              <a:rPr lang="en-US" sz="2000" dirty="0" smtClean="0">
                <a:solidFill>
                  <a:schemeClr val="bg1"/>
                </a:solidFill>
              </a:rPr>
              <a:t>24 May 2017</a:t>
            </a:r>
            <a:endParaRPr lang="en-US" sz="2000" dirty="0">
              <a:solidFill>
                <a:schemeClr val="bg1"/>
              </a:solidFill>
            </a:endParaRPr>
          </a:p>
          <a:p>
            <a:endParaRPr lang="en-US" dirty="0"/>
          </a:p>
        </p:txBody>
      </p:sp>
    </p:spTree>
    <p:extLst>
      <p:ext uri="{BB962C8B-B14F-4D97-AF65-F5344CB8AC3E}">
        <p14:creationId xmlns:p14="http://schemas.microsoft.com/office/powerpoint/2010/main" xmlns="" val="154137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028" y="644252"/>
            <a:ext cx="7833771" cy="777341"/>
          </a:xfrm>
        </p:spPr>
        <p:txBody>
          <a:bodyPr>
            <a:normAutofit/>
          </a:bodyPr>
          <a:lstStyle/>
          <a:p>
            <a:pPr algn="l"/>
            <a:r>
              <a:rPr lang="en-US" sz="3600" cap="small" dirty="0">
                <a:solidFill>
                  <a:srgbClr val="F6A22E"/>
                </a:solidFill>
              </a:rPr>
              <a:t>Strategic Objectives</a:t>
            </a:r>
          </a:p>
        </p:txBody>
      </p:sp>
      <p:graphicFrame>
        <p:nvGraphicFramePr>
          <p:cNvPr id="6" name="Table 5"/>
          <p:cNvGraphicFramePr>
            <a:graphicFrameLocks noGrp="1"/>
          </p:cNvGraphicFramePr>
          <p:nvPr>
            <p:extLst>
              <p:ext uri="{D42A27DB-BD31-4B8C-83A1-F6EECF244321}">
                <p14:modId xmlns:p14="http://schemas.microsoft.com/office/powerpoint/2010/main" xmlns="" val="2018670458"/>
              </p:ext>
            </p:extLst>
          </p:nvPr>
        </p:nvGraphicFramePr>
        <p:xfrm>
          <a:off x="845126" y="1577110"/>
          <a:ext cx="7592291" cy="4380344"/>
        </p:xfrm>
        <a:graphic>
          <a:graphicData uri="http://schemas.openxmlformats.org/drawingml/2006/table">
            <a:tbl>
              <a:tblPr firstRow="1" bandRow="1">
                <a:tableStyleId>{912C8C85-51F0-491E-9774-3900AFEF0FD7}</a:tableStyleId>
              </a:tblPr>
              <a:tblGrid>
                <a:gridCol w="734292">
                  <a:extLst>
                    <a:ext uri="{9D8B030D-6E8A-4147-A177-3AD203B41FA5}">
                      <a16:colId xmlns:a16="http://schemas.microsoft.com/office/drawing/2014/main" xmlns="" val="2838519757"/>
                    </a:ext>
                  </a:extLst>
                </a:gridCol>
                <a:gridCol w="3234407">
                  <a:extLst>
                    <a:ext uri="{9D8B030D-6E8A-4147-A177-3AD203B41FA5}">
                      <a16:colId xmlns:a16="http://schemas.microsoft.com/office/drawing/2014/main" xmlns="" val="3224193101"/>
                    </a:ext>
                  </a:extLst>
                </a:gridCol>
                <a:gridCol w="3623592">
                  <a:extLst>
                    <a:ext uri="{9D8B030D-6E8A-4147-A177-3AD203B41FA5}">
                      <a16:colId xmlns:a16="http://schemas.microsoft.com/office/drawing/2014/main" xmlns="" val="2265692958"/>
                    </a:ext>
                  </a:extLst>
                </a:gridCol>
              </a:tblGrid>
              <a:tr h="955943">
                <a:tc>
                  <a:txBody>
                    <a:bodyPr/>
                    <a:lstStyle/>
                    <a:p>
                      <a:r>
                        <a:rPr lang="en-ZA" dirty="0" smtClean="0"/>
                        <a:t>GOAL</a:t>
                      </a:r>
                      <a:endParaRPr lang="en-ZA" dirty="0"/>
                    </a:p>
                  </a:txBody>
                  <a:tcPr/>
                </a:tc>
                <a:tc>
                  <a:txBody>
                    <a:bodyPr/>
                    <a:lstStyle/>
                    <a:p>
                      <a:r>
                        <a:rPr lang="en-ZA" dirty="0" smtClean="0"/>
                        <a:t>STRATEGIC OBJECTIVE</a:t>
                      </a:r>
                      <a:endParaRPr lang="en-ZA" dirty="0"/>
                    </a:p>
                  </a:txBody>
                  <a:tcPr/>
                </a:tc>
                <a:tc>
                  <a:txBody>
                    <a:bodyPr/>
                    <a:lstStyle/>
                    <a:p>
                      <a:r>
                        <a:rPr lang="en-ZA" dirty="0" smtClean="0"/>
                        <a:t>OBJECTIVE STATEMENT</a:t>
                      </a:r>
                      <a:endParaRPr lang="en-ZA" dirty="0"/>
                    </a:p>
                  </a:txBody>
                  <a:tcPr/>
                </a:tc>
                <a:extLst>
                  <a:ext uri="{0D108BD9-81ED-4DB2-BD59-A6C34878D82A}">
                    <a16:rowId xmlns:a16="http://schemas.microsoft.com/office/drawing/2014/main" xmlns="" val="646739755"/>
                  </a:ext>
                </a:extLst>
              </a:tr>
              <a:tr h="1167362">
                <a:tc rowSpan="4">
                  <a:txBody>
                    <a:bodyPr/>
                    <a:lstStyle/>
                    <a:p>
                      <a:pPr algn="ctr"/>
                      <a:r>
                        <a:rPr lang="en-ZA" sz="1100" b="1" dirty="0" smtClean="0"/>
                        <a:t>3. Enhance skills of the workers</a:t>
                      </a:r>
                      <a:r>
                        <a:rPr lang="en-ZA" sz="1100" b="1" baseline="0" dirty="0" smtClean="0"/>
                        <a:t> and the unemployed.</a:t>
                      </a:r>
                      <a:endParaRPr lang="en-ZA" sz="1100" b="1" dirty="0"/>
                    </a:p>
                  </a:txBody>
                  <a:tcPr vert="vert270"/>
                </a:tc>
                <a:tc>
                  <a:txBody>
                    <a:bodyPr/>
                    <a:lstStyle/>
                    <a:p>
                      <a:r>
                        <a:rPr lang="en-ZA" sz="1100" dirty="0" smtClean="0"/>
                        <a:t>3.1 Increase workplace learning through discretionary grants.</a:t>
                      </a:r>
                      <a:endParaRPr lang="en-ZA" sz="1100" dirty="0"/>
                    </a:p>
                  </a:txBody>
                  <a:tcPr/>
                </a:tc>
                <a:tc>
                  <a:txBody>
                    <a:bodyPr/>
                    <a:lstStyle/>
                    <a:p>
                      <a:r>
                        <a:rPr lang="en-ZA" sz="1100" dirty="0" smtClean="0"/>
                        <a:t>To enable 15 000 employed and unemployed learners to acquire learning programmes that are demand driven, by March 2020, through skills development framework that will respond to stakeholder needs of the energy and water sectors.</a:t>
                      </a:r>
                      <a:endParaRPr lang="en-ZA" sz="1100" dirty="0"/>
                    </a:p>
                  </a:txBody>
                  <a:tcPr/>
                </a:tc>
                <a:extLst>
                  <a:ext uri="{0D108BD9-81ED-4DB2-BD59-A6C34878D82A}">
                    <a16:rowId xmlns:a16="http://schemas.microsoft.com/office/drawing/2014/main" xmlns="" val="1887273921"/>
                  </a:ext>
                </a:extLst>
              </a:tr>
              <a:tr h="956854">
                <a:tc vMerge="1">
                  <a:txBody>
                    <a:bodyPr/>
                    <a:lstStyle/>
                    <a:p>
                      <a:endParaRPr lang="en-ZA" dirty="0"/>
                    </a:p>
                  </a:txBody>
                  <a:tcPr/>
                </a:tc>
                <a:tc>
                  <a:txBody>
                    <a:bodyPr/>
                    <a:lstStyle/>
                    <a:p>
                      <a:r>
                        <a:rPr lang="en-ZA" sz="1100" dirty="0" smtClean="0"/>
                        <a:t>3.2 Implement special projects with strong partners to drive strategic sector goals. </a:t>
                      </a:r>
                      <a:endParaRPr lang="en-ZA" sz="1100" dirty="0"/>
                    </a:p>
                  </a:txBody>
                  <a:tcPr/>
                </a:tc>
                <a:tc>
                  <a:txBody>
                    <a:bodyPr/>
                    <a:lstStyle/>
                    <a:p>
                      <a:r>
                        <a:rPr lang="en-ZA" sz="1100" dirty="0" smtClean="0"/>
                        <a:t>To identify strategic partners in order to implement special sector projects to accomplish human and institutional capacity in the sector, especially to address socio-economic inequalities.</a:t>
                      </a:r>
                      <a:endParaRPr lang="en-ZA" sz="1100" dirty="0"/>
                    </a:p>
                  </a:txBody>
                  <a:tcPr/>
                </a:tc>
                <a:extLst>
                  <a:ext uri="{0D108BD9-81ED-4DB2-BD59-A6C34878D82A}">
                    <a16:rowId xmlns:a16="http://schemas.microsoft.com/office/drawing/2014/main" xmlns="" val="961590519"/>
                  </a:ext>
                </a:extLst>
              </a:tr>
              <a:tr h="553839">
                <a:tc vMerge="1">
                  <a:txBody>
                    <a:bodyPr/>
                    <a:lstStyle/>
                    <a:p>
                      <a:endParaRPr lang="en-ZA" dirty="0"/>
                    </a:p>
                  </a:txBody>
                  <a:tcPr/>
                </a:tc>
                <a:tc>
                  <a:txBody>
                    <a:bodyPr/>
                    <a:lstStyle/>
                    <a:p>
                      <a:r>
                        <a:rPr lang="en-ZA" sz="1100" dirty="0" smtClean="0"/>
                        <a:t>3.3 Ensure quality implementation of all projects and their timeous completion.</a:t>
                      </a:r>
                      <a:endParaRPr lang="en-ZA" sz="1100" dirty="0"/>
                    </a:p>
                  </a:txBody>
                  <a:tcPr/>
                </a:tc>
                <a:tc>
                  <a:txBody>
                    <a:bodyPr/>
                    <a:lstStyle/>
                    <a:p>
                      <a:r>
                        <a:rPr lang="en-ZA" sz="1100" dirty="0" smtClean="0"/>
                        <a:t>To conduct monitoring, evaluation and reporting of discretionary grant and special projects.</a:t>
                      </a:r>
                      <a:endParaRPr lang="en-ZA" sz="1100" dirty="0"/>
                    </a:p>
                  </a:txBody>
                  <a:tcPr/>
                </a:tc>
                <a:extLst>
                  <a:ext uri="{0D108BD9-81ED-4DB2-BD59-A6C34878D82A}">
                    <a16:rowId xmlns:a16="http://schemas.microsoft.com/office/drawing/2014/main" xmlns="" val="3375161494"/>
                  </a:ext>
                </a:extLst>
              </a:tr>
              <a:tr h="746346">
                <a:tc vMerge="1">
                  <a:txBody>
                    <a:bodyPr/>
                    <a:lstStyle/>
                    <a:p>
                      <a:pPr algn="ctr"/>
                      <a:endParaRPr lang="en-ZA" sz="1100" b="1" dirty="0"/>
                    </a:p>
                  </a:txBody>
                  <a:tcPr vert="vert270"/>
                </a:tc>
                <a:tc>
                  <a:txBody>
                    <a:bodyPr/>
                    <a:lstStyle/>
                    <a:p>
                      <a:r>
                        <a:rPr lang="en-ZA" sz="1100" dirty="0" smtClean="0"/>
                        <a:t>3.4</a:t>
                      </a:r>
                      <a:r>
                        <a:rPr lang="en-ZA" sz="1100" baseline="0" dirty="0" smtClean="0"/>
                        <a:t> Increase awareness of energy and water occupations amongst youth.</a:t>
                      </a:r>
                      <a:endParaRPr lang="en-ZA" sz="1100" dirty="0"/>
                    </a:p>
                  </a:txBody>
                  <a:tcPr/>
                </a:tc>
                <a:tc>
                  <a:txBody>
                    <a:bodyPr/>
                    <a:lstStyle/>
                    <a:p>
                      <a:r>
                        <a:rPr lang="en-ZA" sz="1100" dirty="0" smtClean="0">
                          <a:solidFill>
                            <a:schemeClr val="tx1"/>
                          </a:solidFill>
                        </a:rPr>
                        <a:t>To</a:t>
                      </a:r>
                      <a:r>
                        <a:rPr lang="en-ZA" sz="1100" baseline="0" dirty="0" smtClean="0">
                          <a:solidFill>
                            <a:schemeClr val="tx1"/>
                          </a:solidFill>
                        </a:rPr>
                        <a:t> </a:t>
                      </a:r>
                      <a:r>
                        <a:rPr lang="en-ZA" sz="1100" dirty="0" smtClean="0"/>
                        <a:t>direct young people to programmes which will provide training in areas needed to contribute to the energy and water sector’s economic development.</a:t>
                      </a:r>
                      <a:endParaRPr lang="en-ZA" sz="1100" dirty="0"/>
                    </a:p>
                  </a:txBody>
                  <a:tcPr/>
                </a:tc>
                <a:extLst>
                  <a:ext uri="{0D108BD9-81ED-4DB2-BD59-A6C34878D82A}">
                    <a16:rowId xmlns:a16="http://schemas.microsoft.com/office/drawing/2014/main" xmlns="" val="283884800"/>
                  </a:ext>
                </a:extLst>
              </a:tr>
            </a:tbl>
          </a:graphicData>
        </a:graphic>
      </p:graphicFrame>
    </p:spTree>
    <p:extLst>
      <p:ext uri="{BB962C8B-B14F-4D97-AF65-F5344CB8AC3E}">
        <p14:creationId xmlns:p14="http://schemas.microsoft.com/office/powerpoint/2010/main" xmlns="" val="3807435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028" y="644252"/>
            <a:ext cx="7833771" cy="777341"/>
          </a:xfrm>
        </p:spPr>
        <p:txBody>
          <a:bodyPr>
            <a:normAutofit/>
          </a:bodyPr>
          <a:lstStyle/>
          <a:p>
            <a:pPr algn="l"/>
            <a:r>
              <a:rPr lang="en-US" sz="3600" cap="small" dirty="0">
                <a:solidFill>
                  <a:srgbClr val="F6A22E"/>
                </a:solidFill>
              </a:rPr>
              <a:t>Strategic Objectives</a:t>
            </a:r>
          </a:p>
        </p:txBody>
      </p:sp>
      <p:graphicFrame>
        <p:nvGraphicFramePr>
          <p:cNvPr id="5" name="Table 4"/>
          <p:cNvGraphicFramePr>
            <a:graphicFrameLocks noGrp="1"/>
          </p:cNvGraphicFramePr>
          <p:nvPr>
            <p:extLst>
              <p:ext uri="{D42A27DB-BD31-4B8C-83A1-F6EECF244321}">
                <p14:modId xmlns:p14="http://schemas.microsoft.com/office/powerpoint/2010/main" xmlns="" val="3362265602"/>
              </p:ext>
            </p:extLst>
          </p:nvPr>
        </p:nvGraphicFramePr>
        <p:xfrm>
          <a:off x="845126" y="1646383"/>
          <a:ext cx="7620000" cy="4463472"/>
        </p:xfrm>
        <a:graphic>
          <a:graphicData uri="http://schemas.openxmlformats.org/drawingml/2006/table">
            <a:tbl>
              <a:tblPr firstRow="1" bandRow="1">
                <a:tableStyleId>{912C8C85-51F0-491E-9774-3900AFEF0FD7}</a:tableStyleId>
              </a:tblPr>
              <a:tblGrid>
                <a:gridCol w="734292">
                  <a:extLst>
                    <a:ext uri="{9D8B030D-6E8A-4147-A177-3AD203B41FA5}">
                      <a16:colId xmlns:a16="http://schemas.microsoft.com/office/drawing/2014/main" xmlns="" val="2838519757"/>
                    </a:ext>
                  </a:extLst>
                </a:gridCol>
                <a:gridCol w="3248891">
                  <a:extLst>
                    <a:ext uri="{9D8B030D-6E8A-4147-A177-3AD203B41FA5}">
                      <a16:colId xmlns:a16="http://schemas.microsoft.com/office/drawing/2014/main" xmlns="" val="3224193101"/>
                    </a:ext>
                  </a:extLst>
                </a:gridCol>
                <a:gridCol w="3636817">
                  <a:extLst>
                    <a:ext uri="{9D8B030D-6E8A-4147-A177-3AD203B41FA5}">
                      <a16:colId xmlns:a16="http://schemas.microsoft.com/office/drawing/2014/main" xmlns="" val="2265692958"/>
                    </a:ext>
                  </a:extLst>
                </a:gridCol>
              </a:tblGrid>
              <a:tr h="1138177">
                <a:tc>
                  <a:txBody>
                    <a:bodyPr/>
                    <a:lstStyle/>
                    <a:p>
                      <a:r>
                        <a:rPr lang="en-ZA" dirty="0" smtClean="0"/>
                        <a:t>GOAL</a:t>
                      </a:r>
                      <a:endParaRPr lang="en-ZA" dirty="0"/>
                    </a:p>
                  </a:txBody>
                  <a:tcPr/>
                </a:tc>
                <a:tc>
                  <a:txBody>
                    <a:bodyPr/>
                    <a:lstStyle/>
                    <a:p>
                      <a:r>
                        <a:rPr lang="en-ZA" dirty="0" smtClean="0"/>
                        <a:t>STRATEGIC OBJECTIVE</a:t>
                      </a:r>
                      <a:endParaRPr lang="en-ZA" dirty="0"/>
                    </a:p>
                  </a:txBody>
                  <a:tcPr/>
                </a:tc>
                <a:tc>
                  <a:txBody>
                    <a:bodyPr/>
                    <a:lstStyle/>
                    <a:p>
                      <a:r>
                        <a:rPr lang="en-ZA" dirty="0" smtClean="0"/>
                        <a:t>OBJECTIVE STATEMENT</a:t>
                      </a:r>
                      <a:endParaRPr lang="en-ZA" dirty="0"/>
                    </a:p>
                  </a:txBody>
                  <a:tcPr/>
                </a:tc>
                <a:extLst>
                  <a:ext uri="{0D108BD9-81ED-4DB2-BD59-A6C34878D82A}">
                    <a16:rowId xmlns:a16="http://schemas.microsoft.com/office/drawing/2014/main" xmlns="" val="646739755"/>
                  </a:ext>
                </a:extLst>
              </a:tr>
              <a:tr h="888625">
                <a:tc rowSpan="4">
                  <a:txBody>
                    <a:bodyPr/>
                    <a:lstStyle/>
                    <a:p>
                      <a:pPr algn="ctr"/>
                      <a:r>
                        <a:rPr lang="en-ZA" sz="1100" b="1" dirty="0" smtClean="0"/>
                        <a:t>4. Build skills development provision capacity.</a:t>
                      </a:r>
                      <a:endParaRPr lang="en-ZA" sz="1100" b="1" dirty="0"/>
                    </a:p>
                  </a:txBody>
                  <a:tcPr vert="vert270"/>
                </a:tc>
                <a:tc>
                  <a:txBody>
                    <a:bodyPr/>
                    <a:lstStyle/>
                    <a:p>
                      <a:r>
                        <a:rPr lang="en-ZA" sz="1100" dirty="0" smtClean="0"/>
                        <a:t>4.1 Increase the number of accredited providers.</a:t>
                      </a:r>
                      <a:endParaRPr lang="en-ZA" sz="1100" dirty="0"/>
                    </a:p>
                  </a:txBody>
                  <a:tcPr/>
                </a:tc>
                <a:tc>
                  <a:txBody>
                    <a:bodyPr/>
                    <a:lstStyle/>
                    <a:p>
                      <a:r>
                        <a:rPr lang="en-ZA" sz="1100" dirty="0" smtClean="0"/>
                        <a:t>To increase the number of accredited Skills Development Providers (SDP)’s and maintain a 100% of all existing accredited providers.</a:t>
                      </a:r>
                      <a:endParaRPr lang="en-ZA" sz="1100" dirty="0"/>
                    </a:p>
                  </a:txBody>
                  <a:tcPr/>
                </a:tc>
                <a:extLst>
                  <a:ext uri="{0D108BD9-81ED-4DB2-BD59-A6C34878D82A}">
                    <a16:rowId xmlns:a16="http://schemas.microsoft.com/office/drawing/2014/main" xmlns="" val="1887273921"/>
                  </a:ext>
                </a:extLst>
              </a:tr>
              <a:tr h="888625">
                <a:tc vMerge="1">
                  <a:txBody>
                    <a:bodyPr/>
                    <a:lstStyle/>
                    <a:p>
                      <a:endParaRPr lang="en-ZA" dirty="0"/>
                    </a:p>
                  </a:txBody>
                  <a:tcPr/>
                </a:tc>
                <a:tc>
                  <a:txBody>
                    <a:bodyPr/>
                    <a:lstStyle/>
                    <a:p>
                      <a:r>
                        <a:rPr lang="en-ZA" sz="1100" dirty="0" smtClean="0"/>
                        <a:t>4.2 Increase the number of implementation systems</a:t>
                      </a:r>
                      <a:r>
                        <a:rPr lang="en-ZA" sz="1100" baseline="0" dirty="0" smtClean="0"/>
                        <a:t> for lacking occupational qualifications.</a:t>
                      </a:r>
                      <a:endParaRPr lang="en-ZA" sz="1100" dirty="0"/>
                    </a:p>
                  </a:txBody>
                  <a:tcPr/>
                </a:tc>
                <a:tc>
                  <a:txBody>
                    <a:bodyPr/>
                    <a:lstStyle/>
                    <a:p>
                      <a:r>
                        <a:rPr lang="en-ZA" sz="1100" dirty="0" smtClean="0"/>
                        <a:t>To increase the number of implementation systems for lacking occupational qualifications which will enable SDP’s to utilise and benefit from QCTO qualifications.</a:t>
                      </a:r>
                      <a:endParaRPr lang="en-ZA" sz="1100" dirty="0"/>
                    </a:p>
                  </a:txBody>
                  <a:tcPr/>
                </a:tc>
                <a:extLst>
                  <a:ext uri="{0D108BD9-81ED-4DB2-BD59-A6C34878D82A}">
                    <a16:rowId xmlns:a16="http://schemas.microsoft.com/office/drawing/2014/main" xmlns="" val="961590519"/>
                  </a:ext>
                </a:extLst>
              </a:tr>
              <a:tr h="888625">
                <a:tc vMerge="1">
                  <a:txBody>
                    <a:bodyPr/>
                    <a:lstStyle/>
                    <a:p>
                      <a:endParaRPr lang="en-ZA"/>
                    </a:p>
                  </a:txBody>
                  <a:tcPr/>
                </a:tc>
                <a:tc>
                  <a:txBody>
                    <a:bodyPr/>
                    <a:lstStyle/>
                    <a:p>
                      <a:r>
                        <a:rPr lang="en-ZA" sz="1100" dirty="0" smtClean="0"/>
                        <a:t>4.3 Increase efficacy in the discharge of Quality Assurance functions.</a:t>
                      </a:r>
                      <a:endParaRPr lang="en-ZA" sz="1100" dirty="0"/>
                    </a:p>
                  </a:txBody>
                  <a:tcPr/>
                </a:tc>
                <a:tc>
                  <a:txBody>
                    <a:bodyPr/>
                    <a:lstStyle/>
                    <a:p>
                      <a:r>
                        <a:rPr lang="en-ZA" sz="1100" dirty="0" smtClean="0"/>
                        <a:t>To ensure an efficient response to competent applicants applying for certification, 100% of all applications must be processed within 30 days of application.</a:t>
                      </a:r>
                      <a:endParaRPr lang="en-ZA" sz="1100" dirty="0"/>
                    </a:p>
                  </a:txBody>
                  <a:tcPr/>
                </a:tc>
                <a:extLst>
                  <a:ext uri="{0D108BD9-81ED-4DB2-BD59-A6C34878D82A}">
                    <a16:rowId xmlns:a16="http://schemas.microsoft.com/office/drawing/2014/main" xmlns="" val="958821154"/>
                  </a:ext>
                </a:extLst>
              </a:tr>
              <a:tr h="659420">
                <a:tc vMerge="1">
                  <a:txBody>
                    <a:bodyPr/>
                    <a:lstStyle/>
                    <a:p>
                      <a:endParaRPr lang="en-ZA" dirty="0"/>
                    </a:p>
                  </a:txBody>
                  <a:tcPr/>
                </a:tc>
                <a:tc>
                  <a:txBody>
                    <a:bodyPr/>
                    <a:lstStyle/>
                    <a:p>
                      <a:r>
                        <a:rPr lang="en-ZA" sz="1100" dirty="0" smtClean="0"/>
                        <a:t>4.4</a:t>
                      </a:r>
                      <a:r>
                        <a:rPr lang="en-ZA" sz="1100" baseline="0" dirty="0" smtClean="0"/>
                        <a:t> Develop qualifications informed by demand.</a:t>
                      </a:r>
                      <a:endParaRPr lang="en-ZA" sz="1100" dirty="0"/>
                    </a:p>
                  </a:txBody>
                  <a:tcPr/>
                </a:tc>
                <a:tc>
                  <a:txBody>
                    <a:bodyPr/>
                    <a:lstStyle/>
                    <a:p>
                      <a:r>
                        <a:rPr lang="en-ZA" sz="1100" dirty="0" smtClean="0"/>
                        <a:t>To introduce new qualifications to address identified skills gaps across the sector. </a:t>
                      </a:r>
                      <a:endParaRPr lang="en-ZA" sz="1100" dirty="0"/>
                    </a:p>
                  </a:txBody>
                  <a:tcPr/>
                </a:tc>
                <a:extLst>
                  <a:ext uri="{0D108BD9-81ED-4DB2-BD59-A6C34878D82A}">
                    <a16:rowId xmlns:a16="http://schemas.microsoft.com/office/drawing/2014/main" xmlns="" val="3375161494"/>
                  </a:ext>
                </a:extLst>
              </a:tr>
            </a:tbl>
          </a:graphicData>
        </a:graphic>
      </p:graphicFrame>
    </p:spTree>
    <p:extLst>
      <p:ext uri="{BB962C8B-B14F-4D97-AF65-F5344CB8AC3E}">
        <p14:creationId xmlns:p14="http://schemas.microsoft.com/office/powerpoint/2010/main" xmlns="" val="961230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1366"/>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3600" cap="small" dirty="0" smtClean="0">
                <a:solidFill>
                  <a:srgbClr val="F6A22E"/>
                </a:solidFill>
              </a:rPr>
              <a:t>Income &amp; Expenditure Trends</a:t>
            </a:r>
            <a:endParaRPr lang="en-US" sz="3600" cap="small" dirty="0">
              <a:solidFill>
                <a:srgbClr val="F6A22E"/>
              </a:solidFill>
            </a:endParaRPr>
          </a:p>
        </p:txBody>
      </p:sp>
      <p:sp>
        <p:nvSpPr>
          <p:cNvPr id="3" name="Content Placeholder 2"/>
          <p:cNvSpPr>
            <a:spLocks noGrp="1"/>
          </p:cNvSpPr>
          <p:nvPr>
            <p:ph idx="1"/>
          </p:nvPr>
        </p:nvSpPr>
        <p:spPr>
          <a:xfrm>
            <a:off x="853029" y="1800685"/>
            <a:ext cx="7524353" cy="3990516"/>
          </a:xfrm>
        </p:spPr>
        <p:txBody>
          <a:bodyPr>
            <a:normAutofit fontScale="92500" lnSpcReduction="10000"/>
          </a:bodyPr>
          <a:lstStyle/>
          <a:p>
            <a:r>
              <a:rPr lang="en-US" sz="2000" dirty="0" smtClean="0">
                <a:solidFill>
                  <a:srgbClr val="7F7F7F"/>
                </a:solidFill>
                <a:latin typeface="Arial"/>
                <a:cs typeface="Arial"/>
              </a:rPr>
              <a:t>Steady increase in Levy income attributable to the following:</a:t>
            </a:r>
          </a:p>
          <a:p>
            <a:pPr lvl="1"/>
            <a:r>
              <a:rPr lang="en-US" sz="1600" dirty="0" smtClean="0">
                <a:solidFill>
                  <a:srgbClr val="7F7F7F"/>
                </a:solidFill>
                <a:latin typeface="Arial"/>
                <a:cs typeface="Arial"/>
              </a:rPr>
              <a:t>Increase in employers labor force and salary bill</a:t>
            </a:r>
          </a:p>
          <a:p>
            <a:pPr lvl="1"/>
            <a:r>
              <a:rPr lang="en-US" sz="1600" dirty="0">
                <a:solidFill>
                  <a:srgbClr val="7F7F7F"/>
                </a:solidFill>
                <a:latin typeface="Arial"/>
                <a:cs typeface="Arial"/>
              </a:rPr>
              <a:t>Robust Interventions to identify </a:t>
            </a:r>
            <a:r>
              <a:rPr lang="en-US" sz="1600" dirty="0" smtClean="0">
                <a:solidFill>
                  <a:srgbClr val="7F7F7F"/>
                </a:solidFill>
                <a:latin typeface="Arial"/>
                <a:cs typeface="Arial"/>
              </a:rPr>
              <a:t>non-levy paying </a:t>
            </a:r>
            <a:r>
              <a:rPr lang="en-US" sz="1600" dirty="0">
                <a:solidFill>
                  <a:srgbClr val="7F7F7F"/>
                </a:solidFill>
                <a:latin typeface="Arial"/>
                <a:cs typeface="Arial"/>
              </a:rPr>
              <a:t>employers</a:t>
            </a:r>
          </a:p>
          <a:p>
            <a:pPr lvl="1"/>
            <a:endParaRPr lang="en-US" sz="1600" dirty="0" smtClean="0">
              <a:solidFill>
                <a:srgbClr val="7F7F7F"/>
              </a:solidFill>
              <a:latin typeface="Arial"/>
              <a:cs typeface="Arial"/>
            </a:endParaRPr>
          </a:p>
          <a:p>
            <a:pPr marL="457200" lvl="1" indent="0">
              <a:buNone/>
            </a:pPr>
            <a:endParaRPr lang="en-US" sz="1600" dirty="0" smtClean="0">
              <a:solidFill>
                <a:srgbClr val="7F7F7F"/>
              </a:solidFill>
              <a:latin typeface="Arial"/>
              <a:cs typeface="Arial"/>
            </a:endParaRPr>
          </a:p>
          <a:p>
            <a:endParaRPr lang="en-US" sz="2400" dirty="0" smtClean="0">
              <a:solidFill>
                <a:srgbClr val="7F7F7F"/>
              </a:solidFill>
              <a:latin typeface="Arial"/>
              <a:cs typeface="Arial"/>
            </a:endParaRPr>
          </a:p>
          <a:p>
            <a:endParaRPr lang="en-US" sz="2400" dirty="0">
              <a:solidFill>
                <a:srgbClr val="7F7F7F"/>
              </a:solidFill>
              <a:latin typeface="Arial"/>
              <a:cs typeface="Arial"/>
            </a:endParaRPr>
          </a:p>
          <a:p>
            <a:endParaRPr lang="en-US" sz="2400" dirty="0" smtClean="0">
              <a:solidFill>
                <a:srgbClr val="7F7F7F"/>
              </a:solidFill>
              <a:latin typeface="Arial"/>
              <a:cs typeface="Arial"/>
            </a:endParaRPr>
          </a:p>
          <a:p>
            <a:endParaRPr lang="en-US" sz="2400" dirty="0">
              <a:solidFill>
                <a:srgbClr val="7F7F7F"/>
              </a:solidFill>
              <a:latin typeface="Arial"/>
              <a:cs typeface="Arial"/>
            </a:endParaRPr>
          </a:p>
          <a:p>
            <a:endParaRPr lang="en-US" sz="2400" dirty="0" smtClean="0">
              <a:solidFill>
                <a:srgbClr val="7F7F7F"/>
              </a:solidFill>
              <a:latin typeface="Arial"/>
              <a:cs typeface="Arial"/>
            </a:endParaRPr>
          </a:p>
          <a:p>
            <a:endParaRPr lang="en-US" sz="1900" dirty="0" smtClean="0">
              <a:solidFill>
                <a:srgbClr val="7F7F7F"/>
              </a:solidFill>
              <a:latin typeface="Arial"/>
              <a:cs typeface="Arial"/>
            </a:endParaRPr>
          </a:p>
          <a:p>
            <a:r>
              <a:rPr lang="en-US" sz="1900" dirty="0" smtClean="0">
                <a:solidFill>
                  <a:srgbClr val="7F7F7F"/>
                </a:solidFill>
                <a:latin typeface="Arial"/>
                <a:cs typeface="Arial"/>
              </a:rPr>
              <a:t>Income is expected to increase steadily over the coming periods</a:t>
            </a:r>
          </a:p>
        </p:txBody>
      </p:sp>
      <p:graphicFrame>
        <p:nvGraphicFramePr>
          <p:cNvPr id="5" name="Chart 4"/>
          <p:cNvGraphicFramePr>
            <a:graphicFrameLocks/>
          </p:cNvGraphicFramePr>
          <p:nvPr>
            <p:extLst/>
          </p:nvPr>
        </p:nvGraphicFramePr>
        <p:xfrm>
          <a:off x="2377094" y="2831869"/>
          <a:ext cx="3863340" cy="24688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862850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86018"/>
            <a:ext cx="9144000" cy="6771982"/>
          </a:xfrm>
          <a:prstGeom prst="rect">
            <a:avLst/>
          </a:prstGeom>
        </p:spPr>
      </p:pic>
      <p:sp>
        <p:nvSpPr>
          <p:cNvPr id="2" name="Title 1"/>
          <p:cNvSpPr>
            <a:spLocks noGrp="1"/>
          </p:cNvSpPr>
          <p:nvPr>
            <p:ph type="title"/>
          </p:nvPr>
        </p:nvSpPr>
        <p:spPr>
          <a:xfrm>
            <a:off x="853028" y="255581"/>
            <a:ext cx="7833771" cy="777341"/>
          </a:xfrm>
        </p:spPr>
        <p:txBody>
          <a:bodyPr>
            <a:normAutofit/>
          </a:bodyPr>
          <a:lstStyle/>
          <a:p>
            <a:pPr algn="l"/>
            <a:r>
              <a:rPr lang="en-US" sz="3600" cap="small" dirty="0" smtClean="0">
                <a:solidFill>
                  <a:srgbClr val="F6A22E"/>
                </a:solidFill>
              </a:rPr>
              <a:t>Income &amp; Expenditure Trends</a:t>
            </a:r>
            <a:endParaRPr lang="en-US" sz="3600" cap="small" dirty="0">
              <a:solidFill>
                <a:srgbClr val="F6A22E"/>
              </a:solidFill>
            </a:endParaRPr>
          </a:p>
        </p:txBody>
      </p:sp>
      <p:sp>
        <p:nvSpPr>
          <p:cNvPr id="3" name="Content Placeholder 2"/>
          <p:cNvSpPr>
            <a:spLocks noGrp="1"/>
          </p:cNvSpPr>
          <p:nvPr>
            <p:ph idx="1"/>
          </p:nvPr>
        </p:nvSpPr>
        <p:spPr>
          <a:xfrm>
            <a:off x="853028" y="1032922"/>
            <a:ext cx="7616717" cy="5451005"/>
          </a:xfrm>
        </p:spPr>
        <p:txBody>
          <a:bodyPr>
            <a:normAutofit fontScale="85000" lnSpcReduction="20000"/>
          </a:bodyPr>
          <a:lstStyle/>
          <a:p>
            <a:pPr marL="342900" lvl="1" indent="-342900">
              <a:buFont typeface="Arial"/>
              <a:buChar char="•"/>
            </a:pPr>
            <a:r>
              <a:rPr lang="en-US" sz="1900" dirty="0">
                <a:solidFill>
                  <a:srgbClr val="7F7F7F"/>
                </a:solidFill>
                <a:latin typeface="Arial"/>
                <a:cs typeface="Arial"/>
              </a:rPr>
              <a:t>Types of Expenditure </a:t>
            </a:r>
          </a:p>
          <a:p>
            <a:pPr lvl="1"/>
            <a:r>
              <a:rPr lang="en-US" sz="1600" dirty="0" smtClean="0">
                <a:solidFill>
                  <a:srgbClr val="7F7F7F"/>
                </a:solidFill>
                <a:latin typeface="Arial"/>
                <a:cs typeface="Arial"/>
              </a:rPr>
              <a:t>Administration </a:t>
            </a:r>
          </a:p>
          <a:p>
            <a:pPr lvl="1"/>
            <a:r>
              <a:rPr lang="en-US" sz="1600" dirty="0" smtClean="0">
                <a:solidFill>
                  <a:srgbClr val="7F7F7F"/>
                </a:solidFill>
                <a:latin typeface="Arial"/>
                <a:cs typeface="Arial"/>
              </a:rPr>
              <a:t>Mandatory Grants</a:t>
            </a:r>
          </a:p>
          <a:p>
            <a:pPr lvl="1"/>
            <a:r>
              <a:rPr lang="en-US" sz="1600" dirty="0" smtClean="0">
                <a:solidFill>
                  <a:srgbClr val="7F7F7F"/>
                </a:solidFill>
                <a:latin typeface="Arial"/>
                <a:cs typeface="Arial"/>
              </a:rPr>
              <a:t>Discretionary Grants</a:t>
            </a:r>
          </a:p>
          <a:p>
            <a:r>
              <a:rPr lang="en-US" sz="1900" dirty="0" smtClean="0">
                <a:solidFill>
                  <a:srgbClr val="7F7F7F"/>
                </a:solidFill>
                <a:latin typeface="Arial"/>
                <a:cs typeface="Arial"/>
              </a:rPr>
              <a:t>Past Trends</a:t>
            </a:r>
          </a:p>
          <a:p>
            <a:pPr lvl="1"/>
            <a:r>
              <a:rPr lang="en-US" sz="1700" dirty="0" smtClean="0">
                <a:solidFill>
                  <a:srgbClr val="7F7F7F"/>
                </a:solidFill>
                <a:latin typeface="Arial"/>
                <a:cs typeface="Arial"/>
              </a:rPr>
              <a:t>Income trends directly influence the expenditure trends. </a:t>
            </a:r>
          </a:p>
          <a:p>
            <a:pPr lvl="1"/>
            <a:r>
              <a:rPr lang="en-US" sz="1700" dirty="0" smtClean="0">
                <a:solidFill>
                  <a:srgbClr val="7F7F7F"/>
                </a:solidFill>
                <a:latin typeface="Arial"/>
                <a:cs typeface="Arial"/>
              </a:rPr>
              <a:t>Total expenditure significantly increased in the past 3 years with admin expenditure noting a decrease in the last </a:t>
            </a:r>
            <a:endParaRPr lang="en-US" sz="1700" dirty="0">
              <a:solidFill>
                <a:srgbClr val="7F7F7F"/>
              </a:solidFill>
              <a:latin typeface="Arial"/>
              <a:cs typeface="Arial"/>
            </a:endParaRPr>
          </a:p>
          <a:p>
            <a:pPr lvl="1"/>
            <a:endParaRPr lang="en-US" sz="2000" dirty="0" smtClean="0">
              <a:solidFill>
                <a:srgbClr val="7F7F7F"/>
              </a:solidFill>
              <a:latin typeface="Arial"/>
              <a:cs typeface="Arial"/>
            </a:endParaRPr>
          </a:p>
          <a:p>
            <a:endParaRPr lang="en-US" sz="2400" dirty="0">
              <a:solidFill>
                <a:srgbClr val="7F7F7F"/>
              </a:solidFill>
              <a:latin typeface="Arial"/>
              <a:cs typeface="Arial"/>
            </a:endParaRPr>
          </a:p>
          <a:p>
            <a:endParaRPr lang="en-US" sz="2400" dirty="0" smtClean="0">
              <a:solidFill>
                <a:srgbClr val="7F7F7F"/>
              </a:solidFill>
              <a:latin typeface="Arial"/>
              <a:cs typeface="Arial"/>
            </a:endParaRPr>
          </a:p>
          <a:p>
            <a:endParaRPr lang="en-US" sz="2400" dirty="0">
              <a:solidFill>
                <a:srgbClr val="7F7F7F"/>
              </a:solidFill>
              <a:latin typeface="Arial"/>
              <a:cs typeface="Arial"/>
            </a:endParaRPr>
          </a:p>
          <a:p>
            <a:endParaRPr lang="en-US" sz="2400" dirty="0" smtClean="0">
              <a:solidFill>
                <a:srgbClr val="7F7F7F"/>
              </a:solidFill>
              <a:latin typeface="Arial"/>
              <a:cs typeface="Arial"/>
            </a:endParaRPr>
          </a:p>
          <a:p>
            <a:endParaRPr lang="en-US" sz="2400" dirty="0">
              <a:solidFill>
                <a:srgbClr val="7F7F7F"/>
              </a:solidFill>
              <a:latin typeface="Arial"/>
              <a:cs typeface="Arial"/>
            </a:endParaRPr>
          </a:p>
          <a:p>
            <a:endParaRPr lang="en-US" sz="2400" dirty="0" smtClean="0">
              <a:solidFill>
                <a:srgbClr val="7F7F7F"/>
              </a:solidFill>
              <a:latin typeface="Arial"/>
              <a:cs typeface="Arial"/>
            </a:endParaRPr>
          </a:p>
          <a:p>
            <a:endParaRPr lang="en-US" sz="2400" dirty="0" smtClean="0">
              <a:solidFill>
                <a:srgbClr val="7F7F7F"/>
              </a:solidFill>
              <a:latin typeface="Arial"/>
              <a:cs typeface="Arial"/>
            </a:endParaRPr>
          </a:p>
          <a:p>
            <a:pPr marL="0" indent="0">
              <a:buNone/>
            </a:pPr>
            <a:endParaRPr lang="en-US" sz="1900" dirty="0" smtClean="0">
              <a:solidFill>
                <a:srgbClr val="7F7F7F"/>
              </a:solidFill>
              <a:latin typeface="Arial"/>
              <a:cs typeface="Arial"/>
            </a:endParaRPr>
          </a:p>
          <a:p>
            <a:endParaRPr lang="en-US" sz="1900" dirty="0">
              <a:solidFill>
                <a:srgbClr val="7F7F7F"/>
              </a:solidFill>
              <a:latin typeface="Arial"/>
              <a:cs typeface="Arial"/>
            </a:endParaRPr>
          </a:p>
          <a:p>
            <a:r>
              <a:rPr lang="en-US" sz="1900" dirty="0" smtClean="0">
                <a:solidFill>
                  <a:srgbClr val="7F7F7F"/>
                </a:solidFill>
                <a:latin typeface="Arial"/>
                <a:cs typeface="Arial"/>
              </a:rPr>
              <a:t>Income is expected to increase steadily over the coming periods and increasing expenditure</a:t>
            </a:r>
          </a:p>
        </p:txBody>
      </p:sp>
      <p:graphicFrame>
        <p:nvGraphicFramePr>
          <p:cNvPr id="6" name="Chart 5"/>
          <p:cNvGraphicFramePr>
            <a:graphicFrameLocks/>
          </p:cNvGraphicFramePr>
          <p:nvPr>
            <p:extLst/>
          </p:nvPr>
        </p:nvGraphicFramePr>
        <p:xfrm>
          <a:off x="1814945" y="2767739"/>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086112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fontScale="90000"/>
          </a:bodyPr>
          <a:lstStyle/>
          <a:p>
            <a:pPr algn="l"/>
            <a:r>
              <a:rPr lang="en-US" sz="3600" cap="small" dirty="0" smtClean="0">
                <a:solidFill>
                  <a:srgbClr val="F6A22E"/>
                </a:solidFill>
              </a:rPr>
              <a:t>Programme and sub-programme </a:t>
            </a:r>
            <a:r>
              <a:rPr lang="en-US" sz="3600" cap="small" dirty="0">
                <a:solidFill>
                  <a:srgbClr val="F6A22E"/>
                </a:solidFill>
              </a:rPr>
              <a:t>p</a:t>
            </a:r>
            <a:r>
              <a:rPr lang="en-US" sz="3600" cap="small" dirty="0" smtClean="0">
                <a:solidFill>
                  <a:srgbClr val="F6A22E"/>
                </a:solidFill>
              </a:rPr>
              <a:t>lans</a:t>
            </a:r>
            <a:r>
              <a:rPr lang="en-US" sz="3600" dirty="0" smtClean="0">
                <a:solidFill>
                  <a:srgbClr val="F6A22E"/>
                </a:solidFill>
              </a:rPr>
              <a:t/>
            </a:r>
            <a:br>
              <a:rPr lang="en-US" sz="3600" dirty="0" smtClean="0">
                <a:solidFill>
                  <a:srgbClr val="F6A22E"/>
                </a:solidFill>
              </a:rPr>
            </a:br>
            <a:r>
              <a:rPr lang="en-US" sz="3600" cap="small" dirty="0" smtClean="0">
                <a:solidFill>
                  <a:srgbClr val="F6A22E"/>
                </a:solidFill>
              </a:rPr>
              <a:t>Programme 1</a:t>
            </a:r>
            <a:endParaRPr lang="en-US" sz="3600" cap="small" dirty="0">
              <a:solidFill>
                <a:srgbClr val="F6A22E"/>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604930862"/>
              </p:ext>
            </p:extLst>
          </p:nvPr>
        </p:nvGraphicFramePr>
        <p:xfrm>
          <a:off x="1309688" y="1800225"/>
          <a:ext cx="7570788" cy="4788303"/>
        </p:xfrm>
        <a:graphic>
          <a:graphicData uri="http://schemas.openxmlformats.org/drawingml/2006/table">
            <a:tbl>
              <a:tblPr firstRow="1" bandRow="1">
                <a:tableStyleId>{10A1B5D5-9B99-4C35-A422-299274C87663}</a:tableStyleId>
              </a:tblPr>
              <a:tblGrid>
                <a:gridCol w="1987694">
                  <a:extLst>
                    <a:ext uri="{9D8B030D-6E8A-4147-A177-3AD203B41FA5}">
                      <a16:colId xmlns:a16="http://schemas.microsoft.com/office/drawing/2014/main" xmlns="" val="183633256"/>
                    </a:ext>
                  </a:extLst>
                </a:gridCol>
                <a:gridCol w="3637665">
                  <a:extLst>
                    <a:ext uri="{9D8B030D-6E8A-4147-A177-3AD203B41FA5}">
                      <a16:colId xmlns:a16="http://schemas.microsoft.com/office/drawing/2014/main" xmlns="" val="2609919548"/>
                    </a:ext>
                  </a:extLst>
                </a:gridCol>
                <a:gridCol w="1945429">
                  <a:extLst>
                    <a:ext uri="{9D8B030D-6E8A-4147-A177-3AD203B41FA5}">
                      <a16:colId xmlns:a16="http://schemas.microsoft.com/office/drawing/2014/main" xmlns="" val="690315765"/>
                    </a:ext>
                  </a:extLst>
                </a:gridCol>
              </a:tblGrid>
              <a:tr h="673504">
                <a:tc>
                  <a:txBody>
                    <a:bodyPr/>
                    <a:lstStyle/>
                    <a:p>
                      <a:r>
                        <a:rPr lang="en-ZA" dirty="0" smtClean="0"/>
                        <a:t>SUB-PROGRAMME</a:t>
                      </a:r>
                      <a:endParaRPr lang="en-ZA" dirty="0"/>
                    </a:p>
                  </a:txBody>
                  <a:tcPr/>
                </a:tc>
                <a:tc>
                  <a:txBody>
                    <a:bodyPr/>
                    <a:lstStyle/>
                    <a:p>
                      <a:r>
                        <a:rPr lang="en-ZA" dirty="0" smtClean="0"/>
                        <a:t>INDICATOR</a:t>
                      </a:r>
                    </a:p>
                  </a:txBody>
                  <a:tcPr/>
                </a:tc>
                <a:tc>
                  <a:txBody>
                    <a:bodyPr/>
                    <a:lstStyle/>
                    <a:p>
                      <a:r>
                        <a:rPr lang="en-ZA" dirty="0" smtClean="0"/>
                        <a:t>BUDGET</a:t>
                      </a:r>
                    </a:p>
                    <a:p>
                      <a:r>
                        <a:rPr lang="en-ZA" dirty="0" smtClean="0"/>
                        <a:t>(R’000)</a:t>
                      </a:r>
                      <a:endParaRPr lang="en-ZA" dirty="0"/>
                    </a:p>
                  </a:txBody>
                  <a:tcPr/>
                </a:tc>
                <a:extLst>
                  <a:ext uri="{0D108BD9-81ED-4DB2-BD59-A6C34878D82A}">
                    <a16:rowId xmlns:a16="http://schemas.microsoft.com/office/drawing/2014/main" xmlns="" val="1059854908"/>
                  </a:ext>
                </a:extLst>
              </a:tr>
              <a:tr h="673504">
                <a:tc>
                  <a:txBody>
                    <a:bodyPr/>
                    <a:lstStyle/>
                    <a:p>
                      <a:r>
                        <a:rPr lang="en-ZA" b="1" dirty="0" smtClean="0"/>
                        <a:t>Finance, Supply Chain Management and Assets</a:t>
                      </a:r>
                      <a:endParaRPr lang="en-ZA" b="1" dirty="0"/>
                    </a:p>
                  </a:txBody>
                  <a:tcPr>
                    <a:noFill/>
                  </a:tcPr>
                </a:tc>
                <a:tc>
                  <a:txBody>
                    <a:bodyPr/>
                    <a:lstStyle/>
                    <a:p>
                      <a:r>
                        <a:rPr lang="en-ZA" dirty="0" smtClean="0"/>
                        <a:t>Development and Approval of Strategic and Annual Performance Plan; Timely Submission of Quarterly Monitoring Reports</a:t>
                      </a:r>
                      <a:endParaRPr lang="en-ZA" dirty="0"/>
                    </a:p>
                  </a:txBody>
                  <a:tcPr>
                    <a:noFill/>
                  </a:tcPr>
                </a:tc>
                <a:tc>
                  <a:txBody>
                    <a:bodyPr/>
                    <a:lstStyle/>
                    <a:p>
                      <a:pPr algn="l"/>
                      <a:r>
                        <a:rPr lang="en-ZA" b="1" dirty="0" smtClean="0"/>
                        <a:t>R 12,176</a:t>
                      </a:r>
                      <a:endParaRPr lang="en-ZA" b="1" dirty="0"/>
                    </a:p>
                  </a:txBody>
                  <a:tcPr>
                    <a:noFill/>
                  </a:tcPr>
                </a:tc>
                <a:extLst>
                  <a:ext uri="{0D108BD9-81ED-4DB2-BD59-A6C34878D82A}">
                    <a16:rowId xmlns:a16="http://schemas.microsoft.com/office/drawing/2014/main" xmlns="" val="2970032041"/>
                  </a:ext>
                </a:extLst>
              </a:tr>
              <a:tr h="673504">
                <a:tc>
                  <a:txBody>
                    <a:bodyPr/>
                    <a:lstStyle/>
                    <a:p>
                      <a:r>
                        <a:rPr lang="en-ZA" b="1" dirty="0" smtClean="0"/>
                        <a:t>Governance, Organisation,</a:t>
                      </a:r>
                      <a:r>
                        <a:rPr lang="en-ZA" b="1" baseline="0" dirty="0" smtClean="0"/>
                        <a:t> </a:t>
                      </a:r>
                      <a:r>
                        <a:rPr lang="en-ZA" b="1" dirty="0" smtClean="0"/>
                        <a:t>Audit &amp; Risk</a:t>
                      </a:r>
                      <a:endParaRPr lang="en-ZA" b="1" dirty="0"/>
                    </a:p>
                  </a:txBody>
                  <a:tcPr>
                    <a:noFill/>
                  </a:tcPr>
                </a:tc>
                <a:tc>
                  <a:txBody>
                    <a:bodyPr/>
                    <a:lstStyle/>
                    <a:p>
                      <a:pPr marL="0" indent="0" algn="l" defTabSz="457200" rtl="0" eaLnBrk="1" latinLnBrk="0" hangingPunct="1">
                        <a:buFont typeface="Arial" panose="020B0604020202020204" pitchFamily="34" charset="0"/>
                        <a:buNone/>
                      </a:pPr>
                      <a:r>
                        <a:rPr lang="en-ZA" sz="1800" kern="1200" dirty="0" smtClean="0">
                          <a:solidFill>
                            <a:schemeClr val="dk1"/>
                          </a:solidFill>
                          <a:latin typeface="+mn-lt"/>
                          <a:ea typeface="+mn-ea"/>
                          <a:cs typeface="+mn-cs"/>
                        </a:rPr>
                        <a:t>Approved Annual risk Plan; Submission of Internal Audit Plans to Audit and Risk Committee </a:t>
                      </a:r>
                    </a:p>
                  </a:txBody>
                  <a:tcPr>
                    <a:noFill/>
                  </a:tcPr>
                </a:tc>
                <a:tc>
                  <a:txBody>
                    <a:bodyPr/>
                    <a:lstStyle/>
                    <a:p>
                      <a:r>
                        <a:rPr lang="en-ZA" b="1" dirty="0" smtClean="0"/>
                        <a:t>R 15,880</a:t>
                      </a:r>
                      <a:endParaRPr lang="en-ZA" b="1" dirty="0"/>
                    </a:p>
                  </a:txBody>
                  <a:tcPr>
                    <a:noFill/>
                  </a:tcPr>
                </a:tc>
                <a:extLst>
                  <a:ext uri="{0D108BD9-81ED-4DB2-BD59-A6C34878D82A}">
                    <a16:rowId xmlns:a16="http://schemas.microsoft.com/office/drawing/2014/main" xmlns="" val="1748144297"/>
                  </a:ext>
                </a:extLst>
              </a:tr>
              <a:tr h="673504">
                <a:tc>
                  <a:txBody>
                    <a:bodyPr/>
                    <a:lstStyle/>
                    <a:p>
                      <a:r>
                        <a:rPr lang="en-ZA" b="1" dirty="0" smtClean="0"/>
                        <a:t>Human Resources</a:t>
                      </a:r>
                    </a:p>
                    <a:p>
                      <a:endParaRPr lang="en-ZA"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800" kern="1200" dirty="0" smtClean="0">
                          <a:solidFill>
                            <a:schemeClr val="dk1"/>
                          </a:solidFill>
                          <a:latin typeface="+mn-lt"/>
                          <a:ea typeface="+mn-ea"/>
                          <a:cs typeface="+mn-cs"/>
                        </a:rPr>
                        <a:t>Approval and implementation of the HR Strategy; Approved Employment Equity Plan; Implementation of Performance Management; Submission and Approval of Annual WSP and ATR</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800" kern="1200" dirty="0" smtClean="0">
                        <a:solidFill>
                          <a:schemeClr val="dk1"/>
                        </a:solidFill>
                        <a:latin typeface="+mn-lt"/>
                        <a:ea typeface="+mn-ea"/>
                        <a:cs typeface="+mn-cs"/>
                      </a:endParaRPr>
                    </a:p>
                  </a:txBody>
                  <a:tcPr>
                    <a:noFill/>
                  </a:tcPr>
                </a:tc>
                <a:tc>
                  <a:txBody>
                    <a:bodyPr/>
                    <a:lstStyle/>
                    <a:p>
                      <a:r>
                        <a:rPr lang="en-ZA" b="1" dirty="0" smtClean="0"/>
                        <a:t>R 51,257</a:t>
                      </a:r>
                      <a:endParaRPr lang="en-ZA" b="1" dirty="0"/>
                    </a:p>
                  </a:txBody>
                  <a:tcPr>
                    <a:noFill/>
                  </a:tcPr>
                </a:tc>
                <a:extLst>
                  <a:ext uri="{0D108BD9-81ED-4DB2-BD59-A6C34878D82A}">
                    <a16:rowId xmlns:a16="http://schemas.microsoft.com/office/drawing/2014/main" xmlns="" val="3724873861"/>
                  </a:ext>
                </a:extLst>
              </a:tr>
            </a:tbl>
          </a:graphicData>
        </a:graphic>
      </p:graphicFrame>
    </p:spTree>
    <p:extLst>
      <p:ext uri="{BB962C8B-B14F-4D97-AF65-F5344CB8AC3E}">
        <p14:creationId xmlns:p14="http://schemas.microsoft.com/office/powerpoint/2010/main" xmlns="" val="2637268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fontScale="90000"/>
          </a:bodyPr>
          <a:lstStyle/>
          <a:p>
            <a:pPr algn="l"/>
            <a:r>
              <a:rPr lang="en-US" sz="3600" cap="small" dirty="0">
                <a:solidFill>
                  <a:srgbClr val="F6A22E"/>
                </a:solidFill>
              </a:rPr>
              <a:t>Programme and </a:t>
            </a:r>
            <a:r>
              <a:rPr lang="en-US" sz="3600" cap="small" dirty="0" smtClean="0">
                <a:solidFill>
                  <a:srgbClr val="F6A22E"/>
                </a:solidFill>
              </a:rPr>
              <a:t>sub-programme plans</a:t>
            </a:r>
            <a:r>
              <a:rPr lang="en-US" sz="3600" cap="small" dirty="0">
                <a:solidFill>
                  <a:srgbClr val="F6A22E"/>
                </a:solidFill>
              </a:rPr>
              <a:t/>
            </a:r>
            <a:br>
              <a:rPr lang="en-US" sz="3600" cap="small" dirty="0">
                <a:solidFill>
                  <a:srgbClr val="F6A22E"/>
                </a:solidFill>
              </a:rPr>
            </a:br>
            <a:r>
              <a:rPr lang="en-US" sz="3600" cap="small" dirty="0">
                <a:solidFill>
                  <a:srgbClr val="F6A22E"/>
                </a:solidFill>
              </a:rPr>
              <a:t>Programme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57965861"/>
              </p:ext>
            </p:extLst>
          </p:nvPr>
        </p:nvGraphicFramePr>
        <p:xfrm>
          <a:off x="1309688" y="1800225"/>
          <a:ext cx="7570788" cy="3599583"/>
        </p:xfrm>
        <a:graphic>
          <a:graphicData uri="http://schemas.openxmlformats.org/drawingml/2006/table">
            <a:tbl>
              <a:tblPr firstRow="1" bandRow="1">
                <a:tableStyleId>{10A1B5D5-9B99-4C35-A422-299274C87663}</a:tableStyleId>
              </a:tblPr>
              <a:tblGrid>
                <a:gridCol w="1987694">
                  <a:extLst>
                    <a:ext uri="{9D8B030D-6E8A-4147-A177-3AD203B41FA5}">
                      <a16:colId xmlns:a16="http://schemas.microsoft.com/office/drawing/2014/main" xmlns="" val="183633256"/>
                    </a:ext>
                  </a:extLst>
                </a:gridCol>
                <a:gridCol w="3637665">
                  <a:extLst>
                    <a:ext uri="{9D8B030D-6E8A-4147-A177-3AD203B41FA5}">
                      <a16:colId xmlns:a16="http://schemas.microsoft.com/office/drawing/2014/main" xmlns="" val="2609919548"/>
                    </a:ext>
                  </a:extLst>
                </a:gridCol>
                <a:gridCol w="1945429">
                  <a:extLst>
                    <a:ext uri="{9D8B030D-6E8A-4147-A177-3AD203B41FA5}">
                      <a16:colId xmlns:a16="http://schemas.microsoft.com/office/drawing/2014/main" xmlns="" val="690315765"/>
                    </a:ext>
                  </a:extLst>
                </a:gridCol>
              </a:tblGrid>
              <a:tr h="673504">
                <a:tc>
                  <a:txBody>
                    <a:bodyPr/>
                    <a:lstStyle/>
                    <a:p>
                      <a:r>
                        <a:rPr lang="en-ZA" dirty="0" smtClean="0"/>
                        <a:t>SUB-PROGRAMME</a:t>
                      </a:r>
                      <a:endParaRPr lang="en-ZA" dirty="0"/>
                    </a:p>
                  </a:txBody>
                  <a:tcPr/>
                </a:tc>
                <a:tc>
                  <a:txBody>
                    <a:bodyPr/>
                    <a:lstStyle/>
                    <a:p>
                      <a:r>
                        <a:rPr lang="en-ZA" dirty="0" smtClean="0"/>
                        <a:t>INDICATOR</a:t>
                      </a:r>
                    </a:p>
                  </a:txBody>
                  <a:tcPr/>
                </a:tc>
                <a:tc>
                  <a:txBody>
                    <a:bodyPr/>
                    <a:lstStyle/>
                    <a:p>
                      <a:r>
                        <a:rPr lang="en-ZA" dirty="0" smtClean="0"/>
                        <a:t>BUDGET</a:t>
                      </a:r>
                    </a:p>
                    <a:p>
                      <a:r>
                        <a:rPr lang="en-ZA" dirty="0" smtClean="0"/>
                        <a:t>(R’000)</a:t>
                      </a:r>
                      <a:endParaRPr lang="en-ZA" dirty="0"/>
                    </a:p>
                  </a:txBody>
                  <a:tcPr/>
                </a:tc>
                <a:extLst>
                  <a:ext uri="{0D108BD9-81ED-4DB2-BD59-A6C34878D82A}">
                    <a16:rowId xmlns:a16="http://schemas.microsoft.com/office/drawing/2014/main" xmlns="" val="1059854908"/>
                  </a:ext>
                </a:extLst>
              </a:tr>
              <a:tr h="673504">
                <a:tc>
                  <a:txBody>
                    <a:bodyPr/>
                    <a:lstStyle/>
                    <a:p>
                      <a:r>
                        <a:rPr lang="en-ZA" b="1" dirty="0" smtClean="0"/>
                        <a:t>Information Technology</a:t>
                      </a:r>
                      <a:endParaRPr lang="en-ZA" b="1" dirty="0"/>
                    </a:p>
                  </a:txBody>
                  <a:tcPr>
                    <a:noFill/>
                  </a:tcPr>
                </a:tc>
                <a:tc>
                  <a:txBody>
                    <a:bodyPr/>
                    <a:lstStyle/>
                    <a:p>
                      <a:r>
                        <a:rPr lang="en-ZA" dirty="0" smtClean="0"/>
                        <a:t>Approval and Implementation of the ICT strategy; Percentage of Systems Availability</a:t>
                      </a:r>
                      <a:endParaRPr lang="en-ZA" dirty="0"/>
                    </a:p>
                  </a:txBody>
                  <a:tcPr>
                    <a:noFill/>
                  </a:tcPr>
                </a:tc>
                <a:tc>
                  <a:txBody>
                    <a:bodyPr/>
                    <a:lstStyle/>
                    <a:p>
                      <a:pPr algn="l"/>
                      <a:r>
                        <a:rPr lang="en-ZA" b="1" dirty="0" smtClean="0"/>
                        <a:t>R 9,982</a:t>
                      </a:r>
                      <a:endParaRPr lang="en-ZA" b="1" dirty="0"/>
                    </a:p>
                  </a:txBody>
                  <a:tcPr>
                    <a:noFill/>
                  </a:tcPr>
                </a:tc>
                <a:extLst>
                  <a:ext uri="{0D108BD9-81ED-4DB2-BD59-A6C34878D82A}">
                    <a16:rowId xmlns:a16="http://schemas.microsoft.com/office/drawing/2014/main" xmlns="" val="2970032041"/>
                  </a:ext>
                </a:extLst>
              </a:tr>
              <a:tr h="673504">
                <a:tc>
                  <a:txBody>
                    <a:bodyPr/>
                    <a:lstStyle/>
                    <a:p>
                      <a:r>
                        <a:rPr lang="en-ZA" b="1" dirty="0" smtClean="0"/>
                        <a:t>Marketing &amp; Communications</a:t>
                      </a:r>
                      <a:endParaRPr lang="en-ZA" b="1" dirty="0"/>
                    </a:p>
                  </a:txBody>
                  <a:tcPr>
                    <a:noFill/>
                  </a:tcPr>
                </a:tc>
                <a:tc>
                  <a:txBody>
                    <a:bodyPr/>
                    <a:lstStyle/>
                    <a:p>
                      <a:pPr marL="0" indent="0" algn="l" defTabSz="457200" rtl="0" eaLnBrk="1" latinLnBrk="0" hangingPunct="1">
                        <a:buFont typeface="Arial" panose="020B0604020202020204" pitchFamily="34" charset="0"/>
                        <a:buNone/>
                      </a:pPr>
                      <a:r>
                        <a:rPr lang="en-ZA" sz="1800" kern="1200" dirty="0" smtClean="0">
                          <a:solidFill>
                            <a:schemeClr val="dk1"/>
                          </a:solidFill>
                          <a:latin typeface="+mn-lt"/>
                          <a:ea typeface="+mn-ea"/>
                          <a:cs typeface="+mn-cs"/>
                        </a:rPr>
                        <a:t>Approval and implementation of the Marketing &amp; Communication Strategy; Approval and Implementation of the Stakeholder Engagement Strategy; Customer Satisfaction Index; Number of publications</a:t>
                      </a:r>
                    </a:p>
                  </a:txBody>
                  <a:tcPr>
                    <a:noFill/>
                  </a:tcPr>
                </a:tc>
                <a:tc>
                  <a:txBody>
                    <a:bodyPr/>
                    <a:lstStyle/>
                    <a:p>
                      <a:r>
                        <a:rPr lang="en-ZA" b="1" dirty="0" smtClean="0"/>
                        <a:t>R 4,780</a:t>
                      </a:r>
                      <a:endParaRPr lang="en-ZA" b="1" dirty="0"/>
                    </a:p>
                  </a:txBody>
                  <a:tcPr>
                    <a:noFill/>
                  </a:tcPr>
                </a:tc>
                <a:extLst>
                  <a:ext uri="{0D108BD9-81ED-4DB2-BD59-A6C34878D82A}">
                    <a16:rowId xmlns:a16="http://schemas.microsoft.com/office/drawing/2014/main" xmlns="" val="1748144297"/>
                  </a:ext>
                </a:extLst>
              </a:tr>
            </a:tbl>
          </a:graphicData>
        </a:graphic>
      </p:graphicFrame>
    </p:spTree>
    <p:extLst>
      <p:ext uri="{BB962C8B-B14F-4D97-AF65-F5344CB8AC3E}">
        <p14:creationId xmlns:p14="http://schemas.microsoft.com/office/powerpoint/2010/main" xmlns="" val="4284499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fontScale="90000"/>
          </a:bodyPr>
          <a:lstStyle/>
          <a:p>
            <a:pPr algn="l"/>
            <a:r>
              <a:rPr lang="en-US" sz="3600" cap="small" dirty="0">
                <a:solidFill>
                  <a:srgbClr val="F6A22E"/>
                </a:solidFill>
              </a:rPr>
              <a:t>Programme and </a:t>
            </a:r>
            <a:r>
              <a:rPr lang="en-US" sz="3600" cap="small" dirty="0" smtClean="0">
                <a:solidFill>
                  <a:srgbClr val="F6A22E"/>
                </a:solidFill>
              </a:rPr>
              <a:t>sub-programme plans</a:t>
            </a:r>
            <a:r>
              <a:rPr lang="en-US" sz="3600" cap="small" dirty="0">
                <a:solidFill>
                  <a:srgbClr val="F6A22E"/>
                </a:solidFill>
              </a:rPr>
              <a:t/>
            </a:r>
            <a:br>
              <a:rPr lang="en-US" sz="3600" cap="small" dirty="0">
                <a:solidFill>
                  <a:srgbClr val="F6A22E"/>
                </a:solidFill>
              </a:rPr>
            </a:br>
            <a:r>
              <a:rPr lang="en-US" sz="3600" cap="small" dirty="0">
                <a:solidFill>
                  <a:srgbClr val="F6A22E"/>
                </a:solidFill>
              </a:rPr>
              <a:t>Programme </a:t>
            </a:r>
            <a:r>
              <a:rPr lang="en-US" sz="3600" cap="small" dirty="0" smtClean="0">
                <a:solidFill>
                  <a:srgbClr val="F6A22E"/>
                </a:solidFill>
              </a:rPr>
              <a:t>2</a:t>
            </a:r>
            <a:endParaRPr lang="en-US" sz="3600" cap="small" dirty="0">
              <a:solidFill>
                <a:srgbClr val="F6A22E"/>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020473576"/>
              </p:ext>
            </p:extLst>
          </p:nvPr>
        </p:nvGraphicFramePr>
        <p:xfrm>
          <a:off x="1309688" y="1800225"/>
          <a:ext cx="7570788" cy="3849311"/>
        </p:xfrm>
        <a:graphic>
          <a:graphicData uri="http://schemas.openxmlformats.org/drawingml/2006/table">
            <a:tbl>
              <a:tblPr firstRow="1" bandRow="1">
                <a:tableStyleId>{10A1B5D5-9B99-4C35-A422-299274C87663}</a:tableStyleId>
              </a:tblPr>
              <a:tblGrid>
                <a:gridCol w="2126239">
                  <a:extLst>
                    <a:ext uri="{9D8B030D-6E8A-4147-A177-3AD203B41FA5}">
                      <a16:colId xmlns:a16="http://schemas.microsoft.com/office/drawing/2014/main" xmlns="" val="988044844"/>
                    </a:ext>
                  </a:extLst>
                </a:gridCol>
                <a:gridCol w="2826329">
                  <a:extLst>
                    <a:ext uri="{9D8B030D-6E8A-4147-A177-3AD203B41FA5}">
                      <a16:colId xmlns:a16="http://schemas.microsoft.com/office/drawing/2014/main" xmlns="" val="183633256"/>
                    </a:ext>
                  </a:extLst>
                </a:gridCol>
                <a:gridCol w="1309110">
                  <a:extLst>
                    <a:ext uri="{9D8B030D-6E8A-4147-A177-3AD203B41FA5}">
                      <a16:colId xmlns:a16="http://schemas.microsoft.com/office/drawing/2014/main" xmlns="" val="2609919548"/>
                    </a:ext>
                  </a:extLst>
                </a:gridCol>
                <a:gridCol w="1309110">
                  <a:extLst>
                    <a:ext uri="{9D8B030D-6E8A-4147-A177-3AD203B41FA5}">
                      <a16:colId xmlns:a16="http://schemas.microsoft.com/office/drawing/2014/main" xmlns="" val="690315765"/>
                    </a:ext>
                  </a:extLst>
                </a:gridCol>
              </a:tblGrid>
              <a:tr h="673504">
                <a:tc>
                  <a:txBody>
                    <a:bodyPr/>
                    <a:lstStyle/>
                    <a:p>
                      <a:r>
                        <a:rPr lang="en-ZA" dirty="0" smtClean="0"/>
                        <a:t>SUB-PROGRAMME</a:t>
                      </a:r>
                      <a:endParaRPr lang="en-ZA" dirty="0"/>
                    </a:p>
                  </a:txBody>
                  <a:tcPr/>
                </a:tc>
                <a:tc>
                  <a:txBody>
                    <a:bodyPr/>
                    <a:lstStyle/>
                    <a:p>
                      <a:r>
                        <a:rPr lang="en-ZA" dirty="0" smtClean="0"/>
                        <a:t>INDICATOR</a:t>
                      </a:r>
                      <a:endParaRPr lang="en-ZA" dirty="0"/>
                    </a:p>
                  </a:txBody>
                  <a:tcPr/>
                </a:tc>
                <a:tc>
                  <a:txBody>
                    <a:bodyPr/>
                    <a:lstStyle/>
                    <a:p>
                      <a:r>
                        <a:rPr lang="en-ZA" dirty="0" smtClean="0"/>
                        <a:t>ANNUAL TARGET</a:t>
                      </a:r>
                      <a:endParaRPr lang="en-ZA" dirty="0"/>
                    </a:p>
                  </a:txBody>
                  <a:tcPr/>
                </a:tc>
                <a:tc>
                  <a:txBody>
                    <a:bodyPr/>
                    <a:lstStyle/>
                    <a:p>
                      <a:r>
                        <a:rPr lang="en-ZA" dirty="0" smtClean="0"/>
                        <a:t>BUDGET</a:t>
                      </a:r>
                    </a:p>
                    <a:p>
                      <a:r>
                        <a:rPr lang="en-ZA" dirty="0" smtClean="0"/>
                        <a:t>(R’000)</a:t>
                      </a:r>
                      <a:endParaRPr lang="en-ZA" dirty="0"/>
                    </a:p>
                  </a:txBody>
                  <a:tcPr/>
                </a:tc>
                <a:extLst>
                  <a:ext uri="{0D108BD9-81ED-4DB2-BD59-A6C34878D82A}">
                    <a16:rowId xmlns:a16="http://schemas.microsoft.com/office/drawing/2014/main" xmlns="" val="1059854908"/>
                  </a:ext>
                </a:extLst>
              </a:tr>
              <a:tr h="673504">
                <a:tc rowSpan="2">
                  <a:txBody>
                    <a:bodyPr/>
                    <a:lstStyle/>
                    <a:p>
                      <a:r>
                        <a:rPr lang="en-ZA" b="1" dirty="0" smtClean="0"/>
                        <a:t>Research</a:t>
                      </a:r>
                      <a:endParaRPr lang="en-ZA" b="1" dirty="0"/>
                    </a:p>
                  </a:txBody>
                  <a:tcPr>
                    <a:noFill/>
                  </a:tcPr>
                </a:tc>
                <a:tc>
                  <a:txBody>
                    <a:bodyPr/>
                    <a:lstStyle/>
                    <a:p>
                      <a:r>
                        <a:rPr lang="en-ZA" dirty="0" smtClean="0"/>
                        <a:t>No of research chairs appointed</a:t>
                      </a:r>
                      <a:endParaRPr lang="en-ZA" dirty="0"/>
                    </a:p>
                  </a:txBody>
                  <a:tcPr>
                    <a:noFill/>
                  </a:tcPr>
                </a:tc>
                <a:tc>
                  <a:txBody>
                    <a:bodyPr/>
                    <a:lstStyle/>
                    <a:p>
                      <a:r>
                        <a:rPr lang="en-ZA" dirty="0" smtClean="0"/>
                        <a:t>2 research chairs</a:t>
                      </a:r>
                      <a:endParaRPr lang="en-ZA" dirty="0"/>
                    </a:p>
                  </a:txBody>
                  <a:tcPr>
                    <a:noFill/>
                  </a:tcPr>
                </a:tc>
                <a:tc rowSpan="2">
                  <a:txBody>
                    <a:bodyPr/>
                    <a:lstStyle/>
                    <a:p>
                      <a:pPr algn="l"/>
                      <a:r>
                        <a:rPr lang="en-ZA" b="1" dirty="0" smtClean="0"/>
                        <a:t>R 1,000</a:t>
                      </a:r>
                      <a:endParaRPr lang="en-ZA" b="1" dirty="0"/>
                    </a:p>
                  </a:txBody>
                  <a:tcPr>
                    <a:noFill/>
                  </a:tcPr>
                </a:tc>
                <a:extLst>
                  <a:ext uri="{0D108BD9-81ED-4DB2-BD59-A6C34878D82A}">
                    <a16:rowId xmlns:a16="http://schemas.microsoft.com/office/drawing/2014/main" xmlns="" val="1312973762"/>
                  </a:ext>
                </a:extLst>
              </a:tr>
              <a:tr h="673504">
                <a:tc vMerge="1">
                  <a:txBody>
                    <a:bodyPr/>
                    <a:lstStyle/>
                    <a:p>
                      <a:endParaRPr lang="en-ZA" dirty="0"/>
                    </a:p>
                  </a:txBody>
                  <a:tcPr>
                    <a:noFill/>
                  </a:tcPr>
                </a:tc>
                <a:tc>
                  <a:txBody>
                    <a:bodyPr/>
                    <a:lstStyle/>
                    <a:p>
                      <a:r>
                        <a:rPr lang="en-ZA" dirty="0" smtClean="0"/>
                        <a:t>No of commissioned research projects</a:t>
                      </a:r>
                      <a:endParaRPr lang="en-ZA" dirty="0"/>
                    </a:p>
                  </a:txBody>
                  <a:tcPr>
                    <a:noFill/>
                  </a:tcPr>
                </a:tc>
                <a:tc>
                  <a:txBody>
                    <a:bodyPr/>
                    <a:lstStyle/>
                    <a:p>
                      <a:r>
                        <a:rPr lang="en-ZA" dirty="0" smtClean="0"/>
                        <a:t>2 research projects</a:t>
                      </a:r>
                      <a:endParaRPr lang="en-ZA" dirty="0"/>
                    </a:p>
                  </a:txBody>
                  <a:tcPr>
                    <a:noFill/>
                  </a:tcPr>
                </a:tc>
                <a:tc vMerge="1">
                  <a:txBody>
                    <a:bodyPr/>
                    <a:lstStyle/>
                    <a:p>
                      <a:endParaRPr lang="en-ZA" dirty="0"/>
                    </a:p>
                  </a:txBody>
                  <a:tcPr/>
                </a:tc>
                <a:extLst>
                  <a:ext uri="{0D108BD9-81ED-4DB2-BD59-A6C34878D82A}">
                    <a16:rowId xmlns:a16="http://schemas.microsoft.com/office/drawing/2014/main" xmlns="" val="2970032041"/>
                  </a:ext>
                </a:extLst>
              </a:tr>
              <a:tr h="673504">
                <a:tc>
                  <a:txBody>
                    <a:bodyPr/>
                    <a:lstStyle/>
                    <a:p>
                      <a:r>
                        <a:rPr lang="en-ZA" b="1" dirty="0" smtClean="0"/>
                        <a:t>Sector Skills Plan</a:t>
                      </a:r>
                      <a:endParaRPr lang="en-ZA" b="1" dirty="0"/>
                    </a:p>
                  </a:txBody>
                  <a:tcPr>
                    <a:noFill/>
                  </a:tcPr>
                </a:tc>
                <a:tc>
                  <a:txBody>
                    <a:bodyPr/>
                    <a:lstStyle/>
                    <a:p>
                      <a:r>
                        <a:rPr lang="en-ZA" dirty="0" smtClean="0"/>
                        <a:t>Annual updated SSP</a:t>
                      </a:r>
                      <a:endParaRPr lang="en-ZA" dirty="0"/>
                    </a:p>
                  </a:txBody>
                  <a:tcPr>
                    <a:noFill/>
                  </a:tcPr>
                </a:tc>
                <a:tc>
                  <a:txBody>
                    <a:bodyPr/>
                    <a:lstStyle/>
                    <a:p>
                      <a:r>
                        <a:rPr lang="en-ZA" dirty="0" smtClean="0"/>
                        <a:t>Submitted by 01/08/17</a:t>
                      </a:r>
                      <a:endParaRPr lang="en-ZA" dirty="0"/>
                    </a:p>
                  </a:txBody>
                  <a:tcPr>
                    <a:noFill/>
                  </a:tcPr>
                </a:tc>
                <a:tc>
                  <a:txBody>
                    <a:bodyPr/>
                    <a:lstStyle/>
                    <a:p>
                      <a:pPr algn="l"/>
                      <a:r>
                        <a:rPr lang="en-ZA" b="1" dirty="0" smtClean="0"/>
                        <a:t>R 2,500</a:t>
                      </a:r>
                      <a:endParaRPr lang="en-ZA" b="1" dirty="0"/>
                    </a:p>
                  </a:txBody>
                  <a:tcPr>
                    <a:noFill/>
                  </a:tcPr>
                </a:tc>
                <a:extLst>
                  <a:ext uri="{0D108BD9-81ED-4DB2-BD59-A6C34878D82A}">
                    <a16:rowId xmlns:a16="http://schemas.microsoft.com/office/drawing/2014/main" xmlns="" val="1748144297"/>
                  </a:ext>
                </a:extLst>
              </a:tr>
              <a:tr h="673504">
                <a:tc>
                  <a:txBody>
                    <a:bodyPr/>
                    <a:lstStyle/>
                    <a:p>
                      <a:r>
                        <a:rPr lang="en-ZA" b="1" dirty="0" smtClean="0"/>
                        <a:t>Work Skills Plans and Annual Training Reports</a:t>
                      </a:r>
                      <a:endParaRPr lang="en-ZA" b="1" dirty="0"/>
                    </a:p>
                  </a:txBody>
                  <a:tcPr>
                    <a:noFill/>
                  </a:tcPr>
                </a:tc>
                <a:tc>
                  <a:txBody>
                    <a:bodyPr/>
                    <a:lstStyle/>
                    <a:p>
                      <a:r>
                        <a:rPr lang="en-ZA" dirty="0" smtClean="0"/>
                        <a:t>No of firms supported with mandatory grants</a:t>
                      </a:r>
                      <a:endParaRPr lang="en-ZA" dirty="0"/>
                    </a:p>
                  </a:txBody>
                  <a:tcPr>
                    <a:noFill/>
                  </a:tcPr>
                </a:tc>
                <a:tc>
                  <a:txBody>
                    <a:bodyPr/>
                    <a:lstStyle/>
                    <a:p>
                      <a:r>
                        <a:rPr lang="en-ZA" dirty="0" smtClean="0"/>
                        <a:t>95 </a:t>
                      </a:r>
                      <a:endParaRPr lang="en-ZA" dirty="0"/>
                    </a:p>
                  </a:txBody>
                  <a:tcPr>
                    <a:noFill/>
                  </a:tcPr>
                </a:tc>
                <a:tc>
                  <a:txBody>
                    <a:bodyPr/>
                    <a:lstStyle/>
                    <a:p>
                      <a:pPr algn="l"/>
                      <a:r>
                        <a:rPr lang="en-ZA" b="1" dirty="0" smtClean="0"/>
                        <a:t>R 36,268</a:t>
                      </a:r>
                      <a:endParaRPr lang="en-ZA" b="1" dirty="0"/>
                    </a:p>
                  </a:txBody>
                  <a:tcPr>
                    <a:noFill/>
                  </a:tcPr>
                </a:tc>
                <a:extLst>
                  <a:ext uri="{0D108BD9-81ED-4DB2-BD59-A6C34878D82A}">
                    <a16:rowId xmlns:a16="http://schemas.microsoft.com/office/drawing/2014/main" xmlns="" val="1234757976"/>
                  </a:ext>
                </a:extLst>
              </a:tr>
            </a:tbl>
          </a:graphicData>
        </a:graphic>
      </p:graphicFrame>
    </p:spTree>
    <p:extLst>
      <p:ext uri="{BB962C8B-B14F-4D97-AF65-F5344CB8AC3E}">
        <p14:creationId xmlns:p14="http://schemas.microsoft.com/office/powerpoint/2010/main" xmlns="" val="3824616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fontScale="90000"/>
          </a:bodyPr>
          <a:lstStyle/>
          <a:p>
            <a:pPr algn="l"/>
            <a:r>
              <a:rPr lang="en-US" sz="3600" cap="small" dirty="0">
                <a:solidFill>
                  <a:srgbClr val="F6A22E"/>
                </a:solidFill>
              </a:rPr>
              <a:t>Programme and </a:t>
            </a:r>
            <a:r>
              <a:rPr lang="en-US" sz="3600" cap="small" dirty="0" smtClean="0">
                <a:solidFill>
                  <a:srgbClr val="F6A22E"/>
                </a:solidFill>
              </a:rPr>
              <a:t>sub-programme plans</a:t>
            </a:r>
            <a:r>
              <a:rPr lang="en-US" sz="3600" cap="small" dirty="0">
                <a:solidFill>
                  <a:srgbClr val="F6A22E"/>
                </a:solidFill>
              </a:rPr>
              <a:t/>
            </a:r>
            <a:br>
              <a:rPr lang="en-US" sz="3600" cap="small" dirty="0">
                <a:solidFill>
                  <a:srgbClr val="F6A22E"/>
                </a:solidFill>
              </a:rPr>
            </a:br>
            <a:r>
              <a:rPr lang="en-US" sz="3600" cap="small" dirty="0">
                <a:solidFill>
                  <a:srgbClr val="F6A22E"/>
                </a:solidFill>
              </a:rPr>
              <a:t>Programme </a:t>
            </a:r>
            <a:r>
              <a:rPr lang="en-US" sz="3600" cap="small" dirty="0" smtClean="0">
                <a:solidFill>
                  <a:srgbClr val="F6A22E"/>
                </a:solidFill>
              </a:rPr>
              <a:t>3</a:t>
            </a:r>
            <a:endParaRPr lang="en-US" sz="3600" cap="small" dirty="0">
              <a:solidFill>
                <a:srgbClr val="F6A22E"/>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04648141"/>
              </p:ext>
            </p:extLst>
          </p:nvPr>
        </p:nvGraphicFramePr>
        <p:xfrm>
          <a:off x="984519" y="1564698"/>
          <a:ext cx="7570789" cy="4490720"/>
        </p:xfrm>
        <a:graphic>
          <a:graphicData uri="http://schemas.openxmlformats.org/drawingml/2006/table">
            <a:tbl>
              <a:tblPr firstRow="1" bandRow="1">
                <a:tableStyleId>{10A1B5D5-9B99-4C35-A422-299274C87663}</a:tableStyleId>
              </a:tblPr>
              <a:tblGrid>
                <a:gridCol w="2008063">
                  <a:extLst>
                    <a:ext uri="{9D8B030D-6E8A-4147-A177-3AD203B41FA5}">
                      <a16:colId xmlns:a16="http://schemas.microsoft.com/office/drawing/2014/main" xmlns="" val="183633256"/>
                    </a:ext>
                  </a:extLst>
                </a:gridCol>
                <a:gridCol w="2272145">
                  <a:extLst>
                    <a:ext uri="{9D8B030D-6E8A-4147-A177-3AD203B41FA5}">
                      <a16:colId xmlns:a16="http://schemas.microsoft.com/office/drawing/2014/main" xmlns="" val="2886048294"/>
                    </a:ext>
                  </a:extLst>
                </a:gridCol>
                <a:gridCol w="1522445">
                  <a:extLst>
                    <a:ext uri="{9D8B030D-6E8A-4147-A177-3AD203B41FA5}">
                      <a16:colId xmlns:a16="http://schemas.microsoft.com/office/drawing/2014/main" xmlns="" val="2609919548"/>
                    </a:ext>
                  </a:extLst>
                </a:gridCol>
                <a:gridCol w="1768136">
                  <a:extLst>
                    <a:ext uri="{9D8B030D-6E8A-4147-A177-3AD203B41FA5}">
                      <a16:colId xmlns:a16="http://schemas.microsoft.com/office/drawing/2014/main" xmlns="" val="4205239039"/>
                    </a:ext>
                  </a:extLst>
                </a:gridCol>
              </a:tblGrid>
              <a:tr h="370840">
                <a:tc>
                  <a:txBody>
                    <a:bodyPr/>
                    <a:lstStyle/>
                    <a:p>
                      <a:r>
                        <a:rPr lang="en-ZA" dirty="0" smtClean="0"/>
                        <a:t>SUB-PROGRAMME</a:t>
                      </a:r>
                      <a:endParaRPr lang="en-ZA"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t>INDICATOR</a:t>
                      </a:r>
                    </a:p>
                    <a:p>
                      <a:endParaRPr lang="en-ZA" dirty="0"/>
                    </a:p>
                  </a:txBody>
                  <a:tcPr/>
                </a:tc>
                <a:tc>
                  <a:txBody>
                    <a:bodyPr/>
                    <a:lstStyle/>
                    <a:p>
                      <a:r>
                        <a:rPr lang="en-ZA" dirty="0" smtClean="0"/>
                        <a:t>ANNUAL TARGET</a:t>
                      </a:r>
                      <a:endParaRPr lang="en-ZA" dirty="0"/>
                    </a:p>
                  </a:txBody>
                  <a:tcPr/>
                </a:tc>
                <a:tc>
                  <a:txBody>
                    <a:bodyPr/>
                    <a:lstStyle/>
                    <a:p>
                      <a:r>
                        <a:rPr lang="en-ZA" dirty="0" smtClean="0"/>
                        <a:t>BUDGET</a:t>
                      </a:r>
                    </a:p>
                    <a:p>
                      <a:r>
                        <a:rPr lang="en-ZA" dirty="0" smtClean="0"/>
                        <a:t>(R’000)</a:t>
                      </a:r>
                      <a:endParaRPr lang="en-ZA" dirty="0"/>
                    </a:p>
                  </a:txBody>
                  <a:tcPr/>
                </a:tc>
                <a:extLst>
                  <a:ext uri="{0D108BD9-81ED-4DB2-BD59-A6C34878D82A}">
                    <a16:rowId xmlns:a16="http://schemas.microsoft.com/office/drawing/2014/main" xmlns="" val="1059854908"/>
                  </a:ext>
                </a:extLst>
              </a:tr>
              <a:tr h="370840">
                <a:tc rowSpan="5">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b="1" dirty="0" smtClean="0"/>
                        <a:t>Implementation of learning programmes as per NSDS goals</a:t>
                      </a:r>
                      <a:endParaRPr lang="en-ZA" b="1"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t>Learnerships</a:t>
                      </a:r>
                      <a:r>
                        <a:rPr lang="en-ZA" baseline="0" dirty="0" smtClean="0"/>
                        <a:t> entered</a:t>
                      </a:r>
                      <a:endParaRPr lang="en-ZA" dirty="0"/>
                    </a:p>
                  </a:txBody>
                  <a:tcPr>
                    <a:noFill/>
                  </a:tcPr>
                </a:tc>
                <a:tc>
                  <a:txBody>
                    <a:bodyPr/>
                    <a:lstStyle/>
                    <a:p>
                      <a:r>
                        <a:rPr lang="en-ZA" dirty="0" smtClean="0"/>
                        <a:t>1 800</a:t>
                      </a:r>
                      <a:endParaRPr lang="en-ZA" dirty="0"/>
                    </a:p>
                  </a:txBody>
                  <a:tcPr>
                    <a:noFill/>
                  </a:tcPr>
                </a:tc>
                <a:tc>
                  <a:txBody>
                    <a:bodyPr/>
                    <a:lstStyle/>
                    <a:p>
                      <a:pPr algn="ctr"/>
                      <a:r>
                        <a:rPr lang="en-ZA" b="1" dirty="0" smtClean="0"/>
                        <a:t>R 55,470</a:t>
                      </a:r>
                      <a:endParaRPr lang="en-ZA" b="1" dirty="0"/>
                    </a:p>
                  </a:txBody>
                  <a:tcPr anchor="ctr">
                    <a:noFill/>
                  </a:tcPr>
                </a:tc>
                <a:extLst>
                  <a:ext uri="{0D108BD9-81ED-4DB2-BD59-A6C34878D82A}">
                    <a16:rowId xmlns:a16="http://schemas.microsoft.com/office/drawing/2014/main" xmlns="" val="4211363803"/>
                  </a:ext>
                </a:extLst>
              </a:tr>
              <a:tr h="370840">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b="1"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t>Bursaries</a:t>
                      </a:r>
                      <a:r>
                        <a:rPr lang="en-ZA" baseline="0" dirty="0" smtClean="0"/>
                        <a:t> entered</a:t>
                      </a:r>
                      <a:endParaRPr lang="en-ZA" dirty="0"/>
                    </a:p>
                  </a:txBody>
                  <a:tcPr>
                    <a:noFill/>
                  </a:tcPr>
                </a:tc>
                <a:tc>
                  <a:txBody>
                    <a:bodyPr/>
                    <a:lstStyle/>
                    <a:p>
                      <a:r>
                        <a:rPr lang="en-ZA" dirty="0" smtClean="0"/>
                        <a:t>525</a:t>
                      </a:r>
                      <a:endParaRPr lang="en-ZA" dirty="0"/>
                    </a:p>
                  </a:txBody>
                  <a:tcPr>
                    <a:noFill/>
                  </a:tcPr>
                </a:tc>
                <a:tc>
                  <a:txBody>
                    <a:bodyPr/>
                    <a:lstStyle/>
                    <a:p>
                      <a:pPr algn="ctr"/>
                      <a:r>
                        <a:rPr lang="en-ZA" b="1" dirty="0" smtClean="0"/>
                        <a:t>R 22,575</a:t>
                      </a:r>
                      <a:endParaRPr lang="en-ZA" b="1" dirty="0"/>
                    </a:p>
                  </a:txBody>
                  <a:tcPr anchor="ctr">
                    <a:noFill/>
                  </a:tcPr>
                </a:tc>
                <a:extLst>
                  <a:ext uri="{0D108BD9-81ED-4DB2-BD59-A6C34878D82A}">
                    <a16:rowId xmlns:a16="http://schemas.microsoft.com/office/drawing/2014/main" xmlns="" val="3897102227"/>
                  </a:ext>
                </a:extLst>
              </a:tr>
              <a:tr h="370840">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b="1"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t>Skills programmes</a:t>
                      </a:r>
                      <a:r>
                        <a:rPr lang="en-ZA" baseline="0" dirty="0" smtClean="0"/>
                        <a:t> entered</a:t>
                      </a:r>
                      <a:endParaRPr lang="en-ZA" dirty="0"/>
                    </a:p>
                  </a:txBody>
                  <a:tcPr>
                    <a:noFill/>
                  </a:tcPr>
                </a:tc>
                <a:tc>
                  <a:txBody>
                    <a:bodyPr/>
                    <a:lstStyle/>
                    <a:p>
                      <a:r>
                        <a:rPr lang="en-ZA" dirty="0" smtClean="0"/>
                        <a:t>4 000</a:t>
                      </a:r>
                      <a:endParaRPr lang="en-ZA" dirty="0"/>
                    </a:p>
                  </a:txBody>
                  <a:tcPr>
                    <a:noFill/>
                  </a:tcPr>
                </a:tc>
                <a:tc>
                  <a:txBody>
                    <a:bodyPr/>
                    <a:lstStyle/>
                    <a:p>
                      <a:pPr algn="ctr"/>
                      <a:r>
                        <a:rPr lang="en-ZA" b="1" dirty="0" smtClean="0"/>
                        <a:t>R 43,860</a:t>
                      </a:r>
                      <a:endParaRPr lang="en-ZA" b="1" dirty="0"/>
                    </a:p>
                  </a:txBody>
                  <a:tcPr anchor="ctr">
                    <a:noFill/>
                  </a:tcPr>
                </a:tc>
                <a:extLst>
                  <a:ext uri="{0D108BD9-81ED-4DB2-BD59-A6C34878D82A}">
                    <a16:rowId xmlns:a16="http://schemas.microsoft.com/office/drawing/2014/main" xmlns="" val="3989637697"/>
                  </a:ext>
                </a:extLst>
              </a:tr>
              <a:tr h="370840">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b="1" dirty="0"/>
                    </a:p>
                  </a:txBody>
                  <a:tcPr>
                    <a:noFill/>
                  </a:tcPr>
                </a:tc>
                <a:tc>
                  <a:txBody>
                    <a:bodyPr/>
                    <a:lstStyle/>
                    <a:p>
                      <a:r>
                        <a:rPr lang="en-ZA" dirty="0" smtClean="0"/>
                        <a:t>Internships/WIL entered</a:t>
                      </a:r>
                      <a:endParaRPr lang="en-ZA" dirty="0"/>
                    </a:p>
                  </a:txBody>
                  <a:tcPr>
                    <a:noFill/>
                  </a:tcPr>
                </a:tc>
                <a:tc>
                  <a:txBody>
                    <a:bodyPr/>
                    <a:lstStyle/>
                    <a:p>
                      <a:r>
                        <a:rPr lang="en-ZA" dirty="0" smtClean="0"/>
                        <a:t>930</a:t>
                      </a:r>
                      <a:endParaRPr lang="en-ZA" dirty="0"/>
                    </a:p>
                  </a:txBody>
                  <a:tcPr>
                    <a:noFill/>
                  </a:tcPr>
                </a:tc>
                <a:tc>
                  <a:txBody>
                    <a:bodyPr/>
                    <a:lstStyle/>
                    <a:p>
                      <a:pPr algn="ctr"/>
                      <a:r>
                        <a:rPr lang="en-ZA" b="1" dirty="0" smtClean="0"/>
                        <a:t>R 38,640</a:t>
                      </a:r>
                      <a:endParaRPr lang="en-ZA" b="1" dirty="0"/>
                    </a:p>
                  </a:txBody>
                  <a:tcPr anchor="ctr">
                    <a:noFill/>
                  </a:tcPr>
                </a:tc>
                <a:extLst>
                  <a:ext uri="{0D108BD9-81ED-4DB2-BD59-A6C34878D82A}">
                    <a16:rowId xmlns:a16="http://schemas.microsoft.com/office/drawing/2014/main" xmlns="" val="2261864896"/>
                  </a:ext>
                </a:extLst>
              </a:tr>
              <a:tr h="370840">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b="1"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t>Artisan programmes</a:t>
                      </a:r>
                      <a:r>
                        <a:rPr lang="en-ZA" baseline="0" dirty="0" smtClean="0"/>
                        <a:t> entered</a:t>
                      </a:r>
                      <a:endParaRPr lang="en-ZA" dirty="0" smtClean="0"/>
                    </a:p>
                  </a:txBody>
                  <a:tcPr>
                    <a:noFill/>
                  </a:tcPr>
                </a:tc>
                <a:tc>
                  <a:txBody>
                    <a:bodyPr/>
                    <a:lstStyle/>
                    <a:p>
                      <a:r>
                        <a:rPr lang="en-ZA" dirty="0" smtClean="0"/>
                        <a:t>1 500</a:t>
                      </a:r>
                      <a:endParaRPr lang="en-ZA" dirty="0"/>
                    </a:p>
                  </a:txBody>
                  <a:tcPr>
                    <a:noFill/>
                  </a:tcPr>
                </a:tc>
                <a:tc>
                  <a:txBody>
                    <a:bodyPr/>
                    <a:lstStyle/>
                    <a:p>
                      <a:pPr algn="ctr"/>
                      <a:r>
                        <a:rPr lang="en-ZA" b="1" dirty="0" smtClean="0"/>
                        <a:t>R 40,313</a:t>
                      </a:r>
                      <a:endParaRPr lang="en-ZA" b="1" dirty="0"/>
                    </a:p>
                  </a:txBody>
                  <a:tcPr anchor="ctr">
                    <a:noFill/>
                  </a:tcPr>
                </a:tc>
                <a:extLst>
                  <a:ext uri="{0D108BD9-81ED-4DB2-BD59-A6C34878D82A}">
                    <a16:rowId xmlns:a16="http://schemas.microsoft.com/office/drawing/2014/main" xmlns="" val="214740868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b="1" dirty="0" smtClean="0"/>
                        <a:t>Career and vocational guidance</a:t>
                      </a:r>
                      <a:endParaRPr lang="en-ZA" b="1"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t>Number of career guides distributed</a:t>
                      </a:r>
                    </a:p>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t>Number of career</a:t>
                      </a:r>
                      <a:r>
                        <a:rPr lang="en-ZA" baseline="0" dirty="0" smtClean="0"/>
                        <a:t> initiatives held</a:t>
                      </a:r>
                      <a:endParaRPr lang="en-ZA" dirty="0" smtClean="0"/>
                    </a:p>
                  </a:txBody>
                  <a:tcPr>
                    <a:noFill/>
                  </a:tcPr>
                </a:tc>
                <a:tc>
                  <a:txBody>
                    <a:bodyPr/>
                    <a:lstStyle/>
                    <a:p>
                      <a:r>
                        <a:rPr lang="en-ZA" dirty="0" smtClean="0"/>
                        <a:t>12 000</a:t>
                      </a:r>
                    </a:p>
                    <a:p>
                      <a:endParaRPr lang="en-ZA" dirty="0" smtClean="0"/>
                    </a:p>
                    <a:p>
                      <a:r>
                        <a:rPr lang="en-ZA" dirty="0" smtClean="0"/>
                        <a:t>10</a:t>
                      </a:r>
                      <a:endParaRPr lang="en-ZA" dirty="0"/>
                    </a:p>
                  </a:txBody>
                  <a:tcPr>
                    <a:noFill/>
                  </a:tcPr>
                </a:tc>
                <a:tc>
                  <a:txBody>
                    <a:bodyPr/>
                    <a:lstStyle/>
                    <a:p>
                      <a:pPr algn="ctr"/>
                      <a:r>
                        <a:rPr lang="en-ZA" b="1" dirty="0" smtClean="0"/>
                        <a:t>R 1,300</a:t>
                      </a:r>
                      <a:endParaRPr lang="en-ZA" b="1" dirty="0"/>
                    </a:p>
                  </a:txBody>
                  <a:tcPr anchor="ctr">
                    <a:noFill/>
                  </a:tcPr>
                </a:tc>
                <a:extLst>
                  <a:ext uri="{0D108BD9-81ED-4DB2-BD59-A6C34878D82A}">
                    <a16:rowId xmlns:a16="http://schemas.microsoft.com/office/drawing/2014/main" xmlns="" val="417748512"/>
                  </a:ext>
                </a:extLst>
              </a:tr>
            </a:tbl>
          </a:graphicData>
        </a:graphic>
      </p:graphicFrame>
    </p:spTree>
    <p:extLst>
      <p:ext uri="{BB962C8B-B14F-4D97-AF65-F5344CB8AC3E}">
        <p14:creationId xmlns:p14="http://schemas.microsoft.com/office/powerpoint/2010/main" xmlns="" val="2747586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fontScale="90000"/>
          </a:bodyPr>
          <a:lstStyle/>
          <a:p>
            <a:pPr algn="l"/>
            <a:r>
              <a:rPr lang="en-US" sz="3600" cap="small" dirty="0">
                <a:solidFill>
                  <a:srgbClr val="F6A22E"/>
                </a:solidFill>
              </a:rPr>
              <a:t>Programme and sub-programme plans</a:t>
            </a:r>
            <a:br>
              <a:rPr lang="en-US" sz="3600" cap="small" dirty="0">
                <a:solidFill>
                  <a:srgbClr val="F6A22E"/>
                </a:solidFill>
              </a:rPr>
            </a:br>
            <a:r>
              <a:rPr lang="en-US" sz="3600" cap="small" dirty="0">
                <a:solidFill>
                  <a:srgbClr val="F6A22E"/>
                </a:solidFill>
              </a:rPr>
              <a:t>Programme </a:t>
            </a:r>
            <a:r>
              <a:rPr lang="en-US" sz="3600" cap="small" dirty="0" smtClean="0">
                <a:solidFill>
                  <a:srgbClr val="F6A22E"/>
                </a:solidFill>
              </a:rPr>
              <a:t>4</a:t>
            </a:r>
            <a:endParaRPr lang="en-US" sz="3600" cap="small" dirty="0">
              <a:solidFill>
                <a:srgbClr val="F6A22E"/>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8248954"/>
              </p:ext>
            </p:extLst>
          </p:nvPr>
        </p:nvGraphicFramePr>
        <p:xfrm>
          <a:off x="1177636" y="1800223"/>
          <a:ext cx="7702840" cy="4015583"/>
        </p:xfrm>
        <a:graphic>
          <a:graphicData uri="http://schemas.openxmlformats.org/drawingml/2006/table">
            <a:tbl>
              <a:tblPr firstRow="1" bandRow="1">
                <a:tableStyleId>{10A1B5D5-9B99-4C35-A422-299274C87663}</a:tableStyleId>
              </a:tblPr>
              <a:tblGrid>
                <a:gridCol w="2036619">
                  <a:extLst>
                    <a:ext uri="{9D8B030D-6E8A-4147-A177-3AD203B41FA5}">
                      <a16:colId xmlns:a16="http://schemas.microsoft.com/office/drawing/2014/main" xmlns="" val="2525787318"/>
                    </a:ext>
                  </a:extLst>
                </a:gridCol>
                <a:gridCol w="3338945">
                  <a:extLst>
                    <a:ext uri="{9D8B030D-6E8A-4147-A177-3AD203B41FA5}">
                      <a16:colId xmlns:a16="http://schemas.microsoft.com/office/drawing/2014/main" xmlns="" val="183633256"/>
                    </a:ext>
                  </a:extLst>
                </a:gridCol>
                <a:gridCol w="1163782">
                  <a:extLst>
                    <a:ext uri="{9D8B030D-6E8A-4147-A177-3AD203B41FA5}">
                      <a16:colId xmlns:a16="http://schemas.microsoft.com/office/drawing/2014/main" xmlns="" val="2609919548"/>
                    </a:ext>
                  </a:extLst>
                </a:gridCol>
                <a:gridCol w="1163494">
                  <a:extLst>
                    <a:ext uri="{9D8B030D-6E8A-4147-A177-3AD203B41FA5}">
                      <a16:colId xmlns:a16="http://schemas.microsoft.com/office/drawing/2014/main" xmlns="" val="1685257682"/>
                    </a:ext>
                  </a:extLst>
                </a:gridCol>
              </a:tblGrid>
              <a:tr h="775296">
                <a:tc>
                  <a:txBody>
                    <a:bodyPr/>
                    <a:lstStyle/>
                    <a:p>
                      <a:r>
                        <a:rPr lang="en-ZA" dirty="0" smtClean="0"/>
                        <a:t>SUB-PROGRAMME</a:t>
                      </a:r>
                      <a:endParaRPr lang="en-ZA" dirty="0"/>
                    </a:p>
                  </a:txBody>
                  <a:tcPr/>
                </a:tc>
                <a:tc>
                  <a:txBody>
                    <a:bodyPr/>
                    <a:lstStyle/>
                    <a:p>
                      <a:r>
                        <a:rPr lang="en-ZA" dirty="0" smtClean="0"/>
                        <a:t>INDICATOR</a:t>
                      </a:r>
                      <a:endParaRPr lang="en-ZA" dirty="0"/>
                    </a:p>
                  </a:txBody>
                  <a:tcPr/>
                </a:tc>
                <a:tc>
                  <a:txBody>
                    <a:bodyPr/>
                    <a:lstStyle/>
                    <a:p>
                      <a:r>
                        <a:rPr lang="en-ZA" dirty="0" smtClean="0"/>
                        <a:t>ANNUAL TARGET</a:t>
                      </a:r>
                      <a:endParaRPr lang="en-ZA" dirty="0"/>
                    </a:p>
                  </a:txBody>
                  <a:tcPr/>
                </a:tc>
                <a:tc>
                  <a:txBody>
                    <a:bodyPr/>
                    <a:lstStyle/>
                    <a:p>
                      <a:r>
                        <a:rPr lang="en-ZA" dirty="0" smtClean="0"/>
                        <a:t>BUDGET</a:t>
                      </a:r>
                    </a:p>
                    <a:p>
                      <a:r>
                        <a:rPr lang="en-ZA" dirty="0" smtClean="0"/>
                        <a:t>(R’000)</a:t>
                      </a:r>
                      <a:endParaRPr lang="en-ZA" dirty="0"/>
                    </a:p>
                  </a:txBody>
                  <a:tcPr/>
                </a:tc>
                <a:extLst>
                  <a:ext uri="{0D108BD9-81ED-4DB2-BD59-A6C34878D82A}">
                    <a16:rowId xmlns:a16="http://schemas.microsoft.com/office/drawing/2014/main" xmlns="" val="1059854908"/>
                  </a:ext>
                </a:extLst>
              </a:tr>
              <a:tr h="775296">
                <a:tc>
                  <a:txBody>
                    <a:bodyPr/>
                    <a:lstStyle/>
                    <a:p>
                      <a:pPr marL="0" algn="l" defTabSz="457200" rtl="0" eaLnBrk="1" latinLnBrk="0" hangingPunct="1"/>
                      <a:r>
                        <a:rPr lang="en-ZA" sz="1800" b="1" kern="1200" dirty="0" smtClean="0">
                          <a:solidFill>
                            <a:schemeClr val="dk1"/>
                          </a:solidFill>
                          <a:latin typeface="+mn-lt"/>
                          <a:ea typeface="+mn-ea"/>
                          <a:cs typeface="+mn-cs"/>
                        </a:rPr>
                        <a:t>Provider Accreditation</a:t>
                      </a:r>
                      <a:endParaRPr lang="en-ZA" sz="1800" b="1" kern="1200" dirty="0">
                        <a:solidFill>
                          <a:schemeClr val="dk1"/>
                        </a:solidFill>
                        <a:latin typeface="+mn-lt"/>
                        <a:ea typeface="+mn-ea"/>
                        <a:cs typeface="+mn-cs"/>
                      </a:endParaRPr>
                    </a:p>
                  </a:txBody>
                  <a:tcPr>
                    <a:noFill/>
                  </a:tcPr>
                </a:tc>
                <a:tc>
                  <a:txBody>
                    <a:bodyPr/>
                    <a:lstStyle/>
                    <a:p>
                      <a:r>
                        <a:rPr lang="en-ZA" dirty="0" smtClean="0"/>
                        <a:t>No of providers/assessment centres re/accredited</a:t>
                      </a:r>
                      <a:endParaRPr lang="en-ZA" dirty="0"/>
                    </a:p>
                  </a:txBody>
                  <a:tcPr>
                    <a:noFill/>
                  </a:tcPr>
                </a:tc>
                <a:tc>
                  <a:txBody>
                    <a:bodyPr/>
                    <a:lstStyle/>
                    <a:p>
                      <a:r>
                        <a:rPr lang="en-ZA" dirty="0" smtClean="0"/>
                        <a:t>120</a:t>
                      </a:r>
                      <a:endParaRPr lang="en-ZA" dirty="0"/>
                    </a:p>
                  </a:txBody>
                  <a:tcPr>
                    <a:noFill/>
                  </a:tcPr>
                </a:tc>
                <a:tc>
                  <a:txBody>
                    <a:bodyPr/>
                    <a:lstStyle/>
                    <a:p>
                      <a:r>
                        <a:rPr lang="en-ZA" b="1" dirty="0" smtClean="0"/>
                        <a:t>R 1’000</a:t>
                      </a:r>
                      <a:endParaRPr lang="en-ZA" b="1" dirty="0"/>
                    </a:p>
                  </a:txBody>
                  <a:tcPr>
                    <a:noFill/>
                  </a:tcPr>
                </a:tc>
                <a:extLst>
                  <a:ext uri="{0D108BD9-81ED-4DB2-BD59-A6C34878D82A}">
                    <a16:rowId xmlns:a16="http://schemas.microsoft.com/office/drawing/2014/main" xmlns="" val="1312973762"/>
                  </a:ext>
                </a:extLst>
              </a:tr>
              <a:tr h="709684">
                <a:tc>
                  <a:txBody>
                    <a:bodyPr/>
                    <a:lstStyle/>
                    <a:p>
                      <a:r>
                        <a:rPr lang="en-ZA" b="1" dirty="0" smtClean="0"/>
                        <a:t>Learning Programmes</a:t>
                      </a:r>
                      <a:endParaRPr lang="en-ZA" b="1" dirty="0"/>
                    </a:p>
                  </a:txBody>
                  <a:tcPr>
                    <a:noFill/>
                  </a:tcPr>
                </a:tc>
                <a:tc>
                  <a:txBody>
                    <a:bodyPr/>
                    <a:lstStyle/>
                    <a:p>
                      <a:r>
                        <a:rPr lang="en-ZA" dirty="0" smtClean="0"/>
                        <a:t>No of Qualification-Assessment Specification implementation frameworks developed</a:t>
                      </a:r>
                      <a:endParaRPr lang="en-ZA" dirty="0"/>
                    </a:p>
                  </a:txBody>
                  <a:tcPr>
                    <a:noFill/>
                  </a:tcPr>
                </a:tc>
                <a:tc>
                  <a:txBody>
                    <a:bodyPr/>
                    <a:lstStyle/>
                    <a:p>
                      <a:r>
                        <a:rPr lang="en-ZA" dirty="0" smtClean="0"/>
                        <a:t>21</a:t>
                      </a:r>
                      <a:endParaRPr lang="en-ZA" dirty="0"/>
                    </a:p>
                  </a:txBody>
                  <a:tcPr>
                    <a:noFill/>
                  </a:tcPr>
                </a:tc>
                <a:tc>
                  <a:txBody>
                    <a:bodyPr/>
                    <a:lstStyle/>
                    <a:p>
                      <a:r>
                        <a:rPr lang="en-ZA" b="1" dirty="0" smtClean="0"/>
                        <a:t>R 4,000</a:t>
                      </a:r>
                      <a:endParaRPr lang="en-ZA" b="1" dirty="0"/>
                    </a:p>
                  </a:txBody>
                  <a:tcPr>
                    <a:noFill/>
                  </a:tcPr>
                </a:tc>
                <a:extLst>
                  <a:ext uri="{0D108BD9-81ED-4DB2-BD59-A6C34878D82A}">
                    <a16:rowId xmlns:a16="http://schemas.microsoft.com/office/drawing/2014/main" xmlns="" val="2970032041"/>
                  </a:ext>
                </a:extLst>
              </a:tr>
              <a:tr h="775296">
                <a:tc>
                  <a:txBody>
                    <a:bodyPr/>
                    <a:lstStyle/>
                    <a:p>
                      <a:r>
                        <a:rPr lang="en-ZA" b="1" dirty="0" smtClean="0"/>
                        <a:t>Certifications</a:t>
                      </a:r>
                      <a:endParaRPr lang="en-ZA" b="1" dirty="0"/>
                    </a:p>
                  </a:txBody>
                  <a:tcPr>
                    <a:noFill/>
                  </a:tcPr>
                </a:tc>
                <a:tc>
                  <a:txBody>
                    <a:bodyPr/>
                    <a:lstStyle/>
                    <a:p>
                      <a:r>
                        <a:rPr lang="en-ZA" dirty="0" smtClean="0"/>
                        <a:t>% of</a:t>
                      </a:r>
                      <a:r>
                        <a:rPr lang="en-ZA" baseline="0" dirty="0" smtClean="0"/>
                        <a:t> applications received and processed within 30 days</a:t>
                      </a:r>
                      <a:endParaRPr lang="en-ZA" dirty="0"/>
                    </a:p>
                  </a:txBody>
                  <a:tcPr>
                    <a:noFill/>
                  </a:tcPr>
                </a:tc>
                <a:tc>
                  <a:txBody>
                    <a:bodyPr/>
                    <a:lstStyle/>
                    <a:p>
                      <a:r>
                        <a:rPr lang="en-ZA" dirty="0" smtClean="0"/>
                        <a:t>70%</a:t>
                      </a:r>
                      <a:endParaRPr lang="en-ZA" dirty="0"/>
                    </a:p>
                  </a:txBody>
                  <a:tcPr>
                    <a:noFill/>
                  </a:tcPr>
                </a:tc>
                <a:tc>
                  <a:txBody>
                    <a:bodyPr/>
                    <a:lstStyle/>
                    <a:p>
                      <a:r>
                        <a:rPr lang="en-ZA" b="1" dirty="0" smtClean="0"/>
                        <a:t>R 500</a:t>
                      </a:r>
                      <a:endParaRPr lang="en-ZA" b="1" dirty="0"/>
                    </a:p>
                  </a:txBody>
                  <a:tcPr>
                    <a:noFill/>
                  </a:tcPr>
                </a:tc>
                <a:extLst>
                  <a:ext uri="{0D108BD9-81ED-4DB2-BD59-A6C34878D82A}">
                    <a16:rowId xmlns:a16="http://schemas.microsoft.com/office/drawing/2014/main" xmlns="" val="3951922272"/>
                  </a:ext>
                </a:extLst>
              </a:tr>
              <a:tr h="775296">
                <a:tc>
                  <a:txBody>
                    <a:bodyPr/>
                    <a:lstStyle/>
                    <a:p>
                      <a:r>
                        <a:rPr lang="en-ZA" b="1" dirty="0" smtClean="0"/>
                        <a:t>Qualification Development</a:t>
                      </a:r>
                      <a:endParaRPr lang="en-ZA" b="1" dirty="0"/>
                    </a:p>
                  </a:txBody>
                  <a:tcPr>
                    <a:noFill/>
                  </a:tcPr>
                </a:tc>
                <a:tc>
                  <a:txBody>
                    <a:bodyPr/>
                    <a:lstStyle/>
                    <a:p>
                      <a:r>
                        <a:rPr lang="en-ZA" dirty="0" smtClean="0"/>
                        <a:t>No of qualifications developed and reviewed</a:t>
                      </a:r>
                      <a:endParaRPr lang="en-ZA" dirty="0"/>
                    </a:p>
                  </a:txBody>
                  <a:tcPr>
                    <a:noFill/>
                  </a:tcPr>
                </a:tc>
                <a:tc>
                  <a:txBody>
                    <a:bodyPr/>
                    <a:lstStyle/>
                    <a:p>
                      <a:r>
                        <a:rPr lang="en-ZA" dirty="0" smtClean="0"/>
                        <a:t>6</a:t>
                      </a:r>
                      <a:endParaRPr lang="en-ZA" dirty="0"/>
                    </a:p>
                  </a:txBody>
                  <a:tcPr>
                    <a:noFill/>
                  </a:tcPr>
                </a:tc>
                <a:tc>
                  <a:txBody>
                    <a:bodyPr/>
                    <a:lstStyle/>
                    <a:p>
                      <a:r>
                        <a:rPr lang="en-ZA" b="1" dirty="0" smtClean="0"/>
                        <a:t>R</a:t>
                      </a:r>
                      <a:r>
                        <a:rPr lang="en-ZA" b="1" baseline="0" dirty="0" smtClean="0"/>
                        <a:t> 2,000</a:t>
                      </a:r>
                      <a:endParaRPr lang="en-ZA" b="1" dirty="0"/>
                    </a:p>
                  </a:txBody>
                  <a:tcPr>
                    <a:noFill/>
                  </a:tcPr>
                </a:tc>
                <a:extLst>
                  <a:ext uri="{0D108BD9-81ED-4DB2-BD59-A6C34878D82A}">
                    <a16:rowId xmlns:a16="http://schemas.microsoft.com/office/drawing/2014/main" xmlns="" val="1748144297"/>
                  </a:ext>
                </a:extLst>
              </a:tr>
            </a:tbl>
          </a:graphicData>
        </a:graphic>
      </p:graphicFrame>
    </p:spTree>
    <p:extLst>
      <p:ext uri="{BB962C8B-B14F-4D97-AF65-F5344CB8AC3E}">
        <p14:creationId xmlns:p14="http://schemas.microsoft.com/office/powerpoint/2010/main" xmlns="" val="1579736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3600" cap="small" dirty="0" smtClean="0">
                <a:solidFill>
                  <a:srgbClr val="F6A22E"/>
                </a:solidFill>
              </a:rPr>
              <a:t>Budget and MTEF Estimates</a:t>
            </a:r>
            <a:endParaRPr lang="en-US" sz="3600" cap="small" dirty="0">
              <a:solidFill>
                <a:srgbClr val="F6A22E"/>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887679562"/>
              </p:ext>
            </p:extLst>
          </p:nvPr>
        </p:nvGraphicFramePr>
        <p:xfrm>
          <a:off x="457200" y="1580935"/>
          <a:ext cx="8229600" cy="4490141"/>
        </p:xfrm>
        <a:graphic>
          <a:graphicData uri="http://schemas.openxmlformats.org/drawingml/2006/table">
            <a:tbl>
              <a:tblPr firstRow="1" firstCol="1" bandRow="1">
                <a:tableStyleId>{5C22544A-7EE6-4342-B048-85BDC9FD1C3A}</a:tableStyleId>
              </a:tblPr>
              <a:tblGrid>
                <a:gridCol w="2065630">
                  <a:extLst>
                    <a:ext uri="{9D8B030D-6E8A-4147-A177-3AD203B41FA5}">
                      <a16:colId xmlns:a16="http://schemas.microsoft.com/office/drawing/2014/main" xmlns="" val="3975291237"/>
                    </a:ext>
                  </a:extLst>
                </a:gridCol>
                <a:gridCol w="1543873">
                  <a:extLst>
                    <a:ext uri="{9D8B030D-6E8A-4147-A177-3AD203B41FA5}">
                      <a16:colId xmlns:a16="http://schemas.microsoft.com/office/drawing/2014/main" xmlns="" val="2056411661"/>
                    </a:ext>
                  </a:extLst>
                </a:gridCol>
                <a:gridCol w="1440180">
                  <a:extLst>
                    <a:ext uri="{9D8B030D-6E8A-4147-A177-3AD203B41FA5}">
                      <a16:colId xmlns:a16="http://schemas.microsoft.com/office/drawing/2014/main" xmlns="" val="373110231"/>
                    </a:ext>
                  </a:extLst>
                </a:gridCol>
                <a:gridCol w="1678838">
                  <a:extLst>
                    <a:ext uri="{9D8B030D-6E8A-4147-A177-3AD203B41FA5}">
                      <a16:colId xmlns:a16="http://schemas.microsoft.com/office/drawing/2014/main" xmlns="" val="508703329"/>
                    </a:ext>
                  </a:extLst>
                </a:gridCol>
                <a:gridCol w="1501079">
                  <a:extLst>
                    <a:ext uri="{9D8B030D-6E8A-4147-A177-3AD203B41FA5}">
                      <a16:colId xmlns:a16="http://schemas.microsoft.com/office/drawing/2014/main" xmlns="" val="1027487623"/>
                    </a:ext>
                  </a:extLst>
                </a:gridCol>
              </a:tblGrid>
              <a:tr h="782978">
                <a:tc>
                  <a:txBody>
                    <a:bodyPr/>
                    <a:lstStyle/>
                    <a:p>
                      <a:pPr>
                        <a:spcAft>
                          <a:spcPts val="0"/>
                        </a:spcAft>
                      </a:pPr>
                      <a:r>
                        <a:rPr lang="en-ZA"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spcAft>
                          <a:spcPts val="0"/>
                        </a:spcAft>
                      </a:pPr>
                      <a:r>
                        <a:rPr lang="en-ZA" sz="1000" dirty="0">
                          <a:effectLst/>
                        </a:rPr>
                        <a:t>Budget</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gridSpan="3">
                  <a:txBody>
                    <a:bodyPr/>
                    <a:lstStyle/>
                    <a:p>
                      <a:pPr>
                        <a:spcAft>
                          <a:spcPts val="0"/>
                        </a:spcAft>
                      </a:pPr>
                      <a:r>
                        <a:rPr lang="en-ZA" sz="1000" dirty="0">
                          <a:effectLst/>
                        </a:rPr>
                        <a:t>Medium Term Expenditure Estimates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479942474"/>
                  </a:ext>
                </a:extLst>
              </a:tr>
              <a:tr h="511333">
                <a:tc>
                  <a:txBody>
                    <a:bodyPr/>
                    <a:lstStyle/>
                    <a:p>
                      <a:pPr>
                        <a:spcAft>
                          <a:spcPts val="0"/>
                        </a:spcAft>
                      </a:pPr>
                      <a:r>
                        <a:rPr lang="en-ZA" sz="1000" dirty="0">
                          <a:effectLst/>
                        </a:rPr>
                        <a:t>INCOME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lgn="r">
                        <a:spcAft>
                          <a:spcPts val="0"/>
                        </a:spcAft>
                      </a:pPr>
                      <a:r>
                        <a:rPr lang="en-ZA" sz="1000" b="1" dirty="0" smtClean="0">
                          <a:effectLst/>
                        </a:rPr>
                        <a:t>2016-17</a:t>
                      </a:r>
                    </a:p>
                    <a:p>
                      <a:pPr algn="r">
                        <a:spcAft>
                          <a:spcPts val="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R’000</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b="1" dirty="0" smtClean="0">
                          <a:effectLst/>
                        </a:rPr>
                        <a:t>2017-18</a:t>
                      </a:r>
                    </a:p>
                    <a:p>
                      <a:pPr algn="r">
                        <a:spcAft>
                          <a:spcPts val="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R’000</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b="1" dirty="0" smtClean="0">
                          <a:effectLst/>
                        </a:rPr>
                        <a:t>2018-19</a:t>
                      </a:r>
                    </a:p>
                    <a:p>
                      <a:pPr algn="r">
                        <a:spcAft>
                          <a:spcPts val="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R’000</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b="1" dirty="0" smtClean="0">
                          <a:effectLst/>
                        </a:rPr>
                        <a:t>2019-20</a:t>
                      </a:r>
                    </a:p>
                    <a:p>
                      <a:pPr algn="r">
                        <a:spcAft>
                          <a:spcPts val="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R’000</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2590384069"/>
                  </a:ext>
                </a:extLst>
              </a:tr>
              <a:tr h="319583">
                <a:tc>
                  <a:txBody>
                    <a:bodyPr/>
                    <a:lstStyle/>
                    <a:p>
                      <a:pPr>
                        <a:spcAft>
                          <a:spcPts val="0"/>
                        </a:spcAft>
                      </a:pPr>
                      <a:r>
                        <a:rPr lang="en-ZA" sz="1000" dirty="0">
                          <a:effectLst/>
                        </a:rPr>
                        <a:t>TOTAL</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lgn="r">
                        <a:spcAft>
                          <a:spcPts val="0"/>
                        </a:spcAft>
                      </a:pPr>
                      <a:r>
                        <a:rPr lang="en-ZA" sz="1000" b="1" dirty="0">
                          <a:effectLst/>
                        </a:rPr>
                        <a:t>     247 161 </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b="1" dirty="0">
                          <a:effectLst/>
                        </a:rPr>
                        <a:t>323 151 </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b="1" dirty="0">
                          <a:effectLst/>
                        </a:rPr>
                        <a:t>342 217 </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b="1" dirty="0">
                          <a:effectLst/>
                        </a:rPr>
                        <a:t>       361 381 </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2679916496"/>
                  </a:ext>
                </a:extLst>
              </a:tr>
              <a:tr h="319583">
                <a:tc>
                  <a:txBody>
                    <a:bodyPr/>
                    <a:lstStyle/>
                    <a:p>
                      <a:pPr>
                        <a:spcAft>
                          <a:spcPts val="0"/>
                        </a:spcAft>
                      </a:pPr>
                      <a:r>
                        <a:rPr lang="en-ZA" sz="1000">
                          <a:effectLst/>
                        </a:rPr>
                        <a:t>Admin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lgn="r">
                        <a:spcAft>
                          <a:spcPts val="0"/>
                        </a:spcAft>
                      </a:pPr>
                      <a:r>
                        <a:rPr lang="en-ZA" sz="1000" dirty="0">
                          <a:effectLst/>
                        </a:rPr>
                        <a:t>       29 245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a:effectLst/>
                        </a:rPr>
                        <a:t>                     40 429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a:effectLst/>
                        </a:rPr>
                        <a:t>           42 815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a:effectLst/>
                        </a:rPr>
                        <a:t>         45 212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337903279"/>
                  </a:ext>
                </a:extLst>
              </a:tr>
              <a:tr h="319583">
                <a:tc>
                  <a:txBody>
                    <a:bodyPr/>
                    <a:lstStyle/>
                    <a:p>
                      <a:pPr>
                        <a:spcAft>
                          <a:spcPts val="0"/>
                        </a:spcAft>
                      </a:pPr>
                      <a:r>
                        <a:rPr lang="en-ZA" sz="1000">
                          <a:effectLst/>
                        </a:rPr>
                        <a:t>Government Levies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lgn="r">
                        <a:spcAft>
                          <a:spcPts val="0"/>
                        </a:spcAft>
                      </a:pPr>
                      <a:r>
                        <a:rPr lang="en-ZA" sz="1000" dirty="0">
                          <a:effectLst/>
                        </a:rPr>
                        <a:t>        2 185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a:effectLst/>
                        </a:rPr>
                        <a:t>                       2 856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a:effectLst/>
                        </a:rPr>
                        <a:t>             3 024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a:effectLst/>
                        </a:rPr>
                        <a:t>            3 194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2386220124"/>
                  </a:ext>
                </a:extLst>
              </a:tr>
              <a:tr h="319583">
                <a:tc>
                  <a:txBody>
                    <a:bodyPr/>
                    <a:lstStyle/>
                    <a:p>
                      <a:pPr>
                        <a:spcAft>
                          <a:spcPts val="0"/>
                        </a:spcAft>
                      </a:pPr>
                      <a:r>
                        <a:rPr lang="en-ZA" sz="1000">
                          <a:effectLst/>
                        </a:rPr>
                        <a:t>Mandatory Grants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lgn="r">
                        <a:spcAft>
                          <a:spcPts val="0"/>
                        </a:spcAft>
                      </a:pPr>
                      <a:r>
                        <a:rPr lang="en-ZA" sz="1000">
                          <a:effectLst/>
                        </a:rPr>
                        <a:t>       58 807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a:effectLst/>
                        </a:rPr>
                        <a:t>                     75 052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a:effectLst/>
                        </a:rPr>
                        <a:t>           79 480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a:effectLst/>
                        </a:rPr>
                        <a:t>          83 931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3542455984"/>
                  </a:ext>
                </a:extLst>
              </a:tr>
              <a:tr h="319583">
                <a:tc>
                  <a:txBody>
                    <a:bodyPr/>
                    <a:lstStyle/>
                    <a:p>
                      <a:pPr>
                        <a:spcAft>
                          <a:spcPts val="0"/>
                        </a:spcAft>
                      </a:pPr>
                      <a:r>
                        <a:rPr lang="en-ZA" sz="1000">
                          <a:effectLst/>
                        </a:rPr>
                        <a:t>Discretionary Grants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lgn="r">
                        <a:spcAft>
                          <a:spcPts val="0"/>
                        </a:spcAft>
                      </a:pPr>
                      <a:r>
                        <a:rPr lang="en-ZA" sz="1000">
                          <a:effectLst/>
                        </a:rPr>
                        <a:t>     140 754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a:effectLst/>
                        </a:rPr>
                        <a:t>                   185 275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a:effectLst/>
                        </a:rPr>
                        <a:t>        196 206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a:effectLst/>
                        </a:rPr>
                        <a:t>        207 194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584014720"/>
                  </a:ext>
                </a:extLst>
              </a:tr>
              <a:tr h="319583">
                <a:tc>
                  <a:txBody>
                    <a:bodyPr/>
                    <a:lstStyle/>
                    <a:p>
                      <a:pPr>
                        <a:spcAft>
                          <a:spcPts val="0"/>
                        </a:spcAft>
                      </a:pPr>
                      <a:r>
                        <a:rPr lang="en-ZA" sz="1000" dirty="0">
                          <a:effectLst/>
                        </a:rPr>
                        <a:t>Investment Income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lgn="r">
                        <a:spcAft>
                          <a:spcPts val="0"/>
                        </a:spcAft>
                      </a:pPr>
                      <a:r>
                        <a:rPr lang="en-ZA" sz="1000">
                          <a:effectLst/>
                        </a:rPr>
                        <a:t>       16 170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a:effectLst/>
                        </a:rPr>
                        <a:t>                     19 539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a:effectLst/>
                        </a:rPr>
                        <a:t>           20 692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a:effectLst/>
                        </a:rPr>
                        <a:t>          21 851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3467572990"/>
                  </a:ext>
                </a:extLst>
              </a:tr>
              <a:tr h="319583">
                <a:tc>
                  <a:txBody>
                    <a:bodyPr/>
                    <a:lstStyle/>
                    <a:p>
                      <a:pP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EXPENSES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247 160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323 151</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342 217</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361 381</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1217575797"/>
                  </a:ext>
                </a:extLst>
              </a:tr>
              <a:tr h="319583">
                <a:tc>
                  <a:txBody>
                    <a:bodyPr/>
                    <a:lstStyle/>
                    <a:p>
                      <a:pP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Administration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lgn="r">
                        <a:spcAft>
                          <a:spcPts val="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63 496</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94 074</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97 944</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104 884</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1177608520"/>
                  </a:ext>
                </a:extLst>
              </a:tr>
              <a:tr h="319583">
                <a:tc>
                  <a:txBody>
                    <a:bodyPr/>
                    <a:lstStyle/>
                    <a:p>
                      <a:pP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Mandatory grants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34</a:t>
                      </a:r>
                      <a:r>
                        <a:rPr lang="en-ZA" sz="1000" baseline="0" dirty="0" smtClean="0">
                          <a:effectLst/>
                          <a:latin typeface="Calibri" panose="020F0502020204030204" pitchFamily="34" charset="0"/>
                          <a:ea typeface="Calibri" panose="020F0502020204030204" pitchFamily="34" charset="0"/>
                          <a:cs typeface="Times New Roman" panose="02020603050405020304" pitchFamily="18" charset="0"/>
                        </a:rPr>
                        <a:t> 151</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63 794</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67 558</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71 341</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206664843"/>
                  </a:ext>
                </a:extLst>
              </a:tr>
              <a:tr h="319583">
                <a:tc>
                  <a:txBody>
                    <a:bodyPr/>
                    <a:lstStyle/>
                    <a:p>
                      <a:pP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Discretionary grants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6A22E"/>
                    </a:solid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149 513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165 283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176 715</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spcAft>
                          <a:spcPts val="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185 156</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2571965158"/>
                  </a:ext>
                </a:extLst>
              </a:tr>
            </a:tbl>
          </a:graphicData>
        </a:graphic>
      </p:graphicFrame>
    </p:spTree>
    <p:extLst>
      <p:ext uri="{BB962C8B-B14F-4D97-AF65-F5344CB8AC3E}">
        <p14:creationId xmlns:p14="http://schemas.microsoft.com/office/powerpoint/2010/main" xmlns="" val="3888454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3600" b="1" cap="small" dirty="0" smtClean="0">
                <a:solidFill>
                  <a:srgbClr val="F6A22E"/>
                </a:solidFill>
              </a:rPr>
              <a:t>Contents</a:t>
            </a:r>
            <a:endParaRPr lang="en-US" sz="3600" b="1" cap="small" dirty="0">
              <a:solidFill>
                <a:srgbClr val="F6A22E"/>
              </a:solidFill>
            </a:endParaRPr>
          </a:p>
        </p:txBody>
      </p:sp>
      <p:sp>
        <p:nvSpPr>
          <p:cNvPr id="3" name="Content Placeholder 2"/>
          <p:cNvSpPr>
            <a:spLocks noGrp="1"/>
          </p:cNvSpPr>
          <p:nvPr>
            <p:ph idx="1"/>
          </p:nvPr>
        </p:nvSpPr>
        <p:spPr>
          <a:xfrm>
            <a:off x="1310230" y="1800686"/>
            <a:ext cx="7473552" cy="3948950"/>
          </a:xfrm>
        </p:spPr>
        <p:txBody>
          <a:bodyPr>
            <a:normAutofit/>
          </a:bodyPr>
          <a:lstStyle/>
          <a:p>
            <a:pPr marL="0" indent="0">
              <a:buNone/>
            </a:pPr>
            <a:endParaRPr lang="en-US" sz="1800" dirty="0" smtClean="0">
              <a:solidFill>
                <a:srgbClr val="7F7F7F"/>
              </a:solidFill>
              <a:latin typeface="Arial"/>
              <a:cs typeface="Arial"/>
            </a:endParaRPr>
          </a:p>
          <a:p>
            <a:pPr marL="0" indent="0">
              <a:buNone/>
            </a:pPr>
            <a:endParaRPr lang="en-US" sz="2400" dirty="0">
              <a:solidFill>
                <a:srgbClr val="7F7F7F"/>
              </a:solidFill>
              <a:latin typeface="Arial"/>
              <a:cs typeface="Arial"/>
            </a:endParaRPr>
          </a:p>
          <a:p>
            <a:pPr marL="0" indent="0">
              <a:buNone/>
            </a:pPr>
            <a:endParaRPr lang="en-US" sz="2400" dirty="0">
              <a:solidFill>
                <a:srgbClr val="7F7F7F"/>
              </a:solidFill>
              <a:latin typeface="Arial"/>
              <a:cs typeface="Arial"/>
            </a:endParaRPr>
          </a:p>
        </p:txBody>
      </p:sp>
      <p:grpSp>
        <p:nvGrpSpPr>
          <p:cNvPr id="21" name="Group 3"/>
          <p:cNvGrpSpPr>
            <a:grpSpLocks/>
          </p:cNvGrpSpPr>
          <p:nvPr/>
        </p:nvGrpSpPr>
        <p:grpSpPr bwMode="auto">
          <a:xfrm>
            <a:off x="1828800" y="2024063"/>
            <a:ext cx="762000" cy="665162"/>
            <a:chOff x="1110" y="2656"/>
            <a:chExt cx="1549" cy="1351"/>
          </a:xfrm>
          <a:solidFill>
            <a:srgbClr val="F6A22E"/>
          </a:solidFill>
        </p:grpSpPr>
        <p:sp>
          <p:nvSpPr>
            <p:cNvPr id="22" name="AutoShape 4"/>
            <p:cNvSpPr>
              <a:spLocks noChangeArrowheads="1"/>
            </p:cNvSpPr>
            <p:nvPr/>
          </p:nvSpPr>
          <p:spPr bwMode="gray">
            <a:xfrm>
              <a:off x="1123" y="2679"/>
              <a:ext cx="1536" cy="1328"/>
            </a:xfrm>
            <a:prstGeom prst="hexagon">
              <a:avLst>
                <a:gd name="adj" fmla="val 28916"/>
                <a:gd name="vf" fmla="val 115470"/>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US" altLang="en-US"/>
            </a:p>
          </p:txBody>
        </p:sp>
        <p:sp>
          <p:nvSpPr>
            <p:cNvPr id="23" name="AutoShape 5"/>
            <p:cNvSpPr>
              <a:spLocks noChangeArrowheads="1"/>
            </p:cNvSpPr>
            <p:nvPr/>
          </p:nvSpPr>
          <p:spPr bwMode="gray">
            <a:xfrm>
              <a:off x="1110" y="2656"/>
              <a:ext cx="1536" cy="1328"/>
            </a:xfrm>
            <a:prstGeom prst="hexagon">
              <a:avLst>
                <a:gd name="adj" fmla="val 28916"/>
                <a:gd name="vf" fmla="val 115470"/>
              </a:avLst>
            </a:prstGeom>
            <a:grpFill/>
            <a:ln w="9525">
              <a:solidFill>
                <a:srgbClr val="C0C0C0"/>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US" altLang="en-US"/>
            </a:p>
          </p:txBody>
        </p:sp>
        <p:sp>
          <p:nvSpPr>
            <p:cNvPr id="24" name="AutoShape 6"/>
            <p:cNvSpPr>
              <a:spLocks noChangeArrowheads="1"/>
            </p:cNvSpPr>
            <p:nvPr/>
          </p:nvSpPr>
          <p:spPr bwMode="gray">
            <a:xfrm>
              <a:off x="1200" y="2737"/>
              <a:ext cx="1349" cy="1167"/>
            </a:xfrm>
            <a:prstGeom prst="hexagon">
              <a:avLst>
                <a:gd name="adj" fmla="val 28896"/>
                <a:gd name="vf" fmla="val 115470"/>
              </a:avLst>
            </a:prstGeom>
            <a:grpFill/>
            <a:ln w="9525">
              <a:solidFill>
                <a:schemeClr val="tx1"/>
              </a:solidFill>
              <a:miter lim="800000"/>
              <a:headEnd/>
              <a:tailEnd/>
            </a:ln>
            <a:effectLst/>
          </p:spPr>
          <p:txBody>
            <a:bodyPr wrap="none" anchor="ctr"/>
            <a:lstStyle/>
            <a:p>
              <a:pPr>
                <a:defRPr/>
              </a:pPr>
              <a:endParaRPr lang="en-US">
                <a:latin typeface="Arial" charset="0"/>
              </a:endParaRPr>
            </a:p>
          </p:txBody>
        </p:sp>
      </p:grpSp>
      <p:grpSp>
        <p:nvGrpSpPr>
          <p:cNvPr id="25" name="Group 7"/>
          <p:cNvGrpSpPr>
            <a:grpSpLocks/>
          </p:cNvGrpSpPr>
          <p:nvPr/>
        </p:nvGrpSpPr>
        <p:grpSpPr bwMode="auto">
          <a:xfrm>
            <a:off x="1828800" y="2938463"/>
            <a:ext cx="762000" cy="665162"/>
            <a:chOff x="3174" y="2656"/>
            <a:chExt cx="1549" cy="1351"/>
          </a:xfrm>
          <a:solidFill>
            <a:srgbClr val="F6A22E"/>
          </a:solidFill>
        </p:grpSpPr>
        <p:sp>
          <p:nvSpPr>
            <p:cNvPr id="26" name="AutoShape 8"/>
            <p:cNvSpPr>
              <a:spLocks noChangeArrowheads="1"/>
            </p:cNvSpPr>
            <p:nvPr/>
          </p:nvSpPr>
          <p:spPr bwMode="gray">
            <a:xfrm>
              <a:off x="3187" y="2679"/>
              <a:ext cx="1536" cy="1328"/>
            </a:xfrm>
            <a:prstGeom prst="hexagon">
              <a:avLst>
                <a:gd name="adj" fmla="val 28916"/>
                <a:gd name="vf" fmla="val 115470"/>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US" altLang="en-US"/>
            </a:p>
          </p:txBody>
        </p:sp>
        <p:sp>
          <p:nvSpPr>
            <p:cNvPr id="27" name="AutoShape 9"/>
            <p:cNvSpPr>
              <a:spLocks noChangeArrowheads="1"/>
            </p:cNvSpPr>
            <p:nvPr/>
          </p:nvSpPr>
          <p:spPr bwMode="gray">
            <a:xfrm>
              <a:off x="3174" y="2656"/>
              <a:ext cx="1536" cy="1328"/>
            </a:xfrm>
            <a:prstGeom prst="hexagon">
              <a:avLst>
                <a:gd name="adj" fmla="val 28916"/>
                <a:gd name="vf" fmla="val 115470"/>
              </a:avLst>
            </a:prstGeom>
            <a:grpFill/>
            <a:ln w="9525">
              <a:solidFill>
                <a:srgbClr val="C0C0C0"/>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US" altLang="en-US"/>
            </a:p>
          </p:txBody>
        </p:sp>
        <p:sp>
          <p:nvSpPr>
            <p:cNvPr id="28" name="AutoShape 10"/>
            <p:cNvSpPr>
              <a:spLocks noChangeArrowheads="1"/>
            </p:cNvSpPr>
            <p:nvPr/>
          </p:nvSpPr>
          <p:spPr bwMode="gray">
            <a:xfrm>
              <a:off x="3264" y="2737"/>
              <a:ext cx="1349" cy="1167"/>
            </a:xfrm>
            <a:prstGeom prst="hexagon">
              <a:avLst>
                <a:gd name="adj" fmla="val 28896"/>
                <a:gd name="vf" fmla="val 115470"/>
              </a:avLst>
            </a:prstGeom>
            <a:grpFill/>
            <a:ln w="9525">
              <a:solidFill>
                <a:schemeClr val="tx1"/>
              </a:solidFill>
              <a:miter lim="800000"/>
              <a:headEnd/>
              <a:tailEnd/>
            </a:ln>
            <a:effectLst/>
          </p:spPr>
          <p:txBody>
            <a:bodyPr wrap="none" anchor="ctr"/>
            <a:lstStyle/>
            <a:p>
              <a:pPr>
                <a:defRPr/>
              </a:pPr>
              <a:endParaRPr lang="en-US">
                <a:latin typeface="Arial" charset="0"/>
              </a:endParaRPr>
            </a:p>
          </p:txBody>
        </p:sp>
      </p:grpSp>
      <p:sp>
        <p:nvSpPr>
          <p:cNvPr id="29" name="Line 11"/>
          <p:cNvSpPr>
            <a:spLocks noChangeShapeType="1"/>
          </p:cNvSpPr>
          <p:nvPr/>
        </p:nvSpPr>
        <p:spPr bwMode="auto">
          <a:xfrm>
            <a:off x="2438400" y="2633663"/>
            <a:ext cx="4800600" cy="0"/>
          </a:xfrm>
          <a:prstGeom prst="line">
            <a:avLst/>
          </a:prstGeom>
          <a:noFill/>
          <a:ln w="25400">
            <a:solidFill>
              <a:schemeClr val="tx2"/>
            </a:solidFill>
            <a:prstDash val="sysDot"/>
            <a:round/>
            <a:headEnd/>
            <a:tailEnd type="oval" w="med" len="med"/>
          </a:ln>
          <a:extLst>
            <a:ext uri="{909E8E84-426E-40dd-AFC4-6F175D3DCCD1}">
              <a14:hiddenFill xmlns="" xmlns:a14="http://schemas.microsoft.com/office/drawing/2010/main">
                <a:noFill/>
              </a14:hiddenFill>
            </a:ext>
          </a:extLst>
        </p:spPr>
        <p:txBody>
          <a:bodyPr wrap="none" anchor="ctr"/>
          <a:lstStyle/>
          <a:p>
            <a:endParaRPr lang="en-ZA"/>
          </a:p>
        </p:txBody>
      </p:sp>
      <p:sp>
        <p:nvSpPr>
          <p:cNvPr id="30" name="Text Box 12"/>
          <p:cNvSpPr txBox="1">
            <a:spLocks noChangeArrowheads="1"/>
          </p:cNvSpPr>
          <p:nvPr/>
        </p:nvSpPr>
        <p:spPr bwMode="auto">
          <a:xfrm>
            <a:off x="2992582" y="2122488"/>
            <a:ext cx="494919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2400" b="0" dirty="0" smtClean="0">
                <a:solidFill>
                  <a:schemeClr val="tx2"/>
                </a:solidFill>
              </a:rPr>
              <a:t>What informs the Strategic Plan</a:t>
            </a:r>
            <a:endParaRPr lang="en-US" altLang="en-US" sz="2400" b="0" dirty="0">
              <a:solidFill>
                <a:schemeClr val="tx2"/>
              </a:solidFill>
            </a:endParaRPr>
          </a:p>
        </p:txBody>
      </p:sp>
      <p:sp>
        <p:nvSpPr>
          <p:cNvPr id="31" name="Text Box 13"/>
          <p:cNvSpPr txBox="1">
            <a:spLocks noChangeArrowheads="1"/>
          </p:cNvSpPr>
          <p:nvPr/>
        </p:nvSpPr>
        <p:spPr bwMode="gray">
          <a:xfrm>
            <a:off x="2025650" y="2122488"/>
            <a:ext cx="35401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400" dirty="0">
                <a:solidFill>
                  <a:schemeClr val="bg1"/>
                </a:solidFill>
              </a:rPr>
              <a:t>1</a:t>
            </a:r>
          </a:p>
        </p:txBody>
      </p:sp>
      <p:sp>
        <p:nvSpPr>
          <p:cNvPr id="32" name="Line 14"/>
          <p:cNvSpPr>
            <a:spLocks noChangeShapeType="1"/>
          </p:cNvSpPr>
          <p:nvPr/>
        </p:nvSpPr>
        <p:spPr bwMode="auto">
          <a:xfrm>
            <a:off x="2438400" y="3548063"/>
            <a:ext cx="4800600" cy="0"/>
          </a:xfrm>
          <a:prstGeom prst="line">
            <a:avLst/>
          </a:prstGeom>
          <a:noFill/>
          <a:ln w="25400">
            <a:solidFill>
              <a:schemeClr val="tx2"/>
            </a:solidFill>
            <a:prstDash val="sysDot"/>
            <a:round/>
            <a:headEnd/>
            <a:tailEnd type="oval" w="med" len="med"/>
          </a:ln>
          <a:extLst>
            <a:ext uri="{909E8E84-426E-40dd-AFC4-6F175D3DCCD1}">
              <a14:hiddenFill xmlns="" xmlns:a14="http://schemas.microsoft.com/office/drawing/2010/main">
                <a:noFill/>
              </a14:hiddenFill>
            </a:ext>
          </a:extLst>
        </p:spPr>
        <p:txBody>
          <a:bodyPr wrap="none" anchor="ctr"/>
          <a:lstStyle/>
          <a:p>
            <a:endParaRPr lang="en-ZA"/>
          </a:p>
        </p:txBody>
      </p:sp>
      <p:sp>
        <p:nvSpPr>
          <p:cNvPr id="33" name="Text Box 15"/>
          <p:cNvSpPr txBox="1">
            <a:spLocks noChangeArrowheads="1"/>
          </p:cNvSpPr>
          <p:nvPr/>
        </p:nvSpPr>
        <p:spPr bwMode="auto">
          <a:xfrm>
            <a:off x="3082193" y="2999435"/>
            <a:ext cx="388279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2400" b="0" dirty="0" smtClean="0">
                <a:solidFill>
                  <a:schemeClr val="tx2"/>
                </a:solidFill>
              </a:rPr>
              <a:t>Strategic Planning Process</a:t>
            </a:r>
            <a:endParaRPr lang="en-US" altLang="en-US" sz="2400" b="0" dirty="0">
              <a:solidFill>
                <a:schemeClr val="tx2"/>
              </a:solidFill>
            </a:endParaRPr>
          </a:p>
        </p:txBody>
      </p:sp>
      <p:sp>
        <p:nvSpPr>
          <p:cNvPr id="34" name="Text Box 16"/>
          <p:cNvSpPr txBox="1">
            <a:spLocks noChangeArrowheads="1"/>
          </p:cNvSpPr>
          <p:nvPr/>
        </p:nvSpPr>
        <p:spPr bwMode="gray">
          <a:xfrm>
            <a:off x="2025650" y="3036888"/>
            <a:ext cx="354013" cy="457200"/>
          </a:xfrm>
          <a:prstGeom prst="rect">
            <a:avLst/>
          </a:prstGeom>
          <a:solidFill>
            <a:srgbClr val="F6A22E"/>
          </a:solidFill>
          <a:ln>
            <a:noFill/>
          </a:ln>
        </p:spPr>
        <p:txBody>
          <a:bodyPr wrap="non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400" dirty="0">
                <a:solidFill>
                  <a:schemeClr val="bg1"/>
                </a:solidFill>
              </a:rPr>
              <a:t>2</a:t>
            </a:r>
          </a:p>
        </p:txBody>
      </p:sp>
      <p:grpSp>
        <p:nvGrpSpPr>
          <p:cNvPr id="35" name="Group 17"/>
          <p:cNvGrpSpPr>
            <a:grpSpLocks/>
          </p:cNvGrpSpPr>
          <p:nvPr/>
        </p:nvGrpSpPr>
        <p:grpSpPr bwMode="auto">
          <a:xfrm>
            <a:off x="1828800" y="3830638"/>
            <a:ext cx="762000" cy="665162"/>
            <a:chOff x="1110" y="2656"/>
            <a:chExt cx="1549" cy="1351"/>
          </a:xfrm>
          <a:solidFill>
            <a:srgbClr val="F6A22E"/>
          </a:solidFill>
        </p:grpSpPr>
        <p:sp>
          <p:nvSpPr>
            <p:cNvPr id="36" name="AutoShape 18"/>
            <p:cNvSpPr>
              <a:spLocks noChangeArrowheads="1"/>
            </p:cNvSpPr>
            <p:nvPr/>
          </p:nvSpPr>
          <p:spPr bwMode="gray">
            <a:xfrm>
              <a:off x="1123" y="2679"/>
              <a:ext cx="1536" cy="1328"/>
            </a:xfrm>
            <a:prstGeom prst="hexagon">
              <a:avLst>
                <a:gd name="adj" fmla="val 28916"/>
                <a:gd name="vf" fmla="val 115470"/>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US" altLang="en-US"/>
            </a:p>
          </p:txBody>
        </p:sp>
        <p:sp>
          <p:nvSpPr>
            <p:cNvPr id="37" name="AutoShape 19"/>
            <p:cNvSpPr>
              <a:spLocks noChangeArrowheads="1"/>
            </p:cNvSpPr>
            <p:nvPr/>
          </p:nvSpPr>
          <p:spPr bwMode="gray">
            <a:xfrm>
              <a:off x="1110" y="2656"/>
              <a:ext cx="1536" cy="1328"/>
            </a:xfrm>
            <a:prstGeom prst="hexagon">
              <a:avLst>
                <a:gd name="adj" fmla="val 28916"/>
                <a:gd name="vf" fmla="val 115470"/>
              </a:avLst>
            </a:prstGeom>
            <a:grpFill/>
            <a:ln w="9525">
              <a:solidFill>
                <a:srgbClr val="C0C0C0"/>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US" altLang="en-US"/>
            </a:p>
          </p:txBody>
        </p:sp>
        <p:sp>
          <p:nvSpPr>
            <p:cNvPr id="38" name="AutoShape 20"/>
            <p:cNvSpPr>
              <a:spLocks noChangeArrowheads="1"/>
            </p:cNvSpPr>
            <p:nvPr/>
          </p:nvSpPr>
          <p:spPr bwMode="gray">
            <a:xfrm>
              <a:off x="1200" y="2737"/>
              <a:ext cx="1349" cy="1167"/>
            </a:xfrm>
            <a:prstGeom prst="hexagon">
              <a:avLst>
                <a:gd name="adj" fmla="val 28896"/>
                <a:gd name="vf" fmla="val 115470"/>
              </a:avLst>
            </a:prstGeom>
            <a:grpFill/>
            <a:ln w="9525">
              <a:solidFill>
                <a:schemeClr val="tx1"/>
              </a:solidFill>
              <a:miter lim="800000"/>
              <a:headEnd/>
              <a:tailEnd/>
            </a:ln>
            <a:effectLst/>
          </p:spPr>
          <p:txBody>
            <a:bodyPr wrap="none" anchor="ctr"/>
            <a:lstStyle/>
            <a:p>
              <a:pPr>
                <a:defRPr/>
              </a:pPr>
              <a:endParaRPr lang="en-US">
                <a:latin typeface="Arial" charset="0"/>
              </a:endParaRPr>
            </a:p>
          </p:txBody>
        </p:sp>
      </p:grpSp>
      <p:grpSp>
        <p:nvGrpSpPr>
          <p:cNvPr id="39" name="Group 21"/>
          <p:cNvGrpSpPr>
            <a:grpSpLocks/>
          </p:cNvGrpSpPr>
          <p:nvPr/>
        </p:nvGrpSpPr>
        <p:grpSpPr bwMode="auto">
          <a:xfrm>
            <a:off x="1828800" y="4745038"/>
            <a:ext cx="762000" cy="665162"/>
            <a:chOff x="3174" y="2656"/>
            <a:chExt cx="1549" cy="1351"/>
          </a:xfrm>
          <a:solidFill>
            <a:srgbClr val="F6A22E"/>
          </a:solidFill>
        </p:grpSpPr>
        <p:sp>
          <p:nvSpPr>
            <p:cNvPr id="40" name="AutoShape 22"/>
            <p:cNvSpPr>
              <a:spLocks noChangeArrowheads="1"/>
            </p:cNvSpPr>
            <p:nvPr/>
          </p:nvSpPr>
          <p:spPr bwMode="gray">
            <a:xfrm>
              <a:off x="3187" y="2679"/>
              <a:ext cx="1536" cy="1328"/>
            </a:xfrm>
            <a:prstGeom prst="hexagon">
              <a:avLst>
                <a:gd name="adj" fmla="val 28916"/>
                <a:gd name="vf" fmla="val 115470"/>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US" altLang="en-US"/>
            </a:p>
          </p:txBody>
        </p:sp>
        <p:sp>
          <p:nvSpPr>
            <p:cNvPr id="41" name="AutoShape 23"/>
            <p:cNvSpPr>
              <a:spLocks noChangeArrowheads="1"/>
            </p:cNvSpPr>
            <p:nvPr/>
          </p:nvSpPr>
          <p:spPr bwMode="gray">
            <a:xfrm>
              <a:off x="3174" y="2656"/>
              <a:ext cx="1536" cy="1328"/>
            </a:xfrm>
            <a:prstGeom prst="hexagon">
              <a:avLst>
                <a:gd name="adj" fmla="val 28916"/>
                <a:gd name="vf" fmla="val 115470"/>
              </a:avLst>
            </a:prstGeom>
            <a:grpFill/>
            <a:ln w="9525">
              <a:solidFill>
                <a:srgbClr val="C0C0C0"/>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US" altLang="en-US"/>
            </a:p>
          </p:txBody>
        </p:sp>
        <p:sp>
          <p:nvSpPr>
            <p:cNvPr id="42" name="AutoShape 24"/>
            <p:cNvSpPr>
              <a:spLocks noChangeArrowheads="1"/>
            </p:cNvSpPr>
            <p:nvPr/>
          </p:nvSpPr>
          <p:spPr bwMode="gray">
            <a:xfrm>
              <a:off x="3264" y="2737"/>
              <a:ext cx="1349" cy="1167"/>
            </a:xfrm>
            <a:prstGeom prst="hexagon">
              <a:avLst>
                <a:gd name="adj" fmla="val 28896"/>
                <a:gd name="vf" fmla="val 115470"/>
              </a:avLst>
            </a:prstGeom>
            <a:grpFill/>
            <a:ln w="9525">
              <a:solidFill>
                <a:schemeClr val="tx1"/>
              </a:solidFill>
              <a:miter lim="800000"/>
              <a:headEnd/>
              <a:tailEnd/>
            </a:ln>
            <a:effectLst/>
          </p:spPr>
          <p:txBody>
            <a:bodyPr wrap="none" anchor="ctr"/>
            <a:lstStyle/>
            <a:p>
              <a:pPr>
                <a:defRPr/>
              </a:pPr>
              <a:endParaRPr lang="en-US">
                <a:latin typeface="Arial" charset="0"/>
              </a:endParaRPr>
            </a:p>
          </p:txBody>
        </p:sp>
      </p:grpSp>
      <p:sp>
        <p:nvSpPr>
          <p:cNvPr id="43" name="Line 25"/>
          <p:cNvSpPr>
            <a:spLocks noChangeShapeType="1"/>
          </p:cNvSpPr>
          <p:nvPr/>
        </p:nvSpPr>
        <p:spPr bwMode="auto">
          <a:xfrm>
            <a:off x="2438400" y="4440238"/>
            <a:ext cx="4800600" cy="0"/>
          </a:xfrm>
          <a:prstGeom prst="line">
            <a:avLst/>
          </a:prstGeom>
          <a:noFill/>
          <a:ln w="25400">
            <a:solidFill>
              <a:schemeClr val="tx2"/>
            </a:solidFill>
            <a:prstDash val="sysDot"/>
            <a:round/>
            <a:headEnd/>
            <a:tailEnd type="oval" w="med" len="med"/>
          </a:ln>
          <a:extLst>
            <a:ext uri="{909E8E84-426E-40dd-AFC4-6F175D3DCCD1}">
              <a14:hiddenFill xmlns="" xmlns:a14="http://schemas.microsoft.com/office/drawing/2010/main">
                <a:noFill/>
              </a14:hiddenFill>
            </a:ext>
          </a:extLst>
        </p:spPr>
        <p:txBody>
          <a:bodyPr wrap="none" anchor="ctr"/>
          <a:lstStyle/>
          <a:p>
            <a:endParaRPr lang="en-ZA"/>
          </a:p>
        </p:txBody>
      </p:sp>
      <p:sp>
        <p:nvSpPr>
          <p:cNvPr id="44" name="Text Box 26"/>
          <p:cNvSpPr txBox="1">
            <a:spLocks noChangeArrowheads="1"/>
          </p:cNvSpPr>
          <p:nvPr/>
        </p:nvSpPr>
        <p:spPr bwMode="auto">
          <a:xfrm>
            <a:off x="3082193" y="3896074"/>
            <a:ext cx="347864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2400" b="0" dirty="0" smtClean="0">
                <a:solidFill>
                  <a:schemeClr val="tx2"/>
                </a:solidFill>
              </a:rPr>
              <a:t>Tracking and Monitoring</a:t>
            </a:r>
            <a:endParaRPr lang="en-US" altLang="en-US" sz="2400" b="0" dirty="0">
              <a:solidFill>
                <a:schemeClr val="tx2"/>
              </a:solidFill>
            </a:endParaRPr>
          </a:p>
        </p:txBody>
      </p:sp>
      <p:sp>
        <p:nvSpPr>
          <p:cNvPr id="45" name="Text Box 27"/>
          <p:cNvSpPr txBox="1">
            <a:spLocks noChangeArrowheads="1"/>
          </p:cNvSpPr>
          <p:nvPr/>
        </p:nvSpPr>
        <p:spPr bwMode="gray">
          <a:xfrm>
            <a:off x="2025650" y="3929063"/>
            <a:ext cx="35401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400">
                <a:solidFill>
                  <a:schemeClr val="bg1"/>
                </a:solidFill>
              </a:rPr>
              <a:t>3</a:t>
            </a:r>
          </a:p>
        </p:txBody>
      </p:sp>
      <p:sp>
        <p:nvSpPr>
          <p:cNvPr id="46" name="Line 28"/>
          <p:cNvSpPr>
            <a:spLocks noChangeShapeType="1"/>
          </p:cNvSpPr>
          <p:nvPr/>
        </p:nvSpPr>
        <p:spPr bwMode="auto">
          <a:xfrm>
            <a:off x="2438400" y="5354638"/>
            <a:ext cx="4800600" cy="0"/>
          </a:xfrm>
          <a:prstGeom prst="line">
            <a:avLst/>
          </a:prstGeom>
          <a:noFill/>
          <a:ln w="25400">
            <a:solidFill>
              <a:schemeClr val="tx2"/>
            </a:solidFill>
            <a:prstDash val="sysDot"/>
            <a:round/>
            <a:headEnd/>
            <a:tailEnd type="oval" w="med" len="med"/>
          </a:ln>
          <a:extLst>
            <a:ext uri="{909E8E84-426E-40dd-AFC4-6F175D3DCCD1}">
              <a14:hiddenFill xmlns="" xmlns:a14="http://schemas.microsoft.com/office/drawing/2010/main">
                <a:noFill/>
              </a14:hiddenFill>
            </a:ext>
          </a:extLst>
        </p:spPr>
        <p:txBody>
          <a:bodyPr wrap="none" anchor="ctr"/>
          <a:lstStyle/>
          <a:p>
            <a:endParaRPr lang="en-ZA"/>
          </a:p>
        </p:txBody>
      </p:sp>
      <p:sp>
        <p:nvSpPr>
          <p:cNvPr id="47" name="Text Box 29"/>
          <p:cNvSpPr txBox="1">
            <a:spLocks noChangeArrowheads="1"/>
          </p:cNvSpPr>
          <p:nvPr/>
        </p:nvSpPr>
        <p:spPr bwMode="auto">
          <a:xfrm>
            <a:off x="3115765" y="4788248"/>
            <a:ext cx="116089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2400" b="0" dirty="0" smtClean="0">
                <a:solidFill>
                  <a:schemeClr val="tx2"/>
                </a:solidFill>
              </a:rPr>
              <a:t>Budget</a:t>
            </a:r>
            <a:endParaRPr lang="en-US" altLang="en-US" sz="2400" b="0" dirty="0">
              <a:solidFill>
                <a:schemeClr val="tx2"/>
              </a:solidFill>
            </a:endParaRPr>
          </a:p>
        </p:txBody>
      </p:sp>
      <p:sp>
        <p:nvSpPr>
          <p:cNvPr id="48" name="Text Box 30"/>
          <p:cNvSpPr txBox="1">
            <a:spLocks noChangeArrowheads="1"/>
          </p:cNvSpPr>
          <p:nvPr/>
        </p:nvSpPr>
        <p:spPr bwMode="gray">
          <a:xfrm>
            <a:off x="2025650" y="4843463"/>
            <a:ext cx="35401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400" dirty="0">
                <a:solidFill>
                  <a:schemeClr val="bg1"/>
                </a:solidFill>
              </a:rPr>
              <a:t>4</a:t>
            </a:r>
          </a:p>
        </p:txBody>
      </p:sp>
    </p:spTree>
    <p:extLst>
      <p:ext uri="{BB962C8B-B14F-4D97-AF65-F5344CB8AC3E}">
        <p14:creationId xmlns:p14="http://schemas.microsoft.com/office/powerpoint/2010/main" xmlns="" val="1028175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3600" cap="small" dirty="0" smtClean="0">
                <a:solidFill>
                  <a:srgbClr val="F6A22E"/>
                </a:solidFill>
              </a:rPr>
              <a:t>PIVOTAL Skills List</a:t>
            </a:r>
            <a:endParaRPr lang="en-US" sz="3600" cap="small" dirty="0">
              <a:solidFill>
                <a:srgbClr val="F6A22E"/>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1009015915"/>
              </p:ext>
            </p:extLst>
          </p:nvPr>
        </p:nvGraphicFramePr>
        <p:xfrm>
          <a:off x="526474" y="1554739"/>
          <a:ext cx="7994072" cy="4167187"/>
        </p:xfrm>
        <a:graphic>
          <a:graphicData uri="http://schemas.openxmlformats.org/drawingml/2006/table">
            <a:tbl>
              <a:tblPr>
                <a:tableStyleId>{69CF1AB2-1976-4502-BF36-3FF5EA218861}</a:tableStyleId>
              </a:tblPr>
              <a:tblGrid>
                <a:gridCol w="1397461">
                  <a:extLst>
                    <a:ext uri="{9D8B030D-6E8A-4147-A177-3AD203B41FA5}">
                      <a16:colId xmlns:a16="http://schemas.microsoft.com/office/drawing/2014/main" xmlns="" val="3703941934"/>
                    </a:ext>
                  </a:extLst>
                </a:gridCol>
                <a:gridCol w="2689735">
                  <a:extLst>
                    <a:ext uri="{9D8B030D-6E8A-4147-A177-3AD203B41FA5}">
                      <a16:colId xmlns:a16="http://schemas.microsoft.com/office/drawing/2014/main" xmlns="" val="1015501052"/>
                    </a:ext>
                  </a:extLst>
                </a:gridCol>
                <a:gridCol w="3906876">
                  <a:extLst>
                    <a:ext uri="{9D8B030D-6E8A-4147-A177-3AD203B41FA5}">
                      <a16:colId xmlns:a16="http://schemas.microsoft.com/office/drawing/2014/main" xmlns="" val="4094217269"/>
                    </a:ext>
                  </a:extLst>
                </a:gridCol>
              </a:tblGrid>
              <a:tr h="413543">
                <a:tc>
                  <a:txBody>
                    <a:bodyPr/>
                    <a:lstStyle/>
                    <a:p>
                      <a:pPr algn="l" fontAlgn="t"/>
                      <a:r>
                        <a:rPr lang="en-ZA" sz="1200" b="1" u="none" strike="noStrike" dirty="0">
                          <a:solidFill>
                            <a:schemeClr val="bg1"/>
                          </a:solidFill>
                          <a:effectLst/>
                        </a:rPr>
                        <a:t>OCCUPATION CODE</a:t>
                      </a:r>
                      <a:endParaRPr lang="en-ZA" sz="1200" b="1" i="0" u="none" strike="noStrike" dirty="0">
                        <a:solidFill>
                          <a:schemeClr val="bg1"/>
                        </a:solidFill>
                        <a:effectLst/>
                        <a:latin typeface="Arial" panose="020B0604020202020204" pitchFamily="34" charset="0"/>
                      </a:endParaRPr>
                    </a:p>
                  </a:txBody>
                  <a:tcPr marL="7417" marR="7417" marT="7417" marB="0">
                    <a:solidFill>
                      <a:srgbClr val="F6A22E"/>
                    </a:solidFill>
                  </a:tcPr>
                </a:tc>
                <a:tc>
                  <a:txBody>
                    <a:bodyPr/>
                    <a:lstStyle/>
                    <a:p>
                      <a:pPr algn="l" fontAlgn="t"/>
                      <a:r>
                        <a:rPr lang="en-ZA" sz="1200" b="1" u="none" strike="noStrike" dirty="0">
                          <a:solidFill>
                            <a:schemeClr val="bg1"/>
                          </a:solidFill>
                          <a:effectLst/>
                        </a:rPr>
                        <a:t>OCCUPATION</a:t>
                      </a:r>
                      <a:endParaRPr lang="en-ZA" sz="1200" b="1" i="0" u="none" strike="noStrike" dirty="0">
                        <a:solidFill>
                          <a:schemeClr val="bg1"/>
                        </a:solidFill>
                        <a:effectLst/>
                        <a:latin typeface="Arial" panose="020B0604020202020204" pitchFamily="34" charset="0"/>
                      </a:endParaRPr>
                    </a:p>
                  </a:txBody>
                  <a:tcPr marL="7417" marR="7417" marT="7417" marB="0">
                    <a:solidFill>
                      <a:srgbClr val="F6A22E"/>
                    </a:solidFill>
                  </a:tcPr>
                </a:tc>
                <a:tc>
                  <a:txBody>
                    <a:bodyPr/>
                    <a:lstStyle/>
                    <a:p>
                      <a:pPr algn="l" fontAlgn="t"/>
                      <a:r>
                        <a:rPr lang="en-ZA" sz="1200" b="1" u="none" strike="noStrike" dirty="0">
                          <a:solidFill>
                            <a:schemeClr val="bg1"/>
                          </a:solidFill>
                          <a:effectLst/>
                        </a:rPr>
                        <a:t>INTERVENTION PLANNED BY THE SETA</a:t>
                      </a:r>
                      <a:endParaRPr lang="en-ZA" sz="1200" b="1" i="0" u="none" strike="noStrike" dirty="0">
                        <a:solidFill>
                          <a:schemeClr val="bg1"/>
                        </a:solidFill>
                        <a:effectLst/>
                        <a:latin typeface="Arial" panose="020B0604020202020204" pitchFamily="34" charset="0"/>
                      </a:endParaRPr>
                    </a:p>
                  </a:txBody>
                  <a:tcPr marL="7417" marR="7417" marT="7417" marB="0">
                    <a:solidFill>
                      <a:srgbClr val="F6A22E"/>
                    </a:solidFill>
                  </a:tcPr>
                </a:tc>
                <a:extLst>
                  <a:ext uri="{0D108BD9-81ED-4DB2-BD59-A6C34878D82A}">
                    <a16:rowId xmlns:a16="http://schemas.microsoft.com/office/drawing/2014/main" xmlns="" val="81720964"/>
                  </a:ext>
                </a:extLst>
              </a:tr>
              <a:tr h="324347">
                <a:tc>
                  <a:txBody>
                    <a:bodyPr/>
                    <a:lstStyle/>
                    <a:p>
                      <a:pPr algn="l" fontAlgn="t"/>
                      <a:r>
                        <a:rPr lang="en-ZA" sz="1200" u="none" strike="noStrike">
                          <a:effectLst/>
                        </a:rPr>
                        <a:t>2015-121905</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dirty="0">
                          <a:effectLst/>
                        </a:rPr>
                        <a:t>Programme or Project Manager</a:t>
                      </a:r>
                      <a:endParaRPr lang="en-ZA" sz="1200" b="1" i="0" u="none" strike="noStrike" dirty="0">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Advanced or Postgraduate Diploma in Project Management</a:t>
                      </a:r>
                      <a:endParaRPr lang="en-ZA" sz="1200" b="1" i="0" u="none" strike="noStrike">
                        <a:solidFill>
                          <a:srgbClr val="000000"/>
                        </a:solidFill>
                        <a:effectLst/>
                        <a:latin typeface="Calibri" panose="020F0502020204030204" pitchFamily="34" charset="0"/>
                      </a:endParaRPr>
                    </a:p>
                  </a:txBody>
                  <a:tcPr marL="7417" marR="7417" marT="7417" marB="0">
                    <a:noFill/>
                  </a:tcPr>
                </a:tc>
                <a:extLst>
                  <a:ext uri="{0D108BD9-81ED-4DB2-BD59-A6C34878D82A}">
                    <a16:rowId xmlns:a16="http://schemas.microsoft.com/office/drawing/2014/main" xmlns="" val="3950994479"/>
                  </a:ext>
                </a:extLst>
              </a:tr>
              <a:tr h="202398">
                <a:tc>
                  <a:txBody>
                    <a:bodyPr/>
                    <a:lstStyle/>
                    <a:p>
                      <a:pPr algn="l" fontAlgn="t"/>
                      <a:r>
                        <a:rPr lang="en-ZA" sz="1200" u="none" strike="noStrike">
                          <a:effectLst/>
                        </a:rPr>
                        <a:t>2015-214301</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dirty="0">
                          <a:effectLst/>
                        </a:rPr>
                        <a:t>Environmental Engineer </a:t>
                      </a:r>
                      <a:endParaRPr lang="en-ZA" sz="1200" b="1" i="0" u="none" strike="noStrike" dirty="0">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Bursary - Bachelor of Civil Engineering</a:t>
                      </a:r>
                      <a:endParaRPr lang="en-ZA" sz="1200" b="1" i="0" u="none" strike="noStrike">
                        <a:solidFill>
                          <a:srgbClr val="000000"/>
                        </a:solidFill>
                        <a:effectLst/>
                        <a:latin typeface="Calibri" panose="020F0502020204030204" pitchFamily="34" charset="0"/>
                      </a:endParaRPr>
                    </a:p>
                  </a:txBody>
                  <a:tcPr marL="7417" marR="7417" marT="7417" marB="0">
                    <a:noFill/>
                  </a:tcPr>
                </a:tc>
                <a:extLst>
                  <a:ext uri="{0D108BD9-81ED-4DB2-BD59-A6C34878D82A}">
                    <a16:rowId xmlns:a16="http://schemas.microsoft.com/office/drawing/2014/main" xmlns="" val="1804624269"/>
                  </a:ext>
                </a:extLst>
              </a:tr>
              <a:tr h="429843">
                <a:tc>
                  <a:txBody>
                    <a:bodyPr/>
                    <a:lstStyle/>
                    <a:p>
                      <a:pPr algn="l" fontAlgn="t"/>
                      <a:r>
                        <a:rPr lang="en-ZA" sz="1200" u="none" strike="noStrike">
                          <a:effectLst/>
                        </a:rPr>
                        <a:t>2015-213306</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Water Quality Analyst</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Bursary - Bachelor of Science: Community Water Services and Sanitation</a:t>
                      </a:r>
                      <a:endParaRPr lang="en-ZA" sz="1200" b="1" i="0" u="none" strike="noStrike">
                        <a:solidFill>
                          <a:srgbClr val="000000"/>
                        </a:solidFill>
                        <a:effectLst/>
                        <a:latin typeface="Calibri" panose="020F0502020204030204" pitchFamily="34" charset="0"/>
                      </a:endParaRPr>
                    </a:p>
                  </a:txBody>
                  <a:tcPr marL="7417" marR="7417" marT="7417" marB="0">
                    <a:noFill/>
                  </a:tcPr>
                </a:tc>
                <a:extLst>
                  <a:ext uri="{0D108BD9-81ED-4DB2-BD59-A6C34878D82A}">
                    <a16:rowId xmlns:a16="http://schemas.microsoft.com/office/drawing/2014/main" xmlns="" val="4269071593"/>
                  </a:ext>
                </a:extLst>
              </a:tr>
              <a:tr h="296975">
                <a:tc>
                  <a:txBody>
                    <a:bodyPr/>
                    <a:lstStyle/>
                    <a:p>
                      <a:pPr algn="l" fontAlgn="t"/>
                      <a:r>
                        <a:rPr lang="en-ZA" sz="1200" u="none" strike="noStrike" dirty="0">
                          <a:effectLst/>
                        </a:rPr>
                        <a:t>2015-215103</a:t>
                      </a:r>
                      <a:endParaRPr lang="en-ZA" sz="1200" b="1" i="0" u="none" strike="noStrike" dirty="0">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dirty="0">
                          <a:effectLst/>
                        </a:rPr>
                        <a:t>Energy Engineer</a:t>
                      </a:r>
                      <a:endParaRPr lang="en-ZA" sz="1200" b="1" i="0" u="none" strike="noStrike" dirty="0">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Bursary - Bachelor of Electrical Engineering</a:t>
                      </a:r>
                      <a:endParaRPr lang="en-ZA" sz="1200" b="1" i="0" u="none" strike="noStrike">
                        <a:solidFill>
                          <a:srgbClr val="000000"/>
                        </a:solidFill>
                        <a:effectLst/>
                        <a:latin typeface="Calibri" panose="020F0502020204030204" pitchFamily="34" charset="0"/>
                      </a:endParaRPr>
                    </a:p>
                  </a:txBody>
                  <a:tcPr marL="7417" marR="7417" marT="7417" marB="0">
                    <a:noFill/>
                  </a:tcPr>
                </a:tc>
                <a:extLst>
                  <a:ext uri="{0D108BD9-81ED-4DB2-BD59-A6C34878D82A}">
                    <a16:rowId xmlns:a16="http://schemas.microsoft.com/office/drawing/2014/main" xmlns="" val="2171740477"/>
                  </a:ext>
                </a:extLst>
              </a:tr>
              <a:tr h="486521">
                <a:tc>
                  <a:txBody>
                    <a:bodyPr/>
                    <a:lstStyle/>
                    <a:p>
                      <a:pPr algn="l" fontAlgn="t"/>
                      <a:r>
                        <a:rPr lang="en-ZA" sz="1200" u="none" strike="noStrike">
                          <a:effectLst/>
                        </a:rPr>
                        <a:t>2015-214201</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Civil Engineer</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Bursary - Bachelor of Science: Community Water Services and Sanitation</a:t>
                      </a:r>
                      <a:endParaRPr lang="en-ZA" sz="1200" b="1" i="0" u="none" strike="noStrike">
                        <a:solidFill>
                          <a:srgbClr val="000000"/>
                        </a:solidFill>
                        <a:effectLst/>
                        <a:latin typeface="Calibri" panose="020F0502020204030204" pitchFamily="34" charset="0"/>
                      </a:endParaRPr>
                    </a:p>
                  </a:txBody>
                  <a:tcPr marL="7417" marR="7417" marT="7417" marB="0">
                    <a:noFill/>
                  </a:tcPr>
                </a:tc>
                <a:extLst>
                  <a:ext uri="{0D108BD9-81ED-4DB2-BD59-A6C34878D82A}">
                    <a16:rowId xmlns:a16="http://schemas.microsoft.com/office/drawing/2014/main" xmlns="" val="1903338869"/>
                  </a:ext>
                </a:extLst>
              </a:tr>
              <a:tr h="331095">
                <a:tc>
                  <a:txBody>
                    <a:bodyPr/>
                    <a:lstStyle/>
                    <a:p>
                      <a:pPr algn="l" fontAlgn="t"/>
                      <a:r>
                        <a:rPr lang="en-ZA" sz="1200" u="none" strike="noStrike" dirty="0">
                          <a:effectLst/>
                        </a:rPr>
                        <a:t>2015-215101</a:t>
                      </a:r>
                      <a:endParaRPr lang="en-ZA" sz="1200" b="1" i="0" u="none" strike="noStrike" dirty="0">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dirty="0">
                          <a:effectLst/>
                        </a:rPr>
                        <a:t>Electrical Engineer </a:t>
                      </a:r>
                      <a:endParaRPr lang="en-ZA" sz="1200" b="1" i="0" u="none" strike="noStrike" dirty="0">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dirty="0">
                          <a:effectLst/>
                        </a:rPr>
                        <a:t>Bursary - Bachelor of Electrical Engineering</a:t>
                      </a:r>
                      <a:endParaRPr lang="en-ZA" sz="1200" b="1" i="0" u="none" strike="noStrike" dirty="0">
                        <a:solidFill>
                          <a:srgbClr val="000000"/>
                        </a:solidFill>
                        <a:effectLst/>
                        <a:latin typeface="Calibri" panose="020F0502020204030204" pitchFamily="34" charset="0"/>
                      </a:endParaRPr>
                    </a:p>
                  </a:txBody>
                  <a:tcPr marL="7417" marR="7417" marT="7417" marB="0">
                    <a:noFill/>
                  </a:tcPr>
                </a:tc>
                <a:extLst>
                  <a:ext uri="{0D108BD9-81ED-4DB2-BD59-A6C34878D82A}">
                    <a16:rowId xmlns:a16="http://schemas.microsoft.com/office/drawing/2014/main" xmlns="" val="2470376581"/>
                  </a:ext>
                </a:extLst>
              </a:tr>
              <a:tr h="396907">
                <a:tc>
                  <a:txBody>
                    <a:bodyPr/>
                    <a:lstStyle/>
                    <a:p>
                      <a:pPr algn="l" fontAlgn="t"/>
                      <a:r>
                        <a:rPr lang="en-ZA" sz="1200" u="none" strike="noStrike">
                          <a:effectLst/>
                        </a:rPr>
                        <a:t>2015-671101</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Electrician</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Apprenticeship/Learnership - Occupational Certificate: Electrician </a:t>
                      </a:r>
                      <a:endParaRPr lang="en-ZA" sz="1200" b="1" i="0" u="none" strike="noStrike">
                        <a:solidFill>
                          <a:srgbClr val="000000"/>
                        </a:solidFill>
                        <a:effectLst/>
                        <a:latin typeface="Calibri" panose="020F0502020204030204" pitchFamily="34" charset="0"/>
                      </a:endParaRPr>
                    </a:p>
                  </a:txBody>
                  <a:tcPr marL="7417" marR="7417" marT="7417" marB="0">
                    <a:noFill/>
                  </a:tcPr>
                </a:tc>
                <a:extLst>
                  <a:ext uri="{0D108BD9-81ED-4DB2-BD59-A6C34878D82A}">
                    <a16:rowId xmlns:a16="http://schemas.microsoft.com/office/drawing/2014/main" xmlns="" val="2898866868"/>
                  </a:ext>
                </a:extLst>
              </a:tr>
              <a:tr h="396907">
                <a:tc>
                  <a:txBody>
                    <a:bodyPr/>
                    <a:lstStyle/>
                    <a:p>
                      <a:pPr algn="l" fontAlgn="t"/>
                      <a:r>
                        <a:rPr lang="en-ZA" sz="1200" u="none" strike="noStrike">
                          <a:effectLst/>
                        </a:rPr>
                        <a:t>2015-313106</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Concentrated Solar Power (CSP) Plant Process Controller</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Learnership - Concentrated Solar Power (CSP) Plant Process Controller</a:t>
                      </a:r>
                      <a:endParaRPr lang="en-ZA" sz="1200" b="1" i="0" u="none" strike="noStrike">
                        <a:solidFill>
                          <a:srgbClr val="000000"/>
                        </a:solidFill>
                        <a:effectLst/>
                        <a:latin typeface="Calibri" panose="020F0502020204030204" pitchFamily="34" charset="0"/>
                      </a:endParaRPr>
                    </a:p>
                  </a:txBody>
                  <a:tcPr marL="7417" marR="7417" marT="7417" marB="0">
                    <a:noFill/>
                  </a:tcPr>
                </a:tc>
                <a:extLst>
                  <a:ext uri="{0D108BD9-81ED-4DB2-BD59-A6C34878D82A}">
                    <a16:rowId xmlns:a16="http://schemas.microsoft.com/office/drawing/2014/main" xmlns="" val="2542001065"/>
                  </a:ext>
                </a:extLst>
              </a:tr>
              <a:tr h="402130">
                <a:tc>
                  <a:txBody>
                    <a:bodyPr/>
                    <a:lstStyle/>
                    <a:p>
                      <a:pPr algn="l" fontAlgn="t"/>
                      <a:r>
                        <a:rPr lang="en-ZA" sz="1200" u="none" strike="noStrike">
                          <a:effectLst/>
                        </a:rPr>
                        <a:t>2015-313201</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dirty="0">
                          <a:effectLst/>
                        </a:rPr>
                        <a:t>Water Plant Operator</a:t>
                      </a:r>
                      <a:endParaRPr lang="en-ZA" sz="1200" b="1" i="0" u="none" strike="noStrike" dirty="0">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Learnership - National Certificate: Water and Wastewater Reticulation Services </a:t>
                      </a:r>
                      <a:endParaRPr lang="en-ZA" sz="1200" b="1" i="0" u="none" strike="noStrike">
                        <a:solidFill>
                          <a:srgbClr val="000000"/>
                        </a:solidFill>
                        <a:effectLst/>
                        <a:latin typeface="Calibri" panose="020F0502020204030204" pitchFamily="34" charset="0"/>
                      </a:endParaRPr>
                    </a:p>
                  </a:txBody>
                  <a:tcPr marL="7417" marR="7417" marT="7417" marB="0">
                    <a:noFill/>
                  </a:tcPr>
                </a:tc>
                <a:extLst>
                  <a:ext uri="{0D108BD9-81ED-4DB2-BD59-A6C34878D82A}">
                    <a16:rowId xmlns:a16="http://schemas.microsoft.com/office/drawing/2014/main" xmlns="" val="3563162104"/>
                  </a:ext>
                </a:extLst>
              </a:tr>
              <a:tr h="486521">
                <a:tc>
                  <a:txBody>
                    <a:bodyPr/>
                    <a:lstStyle/>
                    <a:p>
                      <a:pPr algn="l" fontAlgn="t"/>
                      <a:r>
                        <a:rPr lang="en-ZA" sz="1200" u="none" strike="noStrike">
                          <a:effectLst/>
                        </a:rPr>
                        <a:t>2015-642602</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a:effectLst/>
                        </a:rPr>
                        <a:t>Solar Installer</a:t>
                      </a:r>
                      <a:endParaRPr lang="en-ZA" sz="1200" b="1" i="0" u="none" strike="noStrike">
                        <a:solidFill>
                          <a:srgbClr val="000000"/>
                        </a:solidFill>
                        <a:effectLst/>
                        <a:latin typeface="Calibri" panose="020F0502020204030204" pitchFamily="34" charset="0"/>
                      </a:endParaRPr>
                    </a:p>
                  </a:txBody>
                  <a:tcPr marL="7417" marR="7417" marT="7417" marB="0">
                    <a:noFill/>
                  </a:tcPr>
                </a:tc>
                <a:tc>
                  <a:txBody>
                    <a:bodyPr/>
                    <a:lstStyle/>
                    <a:p>
                      <a:pPr algn="l" fontAlgn="t"/>
                      <a:r>
                        <a:rPr lang="en-ZA" sz="1200" u="none" strike="noStrike" dirty="0">
                          <a:effectLst/>
                        </a:rPr>
                        <a:t>Skills Programmes/Learnership - Occupational Certificate: Hot Water System Installer (Solar Water Installer)</a:t>
                      </a:r>
                      <a:endParaRPr lang="en-ZA" sz="1200" b="1" i="0" u="none" strike="noStrike" dirty="0">
                        <a:solidFill>
                          <a:srgbClr val="000000"/>
                        </a:solidFill>
                        <a:effectLst/>
                        <a:latin typeface="Calibri" panose="020F0502020204030204" pitchFamily="34" charset="0"/>
                      </a:endParaRPr>
                    </a:p>
                  </a:txBody>
                  <a:tcPr marL="7417" marR="7417" marT="7417" marB="0">
                    <a:noFill/>
                  </a:tcPr>
                </a:tc>
                <a:extLst>
                  <a:ext uri="{0D108BD9-81ED-4DB2-BD59-A6C34878D82A}">
                    <a16:rowId xmlns:a16="http://schemas.microsoft.com/office/drawing/2014/main" xmlns="" val="4106057660"/>
                  </a:ext>
                </a:extLst>
              </a:tr>
            </a:tbl>
          </a:graphicData>
        </a:graphic>
      </p:graphicFrame>
    </p:spTree>
    <p:extLst>
      <p:ext uri="{BB962C8B-B14F-4D97-AF65-F5344CB8AC3E}">
        <p14:creationId xmlns:p14="http://schemas.microsoft.com/office/powerpoint/2010/main" xmlns="" val="188791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3600" cap="small" dirty="0" smtClean="0">
                <a:solidFill>
                  <a:srgbClr val="F6A22E"/>
                </a:solidFill>
              </a:rPr>
              <a:t>Monitoring and tracking of plan</a:t>
            </a:r>
            <a:endParaRPr lang="en-US" sz="3600" cap="small" dirty="0">
              <a:solidFill>
                <a:srgbClr val="F6A22E"/>
              </a:solidFill>
            </a:endParaRPr>
          </a:p>
        </p:txBody>
      </p:sp>
      <p:sp>
        <p:nvSpPr>
          <p:cNvPr id="3" name="Content Placeholder 2"/>
          <p:cNvSpPr>
            <a:spLocks noGrp="1"/>
          </p:cNvSpPr>
          <p:nvPr>
            <p:ph idx="1"/>
          </p:nvPr>
        </p:nvSpPr>
        <p:spPr>
          <a:xfrm>
            <a:off x="1310229" y="1800685"/>
            <a:ext cx="7570535" cy="3990516"/>
          </a:xfrm>
        </p:spPr>
        <p:txBody>
          <a:bodyPr>
            <a:normAutofit/>
          </a:bodyPr>
          <a:lstStyle/>
          <a:p>
            <a:r>
              <a:rPr lang="en-US" sz="2400" dirty="0" smtClean="0">
                <a:solidFill>
                  <a:srgbClr val="7F7F7F"/>
                </a:solidFill>
                <a:latin typeface="Arial"/>
                <a:cs typeface="Arial"/>
              </a:rPr>
              <a:t>Staff performance agreements aligned to plan </a:t>
            </a:r>
          </a:p>
          <a:p>
            <a:r>
              <a:rPr lang="en-US" sz="2400" dirty="0" smtClean="0">
                <a:solidFill>
                  <a:srgbClr val="7F7F7F"/>
                </a:solidFill>
                <a:latin typeface="Arial"/>
                <a:cs typeface="Arial"/>
              </a:rPr>
              <a:t>Monthly reporting internally (strong variance focus)</a:t>
            </a:r>
          </a:p>
          <a:p>
            <a:r>
              <a:rPr lang="en-US" sz="2400" dirty="0" smtClean="0">
                <a:solidFill>
                  <a:srgbClr val="7F7F7F"/>
                </a:solidFill>
                <a:latin typeface="Arial"/>
                <a:cs typeface="Arial"/>
              </a:rPr>
              <a:t>Quarterly reporting to Board, DHET and National Treasury</a:t>
            </a:r>
          </a:p>
          <a:p>
            <a:r>
              <a:rPr lang="en-US" sz="2400" dirty="0" smtClean="0">
                <a:solidFill>
                  <a:srgbClr val="7F7F7F"/>
                </a:solidFill>
                <a:latin typeface="Arial"/>
                <a:cs typeface="Arial"/>
              </a:rPr>
              <a:t>Quarterly performance appraisals</a:t>
            </a:r>
          </a:p>
          <a:p>
            <a:r>
              <a:rPr lang="en-US" sz="2400" dirty="0" smtClean="0">
                <a:solidFill>
                  <a:srgbClr val="7F7F7F"/>
                </a:solidFill>
                <a:latin typeface="Arial"/>
                <a:cs typeface="Arial"/>
              </a:rPr>
              <a:t>Risk management framework and assessments</a:t>
            </a:r>
          </a:p>
          <a:p>
            <a:r>
              <a:rPr lang="en-US" sz="2400" dirty="0" smtClean="0">
                <a:solidFill>
                  <a:srgbClr val="7F7F7F"/>
                </a:solidFill>
                <a:latin typeface="Arial"/>
                <a:cs typeface="Arial"/>
              </a:rPr>
              <a:t>Internal audit</a:t>
            </a:r>
            <a:endParaRPr lang="en-US" sz="2400" dirty="0">
              <a:solidFill>
                <a:srgbClr val="7F7F7F"/>
              </a:solidFill>
              <a:latin typeface="Arial"/>
              <a:cs typeface="Arial"/>
            </a:endParaRPr>
          </a:p>
        </p:txBody>
      </p:sp>
    </p:spTree>
    <p:extLst>
      <p:ext uri="{BB962C8B-B14F-4D97-AF65-F5344CB8AC3E}">
        <p14:creationId xmlns:p14="http://schemas.microsoft.com/office/powerpoint/2010/main" xmlns="" val="34477333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WSETA Powerpoint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ctrTitle"/>
          </p:nvPr>
        </p:nvSpPr>
        <p:spPr>
          <a:xfrm>
            <a:off x="2521175" y="1059492"/>
            <a:ext cx="5861200" cy="1470025"/>
          </a:xfrm>
        </p:spPr>
        <p:txBody>
          <a:bodyPr>
            <a:normAutofit/>
          </a:bodyPr>
          <a:lstStyle/>
          <a:p>
            <a:pPr algn="l"/>
            <a:endParaRPr lang="en-GB" dirty="0">
              <a:solidFill>
                <a:schemeClr val="bg1"/>
              </a:solidFill>
              <a:latin typeface="Arial"/>
              <a:cs typeface="Arial"/>
            </a:endParaRPr>
          </a:p>
        </p:txBody>
      </p:sp>
      <p:sp>
        <p:nvSpPr>
          <p:cNvPr id="3" name="Subtitle 2"/>
          <p:cNvSpPr>
            <a:spLocks noGrp="1"/>
          </p:cNvSpPr>
          <p:nvPr>
            <p:ph type="subTitle" idx="1"/>
          </p:nvPr>
        </p:nvSpPr>
        <p:spPr>
          <a:xfrm>
            <a:off x="1608552" y="2796795"/>
            <a:ext cx="7376689" cy="619900"/>
          </a:xfrm>
          <a:effectLst>
            <a:outerShdw blurRad="50800" dist="38100" dir="18900000" algn="bl" rotWithShape="0">
              <a:prstClr val="black">
                <a:alpha val="40000"/>
              </a:prstClr>
            </a:outerShdw>
          </a:effectLst>
        </p:spPr>
        <p:txBody>
          <a:bodyPr>
            <a:noAutofit/>
          </a:bodyPr>
          <a:lstStyle/>
          <a:p>
            <a:r>
              <a:rPr lang="en-GB" sz="4000" b="1" dirty="0" smtClean="0">
                <a:solidFill>
                  <a:schemeClr val="bg1">
                    <a:lumMod val="50000"/>
                  </a:schemeClr>
                </a:solidFill>
                <a:latin typeface="Arial"/>
                <a:cs typeface="Arial"/>
              </a:rPr>
              <a:t>Thank You!</a:t>
            </a:r>
            <a:endParaRPr lang="en-GB" sz="4000" b="1" dirty="0">
              <a:solidFill>
                <a:schemeClr val="bg1">
                  <a:lumMod val="50000"/>
                </a:schemeClr>
              </a:solidFill>
              <a:latin typeface="Arial"/>
              <a:cs typeface="Arial"/>
            </a:endParaRPr>
          </a:p>
        </p:txBody>
      </p:sp>
      <p:sp>
        <p:nvSpPr>
          <p:cNvPr id="6" name="TextBox 5"/>
          <p:cNvSpPr txBox="1"/>
          <p:nvPr/>
        </p:nvSpPr>
        <p:spPr>
          <a:xfrm>
            <a:off x="2644390" y="3912281"/>
            <a:ext cx="5080264" cy="1200329"/>
          </a:xfrm>
          <a:prstGeom prst="rect">
            <a:avLst/>
          </a:prstGeom>
          <a:noFill/>
        </p:spPr>
        <p:txBody>
          <a:bodyPr wrap="square" rtlCol="0">
            <a:spAutoFit/>
          </a:bodyPr>
          <a:lstStyle/>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xmlns="" val="377985941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3600" b="1" cap="small" dirty="0" smtClean="0">
                <a:solidFill>
                  <a:srgbClr val="F6A22E"/>
                </a:solidFill>
              </a:rPr>
              <a:t>What informs the SETA Strategic Plan</a:t>
            </a:r>
            <a:endParaRPr lang="en-US" sz="3600" b="1" cap="small" dirty="0">
              <a:solidFill>
                <a:srgbClr val="F6A22E"/>
              </a:solidFill>
            </a:endParaRPr>
          </a:p>
        </p:txBody>
      </p:sp>
      <p:sp>
        <p:nvSpPr>
          <p:cNvPr id="3" name="Content Placeholder 2"/>
          <p:cNvSpPr>
            <a:spLocks noGrp="1"/>
          </p:cNvSpPr>
          <p:nvPr>
            <p:ph idx="1"/>
          </p:nvPr>
        </p:nvSpPr>
        <p:spPr>
          <a:xfrm>
            <a:off x="1310230" y="1800686"/>
            <a:ext cx="7473552" cy="3948950"/>
          </a:xfrm>
        </p:spPr>
        <p:txBody>
          <a:bodyPr>
            <a:normAutofit/>
          </a:bodyPr>
          <a:lstStyle/>
          <a:p>
            <a:pPr marL="0" indent="0">
              <a:buNone/>
            </a:pPr>
            <a:r>
              <a:rPr lang="en-US" sz="3900" dirty="0" smtClean="0">
                <a:solidFill>
                  <a:srgbClr val="00AEEF"/>
                </a:solidFill>
                <a:latin typeface="Arial"/>
                <a:cs typeface="Arial"/>
              </a:rPr>
              <a:t>NDP</a:t>
            </a:r>
            <a:r>
              <a:rPr lang="en-US" sz="2400" dirty="0" smtClean="0">
                <a:solidFill>
                  <a:srgbClr val="7F7F7F"/>
                </a:solidFill>
                <a:latin typeface="Arial"/>
                <a:cs typeface="Arial"/>
              </a:rPr>
              <a:t> </a:t>
            </a:r>
            <a:r>
              <a:rPr lang="en-US" sz="1800" dirty="0" smtClean="0">
                <a:solidFill>
                  <a:srgbClr val="7F7F7F"/>
                </a:solidFill>
                <a:latin typeface="Arial"/>
                <a:cs typeface="Arial"/>
              </a:rPr>
              <a:t>– An increase in skilled and professional people will be needed for construction of additional generation capacity.</a:t>
            </a:r>
            <a:endParaRPr lang="en-US" sz="1800" dirty="0">
              <a:solidFill>
                <a:srgbClr val="7F7F7F"/>
              </a:solidFill>
              <a:latin typeface="Arial"/>
              <a:cs typeface="Arial"/>
            </a:endParaRPr>
          </a:p>
          <a:p>
            <a:pPr marL="0" indent="0">
              <a:buNone/>
            </a:pPr>
            <a:r>
              <a:rPr lang="en-US" sz="3900" dirty="0" smtClean="0">
                <a:solidFill>
                  <a:srgbClr val="00AEEF"/>
                </a:solidFill>
                <a:latin typeface="Arial"/>
                <a:cs typeface="Arial"/>
              </a:rPr>
              <a:t>NSDS III</a:t>
            </a:r>
            <a:r>
              <a:rPr lang="en-US" sz="2400" dirty="0" smtClean="0">
                <a:solidFill>
                  <a:srgbClr val="7F7F7F"/>
                </a:solidFill>
                <a:latin typeface="Arial"/>
                <a:cs typeface="Arial"/>
              </a:rPr>
              <a:t> </a:t>
            </a:r>
            <a:r>
              <a:rPr lang="en-US" sz="1800" dirty="0" smtClean="0">
                <a:solidFill>
                  <a:srgbClr val="7F7F7F"/>
                </a:solidFill>
                <a:latin typeface="Arial"/>
                <a:cs typeface="Arial"/>
              </a:rPr>
              <a:t>– Framework within which SETAs must develop their strategies and plans. </a:t>
            </a:r>
          </a:p>
          <a:p>
            <a:pPr marL="0" indent="0">
              <a:buNone/>
            </a:pPr>
            <a:r>
              <a:rPr lang="en-US" sz="3900" dirty="0">
                <a:solidFill>
                  <a:srgbClr val="00AEEF"/>
                </a:solidFill>
                <a:latin typeface="Arial"/>
                <a:cs typeface="Arial"/>
              </a:rPr>
              <a:t>MTSF</a:t>
            </a:r>
            <a:r>
              <a:rPr lang="en-US" sz="1800" dirty="0" smtClean="0">
                <a:solidFill>
                  <a:srgbClr val="7F7F7F"/>
                </a:solidFill>
                <a:latin typeface="Arial"/>
                <a:cs typeface="Arial"/>
              </a:rPr>
              <a:t> – Government’s Strategic Plan for the (2014 – 19) electoral term.</a:t>
            </a:r>
          </a:p>
          <a:p>
            <a:pPr marL="0" indent="0">
              <a:buNone/>
            </a:pPr>
            <a:r>
              <a:rPr lang="en-US" sz="3900" dirty="0">
                <a:solidFill>
                  <a:srgbClr val="00AEEF"/>
                </a:solidFill>
                <a:latin typeface="Arial"/>
                <a:cs typeface="Arial"/>
              </a:rPr>
              <a:t>EWSETA SSP </a:t>
            </a:r>
            <a:r>
              <a:rPr lang="en-US" sz="1800" dirty="0" smtClean="0">
                <a:solidFill>
                  <a:srgbClr val="7F7F7F"/>
                </a:solidFill>
                <a:latin typeface="Arial"/>
                <a:cs typeface="Arial"/>
              </a:rPr>
              <a:t>– Recommends a set of skills development priorities for the EW sector drawn from research findings.</a:t>
            </a:r>
          </a:p>
          <a:p>
            <a:pPr marL="0" indent="0">
              <a:buNone/>
            </a:pPr>
            <a:endParaRPr lang="en-US" sz="2400" dirty="0">
              <a:solidFill>
                <a:srgbClr val="7F7F7F"/>
              </a:solidFill>
              <a:latin typeface="Arial"/>
              <a:cs typeface="Arial"/>
            </a:endParaRPr>
          </a:p>
          <a:p>
            <a:pPr marL="0" indent="0">
              <a:buNone/>
            </a:pPr>
            <a:endParaRPr lang="en-US" sz="2400" dirty="0">
              <a:solidFill>
                <a:srgbClr val="7F7F7F"/>
              </a:solidFill>
              <a:latin typeface="Arial"/>
              <a:cs typeface="Arial"/>
            </a:endParaRPr>
          </a:p>
        </p:txBody>
      </p:sp>
    </p:spTree>
    <p:extLst>
      <p:ext uri="{BB962C8B-B14F-4D97-AF65-F5344CB8AC3E}">
        <p14:creationId xmlns:p14="http://schemas.microsoft.com/office/powerpoint/2010/main" xmlns="" val="2732359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3600" b="1" cap="small" dirty="0" smtClean="0">
                <a:solidFill>
                  <a:srgbClr val="F6A22E"/>
                </a:solidFill>
              </a:rPr>
              <a:t>Strategic Issues</a:t>
            </a:r>
            <a:endParaRPr lang="en-US" sz="3600" b="1" cap="small" dirty="0">
              <a:solidFill>
                <a:srgbClr val="F6A22E"/>
              </a:solidFill>
            </a:endParaRPr>
          </a:p>
        </p:txBody>
      </p:sp>
      <p:sp>
        <p:nvSpPr>
          <p:cNvPr id="3" name="Content Placeholder 2"/>
          <p:cNvSpPr>
            <a:spLocks noGrp="1"/>
          </p:cNvSpPr>
          <p:nvPr>
            <p:ph idx="1"/>
          </p:nvPr>
        </p:nvSpPr>
        <p:spPr>
          <a:xfrm>
            <a:off x="1310230" y="1800686"/>
            <a:ext cx="7473552" cy="3948950"/>
          </a:xfrm>
        </p:spPr>
        <p:txBody>
          <a:bodyPr>
            <a:normAutofit/>
          </a:bodyPr>
          <a:lstStyle/>
          <a:p>
            <a:pPr marL="0" indent="0">
              <a:buNone/>
            </a:pPr>
            <a:r>
              <a:rPr lang="en-US" sz="3900" dirty="0" smtClean="0">
                <a:solidFill>
                  <a:srgbClr val="00AEEF"/>
                </a:solidFill>
                <a:latin typeface="Arial"/>
                <a:cs typeface="Arial"/>
              </a:rPr>
              <a:t>Strategic Issues</a:t>
            </a:r>
            <a:r>
              <a:rPr lang="en-US" sz="2400" dirty="0" smtClean="0">
                <a:solidFill>
                  <a:srgbClr val="00AEEF"/>
                </a:solidFill>
                <a:latin typeface="Arial"/>
                <a:cs typeface="Arial"/>
              </a:rPr>
              <a:t> </a:t>
            </a:r>
            <a:r>
              <a:rPr lang="en-US" sz="1800" dirty="0" smtClean="0">
                <a:solidFill>
                  <a:srgbClr val="7F7F7F"/>
                </a:solidFill>
                <a:latin typeface="Arial"/>
                <a:cs typeface="Arial"/>
              </a:rPr>
              <a:t>– Skills demand in the sector is driven by the following change drivers: </a:t>
            </a:r>
          </a:p>
          <a:p>
            <a:pPr marL="0" indent="0">
              <a:buNone/>
            </a:pPr>
            <a:endParaRPr lang="en-US" sz="1800" dirty="0" smtClean="0">
              <a:solidFill>
                <a:srgbClr val="7F7F7F"/>
              </a:solidFill>
              <a:latin typeface="Arial"/>
              <a:cs typeface="Arial"/>
            </a:endParaRPr>
          </a:p>
          <a:p>
            <a:r>
              <a:rPr lang="en-US" sz="1800" dirty="0" smtClean="0">
                <a:solidFill>
                  <a:srgbClr val="7F7F7F"/>
                </a:solidFill>
                <a:latin typeface="Arial"/>
                <a:cs typeface="Arial"/>
              </a:rPr>
              <a:t>Shift towards renewable energy sources</a:t>
            </a:r>
          </a:p>
          <a:p>
            <a:r>
              <a:rPr lang="en-US" sz="1800" dirty="0" smtClean="0">
                <a:solidFill>
                  <a:srgbClr val="7F7F7F"/>
                </a:solidFill>
                <a:latin typeface="Arial"/>
                <a:cs typeface="Arial"/>
              </a:rPr>
              <a:t>The Green Agenda</a:t>
            </a:r>
          </a:p>
          <a:p>
            <a:r>
              <a:rPr lang="en-US" sz="1800" dirty="0" smtClean="0">
                <a:solidFill>
                  <a:srgbClr val="7F7F7F"/>
                </a:solidFill>
                <a:latin typeface="Arial"/>
                <a:cs typeface="Arial"/>
              </a:rPr>
              <a:t>Nuclear Build Programme</a:t>
            </a:r>
          </a:p>
          <a:p>
            <a:r>
              <a:rPr lang="en-US" sz="1800" dirty="0" smtClean="0">
                <a:solidFill>
                  <a:srgbClr val="7F7F7F"/>
                </a:solidFill>
                <a:latin typeface="Arial"/>
                <a:cs typeface="Arial"/>
              </a:rPr>
              <a:t>Operation Phakisa</a:t>
            </a:r>
          </a:p>
          <a:p>
            <a:r>
              <a:rPr lang="en-US" sz="1800" dirty="0" smtClean="0">
                <a:solidFill>
                  <a:srgbClr val="7F7F7F"/>
                </a:solidFill>
                <a:latin typeface="Arial"/>
                <a:cs typeface="Arial"/>
              </a:rPr>
              <a:t>Strategic Infrastructure Projects</a:t>
            </a:r>
          </a:p>
          <a:p>
            <a:r>
              <a:rPr lang="en-US" sz="1800" dirty="0" smtClean="0">
                <a:solidFill>
                  <a:srgbClr val="7F7F7F"/>
                </a:solidFill>
                <a:latin typeface="Arial"/>
                <a:cs typeface="Arial"/>
              </a:rPr>
              <a:t>Sustainable resource development</a:t>
            </a:r>
            <a:endParaRPr lang="en-US" sz="1800" dirty="0">
              <a:solidFill>
                <a:srgbClr val="7F7F7F"/>
              </a:solidFill>
              <a:latin typeface="Arial"/>
              <a:cs typeface="Arial"/>
            </a:endParaRPr>
          </a:p>
          <a:p>
            <a:pPr marL="0" indent="0">
              <a:buNone/>
            </a:pPr>
            <a:endParaRPr lang="en-US" sz="2400" dirty="0">
              <a:solidFill>
                <a:srgbClr val="7F7F7F"/>
              </a:solidFill>
              <a:latin typeface="Arial"/>
              <a:cs typeface="Arial"/>
            </a:endParaRPr>
          </a:p>
          <a:p>
            <a:pPr marL="0" indent="0">
              <a:buNone/>
            </a:pPr>
            <a:endParaRPr lang="en-US" sz="2400" dirty="0">
              <a:solidFill>
                <a:srgbClr val="7F7F7F"/>
              </a:solidFill>
              <a:latin typeface="Arial"/>
              <a:cs typeface="Arial"/>
            </a:endParaRPr>
          </a:p>
        </p:txBody>
      </p:sp>
    </p:spTree>
    <p:extLst>
      <p:ext uri="{BB962C8B-B14F-4D97-AF65-F5344CB8AC3E}">
        <p14:creationId xmlns:p14="http://schemas.microsoft.com/office/powerpoint/2010/main" xmlns="" val="4281805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3600" b="1" cap="small" dirty="0" smtClean="0">
                <a:solidFill>
                  <a:srgbClr val="F6A22E"/>
                </a:solidFill>
              </a:rPr>
              <a:t>EWSETA Strategic Plan Process</a:t>
            </a:r>
            <a:endParaRPr lang="en-US" sz="3600" b="1" cap="small" dirty="0">
              <a:solidFill>
                <a:srgbClr val="F6A22E"/>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5426349"/>
              </p:ext>
            </p:extLst>
          </p:nvPr>
        </p:nvGraphicFramePr>
        <p:xfrm>
          <a:off x="1309688" y="1800225"/>
          <a:ext cx="7473950" cy="3708400"/>
        </p:xfrm>
        <a:graphic>
          <a:graphicData uri="http://schemas.openxmlformats.org/drawingml/2006/table">
            <a:tbl>
              <a:tblPr firstRow="1" bandRow="1">
                <a:tableStyleId>{5C22544A-7EE6-4342-B048-85BDC9FD1C3A}</a:tableStyleId>
              </a:tblPr>
              <a:tblGrid>
                <a:gridCol w="4924857">
                  <a:extLst>
                    <a:ext uri="{9D8B030D-6E8A-4147-A177-3AD203B41FA5}">
                      <a16:colId xmlns:a16="http://schemas.microsoft.com/office/drawing/2014/main" xmlns="" val="981616109"/>
                    </a:ext>
                  </a:extLst>
                </a:gridCol>
                <a:gridCol w="2549093">
                  <a:extLst>
                    <a:ext uri="{9D8B030D-6E8A-4147-A177-3AD203B41FA5}">
                      <a16:colId xmlns:a16="http://schemas.microsoft.com/office/drawing/2014/main" xmlns="" val="328891712"/>
                    </a:ext>
                  </a:extLst>
                </a:gridCol>
              </a:tblGrid>
              <a:tr h="370840">
                <a:tc>
                  <a:txBody>
                    <a:bodyPr/>
                    <a:lstStyle/>
                    <a:p>
                      <a:endParaRPr lang="en-ZA" dirty="0">
                        <a:latin typeface="Arial" panose="020B0604020202020204" pitchFamily="34" charset="0"/>
                        <a:cs typeface="Arial" panose="020B0604020202020204" pitchFamily="34" charset="0"/>
                      </a:endParaRPr>
                    </a:p>
                  </a:txBody>
                  <a:tcPr>
                    <a:noFill/>
                  </a:tcPr>
                </a:tc>
                <a:tc>
                  <a:txBody>
                    <a:bodyPr/>
                    <a:lstStyle/>
                    <a:p>
                      <a:endParaRPr lang="en-ZA"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xmlns="" val="3710722758"/>
                  </a:ext>
                </a:extLst>
              </a:tr>
              <a:tr h="370840">
                <a:tc>
                  <a:txBody>
                    <a:bodyPr/>
                    <a:lstStyle/>
                    <a:p>
                      <a:r>
                        <a:rPr lang="en-ZA" dirty="0" smtClean="0">
                          <a:latin typeface="Arial" panose="020B0604020202020204" pitchFamily="34" charset="0"/>
                          <a:cs typeface="Arial" panose="020B0604020202020204" pitchFamily="34" charset="0"/>
                        </a:rPr>
                        <a:t>First draft SSP to DHET</a:t>
                      </a:r>
                      <a:endParaRPr lang="en-ZA" dirty="0">
                        <a:latin typeface="Arial" panose="020B0604020202020204" pitchFamily="34" charset="0"/>
                        <a:cs typeface="Arial" panose="020B0604020202020204" pitchFamily="34" charset="0"/>
                      </a:endParaRPr>
                    </a:p>
                  </a:txBody>
                  <a:tcPr>
                    <a:noFill/>
                  </a:tcPr>
                </a:tc>
                <a:tc>
                  <a:txBody>
                    <a:bodyPr/>
                    <a:lstStyle/>
                    <a:p>
                      <a:r>
                        <a:rPr lang="en-ZA" dirty="0" smtClean="0">
                          <a:latin typeface="Arial" panose="020B0604020202020204" pitchFamily="34" charset="0"/>
                          <a:cs typeface="Arial" panose="020B0604020202020204" pitchFamily="34" charset="0"/>
                        </a:rPr>
                        <a:t>mid</a:t>
                      </a:r>
                      <a:r>
                        <a:rPr lang="en-ZA" baseline="0" dirty="0" smtClean="0">
                          <a:latin typeface="Arial" panose="020B0604020202020204" pitchFamily="34" charset="0"/>
                          <a:cs typeface="Arial" panose="020B0604020202020204" pitchFamily="34" charset="0"/>
                        </a:rPr>
                        <a:t> June</a:t>
                      </a:r>
                      <a:endParaRPr lang="en-ZA"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xmlns="" val="3606390290"/>
                  </a:ext>
                </a:extLst>
              </a:tr>
              <a:tr h="370840">
                <a:tc>
                  <a:txBody>
                    <a:bodyPr/>
                    <a:lstStyle/>
                    <a:p>
                      <a:r>
                        <a:rPr lang="en-ZA" sz="1800" dirty="0" smtClean="0">
                          <a:latin typeface="Arial" pitchFamily="34" charset="0"/>
                          <a:cs typeface="Arial" pitchFamily="34" charset="0"/>
                        </a:rPr>
                        <a:t>Board Strategic Planning Session</a:t>
                      </a:r>
                      <a:endParaRPr lang="en-ZA" dirty="0">
                        <a:latin typeface="Arial" panose="020B0604020202020204" pitchFamily="34" charset="0"/>
                        <a:cs typeface="Arial" panose="020B0604020202020204" pitchFamily="34" charset="0"/>
                      </a:endParaRPr>
                    </a:p>
                  </a:txBody>
                  <a:tcPr>
                    <a:noFill/>
                  </a:tcPr>
                </a:tc>
                <a:tc>
                  <a:txBody>
                    <a:bodyPr/>
                    <a:lstStyle/>
                    <a:p>
                      <a:r>
                        <a:rPr lang="en-ZA" dirty="0" smtClean="0">
                          <a:latin typeface="Arial" panose="020B0604020202020204" pitchFamily="34" charset="0"/>
                          <a:cs typeface="Arial" panose="020B0604020202020204" pitchFamily="34" charset="0"/>
                        </a:rPr>
                        <a:t>Mid July</a:t>
                      </a:r>
                      <a:endParaRPr lang="en-ZA"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xmlns="" val="382477415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latin typeface="Arial" panose="020B0604020202020204" pitchFamily="34" charset="0"/>
                          <a:cs typeface="Arial" panose="020B0604020202020204" pitchFamily="34" charset="0"/>
                        </a:rPr>
                        <a:t>Final SSP to DHET</a:t>
                      </a:r>
                      <a:endParaRPr lang="en-ZA" dirty="0">
                        <a:latin typeface="Arial" panose="020B0604020202020204" pitchFamily="34" charset="0"/>
                        <a:cs typeface="Arial" panose="020B0604020202020204" pitchFamily="34" charset="0"/>
                      </a:endParaRPr>
                    </a:p>
                  </a:txBody>
                  <a:tcPr>
                    <a:noFill/>
                  </a:tcPr>
                </a:tc>
                <a:tc>
                  <a:txBody>
                    <a:bodyPr/>
                    <a:lstStyle/>
                    <a:p>
                      <a:r>
                        <a:rPr lang="en-ZA" dirty="0" smtClean="0">
                          <a:latin typeface="Arial" panose="020B0604020202020204" pitchFamily="34" charset="0"/>
                          <a:cs typeface="Arial" panose="020B0604020202020204" pitchFamily="34" charset="0"/>
                        </a:rPr>
                        <a:t>beginning of August</a:t>
                      </a:r>
                      <a:endParaRPr lang="en-ZA"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xmlns="" val="2436575127"/>
                  </a:ext>
                </a:extLst>
              </a:tr>
              <a:tr h="370840">
                <a:tc>
                  <a:txBody>
                    <a:bodyPr/>
                    <a:lstStyle/>
                    <a:p>
                      <a:r>
                        <a:rPr lang="en-ZA" dirty="0" smtClean="0">
                          <a:latin typeface="Arial" panose="020B0604020202020204" pitchFamily="34" charset="0"/>
                          <a:cs typeface="Arial" panose="020B0604020202020204" pitchFamily="34" charset="0"/>
                        </a:rPr>
                        <a:t>Draft SP and APP</a:t>
                      </a:r>
                      <a:endParaRPr lang="en-ZA" dirty="0">
                        <a:latin typeface="Arial" panose="020B0604020202020204" pitchFamily="34" charset="0"/>
                        <a:cs typeface="Arial" panose="020B0604020202020204" pitchFamily="34" charset="0"/>
                      </a:endParaRPr>
                    </a:p>
                  </a:txBody>
                  <a:tcPr>
                    <a:noFill/>
                  </a:tcPr>
                </a:tc>
                <a:tc>
                  <a:txBody>
                    <a:bodyPr/>
                    <a:lstStyle/>
                    <a:p>
                      <a:r>
                        <a:rPr lang="en-ZA" dirty="0" smtClean="0">
                          <a:latin typeface="Arial" panose="020B0604020202020204" pitchFamily="34" charset="0"/>
                          <a:cs typeface="Arial" panose="020B0604020202020204" pitchFamily="34" charset="0"/>
                        </a:rPr>
                        <a:t>end August</a:t>
                      </a:r>
                      <a:endParaRPr lang="en-ZA"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xmlns="" val="97729063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latin typeface="Arial" panose="020B0604020202020204" pitchFamily="34" charset="0"/>
                          <a:cs typeface="Arial" panose="020B0604020202020204" pitchFamily="34" charset="0"/>
                        </a:rPr>
                        <a:t>Final SP and APP</a:t>
                      </a:r>
                      <a:endParaRPr lang="en-ZA" dirty="0">
                        <a:latin typeface="Arial" panose="020B0604020202020204" pitchFamily="34" charset="0"/>
                        <a:cs typeface="Arial" panose="020B0604020202020204" pitchFamily="34" charset="0"/>
                      </a:endParaRPr>
                    </a:p>
                  </a:txBody>
                  <a:tcPr>
                    <a:noFill/>
                  </a:tcPr>
                </a:tc>
                <a:tc>
                  <a:txBody>
                    <a:bodyPr/>
                    <a:lstStyle/>
                    <a:p>
                      <a:r>
                        <a:rPr lang="en-ZA" dirty="0" smtClean="0">
                          <a:latin typeface="Arial" panose="020B0604020202020204" pitchFamily="34" charset="0"/>
                          <a:cs typeface="Arial" panose="020B0604020202020204" pitchFamily="34" charset="0"/>
                        </a:rPr>
                        <a:t>end November</a:t>
                      </a:r>
                      <a:endParaRPr lang="en-ZA"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xmlns="" val="2239886178"/>
                  </a:ext>
                </a:extLst>
              </a:tr>
              <a:tr h="370840">
                <a:tc>
                  <a:txBody>
                    <a:bodyPr/>
                    <a:lstStyle/>
                    <a:p>
                      <a:r>
                        <a:rPr lang="en-ZA" dirty="0" smtClean="0">
                          <a:latin typeface="Arial" panose="020B0604020202020204" pitchFamily="34" charset="0"/>
                          <a:cs typeface="Arial" panose="020B0604020202020204" pitchFamily="34" charset="0"/>
                        </a:rPr>
                        <a:t>Possible SP and APP revision</a:t>
                      </a:r>
                      <a:endParaRPr lang="en-ZA" dirty="0">
                        <a:latin typeface="Arial" panose="020B0604020202020204" pitchFamily="34" charset="0"/>
                        <a:cs typeface="Arial" panose="020B0604020202020204" pitchFamily="34" charset="0"/>
                      </a:endParaRPr>
                    </a:p>
                  </a:txBody>
                  <a:tcPr>
                    <a:noFill/>
                  </a:tcPr>
                </a:tc>
                <a:tc>
                  <a:txBody>
                    <a:bodyPr/>
                    <a:lstStyle/>
                    <a:p>
                      <a:r>
                        <a:rPr lang="en-ZA" dirty="0" smtClean="0">
                          <a:latin typeface="Arial" panose="020B0604020202020204" pitchFamily="34" charset="0"/>
                          <a:cs typeface="Arial" panose="020B0604020202020204" pitchFamily="34" charset="0"/>
                        </a:rPr>
                        <a:t>end January</a:t>
                      </a:r>
                      <a:endParaRPr lang="en-ZA"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xmlns="" val="1539998576"/>
                  </a:ext>
                </a:extLst>
              </a:tr>
              <a:tr h="370840">
                <a:tc>
                  <a:txBody>
                    <a:bodyPr/>
                    <a:lstStyle/>
                    <a:p>
                      <a:r>
                        <a:rPr lang="en-ZA" dirty="0" smtClean="0">
                          <a:latin typeface="Arial" panose="020B0604020202020204" pitchFamily="34" charset="0"/>
                          <a:cs typeface="Arial" panose="020B0604020202020204" pitchFamily="34" charset="0"/>
                        </a:rPr>
                        <a:t>Minister approves SP and APP </a:t>
                      </a:r>
                      <a:endParaRPr lang="en-ZA" dirty="0">
                        <a:latin typeface="Arial" panose="020B0604020202020204" pitchFamily="34" charset="0"/>
                        <a:cs typeface="Arial" panose="020B0604020202020204" pitchFamily="34" charset="0"/>
                      </a:endParaRPr>
                    </a:p>
                  </a:txBody>
                  <a:tcPr>
                    <a:noFill/>
                  </a:tcPr>
                </a:tc>
                <a:tc>
                  <a:txBody>
                    <a:bodyPr/>
                    <a:lstStyle/>
                    <a:p>
                      <a:r>
                        <a:rPr lang="en-ZA" dirty="0" smtClean="0">
                          <a:latin typeface="Arial" panose="020B0604020202020204" pitchFamily="34" charset="0"/>
                          <a:cs typeface="Arial" panose="020B0604020202020204" pitchFamily="34" charset="0"/>
                        </a:rPr>
                        <a:t>Mid March</a:t>
                      </a:r>
                      <a:endParaRPr lang="en-ZA"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xmlns="" val="2264578761"/>
                  </a:ext>
                </a:extLst>
              </a:tr>
              <a:tr h="370840">
                <a:tc>
                  <a:txBody>
                    <a:bodyPr/>
                    <a:lstStyle/>
                    <a:p>
                      <a:r>
                        <a:rPr lang="en-ZA" dirty="0" smtClean="0">
                          <a:latin typeface="Arial" panose="020B0604020202020204" pitchFamily="34" charset="0"/>
                          <a:cs typeface="Arial" panose="020B0604020202020204" pitchFamily="34" charset="0"/>
                        </a:rPr>
                        <a:t>SP and APP implementation</a:t>
                      </a:r>
                      <a:r>
                        <a:rPr lang="en-ZA" baseline="0" dirty="0" smtClean="0">
                          <a:latin typeface="Arial" panose="020B0604020202020204" pitchFamily="34" charset="0"/>
                          <a:cs typeface="Arial" panose="020B0604020202020204" pitchFamily="34" charset="0"/>
                        </a:rPr>
                        <a:t> commences</a:t>
                      </a:r>
                      <a:endParaRPr lang="en-ZA" dirty="0">
                        <a:latin typeface="Arial" panose="020B0604020202020204" pitchFamily="34" charset="0"/>
                        <a:cs typeface="Arial" panose="020B0604020202020204" pitchFamily="34" charset="0"/>
                      </a:endParaRPr>
                    </a:p>
                  </a:txBody>
                  <a:tcPr>
                    <a:noFill/>
                  </a:tcPr>
                </a:tc>
                <a:tc>
                  <a:txBody>
                    <a:bodyPr/>
                    <a:lstStyle/>
                    <a:p>
                      <a:r>
                        <a:rPr lang="en-ZA" dirty="0" smtClean="0">
                          <a:latin typeface="Arial" panose="020B0604020202020204" pitchFamily="34" charset="0"/>
                          <a:cs typeface="Arial" panose="020B0604020202020204" pitchFamily="34" charset="0"/>
                        </a:rPr>
                        <a:t>April</a:t>
                      </a:r>
                      <a:endParaRPr lang="en-ZA"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xmlns="" val="2191982009"/>
                  </a:ext>
                </a:extLst>
              </a:tr>
              <a:tr h="370840">
                <a:tc>
                  <a:txBody>
                    <a:bodyPr/>
                    <a:lstStyle/>
                    <a:p>
                      <a:r>
                        <a:rPr lang="en-ZA" dirty="0" smtClean="0">
                          <a:latin typeface="Arial" panose="020B0604020202020204" pitchFamily="34" charset="0"/>
                          <a:cs typeface="Arial" panose="020B0604020202020204" pitchFamily="34" charset="0"/>
                        </a:rPr>
                        <a:t>Continuous monitoring and tracking</a:t>
                      </a:r>
                      <a:endParaRPr lang="en-ZA" dirty="0">
                        <a:latin typeface="Arial" panose="020B0604020202020204" pitchFamily="34" charset="0"/>
                        <a:cs typeface="Arial" panose="020B0604020202020204" pitchFamily="34" charset="0"/>
                      </a:endParaRPr>
                    </a:p>
                  </a:txBody>
                  <a:tcPr>
                    <a:noFill/>
                  </a:tcPr>
                </a:tc>
                <a:tc>
                  <a:txBody>
                    <a:bodyPr/>
                    <a:lstStyle/>
                    <a:p>
                      <a:r>
                        <a:rPr lang="en-ZA" dirty="0" smtClean="0">
                          <a:latin typeface="Arial" panose="020B0604020202020204" pitchFamily="34" charset="0"/>
                          <a:cs typeface="Arial" panose="020B0604020202020204" pitchFamily="34" charset="0"/>
                        </a:rPr>
                        <a:t>April - March</a:t>
                      </a:r>
                      <a:endParaRPr lang="en-ZA"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xmlns="" val="3772035339"/>
                  </a:ext>
                </a:extLst>
              </a:tr>
            </a:tbl>
          </a:graphicData>
        </a:graphic>
      </p:graphicFrame>
    </p:spTree>
    <p:extLst>
      <p:ext uri="{BB962C8B-B14F-4D97-AF65-F5344CB8AC3E}">
        <p14:creationId xmlns:p14="http://schemas.microsoft.com/office/powerpoint/2010/main" xmlns="" val="3117315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2800" b="1" cap="small" dirty="0" smtClean="0">
                <a:solidFill>
                  <a:srgbClr val="F6A22E"/>
                </a:solidFill>
              </a:rPr>
              <a:t>EWSETA Strategic Outcome Oriented Goals</a:t>
            </a:r>
            <a:endParaRPr lang="en-US" sz="2800" b="1" cap="small" dirty="0">
              <a:solidFill>
                <a:srgbClr val="F6A22E"/>
              </a:solidFill>
            </a:endParaRPr>
          </a:p>
        </p:txBody>
      </p:sp>
      <p:sp>
        <p:nvSpPr>
          <p:cNvPr id="3" name="Content Placeholder 2"/>
          <p:cNvSpPr>
            <a:spLocks noGrp="1"/>
          </p:cNvSpPr>
          <p:nvPr>
            <p:ph idx="1"/>
          </p:nvPr>
        </p:nvSpPr>
        <p:spPr>
          <a:xfrm>
            <a:off x="1310230" y="1800686"/>
            <a:ext cx="7473552" cy="3948950"/>
          </a:xfrm>
        </p:spPr>
        <p:txBody>
          <a:bodyPr>
            <a:normAutofit/>
          </a:bodyPr>
          <a:lstStyle/>
          <a:p>
            <a:pPr marL="0" indent="0">
              <a:buNone/>
            </a:pPr>
            <a:endParaRPr lang="en-US" sz="2400" dirty="0">
              <a:solidFill>
                <a:srgbClr val="7F7F7F"/>
              </a:solidFill>
              <a:latin typeface="Arial"/>
              <a:cs typeface="Arial"/>
            </a:endParaRPr>
          </a:p>
          <a:p>
            <a:pPr marL="0" indent="0">
              <a:buNone/>
            </a:pPr>
            <a:endParaRPr lang="en-US" sz="2400" dirty="0">
              <a:solidFill>
                <a:srgbClr val="7F7F7F"/>
              </a:solidFill>
              <a:latin typeface="Arial"/>
              <a:cs typeface="Arial"/>
            </a:endParaRPr>
          </a:p>
        </p:txBody>
      </p:sp>
      <p:graphicFrame>
        <p:nvGraphicFramePr>
          <p:cNvPr id="5" name="Diagram 4"/>
          <p:cNvGraphicFramePr/>
          <p:nvPr>
            <p:extLst>
              <p:ext uri="{D42A27DB-BD31-4B8C-83A1-F6EECF244321}">
                <p14:modId xmlns:p14="http://schemas.microsoft.com/office/powerpoint/2010/main" xmlns="" val="369775949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2380599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3600" b="1" cap="small" dirty="0" smtClean="0">
                <a:solidFill>
                  <a:srgbClr val="F6A22E"/>
                </a:solidFill>
              </a:rPr>
              <a:t>Programmes</a:t>
            </a:r>
            <a:endParaRPr lang="en-US" sz="3600" b="1" cap="small" dirty="0">
              <a:solidFill>
                <a:srgbClr val="F6A22E"/>
              </a:solidFill>
            </a:endParaRPr>
          </a:p>
        </p:txBody>
      </p:sp>
      <p:sp>
        <p:nvSpPr>
          <p:cNvPr id="3" name="Content Placeholder 2"/>
          <p:cNvSpPr>
            <a:spLocks noGrp="1"/>
          </p:cNvSpPr>
          <p:nvPr>
            <p:ph idx="1"/>
          </p:nvPr>
        </p:nvSpPr>
        <p:spPr>
          <a:xfrm>
            <a:off x="1310229" y="1800685"/>
            <a:ext cx="7570535" cy="3990516"/>
          </a:xfrm>
        </p:spPr>
        <p:txBody>
          <a:bodyPr>
            <a:normAutofit/>
          </a:bodyPr>
          <a:lstStyle/>
          <a:p>
            <a:pPr marL="0" indent="0">
              <a:buNone/>
            </a:pPr>
            <a:r>
              <a:rPr lang="en-US" sz="2400" dirty="0" smtClean="0">
                <a:solidFill>
                  <a:srgbClr val="7F7F7F"/>
                </a:solidFill>
                <a:latin typeface="Arial"/>
                <a:cs typeface="Arial"/>
              </a:rPr>
              <a:t>The following four programmes respond to the EWSETA Goals</a:t>
            </a:r>
          </a:p>
          <a:p>
            <a:pPr marL="0" indent="0">
              <a:buNone/>
            </a:pPr>
            <a:endParaRPr lang="en-US" sz="2400" dirty="0">
              <a:solidFill>
                <a:srgbClr val="7F7F7F"/>
              </a:solidFill>
              <a:latin typeface="Arial"/>
              <a:cs typeface="Arial"/>
            </a:endParaRPr>
          </a:p>
          <a:p>
            <a:r>
              <a:rPr lang="en-US" sz="2400" dirty="0" smtClean="0">
                <a:solidFill>
                  <a:srgbClr val="7F7F7F"/>
                </a:solidFill>
                <a:latin typeface="Arial"/>
                <a:cs typeface="Arial"/>
              </a:rPr>
              <a:t>Programme 1 – Administration</a:t>
            </a:r>
          </a:p>
          <a:p>
            <a:r>
              <a:rPr lang="en-US" sz="2400" dirty="0" smtClean="0">
                <a:solidFill>
                  <a:srgbClr val="7F7F7F"/>
                </a:solidFill>
                <a:latin typeface="Arial"/>
                <a:cs typeface="Arial"/>
              </a:rPr>
              <a:t>Programme 2 – Skills Planning</a:t>
            </a:r>
          </a:p>
          <a:p>
            <a:r>
              <a:rPr lang="en-US" sz="2400" dirty="0" smtClean="0">
                <a:solidFill>
                  <a:srgbClr val="7F7F7F"/>
                </a:solidFill>
                <a:latin typeface="Arial"/>
                <a:cs typeface="Arial"/>
              </a:rPr>
              <a:t>Programme 3 – Learning Programmes and Projects</a:t>
            </a:r>
          </a:p>
          <a:p>
            <a:r>
              <a:rPr lang="en-US" sz="2400" dirty="0" smtClean="0">
                <a:solidFill>
                  <a:srgbClr val="7F7F7F"/>
                </a:solidFill>
                <a:latin typeface="Arial"/>
                <a:cs typeface="Arial"/>
              </a:rPr>
              <a:t>Programme 4 – Quality Assurance</a:t>
            </a:r>
            <a:endParaRPr lang="en-US" sz="2400" dirty="0">
              <a:solidFill>
                <a:srgbClr val="7F7F7F"/>
              </a:solidFill>
              <a:latin typeface="Arial"/>
              <a:cs typeface="Arial"/>
            </a:endParaRPr>
          </a:p>
        </p:txBody>
      </p:sp>
    </p:spTree>
    <p:extLst>
      <p:ext uri="{BB962C8B-B14F-4D97-AF65-F5344CB8AC3E}">
        <p14:creationId xmlns:p14="http://schemas.microsoft.com/office/powerpoint/2010/main" xmlns="" val="1253149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3600" cap="small" dirty="0" smtClean="0">
                <a:solidFill>
                  <a:srgbClr val="F6A22E"/>
                </a:solidFill>
              </a:rPr>
              <a:t>Strategic Objectives</a:t>
            </a:r>
            <a:endParaRPr lang="en-US" sz="3600" cap="small" dirty="0">
              <a:solidFill>
                <a:srgbClr val="F6A22E"/>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2759280046"/>
              </p:ext>
            </p:extLst>
          </p:nvPr>
        </p:nvGraphicFramePr>
        <p:xfrm>
          <a:off x="845125" y="1397001"/>
          <a:ext cx="7606147" cy="4664843"/>
        </p:xfrm>
        <a:graphic>
          <a:graphicData uri="http://schemas.openxmlformats.org/drawingml/2006/table">
            <a:tbl>
              <a:tblPr firstRow="1" bandRow="1">
                <a:tableStyleId>{912C8C85-51F0-491E-9774-3900AFEF0FD7}</a:tableStyleId>
              </a:tblPr>
              <a:tblGrid>
                <a:gridCol w="762002">
                  <a:extLst>
                    <a:ext uri="{9D8B030D-6E8A-4147-A177-3AD203B41FA5}">
                      <a16:colId xmlns:a16="http://schemas.microsoft.com/office/drawing/2014/main" xmlns="" val="2838519757"/>
                    </a:ext>
                  </a:extLst>
                </a:gridCol>
                <a:gridCol w="3213940">
                  <a:extLst>
                    <a:ext uri="{9D8B030D-6E8A-4147-A177-3AD203B41FA5}">
                      <a16:colId xmlns:a16="http://schemas.microsoft.com/office/drawing/2014/main" xmlns="" val="3224193101"/>
                    </a:ext>
                  </a:extLst>
                </a:gridCol>
                <a:gridCol w="3630205">
                  <a:extLst>
                    <a:ext uri="{9D8B030D-6E8A-4147-A177-3AD203B41FA5}">
                      <a16:colId xmlns:a16="http://schemas.microsoft.com/office/drawing/2014/main" xmlns="" val="2265692958"/>
                    </a:ext>
                  </a:extLst>
                </a:gridCol>
              </a:tblGrid>
              <a:tr h="761274">
                <a:tc>
                  <a:txBody>
                    <a:bodyPr/>
                    <a:lstStyle/>
                    <a:p>
                      <a:r>
                        <a:rPr lang="en-ZA" dirty="0" smtClean="0"/>
                        <a:t>GOAL</a:t>
                      </a:r>
                      <a:endParaRPr lang="en-ZA" dirty="0"/>
                    </a:p>
                  </a:txBody>
                  <a:tcPr/>
                </a:tc>
                <a:tc>
                  <a:txBody>
                    <a:bodyPr/>
                    <a:lstStyle/>
                    <a:p>
                      <a:r>
                        <a:rPr lang="en-ZA" dirty="0" smtClean="0"/>
                        <a:t>STRATEGIC OBJECTIVE</a:t>
                      </a:r>
                      <a:endParaRPr lang="en-ZA" dirty="0"/>
                    </a:p>
                  </a:txBody>
                  <a:tcPr/>
                </a:tc>
                <a:tc>
                  <a:txBody>
                    <a:bodyPr/>
                    <a:lstStyle/>
                    <a:p>
                      <a:r>
                        <a:rPr lang="en-ZA" dirty="0" smtClean="0"/>
                        <a:t>OBJECTIVE STATEMENT</a:t>
                      </a:r>
                      <a:endParaRPr lang="en-ZA" dirty="0"/>
                    </a:p>
                  </a:txBody>
                  <a:tcPr/>
                </a:tc>
                <a:extLst>
                  <a:ext uri="{0D108BD9-81ED-4DB2-BD59-A6C34878D82A}">
                    <a16:rowId xmlns:a16="http://schemas.microsoft.com/office/drawing/2014/main" xmlns="" val="646739755"/>
                  </a:ext>
                </a:extLst>
              </a:tr>
              <a:tr h="917434">
                <a:tc rowSpan="5">
                  <a:txBody>
                    <a:bodyPr/>
                    <a:lstStyle/>
                    <a:p>
                      <a:pPr algn="ctr"/>
                      <a:r>
                        <a:rPr lang="en-ZA" sz="1100" b="1" dirty="0" smtClean="0"/>
                        <a:t>1.</a:t>
                      </a:r>
                      <a:r>
                        <a:rPr lang="en-ZA" sz="1100" b="1" baseline="0" dirty="0" smtClean="0"/>
                        <a:t> </a:t>
                      </a:r>
                      <a:r>
                        <a:rPr lang="en-ZA" sz="1100" b="1" dirty="0" smtClean="0"/>
                        <a:t> Effective and efficient Sector Education and Training Authority</a:t>
                      </a:r>
                      <a:endParaRPr lang="en-ZA" sz="1100" b="1" dirty="0"/>
                    </a:p>
                  </a:txBody>
                  <a:tcPr vert="vert270"/>
                </a:tc>
                <a:tc>
                  <a:txBody>
                    <a:bodyPr/>
                    <a:lstStyle/>
                    <a:p>
                      <a:r>
                        <a:rPr lang="en-ZA" sz="1100" dirty="0" smtClean="0"/>
                        <a:t>1.1 To coordinate the</a:t>
                      </a:r>
                      <a:r>
                        <a:rPr lang="en-ZA" sz="1100" baseline="0" dirty="0" smtClean="0"/>
                        <a:t> development </a:t>
                      </a:r>
                      <a:r>
                        <a:rPr lang="en-ZA" sz="1100" dirty="0" smtClean="0"/>
                        <a:t>, monitoring and implementation of EWSETA Strategic and Annual Performance Plans and report progress.</a:t>
                      </a:r>
                      <a:endParaRPr lang="en-ZA" sz="1100" dirty="0"/>
                    </a:p>
                  </a:txBody>
                  <a:tcPr/>
                </a:tc>
                <a:tc>
                  <a:txBody>
                    <a:bodyPr/>
                    <a:lstStyle/>
                    <a:p>
                      <a:r>
                        <a:rPr lang="en-ZA" sz="1100" dirty="0" smtClean="0"/>
                        <a:t>To coordinate the development of EWSETA Strategic and Annual Performance Plans; and to monitor the implementation plans and report on progress on their implementation in line with all applicable laws.</a:t>
                      </a:r>
                      <a:endParaRPr lang="en-ZA" sz="1100" dirty="0"/>
                    </a:p>
                  </a:txBody>
                  <a:tcPr/>
                </a:tc>
                <a:extLst>
                  <a:ext uri="{0D108BD9-81ED-4DB2-BD59-A6C34878D82A}">
                    <a16:rowId xmlns:a16="http://schemas.microsoft.com/office/drawing/2014/main" xmlns="" val="2938756590"/>
                  </a:ext>
                </a:extLst>
              </a:tr>
              <a:tr h="441055">
                <a:tc vMerge="1">
                  <a:txBody>
                    <a:bodyPr/>
                    <a:lstStyle/>
                    <a:p>
                      <a:endParaRPr lang="en-ZA" dirty="0"/>
                    </a:p>
                  </a:txBody>
                  <a:tcPr/>
                </a:tc>
                <a:tc>
                  <a:txBody>
                    <a:bodyPr/>
                    <a:lstStyle/>
                    <a:p>
                      <a:r>
                        <a:rPr lang="en-ZA" sz="1100" dirty="0" smtClean="0"/>
                        <a:t>1.2 Promote good corporate governance practices and management.</a:t>
                      </a:r>
                      <a:endParaRPr lang="en-ZA" sz="1100" dirty="0"/>
                    </a:p>
                  </a:txBody>
                  <a:tcPr/>
                </a:tc>
                <a:tc>
                  <a:txBody>
                    <a:bodyPr/>
                    <a:lstStyle/>
                    <a:p>
                      <a:r>
                        <a:rPr lang="en-ZA" sz="1100" dirty="0" smtClean="0"/>
                        <a:t>To conduct periodic risk assessment and audits on compliance with laws and regulations to identify and mitigate potential risks and governance weakness.</a:t>
                      </a:r>
                      <a:endParaRPr lang="en-ZA" sz="1100" dirty="0"/>
                    </a:p>
                  </a:txBody>
                  <a:tcPr/>
                </a:tc>
                <a:extLst>
                  <a:ext uri="{0D108BD9-81ED-4DB2-BD59-A6C34878D82A}">
                    <a16:rowId xmlns:a16="http://schemas.microsoft.com/office/drawing/2014/main" xmlns="" val="961590519"/>
                  </a:ext>
                </a:extLst>
              </a:tr>
              <a:tr h="441055">
                <a:tc vMerge="1">
                  <a:txBody>
                    <a:bodyPr/>
                    <a:lstStyle/>
                    <a:p>
                      <a:endParaRPr lang="en-ZA" dirty="0"/>
                    </a:p>
                  </a:txBody>
                  <a:tcPr/>
                </a:tc>
                <a:tc>
                  <a:txBody>
                    <a:bodyPr/>
                    <a:lstStyle/>
                    <a:p>
                      <a:r>
                        <a:rPr lang="en-ZA" sz="1100" dirty="0" smtClean="0"/>
                        <a:t>1.3 Attract, develop and retain the right people, in the right positions for the Authority throughout the planning period.</a:t>
                      </a:r>
                      <a:endParaRPr lang="en-ZA" sz="1100" dirty="0"/>
                    </a:p>
                  </a:txBody>
                  <a:tcPr/>
                </a:tc>
                <a:tc>
                  <a:txBody>
                    <a:bodyPr/>
                    <a:lstStyle/>
                    <a:p>
                      <a:r>
                        <a:rPr lang="en-ZA" sz="1100" dirty="0" smtClean="0"/>
                        <a:t>To recruit</a:t>
                      </a:r>
                      <a:r>
                        <a:rPr lang="en-ZA" sz="1100" baseline="0" dirty="0" smtClean="0"/>
                        <a:t> and retain appropriately skilled staff and maintenance of appropriate skills levels through training and development.</a:t>
                      </a:r>
                      <a:endParaRPr lang="en-ZA" sz="1100" dirty="0"/>
                    </a:p>
                  </a:txBody>
                  <a:tcPr/>
                </a:tc>
                <a:extLst>
                  <a:ext uri="{0D108BD9-81ED-4DB2-BD59-A6C34878D82A}">
                    <a16:rowId xmlns:a16="http://schemas.microsoft.com/office/drawing/2014/main" xmlns="" val="3375161494"/>
                  </a:ext>
                </a:extLst>
              </a:tr>
              <a:tr h="441055">
                <a:tc vMerge="1">
                  <a:txBody>
                    <a:bodyPr/>
                    <a:lstStyle/>
                    <a:p>
                      <a:endParaRPr lang="en-ZA" dirty="0"/>
                    </a:p>
                  </a:txBody>
                  <a:tcPr/>
                </a:tc>
                <a:tc>
                  <a:txBody>
                    <a:bodyPr/>
                    <a:lstStyle/>
                    <a:p>
                      <a:r>
                        <a:rPr lang="en-ZA" sz="1100" dirty="0" smtClean="0"/>
                        <a:t>1.4 Optimal</a:t>
                      </a:r>
                      <a:r>
                        <a:rPr lang="en-ZA" sz="1100" baseline="0" dirty="0" smtClean="0"/>
                        <a:t> utilisation of I</a:t>
                      </a:r>
                      <a:r>
                        <a:rPr lang="en-ZA" sz="1100" dirty="0" smtClean="0"/>
                        <a:t>CT to enable the Authority to deliver on its mandate.</a:t>
                      </a:r>
                      <a:endParaRPr lang="en-ZA" sz="1100" dirty="0"/>
                    </a:p>
                  </a:txBody>
                  <a:tcPr/>
                </a:tc>
                <a:tc>
                  <a:txBody>
                    <a:bodyPr/>
                    <a:lstStyle/>
                    <a:p>
                      <a:r>
                        <a:rPr lang="en-ZA" sz="1100" dirty="0" smtClean="0"/>
                        <a:t>To provide ICT infrastructure,</a:t>
                      </a:r>
                      <a:r>
                        <a:rPr lang="en-ZA" sz="1100" baseline="0" dirty="0" smtClean="0"/>
                        <a:t> systems and business applications to support the Authority to deliver on its mandate.</a:t>
                      </a:r>
                      <a:endParaRPr lang="en-ZA" sz="1100" dirty="0"/>
                    </a:p>
                  </a:txBody>
                  <a:tcPr/>
                </a:tc>
                <a:extLst>
                  <a:ext uri="{0D108BD9-81ED-4DB2-BD59-A6C34878D82A}">
                    <a16:rowId xmlns:a16="http://schemas.microsoft.com/office/drawing/2014/main" xmlns="" val="2337707628"/>
                  </a:ext>
                </a:extLst>
              </a:tr>
              <a:tr h="441055">
                <a:tc vMerge="1">
                  <a:txBody>
                    <a:bodyPr/>
                    <a:lstStyle/>
                    <a:p>
                      <a:endParaRPr lang="en-ZA" dirty="0"/>
                    </a:p>
                  </a:txBody>
                  <a:tcPr/>
                </a:tc>
                <a:tc>
                  <a:txBody>
                    <a:bodyPr/>
                    <a:lstStyle/>
                    <a:p>
                      <a:r>
                        <a:rPr lang="en-ZA" sz="1100" dirty="0" smtClean="0"/>
                        <a:t>1.5</a:t>
                      </a:r>
                      <a:r>
                        <a:rPr lang="en-ZA" sz="1100" baseline="0" dirty="0" smtClean="0"/>
                        <a:t> Market and promote the work of the Authority to stakeholders through internal and external communication.</a:t>
                      </a:r>
                      <a:endParaRPr lang="en-ZA" sz="1100" dirty="0"/>
                    </a:p>
                  </a:txBody>
                  <a:tcPr/>
                </a:tc>
                <a:tc>
                  <a:txBody>
                    <a:bodyPr/>
                    <a:lstStyle/>
                    <a:p>
                      <a:r>
                        <a:rPr lang="en-ZA" sz="1100" dirty="0" smtClean="0"/>
                        <a:t>To increase knowledge and acces</a:t>
                      </a:r>
                      <a:r>
                        <a:rPr lang="en-ZA" sz="1100" baseline="0" dirty="0" smtClean="0"/>
                        <a:t>s to EWSETA’s services by developing a three-year communication strategy and annual plan for engagement of external and internal stakeholder liaison.</a:t>
                      </a:r>
                      <a:endParaRPr lang="en-ZA" sz="1100" dirty="0"/>
                    </a:p>
                  </a:txBody>
                  <a:tcPr/>
                </a:tc>
                <a:extLst>
                  <a:ext uri="{0D108BD9-81ED-4DB2-BD59-A6C34878D82A}">
                    <a16:rowId xmlns:a16="http://schemas.microsoft.com/office/drawing/2014/main" xmlns="" val="3007652073"/>
                  </a:ext>
                </a:extLst>
              </a:tr>
              <a:tr h="441055">
                <a:tc>
                  <a:txBody>
                    <a:bodyPr/>
                    <a:lstStyle/>
                    <a:p>
                      <a:pPr algn="ctr"/>
                      <a:endParaRPr lang="en-ZA" sz="1100" dirty="0"/>
                    </a:p>
                  </a:txBody>
                  <a:tcPr vert="vert270"/>
                </a:tc>
                <a:tc>
                  <a:txBody>
                    <a:bodyPr/>
                    <a:lstStyle/>
                    <a:p>
                      <a:endParaRPr lang="en-ZA" sz="1100" dirty="0"/>
                    </a:p>
                  </a:txBody>
                  <a:tcPr/>
                </a:tc>
                <a:tc>
                  <a:txBody>
                    <a:bodyPr/>
                    <a:lstStyle/>
                    <a:p>
                      <a:endParaRPr lang="en-ZA" sz="1100" dirty="0"/>
                    </a:p>
                  </a:txBody>
                  <a:tcPr/>
                </a:tc>
                <a:extLst>
                  <a:ext uri="{0D108BD9-81ED-4DB2-BD59-A6C34878D82A}">
                    <a16:rowId xmlns:a16="http://schemas.microsoft.com/office/drawing/2014/main" xmlns="" val="2850857195"/>
                  </a:ext>
                </a:extLst>
              </a:tr>
            </a:tbl>
          </a:graphicData>
        </a:graphic>
      </p:graphicFrame>
    </p:spTree>
    <p:extLst>
      <p:ext uri="{BB962C8B-B14F-4D97-AF65-F5344CB8AC3E}">
        <p14:creationId xmlns:p14="http://schemas.microsoft.com/office/powerpoint/2010/main" xmlns="" val="949101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WSETA Powerpoint5.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771982"/>
          </a:xfrm>
          <a:prstGeom prst="rect">
            <a:avLst/>
          </a:prstGeom>
        </p:spPr>
      </p:pic>
      <p:sp>
        <p:nvSpPr>
          <p:cNvPr id="2" name="Title 1"/>
          <p:cNvSpPr>
            <a:spLocks noGrp="1"/>
          </p:cNvSpPr>
          <p:nvPr>
            <p:ph type="title"/>
          </p:nvPr>
        </p:nvSpPr>
        <p:spPr>
          <a:xfrm>
            <a:off x="853028" y="644252"/>
            <a:ext cx="7833771" cy="777341"/>
          </a:xfrm>
        </p:spPr>
        <p:txBody>
          <a:bodyPr>
            <a:normAutofit/>
          </a:bodyPr>
          <a:lstStyle/>
          <a:p>
            <a:pPr algn="l"/>
            <a:r>
              <a:rPr lang="en-US" sz="3600" cap="small" dirty="0" smtClean="0">
                <a:solidFill>
                  <a:srgbClr val="F6A22E"/>
                </a:solidFill>
              </a:rPr>
              <a:t>Strategic Objectives</a:t>
            </a:r>
            <a:endParaRPr lang="en-US" sz="3600" cap="small" dirty="0">
              <a:solidFill>
                <a:srgbClr val="F6A22E"/>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2537641607"/>
              </p:ext>
            </p:extLst>
          </p:nvPr>
        </p:nvGraphicFramePr>
        <p:xfrm>
          <a:off x="845125" y="1397001"/>
          <a:ext cx="7467601" cy="4075544"/>
        </p:xfrm>
        <a:graphic>
          <a:graphicData uri="http://schemas.openxmlformats.org/drawingml/2006/table">
            <a:tbl>
              <a:tblPr firstRow="1" bandRow="1">
                <a:tableStyleId>{912C8C85-51F0-491E-9774-3900AFEF0FD7}</a:tableStyleId>
              </a:tblPr>
              <a:tblGrid>
                <a:gridCol w="748148">
                  <a:extLst>
                    <a:ext uri="{9D8B030D-6E8A-4147-A177-3AD203B41FA5}">
                      <a16:colId xmlns:a16="http://schemas.microsoft.com/office/drawing/2014/main" xmlns="" val="2838519757"/>
                    </a:ext>
                  </a:extLst>
                </a:gridCol>
                <a:gridCol w="3155372">
                  <a:extLst>
                    <a:ext uri="{9D8B030D-6E8A-4147-A177-3AD203B41FA5}">
                      <a16:colId xmlns:a16="http://schemas.microsoft.com/office/drawing/2014/main" xmlns="" val="3224193101"/>
                    </a:ext>
                  </a:extLst>
                </a:gridCol>
                <a:gridCol w="3564081">
                  <a:extLst>
                    <a:ext uri="{9D8B030D-6E8A-4147-A177-3AD203B41FA5}">
                      <a16:colId xmlns:a16="http://schemas.microsoft.com/office/drawing/2014/main" xmlns="" val="2265692958"/>
                    </a:ext>
                  </a:extLst>
                </a:gridCol>
              </a:tblGrid>
              <a:tr h="1077431">
                <a:tc>
                  <a:txBody>
                    <a:bodyPr/>
                    <a:lstStyle/>
                    <a:p>
                      <a:r>
                        <a:rPr lang="en-ZA" dirty="0" smtClean="0"/>
                        <a:t>GOAL</a:t>
                      </a:r>
                      <a:endParaRPr lang="en-ZA" dirty="0"/>
                    </a:p>
                  </a:txBody>
                  <a:tcPr/>
                </a:tc>
                <a:tc>
                  <a:txBody>
                    <a:bodyPr/>
                    <a:lstStyle/>
                    <a:p>
                      <a:r>
                        <a:rPr lang="en-ZA" dirty="0" smtClean="0"/>
                        <a:t>STRATEGIC OBJECTIVE</a:t>
                      </a:r>
                      <a:endParaRPr lang="en-ZA" dirty="0"/>
                    </a:p>
                  </a:txBody>
                  <a:tcPr/>
                </a:tc>
                <a:tc>
                  <a:txBody>
                    <a:bodyPr/>
                    <a:lstStyle/>
                    <a:p>
                      <a:r>
                        <a:rPr lang="en-ZA" dirty="0" smtClean="0"/>
                        <a:t>OBJECTIVE STATEMENT</a:t>
                      </a:r>
                      <a:endParaRPr lang="en-ZA" dirty="0"/>
                    </a:p>
                  </a:txBody>
                  <a:tcPr/>
                </a:tc>
                <a:extLst>
                  <a:ext uri="{0D108BD9-81ED-4DB2-BD59-A6C34878D82A}">
                    <a16:rowId xmlns:a16="http://schemas.microsoft.com/office/drawing/2014/main" xmlns="" val="646739755"/>
                  </a:ext>
                </a:extLst>
              </a:tr>
              <a:tr h="1078458">
                <a:tc rowSpan="3">
                  <a:txBody>
                    <a:bodyPr/>
                    <a:lstStyle/>
                    <a:p>
                      <a:pPr algn="ctr"/>
                      <a:r>
                        <a:rPr lang="en-ZA" sz="1100" b="1" dirty="0" smtClean="0"/>
                        <a:t>2.</a:t>
                      </a:r>
                      <a:r>
                        <a:rPr lang="en-ZA" sz="1100" b="1" baseline="0" dirty="0" smtClean="0"/>
                        <a:t> </a:t>
                      </a:r>
                      <a:r>
                        <a:rPr lang="en-ZA" sz="1100" b="1" dirty="0" smtClean="0"/>
                        <a:t>Improve sector skills planning.</a:t>
                      </a:r>
                      <a:endParaRPr lang="en-ZA" sz="1100" b="1" dirty="0"/>
                    </a:p>
                  </a:txBody>
                  <a:tcPr vert="vert270"/>
                </a:tc>
                <a:tc>
                  <a:txBody>
                    <a:bodyPr/>
                    <a:lstStyle/>
                    <a:p>
                      <a:r>
                        <a:rPr lang="en-ZA" sz="1100" dirty="0" smtClean="0"/>
                        <a:t>2.1 Catalyse the production of masters and doctoral graduates in the energy and water sectors.</a:t>
                      </a:r>
                      <a:endParaRPr lang="en-ZA" sz="1100" dirty="0"/>
                    </a:p>
                  </a:txBody>
                  <a:tcPr/>
                </a:tc>
                <a:tc>
                  <a:txBody>
                    <a:bodyPr/>
                    <a:lstStyle/>
                    <a:p>
                      <a:r>
                        <a:rPr lang="en-ZA" sz="1100" dirty="0" smtClean="0"/>
                        <a:t>To establish research chairs in energy and water sectors in order to provide an enhanced training environment for graduate students by exposing them to research challenges unique to energy and water industry. </a:t>
                      </a:r>
                      <a:endParaRPr lang="en-ZA" sz="1100" dirty="0"/>
                    </a:p>
                  </a:txBody>
                  <a:tcPr/>
                </a:tc>
                <a:extLst>
                  <a:ext uri="{0D108BD9-81ED-4DB2-BD59-A6C34878D82A}">
                    <a16:rowId xmlns:a16="http://schemas.microsoft.com/office/drawing/2014/main" xmlns="" val="1887273921"/>
                  </a:ext>
                </a:extLst>
              </a:tr>
              <a:tr h="1078458">
                <a:tc vMerge="1">
                  <a:txBody>
                    <a:bodyPr/>
                    <a:lstStyle/>
                    <a:p>
                      <a:endParaRPr lang="en-ZA" dirty="0"/>
                    </a:p>
                  </a:txBody>
                  <a:tcPr/>
                </a:tc>
                <a:tc>
                  <a:txBody>
                    <a:bodyPr/>
                    <a:lstStyle/>
                    <a:p>
                      <a:r>
                        <a:rPr lang="en-ZA" sz="1100" dirty="0" smtClean="0"/>
                        <a:t>2.2 Conduct research for planning of skills development in the energy and water sectors.</a:t>
                      </a:r>
                      <a:endParaRPr lang="en-ZA" sz="1100" dirty="0"/>
                    </a:p>
                  </a:txBody>
                  <a:tcPr/>
                </a:tc>
                <a:tc>
                  <a:txBody>
                    <a:bodyPr/>
                    <a:lstStyle/>
                    <a:p>
                      <a:r>
                        <a:rPr lang="en-ZA" sz="1100" dirty="0" smtClean="0"/>
                        <a:t>To conduct annual research that informs the Sector Skills Plan and reflect the current and future supply and demand for skills planning in the energy and water sectors.</a:t>
                      </a:r>
                      <a:endParaRPr lang="en-ZA" sz="1100" dirty="0"/>
                    </a:p>
                  </a:txBody>
                  <a:tcPr/>
                </a:tc>
                <a:extLst>
                  <a:ext uri="{0D108BD9-81ED-4DB2-BD59-A6C34878D82A}">
                    <a16:rowId xmlns:a16="http://schemas.microsoft.com/office/drawing/2014/main" xmlns="" val="961590519"/>
                  </a:ext>
                </a:extLst>
              </a:tr>
              <a:tr h="841197">
                <a:tc vMerge="1">
                  <a:txBody>
                    <a:bodyPr/>
                    <a:lstStyle/>
                    <a:p>
                      <a:endParaRPr lang="en-ZA" dirty="0"/>
                    </a:p>
                  </a:txBody>
                  <a:tcPr/>
                </a:tc>
                <a:tc>
                  <a:txBody>
                    <a:bodyPr/>
                    <a:lstStyle/>
                    <a:p>
                      <a:r>
                        <a:rPr lang="en-ZA" sz="1100" dirty="0" smtClean="0"/>
                        <a:t>2.3 Increase workplace learning through</a:t>
                      </a:r>
                      <a:r>
                        <a:rPr lang="en-ZA" sz="1100" baseline="0" dirty="0" smtClean="0"/>
                        <a:t> mandatory grants.</a:t>
                      </a:r>
                      <a:endParaRPr lang="en-ZA" sz="1100" dirty="0"/>
                    </a:p>
                  </a:txBody>
                  <a:tcPr/>
                </a:tc>
                <a:tc>
                  <a:txBody>
                    <a:bodyPr/>
                    <a:lstStyle/>
                    <a:p>
                      <a:r>
                        <a:rPr lang="en-ZA" sz="1100" dirty="0" smtClean="0"/>
                        <a:t>To disburse mandatory grants to compliant levy paying companies in order to encourage participation in skills development.</a:t>
                      </a:r>
                      <a:endParaRPr lang="en-ZA" sz="1100" dirty="0"/>
                    </a:p>
                  </a:txBody>
                  <a:tcPr/>
                </a:tc>
                <a:extLst>
                  <a:ext uri="{0D108BD9-81ED-4DB2-BD59-A6C34878D82A}">
                    <a16:rowId xmlns:a16="http://schemas.microsoft.com/office/drawing/2014/main" xmlns="" val="3375161494"/>
                  </a:ext>
                </a:extLst>
              </a:tr>
            </a:tbl>
          </a:graphicData>
        </a:graphic>
      </p:graphicFrame>
    </p:spTree>
    <p:extLst>
      <p:ext uri="{BB962C8B-B14F-4D97-AF65-F5344CB8AC3E}">
        <p14:creationId xmlns:p14="http://schemas.microsoft.com/office/powerpoint/2010/main" xmlns="" val="646943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2710</TotalTime>
  <Words>1684</Words>
  <Application>Microsoft Office PowerPoint</Application>
  <PresentationFormat>On-screen Show (4:3)</PresentationFormat>
  <Paragraphs>350</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EWSETA  SP 2015 - 16  APP 2017 - 18</vt:lpstr>
      <vt:lpstr>Contents</vt:lpstr>
      <vt:lpstr>What informs the SETA Strategic Plan</vt:lpstr>
      <vt:lpstr>Strategic Issues</vt:lpstr>
      <vt:lpstr>EWSETA Strategic Plan Process</vt:lpstr>
      <vt:lpstr>EWSETA Strategic Outcome Oriented Goals</vt:lpstr>
      <vt:lpstr>Programmes</vt:lpstr>
      <vt:lpstr>Strategic Objectives</vt:lpstr>
      <vt:lpstr>Strategic Objectives</vt:lpstr>
      <vt:lpstr>Strategic Objectives</vt:lpstr>
      <vt:lpstr>Strategic Objectives</vt:lpstr>
      <vt:lpstr>Income &amp; Expenditure Trends</vt:lpstr>
      <vt:lpstr>Income &amp; Expenditure Trends</vt:lpstr>
      <vt:lpstr>Programme and sub-programme plans Programme 1</vt:lpstr>
      <vt:lpstr>Programme and sub-programme plans Programme 1</vt:lpstr>
      <vt:lpstr>Programme and sub-programme plans Programme 2</vt:lpstr>
      <vt:lpstr>Programme and sub-programme plans Programme 3</vt:lpstr>
      <vt:lpstr>Programme and sub-programme plans Programme 4</vt:lpstr>
      <vt:lpstr>Budget and MTEF Estimates</vt:lpstr>
      <vt:lpstr>PIVOTAL Skills List</vt:lpstr>
      <vt:lpstr>Monitoring and tracking of plan</vt:lpstr>
      <vt:lpstr>Slide 22</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iMac Private</dc:creator>
  <cp:lastModifiedBy>PUMZA</cp:lastModifiedBy>
  <cp:revision>289</cp:revision>
  <dcterms:created xsi:type="dcterms:W3CDTF">2015-10-13T07:42:14Z</dcterms:created>
  <dcterms:modified xsi:type="dcterms:W3CDTF">2017-05-25T12:15:51Z</dcterms:modified>
</cp:coreProperties>
</file>