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7" r:id="rId3"/>
    <p:sldId id="270" r:id="rId4"/>
    <p:sldId id="271" r:id="rId5"/>
    <p:sldId id="272" r:id="rId6"/>
    <p:sldId id="274" r:id="rId7"/>
    <p:sldId id="269" r:id="rId8"/>
    <p:sldId id="273" r:id="rId9"/>
    <p:sldId id="268" r:id="rId10"/>
    <p:sldId id="260" r:id="rId11"/>
    <p:sldId id="27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632"/>
  </p:normalViewPr>
  <p:slideViewPr>
    <p:cSldViewPr>
      <p:cViewPr>
        <p:scale>
          <a:sx n="90" d="100"/>
          <a:sy n="90" d="100"/>
        </p:scale>
        <p:origin x="-2244" y="-5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3177" tIns="46589" rIns="93177" bIns="46589" rtlCol="0"/>
          <a:lstStyle>
            <a:lvl1pPr algn="r">
              <a:defRPr sz="1200"/>
            </a:lvl1pPr>
          </a:lstStyle>
          <a:p>
            <a:fld id="{D89B1160-CBC0-431C-B5EA-FA9E817BB3EF}" type="datetimeFigureOut">
              <a:rPr lang="en-ZA" smtClean="0"/>
              <a:pPr/>
              <a:t>2017/05/26</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6332"/>
          </a:xfrm>
          <a:prstGeom prst="rect">
            <a:avLst/>
          </a:prstGeom>
        </p:spPr>
        <p:txBody>
          <a:bodyPr vert="horz" lIns="93177" tIns="46589" rIns="93177" bIns="4658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3177" tIns="46589" rIns="93177" bIns="46589" rtlCol="0" anchor="b"/>
          <a:lstStyle>
            <a:lvl1pPr algn="r">
              <a:defRPr sz="1200"/>
            </a:lvl1pPr>
          </a:lstStyle>
          <a:p>
            <a:fld id="{5172A462-1F78-4E07-A819-CCB8C4C63F09}" type="slidenum">
              <a:rPr lang="en-ZA" smtClean="0"/>
              <a:pPr/>
              <a:t>‹#›</a:t>
            </a:fld>
            <a:endParaRPr lang="en-ZA" dirty="0"/>
          </a:p>
        </p:txBody>
      </p:sp>
    </p:spTree>
    <p:extLst>
      <p:ext uri="{BB962C8B-B14F-4D97-AF65-F5344CB8AC3E}">
        <p14:creationId xmlns:p14="http://schemas.microsoft.com/office/powerpoint/2010/main" xmlns="" val="885051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6E11230-45CF-4A62-AE56-580A1A2E9EC7}" type="slidenum">
              <a:rPr lang="en-US" smtClean="0"/>
              <a:pPr/>
              <a:t>1</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xmlns="" val="4273648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196575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281700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2063668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93A8DA4D-B97B-4155-8F5C-73B9797B892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1977120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0CAEBBDF-8C8E-4563-AE8D-4E901221401E}"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422029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7F593D0C-61AD-4D9D-8874-3F7CCB4F5D74}"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2190927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A59030B4-884A-4846-9129-8B20DCDD8522}"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2979047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pPr>
              <a:defRPr/>
            </a:pPr>
            <a:fld id="{A08B0039-7D20-4B86-8E99-C947467703DC}"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3053934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pPr>
              <a:defRPr/>
            </a:pPr>
            <a:fld id="{A4AE3E60-6068-4225-A3EB-375B835E2C14}"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1970439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pPr>
              <a:defRPr/>
            </a:pPr>
            <a:fld id="{C16CB724-7F5E-4DC2-A61E-E647E0CAE51C}"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20743651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8BE5FF9B-68BA-4B05-936A-31A21B7C3C8A}"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401672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8574754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pPr>
              <a:defRPr/>
            </a:pPr>
            <a:fld id="{9DAADB40-452F-44A8-AE0C-2946686FCE66}"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40372290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1C27FA15-C4EB-42B6-B345-62BF61AB7BA1}"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242497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pPr>
              <a:defRPr/>
            </a:pPr>
            <a:fld id="{D1D53B7E-52D2-468E-8AA3-7BAD102F91A6}" type="slidenum">
              <a:rPr lang="en-US">
                <a:solidFill>
                  <a:srgbClr val="808080"/>
                </a:solidFill>
              </a:rPr>
              <a:pPr>
                <a:defRPr/>
              </a:pPr>
              <a:t>‹#›</a:t>
            </a:fld>
            <a:endParaRPr lang="en-US" sz="1400" b="0" dirty="0">
              <a:solidFill>
                <a:srgbClr val="000000"/>
              </a:solidFill>
              <a:latin typeface="Arial"/>
            </a:endParaRPr>
          </a:p>
        </p:txBody>
      </p:sp>
    </p:spTree>
    <p:extLst>
      <p:ext uri="{BB962C8B-B14F-4D97-AF65-F5344CB8AC3E}">
        <p14:creationId xmlns:p14="http://schemas.microsoft.com/office/powerpoint/2010/main" xmlns="" val="81904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93054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1893262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371395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808685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185623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242703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492C4-48E4-439E-9525-D952A21A19DE}" type="datetimeFigureOut">
              <a:rPr lang="en-ZA" smtClean="0"/>
              <a:pPr/>
              <a:t>2017/05/26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3385528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492C4-48E4-439E-9525-D952A21A19DE}" type="datetimeFigureOut">
              <a:rPr lang="en-ZA" smtClean="0"/>
              <a:pPr/>
              <a:t>2017/05/26</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B2C9B-67A0-4FDD-9416-EA2AE2F54CDB}" type="slidenum">
              <a:rPr lang="en-ZA" smtClean="0"/>
              <a:pPr/>
              <a:t>‹#›</a:t>
            </a:fld>
            <a:endParaRPr lang="en-ZA" dirty="0"/>
          </a:p>
        </p:txBody>
      </p:sp>
    </p:spTree>
    <p:extLst>
      <p:ext uri="{BB962C8B-B14F-4D97-AF65-F5344CB8AC3E}">
        <p14:creationId xmlns:p14="http://schemas.microsoft.com/office/powerpoint/2010/main" xmlns="" val="3210558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p:nvPicPr>
        <p:blipFill>
          <a:blip r:embed="rId13" cstate="print"/>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p:nvPicPr>
        <p:blipFill>
          <a:blip r:embed="rId14" cstate="print"/>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eaLnBrk="0" fontAlgn="base" hangingPunct="0">
              <a:spcBef>
                <a:spcPct val="0"/>
              </a:spcBef>
              <a:spcAft>
                <a:spcPct val="0"/>
              </a:spcAft>
              <a:defRPr/>
            </a:pPr>
            <a:endParaRPr lang="en-US" dirty="0">
              <a:solidFill>
                <a:srgbClr val="000000"/>
              </a:solidFill>
            </a:endParaRPr>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eaLnBrk="0" fontAlgn="base" hangingPunct="0">
              <a:spcBef>
                <a:spcPct val="0"/>
              </a:spcBef>
              <a:spcAft>
                <a:spcPct val="0"/>
              </a:spcAft>
              <a:defRPr/>
            </a:pPr>
            <a:endParaRPr lang="en-US" dirty="0">
              <a:solidFill>
                <a:srgbClr val="000000"/>
              </a:solidFill>
            </a:endParaRPr>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2"/>
                </a:solidFill>
                <a:latin typeface="Arial Bold Italic" pitchFamily="1" charset="0"/>
                <a:ea typeface="+mn-ea"/>
              </a:defRPr>
            </a:lvl1pPr>
          </a:lstStyle>
          <a:p>
            <a:pPr eaLnBrk="0" fontAlgn="base" hangingPunct="0">
              <a:spcBef>
                <a:spcPct val="0"/>
              </a:spcBef>
              <a:spcAft>
                <a:spcPct val="0"/>
              </a:spcAft>
              <a:defRPr/>
            </a:pPr>
            <a:fld id="{30E4A66B-28AB-4DF1-A2D6-B31C1BD5FD2E}" type="slidenum">
              <a:rPr lang="en-US">
                <a:solidFill>
                  <a:srgbClr val="808080"/>
                </a:solidFill>
              </a:rPr>
              <a:pPr eaLnBrk="0" fontAlgn="base" hangingPunct="0">
                <a:spcBef>
                  <a:spcPct val="0"/>
                </a:spcBef>
                <a:spcAft>
                  <a:spcPct val="0"/>
                </a:spcAft>
                <a:defRPr/>
              </a:pPr>
              <a:t>‹#›</a:t>
            </a:fld>
            <a:endParaRPr lang="en-US" sz="1400" dirty="0">
              <a:solidFill>
                <a:srgbClr val="808080"/>
              </a:solidFill>
            </a:endParaRPr>
          </a:p>
        </p:txBody>
      </p:sp>
    </p:spTree>
    <p:extLst>
      <p:ext uri="{BB962C8B-B14F-4D97-AF65-F5344CB8AC3E}">
        <p14:creationId xmlns:p14="http://schemas.microsoft.com/office/powerpoint/2010/main" xmlns="" val="79912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3000" b="1">
          <a:solidFill>
            <a:schemeClr val="bg1"/>
          </a:solidFill>
          <a:latin typeface="Calibri" pitchFamily="34" charset="0"/>
          <a:ea typeface="+mj-ea"/>
          <a:cs typeface="+mj-cs"/>
        </a:defRPr>
      </a:lvl1pPr>
      <a:lvl2pPr algn="l" rtl="0" eaLnBrk="0" fontAlgn="base" hangingPunct="0">
        <a:spcBef>
          <a:spcPct val="0"/>
        </a:spcBef>
        <a:spcAft>
          <a:spcPct val="0"/>
        </a:spcAft>
        <a:defRPr sz="3000">
          <a:solidFill>
            <a:schemeClr val="bg1"/>
          </a:solidFill>
          <a:latin typeface="Arial Bold" pitchFamily="1" charset="0"/>
          <a:ea typeface="Osaka" pitchFamily="1" charset="-128"/>
        </a:defRPr>
      </a:lvl2pPr>
      <a:lvl3pPr algn="l" rtl="0" eaLnBrk="0" fontAlgn="base" hangingPunct="0">
        <a:spcBef>
          <a:spcPct val="0"/>
        </a:spcBef>
        <a:spcAft>
          <a:spcPct val="0"/>
        </a:spcAft>
        <a:defRPr sz="3000">
          <a:solidFill>
            <a:schemeClr val="bg1"/>
          </a:solidFill>
          <a:latin typeface="Arial Bold" pitchFamily="1" charset="0"/>
          <a:ea typeface="Osaka" pitchFamily="1" charset="-128"/>
        </a:defRPr>
      </a:lvl3pPr>
      <a:lvl4pPr algn="l" rtl="0" eaLnBrk="0" fontAlgn="base" hangingPunct="0">
        <a:spcBef>
          <a:spcPct val="0"/>
        </a:spcBef>
        <a:spcAft>
          <a:spcPct val="0"/>
        </a:spcAft>
        <a:defRPr sz="3000">
          <a:solidFill>
            <a:schemeClr val="bg1"/>
          </a:solidFill>
          <a:latin typeface="Arial Bold" pitchFamily="1" charset="0"/>
          <a:ea typeface="Osaka" pitchFamily="1" charset="-128"/>
        </a:defRPr>
      </a:lvl4pPr>
      <a:lvl5pPr algn="l" rtl="0" eaLnBrk="0" fontAlgn="base" hangingPunct="0">
        <a:spcBef>
          <a:spcPct val="0"/>
        </a:spcBef>
        <a:spcAft>
          <a:spcPct val="0"/>
        </a:spcAft>
        <a:defRPr sz="3000">
          <a:solidFill>
            <a:schemeClr val="bg1"/>
          </a:solidFill>
          <a:latin typeface="Arial Bold" pitchFamily="1" charset="0"/>
          <a:ea typeface="Osaka" pitchFamily="1" charset="-128"/>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pitchFamily="34" charset="0"/>
          <a:ea typeface="+mn-ea"/>
        </a:defRPr>
      </a:lvl2pPr>
      <a:lvl3pPr marL="1143000" indent="-228600" algn="l" rtl="0" eaLnBrk="0" fontAlgn="base" hangingPunct="0">
        <a:spcBef>
          <a:spcPct val="20000"/>
        </a:spcBef>
        <a:spcAft>
          <a:spcPct val="0"/>
        </a:spcAft>
        <a:buChar char="•"/>
        <a:defRPr sz="2000">
          <a:solidFill>
            <a:schemeClr val="tx1"/>
          </a:solidFill>
          <a:latin typeface="Calibri" pitchFamily="34" charset="0"/>
          <a:ea typeface="+mn-ea"/>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descr="Powerpoint Presentation3"/>
          <p:cNvPicPr>
            <a:picLocks noChangeAspect="1" noChangeArrowheads="1"/>
          </p:cNvPicPr>
          <p:nvPr/>
        </p:nvPicPr>
        <p:blipFill>
          <a:blip r:embed="rId3" cstate="print"/>
          <a:srcRect/>
          <a:stretch>
            <a:fillRect/>
          </a:stretch>
        </p:blipFill>
        <p:spPr bwMode="auto">
          <a:xfrm>
            <a:off x="0" y="-33338"/>
            <a:ext cx="9177338" cy="6891338"/>
          </a:xfrm>
          <a:prstGeom prst="rect">
            <a:avLst/>
          </a:prstGeom>
          <a:noFill/>
          <a:ln w="9525">
            <a:noFill/>
            <a:miter lim="800000"/>
            <a:headEnd/>
            <a:tailEnd/>
          </a:ln>
        </p:spPr>
      </p:pic>
      <p:sp>
        <p:nvSpPr>
          <p:cNvPr id="13315" name="Rectangle 12"/>
          <p:cNvSpPr>
            <a:spLocks noGrp="1" noChangeArrowheads="1"/>
          </p:cNvSpPr>
          <p:nvPr>
            <p:ph type="ctrTitle"/>
          </p:nvPr>
        </p:nvSpPr>
        <p:spPr>
          <a:xfrm>
            <a:off x="179512" y="1772817"/>
            <a:ext cx="8294563" cy="1944216"/>
          </a:xfrm>
          <a:noFill/>
        </p:spPr>
        <p:txBody>
          <a:bodyPr/>
          <a:lstStyle/>
          <a:p>
            <a:pPr eaLnBrk="1" hangingPunct="1"/>
            <a:r>
              <a:rPr lang="en-US" sz="2400" b="1" dirty="0" smtClean="0">
                <a:solidFill>
                  <a:schemeClr val="bg1"/>
                </a:solidFill>
                <a:latin typeface="+mn-lt"/>
              </a:rPr>
              <a:t>CREDIT LAW REVIEW</a:t>
            </a:r>
          </a:p>
        </p:txBody>
      </p:sp>
      <p:sp>
        <p:nvSpPr>
          <p:cNvPr id="13317" name="Rectangle 14"/>
          <p:cNvSpPr>
            <a:spLocks noChangeArrowheads="1"/>
          </p:cNvSpPr>
          <p:nvPr/>
        </p:nvSpPr>
        <p:spPr bwMode="auto">
          <a:xfrm>
            <a:off x="777875" y="4548188"/>
            <a:ext cx="7696200" cy="304800"/>
          </a:xfrm>
          <a:prstGeom prst="rect">
            <a:avLst/>
          </a:prstGeom>
          <a:noFill/>
          <a:ln w="9525">
            <a:noFill/>
            <a:miter lim="800000"/>
            <a:headEnd/>
            <a:tailEnd/>
          </a:ln>
        </p:spPr>
        <p:txBody>
          <a:bodyPr/>
          <a:lstStyle/>
          <a:p>
            <a:pPr algn="r" eaLnBrk="1" hangingPunct="1">
              <a:spcBef>
                <a:spcPct val="20000"/>
              </a:spcBef>
            </a:pPr>
            <a:endParaRPr lang="en-US" sz="1200" dirty="0">
              <a:solidFill>
                <a:schemeClr val="bg1"/>
              </a:solidFill>
              <a:ea typeface="Osaka" pitchFamily="1" charset="-128"/>
            </a:endParaRPr>
          </a:p>
        </p:txBody>
      </p:sp>
      <p:sp>
        <p:nvSpPr>
          <p:cNvPr id="5" name="Rectangle 14"/>
          <p:cNvSpPr>
            <a:spLocks noChangeArrowheads="1"/>
          </p:cNvSpPr>
          <p:nvPr/>
        </p:nvSpPr>
        <p:spPr bwMode="white">
          <a:xfrm>
            <a:off x="1004629" y="4437112"/>
            <a:ext cx="7696200" cy="7206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r">
              <a:spcBef>
                <a:spcPct val="20000"/>
              </a:spcBef>
            </a:pPr>
            <a:r>
              <a:rPr lang="en-US" sz="1400" dirty="0" smtClean="0">
                <a:solidFill>
                  <a:schemeClr val="bg1"/>
                </a:solidFill>
                <a:ea typeface="Osaka"/>
                <a:cs typeface="Osaka"/>
              </a:rPr>
              <a:t>Engagement with the  Portfolio Committee on  Trade and Industry  with respect to Policy on </a:t>
            </a:r>
            <a:r>
              <a:rPr lang="en-US" sz="1400" dirty="0">
                <a:solidFill>
                  <a:schemeClr val="bg1"/>
                </a:solidFill>
                <a:ea typeface="Osaka"/>
                <a:cs typeface="Osaka"/>
              </a:rPr>
              <a:t>d</a:t>
            </a:r>
            <a:r>
              <a:rPr lang="en-US" sz="1400" dirty="0" smtClean="0">
                <a:solidFill>
                  <a:schemeClr val="bg1"/>
                </a:solidFill>
                <a:ea typeface="Osaka"/>
                <a:cs typeface="Osaka"/>
              </a:rPr>
              <a:t>ebt relief</a:t>
            </a:r>
          </a:p>
          <a:p>
            <a:pPr algn="r">
              <a:spcBef>
                <a:spcPct val="20000"/>
              </a:spcBef>
            </a:pPr>
            <a:r>
              <a:rPr lang="en-US" sz="1400" dirty="0" smtClean="0">
                <a:solidFill>
                  <a:schemeClr val="bg1"/>
                </a:solidFill>
                <a:ea typeface="Osaka"/>
                <a:cs typeface="Osaka"/>
              </a:rPr>
              <a:t>National Treasury,  24 May 2017</a:t>
            </a:r>
            <a:endParaRPr lang="en-US" sz="1400" b="1" dirty="0" smtClean="0">
              <a:solidFill>
                <a:schemeClr val="bg1"/>
              </a:solidFill>
              <a:ea typeface="Osaka"/>
              <a:cs typeface="Osaka"/>
            </a:endParaRPr>
          </a:p>
        </p:txBody>
      </p:sp>
    </p:spTree>
    <p:extLst>
      <p:ext uri="{BB962C8B-B14F-4D97-AF65-F5344CB8AC3E}">
        <p14:creationId xmlns:p14="http://schemas.microsoft.com/office/powerpoint/2010/main" xmlns="" val="4152079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12088" cy="838200"/>
          </a:xfrm>
        </p:spPr>
        <p:txBody>
          <a:bodyPr/>
          <a:lstStyle/>
          <a:p>
            <a:r>
              <a:rPr lang="en-ZA" dirty="0" smtClean="0"/>
              <a:t>In conclusion</a:t>
            </a:r>
            <a:endParaRPr lang="en-ZA" dirty="0"/>
          </a:p>
        </p:txBody>
      </p:sp>
      <p:sp>
        <p:nvSpPr>
          <p:cNvPr id="3" name="Content Placeholder 2"/>
          <p:cNvSpPr>
            <a:spLocks noGrp="1"/>
          </p:cNvSpPr>
          <p:nvPr>
            <p:ph idx="1"/>
          </p:nvPr>
        </p:nvSpPr>
        <p:spPr>
          <a:xfrm>
            <a:off x="152400" y="1124744"/>
            <a:ext cx="8763000" cy="4896544"/>
          </a:xfrm>
        </p:spPr>
        <p:txBody>
          <a:bodyPr/>
          <a:lstStyle/>
          <a:p>
            <a:r>
              <a:rPr lang="en-ZA" sz="2200" dirty="0" smtClean="0"/>
              <a:t>Thank you for the opportunity to share our ideas – this a </a:t>
            </a:r>
            <a:r>
              <a:rPr lang="en-ZA" sz="2200" b="1" dirty="0" smtClean="0"/>
              <a:t>critical matter needing address</a:t>
            </a:r>
            <a:endParaRPr lang="en-ZA" sz="2200" dirty="0" smtClean="0"/>
          </a:p>
          <a:p>
            <a:r>
              <a:rPr lang="en-ZA" sz="2200" dirty="0" smtClean="0"/>
              <a:t>The </a:t>
            </a:r>
            <a:r>
              <a:rPr lang="en-ZA" sz="2200" b="1" dirty="0" smtClean="0"/>
              <a:t>twin peaks framework </a:t>
            </a:r>
            <a:r>
              <a:rPr lang="en-ZA" sz="2200" dirty="0" smtClean="0"/>
              <a:t>paves the way for closer cooperation and coordination</a:t>
            </a:r>
          </a:p>
          <a:p>
            <a:r>
              <a:rPr lang="en-ZA" sz="2200" b="1" dirty="0" smtClean="0"/>
              <a:t>Proposed way forward:</a:t>
            </a:r>
          </a:p>
          <a:p>
            <a:pPr lvl="1"/>
            <a:endParaRPr lang="en-ZA" sz="1800" dirty="0" smtClean="0"/>
          </a:p>
          <a:p>
            <a:pPr lvl="1"/>
            <a:r>
              <a:rPr lang="en-ZA" sz="1800" dirty="0" smtClean="0"/>
              <a:t>National Treasury and dti to engage on a </a:t>
            </a:r>
            <a:r>
              <a:rPr lang="en-ZA" sz="1800" b="1" dirty="0" smtClean="0"/>
              <a:t>joint action plan </a:t>
            </a:r>
            <a:r>
              <a:rPr lang="en-ZA" sz="1800" dirty="0" smtClean="0"/>
              <a:t>for the extinguishing of debt by the poorest of the poor, to present to the PC</a:t>
            </a:r>
          </a:p>
          <a:p>
            <a:pPr lvl="2"/>
            <a:r>
              <a:rPr lang="en-ZA" sz="1800" dirty="0" smtClean="0"/>
              <a:t>Need to deal with both banks and non-banks, including micro-lenders</a:t>
            </a:r>
          </a:p>
          <a:p>
            <a:pPr lvl="1"/>
            <a:endParaRPr lang="en-ZA" sz="1800" dirty="0" smtClean="0"/>
          </a:p>
          <a:p>
            <a:pPr lvl="1"/>
            <a:r>
              <a:rPr lang="en-ZA" sz="1800" dirty="0" smtClean="0"/>
              <a:t>National Treasury to continue to </a:t>
            </a:r>
            <a:r>
              <a:rPr lang="en-ZA" sz="1800" b="1" dirty="0" smtClean="0"/>
              <a:t>support the dti in taking steps to strengthen the regulatory framework for the regulation of credit providers</a:t>
            </a:r>
            <a:r>
              <a:rPr lang="en-ZA" sz="1800" dirty="0" smtClean="0"/>
              <a:t>, sharing the experiences of twin peaks in developing best-of-breed regulators, aiming towards improved </a:t>
            </a:r>
            <a:r>
              <a:rPr lang="en-ZA" sz="1800" b="1" dirty="0" smtClean="0"/>
              <a:t>efficiencies and effectiveness </a:t>
            </a:r>
            <a:r>
              <a:rPr lang="en-ZA" sz="1800" dirty="0" smtClean="0"/>
              <a:t>across the system</a:t>
            </a:r>
          </a:p>
          <a:p>
            <a:endParaRPr lang="en-ZA"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10</a:t>
            </a:fld>
            <a:endParaRPr lang="en-US" sz="1400" b="0" dirty="0">
              <a:solidFill>
                <a:srgbClr val="000000"/>
              </a:solidFill>
              <a:latin typeface="Arial"/>
            </a:endParaRPr>
          </a:p>
        </p:txBody>
      </p:sp>
    </p:spTree>
    <p:extLst>
      <p:ext uri="{BB962C8B-B14F-4D97-AF65-F5344CB8AC3E}">
        <p14:creationId xmlns:p14="http://schemas.microsoft.com/office/powerpoint/2010/main" xmlns="" val="3727381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a:t>
            </a:r>
            <a:endParaRPr lang="en-ZA" dirty="0"/>
          </a:p>
        </p:txBody>
      </p:sp>
      <p:sp>
        <p:nvSpPr>
          <p:cNvPr id="3" name="Content Placeholder 2"/>
          <p:cNvSpPr>
            <a:spLocks noGrp="1"/>
          </p:cNvSpPr>
          <p:nvPr>
            <p:ph idx="1"/>
          </p:nvPr>
        </p:nvSpPr>
        <p:spPr/>
        <p:txBody>
          <a:bodyPr/>
          <a:lstStyle/>
          <a:p>
            <a:pPr algn="just"/>
            <a:r>
              <a:rPr lang="en-ZA" sz="2200" dirty="0" smtClean="0"/>
              <a:t>NT </a:t>
            </a:r>
            <a:r>
              <a:rPr lang="en-ZA" sz="2200" b="1" dirty="0" smtClean="0"/>
              <a:t>supports the PCs drive for stronger relief </a:t>
            </a:r>
            <a:r>
              <a:rPr lang="en-ZA" sz="2200" dirty="0" smtClean="0"/>
              <a:t>for overindebted South Africans, and </a:t>
            </a:r>
            <a:r>
              <a:rPr lang="en-ZA" sz="2200" b="1" dirty="0" smtClean="0"/>
              <a:t>welcomes the opportunity </a:t>
            </a:r>
            <a:r>
              <a:rPr lang="en-ZA" sz="2200" b="1" dirty="0"/>
              <a:t>to </a:t>
            </a:r>
            <a:r>
              <a:rPr lang="en-ZA" sz="2200" b="1" dirty="0" smtClean="0"/>
              <a:t>engage </a:t>
            </a:r>
            <a:r>
              <a:rPr lang="en-ZA" sz="2200" dirty="0" smtClean="0"/>
              <a:t>on the proposed Debt </a:t>
            </a:r>
            <a:r>
              <a:rPr lang="en-ZA" sz="2200" dirty="0"/>
              <a:t>R</a:t>
            </a:r>
            <a:r>
              <a:rPr lang="en-ZA" sz="2200" dirty="0" smtClean="0"/>
              <a:t>elief Policy</a:t>
            </a:r>
          </a:p>
          <a:p>
            <a:pPr algn="just"/>
            <a:r>
              <a:rPr lang="en-ZA" sz="2200" dirty="0" smtClean="0"/>
              <a:t>NT </a:t>
            </a:r>
            <a:r>
              <a:rPr lang="en-ZA" sz="2200" dirty="0"/>
              <a:t>appreciates </a:t>
            </a:r>
            <a:r>
              <a:rPr lang="en-ZA" sz="2200" dirty="0" smtClean="0"/>
              <a:t>the PCs </a:t>
            </a:r>
            <a:r>
              <a:rPr lang="en-ZA" sz="2200" dirty="0"/>
              <a:t>attempts to bring relief to consumers in </a:t>
            </a:r>
            <a:r>
              <a:rPr lang="en-ZA" sz="2200" dirty="0" smtClean="0"/>
              <a:t>respect </a:t>
            </a:r>
            <a:r>
              <a:rPr lang="en-ZA" sz="2200" dirty="0"/>
              <a:t>of </a:t>
            </a:r>
            <a:r>
              <a:rPr lang="en-ZA" sz="2200" dirty="0" smtClean="0"/>
              <a:t>these debt relief measures, keeping in mind the </a:t>
            </a:r>
            <a:r>
              <a:rPr lang="en-ZA" sz="2200" dirty="0"/>
              <a:t>need to approach consumer protection from a systemic perspective by taking into account the other </a:t>
            </a:r>
            <a:r>
              <a:rPr lang="en-ZA" sz="2200" b="1" dirty="0"/>
              <a:t>financial sector policy objectives of financial stability, financial inclusion and financial integrity</a:t>
            </a:r>
            <a:r>
              <a:rPr lang="en-ZA" sz="2200" dirty="0"/>
              <a:t>. </a:t>
            </a:r>
            <a:endParaRPr lang="en-ZA" sz="2200" dirty="0" smtClean="0"/>
          </a:p>
          <a:p>
            <a:pPr algn="just"/>
            <a:r>
              <a:rPr lang="en-ZA" sz="2200" dirty="0" smtClean="0"/>
              <a:t>Thus </a:t>
            </a:r>
            <a:r>
              <a:rPr lang="en-ZA" sz="2200" dirty="0"/>
              <a:t>the pursuit of these four financial sector objectives should be balanced if we are to achieve a </a:t>
            </a:r>
            <a:r>
              <a:rPr lang="en-ZA" sz="2200" b="1" dirty="0"/>
              <a:t>responsible and sustainable </a:t>
            </a:r>
            <a:r>
              <a:rPr lang="en-ZA" sz="2200" b="1" dirty="0" smtClean="0"/>
              <a:t>credit sector </a:t>
            </a:r>
            <a:r>
              <a:rPr lang="en-ZA" sz="2200" b="1" dirty="0"/>
              <a:t>that supports economic growth and development</a:t>
            </a:r>
            <a:r>
              <a:rPr lang="en-ZA" sz="2200" dirty="0" smtClean="0"/>
              <a:t>.</a:t>
            </a:r>
          </a:p>
          <a:p>
            <a:pPr algn="just"/>
            <a:r>
              <a:rPr lang="en-ZA" sz="2200" dirty="0" smtClean="0"/>
              <a:t>Given the short timelines to consider the proposals, these are our </a:t>
            </a:r>
            <a:r>
              <a:rPr lang="en-ZA" sz="2200" b="1" dirty="0" smtClean="0"/>
              <a:t>preliminary views</a:t>
            </a:r>
            <a:r>
              <a:rPr lang="en-ZA" sz="2200" dirty="0" smtClean="0"/>
              <a:t>; we note that the policy has not gone through Cabinet.</a:t>
            </a:r>
          </a:p>
          <a:p>
            <a:pPr algn="just"/>
            <a:endParaRPr lang="en-ZA" sz="2400"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2</a:t>
            </a:fld>
            <a:endParaRPr lang="en-US" sz="1400" b="0" dirty="0">
              <a:solidFill>
                <a:srgbClr val="000000"/>
              </a:solidFill>
              <a:latin typeface="Arial"/>
            </a:endParaRPr>
          </a:p>
        </p:txBody>
      </p:sp>
    </p:spTree>
    <p:extLst>
      <p:ext uri="{BB962C8B-B14F-4D97-AF65-F5344CB8AC3E}">
        <p14:creationId xmlns:p14="http://schemas.microsoft.com/office/powerpoint/2010/main" xmlns="" val="3517764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 cont</a:t>
            </a:r>
            <a:r>
              <a:rPr lang="en-ZA" dirty="0"/>
              <a:t>.</a:t>
            </a:r>
          </a:p>
        </p:txBody>
      </p:sp>
      <p:sp>
        <p:nvSpPr>
          <p:cNvPr id="3" name="Content Placeholder 2"/>
          <p:cNvSpPr>
            <a:spLocks noGrp="1"/>
          </p:cNvSpPr>
          <p:nvPr>
            <p:ph idx="1"/>
          </p:nvPr>
        </p:nvSpPr>
        <p:spPr/>
        <p:txBody>
          <a:bodyPr/>
          <a:lstStyle/>
          <a:p>
            <a:pPr algn="just"/>
            <a:r>
              <a:rPr lang="en-ZA" sz="2200" dirty="0" smtClean="0"/>
              <a:t>While </a:t>
            </a:r>
            <a:r>
              <a:rPr lang="en-ZA" sz="2200" dirty="0"/>
              <a:t>National Treasury </a:t>
            </a:r>
            <a:r>
              <a:rPr lang="en-ZA" sz="2200" dirty="0" smtClean="0"/>
              <a:t>acknowledges that a </a:t>
            </a:r>
            <a:r>
              <a:rPr lang="en-ZA" sz="2200" dirty="0"/>
              <a:t>well-functioning </a:t>
            </a:r>
            <a:r>
              <a:rPr lang="en-ZA" sz="2200" b="1" dirty="0"/>
              <a:t>retail lending market is vital to the South African </a:t>
            </a:r>
            <a:r>
              <a:rPr lang="en-ZA" sz="2200" b="1" dirty="0" smtClean="0"/>
              <a:t>economy</a:t>
            </a:r>
            <a:r>
              <a:rPr lang="en-ZA" sz="2200" dirty="0" smtClean="0"/>
              <a:t>, we </a:t>
            </a:r>
            <a:r>
              <a:rPr lang="en-ZA" sz="2200" dirty="0"/>
              <a:t>are also concerned about the about the reckless lending behaviour of some unscrupulous service providers and the high level of consumer over-indebtedness. </a:t>
            </a:r>
            <a:endParaRPr lang="en-ZA" sz="2200" dirty="0" smtClean="0"/>
          </a:p>
          <a:p>
            <a:pPr algn="just"/>
            <a:endParaRPr lang="en-ZA" sz="2200" dirty="0" smtClean="0"/>
          </a:p>
          <a:p>
            <a:pPr lvl="0"/>
            <a:r>
              <a:rPr lang="en-GB" sz="2200" dirty="0" smtClean="0"/>
              <a:t>In </a:t>
            </a:r>
            <a:r>
              <a:rPr lang="en-GB" sz="2200" b="1" dirty="0" smtClean="0"/>
              <a:t>December 2013 Cabinet </a:t>
            </a:r>
            <a:r>
              <a:rPr lang="en-GB" sz="2200" dirty="0" smtClean="0"/>
              <a:t>expressed concern about the high levels of household over-indebtedness and authorised the </a:t>
            </a:r>
            <a:r>
              <a:rPr lang="en-GB" sz="2200" b="1" dirty="0" smtClean="0"/>
              <a:t>Ministers of Finance and Trade and Industry to take measures to assist over-indebted households and also prevent them from becoming over-indebted in the future</a:t>
            </a:r>
            <a:r>
              <a:rPr lang="en-GB" sz="2200" dirty="0" smtClean="0"/>
              <a:t>. These departments, working together with the Department of Justice, have made substantial progress on such measures</a:t>
            </a:r>
            <a:endParaRPr lang="en-ZA" sz="2200" dirty="0" smtClean="0"/>
          </a:p>
          <a:p>
            <a:endParaRPr lang="en-ZA" sz="2400" dirty="0" smtClean="0"/>
          </a:p>
          <a:p>
            <a:endParaRPr lang="en-ZA" sz="2400" dirty="0"/>
          </a:p>
          <a:p>
            <a:endParaRPr lang="en-ZA"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3</a:t>
            </a:fld>
            <a:endParaRPr lang="en-US" sz="1400" b="0" dirty="0">
              <a:solidFill>
                <a:srgbClr val="000000"/>
              </a:solidFill>
              <a:latin typeface="Arial"/>
            </a:endParaRPr>
          </a:p>
        </p:txBody>
      </p:sp>
    </p:spTree>
    <p:extLst>
      <p:ext uri="{BB962C8B-B14F-4D97-AF65-F5344CB8AC3E}">
        <p14:creationId xmlns:p14="http://schemas.microsoft.com/office/powerpoint/2010/main" xmlns="" val="3691046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NT welcomes and supports </a:t>
            </a:r>
            <a:r>
              <a:rPr lang="en-ZA" dirty="0"/>
              <a:t>the </a:t>
            </a:r>
            <a:r>
              <a:rPr lang="en-ZA" dirty="0" smtClean="0"/>
              <a:t>following proposals</a:t>
            </a:r>
            <a:endParaRPr lang="en-ZA" dirty="0"/>
          </a:p>
        </p:txBody>
      </p:sp>
      <p:sp>
        <p:nvSpPr>
          <p:cNvPr id="3" name="Content Placeholder 2"/>
          <p:cNvSpPr>
            <a:spLocks noGrp="1"/>
          </p:cNvSpPr>
          <p:nvPr>
            <p:ph idx="1"/>
          </p:nvPr>
        </p:nvSpPr>
        <p:spPr/>
        <p:txBody>
          <a:bodyPr/>
          <a:lstStyle/>
          <a:p>
            <a:pPr algn="just"/>
            <a:r>
              <a:rPr lang="en-ZA" sz="2200" b="1" dirty="0" smtClean="0"/>
              <a:t>Comprehensive and well-balanced</a:t>
            </a:r>
          </a:p>
          <a:p>
            <a:pPr algn="just"/>
            <a:r>
              <a:rPr lang="en-ZA" sz="2200" dirty="0" smtClean="0"/>
              <a:t>The principle that </a:t>
            </a:r>
            <a:r>
              <a:rPr lang="en-ZA" sz="2200" b="1" dirty="0" smtClean="0"/>
              <a:t>rules governing debt relief should be strict and clear</a:t>
            </a:r>
            <a:r>
              <a:rPr lang="en-ZA" sz="2200" dirty="0" smtClean="0"/>
              <a:t> to limit potential for moral hazard and abuse</a:t>
            </a:r>
          </a:p>
          <a:p>
            <a:pPr algn="just"/>
            <a:r>
              <a:rPr lang="en-ZA" sz="2200" b="1" dirty="0" smtClean="0"/>
              <a:t>Improving the regulatory and enforcement capability of the NCR </a:t>
            </a:r>
            <a:r>
              <a:rPr lang="en-ZA" sz="2200" dirty="0" smtClean="0"/>
              <a:t>in line with regulator powers under twin peaks, esp. “internal” enforcement and settlement agreements</a:t>
            </a:r>
          </a:p>
          <a:p>
            <a:pPr algn="just"/>
            <a:r>
              <a:rPr lang="en-ZA" sz="2200" b="1" dirty="0" smtClean="0"/>
              <a:t>Stronger action</a:t>
            </a:r>
            <a:r>
              <a:rPr lang="en-ZA" sz="2200" dirty="0" smtClean="0"/>
              <a:t> to be taken </a:t>
            </a:r>
            <a:r>
              <a:rPr lang="en-ZA" sz="2200" b="1" dirty="0" smtClean="0"/>
              <a:t>against reckless lending</a:t>
            </a:r>
          </a:p>
          <a:p>
            <a:pPr algn="just"/>
            <a:r>
              <a:rPr lang="en-ZA" sz="2200" dirty="0" smtClean="0"/>
              <a:t>Urgent legal certainty for application of the </a:t>
            </a:r>
            <a:r>
              <a:rPr lang="en-ZA" sz="2200" b="1" i="1" dirty="0" smtClean="0"/>
              <a:t>in duplum </a:t>
            </a:r>
            <a:r>
              <a:rPr lang="en-ZA" sz="2200" b="1" dirty="0" smtClean="0"/>
              <a:t>rule</a:t>
            </a:r>
          </a:p>
          <a:p>
            <a:pPr algn="just"/>
            <a:r>
              <a:rPr lang="en-ZA" sz="2200" b="1" dirty="0" smtClean="0"/>
              <a:t>Improvements to the the DC framework </a:t>
            </a:r>
            <a:r>
              <a:rPr lang="en-ZA" sz="2200" dirty="0" smtClean="0"/>
              <a:t>to better support low-income workers</a:t>
            </a:r>
          </a:p>
          <a:p>
            <a:pPr algn="just"/>
            <a:r>
              <a:rPr lang="en-ZA" sz="2200" b="1" dirty="0" smtClean="0"/>
              <a:t>Wide consultation </a:t>
            </a:r>
            <a:r>
              <a:rPr lang="en-ZA" sz="2200" dirty="0" smtClean="0"/>
              <a:t>to include the range of effected government departments (starting with our input here today)</a:t>
            </a:r>
          </a:p>
          <a:p>
            <a:endParaRPr lang="en-ZA"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4</a:t>
            </a:fld>
            <a:endParaRPr lang="en-US" sz="1400" b="0" dirty="0">
              <a:solidFill>
                <a:srgbClr val="000000"/>
              </a:solidFill>
              <a:latin typeface="Arial"/>
            </a:endParaRPr>
          </a:p>
        </p:txBody>
      </p:sp>
    </p:spTree>
    <p:extLst>
      <p:ext uri="{BB962C8B-B14F-4D97-AF65-F5344CB8AC3E}">
        <p14:creationId xmlns:p14="http://schemas.microsoft.com/office/powerpoint/2010/main" xmlns="" val="144267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84096" cy="838200"/>
          </a:xfrm>
        </p:spPr>
        <p:txBody>
          <a:bodyPr/>
          <a:lstStyle/>
          <a:p>
            <a:r>
              <a:rPr lang="en-ZA" dirty="0" smtClean="0"/>
              <a:t>Main recommendation on debt relief</a:t>
            </a:r>
            <a:endParaRPr lang="en-ZA" dirty="0"/>
          </a:p>
        </p:txBody>
      </p:sp>
      <p:sp>
        <p:nvSpPr>
          <p:cNvPr id="3" name="Content Placeholder 2"/>
          <p:cNvSpPr>
            <a:spLocks noGrp="1"/>
          </p:cNvSpPr>
          <p:nvPr>
            <p:ph idx="1"/>
          </p:nvPr>
        </p:nvSpPr>
        <p:spPr>
          <a:xfrm>
            <a:off x="152400" y="1124744"/>
            <a:ext cx="8763000" cy="5472608"/>
          </a:xfrm>
        </p:spPr>
        <p:txBody>
          <a:bodyPr/>
          <a:lstStyle/>
          <a:p>
            <a:pPr algn="just"/>
            <a:r>
              <a:rPr lang="en-ZA" sz="2200" dirty="0" smtClean="0"/>
              <a:t>Propose we facilitate the </a:t>
            </a:r>
            <a:r>
              <a:rPr lang="en-ZA" sz="2200" b="1" dirty="0" smtClean="0"/>
              <a:t>voluntary extinguishing of debt by banks and credit providers </a:t>
            </a:r>
            <a:r>
              <a:rPr lang="en-ZA" sz="2200" dirty="0" smtClean="0"/>
              <a:t>for the poorest of the poor, for indigents / NINAs </a:t>
            </a:r>
          </a:p>
          <a:p>
            <a:pPr lvl="1" algn="just"/>
            <a:r>
              <a:rPr lang="en-ZA" sz="2200" dirty="0"/>
              <a:t>a</a:t>
            </a:r>
            <a:r>
              <a:rPr lang="en-ZA" sz="2200" smtClean="0"/>
              <a:t>lso </a:t>
            </a:r>
            <a:r>
              <a:rPr lang="en-ZA" sz="2200" dirty="0" smtClean="0"/>
              <a:t>need to deal with non-bank lenders (retailers, micro-lenders)</a:t>
            </a:r>
          </a:p>
          <a:p>
            <a:pPr algn="just"/>
            <a:r>
              <a:rPr lang="en-ZA" sz="2200" dirty="0" smtClean="0"/>
              <a:t>This will need </a:t>
            </a:r>
            <a:r>
              <a:rPr lang="en-ZA" sz="2200" b="1" dirty="0" smtClean="0"/>
              <a:t>careful engagement </a:t>
            </a:r>
            <a:r>
              <a:rPr lang="en-ZA" sz="2200" dirty="0" smtClean="0"/>
              <a:t>on:</a:t>
            </a:r>
          </a:p>
          <a:p>
            <a:pPr lvl="1" algn="just"/>
            <a:r>
              <a:rPr lang="en-ZA" sz="1800" dirty="0" smtClean="0"/>
              <a:t>The </a:t>
            </a:r>
            <a:r>
              <a:rPr lang="en-ZA" sz="1800" b="1" dirty="0" smtClean="0"/>
              <a:t>aggregate level of the write-off</a:t>
            </a:r>
            <a:r>
              <a:rPr lang="en-ZA" sz="1800" dirty="0" smtClean="0"/>
              <a:t>: what is fair to the industry but will help the poorest South Africans? Who will bear the cost of this across banks and non-banks?</a:t>
            </a:r>
          </a:p>
          <a:p>
            <a:pPr lvl="1" algn="just"/>
            <a:r>
              <a:rPr lang="en-ZA" sz="1800" dirty="0" smtClean="0"/>
              <a:t>The </a:t>
            </a:r>
            <a:r>
              <a:rPr lang="en-ZA" sz="1800" b="1" dirty="0" smtClean="0"/>
              <a:t>maximum level of debt per person </a:t>
            </a:r>
            <a:r>
              <a:rPr lang="en-ZA" sz="1800" dirty="0" smtClean="0"/>
              <a:t>to be written off? </a:t>
            </a:r>
          </a:p>
          <a:p>
            <a:pPr lvl="1" algn="just"/>
            <a:r>
              <a:rPr lang="en-ZA" sz="1800" dirty="0" smtClean="0"/>
              <a:t>What about </a:t>
            </a:r>
            <a:r>
              <a:rPr lang="en-ZA" sz="1800" b="1" dirty="0" smtClean="0"/>
              <a:t>debt that has already been on-sold</a:t>
            </a:r>
            <a:r>
              <a:rPr lang="en-ZA" sz="1800" dirty="0" smtClean="0"/>
              <a:t> to debt collectors – must reach these</a:t>
            </a:r>
          </a:p>
          <a:p>
            <a:pPr lvl="1" algn="just"/>
            <a:r>
              <a:rPr lang="en-ZA" sz="1800" dirty="0" smtClean="0"/>
              <a:t>To get consumer behaviour right and prevent moral hazard, </a:t>
            </a:r>
            <a:r>
              <a:rPr lang="en-ZA" sz="1800" b="1" dirty="0" smtClean="0"/>
              <a:t>should we require co-payments </a:t>
            </a:r>
            <a:r>
              <a:rPr lang="en-ZA" sz="1800" dirty="0" smtClean="0"/>
              <a:t>by the borrower?</a:t>
            </a:r>
          </a:p>
          <a:p>
            <a:pPr lvl="1" algn="just"/>
            <a:r>
              <a:rPr lang="en-ZA" sz="1800" dirty="0" smtClean="0"/>
              <a:t>How can we change behaviour over the long term and incentivise savings? </a:t>
            </a:r>
          </a:p>
          <a:p>
            <a:pPr lvl="1" algn="just"/>
            <a:r>
              <a:rPr lang="en-ZA" sz="1800" dirty="0" smtClean="0"/>
              <a:t>Will need to consider the extent that government can share in this cost, minimise the burden on the fiscus</a:t>
            </a:r>
          </a:p>
          <a:p>
            <a:pPr lvl="1" algn="just"/>
            <a:r>
              <a:rPr lang="en-ZA" sz="1800" dirty="0" smtClean="0"/>
              <a:t>This process </a:t>
            </a:r>
            <a:r>
              <a:rPr lang="en-ZA" sz="1800" b="1" dirty="0" smtClean="0"/>
              <a:t>CANNOT </a:t>
            </a:r>
            <a:r>
              <a:rPr lang="en-ZA" sz="1800" dirty="0" smtClean="0"/>
              <a:t>threaten the stability of the system, and </a:t>
            </a:r>
            <a:r>
              <a:rPr lang="en-ZA" sz="1800" b="1" dirty="0" smtClean="0"/>
              <a:t>MUST NOT </a:t>
            </a:r>
            <a:r>
              <a:rPr lang="en-ZA" sz="1800" dirty="0" smtClean="0"/>
              <a:t>lead to relieved persons being again indebted in 6 months time</a:t>
            </a:r>
            <a:endParaRPr lang="en-ZA" sz="1800" dirty="0"/>
          </a:p>
          <a:p>
            <a:pPr lvl="1" algn="just"/>
            <a:endParaRPr lang="en-ZA" sz="2200" dirty="0" smtClean="0"/>
          </a:p>
          <a:p>
            <a:pPr lvl="1" algn="just"/>
            <a:endParaRPr lang="en-ZA" dirty="0" smtClean="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5</a:t>
            </a:fld>
            <a:endParaRPr lang="en-US" sz="1400" b="0" dirty="0">
              <a:solidFill>
                <a:srgbClr val="000000"/>
              </a:solidFill>
              <a:latin typeface="Arial"/>
            </a:endParaRPr>
          </a:p>
        </p:txBody>
      </p:sp>
    </p:spTree>
    <p:extLst>
      <p:ext uri="{BB962C8B-B14F-4D97-AF65-F5344CB8AC3E}">
        <p14:creationId xmlns:p14="http://schemas.microsoft.com/office/powerpoint/2010/main" xmlns="" val="424328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84096" cy="838200"/>
          </a:xfrm>
        </p:spPr>
        <p:txBody>
          <a:bodyPr/>
          <a:lstStyle/>
          <a:p>
            <a:r>
              <a:rPr lang="en-ZA" dirty="0" smtClean="0"/>
              <a:t>Questions</a:t>
            </a:r>
            <a:r>
              <a:rPr lang="en-ZA" dirty="0"/>
              <a:t> </a:t>
            </a:r>
            <a:r>
              <a:rPr lang="en-ZA" dirty="0" smtClean="0"/>
              <a:t>and matters for further consideration 1 </a:t>
            </a:r>
            <a:endParaRPr lang="en-ZA" dirty="0"/>
          </a:p>
        </p:txBody>
      </p:sp>
      <p:sp>
        <p:nvSpPr>
          <p:cNvPr id="3" name="Content Placeholder 2"/>
          <p:cNvSpPr>
            <a:spLocks noGrp="1"/>
          </p:cNvSpPr>
          <p:nvPr>
            <p:ph idx="1"/>
          </p:nvPr>
        </p:nvSpPr>
        <p:spPr>
          <a:xfrm>
            <a:off x="152400" y="1124744"/>
            <a:ext cx="8763000" cy="5472608"/>
          </a:xfrm>
        </p:spPr>
        <p:txBody>
          <a:bodyPr/>
          <a:lstStyle/>
          <a:p>
            <a:pPr algn="just"/>
            <a:r>
              <a:rPr lang="en-ZA" sz="2200" dirty="0" smtClean="0"/>
              <a:t>Support relief for debtors subject to unlawful practices, but have some questions relating to </a:t>
            </a:r>
            <a:r>
              <a:rPr lang="en-ZA" sz="2200" b="1" dirty="0" smtClean="0"/>
              <a:t>practical implementation </a:t>
            </a:r>
          </a:p>
          <a:p>
            <a:pPr lvl="1" algn="just"/>
            <a:r>
              <a:rPr lang="en-ZA" sz="2200" dirty="0" smtClean="0"/>
              <a:t> On what grounds can invalid EAOs be rescinded? What role of the NCR is being considered here?</a:t>
            </a:r>
          </a:p>
          <a:p>
            <a:pPr lvl="1" algn="just"/>
            <a:r>
              <a:rPr lang="en-ZA" sz="2200" dirty="0" smtClean="0"/>
              <a:t> What is the basis for unlawful social grant deductions, how would these be identified?</a:t>
            </a:r>
          </a:p>
          <a:p>
            <a:pPr algn="just"/>
            <a:r>
              <a:rPr lang="en-ZA" sz="2200" dirty="0" smtClean="0"/>
              <a:t>For </a:t>
            </a:r>
            <a:r>
              <a:rPr lang="en-ZA" sz="2200" b="1" dirty="0" smtClean="0"/>
              <a:t>debt relief proposals relating to retrenchments</a:t>
            </a:r>
            <a:r>
              <a:rPr lang="en-ZA" sz="2200" dirty="0" smtClean="0"/>
              <a:t>: is it intended that this applies only to NINAs as per the international examples? NB distinction as can lead to considerable moral hazard e.g. taking voluntary retrenchment to get mortgage paid off. Can additionally consider caps to ensure that those most in need are protected and limit systemic risk effects. What is the role of credit insurance in this (new borrowers vs existing debtors)?</a:t>
            </a:r>
          </a:p>
          <a:p>
            <a:pPr algn="just"/>
            <a:r>
              <a:rPr lang="en-ZA" sz="2200" dirty="0" smtClean="0"/>
              <a:t>Consider </a:t>
            </a:r>
            <a:r>
              <a:rPr lang="en-ZA" sz="2200" b="1" dirty="0" smtClean="0"/>
              <a:t>constitutionality</a:t>
            </a:r>
            <a:r>
              <a:rPr lang="en-ZA" sz="2200" dirty="0" smtClean="0"/>
              <a:t> – may be useful to obtain legal opinion</a:t>
            </a:r>
            <a:r>
              <a:rPr lang="en-ZA" sz="2400" dirty="0" smtClean="0"/>
              <a:t>. </a:t>
            </a:r>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6</a:t>
            </a:fld>
            <a:endParaRPr lang="en-US" sz="1400" b="0" dirty="0">
              <a:solidFill>
                <a:srgbClr val="000000"/>
              </a:solidFill>
              <a:latin typeface="Arial"/>
            </a:endParaRPr>
          </a:p>
        </p:txBody>
      </p:sp>
    </p:spTree>
    <p:extLst>
      <p:ext uri="{BB962C8B-B14F-4D97-AF65-F5344CB8AC3E}">
        <p14:creationId xmlns:p14="http://schemas.microsoft.com/office/powerpoint/2010/main" xmlns="" val="2455927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84096" cy="838200"/>
          </a:xfrm>
        </p:spPr>
        <p:txBody>
          <a:bodyPr/>
          <a:lstStyle/>
          <a:p>
            <a:r>
              <a:rPr lang="en-ZA" dirty="0" smtClean="0"/>
              <a:t>Questions</a:t>
            </a:r>
            <a:r>
              <a:rPr lang="en-ZA" dirty="0"/>
              <a:t> </a:t>
            </a:r>
            <a:r>
              <a:rPr lang="en-ZA" dirty="0" smtClean="0"/>
              <a:t>and matters for further consideration 2</a:t>
            </a:r>
            <a:endParaRPr lang="en-ZA" dirty="0"/>
          </a:p>
        </p:txBody>
      </p:sp>
      <p:sp>
        <p:nvSpPr>
          <p:cNvPr id="3" name="Content Placeholder 2"/>
          <p:cNvSpPr>
            <a:spLocks noGrp="1"/>
          </p:cNvSpPr>
          <p:nvPr>
            <p:ph idx="1"/>
          </p:nvPr>
        </p:nvSpPr>
        <p:spPr>
          <a:xfrm>
            <a:off x="152400" y="1124744"/>
            <a:ext cx="8763000" cy="5472608"/>
          </a:xfrm>
        </p:spPr>
        <p:txBody>
          <a:bodyPr/>
          <a:lstStyle/>
          <a:p>
            <a:pPr algn="just"/>
            <a:r>
              <a:rPr lang="en-ZA" sz="2200" dirty="0" smtClean="0"/>
              <a:t>To minimise potential for uncertainty, we </a:t>
            </a:r>
            <a:r>
              <a:rPr lang="en-ZA" sz="2200" b="1" dirty="0" smtClean="0"/>
              <a:t>request </a:t>
            </a:r>
            <a:r>
              <a:rPr lang="en-ZA" sz="2200" b="1" dirty="0"/>
              <a:t>further </a:t>
            </a:r>
            <a:r>
              <a:rPr lang="en-ZA" sz="2200" b="1" dirty="0" smtClean="0"/>
              <a:t>engagement on relief and eligibility criteria</a:t>
            </a:r>
            <a:r>
              <a:rPr lang="en-ZA" sz="2200" dirty="0" smtClean="0"/>
              <a:t>, so that these are more </a:t>
            </a:r>
            <a:r>
              <a:rPr lang="en-ZA" sz="2200" dirty="0"/>
              <a:t>clearly </a:t>
            </a:r>
            <a:r>
              <a:rPr lang="en-ZA" sz="2200" dirty="0" smtClean="0"/>
              <a:t>defined in the primary law </a:t>
            </a:r>
            <a:r>
              <a:rPr lang="en-ZA" sz="2200" dirty="0"/>
              <a:t>e.g </a:t>
            </a:r>
            <a:r>
              <a:rPr lang="en-ZA" sz="2200" dirty="0" smtClean="0"/>
              <a:t>to consider: what </a:t>
            </a:r>
            <a:r>
              <a:rPr lang="en-ZA" sz="2200" dirty="0"/>
              <a:t>are the enabling conditions for the </a:t>
            </a:r>
            <a:r>
              <a:rPr lang="en-ZA" sz="2200" dirty="0" smtClean="0"/>
              <a:t>Minister? What other factors should the </a:t>
            </a:r>
            <a:r>
              <a:rPr lang="en-ZA" sz="2200" dirty="0"/>
              <a:t>Minister consider </a:t>
            </a:r>
            <a:r>
              <a:rPr lang="en-ZA" sz="2200" dirty="0" smtClean="0"/>
              <a:t>in making this decision, e.g. financial stability? What is the role of the Governor wrt SIFIs? </a:t>
            </a:r>
          </a:p>
          <a:p>
            <a:pPr algn="just"/>
            <a:endParaRPr lang="en-ZA" sz="2200" dirty="0" smtClean="0"/>
          </a:p>
          <a:p>
            <a:pPr algn="just"/>
            <a:r>
              <a:rPr lang="en-ZA" sz="2200" dirty="0" smtClean="0"/>
              <a:t>Making </a:t>
            </a:r>
            <a:r>
              <a:rPr lang="en-ZA" sz="2200" b="1" dirty="0" smtClean="0"/>
              <a:t>reckless lending a criminal offence brings about a significant and onerous burden of proof</a:t>
            </a:r>
            <a:r>
              <a:rPr lang="en-ZA" sz="2200" dirty="0" smtClean="0"/>
              <a:t>. </a:t>
            </a:r>
            <a:r>
              <a:rPr lang="en-ZA" sz="2200" dirty="0"/>
              <a:t>T</a:t>
            </a:r>
            <a:r>
              <a:rPr lang="en-ZA" sz="2200" dirty="0" smtClean="0"/>
              <a:t>his would also have to be adjudicated in the criminal law court system rendering the NCR ineffective in enforcing the NCA. NT’s recommendation is to consider an administrative sanction for the credit provider that can coupled with the Directors of those companies being criminally liable. </a:t>
            </a:r>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7</a:t>
            </a:fld>
            <a:endParaRPr lang="en-US" sz="1400" b="0" dirty="0">
              <a:solidFill>
                <a:srgbClr val="000000"/>
              </a:solidFill>
              <a:latin typeface="Arial"/>
            </a:endParaRPr>
          </a:p>
        </p:txBody>
      </p:sp>
    </p:spTree>
    <p:extLst>
      <p:ext uri="{BB962C8B-B14F-4D97-AF65-F5344CB8AC3E}">
        <p14:creationId xmlns:p14="http://schemas.microsoft.com/office/powerpoint/2010/main" xmlns="" val="2953359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12088" cy="838200"/>
          </a:xfrm>
        </p:spPr>
        <p:txBody>
          <a:bodyPr/>
          <a:lstStyle/>
          <a:p>
            <a:r>
              <a:rPr lang="en-ZA" dirty="0"/>
              <a:t>Questions and </a:t>
            </a:r>
            <a:r>
              <a:rPr lang="en-ZA" dirty="0" smtClean="0"/>
              <a:t>matters </a:t>
            </a:r>
            <a:r>
              <a:rPr lang="en-ZA" dirty="0"/>
              <a:t>for further </a:t>
            </a:r>
            <a:r>
              <a:rPr lang="en-ZA" dirty="0" smtClean="0"/>
              <a:t>consideration 3</a:t>
            </a:r>
            <a:endParaRPr lang="en-ZA" dirty="0"/>
          </a:p>
        </p:txBody>
      </p:sp>
      <p:sp>
        <p:nvSpPr>
          <p:cNvPr id="3" name="Content Placeholder 2"/>
          <p:cNvSpPr>
            <a:spLocks noGrp="1"/>
          </p:cNvSpPr>
          <p:nvPr>
            <p:ph idx="1"/>
          </p:nvPr>
        </p:nvSpPr>
        <p:spPr>
          <a:xfrm>
            <a:off x="179512" y="1052736"/>
            <a:ext cx="8763000" cy="4968552"/>
          </a:xfrm>
        </p:spPr>
        <p:txBody>
          <a:bodyPr/>
          <a:lstStyle/>
          <a:p>
            <a:pPr algn="just"/>
            <a:r>
              <a:rPr lang="en-ZA" sz="2200" dirty="0"/>
              <a:t>National Treasury notes the concern that “the NCT seems to operating too much as a court of law”. However, we are of the view that it’s important to consider the </a:t>
            </a:r>
            <a:r>
              <a:rPr lang="en-ZA" sz="2200" b="1" dirty="0"/>
              <a:t>role of the court system legal enforcement versus Ombud system </a:t>
            </a:r>
            <a:r>
              <a:rPr lang="en-ZA" sz="2200" dirty="0"/>
              <a:t>in relation to the NCT being “guided by principles of fairness, equity and redress” – a court/regulatory agency should enforce statute as it is prescribed</a:t>
            </a:r>
            <a:r>
              <a:rPr lang="en-ZA" sz="2200" dirty="0" smtClean="0"/>
              <a:t>.</a:t>
            </a:r>
          </a:p>
          <a:p>
            <a:pPr marL="0" indent="0" algn="just">
              <a:buNone/>
            </a:pPr>
            <a:r>
              <a:rPr lang="en-ZA" sz="2200" dirty="0" smtClean="0"/>
              <a:t>  </a:t>
            </a:r>
          </a:p>
          <a:p>
            <a:pPr algn="just"/>
            <a:r>
              <a:rPr lang="en-ZA" sz="2200" dirty="0" smtClean="0"/>
              <a:t>The </a:t>
            </a:r>
            <a:r>
              <a:rPr lang="en-ZA" sz="2200" b="1" dirty="0" smtClean="0"/>
              <a:t>enforcement roles of the NCT and NCR should be clearly delineated</a:t>
            </a:r>
            <a:r>
              <a:rPr lang="en-ZA" sz="2200" dirty="0" smtClean="0"/>
              <a:t>, overlap will cause confusion and defeat the objective being to streamline enforcement. </a:t>
            </a:r>
          </a:p>
          <a:p>
            <a:pPr algn="just"/>
            <a:endParaRPr lang="en-ZA" sz="2200" b="1" dirty="0" smtClean="0"/>
          </a:p>
          <a:p>
            <a:pPr algn="just"/>
            <a:r>
              <a:rPr lang="en-ZA" sz="2200" b="1" dirty="0" smtClean="0"/>
              <a:t>How will decisions of the NCR be appealed</a:t>
            </a:r>
            <a:r>
              <a:rPr lang="en-ZA" sz="2200" dirty="0" smtClean="0"/>
              <a:t>? Will these now go to the NCT? Is there an opportunity to </a:t>
            </a:r>
            <a:r>
              <a:rPr lang="en-ZA" sz="2200" dirty="0"/>
              <a:t>explore </a:t>
            </a:r>
            <a:r>
              <a:rPr lang="en-ZA" sz="2200" dirty="0" smtClean="0"/>
              <a:t>synergies </a:t>
            </a:r>
            <a:r>
              <a:rPr lang="en-ZA" sz="2200" dirty="0"/>
              <a:t>and cost </a:t>
            </a:r>
            <a:r>
              <a:rPr lang="en-ZA" sz="2200" dirty="0" smtClean="0"/>
              <a:t>savings by hearing appeals </a:t>
            </a:r>
            <a:r>
              <a:rPr lang="en-ZA" sz="2200" dirty="0"/>
              <a:t>against NCR decisions through the appeal Tribunal to be established for financial sector regulators under Twin </a:t>
            </a:r>
            <a:r>
              <a:rPr lang="en-ZA" sz="2200" dirty="0" smtClean="0"/>
              <a:t>Peaks? </a:t>
            </a:r>
            <a:endParaRPr lang="en-ZA" sz="2200"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8</a:t>
            </a:fld>
            <a:endParaRPr lang="en-US" sz="1400" b="0" dirty="0">
              <a:solidFill>
                <a:srgbClr val="000000"/>
              </a:solidFill>
              <a:latin typeface="Arial"/>
            </a:endParaRPr>
          </a:p>
        </p:txBody>
      </p:sp>
    </p:spTree>
    <p:extLst>
      <p:ext uri="{BB962C8B-B14F-4D97-AF65-F5344CB8AC3E}">
        <p14:creationId xmlns:p14="http://schemas.microsoft.com/office/powerpoint/2010/main" xmlns="" val="3583942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12088" cy="838200"/>
          </a:xfrm>
        </p:spPr>
        <p:txBody>
          <a:bodyPr/>
          <a:lstStyle/>
          <a:p>
            <a:r>
              <a:rPr lang="en-ZA" dirty="0"/>
              <a:t>Questions and matters for further consideration </a:t>
            </a:r>
            <a:r>
              <a:rPr lang="en-ZA" dirty="0" smtClean="0"/>
              <a:t>4</a:t>
            </a:r>
            <a:endParaRPr lang="en-ZA" dirty="0"/>
          </a:p>
        </p:txBody>
      </p:sp>
      <p:sp>
        <p:nvSpPr>
          <p:cNvPr id="3" name="Content Placeholder 2"/>
          <p:cNvSpPr>
            <a:spLocks noGrp="1"/>
          </p:cNvSpPr>
          <p:nvPr>
            <p:ph idx="1"/>
          </p:nvPr>
        </p:nvSpPr>
        <p:spPr>
          <a:xfrm>
            <a:off x="152400" y="1124744"/>
            <a:ext cx="8763000" cy="4896544"/>
          </a:xfrm>
        </p:spPr>
        <p:txBody>
          <a:bodyPr/>
          <a:lstStyle/>
          <a:p>
            <a:pPr algn="just"/>
            <a:r>
              <a:rPr lang="en-ZA" sz="2200" dirty="0" smtClean="0"/>
              <a:t>If the beneficiaries of the debt relief are not to be listed on the credit bureaus, what mechanisms are being proposed for monitoring the beneficiaries? </a:t>
            </a:r>
          </a:p>
          <a:p>
            <a:pPr algn="just"/>
            <a:endParaRPr lang="en-ZA" sz="2200" dirty="0" smtClean="0"/>
          </a:p>
          <a:p>
            <a:pPr algn="just"/>
            <a:r>
              <a:rPr lang="en-ZA" sz="2200" b="1" dirty="0" smtClean="0"/>
              <a:t>Funding options need to be further investigated </a:t>
            </a:r>
            <a:r>
              <a:rPr lang="en-ZA" sz="2200" dirty="0" smtClean="0"/>
              <a:t>– what is the estimated size of the subsidy and how will this be funded? More detail requested on both the private and public portions, need to minimise fiscal exposure.</a:t>
            </a:r>
          </a:p>
          <a:p>
            <a:pPr algn="just"/>
            <a:endParaRPr lang="en-ZA" sz="2200" dirty="0" smtClean="0"/>
          </a:p>
          <a:p>
            <a:pPr algn="just"/>
            <a:r>
              <a:rPr lang="en-ZA" sz="2200" dirty="0" smtClean="0"/>
              <a:t>NT recommends that the </a:t>
            </a:r>
            <a:r>
              <a:rPr lang="en-ZA" sz="2200" b="1" dirty="0" smtClean="0"/>
              <a:t>policy explicitly takes into account the objective of financial stability and sustainable access to credit </a:t>
            </a:r>
            <a:r>
              <a:rPr lang="en-ZA" sz="2200" dirty="0" smtClean="0"/>
              <a:t>to mitigate against the risk of scenarios experienced by India and Croatia. </a:t>
            </a:r>
            <a:endParaRPr lang="en-ZA" sz="2200" b="1" dirty="0" smtClean="0"/>
          </a:p>
          <a:p>
            <a:pPr algn="just"/>
            <a:endParaRPr lang="en-ZA" sz="2200" dirty="0" smtClean="0"/>
          </a:p>
          <a:p>
            <a:pPr algn="just"/>
            <a:r>
              <a:rPr lang="en-ZA" sz="2200" dirty="0" smtClean="0"/>
              <a:t>Consider the need for </a:t>
            </a:r>
            <a:r>
              <a:rPr lang="en-ZA" sz="2200" b="1" dirty="0" smtClean="0"/>
              <a:t>active consumer education </a:t>
            </a:r>
            <a:r>
              <a:rPr lang="en-ZA" sz="2200" dirty="0" smtClean="0"/>
              <a:t>in support of implementation.</a:t>
            </a:r>
          </a:p>
          <a:p>
            <a:endParaRPr lang="en-ZA" dirty="0"/>
          </a:p>
        </p:txBody>
      </p:sp>
      <p:sp>
        <p:nvSpPr>
          <p:cNvPr id="4" name="Slide Number Placeholder 3"/>
          <p:cNvSpPr>
            <a:spLocks noGrp="1"/>
          </p:cNvSpPr>
          <p:nvPr>
            <p:ph type="sldNum" sz="quarter" idx="12"/>
          </p:nvPr>
        </p:nvSpPr>
        <p:spPr/>
        <p:txBody>
          <a:bodyPr/>
          <a:lstStyle/>
          <a:p>
            <a:pPr>
              <a:defRPr/>
            </a:pPr>
            <a:fld id="{0CAEBBDF-8C8E-4563-AE8D-4E901221401E}" type="slidenum">
              <a:rPr lang="en-US" smtClean="0">
                <a:solidFill>
                  <a:srgbClr val="808080"/>
                </a:solidFill>
              </a:rPr>
              <a:pPr>
                <a:defRPr/>
              </a:pPr>
              <a:t>9</a:t>
            </a:fld>
            <a:endParaRPr lang="en-US" sz="1400" b="0" dirty="0">
              <a:solidFill>
                <a:srgbClr val="000000"/>
              </a:solidFill>
              <a:latin typeface="Arial"/>
            </a:endParaRPr>
          </a:p>
        </p:txBody>
      </p:sp>
    </p:spTree>
    <p:extLst>
      <p:ext uri="{BB962C8B-B14F-4D97-AF65-F5344CB8AC3E}">
        <p14:creationId xmlns:p14="http://schemas.microsoft.com/office/powerpoint/2010/main" xmlns="" val="3535070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TotalTime>
  <Words>1234</Words>
  <Application>Microsoft Office PowerPoint</Application>
  <PresentationFormat>On-screen Show (4:3)</PresentationFormat>
  <Paragraphs>75</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Blank Presentation</vt:lpstr>
      <vt:lpstr>CREDIT LAW REVIEW</vt:lpstr>
      <vt:lpstr>Introduction</vt:lpstr>
      <vt:lpstr>Introduction cont.</vt:lpstr>
      <vt:lpstr>NT welcomes and supports the following proposals</vt:lpstr>
      <vt:lpstr>Main recommendation on debt relief</vt:lpstr>
      <vt:lpstr>Questions and matters for further consideration 1 </vt:lpstr>
      <vt:lpstr>Questions and matters for further consideration 2</vt:lpstr>
      <vt:lpstr>Questions and matters for further consideration 3</vt:lpstr>
      <vt:lpstr>Questions and matters for further consideration 4</vt:lpstr>
      <vt:lpstr>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COMMITTEE PRESENTATION</dc:title>
  <dc:creator>Seipati Nekhondela</dc:creator>
  <cp:lastModifiedBy>PUMZA</cp:lastModifiedBy>
  <cp:revision>80</cp:revision>
  <cp:lastPrinted>2017-05-15T15:10:33Z</cp:lastPrinted>
  <dcterms:created xsi:type="dcterms:W3CDTF">2017-03-06T12:18:15Z</dcterms:created>
  <dcterms:modified xsi:type="dcterms:W3CDTF">2017-05-26T12:53:13Z</dcterms:modified>
</cp:coreProperties>
</file>