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366"/>
    <p:restoredTop sz="92442"/>
  </p:normalViewPr>
  <p:slideViewPr>
    <p:cSldViewPr snapToGrid="0" snapToObjects="1">
      <p:cViewPr varScale="1">
        <p:scale>
          <a:sx n="116" d="100"/>
          <a:sy n="116" d="100"/>
        </p:scale>
        <p:origin x="-14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xmlns="" val="10452513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622197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7" name="Shape 14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743768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52059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844462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680326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401808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241027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8" name="Shape 18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170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5" name="Shape 19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286598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2" name="Shape 20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912802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9" name="Shape 20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550046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89" name="Shape 8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75821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6" name="Shape 21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84366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3875161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0" name="Shape 23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725868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7" name="Shape 23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862372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4" name="Shape 24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051030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0" name="Shape 25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00862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678006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81099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430235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529235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120090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1" name="Shape 13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12526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9" name="Shape 13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62531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24000" y="1122362"/>
            <a:ext cx="9144000" cy="2387600"/>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6000" b="1" i="0" u="none" strike="noStrike" cap="none" dirty="0">
                <a:solidFill>
                  <a:schemeClr val="dk1"/>
                </a:solidFill>
                <a:latin typeface="Calibri"/>
                <a:ea typeface="Calibri"/>
                <a:cs typeface="Calibri"/>
                <a:sym typeface="Calibri"/>
              </a:rPr>
              <a:t>Learner Transport</a:t>
            </a:r>
          </a:p>
        </p:txBody>
      </p:sp>
      <p:sp>
        <p:nvSpPr>
          <p:cNvPr id="85" name="Shape 85"/>
          <p:cNvSpPr txBox="1">
            <a:spLocks noGrp="1"/>
          </p:cNvSpPr>
          <p:nvPr>
            <p:ph type="subTitle" idx="1"/>
          </p:nvPr>
        </p:nvSpPr>
        <p:spPr>
          <a:xfrm>
            <a:off x="1524000" y="3602037"/>
            <a:ext cx="9144000" cy="1655761"/>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en-US"/>
              <a:t>The</a:t>
            </a:r>
            <a:r>
              <a:rPr lang="en-US" sz="2400" b="0" i="0" u="none" strike="noStrike" cap="none">
                <a:solidFill>
                  <a:schemeClr val="dk1"/>
                </a:solidFill>
                <a:latin typeface="Calibri"/>
                <a:ea typeface="Calibri"/>
                <a:cs typeface="Calibri"/>
                <a:sym typeface="Calibri"/>
              </a:rPr>
              <a:t> case for a conditional grant and inter-departmental collaboration</a:t>
            </a:r>
          </a:p>
        </p:txBody>
      </p:sp>
      <p:pic>
        <p:nvPicPr>
          <p:cNvPr id="86" name="Shape 86"/>
          <p:cNvPicPr preferRelativeResize="0"/>
          <p:nvPr/>
        </p:nvPicPr>
        <p:blipFill rotWithShape="1">
          <a:blip r:embed="rId3">
            <a:alphaModFix/>
          </a:blip>
          <a:srcRect l="5955" t="32328" b="38813"/>
          <a:stretch/>
        </p:blipFill>
        <p:spPr>
          <a:xfrm>
            <a:off x="513568" y="5711869"/>
            <a:ext cx="3407285" cy="80792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838200" y="1175778"/>
            <a:ext cx="10515599" cy="4843103"/>
          </a:xfrm>
          <a:prstGeom prst="rect">
            <a:avLst/>
          </a:prstGeom>
          <a:noFill/>
          <a:ln>
            <a:noFill/>
          </a:ln>
        </p:spPr>
        <p:txBody>
          <a:bodyPr lIns="91425" tIns="45700" rIns="91425" bIns="45700" anchor="t" anchorCtr="0">
            <a:noAutofit/>
          </a:bodyPr>
          <a:lstStyle/>
          <a:p>
            <a:pPr marL="228600" marR="0" lvl="0" indent="-228600" algn="just"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Since 2015, EE has undertaken visits to schools in Nquthu, KwaZulu-Natal where its high school members have complained about the lack of scholar transport.</a:t>
            </a:r>
          </a:p>
          <a:p>
            <a:pPr marL="228600" marR="0" lvl="0" indent="-228600" algn="just"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Over the past two years, EE has spoken to teachers and principals who complained of having to teach learners who were hungry and exhausted after their long walk to school, and who struggled to concentrate or stay awake in class.</a:t>
            </a:r>
          </a:p>
          <a:p>
            <a:pPr marL="228600" marR="0" lvl="0" indent="-228600" algn="just"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Teachers attribute late coming, absenteeism, and learners dropping out of school to the lack of scholar transport.</a:t>
            </a:r>
          </a:p>
          <a:p>
            <a:pPr marL="228600" marR="0" lvl="0" indent="-228600" algn="just" rtl="0">
              <a:lnSpc>
                <a:spcPct val="90000"/>
              </a:lnSpc>
              <a:spcBef>
                <a:spcPts val="10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Learners complain about traversing dangerous terrain, and being vulnerable to bad weather, theft, and violent attack.</a:t>
            </a:r>
          </a:p>
        </p:txBody>
      </p:sp>
      <p:pic>
        <p:nvPicPr>
          <p:cNvPr id="150" name="Shape 150"/>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151" name="Shape 151"/>
          <p:cNvSpPr txBox="1">
            <a:spLocks noGrp="1"/>
          </p:cNvSpPr>
          <p:nvPr>
            <p:ph type="title"/>
          </p:nvPr>
        </p:nvSpPr>
        <p:spPr>
          <a:xfrm>
            <a:off x="838200" y="365125"/>
            <a:ext cx="10515599" cy="95482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The Lived Realities of KZN Learners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838200" y="1927617"/>
            <a:ext cx="10515599" cy="2867901"/>
          </a:xfrm>
          <a:prstGeom prst="rect">
            <a:avLst/>
          </a:prstGeom>
          <a:noFill/>
          <a:ln>
            <a:noFill/>
          </a:ln>
        </p:spPr>
        <p:txBody>
          <a:bodyPr lIns="91425" tIns="45700" rIns="91425" bIns="45700" anchor="t" anchorCtr="0">
            <a:noAutofit/>
          </a:bodyPr>
          <a:lstStyle/>
          <a:p>
            <a:pPr marL="228600" marR="0" lvl="0" indent="-228600" algn="just"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In 2017, EE visited schools in Nquthu in order to g</a:t>
            </a:r>
            <a:r>
              <a:rPr lang="en-US"/>
              <a:t>au</a:t>
            </a:r>
            <a:r>
              <a:rPr lang="en-US" sz="2800" b="0" i="0" u="none" strike="noStrike" cap="none">
                <a:solidFill>
                  <a:schemeClr val="dk1"/>
                </a:solidFill>
                <a:latin typeface="Calibri"/>
                <a:ea typeface="Calibri"/>
                <a:cs typeface="Calibri"/>
                <a:sym typeface="Calibri"/>
              </a:rPr>
              <a:t>ge the need for learner transport. The following are some of the school</a:t>
            </a:r>
            <a:r>
              <a:rPr lang="en-US"/>
              <a:t>s</a:t>
            </a:r>
            <a:r>
              <a:rPr lang="en-US" sz="2800" b="0" i="0" u="none" strike="noStrike" cap="none">
                <a:solidFill>
                  <a:schemeClr val="dk1"/>
                </a:solidFill>
                <a:latin typeface="Calibri"/>
                <a:ea typeface="Calibri"/>
                <a:cs typeface="Calibri"/>
                <a:sym typeface="Calibri"/>
              </a:rPr>
              <a:t> we visited with the greatest need:</a:t>
            </a:r>
          </a:p>
          <a:p>
            <a:pPr marL="0" marR="0" lvl="0" indent="0" algn="just"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685800" marR="0" lvl="1" indent="-228600" algn="just"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Hlinzeka Primary School</a:t>
            </a:r>
          </a:p>
          <a:p>
            <a:pPr marL="685800" marR="0" lvl="1" indent="-228600" algn="just"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Ukuphumula Secondary School</a:t>
            </a:r>
          </a:p>
          <a:p>
            <a:pPr marL="685800" marR="0" lvl="1" indent="-228600" algn="just"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Ubongumenzi Secondary School</a:t>
            </a:r>
          </a:p>
          <a:p>
            <a:pPr marL="457200" marR="0" lvl="1" indent="0" algn="just" rtl="0">
              <a:lnSpc>
                <a:spcPct val="90000"/>
              </a:lnSpc>
              <a:spcBef>
                <a:spcPts val="500"/>
              </a:spcBef>
              <a:buClr>
                <a:schemeClr val="dk1"/>
              </a:buClr>
              <a:buSzPct val="25000"/>
              <a:buFont typeface="Arial"/>
              <a:buNone/>
            </a:pPr>
            <a:endParaRPr sz="2800" b="0" i="0" u="none" strike="noStrike" cap="none">
              <a:solidFill>
                <a:schemeClr val="dk1"/>
              </a:solidFill>
              <a:latin typeface="Calibri"/>
              <a:ea typeface="Calibri"/>
              <a:cs typeface="Calibri"/>
              <a:sym typeface="Calibri"/>
            </a:endParaRPr>
          </a:p>
        </p:txBody>
      </p:sp>
      <p:pic>
        <p:nvPicPr>
          <p:cNvPr id="157" name="Shape 157"/>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158" name="Shape 158"/>
          <p:cNvSpPr txBox="1">
            <a:spLocks noGrp="1"/>
          </p:cNvSpPr>
          <p:nvPr>
            <p:ph type="title"/>
          </p:nvPr>
        </p:nvSpPr>
        <p:spPr>
          <a:xfrm>
            <a:off x="838200" y="365125"/>
            <a:ext cx="10515599" cy="95482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The Lived Realities of KZN Learners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838200" y="2252736"/>
            <a:ext cx="10515599" cy="3335262"/>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211 of the 350 learners enrolled in Grade R to 7 were interviewed.</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Of these 211 learners:</a:t>
            </a:r>
          </a:p>
          <a:p>
            <a:pPr marL="0" marR="0" lvl="0" indent="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Just over 26% of these learners travelled less than 5km</a:t>
            </a:r>
          </a:p>
          <a:p>
            <a:pPr marL="685800" marR="0" lvl="1" indent="-228600" algn="l"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50.24% travelled between 5km and 9.9km</a:t>
            </a:r>
          </a:p>
          <a:p>
            <a:pPr marL="685800" marR="0" lvl="1" indent="-228600" algn="l" rtl="0">
              <a:lnSpc>
                <a:spcPct val="90000"/>
              </a:lnSpc>
              <a:spcBef>
                <a:spcPts val="5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23.22% of learners travelled more than 10km to get to school.</a:t>
            </a:r>
          </a:p>
        </p:txBody>
      </p:sp>
      <p:pic>
        <p:nvPicPr>
          <p:cNvPr id="164" name="Shape 164"/>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165" name="Shape 165"/>
          <p:cNvSpPr txBox="1">
            <a:spLocks noGrp="1"/>
          </p:cNvSpPr>
          <p:nvPr>
            <p:ph type="title"/>
          </p:nvPr>
        </p:nvSpPr>
        <p:spPr>
          <a:xfrm>
            <a:off x="838200" y="365125"/>
            <a:ext cx="10515599" cy="95482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Hlinzeka Primary School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838200" y="2252738"/>
            <a:ext cx="10515599" cy="3436862"/>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156  of 370 learners in Grade 8 to 12 were interviewed.</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Of these 156 learners:</a:t>
            </a:r>
          </a:p>
          <a:p>
            <a:pPr marL="0" marR="0" lvl="0" indent="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34.19% travelled less than 5km</a:t>
            </a:r>
          </a:p>
          <a:p>
            <a:pPr marL="685800" marR="0" lvl="1" indent="-228600" algn="l"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47.53% travelled between 5 to 9.9km</a:t>
            </a:r>
          </a:p>
          <a:p>
            <a:pPr marL="685800" marR="0" lvl="1" indent="-228600" algn="l" rtl="0">
              <a:lnSpc>
                <a:spcPct val="90000"/>
              </a:lnSpc>
              <a:spcBef>
                <a:spcPts val="5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10.69% of the learners travelled for more than 10km to get to school.</a:t>
            </a:r>
          </a:p>
        </p:txBody>
      </p:sp>
      <p:pic>
        <p:nvPicPr>
          <p:cNvPr id="171" name="Shape 171"/>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172" name="Shape 172"/>
          <p:cNvSpPr txBox="1">
            <a:spLocks noGrp="1"/>
          </p:cNvSpPr>
          <p:nvPr>
            <p:ph type="title"/>
          </p:nvPr>
        </p:nvSpPr>
        <p:spPr>
          <a:xfrm>
            <a:off x="838200" y="365125"/>
            <a:ext cx="10515599" cy="95482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Ukuphumula Secondary School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838200" y="1991359"/>
            <a:ext cx="10515599" cy="369824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506 of the 1200 learners enrolled from Grade 8 to 12 were interviewed.</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Of these 506 learners:</a:t>
            </a:r>
          </a:p>
          <a:p>
            <a:pPr marL="0" marR="0" lvl="0" indent="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16.51% travelled less than 5km</a:t>
            </a:r>
          </a:p>
          <a:p>
            <a:pPr marL="685800" marR="0" lvl="1" indent="-228600" algn="l" rtl="0">
              <a:lnSpc>
                <a:spcPct val="90000"/>
              </a:lnSpc>
              <a:spcBef>
                <a:spcPts val="5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39.45% travelled between 5 to 9.9km</a:t>
            </a:r>
          </a:p>
          <a:p>
            <a:pPr marL="685800" marR="0" lvl="1" indent="-228600" algn="l" rtl="0">
              <a:lnSpc>
                <a:spcPct val="90000"/>
              </a:lnSpc>
              <a:spcBef>
                <a:spcPts val="5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21.15% of the learners travelled for more than 10km to get to school.</a:t>
            </a:r>
          </a:p>
        </p:txBody>
      </p:sp>
      <p:pic>
        <p:nvPicPr>
          <p:cNvPr id="178" name="Shape 178"/>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179" name="Shape 179"/>
          <p:cNvSpPr txBox="1">
            <a:spLocks noGrp="1"/>
          </p:cNvSpPr>
          <p:nvPr>
            <p:ph type="title"/>
          </p:nvPr>
        </p:nvSpPr>
        <p:spPr>
          <a:xfrm>
            <a:off x="838200" y="365125"/>
            <a:ext cx="10515599" cy="95482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Ubongumenzi Secondary School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838200" y="1605279"/>
            <a:ext cx="10515599" cy="2905760"/>
          </a:xfrm>
          <a:prstGeom prst="rect">
            <a:avLst/>
          </a:prstGeom>
          <a:noFill/>
          <a:ln>
            <a:noFill/>
          </a:ln>
        </p:spPr>
        <p:txBody>
          <a:bodyPr lIns="91425" tIns="45700" rIns="91425" bIns="45700" anchor="ctr" anchorCtr="0">
            <a:noAutofit/>
          </a:bodyPr>
          <a:lstStyle/>
          <a:p>
            <a:pPr marL="457200" marR="0" lvl="1" indent="0" algn="just" rtl="0">
              <a:lnSpc>
                <a:spcPct val="90000"/>
              </a:lnSpc>
              <a:spcBef>
                <a:spcPts val="0"/>
              </a:spcBef>
              <a:buClr>
                <a:schemeClr val="dk1"/>
              </a:buClr>
              <a:buSzPct val="25000"/>
              <a:buFont typeface="Arial"/>
              <a:buNone/>
            </a:pPr>
            <a:r>
              <a:rPr lang="en-US" sz="3600" b="1" i="1" u="none" strike="noStrike" cap="none">
                <a:solidFill>
                  <a:schemeClr val="dk1"/>
                </a:solidFill>
                <a:latin typeface="Calibri"/>
                <a:ea typeface="Calibri"/>
                <a:cs typeface="Calibri"/>
                <a:sym typeface="Calibri"/>
              </a:rPr>
              <a:t>The lived experiences of learners in Nquthu demonstrate the urgent need for effective intergovernmental cooperation to ensure delivery and a coherent regulatory framework.</a:t>
            </a:r>
          </a:p>
        </p:txBody>
      </p:sp>
      <p:pic>
        <p:nvPicPr>
          <p:cNvPr id="185" name="Shape 185"/>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838200" y="2191384"/>
            <a:ext cx="10515599" cy="2453767"/>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EE welcomes this </a:t>
            </a:r>
            <a:r>
              <a:rPr lang="en-US"/>
              <a:t>p</a:t>
            </a:r>
            <a:r>
              <a:rPr lang="en-US" sz="2800" b="0" i="0" u="none" strike="noStrike" cap="none">
                <a:solidFill>
                  <a:schemeClr val="dk1"/>
                </a:solidFill>
                <a:latin typeface="Calibri"/>
                <a:ea typeface="Calibri"/>
                <a:cs typeface="Calibri"/>
                <a:sym typeface="Calibri"/>
              </a:rPr>
              <a:t>olicy </a:t>
            </a:r>
            <a:r>
              <a:rPr lang="en-US"/>
              <a:t>but notes that</a:t>
            </a:r>
            <a:r>
              <a:rPr lang="en-US" sz="2800" b="0" i="0" u="none" strike="noStrike" cap="none">
                <a:solidFill>
                  <a:schemeClr val="dk1"/>
                </a:solidFill>
                <a:latin typeface="Calibri"/>
                <a:ea typeface="Calibri"/>
                <a:cs typeface="Calibri"/>
                <a:sym typeface="Calibri"/>
              </a:rPr>
              <a:t> because of the significant gaps </a:t>
            </a:r>
            <a:r>
              <a:rPr lang="en-US"/>
              <a:t>and</a:t>
            </a:r>
            <a:r>
              <a:rPr lang="en-US" sz="2800" b="0" i="0" u="none" strike="noStrike" cap="none">
                <a:solidFill>
                  <a:schemeClr val="dk1"/>
                </a:solidFill>
                <a:latin typeface="Calibri"/>
                <a:ea typeface="Calibri"/>
                <a:cs typeface="Calibri"/>
                <a:sym typeface="Calibri"/>
              </a:rPr>
              <a:t> lack of much-needed detail</a:t>
            </a:r>
            <a:r>
              <a:rPr lang="en-US"/>
              <a:t>, the policy remains of limited use.</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After analysing the policy, EE &amp; EELC submitted a comprehensive analysis of the policy to the DoT &amp; DBE, raising significant concerns.</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The deficiencies EE highlighted in the policy have not been remedied.</a:t>
            </a:r>
          </a:p>
          <a:p>
            <a:pPr marL="228600" marR="0" lvl="0" indent="-2286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1200" b="0" i="0" u="none" strike="noStrike" cap="none">
              <a:solidFill>
                <a:schemeClr val="dk1"/>
              </a:solidFill>
              <a:latin typeface="Calibri"/>
              <a:ea typeface="Calibri"/>
              <a:cs typeface="Calibri"/>
              <a:sym typeface="Calibri"/>
            </a:endParaRPr>
          </a:p>
        </p:txBody>
      </p:sp>
      <p:sp>
        <p:nvSpPr>
          <p:cNvPr id="191" name="Shape 191"/>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The National Learner Transport Policy</a:t>
            </a:r>
          </a:p>
        </p:txBody>
      </p:sp>
      <p:pic>
        <p:nvPicPr>
          <p:cNvPr id="192" name="Shape 192"/>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838200" y="1690688"/>
            <a:ext cx="10515599" cy="4049082"/>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The criteria for identifying beneficiaries of subsidised scholar transport is inadequate;</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The policy does not provide sufficient clarity or coherent mechanisms for multi-stakeholder coordination;</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There is not sufficient guidance on how planning for learner transport provision will be undertaken;</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The policy does not provide timeframes and deadlines for implementation; and </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There are no mechanisms stipulated to ensure adequate funding and budgeting.</a:t>
            </a:r>
          </a:p>
        </p:txBody>
      </p:sp>
      <p:sp>
        <p:nvSpPr>
          <p:cNvPr id="198" name="Shape 198"/>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3600" b="1" i="0" u="none" strike="noStrike" cap="none">
                <a:solidFill>
                  <a:schemeClr val="dk1"/>
                </a:solidFill>
                <a:latin typeface="Calibri"/>
                <a:ea typeface="Calibri"/>
                <a:cs typeface="Calibri"/>
                <a:sym typeface="Calibri"/>
              </a:rPr>
              <a:t>The National Learner Transport Policy – Some Concern</a:t>
            </a:r>
            <a:r>
              <a:rPr lang="en-US" sz="3600" b="1"/>
              <a:t>s</a:t>
            </a:r>
          </a:p>
        </p:txBody>
      </p:sp>
      <p:pic>
        <p:nvPicPr>
          <p:cNvPr id="199" name="Shape 199"/>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838200" y="1690688"/>
            <a:ext cx="10515599" cy="3301935"/>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DBE &amp; DoT made a commitment to develop </a:t>
            </a:r>
            <a:r>
              <a:rPr lang="en-US"/>
              <a:t>N</a:t>
            </a:r>
            <a:r>
              <a:rPr lang="en-US" sz="2800" b="0" i="0" u="none" strike="noStrike" cap="none">
                <a:solidFill>
                  <a:schemeClr val="dk1"/>
                </a:solidFill>
                <a:latin typeface="Calibri"/>
                <a:ea typeface="Calibri"/>
                <a:cs typeface="Calibri"/>
                <a:sym typeface="Calibri"/>
              </a:rPr>
              <a:t>orms</a:t>
            </a:r>
            <a:r>
              <a:rPr lang="en-US"/>
              <a:t> and S</a:t>
            </a:r>
            <a:r>
              <a:rPr lang="en-US" sz="2800" b="0" i="0" u="none" strike="noStrike" cap="none">
                <a:solidFill>
                  <a:schemeClr val="dk1"/>
                </a:solidFill>
                <a:latin typeface="Calibri"/>
                <a:ea typeface="Calibri"/>
                <a:cs typeface="Calibri"/>
                <a:sym typeface="Calibri"/>
              </a:rPr>
              <a:t>tandards, and </a:t>
            </a:r>
            <a:r>
              <a:rPr lang="en-US"/>
              <a:t>O</a:t>
            </a:r>
            <a:r>
              <a:rPr lang="en-US" sz="2800" b="0" i="0" u="none" strike="noStrike" cap="none">
                <a:solidFill>
                  <a:schemeClr val="dk1"/>
                </a:solidFill>
                <a:latin typeface="Calibri"/>
                <a:ea typeface="Calibri"/>
                <a:cs typeface="Calibri"/>
                <a:sym typeface="Calibri"/>
              </a:rPr>
              <a:t>perational </a:t>
            </a:r>
            <a:r>
              <a:rPr lang="en-US"/>
              <a:t>G</a:t>
            </a:r>
            <a:r>
              <a:rPr lang="en-US" sz="2800" b="0" i="0" u="none" strike="noStrike" cap="none">
                <a:solidFill>
                  <a:schemeClr val="dk1"/>
                </a:solidFill>
                <a:latin typeface="Calibri"/>
                <a:ea typeface="Calibri"/>
                <a:cs typeface="Calibri"/>
                <a:sym typeface="Calibri"/>
              </a:rPr>
              <a:t>uidelines for the Learner Transport Policy, since it lacks these in its current state.</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These had still not been published when EE met with officials from DoT &amp; DBE at the end of 2016.</a:t>
            </a:r>
          </a:p>
          <a:p>
            <a:pPr marL="228600" marR="0" lvl="0" indent="-228600" algn="l" rtl="0">
              <a:lnSpc>
                <a:spcPct val="90000"/>
              </a:lnSpc>
              <a:spcBef>
                <a:spcPts val="10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Another commitment was made to publish these by March 2017 – this has not been done.</a:t>
            </a:r>
          </a:p>
        </p:txBody>
      </p:sp>
      <p:sp>
        <p:nvSpPr>
          <p:cNvPr id="205" name="Shape 205"/>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3600" b="1" i="0" u="none" strike="noStrike" cap="none">
                <a:solidFill>
                  <a:schemeClr val="dk1"/>
                </a:solidFill>
                <a:latin typeface="Calibri"/>
                <a:ea typeface="Calibri"/>
                <a:cs typeface="Calibri"/>
                <a:sym typeface="Calibri"/>
              </a:rPr>
              <a:t>Norms</a:t>
            </a:r>
            <a:r>
              <a:rPr lang="en-US" sz="3600" b="1"/>
              <a:t> and</a:t>
            </a:r>
            <a:r>
              <a:rPr lang="en-US" sz="3600" b="1" i="0" u="none" strike="noStrike" cap="none">
                <a:solidFill>
                  <a:schemeClr val="dk1"/>
                </a:solidFill>
                <a:latin typeface="Calibri"/>
                <a:ea typeface="Calibri"/>
                <a:cs typeface="Calibri"/>
                <a:sym typeface="Calibri"/>
              </a:rPr>
              <a:t> Standards, and Operational Guidelines</a:t>
            </a:r>
          </a:p>
        </p:txBody>
      </p:sp>
      <p:pic>
        <p:nvPicPr>
          <p:cNvPr id="206" name="Shape 206"/>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838200" y="1607029"/>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Equal Education has repeatedly called for a </a:t>
            </a:r>
            <a:r>
              <a:rPr lang="en-US" sz="2800" b="1" i="0" u="none" strike="noStrike" cap="none">
                <a:solidFill>
                  <a:schemeClr val="dk1"/>
                </a:solidFill>
                <a:latin typeface="Calibri"/>
                <a:ea typeface="Calibri"/>
                <a:cs typeface="Calibri"/>
                <a:sym typeface="Calibri"/>
              </a:rPr>
              <a:t>conditional grant </a:t>
            </a:r>
            <a:r>
              <a:rPr lang="en-US" sz="2800" b="0" i="0" u="none" strike="noStrike" cap="none">
                <a:solidFill>
                  <a:schemeClr val="dk1"/>
                </a:solidFill>
                <a:latin typeface="Calibri"/>
                <a:ea typeface="Calibri"/>
                <a:cs typeface="Calibri"/>
                <a:sym typeface="Calibri"/>
              </a:rPr>
              <a:t>for scholar transport</a:t>
            </a:r>
            <a:r>
              <a:rPr lang="en-US"/>
              <a:t>. </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April 2015, March 2016, March 2017 - EE briefed SCoA on key issues impacting on funding and planning for the provisions of scholar transport:</a:t>
            </a:r>
          </a:p>
          <a:p>
            <a:pPr marL="685800" marR="0" lvl="1" indent="-22860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Ineffective co-ordination between the Department of Transport and Department of Basic Education</a:t>
            </a:r>
          </a:p>
          <a:p>
            <a:pPr marL="685800" marR="0" lvl="1" indent="-22860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Inaccurate and inconsistent data indicating the number of learners in need of scholar transport</a:t>
            </a:r>
          </a:p>
          <a:p>
            <a:pPr marL="685800" marR="0" lvl="1" indent="-22860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Under-budgeting and under-funding for the provision of scholar transport by provinces, particularly those with rural areas.</a:t>
            </a:r>
          </a:p>
          <a:p>
            <a:pPr marL="685800" marR="0" lvl="1" indent="-228600" algn="l" rtl="0">
              <a:lnSpc>
                <a:spcPct val="90000"/>
              </a:lnSpc>
              <a:spcBef>
                <a:spcPts val="500"/>
              </a:spcBef>
              <a:spcAft>
                <a:spcPts val="0"/>
              </a:spcAft>
              <a:buClr>
                <a:schemeClr val="dk1"/>
              </a:buClr>
              <a:buSzPct val="100000"/>
              <a:buFont typeface="Arial"/>
              <a:buNone/>
            </a:pPr>
            <a:endParaRPr sz="24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
        <p:nvSpPr>
          <p:cNvPr id="212" name="Shape 212"/>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Funding the National Learner Transport Policy</a:t>
            </a:r>
          </a:p>
        </p:txBody>
      </p:sp>
      <p:pic>
        <p:nvPicPr>
          <p:cNvPr id="213" name="Shape 213"/>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1524000" y="372269"/>
            <a:ext cx="9144000" cy="1235100"/>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6000" b="1" i="0" u="none" strike="noStrike" cap="none">
                <a:solidFill>
                  <a:schemeClr val="dk1"/>
                </a:solidFill>
                <a:latin typeface="Calibri"/>
                <a:ea typeface="Calibri"/>
                <a:cs typeface="Calibri"/>
                <a:sym typeface="Calibri"/>
              </a:rPr>
              <a:t>Learner Transport</a:t>
            </a:r>
          </a:p>
        </p:txBody>
      </p:sp>
      <p:sp>
        <p:nvSpPr>
          <p:cNvPr id="92" name="Shape 92"/>
          <p:cNvSpPr txBox="1">
            <a:spLocks noGrp="1"/>
          </p:cNvSpPr>
          <p:nvPr>
            <p:ph type="subTitle" idx="1"/>
          </p:nvPr>
        </p:nvSpPr>
        <p:spPr>
          <a:xfrm>
            <a:off x="1462750" y="1607374"/>
            <a:ext cx="9144000" cy="3980100"/>
          </a:xfrm>
          <a:prstGeom prst="rect">
            <a:avLst/>
          </a:prstGeom>
          <a:noFill/>
          <a:ln>
            <a:noFill/>
          </a:ln>
        </p:spPr>
        <p:txBody>
          <a:bodyPr lIns="91425" tIns="45700" rIns="91425" bIns="45700" anchor="t" anchorCtr="0">
            <a:noAutofit/>
          </a:bodyPr>
          <a:lstStyle/>
          <a:p>
            <a:pPr marL="457200" marR="0" lvl="0" indent="-381000" algn="just" rtl="0">
              <a:lnSpc>
                <a:spcPct val="90000"/>
              </a:lnSpc>
              <a:spcBef>
                <a:spcPts val="0"/>
              </a:spcBef>
              <a:buSzPct val="100000"/>
              <a:buAutoNum type="arabicPeriod"/>
            </a:pPr>
            <a:r>
              <a:rPr lang="en-US" dirty="0"/>
              <a:t>Introduction to EE: Who We Are</a:t>
            </a:r>
          </a:p>
          <a:p>
            <a:pPr marL="457200" marR="0" lvl="0" indent="-381000" algn="just" rtl="0">
              <a:lnSpc>
                <a:spcPct val="90000"/>
              </a:lnSpc>
              <a:spcBef>
                <a:spcPts val="0"/>
              </a:spcBef>
              <a:buSzPct val="100000"/>
              <a:buAutoNum type="arabicPeriod"/>
            </a:pPr>
            <a:r>
              <a:rPr lang="en-US" dirty="0"/>
              <a:t>Learner Transport – An Ongoing Crisis</a:t>
            </a:r>
          </a:p>
          <a:p>
            <a:pPr marL="457200" marR="0" lvl="0" indent="-381000" algn="just" rtl="0">
              <a:lnSpc>
                <a:spcPct val="90000"/>
              </a:lnSpc>
              <a:spcBef>
                <a:spcPts val="0"/>
              </a:spcBef>
              <a:buSzPct val="100000"/>
              <a:buAutoNum type="arabicPeriod"/>
            </a:pPr>
            <a:r>
              <a:rPr lang="en-US" dirty="0"/>
              <a:t>The Lived Realities of KZN Learners</a:t>
            </a:r>
          </a:p>
          <a:p>
            <a:pPr marL="914400" marR="0" lvl="1" indent="-228600" algn="just" rtl="0">
              <a:lnSpc>
                <a:spcPct val="90000"/>
              </a:lnSpc>
              <a:spcBef>
                <a:spcPts val="0"/>
              </a:spcBef>
              <a:buAutoNum type="alphaLcPeriod"/>
            </a:pPr>
            <a:r>
              <a:rPr lang="en-US" dirty="0" err="1"/>
              <a:t>Hlenzeka</a:t>
            </a:r>
            <a:r>
              <a:rPr lang="en-US" dirty="0"/>
              <a:t> Primary School</a:t>
            </a:r>
          </a:p>
          <a:p>
            <a:pPr marL="914400" marR="0" lvl="1" indent="-228600" algn="just" rtl="0">
              <a:lnSpc>
                <a:spcPct val="90000"/>
              </a:lnSpc>
              <a:spcBef>
                <a:spcPts val="0"/>
              </a:spcBef>
              <a:buAutoNum type="alphaLcPeriod"/>
            </a:pPr>
            <a:r>
              <a:rPr lang="en-US" dirty="0" err="1"/>
              <a:t>Ukuphumula</a:t>
            </a:r>
            <a:r>
              <a:rPr lang="en-US" dirty="0"/>
              <a:t> Secondary School</a:t>
            </a:r>
          </a:p>
          <a:p>
            <a:pPr marL="914400" marR="0" lvl="1" indent="-228600" algn="just" rtl="0">
              <a:lnSpc>
                <a:spcPct val="90000"/>
              </a:lnSpc>
              <a:spcBef>
                <a:spcPts val="0"/>
              </a:spcBef>
              <a:buAutoNum type="alphaLcPeriod"/>
            </a:pPr>
            <a:r>
              <a:rPr lang="en-US" dirty="0" err="1"/>
              <a:t>Ubongunzi</a:t>
            </a:r>
            <a:r>
              <a:rPr lang="en-US" dirty="0"/>
              <a:t> Secondary School</a:t>
            </a:r>
          </a:p>
          <a:p>
            <a:pPr marL="457200" marR="0" lvl="0" indent="-381000" algn="just" rtl="0">
              <a:lnSpc>
                <a:spcPct val="90000"/>
              </a:lnSpc>
              <a:spcBef>
                <a:spcPts val="0"/>
              </a:spcBef>
              <a:buSzPct val="100000"/>
              <a:buAutoNum type="arabicPeriod"/>
            </a:pPr>
            <a:r>
              <a:rPr lang="en-US" dirty="0"/>
              <a:t>The National Learner Transport Policy</a:t>
            </a:r>
          </a:p>
          <a:p>
            <a:pPr marL="457200" marR="0" lvl="0" indent="-381000" algn="just" rtl="0">
              <a:lnSpc>
                <a:spcPct val="90000"/>
              </a:lnSpc>
              <a:spcBef>
                <a:spcPts val="0"/>
              </a:spcBef>
              <a:buSzPct val="100000"/>
              <a:buAutoNum type="arabicPeriod"/>
            </a:pPr>
            <a:r>
              <a:rPr lang="en-US" dirty="0"/>
              <a:t>Norms, Standards, and Operational Guidelines</a:t>
            </a:r>
          </a:p>
          <a:p>
            <a:pPr marL="457200" marR="0" lvl="0" indent="-381000" algn="just" rtl="0">
              <a:lnSpc>
                <a:spcPct val="90000"/>
              </a:lnSpc>
              <a:spcBef>
                <a:spcPts val="0"/>
              </a:spcBef>
              <a:buSzPct val="100000"/>
              <a:buAutoNum type="arabicPeriod"/>
            </a:pPr>
            <a:r>
              <a:rPr lang="en-US" dirty="0"/>
              <a:t>Funding</a:t>
            </a:r>
          </a:p>
          <a:p>
            <a:pPr marL="457200" marR="0" lvl="0" indent="-381000" algn="just" rtl="0">
              <a:lnSpc>
                <a:spcPct val="90000"/>
              </a:lnSpc>
              <a:spcBef>
                <a:spcPts val="0"/>
              </a:spcBef>
              <a:buSzPct val="100000"/>
              <a:buAutoNum type="arabicPeriod"/>
            </a:pPr>
            <a:r>
              <a:rPr lang="en-US" dirty="0"/>
              <a:t>Recommendations</a:t>
            </a:r>
          </a:p>
        </p:txBody>
      </p:sp>
      <p:pic>
        <p:nvPicPr>
          <p:cNvPr id="93" name="Shape 93"/>
          <p:cNvPicPr preferRelativeResize="0"/>
          <p:nvPr/>
        </p:nvPicPr>
        <p:blipFill rotWithShape="1">
          <a:blip r:embed="rId3">
            <a:alphaModFix/>
          </a:blip>
          <a:srcRect l="5953" t="32330" b="38811"/>
          <a:stretch/>
        </p:blipFill>
        <p:spPr>
          <a:xfrm>
            <a:off x="513568" y="5711869"/>
            <a:ext cx="3407400" cy="8079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838200" y="1825625"/>
            <a:ext cx="10515599" cy="389851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Why a conditional grant?</a:t>
            </a:r>
          </a:p>
          <a:p>
            <a:pPr marL="228600" marR="0" lvl="0" indent="-228600" algn="l" rtl="0">
              <a:lnSpc>
                <a:spcPct val="90000"/>
              </a:lnSpc>
              <a:spcBef>
                <a:spcPts val="1000"/>
              </a:spcBef>
              <a:spcAft>
                <a:spcPts val="0"/>
              </a:spcAft>
              <a:buClr>
                <a:schemeClr val="dk1"/>
              </a:buClr>
              <a:buSzPct val="100000"/>
              <a:buFont typeface="Arial"/>
              <a:buNone/>
            </a:pPr>
            <a:endParaRPr sz="10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ct val="100000"/>
              <a:buFont typeface="Arial"/>
              <a:buNone/>
            </a:pPr>
            <a:endParaRPr sz="10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Ensures additional funding specifically allocated towards scholar transport</a:t>
            </a:r>
          </a:p>
          <a:p>
            <a:pPr marL="457200" marR="0" lvl="1" indent="0" algn="l" rtl="0">
              <a:lnSpc>
                <a:spcPct val="90000"/>
              </a:lnSpc>
              <a:spcBef>
                <a:spcPts val="5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Subjected to strict levels of accountability and will ensure more effective and transparent monitoring of spending</a:t>
            </a:r>
          </a:p>
          <a:p>
            <a:pPr marL="457200" marR="0" lvl="1" indent="0" algn="l" rtl="0">
              <a:lnSpc>
                <a:spcPct val="90000"/>
              </a:lnSpc>
              <a:spcBef>
                <a:spcPts val="5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Specific needs of each province can be catered for, assisting those provinces servicing a greater demand for scholar transport</a:t>
            </a:r>
          </a:p>
          <a:p>
            <a:pPr marL="0" marR="0" lvl="0" indent="0" algn="l" rtl="0">
              <a:lnSpc>
                <a:spcPct val="90000"/>
              </a:lnSpc>
              <a:spcBef>
                <a:spcPts val="1000"/>
              </a:spcBef>
              <a:buClr>
                <a:schemeClr val="dk1"/>
              </a:buClr>
              <a:buSzPct val="25000"/>
              <a:buFont typeface="Arial"/>
              <a:buNone/>
            </a:pPr>
            <a:endParaRPr sz="2800" b="0" i="0" u="none" strike="noStrike" cap="none">
              <a:solidFill>
                <a:schemeClr val="dk1"/>
              </a:solidFill>
              <a:latin typeface="Calibri"/>
              <a:ea typeface="Calibri"/>
              <a:cs typeface="Calibri"/>
              <a:sym typeface="Calibri"/>
            </a:endParaRPr>
          </a:p>
        </p:txBody>
      </p:sp>
      <p:sp>
        <p:nvSpPr>
          <p:cNvPr id="219" name="Shape 219"/>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A Conditional Grant for Scholar Transport </a:t>
            </a:r>
          </a:p>
        </p:txBody>
      </p:sp>
      <p:pic>
        <p:nvPicPr>
          <p:cNvPr id="220" name="Shape 220"/>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838200" y="1168824"/>
            <a:ext cx="10515599" cy="4857010"/>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Possible Design features of a conditional grant</a:t>
            </a:r>
          </a:p>
          <a:p>
            <a:pPr marL="228600" marR="0" lvl="0" indent="-228600" algn="l" rtl="0">
              <a:lnSpc>
                <a:spcPct val="80000"/>
              </a:lnSpc>
              <a:spcBef>
                <a:spcPts val="1000"/>
              </a:spcBef>
              <a:spcAft>
                <a:spcPts val="0"/>
              </a:spcAft>
              <a:buClr>
                <a:schemeClr val="dk1"/>
              </a:buClr>
              <a:buSzPct val="100000"/>
              <a:buFont typeface="Arial"/>
              <a:buNone/>
            </a:pPr>
            <a:endParaRPr sz="1000" b="0" i="0" u="none" strike="noStrike" cap="none" dirty="0">
              <a:solidFill>
                <a:schemeClr val="dk1"/>
              </a:solidFill>
              <a:latin typeface="Calibri"/>
              <a:ea typeface="Calibri"/>
              <a:cs typeface="Calibri"/>
              <a:sym typeface="Calibri"/>
            </a:endParaRPr>
          </a:p>
          <a:p>
            <a:pPr marL="685800" marR="0" lvl="1" indent="-228600" algn="just" rtl="0">
              <a:lnSpc>
                <a:spcPct val="80000"/>
              </a:lnSpc>
              <a:spcBef>
                <a:spcPts val="50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The grant allocation formula should take into account physical terrain crossed by learners in a province, the number of learners qualifying for scholar transport in a province, and the distance that these learners travel to the nearest school.</a:t>
            </a:r>
          </a:p>
          <a:p>
            <a:pPr marL="1600200" marR="0" lvl="3" indent="-228600" algn="just" rtl="0">
              <a:lnSpc>
                <a:spcPct val="80000"/>
              </a:lnSpc>
              <a:spcBef>
                <a:spcPts val="500"/>
              </a:spcBef>
              <a:spcAft>
                <a:spcPts val="0"/>
              </a:spcAft>
              <a:buClr>
                <a:schemeClr val="dk1"/>
              </a:buClr>
              <a:buSzPct val="100000"/>
              <a:buFont typeface="Arial"/>
              <a:buNone/>
            </a:pPr>
            <a:endParaRPr sz="900" b="0" i="0" u="none" strike="noStrike" cap="none" dirty="0">
              <a:solidFill>
                <a:schemeClr val="dk1"/>
              </a:solidFill>
              <a:latin typeface="Calibri"/>
              <a:ea typeface="Calibri"/>
              <a:cs typeface="Calibri"/>
              <a:sym typeface="Calibri"/>
            </a:endParaRPr>
          </a:p>
          <a:p>
            <a:pPr marL="685800" marR="0" lvl="1" indent="-228600" algn="just" rtl="0">
              <a:lnSpc>
                <a:spcPct val="80000"/>
              </a:lnSpc>
              <a:spcBef>
                <a:spcPts val="50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The grant allocation formula should be based on a detailed cost-analysis of overall provincial scholar transport costs and expenditure, with specific consideration to different modes of transport, route accessibility, and the quality and availability of road infrastructure.</a:t>
            </a:r>
          </a:p>
          <a:p>
            <a:pPr marL="685800" marR="0" lvl="1" indent="-228600" algn="just" rtl="0">
              <a:lnSpc>
                <a:spcPct val="80000"/>
              </a:lnSpc>
              <a:spcBef>
                <a:spcPts val="500"/>
              </a:spcBef>
              <a:spcAft>
                <a:spcPts val="0"/>
              </a:spcAft>
              <a:buClr>
                <a:schemeClr val="dk1"/>
              </a:buClr>
              <a:buSzPct val="100000"/>
              <a:buFont typeface="Arial"/>
              <a:buNone/>
            </a:pPr>
            <a:endParaRPr sz="900" b="0" i="0" u="none" strike="noStrike" cap="none" dirty="0">
              <a:solidFill>
                <a:schemeClr val="dk1"/>
              </a:solidFill>
              <a:latin typeface="Calibri"/>
              <a:ea typeface="Calibri"/>
              <a:cs typeface="Calibri"/>
              <a:sym typeface="Calibri"/>
            </a:endParaRPr>
          </a:p>
          <a:p>
            <a:pPr marL="685800" marR="0" lvl="1" indent="-228600" algn="just" rtl="0">
              <a:lnSpc>
                <a:spcPct val="80000"/>
              </a:lnSpc>
              <a:spcBef>
                <a:spcPts val="50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The grant should fund different interventions appropriate to each province.</a:t>
            </a:r>
          </a:p>
          <a:p>
            <a:pPr marL="685800" marR="0" lvl="1" indent="-228600" algn="just" rtl="0">
              <a:lnSpc>
                <a:spcPct val="80000"/>
              </a:lnSpc>
              <a:spcBef>
                <a:spcPts val="500"/>
              </a:spcBef>
              <a:spcAft>
                <a:spcPts val="0"/>
              </a:spcAft>
              <a:buClr>
                <a:schemeClr val="dk1"/>
              </a:buClr>
              <a:buSzPct val="100000"/>
              <a:buFont typeface="Arial"/>
              <a:buNone/>
            </a:pPr>
            <a:endParaRPr sz="900" b="0" i="0" u="none" strike="noStrike" cap="none" dirty="0">
              <a:solidFill>
                <a:schemeClr val="dk1"/>
              </a:solidFill>
              <a:latin typeface="Calibri"/>
              <a:ea typeface="Calibri"/>
              <a:cs typeface="Calibri"/>
              <a:sym typeface="Calibri"/>
            </a:endParaRPr>
          </a:p>
          <a:p>
            <a:pPr marL="685800" marR="0" lvl="1" indent="-228600" algn="just" rtl="0">
              <a:lnSpc>
                <a:spcPct val="80000"/>
              </a:lnSpc>
              <a:spcBef>
                <a:spcPts val="500"/>
              </a:spcBef>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The grant should be linked to outputs and performance indicators to ensure effective monitoring and accountability.</a:t>
            </a:r>
          </a:p>
        </p:txBody>
      </p:sp>
      <p:sp>
        <p:nvSpPr>
          <p:cNvPr id="226" name="Shape 226"/>
          <p:cNvSpPr txBox="1">
            <a:spLocks noGrp="1"/>
          </p:cNvSpPr>
          <p:nvPr>
            <p:ph type="title"/>
          </p:nvPr>
        </p:nvSpPr>
        <p:spPr>
          <a:xfrm>
            <a:off x="838200" y="365125"/>
            <a:ext cx="10515599" cy="95482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A Conditional Grant for Learner Transport</a:t>
            </a:r>
          </a:p>
        </p:txBody>
      </p:sp>
      <p:pic>
        <p:nvPicPr>
          <p:cNvPr id="227" name="Shape 227"/>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801624" y="1542945"/>
            <a:ext cx="10515599" cy="4331761"/>
          </a:xfrm>
          <a:prstGeom prst="rect">
            <a:avLst/>
          </a:prstGeom>
          <a:noFill/>
          <a:ln>
            <a:noFill/>
          </a:ln>
        </p:spPr>
        <p:txBody>
          <a:bodyPr lIns="91425" tIns="45700" rIns="91425" bIns="45700" anchor="t" anchorCtr="0">
            <a:noAutofit/>
          </a:bodyPr>
          <a:lstStyle/>
          <a:p>
            <a:pPr marL="228600" marR="0" lvl="0" indent="-228600" algn="just"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SCoA recommended that Treasury, in partnership with, amongst others, the Department of Education and civil society</a:t>
            </a:r>
          </a:p>
          <a:p>
            <a:pPr marL="228600" marR="0" lvl="0" indent="-228600" algn="just" rtl="0">
              <a:lnSpc>
                <a:spcPct val="90000"/>
              </a:lnSpc>
              <a:spcBef>
                <a:spcPts val="1000"/>
              </a:spcBef>
              <a:spcAft>
                <a:spcPts val="0"/>
              </a:spcAft>
              <a:buClr>
                <a:schemeClr val="dk1"/>
              </a:buClr>
              <a:buSzPct val="100000"/>
              <a:buFont typeface="Arial"/>
              <a:buNone/>
            </a:pPr>
            <a:endParaRPr sz="900" b="0" i="0" u="none" strike="noStrike" cap="none">
              <a:solidFill>
                <a:schemeClr val="dk1"/>
              </a:solidFill>
              <a:latin typeface="Calibri"/>
              <a:ea typeface="Calibri"/>
              <a:cs typeface="Calibri"/>
              <a:sym typeface="Calibri"/>
            </a:endParaRPr>
          </a:p>
          <a:p>
            <a:pPr marL="457200" marR="0" lvl="1" indent="0" algn="just" rtl="0">
              <a:lnSpc>
                <a:spcPct val="90000"/>
              </a:lnSpc>
              <a:spcBef>
                <a:spcPts val="500"/>
              </a:spcBef>
              <a:spcAft>
                <a:spcPts val="0"/>
              </a:spcAft>
              <a:buClr>
                <a:schemeClr val="dk1"/>
              </a:buClr>
              <a:buSzPct val="25000"/>
              <a:buFont typeface="Arial"/>
              <a:buNone/>
            </a:pPr>
            <a:r>
              <a:rPr lang="en-US" sz="2400" b="1" i="1" u="none" strike="noStrike" cap="none">
                <a:solidFill>
                  <a:schemeClr val="dk1"/>
                </a:solidFill>
                <a:latin typeface="Calibri"/>
                <a:ea typeface="Calibri"/>
                <a:cs typeface="Calibri"/>
                <a:sym typeface="Calibri"/>
              </a:rPr>
              <a:t>“explore options that allow for the ring fencing of funding allocated to scholar transport to be used solely and exclusively for that purpose”</a:t>
            </a:r>
          </a:p>
          <a:p>
            <a:pPr marL="685800" marR="0" lvl="1" indent="-228600" algn="just" rtl="0">
              <a:lnSpc>
                <a:spcPct val="90000"/>
              </a:lnSpc>
              <a:spcBef>
                <a:spcPts val="500"/>
              </a:spcBef>
              <a:spcAft>
                <a:spcPts val="0"/>
              </a:spcAft>
              <a:buClr>
                <a:schemeClr val="dk1"/>
              </a:buClr>
              <a:buSzPct val="100000"/>
              <a:buFont typeface="Arial"/>
              <a:buNone/>
            </a:pPr>
            <a:endParaRPr sz="2400" b="1" i="1" u="none" strike="noStrike" cap="none">
              <a:solidFill>
                <a:schemeClr val="dk1"/>
              </a:solidFill>
              <a:latin typeface="Calibri"/>
              <a:ea typeface="Calibri"/>
              <a:cs typeface="Calibri"/>
              <a:sym typeface="Calibri"/>
            </a:endParaRPr>
          </a:p>
          <a:p>
            <a:pPr marL="228600" marR="0" lvl="0" indent="-228600" algn="just"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2017 Division of Revenue Bill does not set funds aside for the exclusive use of scholar transport.</a:t>
            </a:r>
          </a:p>
          <a:p>
            <a:pPr marL="228600" marR="0" lvl="0" indent="-228600" algn="just"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National Treasury makes no clear commitment to consider the allocation of a conditional grant.</a:t>
            </a:r>
          </a:p>
          <a:p>
            <a:pPr marL="228600" marR="0" lvl="0" indent="-228600" algn="just"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457200" marR="0" lvl="1" indent="0" algn="just" rtl="0">
              <a:lnSpc>
                <a:spcPct val="90000"/>
              </a:lnSpc>
              <a:spcBef>
                <a:spcPts val="500"/>
              </a:spcBef>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pic>
        <p:nvPicPr>
          <p:cNvPr id="233" name="Shape 233"/>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234" name="Shape 234"/>
          <p:cNvSpPr txBox="1">
            <a:spLocks noGrp="1"/>
          </p:cNvSpPr>
          <p:nvPr>
            <p:ph type="title"/>
          </p:nvPr>
        </p:nvSpPr>
        <p:spPr>
          <a:xfrm>
            <a:off x="838200" y="365125"/>
            <a:ext cx="10515599" cy="95482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A Conditional Grant for Learner Transport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838200" y="1319951"/>
            <a:ext cx="10515599" cy="4843103"/>
          </a:xfrm>
          <a:prstGeom prst="rect">
            <a:avLst/>
          </a:prstGeom>
          <a:noFill/>
          <a:ln>
            <a:noFill/>
          </a:ln>
        </p:spPr>
        <p:txBody>
          <a:bodyPr lIns="91425" tIns="45700" rIns="91425" bIns="45700" anchor="t" anchorCtr="0">
            <a:noAutofit/>
          </a:bodyPr>
          <a:lstStyle/>
          <a:p>
            <a:pPr marL="228600" marR="0" lvl="0" indent="-228600" algn="just" rtl="0">
              <a:lnSpc>
                <a:spcPct val="8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After EE again engaged SCoA on the matter during the public hearings on 2017 DoRB, the delegation from National Treasury present </a:t>
            </a:r>
            <a:r>
              <a:rPr lang="en-US"/>
              <a:t>responded as follows</a:t>
            </a:r>
            <a:r>
              <a:rPr lang="en-US" sz="2800" b="0" i="0" u="none" strike="noStrike" cap="none">
                <a:solidFill>
                  <a:schemeClr val="dk1"/>
                </a:solidFill>
                <a:latin typeface="Calibri"/>
                <a:ea typeface="Calibri"/>
                <a:cs typeface="Calibri"/>
                <a:sym typeface="Calibri"/>
              </a:rPr>
              <a:t>:</a:t>
            </a:r>
          </a:p>
          <a:p>
            <a:pPr marL="685800" marR="0" lvl="1" indent="-228600" algn="just" rtl="0">
              <a:lnSpc>
                <a:spcPct val="8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Lack of coordination between departments is preventing the implementation of a conditional grant for scholar transport.</a:t>
            </a:r>
          </a:p>
          <a:p>
            <a:pPr marL="685800" marR="0" lvl="1" indent="-228600" algn="just" rtl="0">
              <a:lnSpc>
                <a:spcPct val="8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National Learner Transport Policy gave powers to both the Department of Basic Education as well as to the Department of Transport to oversee the funds</a:t>
            </a:r>
          </a:p>
          <a:p>
            <a:pPr marL="685800" marR="0" lvl="1" indent="-228600" algn="just" rtl="0">
              <a:lnSpc>
                <a:spcPct val="8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But lack of uniform division of responsibilities by DoT &amp; DBE across provinces makes it difficult for Treasury to structure a conditional grant.</a:t>
            </a:r>
          </a:p>
          <a:p>
            <a:pPr marL="228600" marR="0" lvl="0" indent="-228600" algn="just"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Thus, NIDC needs t</a:t>
            </a:r>
            <a:r>
              <a:rPr lang="en-US"/>
              <a:t>o </a:t>
            </a:r>
            <a:r>
              <a:rPr lang="en-US" sz="2800" b="0" i="0" u="none" strike="noStrike" cap="none">
                <a:solidFill>
                  <a:schemeClr val="dk1"/>
                </a:solidFill>
                <a:latin typeface="Calibri"/>
                <a:ea typeface="Calibri"/>
                <a:cs typeface="Calibri"/>
                <a:sym typeface="Calibri"/>
              </a:rPr>
              <a:t>ensure effective coordination between departments at the provincial and national level, particularly on the issue of funding. </a:t>
            </a:r>
          </a:p>
          <a:p>
            <a:pPr marL="0" marR="0" lvl="0" indent="0" algn="just" rtl="0">
              <a:lnSpc>
                <a:spcPct val="80000"/>
              </a:lnSpc>
              <a:spcBef>
                <a:spcPts val="1000"/>
              </a:spcBef>
              <a:buClr>
                <a:schemeClr val="dk1"/>
              </a:buClr>
              <a:buSzPct val="25000"/>
              <a:buFont typeface="Arial"/>
              <a:buNone/>
            </a:pPr>
            <a:endParaRPr sz="2800" b="0" i="0" u="none" strike="noStrike" cap="none">
              <a:solidFill>
                <a:schemeClr val="dk1"/>
              </a:solidFill>
              <a:latin typeface="Calibri"/>
              <a:ea typeface="Calibri"/>
              <a:cs typeface="Calibri"/>
              <a:sym typeface="Calibri"/>
            </a:endParaRPr>
          </a:p>
        </p:txBody>
      </p:sp>
      <p:pic>
        <p:nvPicPr>
          <p:cNvPr id="240" name="Shape 240"/>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241" name="Shape 241"/>
          <p:cNvSpPr txBox="1">
            <a:spLocks noGrp="1"/>
          </p:cNvSpPr>
          <p:nvPr>
            <p:ph type="title"/>
          </p:nvPr>
        </p:nvSpPr>
        <p:spPr>
          <a:xfrm>
            <a:off x="838200" y="365125"/>
            <a:ext cx="10515599" cy="95482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A Conditional Grant for Scholar Transport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2217210" y="2417523"/>
            <a:ext cx="7628349" cy="1716066"/>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800" b="1" i="0" u="none" strike="noStrike" cap="none">
                <a:solidFill>
                  <a:schemeClr val="dk1"/>
                </a:solidFill>
                <a:latin typeface="Calibri"/>
                <a:ea typeface="Calibri"/>
                <a:cs typeface="Calibri"/>
                <a:sym typeface="Calibri"/>
              </a:rPr>
              <a:t>Recommendations</a:t>
            </a:r>
          </a:p>
        </p:txBody>
      </p:sp>
      <p:pic>
        <p:nvPicPr>
          <p:cNvPr id="247" name="Shape 247"/>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838200" y="528320"/>
            <a:ext cx="10515599" cy="5648643"/>
          </a:xfrm>
          <a:prstGeom prst="rect">
            <a:avLst/>
          </a:prstGeom>
          <a:noFill/>
          <a:ln>
            <a:noFill/>
          </a:ln>
        </p:spPr>
        <p:txBody>
          <a:bodyPr lIns="91425" tIns="45700" rIns="91425" bIns="45700" anchor="t" anchorCtr="0">
            <a:noAutofit/>
          </a:bodyPr>
          <a:lstStyle/>
          <a:p>
            <a:pPr marL="228600" marR="0" lvl="0" indent="-228600" algn="just" rtl="0">
              <a:lnSpc>
                <a:spcPct val="90000"/>
              </a:lnSpc>
              <a:spcBef>
                <a:spcPts val="0"/>
              </a:spcBef>
              <a:spcAft>
                <a:spcPts val="0"/>
              </a:spcAft>
              <a:buClr>
                <a:srgbClr val="000000"/>
              </a:buClr>
              <a:buSzPct val="100000"/>
              <a:buFont typeface="Calibri"/>
              <a:buAutoNum type="arabicPeriod"/>
            </a:pPr>
            <a:r>
              <a:rPr lang="en-US" sz="2800" b="1" i="0" u="none" strike="noStrike" cap="none">
                <a:solidFill>
                  <a:srgbClr val="000000"/>
                </a:solidFill>
                <a:latin typeface="Calibri"/>
                <a:ea typeface="Calibri"/>
                <a:cs typeface="Calibri"/>
                <a:sym typeface="Calibri"/>
              </a:rPr>
              <a:t>Conditional Grant for Scholar Transport</a:t>
            </a:r>
          </a:p>
          <a:p>
            <a:pPr marL="0" marR="0" lvl="0" indent="0" algn="just" rtl="0">
              <a:lnSpc>
                <a:spcPct val="90000"/>
              </a:lnSpc>
              <a:spcBef>
                <a:spcPts val="1000"/>
              </a:spcBef>
              <a:spcAft>
                <a:spcPts val="0"/>
              </a:spcAft>
              <a:buClr>
                <a:srgbClr val="222222"/>
              </a:buClr>
              <a:buSzPct val="25000"/>
              <a:buFont typeface="Arial"/>
              <a:buNone/>
            </a:pPr>
            <a:r>
              <a:rPr lang="en-US" sz="2800" b="0" i="0" u="none" strike="noStrike" cap="none">
                <a:solidFill>
                  <a:srgbClr val="222222"/>
                </a:solidFill>
                <a:latin typeface="Calibri"/>
                <a:ea typeface="Calibri"/>
                <a:cs typeface="Calibri"/>
                <a:sym typeface="Calibri"/>
              </a:rPr>
              <a:t>The NIDC should establish effective mechanisms for uniformity and effective coordination between the Departments of Education and Transport in each province, so as to ensure that a scholar transport grant can be implemented.</a:t>
            </a:r>
          </a:p>
          <a:p>
            <a:pPr marL="0" marR="0" lvl="0" indent="0" algn="just"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228600" marR="0" lvl="0" indent="-228600" algn="just" rtl="0">
              <a:lnSpc>
                <a:spcPct val="90000"/>
              </a:lnSpc>
              <a:spcBef>
                <a:spcPts val="1000"/>
              </a:spcBef>
              <a:spcAft>
                <a:spcPts val="0"/>
              </a:spcAft>
              <a:buClr>
                <a:srgbClr val="000000"/>
              </a:buClr>
              <a:buSzPct val="100000"/>
              <a:buFont typeface="Calibri"/>
              <a:buAutoNum type="arabicPeriod" startAt="2"/>
            </a:pPr>
            <a:r>
              <a:rPr lang="en-US" sz="2800" b="1" i="0" u="none" strike="noStrike" cap="none">
                <a:solidFill>
                  <a:srgbClr val="000000"/>
                </a:solidFill>
                <a:latin typeface="Calibri"/>
                <a:ea typeface="Calibri"/>
                <a:cs typeface="Calibri"/>
                <a:sym typeface="Calibri"/>
              </a:rPr>
              <a:t>Publication of Norms and Standards and Operational Guidelines </a:t>
            </a:r>
          </a:p>
          <a:p>
            <a:pPr marL="0" marR="0" lvl="0" indent="0" algn="l" rtl="0">
              <a:lnSpc>
                <a:spcPct val="90000"/>
              </a:lnSpc>
              <a:spcBef>
                <a:spcPts val="1000"/>
              </a:spcBef>
              <a:spcAft>
                <a:spcPts val="0"/>
              </a:spcAft>
              <a:buClr>
                <a:srgbClr val="000000"/>
              </a:buClr>
              <a:buSzPct val="25000"/>
              <a:buFont typeface="Arial"/>
              <a:buNone/>
            </a:pPr>
            <a:r>
              <a:rPr lang="en-US" sz="2800" b="0" i="0" u="none" strike="noStrike" cap="none">
                <a:solidFill>
                  <a:srgbClr val="000000"/>
                </a:solidFill>
                <a:latin typeface="Calibri"/>
                <a:ea typeface="Calibri"/>
                <a:cs typeface="Calibri"/>
                <a:sym typeface="Calibri"/>
              </a:rPr>
              <a:t>A timeframe must be formally communicated for the publication of the Norms and Standards and Operational Guidelines. Provincial policies ought then to be revised in accordance with the Norms and Standards and Operational Guidelines, with strict deadlines attached to this process.  </a:t>
            </a:r>
          </a:p>
          <a:p>
            <a:pPr marL="228600" marR="0" lvl="0" indent="-228600" algn="l" rtl="0">
              <a:lnSpc>
                <a:spcPct val="90000"/>
              </a:lnSpc>
              <a:spcBef>
                <a:spcPts val="2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pic>
        <p:nvPicPr>
          <p:cNvPr id="253" name="Shape 253"/>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Who we are</a:t>
            </a:r>
          </a:p>
        </p:txBody>
      </p:sp>
      <p:sp>
        <p:nvSpPr>
          <p:cNvPr id="99" name="Shape 99"/>
          <p:cNvSpPr txBox="1">
            <a:spLocks noGrp="1"/>
          </p:cNvSpPr>
          <p:nvPr>
            <p:ph type="body" idx="1"/>
          </p:nvPr>
        </p:nvSpPr>
        <p:spPr>
          <a:xfrm>
            <a:off x="838200" y="1578279"/>
            <a:ext cx="10515599" cy="4598683"/>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Equal Education is a membership-based, democratic movement of learners, parents, teachers, and community members.</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EE’s core objective is working to achieve quality and equality in South African education.</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In order to achieve its objectives, EE conducts a broad range of activities, which include campaigns grounded in detailed research and policy analysis that is supported by public action and mobilisation, and where necessary legal action.</a:t>
            </a:r>
          </a:p>
          <a:p>
            <a:pPr marL="228600" marR="0" lvl="0" indent="-228600" algn="l" rtl="0">
              <a:lnSpc>
                <a:spcPct val="80000"/>
              </a:lnSpc>
              <a:spcBef>
                <a:spcPts val="10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The movement is driven primarily by its learner members in high schools across five provinces: the Eastern Cape, Limpopo, KwaZulu-Natal, the Western Cape, and Gauteng.</a:t>
            </a:r>
          </a:p>
        </p:txBody>
      </p:sp>
      <p:pic>
        <p:nvPicPr>
          <p:cNvPr id="100" name="Shape 100"/>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838200" y="1397725"/>
            <a:ext cx="10515599" cy="4779236"/>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Thousands of South African learners walk to school everyday</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Journeys can be treacherous:</a:t>
            </a:r>
          </a:p>
          <a:p>
            <a:pPr marL="228600" marR="0" lvl="0" indent="-228600" algn="l" rtl="0">
              <a:lnSpc>
                <a:spcPct val="90000"/>
              </a:lnSpc>
              <a:spcBef>
                <a:spcPts val="1000"/>
              </a:spcBef>
              <a:spcAft>
                <a:spcPts val="0"/>
              </a:spcAft>
              <a:buClr>
                <a:schemeClr val="dk1"/>
              </a:buClr>
              <a:buSzPct val="100000"/>
              <a:buFont typeface="Arial"/>
              <a:buNone/>
            </a:pPr>
            <a:endParaRPr sz="800" b="0" i="0" u="none" strike="noStrike" cap="none">
              <a:solidFill>
                <a:schemeClr val="dk1"/>
              </a:solidFill>
              <a:latin typeface="Calibri"/>
              <a:ea typeface="Calibri"/>
              <a:cs typeface="Calibri"/>
              <a:sym typeface="Calibri"/>
            </a:endParaRPr>
          </a:p>
          <a:p>
            <a:pPr marL="1600200" marR="0" lvl="3" indent="-228600" algn="l" rtl="0">
              <a:lnSpc>
                <a:spcPct val="90000"/>
              </a:lnSpc>
              <a:spcBef>
                <a:spcPts val="500"/>
              </a:spcBef>
              <a:spcAft>
                <a:spcPts val="0"/>
              </a:spcAft>
              <a:buClr>
                <a:schemeClr val="dk1"/>
              </a:buClr>
              <a:buSzPct val="100000"/>
              <a:buFont typeface="Arial"/>
              <a:buChar char="•"/>
            </a:pPr>
            <a:r>
              <a:rPr lang="en-US" sz="2200" b="0" i="0" u="none" strike="noStrike" cap="none">
                <a:solidFill>
                  <a:schemeClr val="dk1"/>
                </a:solidFill>
                <a:latin typeface="Calibri"/>
                <a:ea typeface="Calibri"/>
                <a:cs typeface="Calibri"/>
                <a:sym typeface="Calibri"/>
              </a:rPr>
              <a:t>Learners face dangerous terrain, flooding rivers, extreme weather conditions</a:t>
            </a:r>
          </a:p>
          <a:p>
            <a:pPr marL="1600200" marR="0" lvl="3" indent="-228600" algn="l" rtl="0">
              <a:lnSpc>
                <a:spcPct val="90000"/>
              </a:lnSpc>
              <a:spcBef>
                <a:spcPts val="500"/>
              </a:spcBef>
              <a:spcAft>
                <a:spcPts val="0"/>
              </a:spcAft>
              <a:buClr>
                <a:schemeClr val="dk1"/>
              </a:buClr>
              <a:buSzPct val="100000"/>
              <a:buFont typeface="Arial"/>
              <a:buChar char="•"/>
            </a:pPr>
            <a:r>
              <a:rPr lang="en-US" sz="2200" b="0" i="0" u="none" strike="noStrike" cap="none">
                <a:solidFill>
                  <a:schemeClr val="dk1"/>
                </a:solidFill>
                <a:latin typeface="Calibri"/>
                <a:ea typeface="Calibri"/>
                <a:cs typeface="Calibri"/>
                <a:sym typeface="Calibri"/>
              </a:rPr>
              <a:t>Learners are hungry, tired, unable to concentrate, unable to complete homework and study</a:t>
            </a:r>
          </a:p>
          <a:p>
            <a:pPr marL="1600200" marR="0" lvl="3" indent="-228600" algn="l" rtl="0">
              <a:lnSpc>
                <a:spcPct val="90000"/>
              </a:lnSpc>
              <a:spcBef>
                <a:spcPts val="500"/>
              </a:spcBef>
              <a:spcAft>
                <a:spcPts val="0"/>
              </a:spcAft>
              <a:buClr>
                <a:schemeClr val="dk1"/>
              </a:buClr>
              <a:buSzPct val="100000"/>
              <a:buFont typeface="Arial"/>
              <a:buChar char="•"/>
            </a:pPr>
            <a:r>
              <a:rPr lang="en-US" sz="2200" b="0" i="0" u="none" strike="noStrike" cap="none">
                <a:solidFill>
                  <a:schemeClr val="dk1"/>
                </a:solidFill>
                <a:latin typeface="Calibri"/>
                <a:ea typeface="Calibri"/>
                <a:cs typeface="Calibri"/>
                <a:sym typeface="Calibri"/>
              </a:rPr>
              <a:t>Learners are subject to kidnappings, muggings, and sexual assault.</a:t>
            </a:r>
          </a:p>
          <a:p>
            <a:pPr marL="1600200" marR="0" lvl="3" indent="-228600" algn="l" rtl="0">
              <a:lnSpc>
                <a:spcPct val="90000"/>
              </a:lnSpc>
              <a:spcBef>
                <a:spcPts val="500"/>
              </a:spcBef>
              <a:spcAft>
                <a:spcPts val="0"/>
              </a:spcAft>
              <a:buClr>
                <a:schemeClr val="dk1"/>
              </a:buClr>
              <a:buSzPct val="100000"/>
              <a:buFont typeface="Arial"/>
              <a:buNone/>
            </a:pPr>
            <a:endParaRPr sz="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Violation of a constitutionally protected right to a basic education</a:t>
            </a:r>
          </a:p>
          <a:p>
            <a:pPr marL="228600" marR="0" lvl="0" indent="-228600" algn="l" rtl="0">
              <a:lnSpc>
                <a:spcPct val="90000"/>
              </a:lnSpc>
              <a:spcBef>
                <a:spcPts val="1000"/>
              </a:spcBef>
              <a:spcAft>
                <a:spcPts val="0"/>
              </a:spcAft>
              <a:buClr>
                <a:schemeClr val="dk1"/>
              </a:buClr>
              <a:buSzPct val="100000"/>
              <a:buFont typeface="Arial"/>
              <a:buChar char="•"/>
            </a:pPr>
            <a:r>
              <a:rPr lang="en-US" sz="2700" b="1" i="0" u="none" strike="noStrike" cap="none">
                <a:solidFill>
                  <a:schemeClr val="dk1"/>
                </a:solidFill>
                <a:latin typeface="Calibri"/>
                <a:ea typeface="Calibri"/>
                <a:cs typeface="Calibri"/>
                <a:sym typeface="Calibri"/>
              </a:rPr>
              <a:t>The provision of learner transport is crucial to ensuring that learners arrive at school safely, on time, and allows them the opportunity to achieve their academic goals.</a:t>
            </a:r>
          </a:p>
          <a:p>
            <a:pPr marL="1371600" marR="0" lvl="3" indent="0" algn="l" rtl="0">
              <a:lnSpc>
                <a:spcPct val="90000"/>
              </a:lnSpc>
              <a:spcBef>
                <a:spcPts val="500"/>
              </a:spcBef>
              <a:spcAft>
                <a:spcPts val="0"/>
              </a:spcAft>
              <a:buClr>
                <a:schemeClr val="dk1"/>
              </a:buClr>
              <a:buSzPct val="25000"/>
              <a:buFont typeface="Arial"/>
              <a:buNone/>
            </a:pPr>
            <a:endParaRPr sz="1800" b="0" i="0" u="none" strike="noStrike" cap="none">
              <a:solidFill>
                <a:schemeClr val="dk1"/>
              </a:solidFill>
              <a:latin typeface="Calibri"/>
              <a:ea typeface="Calibri"/>
              <a:cs typeface="Calibri"/>
              <a:sym typeface="Calibri"/>
            </a:endParaRPr>
          </a:p>
          <a:p>
            <a:pPr marL="1828800" marR="0" lvl="4" indent="0" algn="l" rtl="0">
              <a:lnSpc>
                <a:spcPct val="90000"/>
              </a:lnSpc>
              <a:spcBef>
                <a:spcPts val="500"/>
              </a:spcBef>
              <a:buClr>
                <a:schemeClr val="dk1"/>
              </a:buClr>
              <a:buSzPct val="25000"/>
              <a:buFont typeface="Arial"/>
              <a:buNone/>
            </a:pPr>
            <a:endParaRPr sz="1800" b="0" i="0" u="none" strike="noStrike" cap="none">
              <a:solidFill>
                <a:schemeClr val="dk1"/>
              </a:solidFill>
              <a:latin typeface="Calibri"/>
              <a:ea typeface="Calibri"/>
              <a:cs typeface="Calibri"/>
              <a:sym typeface="Calibri"/>
            </a:endParaRPr>
          </a:p>
        </p:txBody>
      </p:sp>
      <p:pic>
        <p:nvPicPr>
          <p:cNvPr id="106" name="Shape 106"/>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107" name="Shape 107"/>
          <p:cNvSpPr txBox="1">
            <a:spLocks noGrp="1"/>
          </p:cNvSpPr>
          <p:nvPr>
            <p:ph type="title"/>
          </p:nvPr>
        </p:nvSpPr>
        <p:spPr>
          <a:xfrm>
            <a:off x="838200" y="365125"/>
            <a:ext cx="10515599" cy="1032601"/>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Learner Transport – An Ongoing Crisis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838200" y="2123799"/>
            <a:ext cx="10515599" cy="302467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Since 2014, EE has been advocating for the provision of learner transport to all learners in need.</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Our campaign </a:t>
            </a:r>
            <a:r>
              <a:rPr lang="en-US"/>
              <a:t>began</a:t>
            </a:r>
            <a:r>
              <a:rPr lang="en-US" sz="2800" b="0" i="0" u="none" strike="noStrike" cap="none">
                <a:solidFill>
                  <a:schemeClr val="dk1"/>
                </a:solidFill>
                <a:latin typeface="Calibri"/>
                <a:ea typeface="Calibri"/>
                <a:cs typeface="Calibri"/>
                <a:sym typeface="Calibri"/>
              </a:rPr>
              <a:t> in Nquthu, in northern KZN. But the issue is a country-wide one.</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Year after year, the lack of scholar transport has affected learners, particularly in rural areas.</a:t>
            </a:r>
          </a:p>
          <a:p>
            <a:pPr marL="228600" marR="0" lvl="0" indent="-228600" algn="l" rtl="0">
              <a:lnSpc>
                <a:spcPct val="90000"/>
              </a:lnSpc>
              <a:spcBef>
                <a:spcPts val="1000"/>
              </a:spcBef>
              <a:buClr>
                <a:schemeClr val="dk1"/>
              </a:buClr>
              <a:buSzPct val="100000"/>
              <a:buFont typeface="Arial"/>
              <a:buNone/>
            </a:pPr>
            <a:endParaRPr sz="1200" b="0" i="0" u="none" strike="noStrike" cap="none">
              <a:solidFill>
                <a:schemeClr val="dk1"/>
              </a:solidFill>
              <a:latin typeface="Calibri"/>
              <a:ea typeface="Calibri"/>
              <a:cs typeface="Calibri"/>
              <a:sym typeface="Calibri"/>
            </a:endParaRPr>
          </a:p>
        </p:txBody>
      </p:sp>
      <p:sp>
        <p:nvSpPr>
          <p:cNvPr id="113" name="Shape 11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Learner Transport – </a:t>
            </a:r>
            <a:r>
              <a:rPr lang="en-US" sz="4000" b="1"/>
              <a:t>An Ongoing</a:t>
            </a:r>
            <a:r>
              <a:rPr lang="en-US" sz="4000" b="1" i="0" u="none" strike="noStrike" cap="none">
                <a:solidFill>
                  <a:schemeClr val="dk1"/>
                </a:solidFill>
                <a:latin typeface="Calibri"/>
                <a:ea typeface="Calibri"/>
                <a:cs typeface="Calibri"/>
                <a:sym typeface="Calibri"/>
              </a:rPr>
              <a:t> Crisis</a:t>
            </a:r>
          </a:p>
        </p:txBody>
      </p:sp>
      <p:pic>
        <p:nvPicPr>
          <p:cNvPr id="114" name="Shape 114"/>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838200" y="2603838"/>
            <a:ext cx="10515599" cy="1540145"/>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Data indicating the number of learners in need of scholar transport is often unreliable</a:t>
            </a:r>
            <a:r>
              <a:rPr lang="en-US" dirty="0"/>
              <a:t>.</a:t>
            </a:r>
            <a:r>
              <a:rPr lang="en-US" sz="2800" b="0" i="0" u="none" strike="noStrike" cap="none" dirty="0">
                <a:solidFill>
                  <a:schemeClr val="dk1"/>
                </a:solidFill>
                <a:latin typeface="Calibri"/>
                <a:ea typeface="Calibri"/>
                <a:cs typeface="Calibri"/>
                <a:sym typeface="Calibri"/>
              </a:rPr>
              <a:t> </a:t>
            </a:r>
          </a:p>
          <a:p>
            <a:pPr lvl="0" rtl="0">
              <a:spcBef>
                <a:spcPts val="0"/>
              </a:spcBef>
              <a:buClr>
                <a:schemeClr val="dk1"/>
              </a:buClr>
              <a:buSzPct val="100000"/>
              <a:buFont typeface="Arial"/>
              <a:buChar char="•"/>
            </a:pPr>
            <a:r>
              <a:rPr lang="en-US" dirty="0"/>
              <a:t>Nevertheless, it is clear that </a:t>
            </a:r>
            <a:r>
              <a:rPr lang="en-US" b="1" dirty="0"/>
              <a:t>demand</a:t>
            </a:r>
            <a:r>
              <a:rPr lang="en-US" dirty="0"/>
              <a:t> </a:t>
            </a:r>
            <a:r>
              <a:rPr lang="en-US" b="1" dirty="0"/>
              <a:t>far exceeds supply</a:t>
            </a:r>
            <a:r>
              <a:rPr lang="en-US" dirty="0"/>
              <a:t>.</a:t>
            </a:r>
          </a:p>
          <a:p>
            <a:pPr marL="685800" marR="0" lvl="1" indent="-228600" algn="l" rtl="0">
              <a:lnSpc>
                <a:spcPct val="90000"/>
              </a:lnSpc>
              <a:spcBef>
                <a:spcPts val="500"/>
              </a:spcBef>
              <a:spcAft>
                <a:spcPts val="0"/>
              </a:spcAft>
              <a:buClr>
                <a:schemeClr val="dk1"/>
              </a:buClr>
              <a:buSzPct val="100000"/>
              <a:buFont typeface="Arial"/>
              <a:buNone/>
            </a:pPr>
            <a:endParaRPr sz="24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1200" b="0" i="0" u="none" strike="noStrike" cap="none" dirty="0">
              <a:solidFill>
                <a:schemeClr val="dk1"/>
              </a:solidFill>
              <a:latin typeface="Calibri"/>
              <a:ea typeface="Calibri"/>
              <a:cs typeface="Calibri"/>
              <a:sym typeface="Calibri"/>
            </a:endParaRPr>
          </a:p>
        </p:txBody>
      </p:sp>
      <p:sp>
        <p:nvSpPr>
          <p:cNvPr id="120" name="Shape 120"/>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000" b="1"/>
              <a:t>Learner</a:t>
            </a:r>
            <a:r>
              <a:rPr lang="en-US" sz="4000" b="1" i="0" u="none" strike="noStrike" cap="none">
                <a:solidFill>
                  <a:schemeClr val="dk1"/>
                </a:solidFill>
                <a:latin typeface="Calibri"/>
                <a:ea typeface="Calibri"/>
                <a:cs typeface="Calibri"/>
                <a:sym typeface="Calibri"/>
              </a:rPr>
              <a:t> Transport – A</a:t>
            </a:r>
            <a:r>
              <a:rPr lang="en-US" sz="4000" b="1"/>
              <a:t>n Ongoing</a:t>
            </a:r>
            <a:r>
              <a:rPr lang="en-US" sz="4000" b="1" i="0" u="none" strike="noStrike" cap="none">
                <a:solidFill>
                  <a:schemeClr val="dk1"/>
                </a:solidFill>
                <a:latin typeface="Calibri"/>
                <a:ea typeface="Calibri"/>
                <a:cs typeface="Calibri"/>
                <a:sym typeface="Calibri"/>
              </a:rPr>
              <a:t> Crisis</a:t>
            </a:r>
          </a:p>
        </p:txBody>
      </p:sp>
      <p:pic>
        <p:nvPicPr>
          <p:cNvPr id="121" name="Shape 121"/>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838200" y="2149475"/>
            <a:ext cx="10515599" cy="356552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2800" b="1" i="0" u="none" strike="noStrike" cap="none">
                <a:solidFill>
                  <a:schemeClr val="dk1"/>
                </a:solidFill>
                <a:latin typeface="Calibri"/>
                <a:ea typeface="Calibri"/>
                <a:cs typeface="Calibri"/>
                <a:sym typeface="Calibri"/>
              </a:rPr>
              <a:t>According to the 2013 National Household Survey published by Stats SA:</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more than two million learners walk to school daily in KZN.</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Of these learners:</a:t>
            </a:r>
          </a:p>
          <a:p>
            <a:pPr marL="685800" marR="0" lvl="1" indent="-228600" algn="l" rtl="0">
              <a:lnSpc>
                <a:spcPct val="90000"/>
              </a:lnSpc>
              <a:spcBef>
                <a:spcPts val="500"/>
              </a:spcBef>
              <a:spcAft>
                <a:spcPts val="0"/>
              </a:spcAft>
              <a:buClr>
                <a:schemeClr val="dk1"/>
              </a:buClr>
              <a:buSzPct val="116666"/>
              <a:buFont typeface="Arial"/>
              <a:buChar char="•"/>
            </a:pPr>
            <a:r>
              <a:rPr lang="en-US" sz="2400" b="0" i="0" u="none" strike="noStrike" cap="none">
                <a:solidFill>
                  <a:schemeClr val="dk1"/>
                </a:solidFill>
                <a:latin typeface="Calibri"/>
                <a:ea typeface="Calibri"/>
                <a:cs typeface="Calibri"/>
                <a:sym typeface="Calibri"/>
              </a:rPr>
              <a:t> </a:t>
            </a:r>
            <a:r>
              <a:rPr lang="en-US" sz="2800" b="0" i="0" u="none" strike="noStrike" cap="none">
                <a:solidFill>
                  <a:schemeClr val="dk1"/>
                </a:solidFill>
                <a:latin typeface="Calibri"/>
                <a:ea typeface="Calibri"/>
                <a:cs typeface="Calibri"/>
                <a:sym typeface="Calibri"/>
              </a:rPr>
              <a:t>210 000 walk for more than an hour (in one direction);</a:t>
            </a:r>
          </a:p>
          <a:p>
            <a:pPr marL="685800" marR="0" lvl="1" indent="-228600" algn="l" rtl="0">
              <a:lnSpc>
                <a:spcPct val="90000"/>
              </a:lnSpc>
              <a:spcBef>
                <a:spcPts val="5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 And a further 659 000 learners walk for between 30 minutes to an hour</a:t>
            </a:r>
          </a:p>
        </p:txBody>
      </p:sp>
      <p:sp>
        <p:nvSpPr>
          <p:cNvPr id="127" name="Shape 127"/>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Scholar Transport – A</a:t>
            </a:r>
            <a:r>
              <a:rPr lang="en-US" sz="4000" b="1"/>
              <a:t>n Ongoing</a:t>
            </a:r>
            <a:r>
              <a:rPr lang="en-US" sz="4000" b="1" i="0" u="none" strike="noStrike" cap="none">
                <a:solidFill>
                  <a:schemeClr val="dk1"/>
                </a:solidFill>
                <a:latin typeface="Calibri"/>
                <a:ea typeface="Calibri"/>
                <a:cs typeface="Calibri"/>
                <a:sym typeface="Calibri"/>
              </a:rPr>
              <a:t> Crisis</a:t>
            </a:r>
          </a:p>
        </p:txBody>
      </p:sp>
      <p:pic>
        <p:nvPicPr>
          <p:cNvPr id="128" name="Shape 128"/>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838200" y="1560512"/>
            <a:ext cx="10515599" cy="431419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2800" b="1" i="0" u="none" strike="noStrike" cap="none">
                <a:solidFill>
                  <a:schemeClr val="dk1"/>
                </a:solidFill>
                <a:latin typeface="Calibri"/>
                <a:ea typeface="Calibri"/>
                <a:cs typeface="Calibri"/>
                <a:sym typeface="Calibri"/>
              </a:rPr>
              <a:t>According to the 2016 Educational Enrolment and Achievement publication by Stats SA:</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12.3 million learners (64.07% of learners) walk to school.</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Of these learners:</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Just over 80% indicated that it took them more than 30 minutes;</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 15.4% indicated that it took them between 30 minutes to an hour;</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Almost 4% indicated that it took them more than an hour to get to school</a:t>
            </a:r>
          </a:p>
          <a:p>
            <a:pPr marL="228600" marR="0" lvl="0" indent="-228600" algn="l" rtl="0">
              <a:lnSpc>
                <a:spcPct val="9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
        <p:nvSpPr>
          <p:cNvPr id="134" name="Shape 134"/>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Scholar Transport – A</a:t>
            </a:r>
            <a:r>
              <a:rPr lang="en-US" sz="4000" b="1"/>
              <a:t>n Ongoing</a:t>
            </a:r>
            <a:r>
              <a:rPr lang="en-US" sz="4000" b="1" i="0" u="none" strike="noStrike" cap="none">
                <a:solidFill>
                  <a:schemeClr val="dk1"/>
                </a:solidFill>
                <a:latin typeface="Calibri"/>
                <a:ea typeface="Calibri"/>
                <a:cs typeface="Calibri"/>
                <a:sym typeface="Calibri"/>
              </a:rPr>
              <a:t> Crisis</a:t>
            </a:r>
          </a:p>
        </p:txBody>
      </p:sp>
      <p:pic>
        <p:nvPicPr>
          <p:cNvPr id="135" name="Shape 135"/>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136" name="Shape 136"/>
          <p:cNvSpPr txBox="1"/>
          <p:nvPr/>
        </p:nvSpPr>
        <p:spPr>
          <a:xfrm>
            <a:off x="1371600" y="3181350"/>
            <a:ext cx="184730"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838200" y="1844911"/>
            <a:ext cx="10515599" cy="388913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2800" b="1" i="0" u="none" strike="noStrike" cap="none">
                <a:solidFill>
                  <a:schemeClr val="dk1"/>
                </a:solidFill>
                <a:latin typeface="Calibri"/>
                <a:ea typeface="Calibri"/>
                <a:cs typeface="Calibri"/>
                <a:sym typeface="Calibri"/>
              </a:rPr>
              <a:t>According to the 2016 Educational Enrolment and Achievement publication by Stats SA:</a:t>
            </a:r>
          </a:p>
          <a:p>
            <a:pPr marL="0" marR="0" lvl="0" indent="0" algn="l" rtl="0">
              <a:lnSpc>
                <a:spcPct val="90000"/>
              </a:lnSpc>
              <a:spcBef>
                <a:spcPts val="1000"/>
              </a:spcBef>
              <a:spcAft>
                <a:spcPts val="0"/>
              </a:spcAft>
              <a:buClr>
                <a:schemeClr val="dk1"/>
              </a:buClr>
              <a:buSzPct val="25000"/>
              <a:buFont typeface="Arial"/>
              <a:buNone/>
            </a:pPr>
            <a:endParaRPr sz="2800" b="1"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Among those learners who took the longest to get to school, the largest percentage are located in </a:t>
            </a:r>
            <a:r>
              <a:rPr lang="en-US" sz="2800" b="1" i="0" u="none" strike="noStrike" cap="none">
                <a:solidFill>
                  <a:schemeClr val="dk1"/>
                </a:solidFill>
                <a:latin typeface="Calibri"/>
                <a:ea typeface="Calibri"/>
                <a:cs typeface="Calibri"/>
                <a:sym typeface="Calibri"/>
              </a:rPr>
              <a:t>traditional areas</a:t>
            </a:r>
            <a:r>
              <a:rPr lang="en-US" sz="2800" b="0" i="0" u="none" strike="noStrike" cap="none">
                <a:solidFill>
                  <a:schemeClr val="dk1"/>
                </a:solidFill>
                <a:latin typeface="Calibri"/>
                <a:ea typeface="Calibri"/>
                <a:cs typeface="Calibri"/>
                <a:sym typeface="Calibri"/>
              </a:rPr>
              <a:t>; and </a:t>
            </a:r>
          </a:p>
          <a:p>
            <a:pPr marL="0" marR="0" lvl="0" indent="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KZN was reported as having the </a:t>
            </a:r>
            <a:r>
              <a:rPr lang="en-US" sz="2800" b="1" i="0" u="none" strike="noStrike" cap="none">
                <a:solidFill>
                  <a:schemeClr val="dk1"/>
                </a:solidFill>
                <a:latin typeface="Calibri"/>
                <a:ea typeface="Calibri"/>
                <a:cs typeface="Calibri"/>
                <a:sym typeface="Calibri"/>
              </a:rPr>
              <a:t>highest proportion</a:t>
            </a:r>
            <a:r>
              <a:rPr lang="en-US" sz="2800" b="0" i="0" u="none" strike="noStrike" cap="none">
                <a:solidFill>
                  <a:schemeClr val="dk1"/>
                </a:solidFill>
                <a:latin typeface="Calibri"/>
                <a:ea typeface="Calibri"/>
                <a:cs typeface="Calibri"/>
                <a:sym typeface="Calibri"/>
              </a:rPr>
              <a:t> of learners in the country who walk to school for more than two hours each day.</a:t>
            </a:r>
          </a:p>
        </p:txBody>
      </p:sp>
      <p:sp>
        <p:nvSpPr>
          <p:cNvPr id="142" name="Shape 142"/>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Scholar Transport – A</a:t>
            </a:r>
            <a:r>
              <a:rPr lang="en-US" sz="4000" b="1"/>
              <a:t>n Ongoing</a:t>
            </a:r>
            <a:r>
              <a:rPr lang="en-US" sz="4000" b="1" i="0" u="none" strike="noStrike" cap="none">
                <a:solidFill>
                  <a:schemeClr val="dk1"/>
                </a:solidFill>
                <a:latin typeface="Calibri"/>
                <a:ea typeface="Calibri"/>
                <a:cs typeface="Calibri"/>
                <a:sym typeface="Calibri"/>
              </a:rPr>
              <a:t> Crisis</a:t>
            </a:r>
          </a:p>
        </p:txBody>
      </p:sp>
      <p:pic>
        <p:nvPicPr>
          <p:cNvPr id="143" name="Shape 143"/>
          <p:cNvPicPr preferRelativeResize="0"/>
          <p:nvPr/>
        </p:nvPicPr>
        <p:blipFill rotWithShape="1">
          <a:blip r:embed="rId3">
            <a:alphaModFix/>
          </a:blip>
          <a:srcRect l="5955" t="32328" b="38813"/>
          <a:stretch/>
        </p:blipFill>
        <p:spPr>
          <a:xfrm>
            <a:off x="413360" y="5874707"/>
            <a:ext cx="3407285" cy="807929"/>
          </a:xfrm>
          <a:prstGeom prst="rect">
            <a:avLst/>
          </a:prstGeom>
          <a:noFill/>
          <a:ln>
            <a:noFill/>
          </a:ln>
        </p:spPr>
      </p:pic>
      <p:sp>
        <p:nvSpPr>
          <p:cNvPr id="144" name="Shape 144"/>
          <p:cNvSpPr txBox="1"/>
          <p:nvPr/>
        </p:nvSpPr>
        <p:spPr>
          <a:xfrm>
            <a:off x="1371600" y="3181350"/>
            <a:ext cx="184730"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1685</Words>
  <Application>Microsoft Office PowerPoint</Application>
  <PresentationFormat>Custom</PresentationFormat>
  <Paragraphs>145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Learner Transport</vt:lpstr>
      <vt:lpstr>Learner Transport</vt:lpstr>
      <vt:lpstr>Who we are</vt:lpstr>
      <vt:lpstr>Learner Transport – An Ongoing Crisis</vt:lpstr>
      <vt:lpstr>Learner Transport – An Ongoing Crisis</vt:lpstr>
      <vt:lpstr>Learner Transport – An Ongoing Crisis</vt:lpstr>
      <vt:lpstr>Scholar Transport – An Ongoing Crisis</vt:lpstr>
      <vt:lpstr>Scholar Transport – An Ongoing Crisis</vt:lpstr>
      <vt:lpstr>Scholar Transport – An Ongoing Crisis</vt:lpstr>
      <vt:lpstr>The Lived Realities of KZN Learners</vt:lpstr>
      <vt:lpstr>The Lived Realities of KZN Learners</vt:lpstr>
      <vt:lpstr>Hlinzeka Primary School</vt:lpstr>
      <vt:lpstr>Ukuphumula Secondary School</vt:lpstr>
      <vt:lpstr>Ubongumenzi Secondary School</vt:lpstr>
      <vt:lpstr>Slide 15</vt:lpstr>
      <vt:lpstr>The National Learner Transport Policy</vt:lpstr>
      <vt:lpstr>The National Learner Transport Policy – Some Concerns</vt:lpstr>
      <vt:lpstr>Norms and Standards, and Operational Guidelines</vt:lpstr>
      <vt:lpstr>Funding the National Learner Transport Policy</vt:lpstr>
      <vt:lpstr>A Conditional Grant for Scholar Transport </vt:lpstr>
      <vt:lpstr>A Conditional Grant for Learner Transport</vt:lpstr>
      <vt:lpstr>A Conditional Grant for Learner Transport</vt:lpstr>
      <vt:lpstr>A Conditional Grant for Scholar Transport</vt:lpstr>
      <vt:lpstr>Recommendations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Learner Transport</dc:title>
  <dc:creator>PUMZA</dc:creator>
  <cp:lastModifiedBy>PUMZA</cp:lastModifiedBy>
  <cp:revision>1</cp:revision>
  <dcterms:modified xsi:type="dcterms:W3CDTF">2017-05-25T08:34:20Z</dcterms:modified>
</cp:coreProperties>
</file>