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tags/tag12.xml" ContentType="application/vnd.openxmlformats-officedocument.presentationml.tags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tags/tag7.xml" ContentType="application/vnd.openxmlformats-officedocument.presentationml.tags+xml"/>
  <Default Extension="bin" ContentType="application/vnd.openxmlformats-officedocument.oleObject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tags/tag3.xml" ContentType="application/vnd.openxmlformats-officedocument.presentationml.tags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8" r:id="rId3"/>
    <p:sldId id="262" r:id="rId4"/>
    <p:sldId id="264" r:id="rId5"/>
    <p:sldId id="271" r:id="rId6"/>
    <p:sldId id="272" r:id="rId7"/>
    <p:sldId id="274" r:id="rId8"/>
    <p:sldId id="263" r:id="rId9"/>
    <p:sldId id="261" r:id="rId10"/>
    <p:sldId id="269" r:id="rId11"/>
    <p:sldId id="267" r:id="rId12"/>
    <p:sldId id="260" r:id="rId13"/>
    <p:sldId id="266" r:id="rId14"/>
    <p:sldId id="265" r:id="rId15"/>
    <p:sldId id="270" r:id="rId16"/>
    <p:sldId id="259" r:id="rId17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84" d="100"/>
          <a:sy n="84" d="100"/>
        </p:scale>
        <p:origin x="-2394" y="-6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058E560-D131-405A-A0B4-A90CFB8B2413}" type="doc">
      <dgm:prSet loTypeId="urn:microsoft.com/office/officeart/2005/8/layout/radial6" loCatId="cycle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en-ZA"/>
        </a:p>
      </dgm:t>
    </dgm:pt>
    <dgm:pt modelId="{A8BD78A4-39DD-443C-A124-62FF9B97CBA3}">
      <dgm:prSet phldrT="[Text]" custT="1"/>
      <dgm:spPr/>
      <dgm:t>
        <a:bodyPr/>
        <a:lstStyle/>
        <a:p>
          <a:r>
            <a:rPr lang="en-ZA" sz="1400" smtClean="0">
              <a:solidFill>
                <a:schemeClr val="tx1"/>
              </a:solidFill>
              <a:latin typeface="Lucida Sans Unicode" panose="020B0602030504020204" pitchFamily="34" charset="0"/>
              <a:cs typeface="Lucida Sans Unicode" panose="020B0602030504020204" pitchFamily="34" charset="0"/>
            </a:rPr>
            <a:t>Johan Kruger (2012), joint by John Hume (2015), applied for the setting aside of the moratorium on domestic trade in rhinoceros horn </a:t>
          </a:r>
          <a:endParaRPr lang="en-ZA" sz="1400" dirty="0">
            <a:solidFill>
              <a:schemeClr val="tx1"/>
            </a:solidFill>
            <a:latin typeface="Lucida Sans Unicode" panose="020B0602030504020204" pitchFamily="34" charset="0"/>
            <a:cs typeface="Lucida Sans Unicode" panose="020B0602030504020204" pitchFamily="34" charset="0"/>
          </a:endParaRPr>
        </a:p>
      </dgm:t>
    </dgm:pt>
    <dgm:pt modelId="{F90CF416-A2A1-4DED-AEAC-026EEC116937}" type="parTrans" cxnId="{74F8D2C2-11BD-4606-B5F8-9E643A8FCB40}">
      <dgm:prSet/>
      <dgm:spPr/>
      <dgm:t>
        <a:bodyPr/>
        <a:lstStyle/>
        <a:p>
          <a:endParaRPr lang="en-ZA">
            <a:solidFill>
              <a:schemeClr val="tx1"/>
            </a:solidFill>
          </a:endParaRPr>
        </a:p>
      </dgm:t>
    </dgm:pt>
    <dgm:pt modelId="{BC8E5950-D67B-473D-BA65-525D106857F4}" type="sibTrans" cxnId="{74F8D2C2-11BD-4606-B5F8-9E643A8FCB40}">
      <dgm:prSet/>
      <dgm:spPr/>
      <dgm:t>
        <a:bodyPr/>
        <a:lstStyle/>
        <a:p>
          <a:endParaRPr lang="en-ZA">
            <a:solidFill>
              <a:schemeClr val="tx1"/>
            </a:solidFill>
          </a:endParaRPr>
        </a:p>
      </dgm:t>
    </dgm:pt>
    <dgm:pt modelId="{6FA96F9D-7ECC-4896-98F3-3552F40DA42E}">
      <dgm:prSet phldrT="[Text]" custT="1"/>
      <dgm:spPr/>
      <dgm:t>
        <a:bodyPr/>
        <a:lstStyle/>
        <a:p>
          <a:r>
            <a:rPr lang="en-ZA" sz="1400" smtClean="0">
              <a:solidFill>
                <a:schemeClr val="tx1"/>
              </a:solidFill>
              <a:latin typeface="Lucida Sans Unicode" panose="020B0602030504020204" pitchFamily="34" charset="0"/>
              <a:cs typeface="Lucida Sans Unicode" panose="020B0602030504020204" pitchFamily="34" charset="0"/>
            </a:rPr>
            <a:t>ConCourt order on 30 March 2017 dismissed application for leave</a:t>
          </a:r>
          <a:endParaRPr lang="en-ZA" sz="1400" dirty="0">
            <a:solidFill>
              <a:schemeClr val="tx1"/>
            </a:solidFill>
            <a:latin typeface="Lucida Sans Unicode" panose="020B0602030504020204" pitchFamily="34" charset="0"/>
            <a:cs typeface="Lucida Sans Unicode" panose="020B0602030504020204" pitchFamily="34" charset="0"/>
          </a:endParaRPr>
        </a:p>
      </dgm:t>
    </dgm:pt>
    <dgm:pt modelId="{3CBA54C4-E161-43DE-887E-91CD58F338BB}" type="parTrans" cxnId="{38AFBB63-764D-4E0B-8795-12E105443F3A}">
      <dgm:prSet/>
      <dgm:spPr/>
      <dgm:t>
        <a:bodyPr/>
        <a:lstStyle/>
        <a:p>
          <a:endParaRPr lang="en-ZA">
            <a:solidFill>
              <a:schemeClr val="tx1"/>
            </a:solidFill>
          </a:endParaRPr>
        </a:p>
      </dgm:t>
    </dgm:pt>
    <dgm:pt modelId="{0EFA19CC-8A24-4901-8E25-AE70FBC96C5A}" type="sibTrans" cxnId="{38AFBB63-764D-4E0B-8795-12E105443F3A}">
      <dgm:prSet/>
      <dgm:spPr/>
      <dgm:t>
        <a:bodyPr/>
        <a:lstStyle/>
        <a:p>
          <a:endParaRPr lang="en-ZA">
            <a:solidFill>
              <a:schemeClr val="tx1"/>
            </a:solidFill>
          </a:endParaRPr>
        </a:p>
      </dgm:t>
    </dgm:pt>
    <dgm:pt modelId="{5FE017A3-B1C8-4732-B934-8989D234011E}">
      <dgm:prSet phldrT="[Text]" custT="1"/>
      <dgm:spPr/>
      <dgm:t>
        <a:bodyPr/>
        <a:lstStyle/>
        <a:p>
          <a:r>
            <a:rPr lang="en-ZA" sz="1400" smtClean="0">
              <a:solidFill>
                <a:schemeClr val="tx1"/>
              </a:solidFill>
              <a:latin typeface="Lucida Sans Unicode" panose="020B0602030504020204" pitchFamily="34" charset="0"/>
              <a:cs typeface="Lucida Sans Unicode" panose="020B0602030504020204" pitchFamily="34" charset="0"/>
            </a:rPr>
            <a:t>Application heard in High Court (Pretoria) on 21-23/09/2015 </a:t>
          </a:r>
          <a:endParaRPr lang="en-ZA" sz="1400" dirty="0">
            <a:solidFill>
              <a:schemeClr val="tx1"/>
            </a:solidFill>
            <a:latin typeface="Lucida Sans Unicode" panose="020B0602030504020204" pitchFamily="34" charset="0"/>
            <a:cs typeface="Lucida Sans Unicode" panose="020B0602030504020204" pitchFamily="34" charset="0"/>
          </a:endParaRPr>
        </a:p>
      </dgm:t>
    </dgm:pt>
    <dgm:pt modelId="{2C65C649-4B3B-4FA6-BD25-05EAE0A7CA7D}" type="parTrans" cxnId="{B66FE4C5-2558-418A-9589-4D3A77A4A73A}">
      <dgm:prSet/>
      <dgm:spPr/>
      <dgm:t>
        <a:bodyPr/>
        <a:lstStyle/>
        <a:p>
          <a:endParaRPr lang="en-ZA">
            <a:solidFill>
              <a:schemeClr val="tx1"/>
            </a:solidFill>
          </a:endParaRPr>
        </a:p>
      </dgm:t>
    </dgm:pt>
    <dgm:pt modelId="{94C83AAB-6119-43BB-99CE-E6AE0B527CB3}" type="sibTrans" cxnId="{B66FE4C5-2558-418A-9589-4D3A77A4A73A}">
      <dgm:prSet/>
      <dgm:spPr/>
      <dgm:t>
        <a:bodyPr/>
        <a:lstStyle/>
        <a:p>
          <a:endParaRPr lang="en-ZA">
            <a:solidFill>
              <a:schemeClr val="tx1"/>
            </a:solidFill>
          </a:endParaRPr>
        </a:p>
      </dgm:t>
    </dgm:pt>
    <dgm:pt modelId="{D21B440F-D51F-4ED8-81E2-04B22A88D877}">
      <dgm:prSet phldrT="[Text]" custT="1"/>
      <dgm:spPr/>
      <dgm:t>
        <a:bodyPr/>
        <a:lstStyle/>
        <a:p>
          <a:r>
            <a:rPr lang="en-ZA" sz="1400" smtClean="0">
              <a:solidFill>
                <a:schemeClr val="tx1"/>
              </a:solidFill>
              <a:latin typeface="Lucida Sans Unicode" panose="020B0602030504020204" pitchFamily="34" charset="0"/>
              <a:cs typeface="Lucida Sans Unicode" panose="020B0602030504020204" pitchFamily="34" charset="0"/>
            </a:rPr>
            <a:t>Moratorium set aside by High Court on 26/11/2015</a:t>
          </a:r>
          <a:endParaRPr lang="en-ZA" sz="1400" dirty="0">
            <a:solidFill>
              <a:schemeClr val="tx1"/>
            </a:solidFill>
            <a:latin typeface="Lucida Sans Unicode" panose="020B0602030504020204" pitchFamily="34" charset="0"/>
            <a:cs typeface="Lucida Sans Unicode" panose="020B0602030504020204" pitchFamily="34" charset="0"/>
          </a:endParaRPr>
        </a:p>
      </dgm:t>
    </dgm:pt>
    <dgm:pt modelId="{EABBE45F-84AF-4231-8EBA-96E9D0B4AA81}" type="parTrans" cxnId="{C8DF9501-D6DC-432B-9559-5B8E1BB42DCE}">
      <dgm:prSet/>
      <dgm:spPr/>
      <dgm:t>
        <a:bodyPr/>
        <a:lstStyle/>
        <a:p>
          <a:endParaRPr lang="en-ZA">
            <a:solidFill>
              <a:schemeClr val="tx1"/>
            </a:solidFill>
          </a:endParaRPr>
        </a:p>
      </dgm:t>
    </dgm:pt>
    <dgm:pt modelId="{1B6FFFF4-8775-4D9E-9DF2-DAF790E9E120}" type="sibTrans" cxnId="{C8DF9501-D6DC-432B-9559-5B8E1BB42DCE}">
      <dgm:prSet/>
      <dgm:spPr/>
      <dgm:t>
        <a:bodyPr/>
        <a:lstStyle/>
        <a:p>
          <a:endParaRPr lang="en-ZA">
            <a:solidFill>
              <a:schemeClr val="tx1"/>
            </a:solidFill>
          </a:endParaRPr>
        </a:p>
      </dgm:t>
    </dgm:pt>
    <dgm:pt modelId="{B0BF7F64-B2ED-48BA-909A-56A22A54EF79}">
      <dgm:prSet phldrT="[Text]" custT="1"/>
      <dgm:spPr/>
      <dgm:t>
        <a:bodyPr/>
        <a:lstStyle/>
        <a:p>
          <a:r>
            <a:rPr lang="en-ZA" sz="1400" smtClean="0">
              <a:solidFill>
                <a:schemeClr val="tx1"/>
              </a:solidFill>
              <a:latin typeface="Lucida Sans Unicode" panose="020B0602030504020204" pitchFamily="34" charset="0"/>
              <a:cs typeface="Lucida Sans Unicode" panose="020B0602030504020204" pitchFamily="34" charset="0"/>
            </a:rPr>
            <a:t>Application for leave to appeal to High Court filed on 07/12/2015</a:t>
          </a:r>
          <a:endParaRPr lang="en-ZA" sz="1400" dirty="0">
            <a:solidFill>
              <a:schemeClr val="tx1"/>
            </a:solidFill>
            <a:latin typeface="Lucida Sans Unicode" panose="020B0602030504020204" pitchFamily="34" charset="0"/>
            <a:cs typeface="Lucida Sans Unicode" panose="020B0602030504020204" pitchFamily="34" charset="0"/>
          </a:endParaRPr>
        </a:p>
      </dgm:t>
    </dgm:pt>
    <dgm:pt modelId="{AEFC28AD-66FC-41B7-9675-4081C0A24B36}" type="parTrans" cxnId="{47FD46CD-3C47-4D1B-A2CA-4354594FFA8E}">
      <dgm:prSet/>
      <dgm:spPr/>
      <dgm:t>
        <a:bodyPr/>
        <a:lstStyle/>
        <a:p>
          <a:endParaRPr lang="en-ZA">
            <a:solidFill>
              <a:schemeClr val="tx1"/>
            </a:solidFill>
          </a:endParaRPr>
        </a:p>
      </dgm:t>
    </dgm:pt>
    <dgm:pt modelId="{7D1001E1-4A53-4EC6-B0D3-EEF07A16C1D6}" type="sibTrans" cxnId="{47FD46CD-3C47-4D1B-A2CA-4354594FFA8E}">
      <dgm:prSet/>
      <dgm:spPr/>
      <dgm:t>
        <a:bodyPr/>
        <a:lstStyle/>
        <a:p>
          <a:endParaRPr lang="en-ZA">
            <a:solidFill>
              <a:schemeClr val="tx1"/>
            </a:solidFill>
          </a:endParaRPr>
        </a:p>
      </dgm:t>
    </dgm:pt>
    <dgm:pt modelId="{41532931-BE22-4DB1-A1C6-8B6A787A611F}">
      <dgm:prSet custT="1"/>
      <dgm:spPr/>
      <dgm:t>
        <a:bodyPr/>
        <a:lstStyle/>
        <a:p>
          <a:r>
            <a:rPr lang="en-ZA" sz="1400" smtClean="0">
              <a:solidFill>
                <a:schemeClr val="tx1"/>
              </a:solidFill>
              <a:latin typeface="Lucida Sans Unicode" panose="020B0602030504020204" pitchFamily="34" charset="0"/>
              <a:cs typeface="Lucida Sans Unicode" panose="020B0602030504020204" pitchFamily="34" charset="0"/>
            </a:rPr>
            <a:t>Application dismissed by High Court on 20/01/2016</a:t>
          </a:r>
          <a:endParaRPr lang="en-ZA" sz="1400" dirty="0">
            <a:solidFill>
              <a:schemeClr val="tx1"/>
            </a:solidFill>
            <a:latin typeface="Lucida Sans Unicode" panose="020B0602030504020204" pitchFamily="34" charset="0"/>
            <a:cs typeface="Lucida Sans Unicode" panose="020B0602030504020204" pitchFamily="34" charset="0"/>
          </a:endParaRPr>
        </a:p>
      </dgm:t>
    </dgm:pt>
    <dgm:pt modelId="{078815AC-B124-4371-BE15-3977AAE77FDE}" type="parTrans" cxnId="{DC5F326E-7E63-4C7D-844E-B320AEBD1CBC}">
      <dgm:prSet/>
      <dgm:spPr/>
      <dgm:t>
        <a:bodyPr/>
        <a:lstStyle/>
        <a:p>
          <a:endParaRPr lang="en-ZA">
            <a:solidFill>
              <a:schemeClr val="tx1"/>
            </a:solidFill>
          </a:endParaRPr>
        </a:p>
      </dgm:t>
    </dgm:pt>
    <dgm:pt modelId="{C19F697C-FE6B-4456-B7B6-9677CC20C05E}" type="sibTrans" cxnId="{DC5F326E-7E63-4C7D-844E-B320AEBD1CBC}">
      <dgm:prSet/>
      <dgm:spPr/>
      <dgm:t>
        <a:bodyPr/>
        <a:lstStyle/>
        <a:p>
          <a:endParaRPr lang="en-ZA">
            <a:solidFill>
              <a:schemeClr val="tx1"/>
            </a:solidFill>
          </a:endParaRPr>
        </a:p>
      </dgm:t>
    </dgm:pt>
    <dgm:pt modelId="{B0A02078-8D91-45E8-BC3A-7D732EFBE5D4}">
      <dgm:prSet custT="1"/>
      <dgm:spPr/>
      <dgm:t>
        <a:bodyPr/>
        <a:lstStyle/>
        <a:p>
          <a:r>
            <a:rPr lang="en-ZA" sz="1400" smtClean="0">
              <a:solidFill>
                <a:schemeClr val="tx1"/>
              </a:solidFill>
              <a:latin typeface="Lucida Sans Unicode" panose="020B0602030504020204" pitchFamily="34" charset="0"/>
              <a:cs typeface="Lucida Sans Unicode" panose="020B0602030504020204" pitchFamily="34" charset="0"/>
            </a:rPr>
            <a:t>Application for leave to appeal filed with Supreme Court of Appeal on 03/03/2016</a:t>
          </a:r>
          <a:endParaRPr lang="en-ZA" sz="1400" dirty="0">
            <a:solidFill>
              <a:schemeClr val="tx1"/>
            </a:solidFill>
            <a:latin typeface="Lucida Sans Unicode" panose="020B0602030504020204" pitchFamily="34" charset="0"/>
            <a:cs typeface="Lucida Sans Unicode" panose="020B0602030504020204" pitchFamily="34" charset="0"/>
          </a:endParaRPr>
        </a:p>
      </dgm:t>
    </dgm:pt>
    <dgm:pt modelId="{A0E1F80D-9B5E-49EF-9D1D-557A1A65AAF7}" type="parTrans" cxnId="{F7796880-2DE7-4501-B911-5B988730F378}">
      <dgm:prSet/>
      <dgm:spPr/>
      <dgm:t>
        <a:bodyPr/>
        <a:lstStyle/>
        <a:p>
          <a:endParaRPr lang="en-ZA">
            <a:solidFill>
              <a:schemeClr val="tx1"/>
            </a:solidFill>
          </a:endParaRPr>
        </a:p>
      </dgm:t>
    </dgm:pt>
    <dgm:pt modelId="{52940400-227C-4CA0-AE58-53689F1602F4}" type="sibTrans" cxnId="{F7796880-2DE7-4501-B911-5B988730F378}">
      <dgm:prSet/>
      <dgm:spPr/>
      <dgm:t>
        <a:bodyPr/>
        <a:lstStyle/>
        <a:p>
          <a:endParaRPr lang="en-ZA">
            <a:solidFill>
              <a:schemeClr val="tx1"/>
            </a:solidFill>
          </a:endParaRPr>
        </a:p>
      </dgm:t>
    </dgm:pt>
    <dgm:pt modelId="{326A69FE-FBF5-436E-8018-D589ACBBE811}">
      <dgm:prSet custT="1"/>
      <dgm:spPr/>
      <dgm:t>
        <a:bodyPr/>
        <a:lstStyle/>
        <a:p>
          <a:r>
            <a:rPr lang="en-ZA" sz="1400" smtClean="0">
              <a:solidFill>
                <a:schemeClr val="tx1"/>
              </a:solidFill>
              <a:latin typeface="Lucida Sans Unicode" panose="020B0602030504020204" pitchFamily="34" charset="0"/>
              <a:cs typeface="Lucida Sans Unicode" panose="020B0602030504020204" pitchFamily="34" charset="0"/>
            </a:rPr>
            <a:t>Application dismissed on 16/05/2016</a:t>
          </a:r>
          <a:endParaRPr lang="en-ZA" sz="1400" dirty="0">
            <a:solidFill>
              <a:schemeClr val="tx1"/>
            </a:solidFill>
            <a:latin typeface="Lucida Sans Unicode" panose="020B0602030504020204" pitchFamily="34" charset="0"/>
            <a:cs typeface="Lucida Sans Unicode" panose="020B0602030504020204" pitchFamily="34" charset="0"/>
          </a:endParaRPr>
        </a:p>
      </dgm:t>
    </dgm:pt>
    <dgm:pt modelId="{A143F776-0FC1-48E7-84CA-3C564648F592}" type="parTrans" cxnId="{CA247E29-1F30-48C9-B6FB-F94381355CB9}">
      <dgm:prSet/>
      <dgm:spPr/>
      <dgm:t>
        <a:bodyPr/>
        <a:lstStyle/>
        <a:p>
          <a:endParaRPr lang="en-ZA">
            <a:solidFill>
              <a:schemeClr val="tx1"/>
            </a:solidFill>
          </a:endParaRPr>
        </a:p>
      </dgm:t>
    </dgm:pt>
    <dgm:pt modelId="{255CB50E-1CF9-4467-9E5E-DF613CC65797}" type="sibTrans" cxnId="{CA247E29-1F30-48C9-B6FB-F94381355CB9}">
      <dgm:prSet/>
      <dgm:spPr/>
      <dgm:t>
        <a:bodyPr/>
        <a:lstStyle/>
        <a:p>
          <a:endParaRPr lang="en-ZA">
            <a:solidFill>
              <a:schemeClr val="tx1"/>
            </a:solidFill>
          </a:endParaRPr>
        </a:p>
      </dgm:t>
    </dgm:pt>
    <dgm:pt modelId="{9CFBF89B-A246-4D64-AF8E-FCBB9B1736EC}">
      <dgm:prSet custT="1"/>
      <dgm:spPr/>
      <dgm:t>
        <a:bodyPr/>
        <a:lstStyle/>
        <a:p>
          <a:r>
            <a:rPr lang="en-ZA" sz="1400" smtClean="0">
              <a:solidFill>
                <a:schemeClr val="tx1"/>
              </a:solidFill>
              <a:latin typeface="Lucida Sans Unicode" panose="020B0602030504020204" pitchFamily="34" charset="0"/>
              <a:cs typeface="Lucida Sans Unicode" panose="020B0602030504020204" pitchFamily="34" charset="0"/>
            </a:rPr>
            <a:t>Application for leave to appeal filed with ConCourt on 06/06/2016</a:t>
          </a:r>
          <a:endParaRPr lang="en-ZA" sz="1400" dirty="0" smtClean="0">
            <a:solidFill>
              <a:schemeClr val="tx1"/>
            </a:solidFill>
            <a:latin typeface="Lucida Sans Unicode" panose="020B0602030504020204" pitchFamily="34" charset="0"/>
            <a:cs typeface="Lucida Sans Unicode" panose="020B0602030504020204" pitchFamily="34" charset="0"/>
          </a:endParaRPr>
        </a:p>
      </dgm:t>
    </dgm:pt>
    <dgm:pt modelId="{A2F59ED7-934B-41B2-99DD-EDB0D3D7FDCC}" type="parTrans" cxnId="{CE668187-D2A8-49FE-A0A3-A02F8245ACA9}">
      <dgm:prSet/>
      <dgm:spPr/>
      <dgm:t>
        <a:bodyPr/>
        <a:lstStyle/>
        <a:p>
          <a:endParaRPr lang="en-ZA">
            <a:solidFill>
              <a:schemeClr val="tx1"/>
            </a:solidFill>
          </a:endParaRPr>
        </a:p>
      </dgm:t>
    </dgm:pt>
    <dgm:pt modelId="{A69954F3-070B-4C69-A7E9-09817AE22CDB}" type="sibTrans" cxnId="{CE668187-D2A8-49FE-A0A3-A02F8245ACA9}">
      <dgm:prSet/>
      <dgm:spPr/>
      <dgm:t>
        <a:bodyPr/>
        <a:lstStyle/>
        <a:p>
          <a:endParaRPr lang="en-ZA">
            <a:solidFill>
              <a:schemeClr val="tx1"/>
            </a:solidFill>
          </a:endParaRPr>
        </a:p>
      </dgm:t>
    </dgm:pt>
    <dgm:pt modelId="{F028086F-C95C-4099-AA30-00E8B5144ACE}" type="pres">
      <dgm:prSet presAssocID="{0058E560-D131-405A-A0B4-A90CFB8B2413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ZA"/>
        </a:p>
      </dgm:t>
    </dgm:pt>
    <dgm:pt modelId="{51CCE54C-EEC3-49C9-9206-CC67D417C6F2}" type="pres">
      <dgm:prSet presAssocID="{A8BD78A4-39DD-443C-A124-62FF9B97CBA3}" presName="centerShape" presStyleLbl="node0" presStyleIdx="0" presStyleCnt="1" custScaleX="150908" custScaleY="139416" custLinFactNeighborX="-561" custLinFactNeighborY="1683"/>
      <dgm:spPr/>
      <dgm:t>
        <a:bodyPr/>
        <a:lstStyle/>
        <a:p>
          <a:endParaRPr lang="en-ZA"/>
        </a:p>
      </dgm:t>
    </dgm:pt>
    <dgm:pt modelId="{3B30FDDB-25F4-4EBB-9CFB-1403FECB5181}" type="pres">
      <dgm:prSet presAssocID="{6FA96F9D-7ECC-4896-98F3-3552F40DA42E}" presName="node" presStyleLbl="node1" presStyleIdx="0" presStyleCnt="8" custScaleX="146604" custScaleY="138782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D40AB33B-1DA1-467F-9FF6-AEE3D612DCEA}" type="pres">
      <dgm:prSet presAssocID="{6FA96F9D-7ECC-4896-98F3-3552F40DA42E}" presName="dummy" presStyleCnt="0"/>
      <dgm:spPr/>
      <dgm:t>
        <a:bodyPr/>
        <a:lstStyle/>
        <a:p>
          <a:endParaRPr lang="en-US"/>
        </a:p>
      </dgm:t>
    </dgm:pt>
    <dgm:pt modelId="{6456CB02-43E6-4056-B9B2-5BB2643FABF6}" type="pres">
      <dgm:prSet presAssocID="{0EFA19CC-8A24-4901-8E25-AE70FBC96C5A}" presName="sibTrans" presStyleLbl="sibTrans2D1" presStyleIdx="0" presStyleCnt="8"/>
      <dgm:spPr/>
      <dgm:t>
        <a:bodyPr/>
        <a:lstStyle/>
        <a:p>
          <a:endParaRPr lang="en-ZA"/>
        </a:p>
      </dgm:t>
    </dgm:pt>
    <dgm:pt modelId="{7A050BF1-01CD-48B9-A192-6B45E3DAD0C6}" type="pres">
      <dgm:prSet presAssocID="{5FE017A3-B1C8-4732-B934-8989D234011E}" presName="node" presStyleLbl="node1" presStyleIdx="1" presStyleCnt="8" custScaleX="202668" custRadScaleRad="121007" custRadScaleInc="55651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8B05EF57-A458-4C71-9360-26E200B451BB}" type="pres">
      <dgm:prSet presAssocID="{5FE017A3-B1C8-4732-B934-8989D234011E}" presName="dummy" presStyleCnt="0"/>
      <dgm:spPr/>
      <dgm:t>
        <a:bodyPr/>
        <a:lstStyle/>
        <a:p>
          <a:endParaRPr lang="en-US"/>
        </a:p>
      </dgm:t>
    </dgm:pt>
    <dgm:pt modelId="{F249EA73-C363-45C1-B59C-E3255F5008FD}" type="pres">
      <dgm:prSet presAssocID="{94C83AAB-6119-43BB-99CE-E6AE0B527CB3}" presName="sibTrans" presStyleLbl="sibTrans2D1" presStyleIdx="1" presStyleCnt="8"/>
      <dgm:spPr/>
      <dgm:t>
        <a:bodyPr/>
        <a:lstStyle/>
        <a:p>
          <a:endParaRPr lang="en-ZA"/>
        </a:p>
      </dgm:t>
    </dgm:pt>
    <dgm:pt modelId="{EBEDE870-1CE6-4A98-9800-CA05D1BCD5A7}" type="pres">
      <dgm:prSet presAssocID="{D21B440F-D51F-4ED8-81E2-04B22A88D877}" presName="node" presStyleLbl="node1" presStyleIdx="2" presStyleCnt="8" custScaleX="154258" custRadScaleRad="120231" custRadScaleInc="-8913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145E46B9-455C-418D-AFBD-69F11AE66951}" type="pres">
      <dgm:prSet presAssocID="{D21B440F-D51F-4ED8-81E2-04B22A88D877}" presName="dummy" presStyleCnt="0"/>
      <dgm:spPr/>
      <dgm:t>
        <a:bodyPr/>
        <a:lstStyle/>
        <a:p>
          <a:endParaRPr lang="en-US"/>
        </a:p>
      </dgm:t>
    </dgm:pt>
    <dgm:pt modelId="{E7D65954-F932-44D7-8CEF-12B0103835F8}" type="pres">
      <dgm:prSet presAssocID="{1B6FFFF4-8775-4D9E-9DF2-DAF790E9E120}" presName="sibTrans" presStyleLbl="sibTrans2D1" presStyleIdx="2" presStyleCnt="8"/>
      <dgm:spPr/>
      <dgm:t>
        <a:bodyPr/>
        <a:lstStyle/>
        <a:p>
          <a:endParaRPr lang="en-ZA"/>
        </a:p>
      </dgm:t>
    </dgm:pt>
    <dgm:pt modelId="{1CF4E473-F927-47C0-99D2-4E2C78F616BE}" type="pres">
      <dgm:prSet presAssocID="{B0BF7F64-B2ED-48BA-909A-56A22A54EF79}" presName="node" presStyleLbl="node1" presStyleIdx="3" presStyleCnt="8" custScaleX="163378" custScaleY="123603" custRadScaleRad="121141" custRadScaleInc="-64099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8EB0BEC5-0AC8-4090-B9EA-80FBB7BD50EF}" type="pres">
      <dgm:prSet presAssocID="{B0BF7F64-B2ED-48BA-909A-56A22A54EF79}" presName="dummy" presStyleCnt="0"/>
      <dgm:spPr/>
      <dgm:t>
        <a:bodyPr/>
        <a:lstStyle/>
        <a:p>
          <a:endParaRPr lang="en-US"/>
        </a:p>
      </dgm:t>
    </dgm:pt>
    <dgm:pt modelId="{16725151-05D0-4ECB-A516-8797718DA624}" type="pres">
      <dgm:prSet presAssocID="{7D1001E1-4A53-4EC6-B0D3-EEF07A16C1D6}" presName="sibTrans" presStyleLbl="sibTrans2D1" presStyleIdx="3" presStyleCnt="8"/>
      <dgm:spPr/>
      <dgm:t>
        <a:bodyPr/>
        <a:lstStyle/>
        <a:p>
          <a:endParaRPr lang="en-ZA"/>
        </a:p>
      </dgm:t>
    </dgm:pt>
    <dgm:pt modelId="{9CDBBCF9-7527-4838-A809-AA8215CD8367}" type="pres">
      <dgm:prSet presAssocID="{41532931-BE22-4DB1-A1C6-8B6A787A611F}" presName="node" presStyleLbl="node1" presStyleIdx="4" presStyleCnt="8" custScaleX="156511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6DC256AC-E661-415E-B074-E8AA2CE40C5A}" type="pres">
      <dgm:prSet presAssocID="{41532931-BE22-4DB1-A1C6-8B6A787A611F}" presName="dummy" presStyleCnt="0"/>
      <dgm:spPr/>
      <dgm:t>
        <a:bodyPr/>
        <a:lstStyle/>
        <a:p>
          <a:endParaRPr lang="en-US"/>
        </a:p>
      </dgm:t>
    </dgm:pt>
    <dgm:pt modelId="{475D7DA7-BEB9-48BD-A8C1-0788514A1B5D}" type="pres">
      <dgm:prSet presAssocID="{C19F697C-FE6B-4456-B7B6-9677CC20C05E}" presName="sibTrans" presStyleLbl="sibTrans2D1" presStyleIdx="4" presStyleCnt="8"/>
      <dgm:spPr/>
      <dgm:t>
        <a:bodyPr/>
        <a:lstStyle/>
        <a:p>
          <a:endParaRPr lang="en-ZA"/>
        </a:p>
      </dgm:t>
    </dgm:pt>
    <dgm:pt modelId="{6ACD5E28-9DAE-4C39-85C3-B97A78A1AB94}" type="pres">
      <dgm:prSet presAssocID="{B0A02078-8D91-45E8-BC3A-7D732EFBE5D4}" presName="node" presStyleLbl="node1" presStyleIdx="5" presStyleCnt="8" custScaleX="214357" custScaleY="132049" custRadScaleRad="126466" custRadScaleInc="89489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C912150B-906C-4C28-864B-992EB75B41A6}" type="pres">
      <dgm:prSet presAssocID="{B0A02078-8D91-45E8-BC3A-7D732EFBE5D4}" presName="dummy" presStyleCnt="0"/>
      <dgm:spPr/>
      <dgm:t>
        <a:bodyPr/>
        <a:lstStyle/>
        <a:p>
          <a:endParaRPr lang="en-US"/>
        </a:p>
      </dgm:t>
    </dgm:pt>
    <dgm:pt modelId="{301CC08D-6ED7-4834-8C48-EEE6B9A1D9D2}" type="pres">
      <dgm:prSet presAssocID="{52940400-227C-4CA0-AE58-53689F1602F4}" presName="sibTrans" presStyleLbl="sibTrans2D1" presStyleIdx="5" presStyleCnt="8"/>
      <dgm:spPr/>
      <dgm:t>
        <a:bodyPr/>
        <a:lstStyle/>
        <a:p>
          <a:endParaRPr lang="en-ZA"/>
        </a:p>
      </dgm:t>
    </dgm:pt>
    <dgm:pt modelId="{9CBB8FFA-6F0D-41BE-8F6D-3B6419CBFCBB}" type="pres">
      <dgm:prSet presAssocID="{326A69FE-FBF5-436E-8018-D589ACBBE811}" presName="node" presStyleLbl="node1" presStyleIdx="6" presStyleCnt="8" custScaleX="153192" custRadScaleRad="128674" custRadScaleInc="11661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0B8A9D6E-6A69-4B78-BE47-0F5A2785717A}" type="pres">
      <dgm:prSet presAssocID="{326A69FE-FBF5-436E-8018-D589ACBBE811}" presName="dummy" presStyleCnt="0"/>
      <dgm:spPr/>
      <dgm:t>
        <a:bodyPr/>
        <a:lstStyle/>
        <a:p>
          <a:endParaRPr lang="en-US"/>
        </a:p>
      </dgm:t>
    </dgm:pt>
    <dgm:pt modelId="{27978FD9-44AD-4C92-B302-BD37B6AA3548}" type="pres">
      <dgm:prSet presAssocID="{255CB50E-1CF9-4467-9E5E-DF613CC65797}" presName="sibTrans" presStyleLbl="sibTrans2D1" presStyleIdx="6" presStyleCnt="8"/>
      <dgm:spPr/>
      <dgm:t>
        <a:bodyPr/>
        <a:lstStyle/>
        <a:p>
          <a:endParaRPr lang="en-ZA"/>
        </a:p>
      </dgm:t>
    </dgm:pt>
    <dgm:pt modelId="{2379827E-F24E-43FB-A141-A3EE69825568}" type="pres">
      <dgm:prSet presAssocID="{9CFBF89B-A246-4D64-AF8E-FCBB9B1736EC}" presName="node" presStyleLbl="node1" presStyleIdx="7" presStyleCnt="8" custScaleX="175659" custScaleY="133856" custRadScaleRad="123229" custRadScaleInc="-38186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C74FC77A-95E6-46DC-B661-91570F8B0FDB}" type="pres">
      <dgm:prSet presAssocID="{9CFBF89B-A246-4D64-AF8E-FCBB9B1736EC}" presName="dummy" presStyleCnt="0"/>
      <dgm:spPr/>
      <dgm:t>
        <a:bodyPr/>
        <a:lstStyle/>
        <a:p>
          <a:endParaRPr lang="en-US"/>
        </a:p>
      </dgm:t>
    </dgm:pt>
    <dgm:pt modelId="{E5AA46AE-EA9F-4933-BF99-F5EAF90F9DEE}" type="pres">
      <dgm:prSet presAssocID="{A69954F3-070B-4C69-A7E9-09817AE22CDB}" presName="sibTrans" presStyleLbl="sibTrans2D1" presStyleIdx="7" presStyleCnt="8"/>
      <dgm:spPr/>
      <dgm:t>
        <a:bodyPr/>
        <a:lstStyle/>
        <a:p>
          <a:endParaRPr lang="en-ZA"/>
        </a:p>
      </dgm:t>
    </dgm:pt>
  </dgm:ptLst>
  <dgm:cxnLst>
    <dgm:cxn modelId="{22C97D2D-7071-44EC-B163-FDA79F1A3545}" type="presOf" srcId="{B0A02078-8D91-45E8-BC3A-7D732EFBE5D4}" destId="{6ACD5E28-9DAE-4C39-85C3-B97A78A1AB94}" srcOrd="0" destOrd="0" presId="urn:microsoft.com/office/officeart/2005/8/layout/radial6"/>
    <dgm:cxn modelId="{C8DF9501-D6DC-432B-9559-5B8E1BB42DCE}" srcId="{A8BD78A4-39DD-443C-A124-62FF9B97CBA3}" destId="{D21B440F-D51F-4ED8-81E2-04B22A88D877}" srcOrd="2" destOrd="0" parTransId="{EABBE45F-84AF-4231-8EBA-96E9D0B4AA81}" sibTransId="{1B6FFFF4-8775-4D9E-9DF2-DAF790E9E120}"/>
    <dgm:cxn modelId="{E08C443D-2E8C-46EC-B1ED-4E5D10F84F99}" type="presOf" srcId="{D21B440F-D51F-4ED8-81E2-04B22A88D877}" destId="{EBEDE870-1CE6-4A98-9800-CA05D1BCD5A7}" srcOrd="0" destOrd="0" presId="urn:microsoft.com/office/officeart/2005/8/layout/radial6"/>
    <dgm:cxn modelId="{B66FE4C5-2558-418A-9589-4D3A77A4A73A}" srcId="{A8BD78A4-39DD-443C-A124-62FF9B97CBA3}" destId="{5FE017A3-B1C8-4732-B934-8989D234011E}" srcOrd="1" destOrd="0" parTransId="{2C65C649-4B3B-4FA6-BD25-05EAE0A7CA7D}" sibTransId="{94C83AAB-6119-43BB-99CE-E6AE0B527CB3}"/>
    <dgm:cxn modelId="{F7796880-2DE7-4501-B911-5B988730F378}" srcId="{A8BD78A4-39DD-443C-A124-62FF9B97CBA3}" destId="{B0A02078-8D91-45E8-BC3A-7D732EFBE5D4}" srcOrd="5" destOrd="0" parTransId="{A0E1F80D-9B5E-49EF-9D1D-557A1A65AAF7}" sibTransId="{52940400-227C-4CA0-AE58-53689F1602F4}"/>
    <dgm:cxn modelId="{D8AEA3C0-37D6-46C1-BF7F-62DAD9F3F3E6}" type="presOf" srcId="{94C83AAB-6119-43BB-99CE-E6AE0B527CB3}" destId="{F249EA73-C363-45C1-B59C-E3255F5008FD}" srcOrd="0" destOrd="0" presId="urn:microsoft.com/office/officeart/2005/8/layout/radial6"/>
    <dgm:cxn modelId="{CA247E29-1F30-48C9-B6FB-F94381355CB9}" srcId="{A8BD78A4-39DD-443C-A124-62FF9B97CBA3}" destId="{326A69FE-FBF5-436E-8018-D589ACBBE811}" srcOrd="6" destOrd="0" parTransId="{A143F776-0FC1-48E7-84CA-3C564648F592}" sibTransId="{255CB50E-1CF9-4467-9E5E-DF613CC65797}"/>
    <dgm:cxn modelId="{6116D169-F32A-40CB-AB2D-03168CE8A0C5}" type="presOf" srcId="{9CFBF89B-A246-4D64-AF8E-FCBB9B1736EC}" destId="{2379827E-F24E-43FB-A141-A3EE69825568}" srcOrd="0" destOrd="0" presId="urn:microsoft.com/office/officeart/2005/8/layout/radial6"/>
    <dgm:cxn modelId="{75750D50-201E-4DA7-ACC7-87FAF561535E}" type="presOf" srcId="{326A69FE-FBF5-436E-8018-D589ACBBE811}" destId="{9CBB8FFA-6F0D-41BE-8F6D-3B6419CBFCBB}" srcOrd="0" destOrd="0" presId="urn:microsoft.com/office/officeart/2005/8/layout/radial6"/>
    <dgm:cxn modelId="{4D2AC845-2606-4093-9BF0-6887154641CA}" type="presOf" srcId="{52940400-227C-4CA0-AE58-53689F1602F4}" destId="{301CC08D-6ED7-4834-8C48-EEE6B9A1D9D2}" srcOrd="0" destOrd="0" presId="urn:microsoft.com/office/officeart/2005/8/layout/radial6"/>
    <dgm:cxn modelId="{DC5F326E-7E63-4C7D-844E-B320AEBD1CBC}" srcId="{A8BD78A4-39DD-443C-A124-62FF9B97CBA3}" destId="{41532931-BE22-4DB1-A1C6-8B6A787A611F}" srcOrd="4" destOrd="0" parTransId="{078815AC-B124-4371-BE15-3977AAE77FDE}" sibTransId="{C19F697C-FE6B-4456-B7B6-9677CC20C05E}"/>
    <dgm:cxn modelId="{47FD46CD-3C47-4D1B-A2CA-4354594FFA8E}" srcId="{A8BD78A4-39DD-443C-A124-62FF9B97CBA3}" destId="{B0BF7F64-B2ED-48BA-909A-56A22A54EF79}" srcOrd="3" destOrd="0" parTransId="{AEFC28AD-66FC-41B7-9675-4081C0A24B36}" sibTransId="{7D1001E1-4A53-4EC6-B0D3-EEF07A16C1D6}"/>
    <dgm:cxn modelId="{E0FABE51-5D59-408C-83A5-119907BDA58A}" type="presOf" srcId="{0EFA19CC-8A24-4901-8E25-AE70FBC96C5A}" destId="{6456CB02-43E6-4056-B9B2-5BB2643FABF6}" srcOrd="0" destOrd="0" presId="urn:microsoft.com/office/officeart/2005/8/layout/radial6"/>
    <dgm:cxn modelId="{D54B17AF-6E25-4008-9880-AC1BCE877163}" type="presOf" srcId="{255CB50E-1CF9-4467-9E5E-DF613CC65797}" destId="{27978FD9-44AD-4C92-B302-BD37B6AA3548}" srcOrd="0" destOrd="0" presId="urn:microsoft.com/office/officeart/2005/8/layout/radial6"/>
    <dgm:cxn modelId="{74F8D2C2-11BD-4606-B5F8-9E643A8FCB40}" srcId="{0058E560-D131-405A-A0B4-A90CFB8B2413}" destId="{A8BD78A4-39DD-443C-A124-62FF9B97CBA3}" srcOrd="0" destOrd="0" parTransId="{F90CF416-A2A1-4DED-AEAC-026EEC116937}" sibTransId="{BC8E5950-D67B-473D-BA65-525D106857F4}"/>
    <dgm:cxn modelId="{29483497-C8A8-4385-9569-AB3464ABABDD}" type="presOf" srcId="{6FA96F9D-7ECC-4896-98F3-3552F40DA42E}" destId="{3B30FDDB-25F4-4EBB-9CFB-1403FECB5181}" srcOrd="0" destOrd="0" presId="urn:microsoft.com/office/officeart/2005/8/layout/radial6"/>
    <dgm:cxn modelId="{B8E69B62-AD2E-46DC-845F-42706A65D2D3}" type="presOf" srcId="{A8BD78A4-39DD-443C-A124-62FF9B97CBA3}" destId="{51CCE54C-EEC3-49C9-9206-CC67D417C6F2}" srcOrd="0" destOrd="0" presId="urn:microsoft.com/office/officeart/2005/8/layout/radial6"/>
    <dgm:cxn modelId="{38AFBB63-764D-4E0B-8795-12E105443F3A}" srcId="{A8BD78A4-39DD-443C-A124-62FF9B97CBA3}" destId="{6FA96F9D-7ECC-4896-98F3-3552F40DA42E}" srcOrd="0" destOrd="0" parTransId="{3CBA54C4-E161-43DE-887E-91CD58F338BB}" sibTransId="{0EFA19CC-8A24-4901-8E25-AE70FBC96C5A}"/>
    <dgm:cxn modelId="{CE668187-D2A8-49FE-A0A3-A02F8245ACA9}" srcId="{A8BD78A4-39DD-443C-A124-62FF9B97CBA3}" destId="{9CFBF89B-A246-4D64-AF8E-FCBB9B1736EC}" srcOrd="7" destOrd="0" parTransId="{A2F59ED7-934B-41B2-99DD-EDB0D3D7FDCC}" sibTransId="{A69954F3-070B-4C69-A7E9-09817AE22CDB}"/>
    <dgm:cxn modelId="{1DA2BF95-138B-4791-B59E-BD31B5CCF1D1}" type="presOf" srcId="{5FE017A3-B1C8-4732-B934-8989D234011E}" destId="{7A050BF1-01CD-48B9-A192-6B45E3DAD0C6}" srcOrd="0" destOrd="0" presId="urn:microsoft.com/office/officeart/2005/8/layout/radial6"/>
    <dgm:cxn modelId="{7E71FC20-EC8C-4812-BE32-00F55C04C88B}" type="presOf" srcId="{B0BF7F64-B2ED-48BA-909A-56A22A54EF79}" destId="{1CF4E473-F927-47C0-99D2-4E2C78F616BE}" srcOrd="0" destOrd="0" presId="urn:microsoft.com/office/officeart/2005/8/layout/radial6"/>
    <dgm:cxn modelId="{66A37C0C-B534-47C1-821A-15C7424C65D6}" type="presOf" srcId="{41532931-BE22-4DB1-A1C6-8B6A787A611F}" destId="{9CDBBCF9-7527-4838-A809-AA8215CD8367}" srcOrd="0" destOrd="0" presId="urn:microsoft.com/office/officeart/2005/8/layout/radial6"/>
    <dgm:cxn modelId="{1B4C4D5A-22F7-4C5F-9D41-6B112EC0FEF4}" type="presOf" srcId="{0058E560-D131-405A-A0B4-A90CFB8B2413}" destId="{F028086F-C95C-4099-AA30-00E8B5144ACE}" srcOrd="0" destOrd="0" presId="urn:microsoft.com/office/officeart/2005/8/layout/radial6"/>
    <dgm:cxn modelId="{70E0928A-8158-484E-AAA3-241F8BF80AA1}" type="presOf" srcId="{C19F697C-FE6B-4456-B7B6-9677CC20C05E}" destId="{475D7DA7-BEB9-48BD-A8C1-0788514A1B5D}" srcOrd="0" destOrd="0" presId="urn:microsoft.com/office/officeart/2005/8/layout/radial6"/>
    <dgm:cxn modelId="{996DF8B9-1188-4A4C-B661-7A4C65969208}" type="presOf" srcId="{1B6FFFF4-8775-4D9E-9DF2-DAF790E9E120}" destId="{E7D65954-F932-44D7-8CEF-12B0103835F8}" srcOrd="0" destOrd="0" presId="urn:microsoft.com/office/officeart/2005/8/layout/radial6"/>
    <dgm:cxn modelId="{DBF128D5-84AF-4C4A-BD2B-7F07F1015D7B}" type="presOf" srcId="{7D1001E1-4A53-4EC6-B0D3-EEF07A16C1D6}" destId="{16725151-05D0-4ECB-A516-8797718DA624}" srcOrd="0" destOrd="0" presId="urn:microsoft.com/office/officeart/2005/8/layout/radial6"/>
    <dgm:cxn modelId="{53D62378-420E-4F14-8C18-33D7F67C4F00}" type="presOf" srcId="{A69954F3-070B-4C69-A7E9-09817AE22CDB}" destId="{E5AA46AE-EA9F-4933-BF99-F5EAF90F9DEE}" srcOrd="0" destOrd="0" presId="urn:microsoft.com/office/officeart/2005/8/layout/radial6"/>
    <dgm:cxn modelId="{18DA791F-72A1-452D-B3C8-E271A73E9B2D}" type="presParOf" srcId="{F028086F-C95C-4099-AA30-00E8B5144ACE}" destId="{51CCE54C-EEC3-49C9-9206-CC67D417C6F2}" srcOrd="0" destOrd="0" presId="urn:microsoft.com/office/officeart/2005/8/layout/radial6"/>
    <dgm:cxn modelId="{AA806528-BB69-4C31-ACEF-8EC5FCBB87E8}" type="presParOf" srcId="{F028086F-C95C-4099-AA30-00E8B5144ACE}" destId="{3B30FDDB-25F4-4EBB-9CFB-1403FECB5181}" srcOrd="1" destOrd="0" presId="urn:microsoft.com/office/officeart/2005/8/layout/radial6"/>
    <dgm:cxn modelId="{ED52E7AE-A4B0-4DD4-860C-40935750E901}" type="presParOf" srcId="{F028086F-C95C-4099-AA30-00E8B5144ACE}" destId="{D40AB33B-1DA1-467F-9FF6-AEE3D612DCEA}" srcOrd="2" destOrd="0" presId="urn:microsoft.com/office/officeart/2005/8/layout/radial6"/>
    <dgm:cxn modelId="{9799CF00-47C6-4F12-ACC7-D504D7BE20BC}" type="presParOf" srcId="{F028086F-C95C-4099-AA30-00E8B5144ACE}" destId="{6456CB02-43E6-4056-B9B2-5BB2643FABF6}" srcOrd="3" destOrd="0" presId="urn:microsoft.com/office/officeart/2005/8/layout/radial6"/>
    <dgm:cxn modelId="{9B5A4141-3E29-40C9-9761-6FA107289895}" type="presParOf" srcId="{F028086F-C95C-4099-AA30-00E8B5144ACE}" destId="{7A050BF1-01CD-48B9-A192-6B45E3DAD0C6}" srcOrd="4" destOrd="0" presId="urn:microsoft.com/office/officeart/2005/8/layout/radial6"/>
    <dgm:cxn modelId="{4664BB94-A04A-4D09-862F-FEE493A2E948}" type="presParOf" srcId="{F028086F-C95C-4099-AA30-00E8B5144ACE}" destId="{8B05EF57-A458-4C71-9360-26E200B451BB}" srcOrd="5" destOrd="0" presId="urn:microsoft.com/office/officeart/2005/8/layout/radial6"/>
    <dgm:cxn modelId="{6064EBC5-8204-4107-B1A5-E7B55133A13E}" type="presParOf" srcId="{F028086F-C95C-4099-AA30-00E8B5144ACE}" destId="{F249EA73-C363-45C1-B59C-E3255F5008FD}" srcOrd="6" destOrd="0" presId="urn:microsoft.com/office/officeart/2005/8/layout/radial6"/>
    <dgm:cxn modelId="{DAE42AC5-9871-48DE-8AA9-F472CFB428BB}" type="presParOf" srcId="{F028086F-C95C-4099-AA30-00E8B5144ACE}" destId="{EBEDE870-1CE6-4A98-9800-CA05D1BCD5A7}" srcOrd="7" destOrd="0" presId="urn:microsoft.com/office/officeart/2005/8/layout/radial6"/>
    <dgm:cxn modelId="{933EEE9B-957C-4A59-B7AA-064FC1B35BED}" type="presParOf" srcId="{F028086F-C95C-4099-AA30-00E8B5144ACE}" destId="{145E46B9-455C-418D-AFBD-69F11AE66951}" srcOrd="8" destOrd="0" presId="urn:microsoft.com/office/officeart/2005/8/layout/radial6"/>
    <dgm:cxn modelId="{722B594B-1423-4188-9069-D176AF7364AE}" type="presParOf" srcId="{F028086F-C95C-4099-AA30-00E8B5144ACE}" destId="{E7D65954-F932-44D7-8CEF-12B0103835F8}" srcOrd="9" destOrd="0" presId="urn:microsoft.com/office/officeart/2005/8/layout/radial6"/>
    <dgm:cxn modelId="{3C4F7356-12B8-4FFE-A180-0AC2EA61429B}" type="presParOf" srcId="{F028086F-C95C-4099-AA30-00E8B5144ACE}" destId="{1CF4E473-F927-47C0-99D2-4E2C78F616BE}" srcOrd="10" destOrd="0" presId="urn:microsoft.com/office/officeart/2005/8/layout/radial6"/>
    <dgm:cxn modelId="{DD1C5E75-CF24-412C-8F73-B8A60E67BDB9}" type="presParOf" srcId="{F028086F-C95C-4099-AA30-00E8B5144ACE}" destId="{8EB0BEC5-0AC8-4090-B9EA-80FBB7BD50EF}" srcOrd="11" destOrd="0" presId="urn:microsoft.com/office/officeart/2005/8/layout/radial6"/>
    <dgm:cxn modelId="{EA3A334A-A3D9-40AF-86B1-42D73D2E17D3}" type="presParOf" srcId="{F028086F-C95C-4099-AA30-00E8B5144ACE}" destId="{16725151-05D0-4ECB-A516-8797718DA624}" srcOrd="12" destOrd="0" presId="urn:microsoft.com/office/officeart/2005/8/layout/radial6"/>
    <dgm:cxn modelId="{633A87B4-897F-4F72-8256-A251992A3A6C}" type="presParOf" srcId="{F028086F-C95C-4099-AA30-00E8B5144ACE}" destId="{9CDBBCF9-7527-4838-A809-AA8215CD8367}" srcOrd="13" destOrd="0" presId="urn:microsoft.com/office/officeart/2005/8/layout/radial6"/>
    <dgm:cxn modelId="{9FF9C5EF-E801-43F2-AB6D-6FA44887EFBD}" type="presParOf" srcId="{F028086F-C95C-4099-AA30-00E8B5144ACE}" destId="{6DC256AC-E661-415E-B074-E8AA2CE40C5A}" srcOrd="14" destOrd="0" presId="urn:microsoft.com/office/officeart/2005/8/layout/radial6"/>
    <dgm:cxn modelId="{33A3F229-FA6D-4923-BB2B-F44DA9DCB6B0}" type="presParOf" srcId="{F028086F-C95C-4099-AA30-00E8B5144ACE}" destId="{475D7DA7-BEB9-48BD-A8C1-0788514A1B5D}" srcOrd="15" destOrd="0" presId="urn:microsoft.com/office/officeart/2005/8/layout/radial6"/>
    <dgm:cxn modelId="{F4A2C4F2-64D6-4CA5-B437-56FF89658B6F}" type="presParOf" srcId="{F028086F-C95C-4099-AA30-00E8B5144ACE}" destId="{6ACD5E28-9DAE-4C39-85C3-B97A78A1AB94}" srcOrd="16" destOrd="0" presId="urn:microsoft.com/office/officeart/2005/8/layout/radial6"/>
    <dgm:cxn modelId="{5A9887D9-5EC4-4551-8EEE-C11AC1570CE1}" type="presParOf" srcId="{F028086F-C95C-4099-AA30-00E8B5144ACE}" destId="{C912150B-906C-4C28-864B-992EB75B41A6}" srcOrd="17" destOrd="0" presId="urn:microsoft.com/office/officeart/2005/8/layout/radial6"/>
    <dgm:cxn modelId="{B78F2BFA-674B-4E33-AAAA-B142D7ECAA64}" type="presParOf" srcId="{F028086F-C95C-4099-AA30-00E8B5144ACE}" destId="{301CC08D-6ED7-4834-8C48-EEE6B9A1D9D2}" srcOrd="18" destOrd="0" presId="urn:microsoft.com/office/officeart/2005/8/layout/radial6"/>
    <dgm:cxn modelId="{A9F39F8D-85EF-4D56-940A-0F5DCCC44E8B}" type="presParOf" srcId="{F028086F-C95C-4099-AA30-00E8B5144ACE}" destId="{9CBB8FFA-6F0D-41BE-8F6D-3B6419CBFCBB}" srcOrd="19" destOrd="0" presId="urn:microsoft.com/office/officeart/2005/8/layout/radial6"/>
    <dgm:cxn modelId="{0D127957-C7CB-47A3-9A02-ACB07EAA05EF}" type="presParOf" srcId="{F028086F-C95C-4099-AA30-00E8B5144ACE}" destId="{0B8A9D6E-6A69-4B78-BE47-0F5A2785717A}" srcOrd="20" destOrd="0" presId="urn:microsoft.com/office/officeart/2005/8/layout/radial6"/>
    <dgm:cxn modelId="{CC5DF273-D6CA-43CE-AD6E-B1981E7CB21F}" type="presParOf" srcId="{F028086F-C95C-4099-AA30-00E8B5144ACE}" destId="{27978FD9-44AD-4C92-B302-BD37B6AA3548}" srcOrd="21" destOrd="0" presId="urn:microsoft.com/office/officeart/2005/8/layout/radial6"/>
    <dgm:cxn modelId="{B6E22EC3-B211-45BB-9E14-E479E8D09A92}" type="presParOf" srcId="{F028086F-C95C-4099-AA30-00E8B5144ACE}" destId="{2379827E-F24E-43FB-A141-A3EE69825568}" srcOrd="22" destOrd="0" presId="urn:microsoft.com/office/officeart/2005/8/layout/radial6"/>
    <dgm:cxn modelId="{598D7ACE-CFCB-4FB7-A82E-23ACEB601908}" type="presParOf" srcId="{F028086F-C95C-4099-AA30-00E8B5144ACE}" destId="{C74FC77A-95E6-46DC-B661-91570F8B0FDB}" srcOrd="23" destOrd="0" presId="urn:microsoft.com/office/officeart/2005/8/layout/radial6"/>
    <dgm:cxn modelId="{CDF90C0D-4066-4074-B220-369FAD154159}" type="presParOf" srcId="{F028086F-C95C-4099-AA30-00E8B5144ACE}" destId="{E5AA46AE-EA9F-4933-BF99-F5EAF90F9DEE}" srcOrd="24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D17EBC-BF89-4CA9-A274-A8D16977F94B}" type="datetimeFigureOut">
              <a:rPr lang="en-ZA" smtClean="0"/>
              <a:pPr/>
              <a:t>2017/05/25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65216B-5507-4019-A9FB-C4372EBA290E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35075477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2C7559-BEE1-834E-8AD5-4950218AFD9A}" type="datetimeFigureOut">
              <a:rPr lang="en-US" smtClean="0"/>
              <a:pPr/>
              <a:t>5/25/2017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BD3FE9-1443-3744-906E-C31550C0E9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632292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BD3FE9-1443-3744-906E-C31550C0E91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749770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550474" y="5333983"/>
            <a:ext cx="5792746" cy="25456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3A632B-FBDE-46D4-BF6F-6D14421E6342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7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030467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10816-7C90-4547-B094-2088654180CD}" type="datetime1">
              <a:rPr lang="en-US" smtClean="0"/>
              <a:pPr/>
              <a:t>5/25/2017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3A4A3-1339-8F4A-AB34-FE05E7F3EA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35229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644FD-32E0-4E36-8BFC-B48A8230E2AE}" type="datetime1">
              <a:rPr lang="en-US" smtClean="0"/>
              <a:pPr/>
              <a:t>5/25/2017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3A4A3-1339-8F4A-AB34-FE05E7F3EA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26542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60CEF-7E7B-403E-A8C7-E4C151CF7C47}" type="datetime1">
              <a:rPr lang="en-US" smtClean="0"/>
              <a:pPr/>
              <a:t>5/25/2017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3A4A3-1339-8F4A-AB34-FE05E7F3EA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343708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lide Number"/>
          <p:cNvSpPr txBox="1">
            <a:spLocks/>
          </p:cNvSpPr>
          <p:nvPr userDrawn="1"/>
        </p:nvSpPr>
        <p:spPr bwMode="auto">
          <a:xfrm>
            <a:off x="8248303" y="26659"/>
            <a:ext cx="708240" cy="141312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pPr algn="r" defTabSz="457104"/>
            <a:r>
              <a:rPr lang="en-US" sz="900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CONFIDENTIAL</a:t>
            </a:r>
            <a:endParaRPr lang="en-US" sz="900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58532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88F99-148D-4500-807E-2E9C4CA271F8}" type="datetime1">
              <a:rPr lang="en-US" smtClean="0"/>
              <a:pPr/>
              <a:t>5/25/2017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3A4A3-1339-8F4A-AB34-FE05E7F3EA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15603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1E2DA-F7D7-4A6F-92E2-FF3255426F27}" type="datetime1">
              <a:rPr lang="en-US" smtClean="0"/>
              <a:pPr/>
              <a:t>5/25/2017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3A4A3-1339-8F4A-AB34-FE05E7F3EA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83815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7532B-1AD8-4767-892B-4CE06072A9D6}" type="datetime1">
              <a:rPr lang="en-US" smtClean="0"/>
              <a:pPr/>
              <a:t>5/25/2017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3A4A3-1339-8F4A-AB34-FE05E7F3EA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7059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55D50-4183-4902-B237-D34090F75473}" type="datetime1">
              <a:rPr lang="en-US" smtClean="0"/>
              <a:pPr/>
              <a:t>5/25/2017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3A4A3-1339-8F4A-AB34-FE05E7F3EA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82190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B7CE4-A098-4AF7-8A96-9F093A52EAED}" type="datetime1">
              <a:rPr lang="en-US" smtClean="0"/>
              <a:pPr/>
              <a:t>5/25/2017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3A4A3-1339-8F4A-AB34-FE05E7F3EA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08136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9F847-2DAD-40E5-BA7B-C7A57AF84C0B}" type="datetime1">
              <a:rPr lang="en-US" smtClean="0"/>
              <a:pPr/>
              <a:t>5/25/2017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3A4A3-1339-8F4A-AB34-FE05E7F3EA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00146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A4EC7-8741-4A20-BDAD-8B7139FF2BE3}" type="datetime1">
              <a:rPr lang="en-US" smtClean="0"/>
              <a:pPr/>
              <a:t>5/25/2017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3A4A3-1339-8F4A-AB34-FE05E7F3EA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40170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92162-8EF9-4AB5-B451-45AEE13589A9}" type="datetime1">
              <a:rPr lang="en-US" smtClean="0"/>
              <a:pPr/>
              <a:t>5/25/2017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3A4A3-1339-8F4A-AB34-FE05E7F3EA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94367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235352-7C01-41EA-A57E-FA18687E1B8D}" type="datetime1">
              <a:rPr lang="en-US" smtClean="0"/>
              <a:pPr/>
              <a:t>5/25/2017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03A4A3-1339-8F4A-AB34-FE05E7F3EA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16353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7.xml"/><Relationship Id="rId13" Type="http://schemas.openxmlformats.org/officeDocument/2006/relationships/tags" Target="../tags/tag12.xml"/><Relationship Id="rId18" Type="http://schemas.openxmlformats.org/officeDocument/2006/relationships/image" Target="../media/image5.jpeg"/><Relationship Id="rId3" Type="http://schemas.openxmlformats.org/officeDocument/2006/relationships/tags" Target="../tags/tag2.xml"/><Relationship Id="rId21" Type="http://schemas.openxmlformats.org/officeDocument/2006/relationships/image" Target="../media/image8.jpeg"/><Relationship Id="rId7" Type="http://schemas.openxmlformats.org/officeDocument/2006/relationships/tags" Target="../tags/tag6.xml"/><Relationship Id="rId12" Type="http://schemas.openxmlformats.org/officeDocument/2006/relationships/tags" Target="../tags/tag11.xml"/><Relationship Id="rId17" Type="http://schemas.openxmlformats.org/officeDocument/2006/relationships/image" Target="../media/image4.jpeg"/><Relationship Id="rId2" Type="http://schemas.openxmlformats.org/officeDocument/2006/relationships/tags" Target="../tags/tag1.xml"/><Relationship Id="rId16" Type="http://schemas.openxmlformats.org/officeDocument/2006/relationships/oleObject" Target="../embeddings/oleObject1.bin"/><Relationship Id="rId20" Type="http://schemas.openxmlformats.org/officeDocument/2006/relationships/image" Target="../media/image7.jpeg"/><Relationship Id="rId1" Type="http://schemas.openxmlformats.org/officeDocument/2006/relationships/vmlDrawing" Target="../drawings/vmlDrawing1.vml"/><Relationship Id="rId6" Type="http://schemas.openxmlformats.org/officeDocument/2006/relationships/tags" Target="../tags/tag5.xml"/><Relationship Id="rId11" Type="http://schemas.openxmlformats.org/officeDocument/2006/relationships/tags" Target="../tags/tag10.xml"/><Relationship Id="rId5" Type="http://schemas.openxmlformats.org/officeDocument/2006/relationships/tags" Target="../tags/tag4.xml"/><Relationship Id="rId15" Type="http://schemas.openxmlformats.org/officeDocument/2006/relationships/notesSlide" Target="../notesSlides/notesSlide2.xml"/><Relationship Id="rId10" Type="http://schemas.openxmlformats.org/officeDocument/2006/relationships/tags" Target="../tags/tag9.xml"/><Relationship Id="rId19" Type="http://schemas.openxmlformats.org/officeDocument/2006/relationships/image" Target="../media/image6.jpeg"/><Relationship Id="rId4" Type="http://schemas.openxmlformats.org/officeDocument/2006/relationships/tags" Target="../tags/tag3.xml"/><Relationship Id="rId9" Type="http://schemas.openxmlformats.org/officeDocument/2006/relationships/tags" Target="../tags/tag8.xml"/><Relationship Id="rId14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1014" y="1383323"/>
            <a:ext cx="8710247" cy="4278923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Briefing of the Portfolio Committee on Environmental Affairs:</a:t>
            </a:r>
            <a:br>
              <a:rPr lang="en-US" sz="3600" b="1" dirty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r>
              <a:rPr lang="en-US" sz="2800" b="1" dirty="0" smtClean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/>
            </a:r>
            <a:br>
              <a:rPr lang="en-US" sz="2800" b="1" dirty="0" smtClean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r>
              <a:rPr lang="en-US" sz="2800" b="1" dirty="0" smtClean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I</a:t>
            </a:r>
            <a:r>
              <a:rPr lang="en-US" sz="2400" b="1" dirty="0" smtClean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ntegrated rhinoceros management and Constitutional Court judgment on domestic trade in rhinoceros horn</a:t>
            </a:r>
            <a:br>
              <a:rPr lang="en-US" sz="2400" b="1" dirty="0" smtClean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r>
              <a:rPr lang="en-US" sz="2400" b="1" dirty="0" smtClean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/>
            </a:r>
            <a:br>
              <a:rPr lang="en-US" sz="2400" b="1" dirty="0" smtClean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r>
              <a:rPr lang="en-US" sz="2400" b="1" dirty="0" smtClean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23 May 2017</a:t>
            </a:r>
            <a:r>
              <a:rPr lang="en-US" sz="2400" b="1" dirty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/>
            </a:r>
            <a:br>
              <a:rPr lang="en-US" sz="2400" b="1" dirty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r>
              <a:rPr lang="en-ZA" sz="2800" dirty="0" smtClean="0">
                <a:solidFill>
                  <a:schemeClr val="bg1"/>
                </a:solidFill>
              </a:rPr>
              <a:t/>
            </a:r>
            <a:br>
              <a:rPr lang="en-ZA" sz="2800" dirty="0" smtClean="0">
                <a:solidFill>
                  <a:schemeClr val="bg1"/>
                </a:solidFill>
              </a:rPr>
            </a:br>
            <a:r>
              <a:rPr lang="en-ZA" sz="2800" dirty="0">
                <a:solidFill>
                  <a:schemeClr val="bg1"/>
                </a:solidFill>
              </a:rPr>
              <a:t/>
            </a:r>
            <a:br>
              <a:rPr lang="en-ZA" sz="2800" dirty="0">
                <a:solidFill>
                  <a:schemeClr val="bg1"/>
                </a:solidFill>
              </a:rPr>
            </a:b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3A4A3-1339-8F4A-AB34-FE05E7F3EAE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35213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205268740"/>
              </p:ext>
            </p:extLst>
          </p:nvPr>
        </p:nvGraphicFramePr>
        <p:xfrm>
          <a:off x="128588" y="352424"/>
          <a:ext cx="8851900" cy="62711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8" name="Straight Arrow Connector 7"/>
          <p:cNvCxnSpPr/>
          <p:nvPr/>
        </p:nvCxnSpPr>
        <p:spPr>
          <a:xfrm flipV="1">
            <a:off x="5521692" y="2291556"/>
            <a:ext cx="539750" cy="48101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3A4A3-1339-8F4A-AB34-FE05E7F3EAE9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50009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3430" y="257909"/>
            <a:ext cx="8493370" cy="808892"/>
          </a:xfrm>
        </p:spPr>
        <p:txBody>
          <a:bodyPr>
            <a:noAutofit/>
          </a:bodyPr>
          <a:lstStyle/>
          <a:p>
            <a:r>
              <a:rPr lang="en-US" altLang="en-US" sz="3600" b="1" dirty="0"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rPr>
              <a:t>Implications of the </a:t>
            </a:r>
            <a:r>
              <a:rPr lang="en-US" altLang="en-US" sz="3600" b="1" dirty="0" smtClean="0"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rPr>
              <a:t>High Court </a:t>
            </a:r>
            <a:r>
              <a:rPr lang="en-US" altLang="en-US" sz="3600" b="1" dirty="0"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rPr>
              <a:t>order</a:t>
            </a:r>
            <a:endParaRPr lang="en-ZA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93430" y="1066800"/>
            <a:ext cx="8757139" cy="5662246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buFont typeface="Arial" charset="0"/>
              <a:buChar char="•"/>
              <a:defRPr/>
            </a:pPr>
            <a:r>
              <a:rPr lang="en-US" altLang="en-US" sz="2600" dirty="0" smtClean="0">
                <a:latin typeface="Lucida Sans Unicode" pitchFamily="34" charset="0"/>
                <a:ea typeface="Lucida Sans Unicode" pitchFamily="34" charset="0"/>
                <a:cs typeface="Lucida Sans Unicode" pitchFamily="34" charset="0"/>
              </a:rPr>
              <a:t>The High Court ordered the setting aside of the moratorium, with immediate and retrospective effect</a:t>
            </a:r>
            <a:endParaRPr lang="en-US" altLang="en-US" sz="900" dirty="0" smtClean="0">
              <a:latin typeface="Lucida Sans Unicode" pitchFamily="34" charset="0"/>
              <a:ea typeface="Lucida Sans Unicode" pitchFamily="34" charset="0"/>
              <a:cs typeface="Lucida Sans Unicode" pitchFamily="34" charset="0"/>
            </a:endParaRPr>
          </a:p>
          <a:p>
            <a:pPr>
              <a:lnSpc>
                <a:spcPct val="120000"/>
              </a:lnSpc>
              <a:spcBef>
                <a:spcPts val="600"/>
              </a:spcBef>
              <a:buFont typeface="Arial" charset="0"/>
              <a:buChar char="•"/>
              <a:defRPr/>
            </a:pPr>
            <a:r>
              <a:rPr lang="en-US" altLang="en-US" sz="2600" dirty="0" smtClean="0">
                <a:latin typeface="Lucida Sans Unicode" pitchFamily="34" charset="0"/>
                <a:ea typeface="Lucida Sans Unicode" pitchFamily="34" charset="0"/>
                <a:cs typeface="Lucida Sans Unicode" pitchFamily="34" charset="0"/>
              </a:rPr>
              <a:t>The High Court order, upheld by the ConCourt, has the effect that there was no moratorium in place at all</a:t>
            </a:r>
            <a:endParaRPr lang="en-US" altLang="en-US" sz="900" dirty="0" smtClean="0">
              <a:latin typeface="Lucida Sans Unicode" pitchFamily="34" charset="0"/>
              <a:ea typeface="Lucida Sans Unicode" pitchFamily="34" charset="0"/>
              <a:cs typeface="Lucida Sans Unicode" pitchFamily="34" charset="0"/>
            </a:endParaRPr>
          </a:p>
          <a:p>
            <a:pPr>
              <a:lnSpc>
                <a:spcPct val="120000"/>
              </a:lnSpc>
              <a:spcBef>
                <a:spcPts val="600"/>
              </a:spcBef>
              <a:buFont typeface="Arial" charset="0"/>
              <a:buChar char="•"/>
              <a:defRPr/>
            </a:pPr>
            <a:r>
              <a:rPr lang="en-US" altLang="en-US" sz="2600" dirty="0" smtClean="0">
                <a:latin typeface="Lucida Sans Unicode" pitchFamily="34" charset="0"/>
                <a:ea typeface="Lucida Sans Unicode" pitchFamily="34" charset="0"/>
                <a:cs typeface="Lucida Sans Unicode" pitchFamily="34" charset="0"/>
              </a:rPr>
              <a:t>Domestic trade in rhinoceros </a:t>
            </a:r>
            <a:r>
              <a:rPr lang="en-US" altLang="en-US" sz="2600" dirty="0">
                <a:latin typeface="Lucida Sans Unicode" pitchFamily="34" charset="0"/>
                <a:ea typeface="Lucida Sans Unicode" pitchFamily="34" charset="0"/>
                <a:cs typeface="Lucida Sans Unicode" pitchFamily="34" charset="0"/>
              </a:rPr>
              <a:t>horn in South </a:t>
            </a:r>
            <a:r>
              <a:rPr lang="en-US" altLang="en-US" sz="2600" dirty="0" smtClean="0">
                <a:latin typeface="Lucida Sans Unicode" pitchFamily="34" charset="0"/>
                <a:ea typeface="Lucida Sans Unicode" pitchFamily="34" charset="0"/>
                <a:cs typeface="Lucida Sans Unicode" pitchFamily="34" charset="0"/>
              </a:rPr>
              <a:t>Africa is once again permissible</a:t>
            </a:r>
            <a:r>
              <a:rPr lang="en-US" altLang="en-US" sz="2600" dirty="0">
                <a:latin typeface="Lucida Sans Unicode" pitchFamily="34" charset="0"/>
                <a:ea typeface="Lucida Sans Unicode" pitchFamily="34" charset="0"/>
                <a:cs typeface="Lucida Sans Unicode" pitchFamily="34" charset="0"/>
              </a:rPr>
              <a:t>, subject to permits to be </a:t>
            </a:r>
            <a:r>
              <a:rPr lang="en-US" altLang="en-US" sz="2600" dirty="0" smtClean="0">
                <a:latin typeface="Lucida Sans Unicode" pitchFamily="34" charset="0"/>
                <a:ea typeface="Lucida Sans Unicode" pitchFamily="34" charset="0"/>
                <a:cs typeface="Lucida Sans Unicode" pitchFamily="34" charset="0"/>
              </a:rPr>
              <a:t>issued in terms </a:t>
            </a:r>
            <a:r>
              <a:rPr lang="en-US" altLang="en-US" sz="2600" dirty="0">
                <a:latin typeface="Lucida Sans Unicode" pitchFamily="34" charset="0"/>
                <a:ea typeface="Lucida Sans Unicode" pitchFamily="34" charset="0"/>
                <a:cs typeface="Lucida Sans Unicode" pitchFamily="34" charset="0"/>
              </a:rPr>
              <a:t>of NEMBA </a:t>
            </a:r>
            <a:r>
              <a:rPr lang="en-US" altLang="en-US" sz="2600" u="sng" dirty="0">
                <a:latin typeface="Lucida Sans Unicode" pitchFamily="34" charset="0"/>
                <a:ea typeface="Lucida Sans Unicode" pitchFamily="34" charset="0"/>
                <a:cs typeface="Lucida Sans Unicode" pitchFamily="34" charset="0"/>
              </a:rPr>
              <a:t>and</a:t>
            </a:r>
            <a:r>
              <a:rPr lang="en-US" altLang="en-US" sz="2600" dirty="0">
                <a:latin typeface="Lucida Sans Unicode" pitchFamily="34" charset="0"/>
                <a:ea typeface="Lucida Sans Unicode" pitchFamily="34" charset="0"/>
                <a:cs typeface="Lucida Sans Unicode" pitchFamily="34" charset="0"/>
              </a:rPr>
              <a:t> applicable </a:t>
            </a:r>
            <a:r>
              <a:rPr lang="en-US" altLang="en-US" sz="2600" dirty="0" smtClean="0">
                <a:latin typeface="Lucida Sans Unicode" pitchFamily="34" charset="0"/>
                <a:ea typeface="Lucida Sans Unicode" pitchFamily="34" charset="0"/>
                <a:cs typeface="Lucida Sans Unicode" pitchFamily="34" charset="0"/>
              </a:rPr>
              <a:t>provincial conservation legislation</a:t>
            </a:r>
            <a:endParaRPr lang="en-US" altLang="en-US" sz="900" dirty="0">
              <a:latin typeface="Lucida Sans Unicode" pitchFamily="34" charset="0"/>
              <a:ea typeface="Lucida Sans Unicode" pitchFamily="34" charset="0"/>
              <a:cs typeface="Lucida Sans Unicode" pitchFamily="34" charset="0"/>
            </a:endParaRPr>
          </a:p>
          <a:p>
            <a:pPr>
              <a:lnSpc>
                <a:spcPct val="120000"/>
              </a:lnSpc>
              <a:spcBef>
                <a:spcPts val="600"/>
              </a:spcBef>
              <a:defRPr/>
            </a:pPr>
            <a:r>
              <a:rPr lang="en-US" altLang="en-US" sz="2600" dirty="0" smtClean="0">
                <a:latin typeface="Lucida Sans Unicode" pitchFamily="34" charset="0"/>
                <a:ea typeface="Lucida Sans Unicode" pitchFamily="34" charset="0"/>
                <a:cs typeface="Lucida Sans Unicode" pitchFamily="34" charset="0"/>
              </a:rPr>
              <a:t>Implications </a:t>
            </a:r>
            <a:r>
              <a:rPr lang="en-US" altLang="en-US" sz="2600" dirty="0">
                <a:latin typeface="Lucida Sans Unicode" pitchFamily="34" charset="0"/>
                <a:ea typeface="Lucida Sans Unicode" pitchFamily="34" charset="0"/>
                <a:cs typeface="Lucida Sans Unicode" pitchFamily="34" charset="0"/>
              </a:rPr>
              <a:t>on prosecutions that have been </a:t>
            </a:r>
            <a:r>
              <a:rPr lang="en-US" altLang="en-US" sz="2600" dirty="0" smtClean="0">
                <a:latin typeface="Lucida Sans Unicode" pitchFamily="34" charset="0"/>
                <a:ea typeface="Lucida Sans Unicode" pitchFamily="34" charset="0"/>
                <a:cs typeface="Lucida Sans Unicode" pitchFamily="34" charset="0"/>
              </a:rPr>
              <a:t>concluded successfully</a:t>
            </a:r>
            <a:r>
              <a:rPr lang="en-US" altLang="en-US" sz="2600" dirty="0">
                <a:latin typeface="Lucida Sans Unicode" pitchFamily="34" charset="0"/>
                <a:ea typeface="Lucida Sans Unicode" pitchFamily="34" charset="0"/>
                <a:cs typeface="Lucida Sans Unicode" pitchFamily="34" charset="0"/>
              </a:rPr>
              <a:t>, or which are still pending, </a:t>
            </a:r>
            <a:r>
              <a:rPr lang="en-US" altLang="en-US" sz="2600" dirty="0" smtClean="0">
                <a:latin typeface="Lucida Sans Unicode" pitchFamily="34" charset="0"/>
                <a:ea typeface="Lucida Sans Unicode" pitchFamily="34" charset="0"/>
                <a:cs typeface="Lucida Sans Unicode" pitchFamily="34" charset="0"/>
              </a:rPr>
              <a:t>are being considered</a:t>
            </a:r>
          </a:p>
          <a:p>
            <a:pPr>
              <a:lnSpc>
                <a:spcPct val="120000"/>
              </a:lnSpc>
              <a:spcBef>
                <a:spcPts val="600"/>
              </a:spcBef>
              <a:defRPr/>
            </a:pPr>
            <a:r>
              <a:rPr lang="en-US" altLang="en-US" sz="2600" dirty="0" smtClean="0">
                <a:latin typeface="Lucida Sans Unicode" pitchFamily="34" charset="0"/>
                <a:ea typeface="Lucida Sans Unicode" pitchFamily="34" charset="0"/>
                <a:cs typeface="Lucida Sans Unicode" pitchFamily="34" charset="0"/>
              </a:rPr>
              <a:t>Commercial international trade remains prohibited in terms of CITES provisions</a:t>
            </a:r>
            <a:endParaRPr lang="en-US" altLang="en-US" sz="2600" dirty="0">
              <a:latin typeface="Lucida Sans Unicode" pitchFamily="34" charset="0"/>
              <a:ea typeface="Lucida Sans Unicode" pitchFamily="34" charset="0"/>
              <a:cs typeface="Lucida Sans Unicode" pitchFamily="34" charset="0"/>
            </a:endParaRPr>
          </a:p>
          <a:p>
            <a:pPr marL="0" indent="0">
              <a:buNone/>
            </a:pPr>
            <a:endParaRPr lang="en-ZA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3A4A3-1339-8F4A-AB34-FE05E7F3EAE9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67851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569" y="415317"/>
            <a:ext cx="8780585" cy="956283"/>
          </a:xfrm>
        </p:spPr>
        <p:txBody>
          <a:bodyPr>
            <a:noAutofit/>
          </a:bodyPr>
          <a:lstStyle/>
          <a:p>
            <a:r>
              <a:rPr lang="en-ZA" sz="36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Way forward on domestic trade in rhinoceros horn (I/IV)</a:t>
            </a:r>
            <a:endParaRPr lang="en-ZA" sz="3600" b="1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3785" y="1488831"/>
            <a:ext cx="8745416" cy="5029200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AutoNum type="arabicPeriod"/>
              <a:defRPr/>
            </a:pPr>
            <a:r>
              <a:rPr lang="en-US" altLang="en-US" sz="2400" b="1" dirty="0">
                <a:latin typeface="Lucida Sans Unicode" pitchFamily="34" charset="0"/>
                <a:ea typeface="Lucida Sans Unicode" pitchFamily="34" charset="0"/>
                <a:cs typeface="Lucida Sans Unicode" pitchFamily="34" charset="0"/>
              </a:rPr>
              <a:t>National coordination of permits to buy/ sell </a:t>
            </a:r>
            <a:endParaRPr lang="en-US" altLang="en-US" sz="2400" b="1" dirty="0" smtClean="0">
              <a:latin typeface="Lucida Sans Unicode" pitchFamily="34" charset="0"/>
              <a:ea typeface="Lucida Sans Unicode" pitchFamily="34" charset="0"/>
              <a:cs typeface="Lucida Sans Unicode" pitchFamily="34" charset="0"/>
            </a:endParaRPr>
          </a:p>
          <a:p>
            <a:pPr marL="0" indent="0">
              <a:buNone/>
              <a:defRPr/>
            </a:pPr>
            <a:r>
              <a:rPr lang="en-US" altLang="en-US" sz="2400" b="1" dirty="0">
                <a:latin typeface="Lucida Sans Unicode" pitchFamily="34" charset="0"/>
                <a:ea typeface="Lucida Sans Unicode" pitchFamily="34" charset="0"/>
                <a:cs typeface="Lucida Sans Unicode" pitchFamily="34" charset="0"/>
              </a:rPr>
              <a:t>	</a:t>
            </a:r>
            <a:r>
              <a:rPr lang="en-US" altLang="en-US" sz="2400" b="1" dirty="0" smtClean="0">
                <a:latin typeface="Lucida Sans Unicode" pitchFamily="34" charset="0"/>
                <a:ea typeface="Lucida Sans Unicode" pitchFamily="34" charset="0"/>
                <a:cs typeface="Lucida Sans Unicode" pitchFamily="34" charset="0"/>
              </a:rPr>
              <a:t>rhinoceros </a:t>
            </a:r>
            <a:r>
              <a:rPr lang="en-US" altLang="en-US" sz="2400" b="1" dirty="0">
                <a:latin typeface="Lucida Sans Unicode" pitchFamily="34" charset="0"/>
                <a:ea typeface="Lucida Sans Unicode" pitchFamily="34" charset="0"/>
                <a:cs typeface="Lucida Sans Unicode" pitchFamily="34" charset="0"/>
              </a:rPr>
              <a:t>horn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altLang="en-US" sz="2000" dirty="0">
                <a:latin typeface="Lucida Sans Unicode" pitchFamily="34" charset="0"/>
                <a:ea typeface="Lucida Sans Unicode" pitchFamily="34" charset="0"/>
                <a:cs typeface="Lucida Sans Unicode" pitchFamily="34" charset="0"/>
              </a:rPr>
              <a:t>Section </a:t>
            </a:r>
            <a:r>
              <a:rPr lang="en-US" altLang="en-US" sz="2000" dirty="0" smtClean="0">
                <a:latin typeface="Lucida Sans Unicode" pitchFamily="34" charset="0"/>
                <a:ea typeface="Lucida Sans Unicode" pitchFamily="34" charset="0"/>
                <a:cs typeface="Lucida Sans Unicode" pitchFamily="34" charset="0"/>
              </a:rPr>
              <a:t>87A(2) </a:t>
            </a:r>
            <a:r>
              <a:rPr lang="en-US" altLang="en-US" sz="2000" dirty="0">
                <a:latin typeface="Lucida Sans Unicode" pitchFamily="34" charset="0"/>
                <a:ea typeface="Lucida Sans Unicode" pitchFamily="34" charset="0"/>
                <a:cs typeface="Lucida Sans Unicode" pitchFamily="34" charset="0"/>
              </a:rPr>
              <a:t>of </a:t>
            </a:r>
            <a:r>
              <a:rPr lang="en-US" altLang="en-US" sz="2000" dirty="0" smtClean="0">
                <a:latin typeface="Lucida Sans Unicode" pitchFamily="34" charset="0"/>
                <a:ea typeface="Lucida Sans Unicode" pitchFamily="34" charset="0"/>
                <a:cs typeface="Lucida Sans Unicode" pitchFamily="34" charset="0"/>
              </a:rPr>
              <a:t>NEMBA provides for MECs to be issuing </a:t>
            </a:r>
          </a:p>
          <a:p>
            <a:pPr marL="457200" lvl="1" indent="0">
              <a:buNone/>
              <a:defRPr/>
            </a:pPr>
            <a:r>
              <a:rPr lang="en-US" altLang="en-US" sz="2000" dirty="0">
                <a:latin typeface="Lucida Sans Unicode" pitchFamily="34" charset="0"/>
                <a:ea typeface="Lucida Sans Unicode" pitchFamily="34" charset="0"/>
                <a:cs typeface="Lucida Sans Unicode" pitchFamily="34" charset="0"/>
              </a:rPr>
              <a:t> </a:t>
            </a:r>
            <a:r>
              <a:rPr lang="en-US" altLang="en-US" sz="2000" dirty="0" smtClean="0">
                <a:latin typeface="Lucida Sans Unicode" pitchFamily="34" charset="0"/>
                <a:ea typeface="Lucida Sans Unicode" pitchFamily="34" charset="0"/>
                <a:cs typeface="Lucida Sans Unicode" pitchFamily="34" charset="0"/>
              </a:rPr>
              <a:t>   authorities in respect of permits for private persons</a:t>
            </a:r>
            <a:endParaRPr lang="en-US" altLang="en-US" sz="2000" dirty="0">
              <a:latin typeface="Lucida Sans Unicode" pitchFamily="34" charset="0"/>
              <a:ea typeface="Lucida Sans Unicode" pitchFamily="34" charset="0"/>
              <a:cs typeface="Lucida Sans Unicode" pitchFamily="34" charset="0"/>
            </a:endParaRP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altLang="en-US" sz="2000" dirty="0" smtClean="0">
                <a:latin typeface="Lucida Sans Unicode" pitchFamily="34" charset="0"/>
                <a:ea typeface="Lucida Sans Unicode" pitchFamily="34" charset="0"/>
                <a:cs typeface="Lucida Sans Unicode" pitchFamily="34" charset="0"/>
              </a:rPr>
              <a:t>Section 87A(3) provides for written </a:t>
            </a:r>
            <a:r>
              <a:rPr lang="en-US" altLang="en-US" sz="2000" dirty="0">
                <a:latin typeface="Lucida Sans Unicode" pitchFamily="34" charset="0"/>
                <a:ea typeface="Lucida Sans Unicode" pitchFamily="34" charset="0"/>
                <a:cs typeface="Lucida Sans Unicode" pitchFamily="34" charset="0"/>
              </a:rPr>
              <a:t>agreement </a:t>
            </a:r>
            <a:r>
              <a:rPr lang="en-US" altLang="en-US" sz="2000" dirty="0" smtClean="0">
                <a:latin typeface="Lucida Sans Unicode" pitchFamily="34" charset="0"/>
                <a:ea typeface="Lucida Sans Unicode" pitchFamily="34" charset="0"/>
                <a:cs typeface="Lucida Sans Unicode" pitchFamily="34" charset="0"/>
              </a:rPr>
              <a:t>by MECs, for the</a:t>
            </a:r>
          </a:p>
          <a:p>
            <a:pPr marL="457200" lvl="1" indent="0">
              <a:buNone/>
              <a:defRPr/>
            </a:pPr>
            <a:r>
              <a:rPr lang="en-US" altLang="en-US" sz="2000" dirty="0">
                <a:latin typeface="Lucida Sans Unicode" pitchFamily="34" charset="0"/>
                <a:ea typeface="Lucida Sans Unicode" pitchFamily="34" charset="0"/>
                <a:cs typeface="Lucida Sans Unicode" pitchFamily="34" charset="0"/>
              </a:rPr>
              <a:t> </a:t>
            </a:r>
            <a:r>
              <a:rPr lang="en-US" altLang="en-US" sz="2000" dirty="0" smtClean="0">
                <a:latin typeface="Lucida Sans Unicode" pitchFamily="34" charset="0"/>
                <a:ea typeface="Lucida Sans Unicode" pitchFamily="34" charset="0"/>
                <a:cs typeface="Lucida Sans Unicode" pitchFamily="34" charset="0"/>
              </a:rPr>
              <a:t>   Minister to be the issuing authority for private persons</a:t>
            </a:r>
            <a:endParaRPr lang="en-US" altLang="en-US" sz="2000" dirty="0">
              <a:latin typeface="Lucida Sans Unicode" pitchFamily="34" charset="0"/>
              <a:ea typeface="Lucida Sans Unicode" pitchFamily="34" charset="0"/>
              <a:cs typeface="Lucida Sans Unicode" pitchFamily="34" charset="0"/>
            </a:endParaRP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altLang="en-US" sz="2000" dirty="0" smtClean="0">
                <a:latin typeface="Lucida Sans Unicode" pitchFamily="34" charset="0"/>
                <a:ea typeface="Lucida Sans Unicode" pitchFamily="34" charset="0"/>
                <a:cs typeface="Lucida Sans Unicode" pitchFamily="34" charset="0"/>
              </a:rPr>
              <a:t>Where MECs do not agree to this approach, provincial </a:t>
            </a:r>
          </a:p>
          <a:p>
            <a:pPr marL="457200" lvl="1" indent="0">
              <a:buNone/>
              <a:defRPr/>
            </a:pPr>
            <a:r>
              <a:rPr lang="en-US" altLang="en-US" sz="2000" dirty="0">
                <a:latin typeface="Lucida Sans Unicode" pitchFamily="34" charset="0"/>
                <a:ea typeface="Lucida Sans Unicode" pitchFamily="34" charset="0"/>
                <a:cs typeface="Lucida Sans Unicode" pitchFamily="34" charset="0"/>
              </a:rPr>
              <a:t> </a:t>
            </a:r>
            <a:r>
              <a:rPr lang="en-US" altLang="en-US" sz="2000" dirty="0" smtClean="0">
                <a:latin typeface="Lucida Sans Unicode" pitchFamily="34" charset="0"/>
                <a:ea typeface="Lucida Sans Unicode" pitchFamily="34" charset="0"/>
                <a:cs typeface="Lucida Sans Unicode" pitchFamily="34" charset="0"/>
              </a:rPr>
              <a:t>   issuing </a:t>
            </a:r>
            <a:r>
              <a:rPr lang="en-US" altLang="en-US" sz="2000" dirty="0">
                <a:latin typeface="Lucida Sans Unicode" pitchFamily="34" charset="0"/>
                <a:ea typeface="Lucida Sans Unicode" pitchFamily="34" charset="0"/>
                <a:cs typeface="Lucida Sans Unicode" pitchFamily="34" charset="0"/>
              </a:rPr>
              <a:t>authorities </a:t>
            </a:r>
            <a:r>
              <a:rPr lang="en-US" altLang="en-US" sz="2000" dirty="0" smtClean="0">
                <a:latin typeface="Lucida Sans Unicode" pitchFamily="34" charset="0"/>
                <a:ea typeface="Lucida Sans Unicode" pitchFamily="34" charset="0"/>
                <a:cs typeface="Lucida Sans Unicode" pitchFamily="34" charset="0"/>
              </a:rPr>
              <a:t>will continue to issue selling/ buying </a:t>
            </a:r>
          </a:p>
          <a:p>
            <a:pPr marL="457200" lvl="1" indent="0">
              <a:buNone/>
              <a:defRPr/>
            </a:pPr>
            <a:r>
              <a:rPr lang="en-US" altLang="en-US" sz="2000" dirty="0">
                <a:latin typeface="Lucida Sans Unicode" pitchFamily="34" charset="0"/>
                <a:ea typeface="Lucida Sans Unicode" pitchFamily="34" charset="0"/>
                <a:cs typeface="Lucida Sans Unicode" pitchFamily="34" charset="0"/>
              </a:rPr>
              <a:t> </a:t>
            </a:r>
            <a:r>
              <a:rPr lang="en-US" altLang="en-US" sz="2000" dirty="0" smtClean="0">
                <a:latin typeface="Lucida Sans Unicode" pitchFamily="34" charset="0"/>
                <a:ea typeface="Lucida Sans Unicode" pitchFamily="34" charset="0"/>
                <a:cs typeface="Lucida Sans Unicode" pitchFamily="34" charset="0"/>
              </a:rPr>
              <a:t>   permits to private persons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altLang="en-US" sz="2000" dirty="0" smtClean="0">
                <a:latin typeface="Lucida Sans Unicode" pitchFamily="34" charset="0"/>
                <a:ea typeface="Lucida Sans Unicode" pitchFamily="34" charset="0"/>
                <a:cs typeface="Lucida Sans Unicode" pitchFamily="34" charset="0"/>
              </a:rPr>
              <a:t>In addition to selling/ buying permits, all provincial </a:t>
            </a:r>
            <a:r>
              <a:rPr lang="en-US" altLang="en-US" sz="2000" dirty="0">
                <a:latin typeface="Lucida Sans Unicode" pitchFamily="34" charset="0"/>
                <a:ea typeface="Lucida Sans Unicode" pitchFamily="34" charset="0"/>
                <a:cs typeface="Lucida Sans Unicode" pitchFamily="34" charset="0"/>
              </a:rPr>
              <a:t>issuing </a:t>
            </a:r>
            <a:endParaRPr lang="en-US" altLang="en-US" sz="2000" dirty="0" smtClean="0">
              <a:latin typeface="Lucida Sans Unicode" pitchFamily="34" charset="0"/>
              <a:ea typeface="Lucida Sans Unicode" pitchFamily="34" charset="0"/>
              <a:cs typeface="Lucida Sans Unicode" pitchFamily="34" charset="0"/>
            </a:endParaRPr>
          </a:p>
          <a:p>
            <a:pPr marL="457200" lvl="1" indent="0">
              <a:buNone/>
              <a:defRPr/>
            </a:pPr>
            <a:r>
              <a:rPr lang="en-US" altLang="en-US" sz="2000" dirty="0">
                <a:latin typeface="Lucida Sans Unicode" pitchFamily="34" charset="0"/>
                <a:ea typeface="Lucida Sans Unicode" pitchFamily="34" charset="0"/>
                <a:cs typeface="Lucida Sans Unicode" pitchFamily="34" charset="0"/>
              </a:rPr>
              <a:t> </a:t>
            </a:r>
            <a:r>
              <a:rPr lang="en-US" altLang="en-US" sz="2000" dirty="0" smtClean="0">
                <a:latin typeface="Lucida Sans Unicode" pitchFamily="34" charset="0"/>
                <a:ea typeface="Lucida Sans Unicode" pitchFamily="34" charset="0"/>
                <a:cs typeface="Lucida Sans Unicode" pitchFamily="34" charset="0"/>
              </a:rPr>
              <a:t>   authorities will </a:t>
            </a:r>
            <a:r>
              <a:rPr lang="en-US" altLang="en-US" sz="2000" dirty="0">
                <a:latin typeface="Lucida Sans Unicode" pitchFamily="34" charset="0"/>
                <a:ea typeface="Lucida Sans Unicode" pitchFamily="34" charset="0"/>
                <a:cs typeface="Lucida Sans Unicode" pitchFamily="34" charset="0"/>
              </a:rPr>
              <a:t>continue to issue permits </a:t>
            </a:r>
            <a:r>
              <a:rPr lang="en-US" altLang="en-US" sz="2000" dirty="0" smtClean="0">
                <a:latin typeface="Lucida Sans Unicode" pitchFamily="34" charset="0"/>
                <a:ea typeface="Lucida Sans Unicode" pitchFamily="34" charset="0"/>
                <a:cs typeface="Lucida Sans Unicode" pitchFamily="34" charset="0"/>
              </a:rPr>
              <a:t>relating </a:t>
            </a:r>
            <a:r>
              <a:rPr lang="en-US" altLang="en-US" sz="2000" dirty="0">
                <a:latin typeface="Lucida Sans Unicode" pitchFamily="34" charset="0"/>
                <a:ea typeface="Lucida Sans Unicode" pitchFamily="34" charset="0"/>
                <a:cs typeface="Lucida Sans Unicode" pitchFamily="34" charset="0"/>
              </a:rPr>
              <a:t>to </a:t>
            </a:r>
            <a:endParaRPr lang="en-US" altLang="en-US" sz="2000" dirty="0" smtClean="0">
              <a:latin typeface="Lucida Sans Unicode" pitchFamily="34" charset="0"/>
              <a:ea typeface="Lucida Sans Unicode" pitchFamily="34" charset="0"/>
              <a:cs typeface="Lucida Sans Unicode" pitchFamily="34" charset="0"/>
            </a:endParaRPr>
          </a:p>
          <a:p>
            <a:pPr marL="457200" lvl="1" indent="0">
              <a:buNone/>
              <a:defRPr/>
            </a:pPr>
            <a:r>
              <a:rPr lang="en-US" altLang="en-US" sz="2000" dirty="0">
                <a:latin typeface="Lucida Sans Unicode" pitchFamily="34" charset="0"/>
                <a:ea typeface="Lucida Sans Unicode" pitchFamily="34" charset="0"/>
                <a:cs typeface="Lucida Sans Unicode" pitchFamily="34" charset="0"/>
              </a:rPr>
              <a:t> </a:t>
            </a:r>
            <a:r>
              <a:rPr lang="en-US" altLang="en-US" sz="2000" dirty="0" smtClean="0">
                <a:latin typeface="Lucida Sans Unicode" pitchFamily="34" charset="0"/>
                <a:ea typeface="Lucida Sans Unicode" pitchFamily="34" charset="0"/>
                <a:cs typeface="Lucida Sans Unicode" pitchFamily="34" charset="0"/>
              </a:rPr>
              <a:t>   possession</a:t>
            </a:r>
            <a:r>
              <a:rPr lang="en-US" altLang="en-US" sz="2000" dirty="0">
                <a:latin typeface="Lucida Sans Unicode" pitchFamily="34" charset="0"/>
                <a:ea typeface="Lucida Sans Unicode" pitchFamily="34" charset="0"/>
                <a:cs typeface="Lucida Sans Unicode" pitchFamily="34" charset="0"/>
              </a:rPr>
              <a:t>/ transport/ </a:t>
            </a:r>
            <a:r>
              <a:rPr lang="en-US" altLang="en-US" sz="2000" dirty="0" smtClean="0">
                <a:latin typeface="Lucida Sans Unicode" pitchFamily="34" charset="0"/>
                <a:ea typeface="Lucida Sans Unicode" pitchFamily="34" charset="0"/>
                <a:cs typeface="Lucida Sans Unicode" pitchFamily="34" charset="0"/>
              </a:rPr>
              <a:t>export/ any </a:t>
            </a:r>
            <a:r>
              <a:rPr lang="en-US" altLang="en-US" sz="2000" dirty="0">
                <a:latin typeface="Lucida Sans Unicode" pitchFamily="34" charset="0"/>
                <a:ea typeface="Lucida Sans Unicode" pitchFamily="34" charset="0"/>
                <a:cs typeface="Lucida Sans Unicode" pitchFamily="34" charset="0"/>
              </a:rPr>
              <a:t>other restricted activity </a:t>
            </a:r>
            <a:endParaRPr lang="en-US" altLang="en-US" sz="2000" dirty="0" smtClean="0">
              <a:latin typeface="Lucida Sans Unicode" pitchFamily="34" charset="0"/>
              <a:ea typeface="Lucida Sans Unicode" pitchFamily="34" charset="0"/>
              <a:cs typeface="Lucida Sans Unicode" pitchFamily="34" charset="0"/>
            </a:endParaRPr>
          </a:p>
          <a:p>
            <a:pPr marL="457200" lvl="1" indent="0">
              <a:buNone/>
              <a:defRPr/>
            </a:pPr>
            <a:r>
              <a:rPr lang="en-US" altLang="en-US" sz="2000" dirty="0">
                <a:latin typeface="Lucida Sans Unicode" pitchFamily="34" charset="0"/>
                <a:ea typeface="Lucida Sans Unicode" pitchFamily="34" charset="0"/>
                <a:cs typeface="Lucida Sans Unicode" pitchFamily="34" charset="0"/>
              </a:rPr>
              <a:t> </a:t>
            </a:r>
            <a:r>
              <a:rPr lang="en-US" altLang="en-US" sz="2000" dirty="0" smtClean="0">
                <a:latin typeface="Lucida Sans Unicode" pitchFamily="34" charset="0"/>
                <a:ea typeface="Lucida Sans Unicode" pitchFamily="34" charset="0"/>
                <a:cs typeface="Lucida Sans Unicode" pitchFamily="34" charset="0"/>
              </a:rPr>
              <a:t>   involving rhinoceros horn</a:t>
            </a:r>
            <a:endParaRPr lang="en-US" altLang="en-US" sz="2000" dirty="0">
              <a:latin typeface="Lucida Sans Unicode" pitchFamily="34" charset="0"/>
              <a:ea typeface="Lucida Sans Unicode" pitchFamily="34" charset="0"/>
              <a:cs typeface="Lucida Sans Unicode" pitchFamily="34" charset="0"/>
            </a:endParaRPr>
          </a:p>
          <a:p>
            <a:pPr marL="457200" lvl="1" indent="0">
              <a:buNone/>
              <a:defRPr/>
            </a:pPr>
            <a:endParaRPr lang="en-US" altLang="en-US" sz="800" dirty="0">
              <a:latin typeface="Lucida Sans Unicode" pitchFamily="34" charset="0"/>
              <a:ea typeface="Lucida Sans Unicode" pitchFamily="34" charset="0"/>
              <a:cs typeface="Lucida Sans Unicode" pitchFamily="34" charset="0"/>
            </a:endParaRPr>
          </a:p>
          <a:p>
            <a:pPr marL="0" indent="0">
              <a:buNone/>
            </a:pPr>
            <a:endParaRPr lang="en-ZA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3A4A3-1339-8F4A-AB34-FE05E7F3EAE9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51374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ZA" sz="36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Way forward on domestic trade in rhinoceros horn </a:t>
            </a:r>
            <a:r>
              <a:rPr lang="en-ZA" sz="36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(II/IV)</a:t>
            </a:r>
            <a:endParaRPr lang="en-ZA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46185" y="1600200"/>
            <a:ext cx="8733691" cy="4525963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altLang="en-US" sz="2400" b="1" dirty="0" smtClean="0">
                <a:latin typeface="Lucida Sans Unicode" pitchFamily="34" charset="0"/>
                <a:ea typeface="Lucida Sans Unicode" pitchFamily="34" charset="0"/>
                <a:cs typeface="Lucida Sans Unicode" pitchFamily="34" charset="0"/>
              </a:rPr>
              <a:t>2.	Standard </a:t>
            </a:r>
            <a:r>
              <a:rPr lang="en-US" altLang="en-US" sz="2400" b="1" dirty="0">
                <a:latin typeface="Lucida Sans Unicode" pitchFamily="34" charset="0"/>
                <a:ea typeface="Lucida Sans Unicode" pitchFamily="34" charset="0"/>
                <a:cs typeface="Lucida Sans Unicode" pitchFamily="34" charset="0"/>
              </a:rPr>
              <a:t>Operating Procedure (SOP) and standard </a:t>
            </a:r>
          </a:p>
          <a:p>
            <a:pPr marL="0" indent="0">
              <a:buNone/>
              <a:defRPr/>
            </a:pPr>
            <a:r>
              <a:rPr lang="en-US" altLang="en-US" sz="2400" b="1" dirty="0">
                <a:latin typeface="Lucida Sans Unicode" pitchFamily="34" charset="0"/>
                <a:ea typeface="Lucida Sans Unicode" pitchFamily="34" charset="0"/>
                <a:cs typeface="Lucida Sans Unicode" pitchFamily="34" charset="0"/>
              </a:rPr>
              <a:t>    permit </a:t>
            </a:r>
            <a:r>
              <a:rPr lang="en-US" altLang="en-US" sz="2400" b="1" dirty="0" smtClean="0">
                <a:latin typeface="Lucida Sans Unicode" pitchFamily="34" charset="0"/>
                <a:ea typeface="Lucida Sans Unicode" pitchFamily="34" charset="0"/>
                <a:cs typeface="Lucida Sans Unicode" pitchFamily="34" charset="0"/>
              </a:rPr>
              <a:t>conditions</a:t>
            </a:r>
          </a:p>
          <a:p>
            <a:pPr>
              <a:defRPr/>
            </a:pPr>
            <a:r>
              <a:rPr lang="en-US" altLang="en-US" sz="2400" dirty="0" smtClean="0">
                <a:latin typeface="Lucida Sans Unicode" pitchFamily="34" charset="0"/>
                <a:ea typeface="Lucida Sans Unicode" pitchFamily="34" charset="0"/>
                <a:cs typeface="Lucida Sans Unicode" pitchFamily="34" charset="0"/>
              </a:rPr>
              <a:t>The purpose of this process is to:</a:t>
            </a:r>
          </a:p>
          <a:p>
            <a:pPr lvl="1">
              <a:buFont typeface="Wingdings" panose="05000000000000000000" pitchFamily="2" charset="2"/>
              <a:buChar char="Ø"/>
              <a:defRPr/>
            </a:pPr>
            <a:r>
              <a:rPr lang="en-US" altLang="en-US" sz="2000" dirty="0" smtClean="0">
                <a:latin typeface="Lucida Sans Unicode" pitchFamily="34" charset="0"/>
                <a:ea typeface="Lucida Sans Unicode" pitchFamily="34" charset="0"/>
                <a:cs typeface="Lucida Sans Unicode" pitchFamily="34" charset="0"/>
              </a:rPr>
              <a:t>standardize </a:t>
            </a:r>
            <a:r>
              <a:rPr lang="en-US" altLang="en-US" sz="2000" dirty="0">
                <a:latin typeface="Lucida Sans Unicode" pitchFamily="34" charset="0"/>
                <a:ea typeface="Lucida Sans Unicode" pitchFamily="34" charset="0"/>
                <a:cs typeface="Lucida Sans Unicode" pitchFamily="34" charset="0"/>
              </a:rPr>
              <a:t>the </a:t>
            </a:r>
            <a:r>
              <a:rPr lang="en-US" altLang="en-US" sz="2000" dirty="0" smtClean="0">
                <a:latin typeface="Lucida Sans Unicode" pitchFamily="34" charset="0"/>
                <a:ea typeface="Lucida Sans Unicode" pitchFamily="34" charset="0"/>
                <a:cs typeface="Lucida Sans Unicode" pitchFamily="34" charset="0"/>
              </a:rPr>
              <a:t>procedure for permit applications and the</a:t>
            </a:r>
          </a:p>
          <a:p>
            <a:pPr marL="457200" lvl="1" indent="0">
              <a:buNone/>
              <a:defRPr/>
            </a:pPr>
            <a:r>
              <a:rPr lang="en-US" altLang="en-US" sz="2000" dirty="0">
                <a:latin typeface="Lucida Sans Unicode" pitchFamily="34" charset="0"/>
                <a:ea typeface="Lucida Sans Unicode" pitchFamily="34" charset="0"/>
                <a:cs typeface="Lucida Sans Unicode" pitchFamily="34" charset="0"/>
              </a:rPr>
              <a:t> </a:t>
            </a:r>
            <a:r>
              <a:rPr lang="en-US" altLang="en-US" sz="2000" dirty="0" smtClean="0">
                <a:latin typeface="Lucida Sans Unicode" pitchFamily="34" charset="0"/>
                <a:ea typeface="Lucida Sans Unicode" pitchFamily="34" charset="0"/>
                <a:cs typeface="Lucida Sans Unicode" pitchFamily="34" charset="0"/>
              </a:rPr>
              <a:t>   evaluation of applications; and</a:t>
            </a:r>
          </a:p>
          <a:p>
            <a:pPr lvl="1">
              <a:buFont typeface="Wingdings" panose="05000000000000000000" pitchFamily="2" charset="2"/>
              <a:buChar char="Ø"/>
              <a:defRPr/>
            </a:pPr>
            <a:r>
              <a:rPr lang="en-US" altLang="en-US" sz="2000" dirty="0" smtClean="0">
                <a:latin typeface="Lucida Sans Unicode" pitchFamily="34" charset="0"/>
                <a:ea typeface="Lucida Sans Unicode" pitchFamily="34" charset="0"/>
                <a:cs typeface="Lucida Sans Unicode" pitchFamily="34" charset="0"/>
              </a:rPr>
              <a:t>standardize the issuance of permits and permit conditions,</a:t>
            </a:r>
          </a:p>
          <a:p>
            <a:pPr marL="457200" lvl="1" indent="0">
              <a:buNone/>
              <a:defRPr/>
            </a:pPr>
            <a:r>
              <a:rPr lang="en-US" altLang="en-US" sz="2000" dirty="0" smtClean="0">
                <a:latin typeface="Lucida Sans Unicode" pitchFamily="34" charset="0"/>
                <a:ea typeface="Lucida Sans Unicode" pitchFamily="34" charset="0"/>
                <a:cs typeface="Lucida Sans Unicode" pitchFamily="34" charset="0"/>
              </a:rPr>
              <a:t>    by ensuring  that all buying/ selling permits are subject to </a:t>
            </a:r>
          </a:p>
          <a:p>
            <a:pPr marL="457200" lvl="1" indent="0">
              <a:buNone/>
              <a:defRPr/>
            </a:pPr>
            <a:r>
              <a:rPr lang="en-US" altLang="en-US" sz="2000" dirty="0" smtClean="0">
                <a:latin typeface="Lucida Sans Unicode" pitchFamily="34" charset="0"/>
                <a:ea typeface="Lucida Sans Unicode" pitchFamily="34" charset="0"/>
                <a:cs typeface="Lucida Sans Unicode" pitchFamily="34" charset="0"/>
              </a:rPr>
              <a:t>    the same conditions, regardless whether an MEC or the </a:t>
            </a:r>
          </a:p>
          <a:p>
            <a:pPr marL="457200" lvl="1" indent="0">
              <a:buNone/>
              <a:defRPr/>
            </a:pPr>
            <a:r>
              <a:rPr lang="en-US" altLang="en-US" sz="2000" dirty="0">
                <a:latin typeface="Lucida Sans Unicode" pitchFamily="34" charset="0"/>
                <a:ea typeface="Lucida Sans Unicode" pitchFamily="34" charset="0"/>
                <a:cs typeface="Lucida Sans Unicode" pitchFamily="34" charset="0"/>
              </a:rPr>
              <a:t> </a:t>
            </a:r>
            <a:r>
              <a:rPr lang="en-US" altLang="en-US" sz="2000" dirty="0" smtClean="0">
                <a:latin typeface="Lucida Sans Unicode" pitchFamily="34" charset="0"/>
                <a:ea typeface="Lucida Sans Unicode" pitchFamily="34" charset="0"/>
                <a:cs typeface="Lucida Sans Unicode" pitchFamily="34" charset="0"/>
              </a:rPr>
              <a:t>   Minister is the issuing authority.</a:t>
            </a:r>
            <a:endParaRPr lang="en-ZA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3A4A3-1339-8F4A-AB34-FE05E7F3EAE9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53605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ZA" sz="36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Way forward on domestic trade in rhinoceros horn (</a:t>
            </a:r>
            <a:r>
              <a:rPr lang="en-ZA" sz="36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III/IV)</a:t>
            </a:r>
            <a:endParaRPr lang="en-ZA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28954" y="1435223"/>
            <a:ext cx="8839200" cy="5282100"/>
          </a:xfrm>
        </p:spPr>
        <p:txBody>
          <a:bodyPr>
            <a:normAutofit lnSpcReduction="10000"/>
          </a:bodyPr>
          <a:lstStyle/>
          <a:p>
            <a:pPr marL="457200" indent="-457200">
              <a:buAutoNum type="arabicPeriod" startAt="3"/>
            </a:pPr>
            <a:r>
              <a:rPr lang="en-US" sz="24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Finalisation </a:t>
            </a:r>
            <a:r>
              <a:rPr lang="en-US" sz="24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of regulatory measures pertaining to </a:t>
            </a:r>
            <a:endParaRPr lang="en-US" sz="2400" b="1" dirty="0" smtClean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 marL="0" indent="0">
              <a:buNone/>
            </a:pPr>
            <a:r>
              <a:rPr lang="en-US" sz="24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	</a:t>
            </a:r>
            <a:r>
              <a:rPr lang="en-US" sz="24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domestic </a:t>
            </a:r>
            <a:r>
              <a:rPr lang="en-US" sz="24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trade in rhinoceros horn, and the export </a:t>
            </a:r>
            <a:r>
              <a:rPr lang="en-US" sz="24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of</a:t>
            </a:r>
          </a:p>
          <a:p>
            <a:pPr marL="0" indent="0">
              <a:buNone/>
            </a:pPr>
            <a:r>
              <a:rPr lang="en-US" sz="24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	</a:t>
            </a:r>
            <a:r>
              <a:rPr lang="en-US" sz="24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rhinoceros </a:t>
            </a:r>
            <a:r>
              <a:rPr lang="en-US" sz="24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horn for primarily non-commercial </a:t>
            </a:r>
            <a:endParaRPr lang="en-US" sz="2400" b="1" dirty="0" smtClean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 marL="0" indent="0">
              <a:buNone/>
            </a:pPr>
            <a:r>
              <a:rPr lang="en-US" sz="24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	</a:t>
            </a:r>
            <a:r>
              <a:rPr lang="en-US" sz="24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purposes:</a:t>
            </a:r>
          </a:p>
          <a:p>
            <a:r>
              <a:rPr lang="en-GB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 DEA has published the following regulatory  </a:t>
            </a:r>
          </a:p>
          <a:p>
            <a:pPr marL="0" indent="0">
              <a:buNone/>
            </a:pPr>
            <a:r>
              <a:rPr lang="en-GB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lang="en-GB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  measures in the </a:t>
            </a:r>
            <a:r>
              <a:rPr lang="en-GB" sz="2400" i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Gazette </a:t>
            </a:r>
            <a:r>
              <a:rPr lang="en-GB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on 8 February 2017 for public </a:t>
            </a:r>
          </a:p>
          <a:p>
            <a:pPr marL="0" indent="0">
              <a:buNone/>
            </a:pPr>
            <a:r>
              <a:rPr lang="en-GB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lang="en-GB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  participation: </a:t>
            </a:r>
          </a:p>
          <a:p>
            <a:pPr marL="457200" lvl="0" indent="-457200">
              <a:buAutoNum type="alphaLcParenBoth"/>
            </a:pPr>
            <a:r>
              <a:rPr lang="en-GB" sz="20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Draft </a:t>
            </a:r>
            <a:r>
              <a:rPr lang="en-GB" sz="20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regulations in terms of section 97 of NEMBA, aimed </a:t>
            </a:r>
            <a:r>
              <a:rPr lang="en-GB" sz="20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at</a:t>
            </a:r>
          </a:p>
          <a:p>
            <a:pPr marL="0" lvl="0" indent="0">
              <a:buNone/>
            </a:pPr>
            <a:r>
              <a:rPr lang="en-GB" sz="20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lang="en-GB" sz="20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	prescribing </a:t>
            </a:r>
            <a:r>
              <a:rPr lang="en-GB" sz="20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 circumstances in which rhinoceros horn may </a:t>
            </a:r>
            <a:r>
              <a:rPr lang="en-GB" sz="20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be</a:t>
            </a:r>
          </a:p>
          <a:p>
            <a:pPr marL="0" lvl="0" indent="0">
              <a:buNone/>
            </a:pPr>
            <a:r>
              <a:rPr lang="en-GB" sz="20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lang="en-GB" sz="20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	sold </a:t>
            </a:r>
            <a:r>
              <a:rPr lang="en-GB" sz="20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or bought, including at auctions, or exported;</a:t>
            </a:r>
            <a:endParaRPr lang="en-ZA" sz="20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 marL="457200" lvl="0" indent="-457200">
              <a:buAutoNum type="alphaLcParenBoth" startAt="2"/>
            </a:pPr>
            <a:r>
              <a:rPr lang="en-GB" sz="20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Prohibition </a:t>
            </a:r>
            <a:r>
              <a:rPr lang="en-GB" sz="20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in terms of section 57(2) of NEMBA, of the </a:t>
            </a:r>
            <a:r>
              <a:rPr lang="en-GB" sz="20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intentional </a:t>
            </a:r>
          </a:p>
          <a:p>
            <a:pPr marL="0" lvl="0" indent="0">
              <a:buNone/>
            </a:pPr>
            <a:r>
              <a:rPr lang="en-GB" sz="20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	</a:t>
            </a:r>
            <a:r>
              <a:rPr lang="en-GB" sz="20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powdering </a:t>
            </a:r>
            <a:r>
              <a:rPr lang="en-GB" sz="20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or shaving of rhinoceros horn, as well </a:t>
            </a:r>
            <a:r>
              <a:rPr lang="en-GB" sz="20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as the </a:t>
            </a:r>
            <a:r>
              <a:rPr lang="en-GB" sz="20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domestic </a:t>
            </a:r>
            <a:endParaRPr lang="en-GB" sz="2000" dirty="0" smtClean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 marL="0" lvl="0" indent="0">
              <a:buNone/>
            </a:pPr>
            <a:r>
              <a:rPr lang="en-GB" sz="20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	</a:t>
            </a:r>
            <a:r>
              <a:rPr lang="en-GB" sz="20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trade </a:t>
            </a:r>
            <a:r>
              <a:rPr lang="en-GB" sz="20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and export thereof, as it is almost </a:t>
            </a:r>
            <a:r>
              <a:rPr lang="en-GB" sz="20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impossible to </a:t>
            </a:r>
            <a:r>
              <a:rPr lang="en-GB" sz="20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trace the </a:t>
            </a:r>
            <a:endParaRPr lang="en-GB" sz="2000" dirty="0" smtClean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 marL="0" lvl="0" indent="0">
              <a:buNone/>
            </a:pPr>
            <a:r>
              <a:rPr lang="en-GB" sz="20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	</a:t>
            </a:r>
            <a:r>
              <a:rPr lang="en-GB" sz="20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movement </a:t>
            </a:r>
            <a:r>
              <a:rPr lang="en-GB" sz="20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of rhinoceros horn in this </a:t>
            </a:r>
            <a:r>
              <a:rPr lang="en-GB" sz="20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form</a:t>
            </a:r>
            <a:r>
              <a:rPr lang="en-GB" sz="20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; and</a:t>
            </a:r>
            <a:endParaRPr lang="en-ZA" sz="20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 marL="0" indent="0">
              <a:buNone/>
            </a:pPr>
            <a:endParaRPr lang="en-ZA" sz="20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3A4A3-1339-8F4A-AB34-FE05E7F3EAE9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98934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Way forward on domestic trade in rhinoceros horn </a:t>
            </a:r>
            <a:r>
              <a:rPr lang="en-ZA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(IV/IV)</a:t>
            </a:r>
            <a:endParaRPr lang="en-ZA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52400" y="1600200"/>
            <a:ext cx="8815754" cy="50467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(c)	(</a:t>
            </a:r>
            <a:r>
              <a:rPr lang="en-GB" sz="2000" dirty="0" err="1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</a:t>
            </a:r>
            <a:r>
              <a:rPr lang="en-GB" sz="20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)	Proposed de-listing </a:t>
            </a:r>
            <a:r>
              <a:rPr lang="en-GB" sz="20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in terms of section 72 of NEMBA, of </a:t>
            </a:r>
          </a:p>
          <a:p>
            <a:pPr marL="0" indent="0">
              <a:buNone/>
            </a:pPr>
            <a:r>
              <a:rPr lang="en-GB" sz="20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		Eastern black rhinoceros (</a:t>
            </a:r>
            <a:r>
              <a:rPr lang="en-GB" sz="2000" i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Diceros </a:t>
            </a:r>
            <a:r>
              <a:rPr lang="en-GB" sz="2000" i="1" dirty="0" err="1">
                <a:latin typeface="Lucida Sans Unicode" panose="020B0602030504020204" pitchFamily="34" charset="0"/>
                <a:cs typeface="Lucida Sans Unicode" panose="020B0602030504020204" pitchFamily="34" charset="0"/>
              </a:rPr>
              <a:t>bicornis</a:t>
            </a:r>
            <a:r>
              <a:rPr lang="en-GB" sz="2000" i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lang="en-GB" sz="2000" i="1" dirty="0" err="1">
                <a:latin typeface="Lucida Sans Unicode" panose="020B0602030504020204" pitchFamily="34" charset="0"/>
                <a:cs typeface="Lucida Sans Unicode" panose="020B0602030504020204" pitchFamily="34" charset="0"/>
              </a:rPr>
              <a:t>michaeli</a:t>
            </a:r>
            <a:r>
              <a:rPr lang="en-GB" sz="20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) </a:t>
            </a:r>
            <a:r>
              <a:rPr lang="en-GB" sz="20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as </a:t>
            </a:r>
            <a:r>
              <a:rPr lang="en-GB" sz="20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an </a:t>
            </a:r>
            <a:endParaRPr lang="en-GB" sz="2000" dirty="0" smtClean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 marL="0" indent="0">
              <a:buNone/>
            </a:pPr>
            <a:r>
              <a:rPr lang="en-GB" sz="20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	</a:t>
            </a:r>
            <a:r>
              <a:rPr lang="en-GB" sz="20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	invasive species; and </a:t>
            </a:r>
            <a:endParaRPr lang="en-ZA" sz="20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 marL="0" indent="0">
              <a:buNone/>
            </a:pPr>
            <a:r>
              <a:rPr lang="en-GB" sz="20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	(ii)	Proposed </a:t>
            </a:r>
            <a:r>
              <a:rPr lang="en-GB" sz="20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listing in terms of section </a:t>
            </a:r>
            <a:r>
              <a:rPr lang="en-GB" sz="20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56(1)(d</a:t>
            </a:r>
            <a:r>
              <a:rPr lang="en-GB" sz="20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) of NEMBA, of </a:t>
            </a:r>
            <a:endParaRPr lang="en-GB" sz="2000" dirty="0" smtClean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 marL="0" indent="0">
              <a:buNone/>
            </a:pPr>
            <a:r>
              <a:rPr lang="en-GB" sz="20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	</a:t>
            </a:r>
            <a:r>
              <a:rPr lang="en-GB" sz="20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	Eastern </a:t>
            </a:r>
            <a:r>
              <a:rPr lang="en-GB" sz="20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black rhinoceros </a:t>
            </a:r>
            <a:r>
              <a:rPr lang="en-GB" sz="20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as </a:t>
            </a:r>
            <a:r>
              <a:rPr lang="en-GB" sz="20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 </a:t>
            </a:r>
            <a:r>
              <a:rPr lang="en-GB" sz="20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protected </a:t>
            </a:r>
            <a:r>
              <a:rPr lang="en-GB" sz="20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species, in order to </a:t>
            </a:r>
            <a:endParaRPr lang="en-GB" sz="2000" dirty="0" smtClean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 marL="0" indent="0">
              <a:buNone/>
            </a:pPr>
            <a:r>
              <a:rPr lang="en-GB" sz="20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	</a:t>
            </a:r>
            <a:r>
              <a:rPr lang="en-GB" sz="20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	afford </a:t>
            </a:r>
            <a:r>
              <a:rPr lang="en-GB" sz="20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it (as a non-indigenous </a:t>
            </a:r>
            <a:r>
              <a:rPr lang="en-GB" sz="20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subspecies</a:t>
            </a:r>
            <a:r>
              <a:rPr lang="en-GB" sz="20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) the same level of </a:t>
            </a:r>
            <a:endParaRPr lang="en-GB" sz="2000" dirty="0" smtClean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 marL="0" indent="0">
              <a:buNone/>
            </a:pPr>
            <a:r>
              <a:rPr lang="en-GB" sz="20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	</a:t>
            </a:r>
            <a:r>
              <a:rPr lang="en-GB" sz="20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	legal </a:t>
            </a:r>
            <a:r>
              <a:rPr lang="en-GB" sz="20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protection against </a:t>
            </a:r>
            <a:r>
              <a:rPr lang="en-GB" sz="20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poaching </a:t>
            </a:r>
            <a:r>
              <a:rPr lang="en-GB" sz="20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as to the indigenous </a:t>
            </a:r>
            <a:endParaRPr lang="en-GB" sz="2000" dirty="0" smtClean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 marL="0" indent="0">
              <a:buNone/>
            </a:pPr>
            <a:r>
              <a:rPr lang="en-GB" sz="20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	</a:t>
            </a:r>
            <a:r>
              <a:rPr lang="en-GB" sz="20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	subspecies.</a:t>
            </a:r>
          </a:p>
          <a:p>
            <a:pPr marL="0" indent="0">
              <a:buNone/>
            </a:pPr>
            <a:endParaRPr lang="en-GB" sz="800" dirty="0" smtClean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r>
              <a:rPr lang="en-GB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	The DEA is in the process of assessing the comments</a:t>
            </a:r>
          </a:p>
          <a:p>
            <a:pPr marL="0" indent="0">
              <a:buNone/>
            </a:pPr>
            <a:r>
              <a:rPr lang="en-GB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lang="en-GB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   received for finalisation of the draft regulatory </a:t>
            </a:r>
          </a:p>
          <a:p>
            <a:pPr marL="0" indent="0">
              <a:buNone/>
            </a:pPr>
            <a:r>
              <a:rPr lang="en-GB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lang="en-GB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   measures for implementation</a:t>
            </a:r>
            <a:endParaRPr lang="en-ZA" sz="24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3A4A3-1339-8F4A-AB34-FE05E7F3EAE9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65674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6612" y="3662364"/>
            <a:ext cx="8229600" cy="2352348"/>
          </a:xfrm>
        </p:spPr>
        <p:txBody>
          <a:bodyPr>
            <a:normAutofit/>
          </a:bodyPr>
          <a:lstStyle/>
          <a:p>
            <a:endParaRPr lang="en-US" sz="15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3A4A3-1339-8F4A-AB34-FE05E7F3EAE9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32904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sz="36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Purpose</a:t>
            </a:r>
            <a:endParaRPr lang="en-ZA" sz="3600" b="1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To provide information to members of the Portfolio </a:t>
            </a:r>
          </a:p>
          <a:p>
            <a:pPr marL="0" indent="0">
              <a:buNone/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Committee 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(PC) on Environmental Affairs, relating 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to:</a:t>
            </a:r>
            <a:endParaRPr lang="en-ZA" sz="24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Integrated </a:t>
            </a:r>
            <a:r>
              <a:rPr lang="en-US" sz="20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rhinoceros management systems; </a:t>
            </a:r>
            <a:r>
              <a:rPr lang="en-US" sz="20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 </a:t>
            </a:r>
            <a:r>
              <a:rPr lang="en-US" sz="20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outcome of the Constitutional Court </a:t>
            </a:r>
            <a:r>
              <a:rPr lang="en-US" sz="20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(ConCourt) judgment</a:t>
            </a:r>
          </a:p>
          <a:p>
            <a:pPr marL="0" indent="0">
              <a:buNone/>
            </a:pPr>
            <a:r>
              <a:rPr lang="en-US" sz="20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lang="en-US" sz="20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   </a:t>
            </a:r>
            <a:r>
              <a:rPr lang="en-US" sz="20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on domestic trade in rhinoceros horn.</a:t>
            </a:r>
            <a:endParaRPr lang="en-ZA" sz="20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 marL="0" indent="0">
              <a:buNone/>
            </a:pPr>
            <a:endParaRPr lang="en-ZA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3A4A3-1339-8F4A-AB34-FE05E7F3EAE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77189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726832"/>
            <a:ext cx="8229600" cy="539933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36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Integrated rhinoceros management </a:t>
            </a:r>
            <a:r>
              <a:rPr lang="en-US" sz="36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systems</a:t>
            </a:r>
            <a:endParaRPr lang="en-ZA" sz="3600" b="1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 marL="0" indent="0" algn="ctr">
              <a:buNone/>
            </a:pPr>
            <a:endParaRPr lang="en-ZA" sz="36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3A4A3-1339-8F4A-AB34-FE05E7F3EAE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24034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8342"/>
          </a:xfrm>
        </p:spPr>
        <p:txBody>
          <a:bodyPr>
            <a:normAutofit/>
          </a:bodyPr>
          <a:lstStyle/>
          <a:p>
            <a:r>
              <a:rPr lang="en-ZA" sz="3600" b="1" dirty="0" smtClean="0">
                <a:latin typeface="Lucida Sans Unicode" pitchFamily="34" charset="0"/>
                <a:cs typeface="Lucida Sans Unicode" pitchFamily="34" charset="0"/>
              </a:rPr>
              <a:t>Introduction</a:t>
            </a:r>
            <a:endParaRPr lang="en-ZA" sz="3600" b="1" dirty="0">
              <a:latin typeface="Lucida Sans Unicode" pitchFamily="34" charset="0"/>
              <a:cs typeface="Lucida Sans Unicode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52401" y="982980"/>
            <a:ext cx="8780584" cy="5370928"/>
          </a:xfrm>
        </p:spPr>
        <p:txBody>
          <a:bodyPr>
            <a:normAutofit fontScale="92500"/>
          </a:bodyPr>
          <a:lstStyle/>
          <a:p>
            <a:pPr>
              <a:spcBef>
                <a:spcPts val="1080"/>
              </a:spcBef>
            </a:pPr>
            <a:r>
              <a:rPr lang="en-ZA" sz="2000" dirty="0">
                <a:latin typeface="Lucida Sans Unicode" pitchFamily="34" charset="0"/>
                <a:cs typeface="Lucida Sans Unicode" pitchFamily="34" charset="0"/>
              </a:rPr>
              <a:t>On 6 August 2014, Cabinet decided on integrated strategic </a:t>
            </a:r>
            <a:r>
              <a:rPr lang="en-ZA" sz="2000" dirty="0" smtClean="0">
                <a:latin typeface="Lucida Sans Unicode" pitchFamily="34" charset="0"/>
                <a:cs typeface="Lucida Sans Unicode" pitchFamily="34" charset="0"/>
              </a:rPr>
              <a:t>interventions </a:t>
            </a:r>
            <a:r>
              <a:rPr lang="en-ZA" sz="2000" dirty="0">
                <a:latin typeface="Lucida Sans Unicode" pitchFamily="34" charset="0"/>
                <a:cs typeface="Lucida Sans Unicode" pitchFamily="34" charset="0"/>
              </a:rPr>
              <a:t>for the management of rhinoceros in South </a:t>
            </a:r>
            <a:r>
              <a:rPr lang="en-ZA" sz="2000" dirty="0" smtClean="0">
                <a:latin typeface="Lucida Sans Unicode" pitchFamily="34" charset="0"/>
                <a:cs typeface="Lucida Sans Unicode" pitchFamily="34" charset="0"/>
              </a:rPr>
              <a:t>Africa.</a:t>
            </a:r>
            <a:endParaRPr lang="en-ZA" sz="2000" dirty="0">
              <a:latin typeface="Lucida Sans Unicode" pitchFamily="34" charset="0"/>
              <a:cs typeface="Lucida Sans Unicode" pitchFamily="34" charset="0"/>
            </a:endParaRPr>
          </a:p>
          <a:p>
            <a:pPr>
              <a:spcBef>
                <a:spcPts val="1080"/>
              </a:spcBef>
            </a:pPr>
            <a:r>
              <a:rPr lang="en-ZA" sz="2000" dirty="0">
                <a:latin typeface="Lucida Sans Unicode" pitchFamily="34" charset="0"/>
                <a:cs typeface="Lucida Sans Unicode" pitchFamily="34" charset="0"/>
              </a:rPr>
              <a:t>A</a:t>
            </a:r>
            <a:r>
              <a:rPr lang="en-ZA" sz="2000" dirty="0" smtClean="0">
                <a:latin typeface="Lucida Sans Unicode" pitchFamily="34" charset="0"/>
                <a:cs typeface="Lucida Sans Unicode" pitchFamily="34" charset="0"/>
              </a:rPr>
              <a:t> </a:t>
            </a:r>
            <a:r>
              <a:rPr lang="en-ZA" sz="2000" dirty="0">
                <a:latin typeface="Lucida Sans Unicode" pitchFamily="34" charset="0"/>
                <a:cs typeface="Lucida Sans Unicode" pitchFamily="34" charset="0"/>
              </a:rPr>
              <a:t>more vigorous integrated </a:t>
            </a:r>
            <a:r>
              <a:rPr lang="en-ZA" sz="2000" dirty="0" smtClean="0">
                <a:latin typeface="Lucida Sans Unicode" pitchFamily="34" charset="0"/>
                <a:cs typeface="Lucida Sans Unicode" pitchFamily="34" charset="0"/>
              </a:rPr>
              <a:t>strategic management </a:t>
            </a:r>
            <a:r>
              <a:rPr lang="en-ZA" sz="2000" dirty="0">
                <a:latin typeface="Lucida Sans Unicode" pitchFamily="34" charset="0"/>
                <a:cs typeface="Lucida Sans Unicode" pitchFamily="34" charset="0"/>
              </a:rPr>
              <a:t>approach aimed at reducing the threat to rhinos and </a:t>
            </a:r>
            <a:r>
              <a:rPr lang="en-ZA" sz="2000" dirty="0" smtClean="0">
                <a:latin typeface="Lucida Sans Unicode" pitchFamily="34" charset="0"/>
                <a:cs typeface="Lucida Sans Unicode" pitchFamily="34" charset="0"/>
              </a:rPr>
              <a:t>the </a:t>
            </a:r>
            <a:r>
              <a:rPr lang="en-ZA" sz="2000" dirty="0">
                <a:latin typeface="Lucida Sans Unicode" pitchFamily="34" charset="0"/>
                <a:cs typeface="Lucida Sans Unicode" pitchFamily="34" charset="0"/>
              </a:rPr>
              <a:t>biological management of the </a:t>
            </a:r>
            <a:r>
              <a:rPr lang="en-ZA" sz="2000" dirty="0" smtClean="0">
                <a:latin typeface="Lucida Sans Unicode" pitchFamily="34" charset="0"/>
                <a:cs typeface="Lucida Sans Unicode" pitchFamily="34" charset="0"/>
              </a:rPr>
              <a:t>species was required</a:t>
            </a:r>
          </a:p>
          <a:p>
            <a:pPr>
              <a:spcBef>
                <a:spcPts val="1080"/>
              </a:spcBef>
            </a:pPr>
            <a:r>
              <a:rPr lang="en-ZA" sz="2000" dirty="0" smtClean="0">
                <a:latin typeface="Lucida Sans Unicode" pitchFamily="34" charset="0"/>
                <a:cs typeface="Lucida Sans Unicode" pitchFamily="34" charset="0"/>
              </a:rPr>
              <a:t>Interventions </a:t>
            </a:r>
            <a:r>
              <a:rPr lang="en-ZA" sz="2000" dirty="0">
                <a:latin typeface="Lucida Sans Unicode" pitchFamily="34" charset="0"/>
                <a:cs typeface="Lucida Sans Unicode" pitchFamily="34" charset="0"/>
              </a:rPr>
              <a:t>adopted by </a:t>
            </a:r>
            <a:r>
              <a:rPr lang="en-ZA" sz="2000" dirty="0" smtClean="0">
                <a:latin typeface="Lucida Sans Unicode" pitchFamily="34" charset="0"/>
                <a:cs typeface="Lucida Sans Unicode" pitchFamily="34" charset="0"/>
              </a:rPr>
              <a:t>Cabinet: </a:t>
            </a:r>
          </a:p>
          <a:p>
            <a:pPr marL="719138" lvl="1" indent="-360363" defTabSz="193675">
              <a:spcBef>
                <a:spcPts val="1080"/>
              </a:spcBef>
            </a:pPr>
            <a:r>
              <a:rPr lang="en-ZA" sz="2000" dirty="0" smtClean="0">
                <a:latin typeface="Lucida Sans Unicode" pitchFamily="34" charset="0"/>
                <a:cs typeface="Lucida Sans Unicode" pitchFamily="34" charset="0"/>
              </a:rPr>
              <a:t>Compulsory </a:t>
            </a:r>
            <a:r>
              <a:rPr lang="en-ZA" sz="2000" dirty="0">
                <a:latin typeface="Lucida Sans Unicode" pitchFamily="34" charset="0"/>
                <a:cs typeface="Lucida Sans Unicode" pitchFamily="34" charset="0"/>
              </a:rPr>
              <a:t>interventions directed at bolstering </a:t>
            </a:r>
            <a:r>
              <a:rPr lang="en-ZA" sz="2000" dirty="0" smtClean="0">
                <a:latin typeface="Lucida Sans Unicode" pitchFamily="34" charset="0"/>
                <a:cs typeface="Lucida Sans Unicode" pitchFamily="34" charset="0"/>
              </a:rPr>
              <a:t>existing interventions including:</a:t>
            </a:r>
          </a:p>
          <a:p>
            <a:pPr marL="1039813" lvl="2">
              <a:spcBef>
                <a:spcPts val="1080"/>
              </a:spcBef>
              <a:buFont typeface="Courier New" pitchFamily="49" charset="0"/>
              <a:buChar char="o"/>
            </a:pPr>
            <a:r>
              <a:rPr lang="en-ZA" sz="1800" dirty="0" smtClean="0">
                <a:latin typeface="Lucida Sans Unicode" pitchFamily="34" charset="0"/>
                <a:cs typeface="Lucida Sans Unicode" pitchFamily="34" charset="0"/>
              </a:rPr>
              <a:t>strengthening </a:t>
            </a:r>
            <a:r>
              <a:rPr lang="en-ZA" sz="1800" dirty="0">
                <a:latin typeface="Lucida Sans Unicode" pitchFamily="34" charset="0"/>
                <a:cs typeface="Lucida Sans Unicode" pitchFamily="34" charset="0"/>
              </a:rPr>
              <a:t>and persisting with pro-active anti-</a:t>
            </a:r>
            <a:r>
              <a:rPr lang="en-ZA" sz="1800" dirty="0" smtClean="0">
                <a:latin typeface="Lucida Sans Unicode" pitchFamily="34" charset="0"/>
                <a:cs typeface="Lucida Sans Unicode" pitchFamily="34" charset="0"/>
              </a:rPr>
              <a:t>poaching operations;</a:t>
            </a:r>
          </a:p>
          <a:p>
            <a:pPr marL="1039813" lvl="2">
              <a:spcBef>
                <a:spcPts val="1080"/>
              </a:spcBef>
              <a:buFont typeface="Courier New" pitchFamily="49" charset="0"/>
              <a:buChar char="o"/>
            </a:pPr>
            <a:r>
              <a:rPr lang="en-ZA" sz="1800" dirty="0" smtClean="0">
                <a:latin typeface="Lucida Sans Unicode" pitchFamily="34" charset="0"/>
                <a:cs typeface="Lucida Sans Unicode" pitchFamily="34" charset="0"/>
              </a:rPr>
              <a:t>continuous </a:t>
            </a:r>
            <a:r>
              <a:rPr lang="en-ZA" sz="1800" dirty="0">
                <a:latin typeface="Lucida Sans Unicode" pitchFamily="34" charset="0"/>
                <a:cs typeface="Lucida Sans Unicode" pitchFamily="34" charset="0"/>
              </a:rPr>
              <a:t>joint operations with key </a:t>
            </a:r>
            <a:r>
              <a:rPr lang="en-ZA" sz="1800" dirty="0" smtClean="0">
                <a:latin typeface="Lucida Sans Unicode" pitchFamily="34" charset="0"/>
                <a:cs typeface="Lucida Sans Unicode" pitchFamily="34" charset="0"/>
              </a:rPr>
              <a:t>neighbouring countries</a:t>
            </a:r>
          </a:p>
          <a:p>
            <a:pPr marL="1039813" lvl="2">
              <a:spcBef>
                <a:spcPts val="1080"/>
              </a:spcBef>
              <a:buFont typeface="Courier New" pitchFamily="49" charset="0"/>
              <a:buChar char="o"/>
            </a:pPr>
            <a:r>
              <a:rPr lang="en-ZA" sz="1800" dirty="0" smtClean="0">
                <a:latin typeface="Lucida Sans Unicode" pitchFamily="34" charset="0"/>
                <a:cs typeface="Lucida Sans Unicode" pitchFamily="34" charset="0"/>
              </a:rPr>
              <a:t>improved </a:t>
            </a:r>
            <a:r>
              <a:rPr lang="en-ZA" sz="1800" dirty="0">
                <a:latin typeface="Lucida Sans Unicode" pitchFamily="34" charset="0"/>
                <a:cs typeface="Lucida Sans Unicode" pitchFamily="34" charset="0"/>
              </a:rPr>
              <a:t>intelligence gathering and analysis </a:t>
            </a:r>
            <a:r>
              <a:rPr lang="en-ZA" sz="1800" dirty="0" smtClean="0">
                <a:latin typeface="Lucida Sans Unicode" pitchFamily="34" charset="0"/>
                <a:cs typeface="Lucida Sans Unicode" pitchFamily="34" charset="0"/>
              </a:rPr>
              <a:t>capability;</a:t>
            </a:r>
          </a:p>
          <a:p>
            <a:pPr marL="1039813" lvl="2">
              <a:spcBef>
                <a:spcPts val="1080"/>
              </a:spcBef>
              <a:buFont typeface="Courier New" pitchFamily="49" charset="0"/>
              <a:buChar char="o"/>
            </a:pPr>
            <a:r>
              <a:rPr lang="en-ZA" sz="1800" dirty="0" smtClean="0">
                <a:latin typeface="Lucida Sans Unicode" pitchFamily="34" charset="0"/>
                <a:cs typeface="Lucida Sans Unicode" pitchFamily="34" charset="0"/>
              </a:rPr>
              <a:t>improving </a:t>
            </a:r>
            <a:r>
              <a:rPr lang="en-ZA" sz="1800" dirty="0">
                <a:latin typeface="Lucida Sans Unicode" pitchFamily="34" charset="0"/>
                <a:cs typeface="Lucida Sans Unicode" pitchFamily="34" charset="0"/>
              </a:rPr>
              <a:t>general protection in parks and provincial </a:t>
            </a:r>
            <a:r>
              <a:rPr lang="en-ZA" sz="1800" dirty="0" smtClean="0">
                <a:latin typeface="Lucida Sans Unicode" pitchFamily="34" charset="0"/>
                <a:cs typeface="Lucida Sans Unicode" pitchFamily="34" charset="0"/>
              </a:rPr>
              <a:t>reserves where rhino </a:t>
            </a:r>
            <a:r>
              <a:rPr lang="en-ZA" sz="1800" dirty="0">
                <a:latin typeface="Lucida Sans Unicode" pitchFamily="34" charset="0"/>
                <a:cs typeface="Lucida Sans Unicode" pitchFamily="34" charset="0"/>
              </a:rPr>
              <a:t>are present, with the help of relevant </a:t>
            </a:r>
            <a:r>
              <a:rPr lang="en-ZA" sz="1800" dirty="0" smtClean="0">
                <a:latin typeface="Lucida Sans Unicode" pitchFamily="34" charset="0"/>
                <a:cs typeface="Lucida Sans Unicode" pitchFamily="34" charset="0"/>
              </a:rPr>
              <a:t>technology; and</a:t>
            </a:r>
          </a:p>
          <a:p>
            <a:pPr marL="1039813" lvl="2">
              <a:spcBef>
                <a:spcPts val="1080"/>
              </a:spcBef>
              <a:buFont typeface="Courier New" pitchFamily="49" charset="0"/>
              <a:buChar char="o"/>
            </a:pPr>
            <a:r>
              <a:rPr lang="en-ZA" sz="1800" dirty="0" smtClean="0">
                <a:latin typeface="Lucida Sans Unicode" pitchFamily="34" charset="0"/>
                <a:cs typeface="Lucida Sans Unicode" pitchFamily="34" charset="0"/>
              </a:rPr>
              <a:t>introduction </a:t>
            </a:r>
            <a:r>
              <a:rPr lang="en-ZA" sz="1800" dirty="0">
                <a:latin typeface="Lucida Sans Unicode" pitchFamily="34" charset="0"/>
                <a:cs typeface="Lucida Sans Unicode" pitchFamily="34" charset="0"/>
              </a:rPr>
              <a:t>of responsive legislation and policy amendments </a:t>
            </a:r>
            <a:r>
              <a:rPr lang="en-ZA" sz="1800" dirty="0" smtClean="0">
                <a:latin typeface="Lucida Sans Unicode" pitchFamily="34" charset="0"/>
                <a:cs typeface="Lucida Sans Unicode" pitchFamily="34" charset="0"/>
              </a:rPr>
              <a:t>to address </a:t>
            </a:r>
            <a:r>
              <a:rPr lang="en-ZA" sz="1800" dirty="0">
                <a:latin typeface="Lucida Sans Unicode" pitchFamily="34" charset="0"/>
                <a:cs typeface="Lucida Sans Unicode" pitchFamily="34" charset="0"/>
              </a:rPr>
              <a:t>rhino poaching </a:t>
            </a:r>
            <a:endParaRPr lang="en-ZA" sz="1800" dirty="0" smtClean="0">
              <a:latin typeface="Lucida Sans Unicode" pitchFamily="34" charset="0"/>
              <a:cs typeface="Lucida Sans Unicode" pitchFamily="34" charset="0"/>
            </a:endParaRPr>
          </a:p>
          <a:p>
            <a:pPr marL="754063" lvl="2" indent="228600"/>
            <a:endParaRPr lang="en-ZA" sz="1800" dirty="0">
              <a:latin typeface="Lucida Sans Unicode" pitchFamily="34" charset="0"/>
              <a:cs typeface="Lucida Sans Unicode" pitchFamily="34" charset="0"/>
            </a:endParaRPr>
          </a:p>
          <a:p>
            <a:pPr lvl="1"/>
            <a:endParaRPr lang="en-ZA" sz="2000" dirty="0">
              <a:latin typeface="Lucida Sans Unicode" pitchFamily="34" charset="0"/>
              <a:cs typeface="Lucida Sans Unicode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3A4A3-1339-8F4A-AB34-FE05E7F3EAE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23514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8322"/>
          </a:xfrm>
        </p:spPr>
        <p:txBody>
          <a:bodyPr>
            <a:noAutofit/>
          </a:bodyPr>
          <a:lstStyle/>
          <a:p>
            <a:r>
              <a:rPr lang="en-ZA" sz="3600" b="1" dirty="0" smtClean="0">
                <a:latin typeface="Lucida Sans Unicode" pitchFamily="34" charset="0"/>
                <a:cs typeface="Lucida Sans Unicode" pitchFamily="34" charset="0"/>
              </a:rPr>
              <a:t>Interventions (I/III)</a:t>
            </a:r>
            <a:endParaRPr lang="en-ZA" sz="3600" b="1" dirty="0">
              <a:latin typeface="Lucida Sans Unicode" pitchFamily="34" charset="0"/>
              <a:cs typeface="Lucida Sans Unicode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22738" y="902970"/>
            <a:ext cx="8745416" cy="5223193"/>
          </a:xfrm>
        </p:spPr>
        <p:txBody>
          <a:bodyPr>
            <a:normAutofit/>
          </a:bodyPr>
          <a:lstStyle/>
          <a:p>
            <a:pPr defTabSz="354013">
              <a:spcBef>
                <a:spcPts val="1080"/>
              </a:spcBef>
              <a:buFontTx/>
              <a:buChar char="-"/>
            </a:pPr>
            <a:r>
              <a:rPr lang="en-ZA" sz="2000" dirty="0" smtClean="0">
                <a:latin typeface="Lucida Sans Unicode" pitchFamily="34" charset="0"/>
                <a:cs typeface="Lucida Sans Unicode" pitchFamily="34" charset="0"/>
              </a:rPr>
              <a:t>The </a:t>
            </a:r>
            <a:r>
              <a:rPr lang="en-ZA" sz="2000" dirty="0">
                <a:latin typeface="Lucida Sans Unicode" pitchFamily="34" charset="0"/>
                <a:cs typeface="Lucida Sans Unicode" pitchFamily="34" charset="0"/>
              </a:rPr>
              <a:t>Justice, Crime Prevention and Security </a:t>
            </a:r>
            <a:r>
              <a:rPr lang="en-ZA" sz="2000" dirty="0" smtClean="0">
                <a:latin typeface="Lucida Sans Unicode" pitchFamily="34" charset="0"/>
                <a:cs typeface="Lucida Sans Unicode" pitchFamily="34" charset="0"/>
              </a:rPr>
              <a:t>Cluster Ministers</a:t>
            </a:r>
            <a:r>
              <a:rPr lang="en-ZA" sz="2000" dirty="0">
                <a:latin typeface="Lucida Sans Unicode" pitchFamily="34" charset="0"/>
                <a:cs typeface="Lucida Sans Unicode" pitchFamily="34" charset="0"/>
              </a:rPr>
              <a:t>, </a:t>
            </a:r>
            <a:r>
              <a:rPr lang="en-ZA" sz="2000" dirty="0" smtClean="0">
                <a:latin typeface="Lucida Sans Unicode" pitchFamily="34" charset="0"/>
                <a:cs typeface="Lucida Sans Unicode" pitchFamily="34" charset="0"/>
              </a:rPr>
              <a:t>in consultation </a:t>
            </a:r>
            <a:r>
              <a:rPr lang="en-ZA" sz="2000" dirty="0">
                <a:latin typeface="Lucida Sans Unicode" pitchFamily="34" charset="0"/>
                <a:cs typeface="Lucida Sans Unicode" pitchFamily="34" charset="0"/>
              </a:rPr>
              <a:t>with the Minister </a:t>
            </a:r>
            <a:r>
              <a:rPr lang="en-ZA" sz="2000" dirty="0" smtClean="0">
                <a:latin typeface="Lucida Sans Unicode" pitchFamily="34" charset="0"/>
                <a:cs typeface="Lucida Sans Unicode" pitchFamily="34" charset="0"/>
              </a:rPr>
              <a:t>of Environmental Affairs</a:t>
            </a:r>
            <a:r>
              <a:rPr lang="en-ZA" sz="2000" dirty="0">
                <a:latin typeface="Lucida Sans Unicode" pitchFamily="34" charset="0"/>
                <a:cs typeface="Lucida Sans Unicode" pitchFamily="34" charset="0"/>
              </a:rPr>
              <a:t>, </a:t>
            </a:r>
            <a:r>
              <a:rPr lang="en-ZA" sz="2000" dirty="0" smtClean="0">
                <a:latin typeface="Lucida Sans Unicode" pitchFamily="34" charset="0"/>
                <a:cs typeface="Lucida Sans Unicode" pitchFamily="34" charset="0"/>
              </a:rPr>
              <a:t>had to develop </a:t>
            </a:r>
            <a:r>
              <a:rPr lang="en-ZA" sz="2000" dirty="0">
                <a:latin typeface="Lucida Sans Unicode" pitchFamily="34" charset="0"/>
                <a:cs typeface="Lucida Sans Unicode" pitchFamily="34" charset="0"/>
              </a:rPr>
              <a:t>a security strategy </a:t>
            </a:r>
            <a:r>
              <a:rPr lang="en-ZA" sz="2000" dirty="0" smtClean="0">
                <a:latin typeface="Lucida Sans Unicode" pitchFamily="34" charset="0"/>
                <a:cs typeface="Lucida Sans Unicode" pitchFamily="34" charset="0"/>
              </a:rPr>
              <a:t>to deal with </a:t>
            </a:r>
            <a:r>
              <a:rPr lang="en-ZA" sz="2000" dirty="0">
                <a:latin typeface="Lucida Sans Unicode" pitchFamily="34" charset="0"/>
                <a:cs typeface="Lucida Sans Unicode" pitchFamily="34" charset="0"/>
              </a:rPr>
              <a:t>illegal rhino </a:t>
            </a:r>
            <a:r>
              <a:rPr lang="en-ZA" sz="2000" dirty="0" smtClean="0">
                <a:latin typeface="Lucida Sans Unicode" pitchFamily="34" charset="0"/>
                <a:cs typeface="Lucida Sans Unicode" pitchFamily="34" charset="0"/>
              </a:rPr>
              <a:t>trade and poaching. </a:t>
            </a:r>
          </a:p>
          <a:p>
            <a:pPr defTabSz="354013">
              <a:spcBef>
                <a:spcPts val="1080"/>
              </a:spcBef>
              <a:buFontTx/>
              <a:buChar char="-"/>
            </a:pPr>
            <a:r>
              <a:rPr lang="en-ZA" sz="2000" dirty="0" smtClean="0">
                <a:latin typeface="Lucida Sans Unicode" pitchFamily="34" charset="0"/>
                <a:cs typeface="Lucida Sans Unicode" pitchFamily="34" charset="0"/>
              </a:rPr>
              <a:t>Interventions </a:t>
            </a:r>
            <a:r>
              <a:rPr lang="en-ZA" sz="2000" dirty="0">
                <a:latin typeface="Lucida Sans Unicode" pitchFamily="34" charset="0"/>
                <a:cs typeface="Lucida Sans Unicode" pitchFamily="34" charset="0"/>
              </a:rPr>
              <a:t>on international collaboration </a:t>
            </a:r>
            <a:r>
              <a:rPr lang="en-ZA" sz="2000" dirty="0" smtClean="0">
                <a:latin typeface="Lucida Sans Unicode" pitchFamily="34" charset="0"/>
                <a:cs typeface="Lucida Sans Unicode" pitchFamily="34" charset="0"/>
              </a:rPr>
              <a:t>needed that will further strengthen </a:t>
            </a:r>
            <a:r>
              <a:rPr lang="en-ZA" sz="2000" dirty="0">
                <a:latin typeface="Lucida Sans Unicode" pitchFamily="34" charset="0"/>
                <a:cs typeface="Lucida Sans Unicode" pitchFamily="34" charset="0"/>
              </a:rPr>
              <a:t>efforts to address not only </a:t>
            </a:r>
            <a:r>
              <a:rPr lang="en-ZA" sz="2000" dirty="0" smtClean="0">
                <a:latin typeface="Lucida Sans Unicode" pitchFamily="34" charset="0"/>
                <a:cs typeface="Lucida Sans Unicode" pitchFamily="34" charset="0"/>
              </a:rPr>
              <a:t>rhino </a:t>
            </a:r>
            <a:r>
              <a:rPr lang="en-ZA" sz="2000" dirty="0">
                <a:latin typeface="Lucida Sans Unicode" pitchFamily="34" charset="0"/>
                <a:cs typeface="Lucida Sans Unicode" pitchFamily="34" charset="0"/>
              </a:rPr>
              <a:t>poaching</a:t>
            </a:r>
            <a:r>
              <a:rPr lang="en-ZA" sz="2000" dirty="0" smtClean="0">
                <a:latin typeface="Lucida Sans Unicode" pitchFamily="34" charset="0"/>
                <a:cs typeface="Lucida Sans Unicode" pitchFamily="34" charset="0"/>
              </a:rPr>
              <a:t>, but illegal </a:t>
            </a:r>
            <a:r>
              <a:rPr lang="en-ZA" sz="2000" dirty="0">
                <a:latin typeface="Lucida Sans Unicode" pitchFamily="34" charset="0"/>
                <a:cs typeface="Lucida Sans Unicode" pitchFamily="34" charset="0"/>
              </a:rPr>
              <a:t>wildlife trade in general</a:t>
            </a:r>
            <a:r>
              <a:rPr lang="en-ZA" sz="2000" dirty="0" smtClean="0">
                <a:latin typeface="Lucida Sans Unicode" pitchFamily="34" charset="0"/>
                <a:cs typeface="Lucida Sans Unicode" pitchFamily="34" charset="0"/>
              </a:rPr>
              <a:t>. Collaboration between range</a:t>
            </a:r>
            <a:r>
              <a:rPr lang="en-ZA" sz="2000" dirty="0">
                <a:latin typeface="Lucida Sans Unicode" pitchFamily="34" charset="0"/>
                <a:cs typeface="Lucida Sans Unicode" pitchFamily="34" charset="0"/>
              </a:rPr>
              <a:t>, transit and consumer </a:t>
            </a:r>
            <a:r>
              <a:rPr lang="en-ZA" sz="2000" dirty="0" smtClean="0">
                <a:latin typeface="Lucida Sans Unicode" pitchFamily="34" charset="0"/>
                <a:cs typeface="Lucida Sans Unicode" pitchFamily="34" charset="0"/>
              </a:rPr>
              <a:t>States of </a:t>
            </a:r>
            <a:r>
              <a:rPr lang="en-ZA" sz="2000" dirty="0">
                <a:latin typeface="Lucida Sans Unicode" pitchFamily="34" charset="0"/>
                <a:cs typeface="Lucida Sans Unicode" pitchFamily="34" charset="0"/>
              </a:rPr>
              <a:t>rhinoceros </a:t>
            </a:r>
            <a:r>
              <a:rPr lang="en-ZA" sz="2000" dirty="0" smtClean="0">
                <a:latin typeface="Lucida Sans Unicode" pitchFamily="34" charset="0"/>
                <a:cs typeface="Lucida Sans Unicode" pitchFamily="34" charset="0"/>
              </a:rPr>
              <a:t>is therefore essential </a:t>
            </a:r>
            <a:r>
              <a:rPr lang="en-ZA" sz="2000" dirty="0">
                <a:latin typeface="Lucida Sans Unicode" pitchFamily="34" charset="0"/>
                <a:cs typeface="Lucida Sans Unicode" pitchFamily="34" charset="0"/>
              </a:rPr>
              <a:t>to address </a:t>
            </a:r>
            <a:r>
              <a:rPr lang="en-ZA" sz="2000" dirty="0" smtClean="0">
                <a:latin typeface="Lucida Sans Unicode" pitchFamily="34" charset="0"/>
                <a:cs typeface="Lucida Sans Unicode" pitchFamily="34" charset="0"/>
              </a:rPr>
              <a:t>this challenge effectively.</a:t>
            </a:r>
            <a:endParaRPr lang="en-ZA" sz="2000" dirty="0">
              <a:latin typeface="Lucida Sans Unicode" pitchFamily="34" charset="0"/>
              <a:cs typeface="Lucida Sans Unicode" pitchFamily="34" charset="0"/>
            </a:endParaRPr>
          </a:p>
          <a:p>
            <a:pPr defTabSz="354013">
              <a:spcBef>
                <a:spcPts val="1080"/>
              </a:spcBef>
              <a:buFontTx/>
              <a:buChar char="-"/>
            </a:pPr>
            <a:r>
              <a:rPr lang="en-ZA" sz="2000" dirty="0" smtClean="0">
                <a:latin typeface="Lucida Sans Unicode" pitchFamily="34" charset="0"/>
                <a:cs typeface="Lucida Sans Unicode" pitchFamily="34" charset="0"/>
              </a:rPr>
              <a:t>At </a:t>
            </a:r>
            <a:r>
              <a:rPr lang="en-ZA" sz="2000" dirty="0">
                <a:latin typeface="Lucida Sans Unicode" pitchFamily="34" charset="0"/>
                <a:cs typeface="Lucida Sans Unicode" pitchFamily="34" charset="0"/>
              </a:rPr>
              <a:t>a national level, the protection of rhinos inside </a:t>
            </a:r>
            <a:r>
              <a:rPr lang="en-ZA" sz="2000" dirty="0" smtClean="0">
                <a:latin typeface="Lucida Sans Unicode" pitchFamily="34" charset="0"/>
                <a:cs typeface="Lucida Sans Unicode" pitchFamily="34" charset="0"/>
              </a:rPr>
              <a:t>parks with intensive </a:t>
            </a:r>
            <a:r>
              <a:rPr lang="en-ZA" sz="2000" dirty="0">
                <a:latin typeface="Lucida Sans Unicode" pitchFamily="34" charset="0"/>
                <a:cs typeface="Lucida Sans Unicode" pitchFamily="34" charset="0"/>
              </a:rPr>
              <a:t>protection zones, and technology </a:t>
            </a:r>
            <a:r>
              <a:rPr lang="en-ZA" sz="2000" dirty="0" smtClean="0">
                <a:latin typeface="Lucida Sans Unicode" pitchFamily="34" charset="0"/>
                <a:cs typeface="Lucida Sans Unicode" pitchFamily="34" charset="0"/>
              </a:rPr>
              <a:t>interventions remains a priority.</a:t>
            </a:r>
          </a:p>
          <a:p>
            <a:pPr defTabSz="354013">
              <a:spcBef>
                <a:spcPts val="1080"/>
              </a:spcBef>
              <a:buFontTx/>
              <a:buChar char="-"/>
            </a:pPr>
            <a:r>
              <a:rPr lang="en-ZA" sz="2000" dirty="0" smtClean="0">
                <a:latin typeface="Lucida Sans Unicode" pitchFamily="34" charset="0"/>
                <a:cs typeface="Lucida Sans Unicode" pitchFamily="34" charset="0"/>
              </a:rPr>
              <a:t>Collating </a:t>
            </a:r>
            <a:r>
              <a:rPr lang="en-ZA" sz="2000" dirty="0">
                <a:latin typeface="Lucida Sans Unicode" pitchFamily="34" charset="0"/>
                <a:cs typeface="Lucida Sans Unicode" pitchFamily="34" charset="0"/>
              </a:rPr>
              <a:t>proactive intelligence from </a:t>
            </a:r>
            <a:r>
              <a:rPr lang="en-ZA" sz="2000" dirty="0" smtClean="0">
                <a:latin typeface="Lucida Sans Unicode" pitchFamily="34" charset="0"/>
                <a:cs typeface="Lucida Sans Unicode" pitchFamily="34" charset="0"/>
              </a:rPr>
              <a:t>multi-agencies, nationally and </a:t>
            </a:r>
            <a:r>
              <a:rPr lang="en-ZA" sz="2000" dirty="0">
                <a:latin typeface="Lucida Sans Unicode" pitchFamily="34" charset="0"/>
                <a:cs typeface="Lucida Sans Unicode" pitchFamily="34" charset="0"/>
              </a:rPr>
              <a:t>ideally regionally and </a:t>
            </a:r>
            <a:r>
              <a:rPr lang="en-ZA" sz="2000" dirty="0" smtClean="0">
                <a:latin typeface="Lucida Sans Unicode" pitchFamily="34" charset="0"/>
                <a:cs typeface="Lucida Sans Unicode" pitchFamily="34" charset="0"/>
              </a:rPr>
              <a:t>internationally need to be prioritised.</a:t>
            </a:r>
            <a:endParaRPr lang="en-ZA" sz="1600" dirty="0">
              <a:latin typeface="Lucida Sans Unicode" pitchFamily="34" charset="0"/>
              <a:cs typeface="Lucida Sans Unicode" pitchFamily="34" charset="0"/>
            </a:endParaRPr>
          </a:p>
          <a:p>
            <a:pPr lvl="1"/>
            <a:endParaRPr lang="en-ZA" sz="2000" dirty="0">
              <a:latin typeface="Lucida Sans Unicode" pitchFamily="34" charset="0"/>
              <a:cs typeface="Lucida Sans Unicode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3A4A3-1339-8F4A-AB34-FE05E7F3EAE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23142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8342"/>
          </a:xfrm>
        </p:spPr>
        <p:txBody>
          <a:bodyPr>
            <a:normAutofit/>
          </a:bodyPr>
          <a:lstStyle/>
          <a:p>
            <a:r>
              <a:rPr lang="en-ZA" sz="3600" b="1" dirty="0" smtClean="0">
                <a:latin typeface="Lucida Sans Unicode" pitchFamily="34" charset="0"/>
                <a:cs typeface="Lucida Sans Unicode" pitchFamily="34" charset="0"/>
              </a:rPr>
              <a:t>Interventions (II/III)</a:t>
            </a:r>
            <a:endParaRPr lang="en-ZA" sz="3600" b="1" dirty="0">
              <a:latin typeface="Lucida Sans Unicode" pitchFamily="34" charset="0"/>
              <a:cs typeface="Lucida Sans Unicode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75845" y="1120140"/>
            <a:ext cx="8804031" cy="5006023"/>
          </a:xfrm>
        </p:spPr>
        <p:txBody>
          <a:bodyPr>
            <a:normAutofit/>
          </a:bodyPr>
          <a:lstStyle/>
          <a:p>
            <a:pPr marL="269875" indent="-269875" defTabSz="354013">
              <a:spcBef>
                <a:spcPts val="1776"/>
              </a:spcBef>
              <a:buNone/>
            </a:pPr>
            <a:r>
              <a:rPr lang="en-ZA" sz="2000" dirty="0" smtClean="0">
                <a:latin typeface="Lucida Sans Unicode" pitchFamily="34" charset="0"/>
                <a:cs typeface="Lucida Sans Unicode" pitchFamily="34" charset="0"/>
              </a:rPr>
              <a:t>- </a:t>
            </a:r>
            <a:r>
              <a:rPr lang="en-ZA" sz="2400" dirty="0" smtClean="0">
                <a:latin typeface="Lucida Sans Unicode" pitchFamily="34" charset="0"/>
                <a:cs typeface="Lucida Sans Unicode" pitchFamily="34" charset="0"/>
              </a:rPr>
              <a:t>New </a:t>
            </a:r>
            <a:r>
              <a:rPr lang="en-ZA" sz="2400" dirty="0">
                <a:latin typeface="Lucida Sans Unicode" pitchFamily="34" charset="0"/>
                <a:cs typeface="Lucida Sans Unicode" pitchFamily="34" charset="0"/>
              </a:rPr>
              <a:t>interventions include steps to </a:t>
            </a:r>
            <a:r>
              <a:rPr lang="en-ZA" sz="2400" dirty="0" smtClean="0">
                <a:latin typeface="Lucida Sans Unicode" pitchFamily="34" charset="0"/>
                <a:cs typeface="Lucida Sans Unicode" pitchFamily="34" charset="0"/>
              </a:rPr>
              <a:t>disrupt 	</a:t>
            </a:r>
            <a:r>
              <a:rPr lang="en-ZA" sz="2400" dirty="0">
                <a:latin typeface="Lucida Sans Unicode" pitchFamily="34" charset="0"/>
                <a:cs typeface="Lucida Sans Unicode" pitchFamily="34" charset="0"/>
              </a:rPr>
              <a:t> </a:t>
            </a:r>
            <a:r>
              <a:rPr lang="en-ZA" sz="2400" dirty="0" smtClean="0">
                <a:latin typeface="Lucida Sans Unicode" pitchFamily="34" charset="0"/>
                <a:cs typeface="Lucida Sans Unicode" pitchFamily="34" charset="0"/>
              </a:rPr>
              <a:t>transnational organised </a:t>
            </a:r>
            <a:r>
              <a:rPr lang="en-ZA" sz="2400" dirty="0">
                <a:latin typeface="Lucida Sans Unicode" pitchFamily="34" charset="0"/>
                <a:cs typeface="Lucida Sans Unicode" pitchFamily="34" charset="0"/>
              </a:rPr>
              <a:t>crime networks </a:t>
            </a:r>
            <a:r>
              <a:rPr lang="en-ZA" sz="2400" dirty="0" smtClean="0">
                <a:latin typeface="Lucida Sans Unicode" pitchFamily="34" charset="0"/>
                <a:cs typeface="Lucida Sans Unicode" pitchFamily="34" charset="0"/>
              </a:rPr>
              <a:t>and long-term </a:t>
            </a:r>
            <a:r>
              <a:rPr lang="en-ZA" sz="2400" dirty="0">
                <a:latin typeface="Lucida Sans Unicode" pitchFamily="34" charset="0"/>
                <a:cs typeface="Lucida Sans Unicode" pitchFamily="34" charset="0"/>
              </a:rPr>
              <a:t>sustainability </a:t>
            </a:r>
            <a:r>
              <a:rPr lang="en-ZA" sz="2400" dirty="0" smtClean="0">
                <a:latin typeface="Lucida Sans Unicode" pitchFamily="34" charset="0"/>
                <a:cs typeface="Lucida Sans Unicode" pitchFamily="34" charset="0"/>
              </a:rPr>
              <a:t>measures to ensure </a:t>
            </a:r>
            <a:r>
              <a:rPr lang="en-ZA" sz="2400" dirty="0">
                <a:latin typeface="Lucida Sans Unicode" pitchFamily="34" charset="0"/>
                <a:cs typeface="Lucida Sans Unicode" pitchFamily="34" charset="0"/>
              </a:rPr>
              <a:t>the </a:t>
            </a:r>
            <a:r>
              <a:rPr lang="en-ZA" sz="2400" dirty="0" smtClean="0">
                <a:latin typeface="Lucida Sans Unicode" pitchFamily="34" charset="0"/>
                <a:cs typeface="Lucida Sans Unicode" pitchFamily="34" charset="0"/>
              </a:rPr>
              <a:t>future survival </a:t>
            </a:r>
            <a:r>
              <a:rPr lang="en-ZA" sz="2400" dirty="0">
                <a:latin typeface="Lucida Sans Unicode" pitchFamily="34" charset="0"/>
                <a:cs typeface="Lucida Sans Unicode" pitchFamily="34" charset="0"/>
              </a:rPr>
              <a:t>of this key species</a:t>
            </a:r>
            <a:r>
              <a:rPr lang="en-ZA" sz="2400" dirty="0" smtClean="0">
                <a:latin typeface="Lucida Sans Unicode" pitchFamily="34" charset="0"/>
                <a:cs typeface="Lucida Sans Unicode" pitchFamily="34" charset="0"/>
              </a:rPr>
              <a:t>, including:</a:t>
            </a:r>
          </a:p>
          <a:p>
            <a:pPr marL="628650" lvl="2" indent="-269875" defTabSz="155575">
              <a:spcBef>
                <a:spcPts val="1776"/>
              </a:spcBef>
              <a:buFont typeface="Courier New" pitchFamily="49" charset="0"/>
              <a:buChar char="o"/>
            </a:pPr>
            <a:r>
              <a:rPr lang="en-ZA" sz="2000" dirty="0" smtClean="0">
                <a:latin typeface="Lucida Sans Unicode" pitchFamily="34" charset="0"/>
                <a:cs typeface="Lucida Sans Unicode" pitchFamily="34" charset="0"/>
              </a:rPr>
              <a:t>the </a:t>
            </a:r>
            <a:r>
              <a:rPr lang="en-ZA" sz="2000" dirty="0">
                <a:latin typeface="Lucida Sans Unicode" pitchFamily="34" charset="0"/>
                <a:cs typeface="Lucida Sans Unicode" pitchFamily="34" charset="0"/>
              </a:rPr>
              <a:t>creation of economic alternatives for </a:t>
            </a:r>
            <a:r>
              <a:rPr lang="en-ZA" sz="2000" dirty="0" smtClean="0">
                <a:latin typeface="Lucida Sans Unicode" pitchFamily="34" charset="0"/>
                <a:cs typeface="Lucida Sans Unicode" pitchFamily="34" charset="0"/>
              </a:rPr>
              <a:t>communities taking </a:t>
            </a:r>
            <a:r>
              <a:rPr lang="en-ZA" sz="2000" dirty="0">
                <a:latin typeface="Lucida Sans Unicode" pitchFamily="34" charset="0"/>
                <a:cs typeface="Lucida Sans Unicode" pitchFamily="34" charset="0"/>
              </a:rPr>
              <a:t>into account the government’s sustainable utilisation </a:t>
            </a:r>
            <a:r>
              <a:rPr lang="en-ZA" sz="2000" dirty="0" smtClean="0">
                <a:latin typeface="Lucida Sans Unicode" pitchFamily="34" charset="0"/>
                <a:cs typeface="Lucida Sans Unicode" pitchFamily="34" charset="0"/>
              </a:rPr>
              <a:t>policy;</a:t>
            </a:r>
          </a:p>
          <a:p>
            <a:pPr marL="628650" lvl="2" indent="-269875" defTabSz="155575">
              <a:spcBef>
                <a:spcPts val="1776"/>
              </a:spcBef>
              <a:buFont typeface="Courier New" pitchFamily="49" charset="0"/>
              <a:buChar char="o"/>
            </a:pPr>
            <a:r>
              <a:rPr lang="en-ZA" sz="2000" dirty="0" smtClean="0">
                <a:latin typeface="Lucida Sans Unicode" pitchFamily="34" charset="0"/>
                <a:cs typeface="Lucida Sans Unicode" pitchFamily="34" charset="0"/>
              </a:rPr>
              <a:t>creating </a:t>
            </a:r>
            <a:r>
              <a:rPr lang="en-ZA" sz="2000" dirty="0">
                <a:latin typeface="Lucida Sans Unicode" pitchFamily="34" charset="0"/>
                <a:cs typeface="Lucida Sans Unicode" pitchFamily="34" charset="0"/>
              </a:rPr>
              <a:t>incentives to promote / facilitate rhino </a:t>
            </a:r>
            <a:r>
              <a:rPr lang="en-ZA" sz="2000" dirty="0" smtClean="0">
                <a:latin typeface="Lucida Sans Unicode" pitchFamily="34" charset="0"/>
                <a:cs typeface="Lucida Sans Unicode" pitchFamily="34" charset="0"/>
              </a:rPr>
              <a:t>ownership</a:t>
            </a:r>
            <a:endParaRPr lang="en-ZA" sz="2000" dirty="0">
              <a:latin typeface="Lucida Sans Unicode" pitchFamily="34" charset="0"/>
              <a:cs typeface="Lucida Sans Unicode" pitchFamily="34" charset="0"/>
            </a:endParaRPr>
          </a:p>
          <a:p>
            <a:pPr marL="358775" lvl="2" indent="0" defTabSz="155575">
              <a:spcBef>
                <a:spcPts val="1776"/>
              </a:spcBef>
              <a:buNone/>
            </a:pPr>
            <a:r>
              <a:rPr lang="en-ZA" sz="2000" dirty="0" smtClean="0">
                <a:latin typeface="Lucida Sans Unicode" pitchFamily="34" charset="0"/>
                <a:cs typeface="Lucida Sans Unicode" pitchFamily="34" charset="0"/>
              </a:rPr>
              <a:t>The Biodiversity Economy Strategy, including the Rhino </a:t>
            </a:r>
            <a:r>
              <a:rPr lang="en-ZA" sz="2000" smtClean="0">
                <a:latin typeface="Lucida Sans Unicode" pitchFamily="34" charset="0"/>
                <a:cs typeface="Lucida Sans Unicode" pitchFamily="34" charset="0"/>
              </a:rPr>
              <a:t>lab outcomes will play an important role in achieving the above.</a:t>
            </a:r>
            <a:endParaRPr lang="en-ZA" sz="2000" dirty="0" smtClean="0">
              <a:latin typeface="Lucida Sans Unicode" pitchFamily="34" charset="0"/>
              <a:cs typeface="Lucida Sans Unicode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3A4A3-1339-8F4A-AB34-FE05E7F3EAE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86911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extLst/>
          </p:nvPr>
        </p:nvGraphicFramePr>
        <p:xfrm>
          <a:off x="1623" y="1623"/>
          <a:ext cx="1619" cy="1619"/>
        </p:xfrm>
        <a:graphic>
          <a:graphicData uri="http://schemas.openxmlformats.org/presentationml/2006/ole">
            <p:oleObj spid="_x0000_s1029" name="think-cell Slide" r:id="rId16" imgW="270" imgH="270" progId="">
              <p:embed/>
            </p:oleObj>
          </a:graphicData>
        </a:graphic>
      </p:graphicFrame>
      <p:grpSp>
        <p:nvGrpSpPr>
          <p:cNvPr id="56" name="Group 55"/>
          <p:cNvGrpSpPr/>
          <p:nvPr/>
        </p:nvGrpSpPr>
        <p:grpSpPr>
          <a:xfrm>
            <a:off x="3" y="578646"/>
            <a:ext cx="9143999" cy="505360"/>
            <a:chOff x="119063" y="1058863"/>
            <a:chExt cx="8961437" cy="495300"/>
          </a:xfrm>
        </p:grpSpPr>
        <p:sp>
          <p:nvSpPr>
            <p:cNvPr id="57" name="Rectangle 56"/>
            <p:cNvSpPr>
              <a:spLocks/>
            </p:cNvSpPr>
            <p:nvPr/>
          </p:nvSpPr>
          <p:spPr>
            <a:xfrm>
              <a:off x="119063" y="1068388"/>
              <a:ext cx="8961437" cy="485775"/>
            </a:xfrm>
            <a:prstGeom prst="rect">
              <a:avLst/>
            </a:prstGeom>
            <a:gradFill rotWithShape="1">
              <a:gsLst>
                <a:gs pos="0">
                  <a:srgbClr val="EEEEEE"/>
                </a:gs>
                <a:gs pos="100000">
                  <a:srgbClr val="EEEEEE">
                    <a:gamma/>
                    <a:tint val="0"/>
                    <a:invGamma/>
                    <a:alpha val="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defTabSz="457104"/>
              <a:endParaRPr lang="en-US" dirty="0" err="1">
                <a:solidFill>
                  <a:prstClr val="black"/>
                </a:solidFill>
                <a:latin typeface="Arial" charset="0"/>
              </a:endParaRPr>
            </a:p>
          </p:txBody>
        </p:sp>
        <p:cxnSp>
          <p:nvCxnSpPr>
            <p:cNvPr id="58" name="Straight Connector 57"/>
            <p:cNvCxnSpPr>
              <a:cxnSpLocks/>
            </p:cNvCxnSpPr>
            <p:nvPr/>
          </p:nvCxnSpPr>
          <p:spPr>
            <a:xfrm>
              <a:off x="119063" y="1058863"/>
              <a:ext cx="8961437" cy="0"/>
            </a:xfrm>
            <a:prstGeom prst="line">
              <a:avLst/>
            </a:prstGeom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Rectangle 6"/>
          <p:cNvSpPr>
            <a:spLocks/>
          </p:cNvSpPr>
          <p:nvPr/>
        </p:nvSpPr>
        <p:spPr>
          <a:xfrm>
            <a:off x="169706" y="757834"/>
            <a:ext cx="3448099" cy="321289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3276" tIns="46638" rIns="93276" bIns="46638" rtlCol="0" anchor="ctr"/>
          <a:lstStyle/>
          <a:p>
            <a:pPr algn="ctr" defTabSz="457104"/>
            <a:endParaRPr lang="en-US" dirty="0" err="1" smtClean="0">
              <a:solidFill>
                <a:prstClr val="black"/>
              </a:solidFill>
            </a:endParaRPr>
          </a:p>
        </p:txBody>
      </p:sp>
      <p:sp>
        <p:nvSpPr>
          <p:cNvPr id="43" name="Rectangle 42"/>
          <p:cNvSpPr>
            <a:spLocks/>
          </p:cNvSpPr>
          <p:nvPr/>
        </p:nvSpPr>
        <p:spPr>
          <a:xfrm>
            <a:off x="6132698" y="757834"/>
            <a:ext cx="2856808" cy="321289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3276" tIns="46638" rIns="93276" bIns="46638" rtlCol="0" anchor="ctr"/>
          <a:lstStyle/>
          <a:p>
            <a:pPr algn="ctr" defTabSz="457104"/>
            <a:endParaRPr lang="en-US" dirty="0" err="1" smtClean="0">
              <a:solidFill>
                <a:prstClr val="black"/>
              </a:solidFill>
            </a:endParaRPr>
          </a:p>
        </p:txBody>
      </p:sp>
      <p:sp>
        <p:nvSpPr>
          <p:cNvPr id="47" name="Rectangle 46"/>
          <p:cNvSpPr>
            <a:spLocks/>
          </p:cNvSpPr>
          <p:nvPr/>
        </p:nvSpPr>
        <p:spPr>
          <a:xfrm>
            <a:off x="169706" y="4033610"/>
            <a:ext cx="3448099" cy="226530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3276" tIns="46638" rIns="93276" bIns="46638" rtlCol="0" anchor="ctr"/>
          <a:lstStyle/>
          <a:p>
            <a:pPr algn="ctr" defTabSz="457104"/>
            <a:endParaRPr lang="en-US" dirty="0" err="1" smtClean="0">
              <a:solidFill>
                <a:prstClr val="black"/>
              </a:solidFill>
            </a:endParaRPr>
          </a:p>
        </p:txBody>
      </p:sp>
      <p:sp>
        <p:nvSpPr>
          <p:cNvPr id="49" name="Rectangle 48"/>
          <p:cNvSpPr>
            <a:spLocks/>
          </p:cNvSpPr>
          <p:nvPr/>
        </p:nvSpPr>
        <p:spPr>
          <a:xfrm>
            <a:off x="3697859" y="4033610"/>
            <a:ext cx="5291651" cy="226530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3276" tIns="46638" rIns="93276" bIns="46638" rtlCol="0" anchor="ctr"/>
          <a:lstStyle/>
          <a:p>
            <a:pPr algn="ctr" defTabSz="457104"/>
            <a:endParaRPr lang="en-US" dirty="0" err="1" smtClean="0">
              <a:solidFill>
                <a:prstClr val="black"/>
              </a:solidFill>
            </a:endParaRPr>
          </a:p>
        </p:txBody>
      </p:sp>
      <p:sp>
        <p:nvSpPr>
          <p:cNvPr id="18" name="Rectangle 24"/>
          <p:cNvSpPr txBox="1">
            <a:spLocks/>
          </p:cNvSpPr>
          <p:nvPr/>
        </p:nvSpPr>
        <p:spPr bwMode="gray">
          <a:xfrm>
            <a:off x="174944" y="1413990"/>
            <a:ext cx="3442859" cy="15073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lvl="0" indent="0" defTabSz="895042" eaLnBrk="1" hangingPunct="1">
              <a:buClr>
                <a:schemeClr val="tx2"/>
              </a:buClr>
              <a:defRPr baseline="0">
                <a:latin typeface="+mn-lt"/>
              </a:defRPr>
            </a:lvl1pPr>
            <a:lvl2pPr marL="193608" lvl="1" indent="-192023" defTabSz="895042" eaLnBrk="1" hangingPunct="1">
              <a:buClr>
                <a:schemeClr val="tx2"/>
              </a:buClr>
              <a:buSzPct val="125000"/>
              <a:buFont typeface="Arial" charset="0"/>
              <a:buChar char="▪"/>
              <a:defRPr sz="1200" baseline="0">
                <a:latin typeface="+mn-lt"/>
              </a:defRPr>
            </a:lvl2pPr>
            <a:lvl3pPr marL="457042" lvl="2" indent="-261848" defTabSz="895042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</a:defRPr>
            </a:lvl3pPr>
            <a:lvl4pPr marL="614151" lvl="3" indent="-155522" defTabSz="895042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</a:defRPr>
            </a:lvl4pPr>
            <a:lvl5pPr marL="749550" lvl="4" indent="-130130" defTabSz="895042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5pPr>
            <a:lvl6pPr marL="749550" indent="-130130" defTabSz="895042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550" indent="-130130" defTabSz="895042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550" indent="-130130" defTabSz="895042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550" indent="-130130" defTabSz="895042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marL="1617" lvl="1" indent="0">
              <a:spcBef>
                <a:spcPct val="15000"/>
              </a:spcBef>
              <a:buClr>
                <a:srgbClr val="1F497D"/>
              </a:buClr>
              <a:buNone/>
            </a:pPr>
            <a:r>
              <a:rPr lang="en-US" sz="1000" b="1" dirty="0">
                <a:solidFill>
                  <a:srgbClr val="C0504D"/>
                </a:solidFill>
              </a:rPr>
              <a:t>Anti-poaching</a:t>
            </a:r>
          </a:p>
          <a:p>
            <a:pPr lvl="1">
              <a:spcBef>
                <a:spcPct val="15000"/>
              </a:spcBef>
              <a:buClr>
                <a:srgbClr val="1F497D"/>
              </a:buClr>
            </a:pPr>
            <a:r>
              <a:rPr lang="en-US" sz="1000" dirty="0" err="1">
                <a:solidFill>
                  <a:prstClr val="black"/>
                </a:solidFill>
              </a:rPr>
              <a:t>APU</a:t>
            </a:r>
            <a:r>
              <a:rPr lang="en-US" sz="1000" dirty="0">
                <a:solidFill>
                  <a:prstClr val="black"/>
                </a:solidFill>
              </a:rPr>
              <a:t> capabilities: improved standardization and use of best practices</a:t>
            </a:r>
          </a:p>
          <a:p>
            <a:pPr lvl="1">
              <a:spcBef>
                <a:spcPct val="15000"/>
              </a:spcBef>
              <a:buClr>
                <a:srgbClr val="1F497D"/>
              </a:buClr>
            </a:pPr>
            <a:r>
              <a:rPr lang="en-US" sz="1000" dirty="0">
                <a:solidFill>
                  <a:prstClr val="black"/>
                </a:solidFill>
              </a:rPr>
              <a:t>Protection: more mobile footprint in the park, emphasis on perimeter protection</a:t>
            </a:r>
          </a:p>
          <a:p>
            <a:pPr lvl="1">
              <a:spcBef>
                <a:spcPct val="15000"/>
              </a:spcBef>
              <a:buClr>
                <a:srgbClr val="1F497D"/>
              </a:buClr>
            </a:pPr>
            <a:r>
              <a:rPr lang="en-US" sz="1000" dirty="0">
                <a:solidFill>
                  <a:prstClr val="black"/>
                </a:solidFill>
              </a:rPr>
              <a:t>Reactive elements: ramp up of </a:t>
            </a:r>
            <a:r>
              <a:rPr lang="en-US" sz="1000" dirty="0" err="1">
                <a:solidFill>
                  <a:prstClr val="black"/>
                </a:solidFill>
              </a:rPr>
              <a:t>APUs</a:t>
            </a:r>
            <a:r>
              <a:rPr lang="en-US" sz="1000" dirty="0">
                <a:solidFill>
                  <a:prstClr val="black"/>
                </a:solidFill>
              </a:rPr>
              <a:t> in provinces, increased support for </a:t>
            </a:r>
            <a:r>
              <a:rPr lang="en-US" sz="1000" dirty="0" err="1">
                <a:solidFill>
                  <a:prstClr val="black"/>
                </a:solidFill>
              </a:rPr>
              <a:t>APUs</a:t>
            </a:r>
            <a:r>
              <a:rPr lang="en-US" sz="1000" dirty="0">
                <a:solidFill>
                  <a:prstClr val="black"/>
                </a:solidFill>
              </a:rPr>
              <a:t> in </a:t>
            </a:r>
            <a:r>
              <a:rPr lang="en-US" sz="1000" dirty="0" err="1">
                <a:solidFill>
                  <a:prstClr val="black"/>
                </a:solidFill>
              </a:rPr>
              <a:t>SANParks</a:t>
            </a:r>
            <a:endParaRPr lang="en-US" sz="1000" dirty="0">
              <a:solidFill>
                <a:prstClr val="black"/>
              </a:solidFill>
            </a:endParaRPr>
          </a:p>
          <a:p>
            <a:pPr lvl="1">
              <a:spcBef>
                <a:spcPct val="15000"/>
              </a:spcBef>
              <a:buClr>
                <a:srgbClr val="1F497D"/>
              </a:buClr>
            </a:pPr>
            <a:r>
              <a:rPr lang="en-US" sz="1000" dirty="0">
                <a:solidFill>
                  <a:prstClr val="black"/>
                </a:solidFill>
              </a:rPr>
              <a:t>Proactive elements: improved intelligence, transnational cooperation, and use of technology</a:t>
            </a:r>
          </a:p>
        </p:txBody>
      </p:sp>
      <p:sp>
        <p:nvSpPr>
          <p:cNvPr id="44" name="TextBox 4"/>
          <p:cNvSpPr txBox="1">
            <a:spLocks/>
          </p:cNvSpPr>
          <p:nvPr>
            <p:custDataLst>
              <p:tags r:id="rId2"/>
            </p:custDataLst>
          </p:nvPr>
        </p:nvSpPr>
        <p:spPr bwMode="gray">
          <a:xfrm>
            <a:off x="169706" y="757836"/>
            <a:ext cx="3448099" cy="700957"/>
          </a:xfrm>
          <a:prstGeom prst="rect">
            <a:avLst/>
          </a:prstGeom>
          <a:solidFill>
            <a:schemeClr val="accent4"/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vert="horz" wrap="square" lIns="932764" tIns="36723" rIns="36723" bIns="36723" numCol="1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lvl="0" indent="0" defTabSz="895350" eaLnBrk="1" hangingPunct="1">
              <a:buClr>
                <a:srgbClr val="002960"/>
              </a:buClr>
              <a:defRPr sz="1400" b="1">
                <a:solidFill>
                  <a:schemeClr val="bg1"/>
                </a:solidFill>
                <a:latin typeface="+mn-lt"/>
                <a:ea typeface="Arial Unicode MS" pitchFamily="34" charset="-128"/>
                <a:cs typeface="Arial Unicode MS" pitchFamily="34" charset="-128"/>
              </a:defRPr>
            </a:lvl1pPr>
            <a:lvl2pPr marL="193675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>
                <a:latin typeface="+mn-lt"/>
                <a:ea typeface="Arial Unicode MS" pitchFamily="34" charset="-128"/>
                <a:cs typeface="Arial Unicode MS" pitchFamily="34" charset="-128"/>
              </a:defRPr>
            </a:lvl2pPr>
            <a:lvl3pPr marL="457200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>
                <a:latin typeface="+mn-lt"/>
                <a:ea typeface="Arial Unicode MS" pitchFamily="34" charset="-128"/>
                <a:cs typeface="Arial Unicode MS" pitchFamily="34" charset="-128"/>
              </a:defRPr>
            </a:lvl3pPr>
            <a:lvl4pPr marL="61436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>
                <a:latin typeface="+mn-lt"/>
                <a:ea typeface="Arial Unicode MS" pitchFamily="34" charset="-128"/>
                <a:cs typeface="Arial Unicode MS" pitchFamily="34" charset="-128"/>
              </a:defRPr>
            </a:lvl4pPr>
            <a:lvl5pPr marL="749808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  <a:ea typeface="Arial Unicode MS" pitchFamily="34" charset="-128"/>
                <a:cs typeface="Arial Unicode MS" pitchFamily="34" charset="-128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9pPr>
          </a:lstStyle>
          <a:p>
            <a:r>
              <a:rPr lang="en-US" sz="1200" dirty="0">
                <a:solidFill>
                  <a:prstClr val="white"/>
                </a:solidFill>
              </a:rPr>
              <a:t>Law Enforcement</a:t>
            </a:r>
          </a:p>
        </p:txBody>
      </p:sp>
      <p:sp>
        <p:nvSpPr>
          <p:cNvPr id="39" name="TextBox 4"/>
          <p:cNvSpPr txBox="1">
            <a:spLocks/>
          </p:cNvSpPr>
          <p:nvPr>
            <p:custDataLst>
              <p:tags r:id="rId3"/>
            </p:custDataLst>
          </p:nvPr>
        </p:nvSpPr>
        <p:spPr bwMode="gray">
          <a:xfrm>
            <a:off x="6132698" y="757836"/>
            <a:ext cx="2856808" cy="700957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vert="horz" wrap="square" lIns="932764" tIns="36723" rIns="36723" bIns="36723" numCol="1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lvl="0" indent="0" defTabSz="895350" eaLnBrk="1" hangingPunct="1">
              <a:buClr>
                <a:srgbClr val="002960"/>
              </a:buClr>
              <a:defRPr sz="1400" b="1">
                <a:solidFill>
                  <a:schemeClr val="bg1"/>
                </a:solidFill>
                <a:latin typeface="+mn-lt"/>
                <a:ea typeface="Arial Unicode MS" pitchFamily="34" charset="-128"/>
                <a:cs typeface="Arial Unicode MS" pitchFamily="34" charset="-128"/>
              </a:defRPr>
            </a:lvl1pPr>
            <a:lvl2pPr marL="193675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>
                <a:latin typeface="+mn-lt"/>
                <a:ea typeface="Arial Unicode MS" pitchFamily="34" charset="-128"/>
                <a:cs typeface="Arial Unicode MS" pitchFamily="34" charset="-128"/>
              </a:defRPr>
            </a:lvl2pPr>
            <a:lvl3pPr marL="457200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>
                <a:latin typeface="+mn-lt"/>
                <a:ea typeface="Arial Unicode MS" pitchFamily="34" charset="-128"/>
                <a:cs typeface="Arial Unicode MS" pitchFamily="34" charset="-128"/>
              </a:defRPr>
            </a:lvl3pPr>
            <a:lvl4pPr marL="61436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>
                <a:latin typeface="+mn-lt"/>
                <a:ea typeface="Arial Unicode MS" pitchFamily="34" charset="-128"/>
                <a:cs typeface="Arial Unicode MS" pitchFamily="34" charset="-128"/>
              </a:defRPr>
            </a:lvl4pPr>
            <a:lvl5pPr marL="749808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  <a:ea typeface="Arial Unicode MS" pitchFamily="34" charset="-128"/>
                <a:cs typeface="Arial Unicode MS" pitchFamily="34" charset="-128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9pPr>
          </a:lstStyle>
          <a:p>
            <a:r>
              <a:rPr lang="en-US" sz="1200" dirty="0">
                <a:solidFill>
                  <a:prstClr val="white"/>
                </a:solidFill>
              </a:rPr>
              <a:t>Demand Management</a:t>
            </a:r>
          </a:p>
        </p:txBody>
      </p:sp>
      <p:sp>
        <p:nvSpPr>
          <p:cNvPr id="40" name="TextBox 4"/>
          <p:cNvSpPr txBox="1">
            <a:spLocks/>
          </p:cNvSpPr>
          <p:nvPr>
            <p:custDataLst>
              <p:tags r:id="rId4"/>
            </p:custDataLst>
          </p:nvPr>
        </p:nvSpPr>
        <p:spPr bwMode="gray">
          <a:xfrm>
            <a:off x="171479" y="4031643"/>
            <a:ext cx="3446326" cy="700957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vert="horz" wrap="square" lIns="932764" tIns="36723" rIns="36723" bIns="36723" numCol="1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lvl="0" indent="0" defTabSz="895350" eaLnBrk="1" hangingPunct="1">
              <a:buClr>
                <a:srgbClr val="002960"/>
              </a:buClr>
              <a:defRPr sz="1200" b="1">
                <a:solidFill>
                  <a:schemeClr val="bg1"/>
                </a:solidFill>
                <a:latin typeface="+mn-lt"/>
                <a:ea typeface="Arial Unicode MS" pitchFamily="34" charset="-128"/>
                <a:cs typeface="Arial Unicode MS" pitchFamily="34" charset="-128"/>
              </a:defRPr>
            </a:lvl1pPr>
            <a:lvl2pPr marL="193675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>
                <a:latin typeface="+mn-lt"/>
                <a:ea typeface="Arial Unicode MS" pitchFamily="34" charset="-128"/>
                <a:cs typeface="Arial Unicode MS" pitchFamily="34" charset="-128"/>
              </a:defRPr>
            </a:lvl2pPr>
            <a:lvl3pPr marL="457200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>
                <a:latin typeface="+mn-lt"/>
                <a:ea typeface="Arial Unicode MS" pitchFamily="34" charset="-128"/>
                <a:cs typeface="Arial Unicode MS" pitchFamily="34" charset="-128"/>
              </a:defRPr>
            </a:lvl3pPr>
            <a:lvl4pPr marL="61436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>
                <a:latin typeface="+mn-lt"/>
                <a:ea typeface="Arial Unicode MS" pitchFamily="34" charset="-128"/>
                <a:cs typeface="Arial Unicode MS" pitchFamily="34" charset="-128"/>
              </a:defRPr>
            </a:lvl4pPr>
            <a:lvl5pPr marL="749808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  <a:ea typeface="Arial Unicode MS" pitchFamily="34" charset="-128"/>
                <a:cs typeface="Arial Unicode MS" pitchFamily="34" charset="-128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9pPr>
          </a:lstStyle>
          <a:p>
            <a:r>
              <a:rPr lang="en-US" dirty="0" smtClean="0">
                <a:solidFill>
                  <a:prstClr val="white"/>
                </a:solidFill>
              </a:rPr>
              <a:t>Management of Rhino populations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5" name="TextBox 4"/>
          <p:cNvSpPr txBox="1">
            <a:spLocks/>
          </p:cNvSpPr>
          <p:nvPr>
            <p:custDataLst>
              <p:tags r:id="rId5"/>
            </p:custDataLst>
          </p:nvPr>
        </p:nvSpPr>
        <p:spPr bwMode="gray">
          <a:xfrm>
            <a:off x="3697859" y="4033612"/>
            <a:ext cx="5291651" cy="700957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vert="horz" wrap="square" lIns="932764" tIns="36723" rIns="36723" bIns="36723" numCol="1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lvl="0" indent="0" defTabSz="895350" eaLnBrk="1" hangingPunct="1">
              <a:buClr>
                <a:srgbClr val="002960"/>
              </a:buClr>
              <a:defRPr sz="1200" b="1">
                <a:solidFill>
                  <a:schemeClr val="bg1"/>
                </a:solidFill>
                <a:latin typeface="+mn-lt"/>
                <a:ea typeface="Arial Unicode MS" pitchFamily="34" charset="-128"/>
                <a:cs typeface="Arial Unicode MS" pitchFamily="34" charset="-128"/>
              </a:defRPr>
            </a:lvl1pPr>
            <a:lvl2pPr marL="193675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>
                <a:latin typeface="+mn-lt"/>
                <a:ea typeface="Arial Unicode MS" pitchFamily="34" charset="-128"/>
                <a:cs typeface="Arial Unicode MS" pitchFamily="34" charset="-128"/>
              </a:defRPr>
            </a:lvl2pPr>
            <a:lvl3pPr marL="457200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>
                <a:latin typeface="+mn-lt"/>
                <a:ea typeface="Arial Unicode MS" pitchFamily="34" charset="-128"/>
                <a:cs typeface="Arial Unicode MS" pitchFamily="34" charset="-128"/>
              </a:defRPr>
            </a:lvl3pPr>
            <a:lvl4pPr marL="61436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>
                <a:latin typeface="+mn-lt"/>
                <a:ea typeface="Arial Unicode MS" pitchFamily="34" charset="-128"/>
                <a:cs typeface="Arial Unicode MS" pitchFamily="34" charset="-128"/>
              </a:defRPr>
            </a:lvl4pPr>
            <a:lvl5pPr marL="749808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  <a:ea typeface="Arial Unicode MS" pitchFamily="34" charset="-128"/>
                <a:cs typeface="Arial Unicode MS" pitchFamily="34" charset="-128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9pPr>
          </a:lstStyle>
          <a:p>
            <a:r>
              <a:rPr lang="en-US" dirty="0">
                <a:solidFill>
                  <a:prstClr val="white"/>
                </a:solidFill>
              </a:rPr>
              <a:t>Responsive Legislation</a:t>
            </a:r>
          </a:p>
        </p:txBody>
      </p:sp>
      <p:pic>
        <p:nvPicPr>
          <p:cNvPr id="35" name="Picture 34"/>
          <p:cNvPicPr>
            <a:picLocks/>
          </p:cNvPicPr>
          <p:nvPr/>
        </p:nvPicPr>
        <p:blipFill>
          <a:blip r:embed="rId17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55088" y="863922"/>
            <a:ext cx="732155" cy="488785"/>
          </a:xfrm>
          <a:prstGeom prst="roundRect">
            <a:avLst/>
          </a:prstGeom>
          <a:noFill/>
          <a:ln w="19050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36" name="Picture 35"/>
          <p:cNvPicPr>
            <a:picLocks/>
          </p:cNvPicPr>
          <p:nvPr/>
        </p:nvPicPr>
        <p:blipFill>
          <a:blip r:embed="rId18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20246" y="4139698"/>
            <a:ext cx="732155" cy="488785"/>
          </a:xfrm>
          <a:prstGeom prst="roundRect">
            <a:avLst/>
          </a:prstGeom>
          <a:noFill/>
          <a:ln w="19050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37" name="Picture 36"/>
          <p:cNvPicPr>
            <a:picLocks/>
          </p:cNvPicPr>
          <p:nvPr/>
        </p:nvPicPr>
        <p:blipFill rotWithShape="1">
          <a:blip r:embed="rId19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292094" y="4137729"/>
            <a:ext cx="732155" cy="488785"/>
          </a:xfrm>
          <a:prstGeom prst="roundRect">
            <a:avLst/>
          </a:prstGeom>
          <a:noFill/>
          <a:ln w="19050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38" name="Picture 37"/>
          <p:cNvPicPr>
            <a:picLocks/>
          </p:cNvPicPr>
          <p:nvPr/>
        </p:nvPicPr>
        <p:blipFill>
          <a:blip r:embed="rId20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2093" y="863922"/>
            <a:ext cx="732155" cy="488785"/>
          </a:xfrm>
          <a:prstGeom prst="roundRect">
            <a:avLst/>
          </a:prstGeom>
          <a:noFill/>
          <a:ln w="19050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41" name="Rectangle 40"/>
          <p:cNvSpPr>
            <a:spLocks/>
          </p:cNvSpPr>
          <p:nvPr/>
        </p:nvSpPr>
        <p:spPr>
          <a:xfrm>
            <a:off x="3697856" y="757834"/>
            <a:ext cx="2354786" cy="321289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3276" tIns="46638" rIns="93276" bIns="46638" rtlCol="0" anchor="ctr"/>
          <a:lstStyle/>
          <a:p>
            <a:pPr algn="ctr" defTabSz="457104"/>
            <a:endParaRPr lang="en-US" dirty="0" err="1" smtClean="0">
              <a:solidFill>
                <a:prstClr val="black"/>
              </a:solidFill>
            </a:endParaRPr>
          </a:p>
        </p:txBody>
      </p:sp>
      <p:sp>
        <p:nvSpPr>
          <p:cNvPr id="14" name="Rectangle 16"/>
          <p:cNvSpPr txBox="1">
            <a:spLocks/>
          </p:cNvSpPr>
          <p:nvPr/>
        </p:nvSpPr>
        <p:spPr bwMode="gray">
          <a:xfrm>
            <a:off x="3820244" y="1506930"/>
            <a:ext cx="2232398" cy="22924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042" eaLnBrk="1" hangingPunct="1">
              <a:buClr>
                <a:schemeClr val="tx2"/>
              </a:buClr>
              <a:defRPr lang="en-US" baseline="0" noProof="0" smtClean="0">
                <a:latin typeface="+mn-lt"/>
              </a:defRPr>
            </a:lvl1pPr>
            <a:lvl2pPr marL="193608" lvl="1" indent="-192023" defTabSz="895042" eaLnBrk="1" hangingPunct="1">
              <a:buClr>
                <a:schemeClr val="tx2"/>
              </a:buClr>
              <a:buSzPct val="125000"/>
              <a:buFont typeface="Arial" charset="0"/>
              <a:buChar char="▪"/>
              <a:defRPr lang="en-US" baseline="0" noProof="0" smtClean="0">
                <a:latin typeface="+mn-lt"/>
              </a:defRPr>
            </a:lvl2pPr>
            <a:lvl3pPr marL="457042" lvl="2" indent="-261848" defTabSz="895042" eaLnBrk="1" hangingPunct="1">
              <a:buClr>
                <a:schemeClr val="tx2"/>
              </a:buClr>
              <a:buSzPct val="120000"/>
              <a:buFont typeface="Arial" charset="0"/>
              <a:buChar char="–"/>
              <a:defRPr lang="en-US" baseline="0" noProof="0" smtClean="0">
                <a:latin typeface="+mn-lt"/>
              </a:defRPr>
            </a:lvl3pPr>
            <a:lvl4pPr marL="614151" lvl="3" indent="-155522" defTabSz="895042" eaLnBrk="1" hangingPunct="1">
              <a:buClr>
                <a:schemeClr val="tx2"/>
              </a:buClr>
              <a:buSzPct val="120000"/>
              <a:buFont typeface="Arial" charset="0"/>
              <a:buChar char="▫"/>
              <a:defRPr lang="en-US" baseline="0" noProof="0" smtClean="0">
                <a:latin typeface="+mn-lt"/>
              </a:defRPr>
            </a:lvl4pPr>
            <a:lvl5pPr marL="749550" lvl="4" indent="-130130" defTabSz="895042" eaLnBrk="1" hangingPunct="1">
              <a:buClr>
                <a:schemeClr val="tx2"/>
              </a:buClr>
              <a:buSzPct val="89000"/>
              <a:buFont typeface="Arial" charset="0"/>
              <a:buChar char="-"/>
              <a:defRPr lang="en-US" baseline="0" noProof="0" dirty="0" smtClean="0">
                <a:latin typeface="+mn-lt"/>
              </a:defRPr>
            </a:lvl5pPr>
            <a:lvl6pPr marL="749550" indent="-130130" defTabSz="895042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550" indent="-130130" defTabSz="895042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550" indent="-130130" defTabSz="895042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550" indent="-130130" defTabSz="895042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lvl="1">
              <a:spcBef>
                <a:spcPct val="15000"/>
              </a:spcBef>
              <a:buClr>
                <a:srgbClr val="1F497D"/>
              </a:buClr>
            </a:pPr>
            <a:r>
              <a:rPr sz="1000" dirty="0">
                <a:solidFill>
                  <a:prstClr val="black"/>
                </a:solidFill>
              </a:rPr>
              <a:t>Improved governance via community facilitators </a:t>
            </a:r>
          </a:p>
          <a:p>
            <a:pPr lvl="1">
              <a:spcBef>
                <a:spcPct val="15000"/>
              </a:spcBef>
              <a:buClr>
                <a:srgbClr val="1F497D"/>
              </a:buClr>
            </a:pPr>
            <a:r>
              <a:rPr sz="1000" dirty="0">
                <a:solidFill>
                  <a:srgbClr val="000000"/>
                </a:solidFill>
              </a:rPr>
              <a:t>Enhance the community ranger model with  a national career and roll-out plan for the community ranger model</a:t>
            </a:r>
            <a:endParaRPr sz="1000" dirty="0">
              <a:solidFill>
                <a:prstClr val="black"/>
              </a:solidFill>
            </a:endParaRPr>
          </a:p>
          <a:p>
            <a:pPr lvl="1">
              <a:spcBef>
                <a:spcPct val="15000"/>
              </a:spcBef>
              <a:buClr>
                <a:srgbClr val="1F497D"/>
              </a:buClr>
            </a:pPr>
            <a:r>
              <a:rPr sz="1000" dirty="0">
                <a:solidFill>
                  <a:srgbClr val="000000"/>
                </a:solidFill>
              </a:rPr>
              <a:t>Conduct stock take on existing economic community empowerment programs to intelligently consolidate and re-allocate resources</a:t>
            </a:r>
          </a:p>
          <a:p>
            <a:pPr lvl="1">
              <a:spcBef>
                <a:spcPct val="15000"/>
              </a:spcBef>
              <a:buClr>
                <a:srgbClr val="1F497D"/>
              </a:buClr>
            </a:pPr>
            <a:r>
              <a:rPr sz="1000" dirty="0">
                <a:solidFill>
                  <a:srgbClr val="000000"/>
                </a:solidFill>
              </a:rPr>
              <a:t>Develop and roll-out a broader restorative justice </a:t>
            </a:r>
            <a:r>
              <a:rPr sz="1000" dirty="0" err="1">
                <a:solidFill>
                  <a:srgbClr val="000000"/>
                </a:solidFill>
              </a:rPr>
              <a:t>programme</a:t>
            </a:r>
            <a:r>
              <a:rPr sz="1000" dirty="0">
                <a:solidFill>
                  <a:srgbClr val="000000"/>
                </a:solidFill>
              </a:rPr>
              <a:t> with SAPS and other partners</a:t>
            </a:r>
            <a:endParaRPr sz="1000" dirty="0">
              <a:solidFill>
                <a:prstClr val="black"/>
              </a:solidFill>
            </a:endParaRPr>
          </a:p>
          <a:p>
            <a:pPr lvl="1">
              <a:spcBef>
                <a:spcPct val="15000"/>
              </a:spcBef>
              <a:buClr>
                <a:srgbClr val="1F497D"/>
              </a:buClr>
            </a:pPr>
            <a:r>
              <a:rPr sz="1000" dirty="0">
                <a:solidFill>
                  <a:srgbClr val="000000"/>
                </a:solidFill>
              </a:rPr>
              <a:t>Launch a community empowerment plan and champions</a:t>
            </a:r>
            <a:endParaRPr sz="1000" dirty="0">
              <a:solidFill>
                <a:prstClr val="black"/>
              </a:solidFill>
            </a:endParaRPr>
          </a:p>
        </p:txBody>
      </p:sp>
      <p:sp>
        <p:nvSpPr>
          <p:cNvPr id="42" name="TextBox 4"/>
          <p:cNvSpPr txBox="1">
            <a:spLocks/>
          </p:cNvSpPr>
          <p:nvPr>
            <p:custDataLst>
              <p:tags r:id="rId6"/>
            </p:custDataLst>
          </p:nvPr>
        </p:nvSpPr>
        <p:spPr bwMode="gray">
          <a:xfrm>
            <a:off x="3697856" y="757836"/>
            <a:ext cx="2354786" cy="700957"/>
          </a:xfrm>
          <a:prstGeom prst="rect">
            <a:avLst/>
          </a:prstGeom>
          <a:solidFill>
            <a:schemeClr val="accent3"/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vert="horz" wrap="square" lIns="932764" tIns="36723" rIns="36723" bIns="36723" numCol="1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lvl="0" indent="0" defTabSz="895350" eaLnBrk="1" hangingPunct="1">
              <a:buClr>
                <a:srgbClr val="002960"/>
              </a:buClr>
              <a:defRPr sz="1400" b="1">
                <a:solidFill>
                  <a:schemeClr val="bg1"/>
                </a:solidFill>
                <a:latin typeface="+mn-lt"/>
                <a:ea typeface="Arial Unicode MS" pitchFamily="34" charset="-128"/>
                <a:cs typeface="Arial Unicode MS" pitchFamily="34" charset="-128"/>
              </a:defRPr>
            </a:lvl1pPr>
            <a:lvl2pPr marL="193675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>
                <a:latin typeface="+mn-lt"/>
                <a:ea typeface="Arial Unicode MS" pitchFamily="34" charset="-128"/>
                <a:cs typeface="Arial Unicode MS" pitchFamily="34" charset="-128"/>
              </a:defRPr>
            </a:lvl2pPr>
            <a:lvl3pPr marL="457200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>
                <a:latin typeface="+mn-lt"/>
                <a:ea typeface="Arial Unicode MS" pitchFamily="34" charset="-128"/>
                <a:cs typeface="Arial Unicode MS" pitchFamily="34" charset="-128"/>
              </a:defRPr>
            </a:lvl3pPr>
            <a:lvl4pPr marL="61436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>
                <a:latin typeface="+mn-lt"/>
                <a:ea typeface="Arial Unicode MS" pitchFamily="34" charset="-128"/>
                <a:cs typeface="Arial Unicode MS" pitchFamily="34" charset="-128"/>
              </a:defRPr>
            </a:lvl4pPr>
            <a:lvl5pPr marL="749808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  <a:ea typeface="Arial Unicode MS" pitchFamily="34" charset="-128"/>
                <a:cs typeface="Arial Unicode MS" pitchFamily="34" charset="-128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9pPr>
          </a:lstStyle>
          <a:p>
            <a:r>
              <a:rPr lang="en-US" sz="1200" dirty="0">
                <a:solidFill>
                  <a:prstClr val="white"/>
                </a:solidFill>
              </a:rPr>
              <a:t>Community Engagement</a:t>
            </a:r>
          </a:p>
        </p:txBody>
      </p:sp>
      <p:pic>
        <p:nvPicPr>
          <p:cNvPr id="3" name="Picture 2"/>
          <p:cNvPicPr>
            <a:picLocks/>
          </p:cNvPicPr>
          <p:nvPr/>
        </p:nvPicPr>
        <p:blipFill>
          <a:blip r:embed="rId21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20246" y="877446"/>
            <a:ext cx="732155" cy="461732"/>
          </a:xfrm>
          <a:prstGeom prst="roundRect">
            <a:avLst/>
          </a:prstGeom>
          <a:noFill/>
          <a:ln w="19050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 bwMode="gray">
          <a:xfrm>
            <a:off x="171478" y="234873"/>
            <a:ext cx="8794113" cy="40011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600" b="1" dirty="0"/>
              <a:t>A total of 44 initiatives have been developed in the Rhino Lab</a:t>
            </a:r>
          </a:p>
        </p:txBody>
      </p:sp>
      <p:sp>
        <p:nvSpPr>
          <p:cNvPr id="33" name="McK 1. On-page tracker"/>
          <p:cNvSpPr>
            <a:spLocks noChangeArrowheads="1"/>
          </p:cNvSpPr>
          <p:nvPr/>
        </p:nvSpPr>
        <p:spPr bwMode="auto">
          <a:xfrm>
            <a:off x="174945" y="27536"/>
            <a:ext cx="2233133" cy="219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457104"/>
            <a:r>
              <a:rPr lang="en-US" sz="1400" dirty="0">
                <a:solidFill>
                  <a:srgbClr val="808080"/>
                </a:solidFill>
                <a:ea typeface="+mj-ea"/>
              </a:rPr>
              <a:t>INITIATIVES – FULL OVERVIEW</a:t>
            </a:r>
          </a:p>
        </p:txBody>
      </p:sp>
      <p:sp>
        <p:nvSpPr>
          <p:cNvPr id="46" name="Rectangle 16"/>
          <p:cNvSpPr txBox="1">
            <a:spLocks/>
          </p:cNvSpPr>
          <p:nvPr/>
        </p:nvSpPr>
        <p:spPr bwMode="gray">
          <a:xfrm>
            <a:off x="6132699" y="1444969"/>
            <a:ext cx="2856810" cy="256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042" eaLnBrk="1" hangingPunct="1">
              <a:buClr>
                <a:schemeClr val="tx2"/>
              </a:buClr>
              <a:defRPr lang="en-US" baseline="0" noProof="0" smtClean="0">
                <a:latin typeface="+mn-lt"/>
              </a:defRPr>
            </a:lvl1pPr>
            <a:lvl2pPr marL="193608" lvl="1" indent="-192023" defTabSz="895042" eaLnBrk="1" hangingPunct="1">
              <a:buClr>
                <a:schemeClr val="tx2"/>
              </a:buClr>
              <a:buSzPct val="125000"/>
              <a:buFont typeface="Arial" charset="0"/>
              <a:buChar char="▪"/>
              <a:defRPr lang="en-US" baseline="0" noProof="0" smtClean="0">
                <a:latin typeface="+mn-lt"/>
              </a:defRPr>
            </a:lvl2pPr>
            <a:lvl3pPr marL="457042" lvl="2" indent="-261848" defTabSz="895042" eaLnBrk="1" hangingPunct="1">
              <a:buClr>
                <a:schemeClr val="tx2"/>
              </a:buClr>
              <a:buSzPct val="120000"/>
              <a:buFont typeface="Arial" charset="0"/>
              <a:buChar char="–"/>
              <a:defRPr lang="en-US" baseline="0" noProof="0" smtClean="0">
                <a:latin typeface="+mn-lt"/>
              </a:defRPr>
            </a:lvl3pPr>
            <a:lvl4pPr marL="614151" lvl="3" indent="-155522" defTabSz="895042" eaLnBrk="1" hangingPunct="1">
              <a:buClr>
                <a:schemeClr val="tx2"/>
              </a:buClr>
              <a:buSzPct val="120000"/>
              <a:buFont typeface="Arial" charset="0"/>
              <a:buChar char="▫"/>
              <a:defRPr lang="en-US" baseline="0" noProof="0" smtClean="0">
                <a:latin typeface="+mn-lt"/>
              </a:defRPr>
            </a:lvl4pPr>
            <a:lvl5pPr marL="749550" lvl="4" indent="-130130" defTabSz="895042" eaLnBrk="1" hangingPunct="1">
              <a:buClr>
                <a:schemeClr val="tx2"/>
              </a:buClr>
              <a:buSzPct val="89000"/>
              <a:buFont typeface="Arial" charset="0"/>
              <a:buChar char="-"/>
              <a:defRPr lang="en-US" baseline="0" noProof="0" dirty="0" smtClean="0">
                <a:latin typeface="+mn-lt"/>
              </a:defRPr>
            </a:lvl5pPr>
            <a:lvl6pPr marL="749550" indent="-130130" defTabSz="895042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550" indent="-130130" defTabSz="895042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550" indent="-130130" defTabSz="895042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550" indent="-130130" defTabSz="895042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lvl="1">
              <a:spcBef>
                <a:spcPts val="160"/>
              </a:spcBef>
              <a:buClr>
                <a:srgbClr val="1F497D"/>
              </a:buClr>
            </a:pPr>
            <a:r>
              <a:rPr sz="1000" dirty="0">
                <a:solidFill>
                  <a:prstClr val="black"/>
                </a:solidFill>
              </a:rPr>
              <a:t>Undertake peer reviewed research, with credible funding mechanism, on consumer markets and forms of demand and supply based on government direction and link this to demand management initiatives</a:t>
            </a:r>
          </a:p>
          <a:p>
            <a:pPr lvl="1">
              <a:spcBef>
                <a:spcPts val="160"/>
              </a:spcBef>
              <a:buClr>
                <a:srgbClr val="1F497D"/>
              </a:buClr>
            </a:pPr>
            <a:r>
              <a:rPr sz="1000" dirty="0">
                <a:solidFill>
                  <a:srgbClr val="000000"/>
                </a:solidFill>
              </a:rPr>
              <a:t>Continue and expand investigation of the potential of alternative options to address national demand, increase benefits and disrupt illicit supply chain (e.g. trade, exporting live rhino, synthetic rhino horn)</a:t>
            </a:r>
            <a:endParaRPr sz="1000" dirty="0">
              <a:solidFill>
                <a:prstClr val="black"/>
              </a:solidFill>
            </a:endParaRPr>
          </a:p>
          <a:p>
            <a:pPr lvl="1">
              <a:spcBef>
                <a:spcPts val="160"/>
              </a:spcBef>
              <a:buClr>
                <a:srgbClr val="1F497D"/>
              </a:buClr>
            </a:pPr>
            <a:r>
              <a:rPr sz="1000" dirty="0">
                <a:solidFill>
                  <a:srgbClr val="000000"/>
                </a:solidFill>
              </a:rPr>
              <a:t>Develop targeted messages for an information campaign as part of a communication strategy relating to the status and management of rhino to address incorrect perceptions that lead to speculation that drives exaggerated prices of rhino horn</a:t>
            </a:r>
            <a:endParaRPr sz="1000" dirty="0">
              <a:solidFill>
                <a:prstClr val="black"/>
              </a:solidFill>
            </a:endParaRPr>
          </a:p>
        </p:txBody>
      </p:sp>
      <p:sp>
        <p:nvSpPr>
          <p:cNvPr id="48" name="Rectangle 16"/>
          <p:cNvSpPr txBox="1">
            <a:spLocks/>
          </p:cNvSpPr>
          <p:nvPr/>
        </p:nvSpPr>
        <p:spPr bwMode="gray">
          <a:xfrm>
            <a:off x="292094" y="4792133"/>
            <a:ext cx="3287499" cy="15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042" eaLnBrk="1" hangingPunct="1">
              <a:buClr>
                <a:schemeClr val="tx2"/>
              </a:buClr>
              <a:defRPr lang="en-US" baseline="0" noProof="0" smtClean="0">
                <a:latin typeface="+mn-lt"/>
              </a:defRPr>
            </a:lvl1pPr>
            <a:lvl2pPr marL="193608" lvl="1" indent="-192023" defTabSz="895042" eaLnBrk="1" hangingPunct="1">
              <a:buClr>
                <a:schemeClr val="tx2"/>
              </a:buClr>
              <a:buSzPct val="125000"/>
              <a:buFont typeface="Arial" charset="0"/>
              <a:buChar char="▪"/>
              <a:defRPr lang="en-US" baseline="0" noProof="0" smtClean="0">
                <a:latin typeface="+mn-lt"/>
              </a:defRPr>
            </a:lvl2pPr>
            <a:lvl3pPr marL="457042" lvl="2" indent="-261848" defTabSz="895042" eaLnBrk="1" hangingPunct="1">
              <a:buClr>
                <a:schemeClr val="tx2"/>
              </a:buClr>
              <a:buSzPct val="120000"/>
              <a:buFont typeface="Arial" charset="0"/>
              <a:buChar char="–"/>
              <a:defRPr lang="en-US" baseline="0" noProof="0" smtClean="0">
                <a:latin typeface="+mn-lt"/>
              </a:defRPr>
            </a:lvl3pPr>
            <a:lvl4pPr marL="614151" lvl="3" indent="-155522" defTabSz="895042" eaLnBrk="1" hangingPunct="1">
              <a:buClr>
                <a:schemeClr val="tx2"/>
              </a:buClr>
              <a:buSzPct val="120000"/>
              <a:buFont typeface="Arial" charset="0"/>
              <a:buChar char="▫"/>
              <a:defRPr lang="en-US" baseline="0" noProof="0" smtClean="0">
                <a:latin typeface="+mn-lt"/>
              </a:defRPr>
            </a:lvl4pPr>
            <a:lvl5pPr marL="749550" lvl="4" indent="-130130" defTabSz="895042" eaLnBrk="1" hangingPunct="1">
              <a:buClr>
                <a:schemeClr val="tx2"/>
              </a:buClr>
              <a:buSzPct val="89000"/>
              <a:buFont typeface="Arial" charset="0"/>
              <a:buChar char="-"/>
              <a:defRPr lang="en-US" baseline="0" noProof="0" dirty="0" smtClean="0">
                <a:latin typeface="+mn-lt"/>
              </a:defRPr>
            </a:lvl5pPr>
            <a:lvl6pPr marL="749550" indent="-130130" defTabSz="895042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550" indent="-130130" defTabSz="895042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550" indent="-130130" defTabSz="895042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550" indent="-130130" defTabSz="895042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lvl="1">
              <a:spcBef>
                <a:spcPct val="15000"/>
              </a:spcBef>
              <a:buClr>
                <a:srgbClr val="1F497D"/>
              </a:buClr>
            </a:pPr>
            <a:r>
              <a:rPr sz="1000" dirty="0">
                <a:solidFill>
                  <a:prstClr val="black"/>
                </a:solidFill>
              </a:rPr>
              <a:t>Guidelines for land use, e.g., intensive breeding operations</a:t>
            </a:r>
          </a:p>
          <a:p>
            <a:pPr lvl="1">
              <a:spcBef>
                <a:spcPct val="15000"/>
              </a:spcBef>
              <a:buClr>
                <a:srgbClr val="1F497D"/>
              </a:buClr>
            </a:pPr>
            <a:r>
              <a:rPr sz="1000" dirty="0">
                <a:solidFill>
                  <a:srgbClr val="000000"/>
                </a:solidFill>
              </a:rPr>
              <a:t>Securing and growing rhino key rhino populations, by funding holders of key populations</a:t>
            </a:r>
            <a:endParaRPr sz="1000" dirty="0">
              <a:solidFill>
                <a:prstClr val="black"/>
              </a:solidFill>
            </a:endParaRPr>
          </a:p>
          <a:p>
            <a:pPr lvl="1">
              <a:spcBef>
                <a:spcPct val="15000"/>
              </a:spcBef>
              <a:buClr>
                <a:srgbClr val="1F497D"/>
              </a:buClr>
            </a:pPr>
            <a:r>
              <a:rPr sz="1000" dirty="0">
                <a:solidFill>
                  <a:srgbClr val="000000"/>
                </a:solidFill>
              </a:rPr>
              <a:t>Improved regulatory environment, e.g., increase usage of standing permits</a:t>
            </a:r>
            <a:endParaRPr sz="1000" dirty="0">
              <a:solidFill>
                <a:prstClr val="black"/>
              </a:solidFill>
            </a:endParaRPr>
          </a:p>
          <a:p>
            <a:pPr lvl="1">
              <a:spcBef>
                <a:spcPct val="15000"/>
              </a:spcBef>
              <a:buClr>
                <a:srgbClr val="1F497D"/>
              </a:buClr>
            </a:pPr>
            <a:r>
              <a:rPr sz="1000" dirty="0">
                <a:solidFill>
                  <a:srgbClr val="000000"/>
                </a:solidFill>
              </a:rPr>
              <a:t>Improved best practice sharing across all stake-holders</a:t>
            </a:r>
            <a:endParaRPr sz="1000" dirty="0">
              <a:solidFill>
                <a:prstClr val="black"/>
              </a:solidFill>
            </a:endParaRPr>
          </a:p>
          <a:p>
            <a:pPr lvl="1">
              <a:spcBef>
                <a:spcPct val="15000"/>
              </a:spcBef>
              <a:buClr>
                <a:srgbClr val="1F497D"/>
              </a:buClr>
            </a:pPr>
            <a:r>
              <a:rPr lang="en-GB" sz="1000" dirty="0">
                <a:solidFill>
                  <a:srgbClr val="000000"/>
                </a:solidFill>
              </a:rPr>
              <a:t>Expanded </a:t>
            </a:r>
            <a:r>
              <a:rPr lang="en-GB" sz="1000" dirty="0" err="1">
                <a:solidFill>
                  <a:srgbClr val="000000"/>
                </a:solidFill>
              </a:rPr>
              <a:t>RMG</a:t>
            </a:r>
            <a:r>
              <a:rPr lang="en-GB" sz="1000" dirty="0">
                <a:solidFill>
                  <a:srgbClr val="000000"/>
                </a:solidFill>
              </a:rPr>
              <a:t> status reporting for white rhino and continued for black rhino</a:t>
            </a:r>
          </a:p>
          <a:p>
            <a:pPr lvl="1">
              <a:spcBef>
                <a:spcPct val="15000"/>
              </a:spcBef>
              <a:buClr>
                <a:srgbClr val="1F497D"/>
              </a:buClr>
            </a:pPr>
            <a:r>
              <a:rPr sz="1000" dirty="0">
                <a:solidFill>
                  <a:srgbClr val="000000"/>
                </a:solidFill>
              </a:rPr>
              <a:t>List of applied research priorities identified by </a:t>
            </a:r>
            <a:r>
              <a:rPr sz="1000" dirty="0" err="1">
                <a:solidFill>
                  <a:srgbClr val="000000"/>
                </a:solidFill>
              </a:rPr>
              <a:t>RMG</a:t>
            </a:r>
            <a:endParaRPr sz="1000" dirty="0">
              <a:solidFill>
                <a:prstClr val="black"/>
              </a:solidFill>
            </a:endParaRPr>
          </a:p>
        </p:txBody>
      </p:sp>
      <p:sp>
        <p:nvSpPr>
          <p:cNvPr id="32" name="Rectangle 11"/>
          <p:cNvSpPr txBox="1">
            <a:spLocks/>
          </p:cNvSpPr>
          <p:nvPr/>
        </p:nvSpPr>
        <p:spPr bwMode="gray">
          <a:xfrm>
            <a:off x="174946" y="2913550"/>
            <a:ext cx="3420135" cy="9970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042" eaLnBrk="1" hangingPunct="1">
              <a:buClr>
                <a:schemeClr val="tx2"/>
              </a:buClr>
              <a:defRPr lang="en-US" baseline="0" noProof="0" smtClean="0">
                <a:latin typeface="+mn-lt"/>
              </a:defRPr>
            </a:lvl1pPr>
            <a:lvl2pPr marL="193608" lvl="1" indent="-192023" defTabSz="895042" eaLnBrk="1" hangingPunct="1">
              <a:buClr>
                <a:schemeClr val="tx2"/>
              </a:buClr>
              <a:buSzPct val="125000"/>
              <a:buFont typeface="Arial" charset="0"/>
              <a:buChar char="▪"/>
              <a:defRPr lang="en-US" baseline="0" noProof="0" smtClean="0">
                <a:latin typeface="+mn-lt"/>
              </a:defRPr>
            </a:lvl2pPr>
            <a:lvl3pPr marL="457042" lvl="2" indent="-261848" defTabSz="895042" eaLnBrk="1" hangingPunct="1">
              <a:buClr>
                <a:schemeClr val="tx2"/>
              </a:buClr>
              <a:buSzPct val="120000"/>
              <a:buFont typeface="Arial" charset="0"/>
              <a:buChar char="–"/>
              <a:defRPr lang="en-US" baseline="0" noProof="0" smtClean="0">
                <a:latin typeface="+mn-lt"/>
              </a:defRPr>
            </a:lvl3pPr>
            <a:lvl4pPr marL="614151" lvl="3" indent="-155522" defTabSz="895042" eaLnBrk="1" hangingPunct="1">
              <a:buClr>
                <a:schemeClr val="tx2"/>
              </a:buClr>
              <a:buSzPct val="120000"/>
              <a:buFont typeface="Arial" charset="0"/>
              <a:buChar char="▫"/>
              <a:defRPr lang="en-US" baseline="0" noProof="0" smtClean="0">
                <a:latin typeface="+mn-lt"/>
              </a:defRPr>
            </a:lvl4pPr>
            <a:lvl5pPr marL="749550" lvl="4" indent="-130130" defTabSz="895042" eaLnBrk="1" hangingPunct="1">
              <a:buClr>
                <a:schemeClr val="tx2"/>
              </a:buClr>
              <a:buSzPct val="89000"/>
              <a:buFont typeface="Arial" charset="0"/>
              <a:buChar char="-"/>
              <a:defRPr lang="en-US" baseline="0" noProof="0" dirty="0" smtClean="0">
                <a:latin typeface="+mn-lt"/>
              </a:defRPr>
            </a:lvl5pPr>
            <a:lvl6pPr marL="749550" indent="-130130" defTabSz="895042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550" indent="-130130" defTabSz="895042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550" indent="-130130" defTabSz="895042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550" indent="-130130" defTabSz="895042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marL="1617" lvl="1" indent="0">
              <a:spcBef>
                <a:spcPct val="15000"/>
              </a:spcBef>
              <a:buClr>
                <a:srgbClr val="1F497D"/>
              </a:buClr>
              <a:buNone/>
            </a:pPr>
            <a:r>
              <a:rPr sz="900" b="1" dirty="0">
                <a:solidFill>
                  <a:srgbClr val="C0504D"/>
                </a:solidFill>
              </a:rPr>
              <a:t>SAPS</a:t>
            </a:r>
          </a:p>
          <a:p>
            <a:pPr lvl="1">
              <a:spcBef>
                <a:spcPct val="15000"/>
              </a:spcBef>
              <a:buClr>
                <a:srgbClr val="1F497D"/>
              </a:buClr>
            </a:pPr>
            <a:r>
              <a:rPr sz="1000" dirty="0">
                <a:solidFill>
                  <a:prstClr val="black"/>
                </a:solidFill>
              </a:rPr>
              <a:t>Prosecution: improved collaboration to treat problem as </a:t>
            </a:r>
            <a:r>
              <a:rPr sz="1000" dirty="0" err="1">
                <a:solidFill>
                  <a:prstClr val="black"/>
                </a:solidFill>
              </a:rPr>
              <a:t>organised</a:t>
            </a:r>
            <a:r>
              <a:rPr sz="1000" dirty="0">
                <a:solidFill>
                  <a:prstClr val="black"/>
                </a:solidFill>
              </a:rPr>
              <a:t> transnational crime</a:t>
            </a:r>
          </a:p>
          <a:p>
            <a:pPr lvl="1">
              <a:spcBef>
                <a:spcPct val="15000"/>
              </a:spcBef>
              <a:buClr>
                <a:srgbClr val="1F497D"/>
              </a:buClr>
            </a:pPr>
            <a:r>
              <a:rPr sz="1000" dirty="0">
                <a:solidFill>
                  <a:prstClr val="black"/>
                </a:solidFill>
              </a:rPr>
              <a:t>Detection: increased capabilities in forensics and intelligence</a:t>
            </a:r>
          </a:p>
          <a:p>
            <a:pPr lvl="1">
              <a:spcBef>
                <a:spcPct val="15000"/>
              </a:spcBef>
              <a:buClr>
                <a:srgbClr val="1F497D"/>
              </a:buClr>
            </a:pPr>
            <a:r>
              <a:rPr sz="1000" dirty="0">
                <a:solidFill>
                  <a:prstClr val="black"/>
                </a:solidFill>
              </a:rPr>
              <a:t>Collaboration: law enforcement cooperation with transit and consumer states</a:t>
            </a:r>
          </a:p>
        </p:txBody>
      </p:sp>
      <p:sp>
        <p:nvSpPr>
          <p:cNvPr id="34" name="Text Placeholder 8"/>
          <p:cNvSpPr>
            <a:spLocks noGrp="1"/>
          </p:cNvSpPr>
          <p:nvPr/>
        </p:nvSpPr>
        <p:spPr bwMode="gray">
          <a:xfrm>
            <a:off x="0" y="3"/>
            <a:ext cx="145786" cy="145777"/>
          </a:xfrm>
          <a:prstGeom prst="rect">
            <a:avLst/>
          </a:prstGeom>
          <a:solidFill>
            <a:schemeClr val="accent5"/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vert="horz" wrap="none" lIns="0" tIns="82589" rIns="0" bIns="82589" numCol="1" anchor="ctr" anchorCtr="0" compatLnSpc="1">
            <a:prstTxWarp prst="textNoShape">
              <a:avLst/>
            </a:prstTxWarp>
            <a:noAutofit/>
          </a:bodyPr>
          <a:lstStyle/>
          <a:p>
            <a:pPr algn="ctr" defTabSz="913332">
              <a:buClr>
                <a:prstClr val="white"/>
              </a:buClr>
              <a:buSzPct val="125000"/>
            </a:pPr>
            <a:r>
              <a:rPr lang="en-US" sz="900" b="1" dirty="0">
                <a:solidFill>
                  <a:prstClr val="white"/>
                </a:solidFill>
                <a:ea typeface="Arial Unicode MS" pitchFamily="34" charset="-128"/>
                <a:cs typeface="Arial Unicode MS" pitchFamily="34" charset="-128"/>
              </a:rPr>
              <a:t>4</a:t>
            </a:r>
          </a:p>
        </p:txBody>
      </p:sp>
      <p:sp>
        <p:nvSpPr>
          <p:cNvPr id="50" name="Rectangle 16"/>
          <p:cNvSpPr txBox="1">
            <a:spLocks/>
          </p:cNvSpPr>
          <p:nvPr/>
        </p:nvSpPr>
        <p:spPr bwMode="gray">
          <a:xfrm>
            <a:off x="3820246" y="4792132"/>
            <a:ext cx="2110011" cy="14366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042" eaLnBrk="1" hangingPunct="1">
              <a:buClr>
                <a:schemeClr val="tx2"/>
              </a:buClr>
              <a:defRPr lang="en-US" baseline="0" noProof="0" smtClean="0">
                <a:latin typeface="+mn-lt"/>
              </a:defRPr>
            </a:lvl1pPr>
            <a:lvl2pPr marL="193608" lvl="1" indent="-192023" defTabSz="895042" eaLnBrk="1" hangingPunct="1">
              <a:buClr>
                <a:schemeClr val="tx2"/>
              </a:buClr>
              <a:buSzPct val="125000"/>
              <a:buFont typeface="Arial" charset="0"/>
              <a:buChar char="▪"/>
              <a:defRPr lang="en-US" baseline="0" noProof="0" smtClean="0">
                <a:latin typeface="+mn-lt"/>
              </a:defRPr>
            </a:lvl2pPr>
            <a:lvl3pPr marL="457042" lvl="2" indent="-261848" defTabSz="895042" eaLnBrk="1" hangingPunct="1">
              <a:buClr>
                <a:schemeClr val="tx2"/>
              </a:buClr>
              <a:buSzPct val="120000"/>
              <a:buFont typeface="Arial" charset="0"/>
              <a:buChar char="–"/>
              <a:defRPr lang="en-US" baseline="0" noProof="0" smtClean="0">
                <a:latin typeface="+mn-lt"/>
              </a:defRPr>
            </a:lvl3pPr>
            <a:lvl4pPr marL="614151" lvl="3" indent="-155522" defTabSz="895042" eaLnBrk="1" hangingPunct="1">
              <a:buClr>
                <a:schemeClr val="tx2"/>
              </a:buClr>
              <a:buSzPct val="120000"/>
              <a:buFont typeface="Arial" charset="0"/>
              <a:buChar char="▫"/>
              <a:defRPr lang="en-US" baseline="0" noProof="0" smtClean="0">
                <a:latin typeface="+mn-lt"/>
              </a:defRPr>
            </a:lvl4pPr>
            <a:lvl5pPr marL="749550" lvl="4" indent="-130130" defTabSz="895042" eaLnBrk="1" hangingPunct="1">
              <a:buClr>
                <a:schemeClr val="tx2"/>
              </a:buClr>
              <a:buSzPct val="89000"/>
              <a:buFont typeface="Arial" charset="0"/>
              <a:buChar char="-"/>
              <a:defRPr lang="en-US" baseline="0" noProof="0" dirty="0" smtClean="0">
                <a:latin typeface="+mn-lt"/>
              </a:defRPr>
            </a:lvl5pPr>
            <a:lvl6pPr marL="749550" indent="-130130" defTabSz="895042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550" indent="-130130" defTabSz="895042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550" indent="-130130" defTabSz="895042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550" indent="-130130" defTabSz="895042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lvl="1">
              <a:spcBef>
                <a:spcPct val="15000"/>
              </a:spcBef>
              <a:buClr>
                <a:srgbClr val="1F497D"/>
              </a:buClr>
            </a:pPr>
            <a:r>
              <a:rPr sz="1000" dirty="0">
                <a:solidFill>
                  <a:prstClr val="black"/>
                </a:solidFill>
              </a:rPr>
              <a:t>Rhino horn stockpile management with reference to centralization and a tracking system for rhino horn stockpiles to address auditing and security concerns</a:t>
            </a:r>
          </a:p>
          <a:p>
            <a:pPr lvl="1">
              <a:spcBef>
                <a:spcPct val="15000"/>
              </a:spcBef>
              <a:buClr>
                <a:srgbClr val="1F497D"/>
              </a:buClr>
            </a:pPr>
            <a:r>
              <a:rPr sz="1000" dirty="0">
                <a:solidFill>
                  <a:prstClr val="black"/>
                </a:solidFill>
              </a:rPr>
              <a:t>Amend as appropriate National legislation to provide for effective regulation of domestic trade in </a:t>
            </a:r>
            <a:br>
              <a:rPr sz="1000" dirty="0">
                <a:solidFill>
                  <a:prstClr val="black"/>
                </a:solidFill>
              </a:rPr>
            </a:br>
            <a:r>
              <a:rPr sz="1000" dirty="0">
                <a:solidFill>
                  <a:prstClr val="black"/>
                </a:solidFill>
              </a:rPr>
              <a:t>Rhino horn</a:t>
            </a:r>
          </a:p>
        </p:txBody>
      </p:sp>
      <p:sp>
        <p:nvSpPr>
          <p:cNvPr id="51" name="Rectangle 16"/>
          <p:cNvSpPr txBox="1">
            <a:spLocks/>
          </p:cNvSpPr>
          <p:nvPr/>
        </p:nvSpPr>
        <p:spPr bwMode="gray">
          <a:xfrm>
            <a:off x="6056765" y="4792135"/>
            <a:ext cx="2835401" cy="1460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042" eaLnBrk="1" hangingPunct="1">
              <a:buClr>
                <a:schemeClr val="tx2"/>
              </a:buClr>
              <a:defRPr lang="en-US" baseline="0" noProof="0" smtClean="0">
                <a:latin typeface="+mn-lt"/>
              </a:defRPr>
            </a:lvl1pPr>
            <a:lvl2pPr marL="193608" lvl="1" indent="-192023" defTabSz="895042" eaLnBrk="1" hangingPunct="1">
              <a:buClr>
                <a:schemeClr val="tx2"/>
              </a:buClr>
              <a:buSzPct val="125000"/>
              <a:buFont typeface="Arial" charset="0"/>
              <a:buChar char="▪"/>
              <a:defRPr lang="en-US" baseline="0" noProof="0" smtClean="0">
                <a:latin typeface="+mn-lt"/>
              </a:defRPr>
            </a:lvl2pPr>
            <a:lvl3pPr marL="457042" lvl="2" indent="-261848" defTabSz="895042" eaLnBrk="1" hangingPunct="1">
              <a:buClr>
                <a:schemeClr val="tx2"/>
              </a:buClr>
              <a:buSzPct val="120000"/>
              <a:buFont typeface="Arial" charset="0"/>
              <a:buChar char="–"/>
              <a:defRPr lang="en-US" baseline="0" noProof="0" smtClean="0">
                <a:latin typeface="+mn-lt"/>
              </a:defRPr>
            </a:lvl3pPr>
            <a:lvl4pPr marL="614151" lvl="3" indent="-155522" defTabSz="895042" eaLnBrk="1" hangingPunct="1">
              <a:buClr>
                <a:schemeClr val="tx2"/>
              </a:buClr>
              <a:buSzPct val="120000"/>
              <a:buFont typeface="Arial" charset="0"/>
              <a:buChar char="▫"/>
              <a:defRPr lang="en-US" baseline="0" noProof="0" smtClean="0">
                <a:latin typeface="+mn-lt"/>
              </a:defRPr>
            </a:lvl4pPr>
            <a:lvl5pPr marL="749550" lvl="4" indent="-130130" defTabSz="895042" eaLnBrk="1" hangingPunct="1">
              <a:buClr>
                <a:schemeClr val="tx2"/>
              </a:buClr>
              <a:buSzPct val="89000"/>
              <a:buFont typeface="Arial" charset="0"/>
              <a:buChar char="-"/>
              <a:defRPr lang="en-US" baseline="0" noProof="0" dirty="0" smtClean="0">
                <a:latin typeface="+mn-lt"/>
              </a:defRPr>
            </a:lvl5pPr>
            <a:lvl6pPr marL="749550" indent="-130130" defTabSz="895042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550" indent="-130130" defTabSz="895042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550" indent="-130130" defTabSz="895042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550" indent="-130130" defTabSz="895042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lvl="1">
              <a:spcBef>
                <a:spcPct val="15000"/>
              </a:spcBef>
              <a:buClr>
                <a:srgbClr val="1F497D"/>
              </a:buClr>
            </a:pPr>
            <a:r>
              <a:rPr sz="1000" dirty="0">
                <a:solidFill>
                  <a:srgbClr val="000000"/>
                </a:solidFill>
              </a:rPr>
              <a:t>Draft policy that provides financial security incentives for rhino conservation and ownership</a:t>
            </a:r>
          </a:p>
          <a:p>
            <a:pPr lvl="1">
              <a:spcBef>
                <a:spcPct val="15000"/>
              </a:spcBef>
              <a:buClr>
                <a:srgbClr val="1F497D"/>
              </a:buClr>
            </a:pPr>
            <a:r>
              <a:rPr sz="1000" dirty="0">
                <a:solidFill>
                  <a:srgbClr val="000000"/>
                </a:solidFill>
              </a:rPr>
              <a:t>Initiate a policy and legislative development process  including a review of constitutional mandate to move towards national consolidation of all forms of wildlife regulation</a:t>
            </a:r>
          </a:p>
          <a:p>
            <a:pPr lvl="1">
              <a:spcBef>
                <a:spcPct val="15000"/>
              </a:spcBef>
              <a:buClr>
                <a:srgbClr val="1F497D"/>
              </a:buClr>
            </a:pPr>
            <a:r>
              <a:rPr sz="1000" dirty="0">
                <a:solidFill>
                  <a:srgbClr val="000000"/>
                </a:solidFill>
              </a:rPr>
              <a:t>Finalize and implement the electronic national integrated permit system that enables uniformity in capturing of data and information management</a:t>
            </a:r>
          </a:p>
        </p:txBody>
      </p:sp>
      <p:sp>
        <p:nvSpPr>
          <p:cNvPr id="29" name="Oval 4"/>
          <p:cNvSpPr txBox="1"/>
          <p:nvPr>
            <p:custDataLst>
              <p:tags r:id="rId7"/>
            </p:custDataLst>
          </p:nvPr>
        </p:nvSpPr>
        <p:spPr>
          <a:xfrm>
            <a:off x="52677" y="1622737"/>
            <a:ext cx="259472" cy="259457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885" tIns="0" rIns="3885" bIns="0" numCol="1" anchor="ctr" anchorCtr="1" compatLnSpc="1">
            <a:prstTxWarp prst="textNoShape">
              <a:avLst/>
            </a:prstTxWarp>
            <a:noAutofit/>
          </a:bodyPr>
          <a:lstStyle>
            <a:lvl1pPr marL="0" lvl="0" indent="0" defTabSz="895255" eaLnBrk="1" hangingPunct="1">
              <a:buClr>
                <a:schemeClr val="tx2"/>
              </a:buClr>
              <a:defRPr baseline="0">
                <a:latin typeface="+mn-lt"/>
              </a:defRPr>
            </a:lvl1pPr>
            <a:lvl2pPr marL="193655" lvl="1" indent="-192067" defTabSz="895255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</a:defRPr>
            </a:lvl2pPr>
            <a:lvl3pPr marL="457151" lvl="2" indent="-261910" defTabSz="895255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</a:defRPr>
            </a:lvl3pPr>
            <a:lvl4pPr marL="614298" lvl="3" indent="-155558" defTabSz="895255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</a:defRPr>
            </a:lvl4pPr>
            <a:lvl5pPr marL="749728" lvl="4" indent="-130162" defTabSz="895255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5pPr>
            <a:lvl6pPr marL="749728" indent="-130162" defTabSz="895255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728" indent="-130162" defTabSz="895255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728" indent="-130162" defTabSz="895255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728" indent="-130162" defTabSz="895255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algn="ctr">
              <a:buClr>
                <a:srgbClr val="1F497D"/>
              </a:buClr>
            </a:pPr>
            <a:r>
              <a:rPr lang="en-US" sz="1200" dirty="0">
                <a:solidFill>
                  <a:prstClr val="black"/>
                </a:solidFill>
              </a:rPr>
              <a:t>A</a:t>
            </a:r>
          </a:p>
        </p:txBody>
      </p:sp>
      <p:sp>
        <p:nvSpPr>
          <p:cNvPr id="30" name="Oval 4"/>
          <p:cNvSpPr txBox="1"/>
          <p:nvPr>
            <p:custDataLst>
              <p:tags r:id="rId8"/>
            </p:custDataLst>
          </p:nvPr>
        </p:nvSpPr>
        <p:spPr>
          <a:xfrm>
            <a:off x="5670783" y="774331"/>
            <a:ext cx="259472" cy="259457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885" tIns="0" rIns="3885" bIns="0" numCol="1" anchor="ctr" anchorCtr="1" compatLnSpc="1">
            <a:prstTxWarp prst="textNoShape">
              <a:avLst/>
            </a:prstTxWarp>
            <a:noAutofit/>
          </a:bodyPr>
          <a:lstStyle>
            <a:lvl1pPr marL="0" lvl="0" indent="0" defTabSz="895255" eaLnBrk="1" hangingPunct="1">
              <a:buClr>
                <a:schemeClr val="tx2"/>
              </a:buClr>
              <a:defRPr baseline="0">
                <a:latin typeface="+mn-lt"/>
              </a:defRPr>
            </a:lvl1pPr>
            <a:lvl2pPr marL="193655" lvl="1" indent="-192067" defTabSz="895255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</a:defRPr>
            </a:lvl2pPr>
            <a:lvl3pPr marL="457151" lvl="2" indent="-261910" defTabSz="895255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</a:defRPr>
            </a:lvl3pPr>
            <a:lvl4pPr marL="614298" lvl="3" indent="-155558" defTabSz="895255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</a:defRPr>
            </a:lvl4pPr>
            <a:lvl5pPr marL="749728" lvl="4" indent="-130162" defTabSz="895255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5pPr>
            <a:lvl6pPr marL="749728" indent="-130162" defTabSz="895255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728" indent="-130162" defTabSz="895255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728" indent="-130162" defTabSz="895255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728" indent="-130162" defTabSz="895255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algn="ctr">
              <a:buClr>
                <a:srgbClr val="1F497D"/>
              </a:buClr>
            </a:pPr>
            <a:r>
              <a:rPr lang="en-US" sz="1200" dirty="0">
                <a:solidFill>
                  <a:prstClr val="black"/>
                </a:solidFill>
              </a:rPr>
              <a:t>B</a:t>
            </a:r>
          </a:p>
        </p:txBody>
      </p:sp>
      <p:sp>
        <p:nvSpPr>
          <p:cNvPr id="31" name="Oval 4"/>
          <p:cNvSpPr txBox="1"/>
          <p:nvPr>
            <p:custDataLst>
              <p:tags r:id="rId9"/>
            </p:custDataLst>
          </p:nvPr>
        </p:nvSpPr>
        <p:spPr>
          <a:xfrm>
            <a:off x="8629773" y="799353"/>
            <a:ext cx="259472" cy="259457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885" tIns="0" rIns="3885" bIns="0" numCol="1" anchor="ctr" anchorCtr="1" compatLnSpc="1">
            <a:prstTxWarp prst="textNoShape">
              <a:avLst/>
            </a:prstTxWarp>
            <a:noAutofit/>
          </a:bodyPr>
          <a:lstStyle>
            <a:lvl1pPr marL="0" lvl="0" indent="0" defTabSz="895255" eaLnBrk="1" hangingPunct="1">
              <a:buClr>
                <a:schemeClr val="tx2"/>
              </a:buClr>
              <a:defRPr baseline="0">
                <a:latin typeface="+mn-lt"/>
              </a:defRPr>
            </a:lvl1pPr>
            <a:lvl2pPr marL="193655" lvl="1" indent="-192067" defTabSz="895255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</a:defRPr>
            </a:lvl2pPr>
            <a:lvl3pPr marL="457151" lvl="2" indent="-261910" defTabSz="895255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</a:defRPr>
            </a:lvl3pPr>
            <a:lvl4pPr marL="614298" lvl="3" indent="-155558" defTabSz="895255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</a:defRPr>
            </a:lvl4pPr>
            <a:lvl5pPr marL="749728" lvl="4" indent="-130162" defTabSz="895255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5pPr>
            <a:lvl6pPr marL="749728" indent="-130162" defTabSz="895255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728" indent="-130162" defTabSz="895255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728" indent="-130162" defTabSz="895255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728" indent="-130162" defTabSz="895255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algn="ctr">
              <a:buClr>
                <a:srgbClr val="1F497D"/>
              </a:buClr>
            </a:pPr>
            <a:r>
              <a:rPr lang="en-US" sz="1200" dirty="0">
                <a:solidFill>
                  <a:prstClr val="black"/>
                </a:solidFill>
              </a:rPr>
              <a:t>C</a:t>
            </a:r>
          </a:p>
        </p:txBody>
      </p:sp>
      <p:sp>
        <p:nvSpPr>
          <p:cNvPr id="52" name="Oval 4"/>
          <p:cNvSpPr txBox="1"/>
          <p:nvPr>
            <p:custDataLst>
              <p:tags r:id="rId10"/>
            </p:custDataLst>
          </p:nvPr>
        </p:nvSpPr>
        <p:spPr>
          <a:xfrm>
            <a:off x="3258616" y="4047781"/>
            <a:ext cx="259472" cy="259457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885" tIns="0" rIns="3885" bIns="0" numCol="1" anchor="ctr" anchorCtr="1" compatLnSpc="1">
            <a:prstTxWarp prst="textNoShape">
              <a:avLst/>
            </a:prstTxWarp>
            <a:noAutofit/>
          </a:bodyPr>
          <a:lstStyle>
            <a:lvl1pPr marL="0" lvl="0" indent="0" defTabSz="895255" eaLnBrk="1" hangingPunct="1">
              <a:buClr>
                <a:schemeClr val="tx2"/>
              </a:buClr>
              <a:defRPr baseline="0">
                <a:latin typeface="+mn-lt"/>
              </a:defRPr>
            </a:lvl1pPr>
            <a:lvl2pPr marL="193655" lvl="1" indent="-192067" defTabSz="895255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</a:defRPr>
            </a:lvl2pPr>
            <a:lvl3pPr marL="457151" lvl="2" indent="-261910" defTabSz="895255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</a:defRPr>
            </a:lvl3pPr>
            <a:lvl4pPr marL="614298" lvl="3" indent="-155558" defTabSz="895255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</a:defRPr>
            </a:lvl4pPr>
            <a:lvl5pPr marL="749728" lvl="4" indent="-130162" defTabSz="895255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5pPr>
            <a:lvl6pPr marL="749728" indent="-130162" defTabSz="895255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728" indent="-130162" defTabSz="895255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728" indent="-130162" defTabSz="895255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728" indent="-130162" defTabSz="895255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algn="ctr">
              <a:buClr>
                <a:srgbClr val="1F497D"/>
              </a:buClr>
            </a:pPr>
            <a:r>
              <a:rPr lang="en-US" sz="1200" dirty="0">
                <a:solidFill>
                  <a:prstClr val="black"/>
                </a:solidFill>
              </a:rPr>
              <a:t>D</a:t>
            </a:r>
          </a:p>
        </p:txBody>
      </p:sp>
      <p:sp>
        <p:nvSpPr>
          <p:cNvPr id="53" name="Oval 4"/>
          <p:cNvSpPr txBox="1"/>
          <p:nvPr>
            <p:custDataLst>
              <p:tags r:id="rId11"/>
            </p:custDataLst>
          </p:nvPr>
        </p:nvSpPr>
        <p:spPr>
          <a:xfrm>
            <a:off x="6128566" y="4047781"/>
            <a:ext cx="259472" cy="259457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885" tIns="0" rIns="3885" bIns="0" numCol="1" anchor="ctr" anchorCtr="1" compatLnSpc="1">
            <a:prstTxWarp prst="textNoShape">
              <a:avLst/>
            </a:prstTxWarp>
            <a:noAutofit/>
          </a:bodyPr>
          <a:lstStyle>
            <a:lvl1pPr marL="0" lvl="0" indent="0" defTabSz="895255" eaLnBrk="1" hangingPunct="1">
              <a:buClr>
                <a:schemeClr val="tx2"/>
              </a:buClr>
              <a:defRPr baseline="0">
                <a:latin typeface="+mn-lt"/>
              </a:defRPr>
            </a:lvl1pPr>
            <a:lvl2pPr marL="193655" lvl="1" indent="-192067" defTabSz="895255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</a:defRPr>
            </a:lvl2pPr>
            <a:lvl3pPr marL="457151" lvl="2" indent="-261910" defTabSz="895255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</a:defRPr>
            </a:lvl3pPr>
            <a:lvl4pPr marL="614298" lvl="3" indent="-155558" defTabSz="895255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</a:defRPr>
            </a:lvl4pPr>
            <a:lvl5pPr marL="749728" lvl="4" indent="-130162" defTabSz="895255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5pPr>
            <a:lvl6pPr marL="749728" indent="-130162" defTabSz="895255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728" indent="-130162" defTabSz="895255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728" indent="-130162" defTabSz="895255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728" indent="-130162" defTabSz="895255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algn="ctr">
              <a:buClr>
                <a:srgbClr val="1F497D"/>
              </a:buClr>
            </a:pPr>
            <a:r>
              <a:rPr lang="en-US" sz="1200" dirty="0">
                <a:solidFill>
                  <a:prstClr val="black"/>
                </a:solidFill>
              </a:rPr>
              <a:t>E</a:t>
            </a:r>
          </a:p>
        </p:txBody>
      </p:sp>
      <p:sp>
        <p:nvSpPr>
          <p:cNvPr id="54" name="Oval 4"/>
          <p:cNvSpPr txBox="1"/>
          <p:nvPr>
            <p:custDataLst>
              <p:tags r:id="rId12"/>
            </p:custDataLst>
          </p:nvPr>
        </p:nvSpPr>
        <p:spPr>
          <a:xfrm>
            <a:off x="62691" y="3135250"/>
            <a:ext cx="259472" cy="259457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885" tIns="0" rIns="3885" bIns="0" numCol="1" anchor="ctr" anchorCtr="1" compatLnSpc="1">
            <a:prstTxWarp prst="textNoShape">
              <a:avLst/>
            </a:prstTxWarp>
            <a:noAutofit/>
          </a:bodyPr>
          <a:lstStyle>
            <a:lvl1pPr marL="0" lvl="0" indent="0" defTabSz="895255" eaLnBrk="1" hangingPunct="1">
              <a:buClr>
                <a:schemeClr val="tx2"/>
              </a:buClr>
              <a:defRPr baseline="0">
                <a:latin typeface="+mn-lt"/>
              </a:defRPr>
            </a:lvl1pPr>
            <a:lvl2pPr marL="193655" lvl="1" indent="-192067" defTabSz="895255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</a:defRPr>
            </a:lvl2pPr>
            <a:lvl3pPr marL="457151" lvl="2" indent="-261910" defTabSz="895255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</a:defRPr>
            </a:lvl3pPr>
            <a:lvl4pPr marL="614298" lvl="3" indent="-155558" defTabSz="895255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</a:defRPr>
            </a:lvl4pPr>
            <a:lvl5pPr marL="749728" lvl="4" indent="-130162" defTabSz="895255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5pPr>
            <a:lvl6pPr marL="749728" indent="-130162" defTabSz="895255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728" indent="-130162" defTabSz="895255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728" indent="-130162" defTabSz="895255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728" indent="-130162" defTabSz="895255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algn="ctr">
              <a:buClr>
                <a:srgbClr val="1F497D"/>
              </a:buClr>
            </a:pPr>
            <a:r>
              <a:rPr lang="en-US" sz="1200" dirty="0">
                <a:solidFill>
                  <a:prstClr val="black"/>
                </a:solidFill>
              </a:rPr>
              <a:t>S</a:t>
            </a:r>
          </a:p>
        </p:txBody>
      </p:sp>
      <p:sp>
        <p:nvSpPr>
          <p:cNvPr id="55" name="Oval 4"/>
          <p:cNvSpPr txBox="1"/>
          <p:nvPr>
            <p:custDataLst>
              <p:tags r:id="rId13"/>
            </p:custDataLst>
          </p:nvPr>
        </p:nvSpPr>
        <p:spPr>
          <a:xfrm>
            <a:off x="2362889" y="814991"/>
            <a:ext cx="409196" cy="259457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885" tIns="0" rIns="3885" bIns="0" numCol="1" anchor="ctr" anchorCtr="1" compatLnSpc="1">
            <a:prstTxWarp prst="textNoShape">
              <a:avLst/>
            </a:prstTxWarp>
            <a:noAutofit/>
          </a:bodyPr>
          <a:lstStyle>
            <a:lvl1pPr marL="0" lvl="0" indent="0" defTabSz="895255" eaLnBrk="1" hangingPunct="1">
              <a:buClr>
                <a:schemeClr val="tx2"/>
              </a:buClr>
              <a:defRPr baseline="0">
                <a:latin typeface="+mn-lt"/>
              </a:defRPr>
            </a:lvl1pPr>
            <a:lvl2pPr marL="193655" lvl="1" indent="-192067" defTabSz="895255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</a:defRPr>
            </a:lvl2pPr>
            <a:lvl3pPr marL="457151" lvl="2" indent="-261910" defTabSz="895255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</a:defRPr>
            </a:lvl3pPr>
            <a:lvl4pPr marL="614298" lvl="3" indent="-155558" defTabSz="895255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</a:defRPr>
            </a:lvl4pPr>
            <a:lvl5pPr marL="749728" lvl="4" indent="-130162" defTabSz="895255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5pPr>
            <a:lvl6pPr marL="749728" indent="-130162" defTabSz="895255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728" indent="-130162" defTabSz="895255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728" indent="-130162" defTabSz="895255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728" indent="-130162" defTabSz="895255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algn="ctr">
              <a:buClr>
                <a:srgbClr val="1F497D"/>
              </a:buClr>
            </a:pPr>
            <a:r>
              <a:rPr lang="en-US" sz="1200" dirty="0" err="1">
                <a:solidFill>
                  <a:prstClr val="black"/>
                </a:solidFill>
              </a:rPr>
              <a:t>A,S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161867" y="27536"/>
            <a:ext cx="827643" cy="2616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xmlns="" val="4287612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726832"/>
            <a:ext cx="8229600" cy="539933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36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Outcome of the Constitutional Court judgment on domestic trade in rhinoceros </a:t>
            </a:r>
            <a:r>
              <a:rPr lang="en-US" sz="36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horn</a:t>
            </a:r>
            <a:endParaRPr lang="en-ZA" sz="3600" b="1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3A4A3-1339-8F4A-AB34-FE05E7F3EAE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94500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56993"/>
          </a:xfrm>
        </p:spPr>
        <p:txBody>
          <a:bodyPr>
            <a:normAutofit/>
          </a:bodyPr>
          <a:lstStyle/>
          <a:p>
            <a:r>
              <a:rPr lang="en-ZA" sz="36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Introduction</a:t>
            </a:r>
            <a:endParaRPr lang="en-ZA" sz="3600" b="1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87569" y="1031631"/>
            <a:ext cx="8780585" cy="54864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 notice to prohibit domestic trade in 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rhinoceros horn </a:t>
            </a:r>
            <a:endParaRPr lang="en-US" sz="24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 marL="0" indent="0">
              <a:buNone/>
              <a:defRPr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   (moratorium) was 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published in 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 </a:t>
            </a:r>
            <a:r>
              <a:rPr lang="en-US" sz="2400" i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Gazette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for </a:t>
            </a:r>
          </a:p>
          <a:p>
            <a:pPr marL="0" indent="0">
              <a:buNone/>
              <a:defRPr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   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implementation, in 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terms of 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section</a:t>
            </a:r>
          </a:p>
          <a:p>
            <a:pPr marL="0" indent="0">
              <a:buNone/>
              <a:defRPr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  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57(2) of 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 </a:t>
            </a:r>
            <a:r>
              <a:rPr lang="en-GB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National Environmental Management: </a:t>
            </a:r>
            <a:endParaRPr lang="en-GB" sz="2400" dirty="0" smtClean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 marL="0" indent="0">
              <a:buNone/>
              <a:defRPr/>
            </a:pPr>
            <a:r>
              <a:rPr lang="en-GB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lang="en-GB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  Biodiversity Act</a:t>
            </a:r>
            <a:r>
              <a:rPr lang="en-GB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, 2004 (Act No. 10 of 2004)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(NEMBA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), </a:t>
            </a:r>
            <a:endParaRPr lang="en-US" sz="2400" dirty="0" smtClean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 marL="0" indent="0">
              <a:buNone/>
              <a:defRPr/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   and took effect on 13 February 2009</a:t>
            </a:r>
            <a:endParaRPr lang="en-US" sz="8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>
              <a:defRPr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Domestic trade in 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rhinoceros horn meant:</a:t>
            </a:r>
            <a:endParaRPr lang="en-US" sz="24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 lvl="1">
              <a:buFont typeface="Wingdings" panose="05000000000000000000" pitchFamily="2" charset="2"/>
              <a:buChar char="Ø"/>
              <a:defRPr/>
            </a:pPr>
            <a:r>
              <a:rPr lang="en-US" sz="20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selling, giving, donating or in any other way disposing of, </a:t>
            </a:r>
          </a:p>
          <a:p>
            <a:pPr marL="457200" lvl="1" indent="0">
              <a:buNone/>
              <a:defRPr/>
            </a:pPr>
            <a:r>
              <a:rPr lang="en-US" sz="20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   buying</a:t>
            </a:r>
            <a:r>
              <a:rPr lang="en-US" sz="20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, receiving or in any other way acquiring</a:t>
            </a:r>
          </a:p>
          <a:p>
            <a:pPr lvl="1">
              <a:buFont typeface="Wingdings" panose="05000000000000000000" pitchFamily="2" charset="2"/>
              <a:buChar char="Ø"/>
              <a:defRPr/>
            </a:pPr>
            <a:r>
              <a:rPr lang="en-US" sz="20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rhinoceros </a:t>
            </a:r>
            <a:r>
              <a:rPr lang="en-US" sz="20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horn, or any product or derivative </a:t>
            </a:r>
            <a:r>
              <a:rPr lang="en-US" sz="20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thereof </a:t>
            </a:r>
            <a:endParaRPr lang="en-US" sz="20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 marL="0" indent="0">
              <a:buNone/>
              <a:defRPr/>
            </a:pPr>
            <a:endParaRPr lang="en-US" sz="800" dirty="0" smtClean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>
              <a:defRPr/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 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notice were to remain in place until further 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notice,</a:t>
            </a:r>
          </a:p>
          <a:p>
            <a:pPr marL="0" indent="0">
              <a:buNone/>
              <a:defRPr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  but was intended to be a temporary measure only</a:t>
            </a:r>
            <a:endParaRPr lang="en-US" sz="24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 marL="0" indent="0">
              <a:buNone/>
              <a:defRPr/>
            </a:pPr>
            <a:endParaRPr lang="en-US" sz="10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 marL="0" indent="0">
              <a:buNone/>
            </a:pPr>
            <a:endParaRPr lang="en-ZA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3A4A3-1339-8F4A-AB34-FE05E7F3EAE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96918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Rectangl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Ova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Ova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Ova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Rectangl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Rectang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Rectangl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Rectangl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Ova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Ova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Ova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Oval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1587</TotalTime>
  <Words>1142</Words>
  <Application>Microsoft Office PowerPoint</Application>
  <PresentationFormat>On-screen Show (4:3)</PresentationFormat>
  <Paragraphs>170</Paragraphs>
  <Slides>16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Office Theme</vt:lpstr>
      <vt:lpstr>think-cell Slide</vt:lpstr>
      <vt:lpstr>Briefing of the Portfolio Committee on Environmental Affairs:  Integrated rhinoceros management and Constitutional Court judgment on domestic trade in rhinoceros horn  23 May 2017   </vt:lpstr>
      <vt:lpstr>Purpose</vt:lpstr>
      <vt:lpstr>Slide 3</vt:lpstr>
      <vt:lpstr>Introduction</vt:lpstr>
      <vt:lpstr>Interventions (I/III)</vt:lpstr>
      <vt:lpstr>Interventions (II/III)</vt:lpstr>
      <vt:lpstr>A total of 44 initiatives have been developed in the Rhino Lab</vt:lpstr>
      <vt:lpstr>Slide 8</vt:lpstr>
      <vt:lpstr>Introduction</vt:lpstr>
      <vt:lpstr>Slide 10</vt:lpstr>
      <vt:lpstr>Implications of the High Court order</vt:lpstr>
      <vt:lpstr>Way forward on domestic trade in rhinoceros horn (I/IV)</vt:lpstr>
      <vt:lpstr>Way forward on domestic trade in rhinoceros horn (II/IV)</vt:lpstr>
      <vt:lpstr>Way forward on domestic trade in rhinoceros horn (III/IV)</vt:lpstr>
      <vt:lpstr>Way forward on domestic trade in rhinoceros horn (IV/IV)</vt:lpstr>
      <vt:lpstr>Slide 16</vt:lpstr>
    </vt:vector>
  </TitlesOfParts>
  <Company>Environmental Affairs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Admin1</dc:creator>
  <cp:lastModifiedBy>PUMZA</cp:lastModifiedBy>
  <cp:revision>67</cp:revision>
  <cp:lastPrinted>2017-05-19T06:10:16Z</cp:lastPrinted>
  <dcterms:created xsi:type="dcterms:W3CDTF">2017-04-03T07:19:10Z</dcterms:created>
  <dcterms:modified xsi:type="dcterms:W3CDTF">2017-05-25T09:04:30Z</dcterms:modified>
</cp:coreProperties>
</file>