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155" r:id="rId2"/>
  </p:sldMasterIdLst>
  <p:notesMasterIdLst>
    <p:notesMasterId r:id="rId8"/>
  </p:notesMasterIdLst>
  <p:handoutMasterIdLst>
    <p:handoutMasterId r:id="rId9"/>
  </p:handoutMasterIdLst>
  <p:sldIdLst>
    <p:sldId id="439" r:id="rId3"/>
    <p:sldId id="477" r:id="rId4"/>
    <p:sldId id="471" r:id="rId5"/>
    <p:sldId id="473" r:id="rId6"/>
    <p:sldId id="363" r:id="rId7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BBB59"/>
    <a:srgbClr val="A4B16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4671" autoAdjust="0"/>
  </p:normalViewPr>
  <p:slideViewPr>
    <p:cSldViewPr snapToGrid="0" snapToObjects="1">
      <p:cViewPr>
        <p:scale>
          <a:sx n="77" d="100"/>
          <a:sy n="77" d="100"/>
        </p:scale>
        <p:origin x="-2604" y="-810"/>
      </p:cViewPr>
      <p:guideLst>
        <p:guide orient="horz" pos="23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9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65BBA533-4D7E-48E9-90B5-A00FFEDBAB9E}" type="datetimeFigureOut">
              <a:rPr lang="en-US" smtClean="0"/>
              <a:pPr/>
              <a:t>5/25/2017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8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6"/>
            <a:ext cx="2946400" cy="496888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E034C8F4-31E2-4D82-BF2C-FA6FD274F00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22671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7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55F565B-C9B6-4DD2-9A67-1E63910511A9}" type="datetimeFigureOut">
              <a:rPr lang="en-US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70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7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942B5C7-AB45-4537-B522-62FCAE1E7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8630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0E34B4C5-4AB9-4068-81F8-1921E6ED9797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51217295-DBCE-4F0B-B883-1C9DE84188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3523B843-570D-4425-A995-1ACEC9C9D973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74E18BEC-B791-4667-9550-153E3F71E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E125230D-1BCB-494E-8AC2-648FA60EC0EC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D24AB0AE-FD3F-4776-A959-1D045317C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097879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27243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255200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39571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04389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111071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111057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80155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9257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973A62-806D-48D8-ABC0-16250D85F333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92574"/>
            <a:ext cx="2895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9257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ABFDD9-386B-4635-A8AB-4BCCAEB4E3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739298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44386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73296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A1C829-74A2-49FF-B536-D7026DD95264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8926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D041C9-F1BE-498E-A6B1-DAF350FEA2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326072-5591-430F-8751-2006ED030ADB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8926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C6507D-7A9B-4CBD-AECD-8A240EE11E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89C5BB-7D5A-4DDD-813D-E33BF6987366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78926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6718E0-1054-4BA3-B139-7AE800E795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B6709D-44C0-4B27-9CE3-8B4D619FE5FE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8926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AA24C-6DF8-4126-814D-D4898393D0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6527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93DA48-B698-4717-B982-51D762B57906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6527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6527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CE0A75-9371-4C25-90ED-378BF618A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110EE1-1A23-40E6-BE5C-F06D3E615EDA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8926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892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FD5DE1-1848-48AE-9C2F-FB52CF72AC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6527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B33252-5EB8-4574-AC5E-CA435B6F5DA0}" type="datetime1">
              <a:rPr lang="en-US" smtClean="0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6527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6527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AAAEF6-0C29-415D-9079-6FFC7BE16D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0469-9CBA-4579-BCCB-912767D5541F}" type="datetimeFigureOut">
              <a:rPr lang="en-ZA" smtClean="0"/>
              <a:pPr/>
              <a:t>2017/05/25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2FA6-9E5C-48B6-9A46-C5EB68E8D18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5619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88" y="2251075"/>
            <a:ext cx="5089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PRESENTATION TITLE</a:t>
            </a:r>
          </a:p>
          <a:p>
            <a:endParaRPr lang="en-US" sz="1800" dirty="0">
              <a:solidFill>
                <a:schemeClr val="bg1"/>
              </a:solidFill>
              <a:latin typeface="Gill Sans" pitchFamily="-8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sz="1800" dirty="0">
                <a:solidFill>
                  <a:schemeClr val="bg1"/>
                </a:solidFill>
                <a:latin typeface="Gill Sans Light" pitchFamily="-84" charset="0"/>
              </a:rPr>
              <a:t>Name Surname</a:t>
            </a:r>
          </a:p>
          <a:p>
            <a:r>
              <a:rPr lang="en-US" sz="1800" dirty="0">
                <a:solidFill>
                  <a:schemeClr val="bg1"/>
                </a:solidFill>
                <a:latin typeface="Gill Sans Light" pitchFamily="-84" charset="0"/>
              </a:rPr>
              <a:t>Directorate</a:t>
            </a:r>
          </a:p>
          <a:p>
            <a:endParaRPr lang="en-US" sz="1400" dirty="0">
              <a:solidFill>
                <a:schemeClr val="bg1"/>
              </a:solidFill>
              <a:latin typeface="Gill Sans Light" pitchFamily="-8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" descr="DWS Slide Cover pic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-150129" y="2851089"/>
            <a:ext cx="9143999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ZA" sz="2800" b="1" dirty="0" smtClean="0"/>
              <a:t>Portfolio Committee on Water and Sanitation</a:t>
            </a:r>
          </a:p>
          <a:p>
            <a:pPr algn="ctr"/>
            <a:endParaRPr lang="en-ZA" sz="2800" b="1" dirty="0"/>
          </a:p>
          <a:p>
            <a:pPr algn="ctr"/>
            <a:r>
              <a:rPr lang="en-ZA" sz="2800" b="1" dirty="0" smtClean="0"/>
              <a:t>FINANCE MAIN ACCOUNT INPUTS</a:t>
            </a:r>
          </a:p>
          <a:p>
            <a:pPr algn="ctr"/>
            <a:endParaRPr lang="en-ZA" sz="2800" b="1" dirty="0"/>
          </a:p>
          <a:p>
            <a:pPr algn="ctr"/>
            <a:r>
              <a:rPr lang="en-ZA" sz="2800" b="1" dirty="0" smtClean="0"/>
              <a:t>CHIEF FINANCIAL OFFICER: MAIN ACCOUNT</a:t>
            </a:r>
          </a:p>
          <a:p>
            <a:pPr algn="ctr"/>
            <a:r>
              <a:rPr lang="en-ZA" sz="2800" b="1" smtClean="0"/>
              <a:t>MR S  MKHIZE</a:t>
            </a:r>
            <a:endParaRPr lang="en-ZA" sz="2800" b="1" dirty="0" smtClean="0"/>
          </a:p>
          <a:p>
            <a:endParaRPr lang="en-ZA" sz="1800" b="1" dirty="0"/>
          </a:p>
        </p:txBody>
      </p:sp>
    </p:spTree>
    <p:extLst>
      <p:ext uri="{BB962C8B-B14F-4D97-AF65-F5344CB8AC3E}">
        <p14:creationId xmlns="" xmlns:p14="http://schemas.microsoft.com/office/powerpoint/2010/main" val="8534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196" y="274638"/>
            <a:ext cx="8229600" cy="1143000"/>
          </a:xfrm>
        </p:spPr>
        <p:txBody>
          <a:bodyPr/>
          <a:lstStyle/>
          <a:p>
            <a:r>
              <a:rPr lang="en-ZA" dirty="0" smtClean="0"/>
              <a:t>PRESENTATION 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740" y="1124466"/>
            <a:ext cx="7587056" cy="5001698"/>
          </a:xfrm>
        </p:spPr>
        <p:txBody>
          <a:bodyPr/>
          <a:lstStyle/>
          <a:p>
            <a:pPr algn="just"/>
            <a:r>
              <a:rPr lang="en-ZA" dirty="0"/>
              <a:t>Budget and expenditure matters related to the 2017/18 financial year </a:t>
            </a:r>
            <a:endParaRPr lang="en-ZA" dirty="0" smtClean="0"/>
          </a:p>
          <a:p>
            <a:pPr algn="just"/>
            <a:r>
              <a:rPr lang="en-ZA" dirty="0" smtClean="0"/>
              <a:t>Money </a:t>
            </a:r>
            <a:r>
              <a:rPr lang="en-ZA" dirty="0"/>
              <a:t>owed by the Department to contractors, </a:t>
            </a:r>
            <a:r>
              <a:rPr lang="en-ZA" dirty="0" smtClean="0"/>
              <a:t>and </a:t>
            </a:r>
            <a:r>
              <a:rPr lang="en-ZA" dirty="0"/>
              <a:t>its implications on the current </a:t>
            </a:r>
            <a:r>
              <a:rPr lang="en-ZA" dirty="0" smtClean="0"/>
              <a:t>budget</a:t>
            </a:r>
          </a:p>
          <a:p>
            <a:pPr algn="just"/>
            <a:r>
              <a:rPr lang="en-ZA" dirty="0"/>
              <a:t>Detailed explanation on the overdraft of the </a:t>
            </a:r>
            <a:r>
              <a:rPr lang="en-ZA" dirty="0" smtClean="0"/>
              <a:t>main account</a:t>
            </a:r>
            <a:endParaRPr lang="en-ZA" dirty="0"/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algn="just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FDD9-386B-4635-A8AB-4BCCAEB4E35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577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Funding Pressures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FDD9-386B-4635-A8AB-4BCCAEB4E35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70237350"/>
              </p:ext>
            </p:extLst>
          </p:nvPr>
        </p:nvGraphicFramePr>
        <p:xfrm>
          <a:off x="1433512" y="963827"/>
          <a:ext cx="7710487" cy="5068673"/>
        </p:xfrm>
        <a:graphic>
          <a:graphicData uri="http://schemas.openxmlformats.org/presentationml/2006/ole">
            <p:oleObj spid="_x0000_s207907" name="Worksheet" r:id="rId3" imgW="4572000" imgH="3581273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7801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741" y="274638"/>
            <a:ext cx="7562335" cy="1143000"/>
          </a:xfrm>
        </p:spPr>
        <p:txBody>
          <a:bodyPr/>
          <a:lstStyle/>
          <a:p>
            <a:pPr algn="just"/>
            <a:r>
              <a:rPr lang="en-ZA" sz="3200" b="1" dirty="0"/>
              <a:t>Money owed by the Department </a:t>
            </a:r>
            <a:r>
              <a:rPr lang="en-ZA" sz="3200" b="1" dirty="0" smtClean="0"/>
              <a:t>to contractors- implications on current </a:t>
            </a:r>
            <a:r>
              <a:rPr lang="en-ZA" sz="3200" b="1" dirty="0"/>
              <a:t>budget</a:t>
            </a:r>
            <a:r>
              <a:rPr lang="en-ZA" sz="3200" dirty="0"/>
              <a:t/>
            </a:r>
            <a:br>
              <a:rPr lang="en-ZA" sz="3200" dirty="0"/>
            </a:b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741" y="1825412"/>
            <a:ext cx="7562335" cy="5032588"/>
          </a:xfrm>
        </p:spPr>
        <p:txBody>
          <a:bodyPr/>
          <a:lstStyle/>
          <a:p>
            <a:pPr algn="just"/>
            <a:r>
              <a:rPr lang="en-ZA" sz="2800" dirty="0" smtClean="0"/>
              <a:t>The amount owed to contractors as at 31 March 2017 amount to R1,5 billion and will be settled in the 2017/2018 financial year.</a:t>
            </a:r>
          </a:p>
          <a:p>
            <a:pPr algn="just"/>
            <a:r>
              <a:rPr lang="en-ZA" sz="2800" dirty="0" smtClean="0"/>
              <a:t>The debt will have a negative impact on the current allocated budget since it will reduce the current budget  and the Department will have to reprioritise.</a:t>
            </a:r>
          </a:p>
          <a:p>
            <a:pPr algn="just"/>
            <a:r>
              <a:rPr lang="en-ZA" sz="2800" dirty="0" smtClean="0"/>
              <a:t>The Department has since reprioritised ACIP and WSIG for projects not yet started to cater for accruals.</a:t>
            </a:r>
          </a:p>
          <a:p>
            <a:pPr algn="just">
              <a:buNone/>
            </a:pP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FDD9-386B-4635-A8AB-4BCCAEB4E35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050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572164"/>
          </a:xfrm>
        </p:spPr>
        <p:txBody>
          <a:bodyPr/>
          <a:lstStyle/>
          <a:p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endParaRPr lang="en-ZA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67542" y="2632669"/>
            <a:ext cx="7576458" cy="952360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ZA" sz="4800" b="1" dirty="0" smtClean="0">
                <a:ea typeface="MS PGothic" pitchFamily="34" charset="-128"/>
                <a:cs typeface="ＭＳ Ｐゴシック" pitchFamily="-109" charset="-128"/>
              </a:rPr>
              <a:t>THANK YOU</a:t>
            </a:r>
            <a:endParaRPr lang="en-ZA" sz="4800" b="1" dirty="0">
              <a:ea typeface="MS PGothic" pitchFamily="34" charset="-128"/>
              <a:cs typeface="ＭＳ Ｐゴシック" pitchFamily="-109" charset="-128"/>
            </a:endParaRPr>
          </a:p>
          <a:p>
            <a:pPr marL="800100" lvl="1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ZA" sz="6000" dirty="0">
              <a:solidFill>
                <a:srgbClr val="002060"/>
              </a:solidFill>
              <a:ea typeface="MS PGothic" pitchFamily="34" charset="-128"/>
              <a:cs typeface="ＭＳ Ｐゴシック" pitchFamily="-109" charset="-128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n-ZA" sz="6000" b="0" dirty="0">
              <a:solidFill>
                <a:srgbClr val="002060"/>
              </a:solidFill>
              <a:ea typeface="MS PGothic" pitchFamily="34" charset="-128"/>
              <a:cs typeface="ＭＳ Ｐゴシック" pitchFamily="-109" charset="-128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n-ZA" sz="6000" b="0" dirty="0">
              <a:ea typeface="MS PGothic" pitchFamily="34" charset="-128"/>
              <a:cs typeface="ＭＳ Ｐゴシック" pitchFamily="-109" charset="-128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ZA" sz="6000" b="0" dirty="0">
              <a:latin typeface="+mn-lt"/>
              <a:ea typeface="MS PGothic" pitchFamily="34" charset="-128"/>
              <a:cs typeface="ＭＳ Ｐゴシック" pitchFamily="-109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72386"/>
            <a:ext cx="8229600" cy="69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ZA" sz="4400" dirty="0">
              <a:solidFill>
                <a:schemeClr val="bg1"/>
              </a:solidFill>
              <a:latin typeface="Arial"/>
              <a:ea typeface="MS PGothic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8687</TotalTime>
  <Words>151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Custom Design</vt:lpstr>
      <vt:lpstr>Worksheet</vt:lpstr>
      <vt:lpstr>Slide 1</vt:lpstr>
      <vt:lpstr>PRESENTATION OUTLINE</vt:lpstr>
      <vt:lpstr>Funding Pressures</vt:lpstr>
      <vt:lpstr>Money owed by the Department to contractors- implications on current budget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Maree</dc:creator>
  <cp:lastModifiedBy>PUMZA</cp:lastModifiedBy>
  <cp:revision>600</cp:revision>
  <cp:lastPrinted>2017-05-22T11:25:56Z</cp:lastPrinted>
  <dcterms:created xsi:type="dcterms:W3CDTF">2012-08-01T10:33:21Z</dcterms:created>
  <dcterms:modified xsi:type="dcterms:W3CDTF">2017-05-25T09:31:53Z</dcterms:modified>
</cp:coreProperties>
</file>