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4004" r:id="rId3"/>
    <p:sldMasterId id="2147484052" r:id="rId4"/>
  </p:sldMasterIdLst>
  <p:notesMasterIdLst>
    <p:notesMasterId r:id="rId57"/>
  </p:notesMasterIdLst>
  <p:handoutMasterIdLst>
    <p:handoutMasterId r:id="rId58"/>
  </p:handoutMasterIdLst>
  <p:sldIdLst>
    <p:sldId id="553" r:id="rId5"/>
    <p:sldId id="579" r:id="rId6"/>
    <p:sldId id="631" r:id="rId7"/>
    <p:sldId id="580" r:id="rId8"/>
    <p:sldId id="583" r:id="rId9"/>
    <p:sldId id="584" r:id="rId10"/>
    <p:sldId id="586" r:id="rId11"/>
    <p:sldId id="587" r:id="rId12"/>
    <p:sldId id="588" r:id="rId13"/>
    <p:sldId id="589" r:id="rId14"/>
    <p:sldId id="590" r:id="rId15"/>
    <p:sldId id="591" r:id="rId16"/>
    <p:sldId id="592" r:id="rId17"/>
    <p:sldId id="593" r:id="rId18"/>
    <p:sldId id="594" r:id="rId19"/>
    <p:sldId id="595" r:id="rId20"/>
    <p:sldId id="597" r:id="rId21"/>
    <p:sldId id="598" r:id="rId22"/>
    <p:sldId id="599" r:id="rId23"/>
    <p:sldId id="603" r:id="rId24"/>
    <p:sldId id="605" r:id="rId25"/>
    <p:sldId id="604" r:id="rId26"/>
    <p:sldId id="600" r:id="rId27"/>
    <p:sldId id="601" r:id="rId28"/>
    <p:sldId id="602" r:id="rId29"/>
    <p:sldId id="634" r:id="rId30"/>
    <p:sldId id="635" r:id="rId31"/>
    <p:sldId id="636" r:id="rId32"/>
    <p:sldId id="632" r:id="rId33"/>
    <p:sldId id="637" r:id="rId34"/>
    <p:sldId id="607" r:id="rId35"/>
    <p:sldId id="608" r:id="rId36"/>
    <p:sldId id="609" r:id="rId37"/>
    <p:sldId id="610" r:id="rId38"/>
    <p:sldId id="612" r:id="rId39"/>
    <p:sldId id="611" r:id="rId40"/>
    <p:sldId id="613" r:id="rId41"/>
    <p:sldId id="616" r:id="rId42"/>
    <p:sldId id="614" r:id="rId43"/>
    <p:sldId id="617" r:id="rId44"/>
    <p:sldId id="618" r:id="rId45"/>
    <p:sldId id="619" r:id="rId46"/>
    <p:sldId id="621" r:id="rId47"/>
    <p:sldId id="623" r:id="rId48"/>
    <p:sldId id="624" r:id="rId49"/>
    <p:sldId id="625" r:id="rId50"/>
    <p:sldId id="622" r:id="rId51"/>
    <p:sldId id="627" r:id="rId52"/>
    <p:sldId id="628" r:id="rId53"/>
    <p:sldId id="629" r:id="rId54"/>
    <p:sldId id="630" r:id="rId55"/>
    <p:sldId id="260" r:id="rId5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CCFF"/>
    <a:srgbClr val="33CC33"/>
    <a:srgbClr val="FFAB16"/>
    <a:srgbClr val="CDFBD1"/>
    <a:srgbClr val="C2E9BB"/>
    <a:srgbClr val="FFFFCC"/>
    <a:srgbClr val="66FFCC"/>
    <a:srgbClr val="2BE9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9821" autoAdjust="0"/>
  </p:normalViewPr>
  <p:slideViewPr>
    <p:cSldViewPr snapToGrid="0" snapToObjects="1">
      <p:cViewPr varScale="1">
        <p:scale>
          <a:sx n="116" d="100"/>
          <a:sy n="116" d="100"/>
        </p:scale>
        <p:origin x="-14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CC5E64F2-4C5E-43CE-930C-907E37CFB7F2}" type="datetimeFigureOut">
              <a:rPr lang="en-ZA"/>
              <a:pPr>
                <a:defRPr/>
              </a:pPr>
              <a:t>2017/05/19</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58F0C248-80EB-4B9D-9A52-BB0623891A1B}" type="slidenum">
              <a:rPr lang="en-ZA"/>
              <a:pPr>
                <a:defRPr/>
              </a:pPr>
              <a:t>‹#›</a:t>
            </a:fld>
            <a:endParaRPr lang="en-ZA"/>
          </a:p>
        </p:txBody>
      </p:sp>
    </p:spTree>
    <p:extLst>
      <p:ext uri="{BB962C8B-B14F-4D97-AF65-F5344CB8AC3E}">
        <p14:creationId xmlns:p14="http://schemas.microsoft.com/office/powerpoint/2010/main" xmlns="" val="2674929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603DE410-8947-42C8-9B93-1FD0669E82D7}" type="datetimeFigureOut">
              <a:rPr lang="en-ZA"/>
              <a:pPr>
                <a:defRPr/>
              </a:pPr>
              <a:t>2017/05/19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9929397C-40FE-43DF-84D9-AD0E1937173D}" type="slidenum">
              <a:rPr lang="en-ZA"/>
              <a:pPr>
                <a:defRPr/>
              </a:pPr>
              <a:t>‹#›</a:t>
            </a:fld>
            <a:endParaRPr lang="en-ZA"/>
          </a:p>
        </p:txBody>
      </p:sp>
    </p:spTree>
    <p:extLst>
      <p:ext uri="{BB962C8B-B14F-4D97-AF65-F5344CB8AC3E}">
        <p14:creationId xmlns:p14="http://schemas.microsoft.com/office/powerpoint/2010/main" xmlns="" val="232899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116328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2AE0C0-2D5D-47E5-891A-8498C0383A66}" type="datetime1">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xmlns="" val="26204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0E00B-4023-4617-8165-B78638852056}" type="datetime1">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xmlns="" val="359288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89F60-D975-4161-87F3-FE0608961D4C}" type="datetime1">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xmlns="" val="61519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172450" cy="21590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lnSpc>
                <a:spcPct val="80000"/>
              </a:lnSpc>
              <a:defRPr/>
            </a:pPr>
            <a:r>
              <a:rPr lang="en-US" sz="1000" b="1" dirty="0" smtClean="0">
                <a:solidFill>
                  <a:srgbClr val="FFFFFF"/>
                </a:solidFill>
                <a:ea typeface="+mn-ea"/>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575"/>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77869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hangingPunct="0">
              <a:lnSpc>
                <a:spcPct val="80000"/>
              </a:lnSpc>
            </a:pPr>
            <a:endParaRPr lang="en-US" sz="3200" b="1">
              <a:solidFill>
                <a:srgbClr val="000000"/>
              </a:solidFill>
              <a:cs typeface="Arial" charset="0"/>
            </a:endParaRPr>
          </a:p>
        </p:txBody>
      </p:sp>
      <p:pic>
        <p:nvPicPr>
          <p:cNvPr id="3" name="Picture 11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gray">
          <a:xfrm>
            <a:off x="279400"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38" y="6557963"/>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a:lnSpc>
                <a:spcPct val="80000"/>
              </a:lnSpc>
              <a:defRPr/>
            </a:pPr>
            <a:r>
              <a:rPr lang="en-US" sz="100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700"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spTree>
    <p:extLst>
      <p:ext uri="{BB962C8B-B14F-4D97-AF65-F5344CB8AC3E}">
        <p14:creationId xmlns:p14="http://schemas.microsoft.com/office/powerpoint/2010/main" xmlns="" val="10526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2012 Accenture All Rights Reserved.</a:t>
            </a:r>
          </a:p>
        </p:txBody>
      </p:sp>
    </p:spTree>
    <p:extLst>
      <p:ext uri="{BB962C8B-B14F-4D97-AF65-F5344CB8AC3E}">
        <p14:creationId xmlns:p14="http://schemas.microsoft.com/office/powerpoint/2010/main" xmlns="" val="176132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2012 Accenture All Rights Reserved.</a:t>
            </a:r>
          </a:p>
        </p:txBody>
      </p:sp>
    </p:spTree>
    <p:extLst>
      <p:ext uri="{BB962C8B-B14F-4D97-AF65-F5344CB8AC3E}">
        <p14:creationId xmlns:p14="http://schemas.microsoft.com/office/powerpoint/2010/main" xmlns="" val="1673776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0"/>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984250"/>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2012 Accenture All Rights Reserved.</a:t>
            </a:r>
          </a:p>
        </p:txBody>
      </p:sp>
    </p:spTree>
    <p:extLst>
      <p:ext uri="{BB962C8B-B14F-4D97-AF65-F5344CB8AC3E}">
        <p14:creationId xmlns:p14="http://schemas.microsoft.com/office/powerpoint/2010/main" xmlns="" val="269992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736264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159193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333694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8789F-4DBC-4BDE-977F-FDE6F6586C87}" type="datetime1">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xmlns="" val="2728544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3307867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35199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354343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9050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0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a:t>
            </a:r>
            <a:r>
              <a:rPr lang="en-US" smtClean="0"/>
              <a:t>2012 </a:t>
            </a:r>
            <a:r>
              <a:rPr lang="en-US"/>
              <a:t>Accenture All Rights Reserved.</a:t>
            </a:r>
          </a:p>
        </p:txBody>
      </p:sp>
    </p:spTree>
    <p:extLst>
      <p:ext uri="{BB962C8B-B14F-4D97-AF65-F5344CB8AC3E}">
        <p14:creationId xmlns:p14="http://schemas.microsoft.com/office/powerpoint/2010/main" xmlns="" val="186742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882775"/>
            <a:ext cx="8043863" cy="4113213"/>
          </a:xfrm>
        </p:spPr>
        <p:txBody>
          <a:bodyPr/>
          <a:lstStyle/>
          <a:p>
            <a:pPr lvl="0"/>
            <a:endParaRPr lang="en-US" noProof="0" dirty="0" smtClean="0"/>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r>
              <a:rPr lang="en-US"/>
              <a:t>Copyright © 2012 Accenture All Rights Reserved.</a:t>
            </a:r>
            <a:endParaRPr lang="en-US" dirty="0"/>
          </a:p>
        </p:txBody>
      </p:sp>
    </p:spTree>
    <p:extLst>
      <p:ext uri="{BB962C8B-B14F-4D97-AF65-F5344CB8AC3E}">
        <p14:creationId xmlns:p14="http://schemas.microsoft.com/office/powerpoint/2010/main" xmlns="" val="191529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39"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3126362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0"/>
          <p:cNvSpPr>
            <a:spLocks noGrp="1" noChangeArrowheads="1"/>
          </p:cNvSpPr>
          <p:nvPr>
            <p:ph type="sldNum" sz="quarter" idx="10"/>
          </p:nvPr>
        </p:nvSpPr>
        <p:spPr>
          <a:ln/>
        </p:spPr>
        <p:txBody>
          <a:bodyPr/>
          <a:lstStyle>
            <a:lvl1pPr>
              <a:defRPr/>
            </a:lvl1pPr>
          </a:lstStyle>
          <a:p>
            <a:pPr>
              <a:defRPr/>
            </a:pPr>
            <a:fld id="{F6F36FCB-CFB9-4F5E-AA70-5E8206BC0DFB}"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a:ln/>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241492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a:defRPr/>
            </a:lvl1pPr>
          </a:lstStyle>
          <a:p>
            <a:pPr>
              <a:defRPr/>
            </a:pPr>
            <a:fld id="{853CA875-4E35-45BE-A20C-4CE5781CA280}"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486631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0"/>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984250"/>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a:defRPr/>
            </a:lvl1pPr>
          </a:lstStyle>
          <a:p>
            <a:pPr>
              <a:defRPr/>
            </a:pPr>
            <a:fld id="{AB95076C-4B4A-4189-B9F3-30B0FA6886E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smtClean="0"/>
              <a:t>Copyright © 2012 Accenture All Rights Reserved.</a:t>
            </a:r>
            <a:endParaRPr lang="en-US" dirty="0"/>
          </a:p>
        </p:txBody>
      </p:sp>
    </p:spTree>
    <p:extLst>
      <p:ext uri="{BB962C8B-B14F-4D97-AF65-F5344CB8AC3E}">
        <p14:creationId xmlns:p14="http://schemas.microsoft.com/office/powerpoint/2010/main" xmlns="" val="2460383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a:defRPr/>
            </a:lvl1pPr>
          </a:lstStyle>
          <a:p>
            <a:pPr>
              <a:defRPr/>
            </a:pPr>
            <a:fld id="{B4D9D2E2-8477-4354-A965-7ADAF06C9800}" type="slidenum">
              <a:rPr lang="en-US">
                <a:solidFill>
                  <a:srgbClr val="FFFFFF"/>
                </a:solidFill>
              </a:rPr>
              <a:pPr>
                <a:defRPr/>
              </a:pPr>
              <a:t>‹#›</a:t>
            </a:fld>
            <a:endParaRPr lang="en-US" dirty="0">
              <a:solidFill>
                <a:srgbClr val="FFFFFF"/>
              </a:solidFill>
            </a:endParaRPr>
          </a:p>
        </p:txBody>
      </p:sp>
      <p:sp>
        <p:nvSpPr>
          <p:cNvPr id="8"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251644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6BBFBB-6A34-437E-901E-9610BEAA823E}" type="datetime1">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xmlns="" val="3537753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a:defRPr/>
            </a:lvl1pPr>
          </a:lstStyle>
          <a:p>
            <a:pPr>
              <a:defRPr/>
            </a:pPr>
            <a:fld id="{726B0FB5-C1C3-4B4D-91BD-828D43DC9B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7393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a:defRPr/>
            </a:lvl1pPr>
          </a:lstStyle>
          <a:p>
            <a:pPr>
              <a:defRPr/>
            </a:pPr>
            <a:fld id="{31417983-F73D-408A-AC43-6A9EF22619E9}" type="slidenum">
              <a:rPr lang="en-US">
                <a:solidFill>
                  <a:srgbClr val="FFFFFF"/>
                </a:solidFill>
              </a:rPr>
              <a:pPr>
                <a:defRPr/>
              </a:pPr>
              <a:t>‹#›</a:t>
            </a:fld>
            <a:endParaRPr lang="en-US" dirty="0">
              <a:solidFill>
                <a:srgbClr val="FFFFFF"/>
              </a:solidFill>
            </a:endParaRPr>
          </a:p>
        </p:txBody>
      </p:sp>
      <p:sp>
        <p:nvSpPr>
          <p:cNvPr id="3"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408835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7566B444-E8D5-4354-8ADF-9E640899BC9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3278582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BC0F43FD-3712-4F3D-B7F2-41195A133DF1}"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1704050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AC88FB35-0EDF-46D0-8701-57B17D6EFB05}"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3700700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9050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0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a:defRPr/>
            </a:lvl1pPr>
          </a:lstStyle>
          <a:p>
            <a:pPr>
              <a:defRPr/>
            </a:pPr>
            <a:fld id="{D9F35B80-DCA9-4529-AA8E-F88CA8829286}"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a:t>
            </a:r>
            <a:r>
              <a:rPr lang="en-US" dirty="0" smtClean="0"/>
              <a:t>2012 </a:t>
            </a:r>
            <a:r>
              <a:rPr lang="en-US" dirty="0"/>
              <a:t>Accenture All Rights Reserved.</a:t>
            </a:r>
          </a:p>
        </p:txBody>
      </p:sp>
    </p:spTree>
    <p:extLst>
      <p:ext uri="{BB962C8B-B14F-4D97-AF65-F5344CB8AC3E}">
        <p14:creationId xmlns:p14="http://schemas.microsoft.com/office/powerpoint/2010/main" xmlns="" val="201859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882775"/>
            <a:ext cx="8043863" cy="4113213"/>
          </a:xfrm>
        </p:spPr>
        <p:txBody>
          <a:bodyPr/>
          <a:lstStyle/>
          <a:p>
            <a:pPr lvl="0"/>
            <a:endParaRPr lang="en-US" noProof="0" dirty="0" smtClean="0"/>
          </a:p>
        </p:txBody>
      </p:sp>
      <p:sp>
        <p:nvSpPr>
          <p:cNvPr id="4" name="Rectangle 3"/>
          <p:cNvSpPr>
            <a:spLocks noGrp="1" noChangeArrowheads="1"/>
          </p:cNvSpPr>
          <p:nvPr>
            <p:ph type="sldNum" sz="quarter" idx="10"/>
          </p:nvPr>
        </p:nvSpPr>
        <p:spPr/>
        <p:txBody>
          <a:bodyPr/>
          <a:lstStyle>
            <a:lvl1pPr>
              <a:defRPr/>
            </a:lvl1pPr>
          </a:lstStyle>
          <a:p>
            <a:pPr>
              <a:defRPr/>
            </a:pPr>
            <a:fld id="{652795CF-F720-42E4-903B-786C00C3995B}" type="slidenum">
              <a:rPr lang="en-US">
                <a:solidFill>
                  <a:srgbClr val="FFFFFF"/>
                </a:solidFill>
              </a:rPr>
              <a:pPr>
                <a:defRPr/>
              </a:pPr>
              <a:t>‹#›</a:t>
            </a:fld>
            <a:endParaRPr lang="en-US" dirty="0">
              <a:solidFill>
                <a:srgbClr val="FFFFFF"/>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smtClean="0"/>
              <a:t>Copyright © 2012 Accenture All Rights Reserved.</a:t>
            </a:r>
            <a:endParaRPr lang="en-US" dirty="0"/>
          </a:p>
        </p:txBody>
      </p:sp>
    </p:spTree>
    <p:extLst>
      <p:ext uri="{BB962C8B-B14F-4D97-AF65-F5344CB8AC3E}">
        <p14:creationId xmlns:p14="http://schemas.microsoft.com/office/powerpoint/2010/main" xmlns="" val="1365421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400701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2100334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27065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2D831-1619-48F8-953D-804640B069A2}" type="datetime1">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xmlns="" val="2695898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1541195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5/19/2017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697959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5/19/2017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2747876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5/19/2017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972567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3463619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5/19/2017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1502138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2572088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5/19/2017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12119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ECD239-FB04-4DF4-BF3C-81953A400E61}" type="datetime1">
              <a:rPr lang="en-US"/>
              <a:pPr>
                <a:defRPr/>
              </a:pPr>
              <a:t>5/19/2017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xmlns="" val="118897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07EE9-A648-40D1-BFFE-555C139E6B88}" type="datetime1">
              <a:rPr lang="en-US"/>
              <a:pPr>
                <a:defRPr/>
              </a:pPr>
              <a:t>5/19/2017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xmlns="" val="133079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64466-0A26-43CD-B1BD-65670E8D1E66}" type="datetime1">
              <a:rPr lang="en-US"/>
              <a:pPr>
                <a:defRPr/>
              </a:pPr>
              <a:t>5/19/2017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xmlns="" val="83769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A2C5B-2FAE-46C2-B121-BB3EAF68EE38}" type="datetime1">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xmlns="" val="252125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9FBB4-12E8-4644-8ED4-5473C182B6FB}" type="datetime1">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xmlns="" val="311155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010D36-FC33-4CFC-A4ED-0A4260D404D5}" type="datetime1">
              <a:rPr lang="en-US"/>
              <a:pPr>
                <a:defRPr/>
              </a:pPr>
              <a:t>5/19/2017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236C983-A60D-49BB-9F6B-28667F8FDA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38"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8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3"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r>
              <a:rPr lang="en-US"/>
              <a:t>Copyright © 2012 Accenture All Rights Reserved.</a:t>
            </a:r>
          </a:p>
        </p:txBody>
      </p:sp>
      <p:sp>
        <p:nvSpPr>
          <p:cNvPr id="2054" name="Rectangle 65"/>
          <p:cNvSpPr>
            <a:spLocks noGrp="1" noChangeArrowheads="1"/>
          </p:cNvSpPr>
          <p:nvPr>
            <p:ph type="title"/>
          </p:nvPr>
        </p:nvSpPr>
        <p:spPr bwMode="gray">
          <a:xfrm>
            <a:off x="409575" y="374650"/>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8906"/>
            <a:ext cx="9144000" cy="687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5" name="Rectangle 29"/>
          <p:cNvSpPr>
            <a:spLocks noGrp="1" noChangeArrowheads="1"/>
          </p:cNvSpPr>
          <p:nvPr>
            <p:ph type="body" idx="1"/>
          </p:nvPr>
        </p:nvSpPr>
        <p:spPr bwMode="gray">
          <a:xfrm>
            <a:off x="236538" y="1262063"/>
            <a:ext cx="8556625" cy="5294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8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chemeClr val="bg1"/>
                </a:solidFill>
                <a:latin typeface="Arial" charset="0"/>
                <a:cs typeface="+mn-cs"/>
              </a:defRPr>
            </a:lvl1pPr>
          </a:lstStyle>
          <a:p>
            <a:pPr defTabSz="914400">
              <a:defRPr/>
            </a:pPr>
            <a:fld id="{88CA2ABE-06E1-4780-AFBA-30159F17008A}" type="slidenum">
              <a:rPr lang="en-US" smtClean="0">
                <a:solidFill>
                  <a:srgbClr val="FFFFFF"/>
                </a:solidFill>
                <a:ea typeface="+mn-ea"/>
              </a:rPr>
              <a:pPr defTabSz="914400">
                <a:defRPr/>
              </a:pPr>
              <a:t>‹#›</a:t>
            </a:fld>
            <a:endParaRPr lang="en-US" dirty="0">
              <a:solidFill>
                <a:srgbClr val="FFFFFF"/>
              </a:solidFill>
              <a:ea typeface="+mn-ea"/>
            </a:endParaRPr>
          </a:p>
        </p:txBody>
      </p:sp>
      <p:sp>
        <p:nvSpPr>
          <p:cNvPr id="1086" name="Rectangle 62"/>
          <p:cNvSpPr>
            <a:spLocks noGrp="1" noChangeArrowheads="1"/>
          </p:cNvSpPr>
          <p:nvPr>
            <p:ph type="ftr" sz="quarter" idx="3"/>
          </p:nvPr>
        </p:nvSpPr>
        <p:spPr bwMode="gray">
          <a:xfrm>
            <a:off x="176213"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000" b="0" dirty="0" smtClean="0">
                <a:solidFill>
                  <a:srgbClr val="000000"/>
                </a:solidFill>
                <a:latin typeface="Arial" pitchFamily="34" charset="0"/>
                <a:cs typeface="+mn-cs"/>
              </a:defRPr>
            </a:lvl1pPr>
          </a:lstStyle>
          <a:p>
            <a:pPr defTabSz="914400">
              <a:defRPr/>
            </a:pPr>
            <a:r>
              <a:rPr lang="en-US">
                <a:ea typeface="+mn-ea"/>
              </a:rPr>
              <a:t>Copyright © 2012 Accenture All Rights Reserved.</a:t>
            </a:r>
          </a:p>
        </p:txBody>
      </p:sp>
      <p:sp>
        <p:nvSpPr>
          <p:cNvPr id="3078" name="Rectangle 65"/>
          <p:cNvSpPr>
            <a:spLocks noGrp="1" noChangeArrowheads="1"/>
          </p:cNvSpPr>
          <p:nvPr>
            <p:ph type="title"/>
          </p:nvPr>
        </p:nvSpPr>
        <p:spPr bwMode="gray">
          <a:xfrm>
            <a:off x="409199" y="374650"/>
            <a:ext cx="8493125" cy="7270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626558795"/>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66EB0342-8D58-4604-ADF2-47040EDC186D}" type="datetime1">
              <a:rPr lang="en-US" smtClean="0">
                <a:ea typeface="ＭＳ Ｐゴシック" pitchFamily="-111" charset="-128"/>
              </a:rPr>
              <a:pPr/>
              <a:t>5/19/2017</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539224-21BC-4D61-B8DA-45C9DA586EF4}" type="slidenum">
              <a:rPr lang="en-US" smtClean="0">
                <a:ea typeface="ＭＳ Ｐゴシック" pitchFamily="-111" charset="-128"/>
              </a:rPr>
              <a:pPr/>
              <a:t>‹#›</a:t>
            </a:fld>
            <a:endParaRPr lang="en-US" dirty="0" smtClean="0">
              <a:ea typeface="ＭＳ Ｐゴシック" pitchFamily="-111" charset="-128"/>
            </a:endParaRPr>
          </a:p>
        </p:txBody>
      </p:sp>
    </p:spTree>
    <p:extLst>
      <p:ext uri="{BB962C8B-B14F-4D97-AF65-F5344CB8AC3E}">
        <p14:creationId xmlns:p14="http://schemas.microsoft.com/office/powerpoint/2010/main" xmlns="" val="143361314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476671"/>
            <a:ext cx="8021634" cy="792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914400"/>
            <a:r>
              <a:rPr lang="en-US" sz="1800" b="1" dirty="0" smtClean="0">
                <a:solidFill>
                  <a:srgbClr val="404040"/>
                </a:solidFill>
                <a:latin typeface="Arial Black" pitchFamily="34" charset="0"/>
                <a:ea typeface="ＭＳ Ｐゴシック" pitchFamily="34" charset="-128"/>
              </a:rPr>
              <a:t>EXECUTIVE SUMMARY ON OVERSIGHT VISIT OF PORTFOLIO COMMITTEE CONDUCTED IN MARCH 2017 IN THE WESTERN CAPE AND KZN</a:t>
            </a:r>
            <a:endParaRPr lang="en-US" sz="1800" b="1" dirty="0">
              <a:solidFill>
                <a:srgbClr val="404040"/>
              </a:solidFill>
              <a:latin typeface="Arial Black" pitchFamily="34" charset="0"/>
              <a:ea typeface="ＭＳ Ｐゴシック" pitchFamily="34" charset="-128"/>
            </a:endParaRPr>
          </a:p>
          <a:p>
            <a:pPr algn="ctr" defTabSz="914400"/>
            <a:endParaRPr lang="en-US" b="1" dirty="0" smtClean="0">
              <a:solidFill>
                <a:srgbClr val="663300"/>
              </a:solidFill>
              <a:latin typeface="Arial Black" pitchFamily="34" charset="0"/>
            </a:endParaRPr>
          </a:p>
        </p:txBody>
      </p:sp>
      <p:sp>
        <p:nvSpPr>
          <p:cNvPr id="13316" name="Subtitle 17"/>
          <p:cNvSpPr txBox="1">
            <a:spLocks/>
          </p:cNvSpPr>
          <p:nvPr/>
        </p:nvSpPr>
        <p:spPr bwMode="auto">
          <a:xfrm>
            <a:off x="311745" y="2818924"/>
            <a:ext cx="1883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Bef>
                <a:spcPct val="20000"/>
              </a:spcBef>
              <a:buFont typeface="Arial" charset="0"/>
              <a:buNone/>
            </a:pPr>
            <a:r>
              <a:rPr lang="en-US" sz="1800" b="1" dirty="0" smtClean="0">
                <a:solidFill>
                  <a:srgbClr val="404040"/>
                </a:solidFill>
                <a:latin typeface="Arial Bold" pitchFamily="-111" charset="0"/>
                <a:cs typeface="Arial Bold" pitchFamily="-111" charset="0"/>
              </a:rPr>
              <a:t>17/ 05 /2017</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776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Details of companies and the notices </a:t>
            </a:r>
            <a:r>
              <a:rPr lang="en-ZA" sz="4000" dirty="0" smtClean="0"/>
              <a:t>issued.</a:t>
            </a:r>
            <a:endParaRPr lang="en-ZA" sz="4000"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10</a:t>
            </a:fld>
            <a:endParaRPr lang="en-US"/>
          </a:p>
        </p:txBody>
      </p:sp>
      <p:sp>
        <p:nvSpPr>
          <p:cNvPr id="7" name="Rectangle 1"/>
          <p:cNvSpPr>
            <a:spLocks noChangeArrowheads="1"/>
          </p:cNvSpPr>
          <p:nvPr/>
        </p:nvSpPr>
        <p:spPr bwMode="auto">
          <a:xfrm>
            <a:off x="2428875" y="13160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018912145"/>
              </p:ext>
            </p:extLst>
          </p:nvPr>
        </p:nvGraphicFramePr>
        <p:xfrm>
          <a:off x="1509097" y="1459517"/>
          <a:ext cx="6125805" cy="4700649"/>
        </p:xfrm>
        <a:graphic>
          <a:graphicData uri="http://schemas.openxmlformats.org/drawingml/2006/table">
            <a:tbl>
              <a:tblPr firstRow="1" firstCol="1" bandRow="1">
                <a:tableStyleId>{5C22544A-7EE6-4342-B048-85BDC9FD1C3A}</a:tableStyleId>
              </a:tblPr>
              <a:tblGrid>
                <a:gridCol w="2091524"/>
                <a:gridCol w="403428"/>
                <a:gridCol w="483274"/>
                <a:gridCol w="323583"/>
                <a:gridCol w="403428"/>
                <a:gridCol w="403428"/>
                <a:gridCol w="403428"/>
                <a:gridCol w="403428"/>
                <a:gridCol w="403428"/>
                <a:gridCol w="403428"/>
                <a:gridCol w="403428"/>
              </a:tblGrid>
              <a:tr h="535803">
                <a:tc>
                  <a:txBody>
                    <a:bodyPr/>
                    <a:lstStyle/>
                    <a:p>
                      <a:pPr algn="just">
                        <a:spcAft>
                          <a:spcPts val="0"/>
                        </a:spcAft>
                      </a:pPr>
                      <a:r>
                        <a:rPr lang="en-US" sz="700" dirty="0">
                          <a:effectLst/>
                        </a:rPr>
                        <a:t>Hazardous Chemical Substance Regulations: HCSR 7. Employer shall ensure that an initial health evaluation is carried out by an Occupational Health Practitioner.  </a:t>
                      </a:r>
                      <a:endParaRPr lang="en-ZA" sz="800" dirty="0">
                        <a:effectLst/>
                        <a:latin typeface="Times New Roman"/>
                        <a:ea typeface="Times New Roman"/>
                      </a:endParaRPr>
                    </a:p>
                  </a:txBody>
                  <a:tcPr marL="45386" marR="45386" marT="0" marB="0" anchor="ctr"/>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endParaRPr lang="en-ZA" sz="700">
                        <a:effectLst/>
                        <a:latin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r>
              <a:tr h="806857">
                <a:tc>
                  <a:txBody>
                    <a:bodyPr/>
                    <a:lstStyle/>
                    <a:p>
                      <a:pPr algn="just">
                        <a:spcAft>
                          <a:spcPts val="0"/>
                        </a:spcAft>
                      </a:pPr>
                      <a:r>
                        <a:rPr lang="en-US" sz="700">
                          <a:effectLst/>
                        </a:rPr>
                        <a:t>Status update</a:t>
                      </a:r>
                      <a:endParaRPr lang="en-ZA" sz="800">
                        <a:effectLst/>
                        <a:latin typeface="Times New Roman"/>
                        <a:ea typeface="Times New Roman"/>
                      </a:endParaRPr>
                    </a:p>
                  </a:txBody>
                  <a:tcPr marL="45386" marR="45386" marT="0" marB="0" anchor="ctr"/>
                </a:tc>
                <a:tc gridSpan="2">
                  <a:txBody>
                    <a:bodyPr/>
                    <a:lstStyle/>
                    <a:p>
                      <a:pPr>
                        <a:spcAft>
                          <a:spcPts val="0"/>
                        </a:spcAft>
                      </a:pPr>
                      <a:r>
                        <a:rPr lang="en-US" sz="700">
                          <a:effectLst/>
                        </a:rPr>
                        <a:t> </a:t>
                      </a:r>
                      <a:endParaRPr lang="en-ZA" sz="800">
                        <a:effectLst/>
                      </a:endParaRPr>
                    </a:p>
                    <a:p>
                      <a:pPr>
                        <a:spcAft>
                          <a:spcPts val="0"/>
                        </a:spcAft>
                      </a:pPr>
                      <a:r>
                        <a:rPr lang="en-US" sz="700">
                          <a:effectLst/>
                        </a:rPr>
                        <a:t> </a:t>
                      </a:r>
                      <a:endParaRPr lang="en-ZA" sz="800">
                        <a:effectLst/>
                      </a:endParaRPr>
                    </a:p>
                    <a:p>
                      <a:pPr>
                        <a:spcAft>
                          <a:spcPts val="0"/>
                        </a:spcAft>
                      </a:pPr>
                      <a:r>
                        <a:rPr lang="en-US" sz="700">
                          <a:effectLst/>
                        </a:rPr>
                        <a:t> </a:t>
                      </a:r>
                      <a:endParaRPr lang="en-ZA" sz="800">
                        <a:effectLst/>
                      </a:endParaRPr>
                    </a:p>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dirty="0">
                          <a:effectLst/>
                        </a:rPr>
                        <a:t>Contravention Notice issued. Employer informed that they have 60 days to comply.</a:t>
                      </a:r>
                      <a:endParaRPr lang="en-ZA" sz="800" dirty="0">
                        <a:effectLst/>
                      </a:endParaRPr>
                    </a:p>
                    <a:p>
                      <a:pPr>
                        <a:spcAft>
                          <a:spcPts val="0"/>
                        </a:spcAft>
                      </a:pPr>
                      <a:r>
                        <a:rPr lang="en-US" sz="700" dirty="0">
                          <a:effectLst/>
                        </a:rPr>
                        <a:t>Follow- up Inspections due on </a:t>
                      </a:r>
                      <a:r>
                        <a:rPr lang="en-US" sz="700" dirty="0" smtClean="0">
                          <a:effectLst/>
                        </a:rPr>
                        <a:t>19 </a:t>
                      </a:r>
                      <a:r>
                        <a:rPr lang="en-US" sz="700" dirty="0">
                          <a:effectLst/>
                        </a:rPr>
                        <a:t>May 2017</a:t>
                      </a:r>
                      <a:endParaRPr lang="en-ZA" sz="800" dirty="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r>
              <a:tr h="321482">
                <a:tc>
                  <a:txBody>
                    <a:bodyPr/>
                    <a:lstStyle/>
                    <a:p>
                      <a:pPr algn="just">
                        <a:spcAft>
                          <a:spcPts val="0"/>
                        </a:spcAft>
                      </a:pPr>
                      <a:r>
                        <a:rPr lang="en-US" sz="700">
                          <a:effectLst/>
                        </a:rPr>
                        <a:t>Electrical Installatins Regulations: EIR 7(1). There was no certificate of compliance for electrical installations: </a:t>
                      </a:r>
                      <a:endParaRPr lang="en-ZA" sz="800">
                        <a:effectLst/>
                        <a:latin typeface="Times New Roman"/>
                        <a:ea typeface="Times New Roman"/>
                      </a:endParaRPr>
                    </a:p>
                  </a:txBody>
                  <a:tcPr marL="45386" marR="45386" marT="0" marB="0" anchor="ctr"/>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r>
              <a:tr h="2218856">
                <a:tc>
                  <a:txBody>
                    <a:bodyPr/>
                    <a:lstStyle/>
                    <a:p>
                      <a:pPr algn="just">
                        <a:spcAft>
                          <a:spcPts val="0"/>
                        </a:spcAft>
                      </a:pPr>
                      <a:r>
                        <a:rPr lang="en-US" sz="700">
                          <a:effectLst/>
                        </a:rPr>
                        <a:t>Status update</a:t>
                      </a:r>
                      <a:endParaRPr lang="en-ZA" sz="800">
                        <a:effectLst/>
                        <a:latin typeface="Times New Roman"/>
                        <a:ea typeface="Times New Roman"/>
                      </a:endParaRPr>
                    </a:p>
                  </a:txBody>
                  <a:tcPr marL="45386" marR="45386" marT="0" marB="0" anchor="ct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A Prohibition notice was served due to faulty electrical wiring, the absence of an Electrical Certificate of Compliance </a:t>
                      </a:r>
                      <a:endParaRPr lang="en-ZA" sz="800">
                        <a:effectLst/>
                      </a:endParaRPr>
                    </a:p>
                    <a:p>
                      <a:pPr>
                        <a:spcAft>
                          <a:spcPts val="0"/>
                        </a:spcAft>
                      </a:pPr>
                      <a:r>
                        <a:rPr lang="en-US" sz="700">
                          <a:effectLst/>
                        </a:rPr>
                        <a:t>On 27 March 2017 the Inspector revoked the prohibition notice after being provided with the Electrical Certificate of compliance as well as proof that the faulty electrical work was corrected. </a:t>
                      </a:r>
                      <a:endParaRPr lang="en-ZA" sz="800">
                        <a:effectLst/>
                      </a:endParaRPr>
                    </a:p>
                    <a:p>
                      <a:pPr>
                        <a:spcAft>
                          <a:spcPts val="0"/>
                        </a:spcAft>
                      </a:pPr>
                      <a:r>
                        <a:rPr lang="en-US" sz="700">
                          <a:effectLst/>
                        </a:rPr>
                        <a:t>Outcome: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r>
              <a:tr h="321482">
                <a:tc>
                  <a:txBody>
                    <a:bodyPr/>
                    <a:lstStyle/>
                    <a:p>
                      <a:pPr algn="just">
                        <a:spcAft>
                          <a:spcPts val="0"/>
                        </a:spcAft>
                      </a:pPr>
                      <a:r>
                        <a:rPr lang="en-US" sz="700">
                          <a:effectLst/>
                        </a:rPr>
                        <a:t>Driven Machinery Regulations: DMR 18(5). Lifting machines, hand-powered lifting devices and lifting tackle. </a:t>
                      </a:r>
                      <a:endParaRPr lang="en-ZA" sz="800">
                        <a:effectLst/>
                        <a:latin typeface="Times New Roman"/>
                        <a:ea typeface="Times New Roman"/>
                      </a:endParaRPr>
                    </a:p>
                  </a:txBody>
                  <a:tcPr marL="45386" marR="45386" marT="0" marB="0" anchor="ctr"/>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endParaRPr lang="en-ZA" sz="700">
                        <a:effectLst/>
                        <a:latin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a:t>
                      </a:r>
                      <a:endParaRPr lang="en-ZA" sz="800">
                        <a:effectLst/>
                        <a:latin typeface="Times New Roman"/>
                        <a:ea typeface="Times New Roman"/>
                      </a:endParaRPr>
                    </a:p>
                  </a:txBody>
                  <a:tcPr marL="45386" marR="45386" marT="0" marB="0" anchor="b"/>
                </a:tc>
                <a:tc>
                  <a:txBody>
                    <a:bodyPr/>
                    <a:lstStyle/>
                    <a:p>
                      <a:pPr algn="ctr">
                        <a:spcAft>
                          <a:spcPts val="0"/>
                        </a:spcAft>
                      </a:pPr>
                      <a:r>
                        <a:rPr lang="en-US" sz="800">
                          <a:effectLst/>
                        </a:rPr>
                        <a:t> </a:t>
                      </a:r>
                      <a:endParaRPr lang="en-ZA" sz="800">
                        <a:effectLst/>
                        <a:latin typeface="Times New Roman"/>
                        <a:ea typeface="Times New Roman"/>
                      </a:endParaRPr>
                    </a:p>
                  </a:txBody>
                  <a:tcPr marL="45386" marR="45386" marT="0" marB="0" anchor="b"/>
                </a:tc>
              </a:tr>
              <a:tr h="321482">
                <a:tc>
                  <a:txBody>
                    <a:bodyPr/>
                    <a:lstStyle/>
                    <a:p>
                      <a:pPr algn="just">
                        <a:spcAft>
                          <a:spcPts val="0"/>
                        </a:spcAft>
                      </a:pPr>
                      <a:r>
                        <a:rPr lang="en-US" sz="700">
                          <a:effectLst/>
                        </a:rPr>
                        <a:t>Status update</a:t>
                      </a:r>
                      <a:endParaRPr lang="en-ZA" sz="800">
                        <a:effectLst/>
                        <a:latin typeface="Times New Roman"/>
                        <a:ea typeface="Times New Roman"/>
                      </a:endParaRPr>
                    </a:p>
                  </a:txBody>
                  <a:tcPr marL="45386" marR="45386" marT="0" marB="0" anchor="ct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a:effectLst/>
                        </a:rPr>
                        <a:t> </a:t>
                      </a:r>
                      <a:endParaRPr lang="en-ZA" sz="800">
                        <a:effectLst/>
                        <a:latin typeface="Times New Roman"/>
                        <a:ea typeface="Times New Roman"/>
                      </a:endParaRPr>
                    </a:p>
                  </a:txBody>
                  <a:tcPr marL="45386" marR="45386" marT="0" marB="0" anchor="b"/>
                </a:tc>
                <a:tc hMerge="1">
                  <a:txBody>
                    <a:bodyPr/>
                    <a:lstStyle/>
                    <a:p>
                      <a:endParaRPr lang="en-ZA"/>
                    </a:p>
                  </a:txBody>
                  <a:tcPr/>
                </a:tc>
                <a:tc gridSpan="2">
                  <a:txBody>
                    <a:bodyPr/>
                    <a:lstStyle/>
                    <a:p>
                      <a:pPr>
                        <a:spcAft>
                          <a:spcPts val="0"/>
                        </a:spcAft>
                      </a:pPr>
                      <a:r>
                        <a:rPr lang="en-US" sz="700" dirty="0">
                          <a:effectLst/>
                        </a:rPr>
                        <a:t> </a:t>
                      </a:r>
                      <a:endParaRPr lang="en-ZA" sz="800" dirty="0">
                        <a:effectLst/>
                        <a:latin typeface="Times New Roman"/>
                        <a:ea typeface="Times New Roman"/>
                      </a:endParaRPr>
                    </a:p>
                  </a:txBody>
                  <a:tcPr marL="45386" marR="45386" marT="0" marB="0" anchor="b"/>
                </a:tc>
                <a:tc hMerge="1">
                  <a:txBody>
                    <a:bodyPr/>
                    <a:lstStyle/>
                    <a:p>
                      <a:endParaRPr lang="en-ZA"/>
                    </a:p>
                  </a:txBody>
                  <a:tcPr/>
                </a:tc>
              </a:tr>
            </a:tbl>
          </a:graphicData>
        </a:graphic>
      </p:graphicFrame>
    </p:spTree>
    <p:extLst>
      <p:ext uri="{BB962C8B-B14F-4D97-AF65-F5344CB8AC3E}">
        <p14:creationId xmlns:p14="http://schemas.microsoft.com/office/powerpoint/2010/main" xmlns="" val="2869370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Details of companies and the notices issued.</a:t>
            </a:r>
          </a:p>
        </p:txBody>
      </p:sp>
      <p:graphicFrame>
        <p:nvGraphicFramePr>
          <p:cNvPr id="6" name="Content Placeholder 5"/>
          <p:cNvGraphicFramePr>
            <a:graphicFrameLocks noGrp="1"/>
          </p:cNvGraphicFramePr>
          <p:nvPr>
            <p:ph idx="1"/>
          </p:nvPr>
        </p:nvGraphicFramePr>
        <p:xfrm>
          <a:off x="457200" y="2484778"/>
          <a:ext cx="8229599" cy="2621594"/>
        </p:xfrm>
        <a:graphic>
          <a:graphicData uri="http://schemas.openxmlformats.org/drawingml/2006/table">
            <a:tbl>
              <a:tblPr firstRow="1" firstCol="1" bandRow="1">
                <a:tableStyleId>{5C22544A-7EE6-4342-B048-85BDC9FD1C3A}</a:tableStyleId>
              </a:tblPr>
              <a:tblGrid>
                <a:gridCol w="2809818"/>
                <a:gridCol w="541978"/>
                <a:gridCol w="649245"/>
                <a:gridCol w="434712"/>
                <a:gridCol w="541978"/>
                <a:gridCol w="541978"/>
                <a:gridCol w="541978"/>
                <a:gridCol w="541978"/>
                <a:gridCol w="541978"/>
                <a:gridCol w="541978"/>
                <a:gridCol w="541978"/>
              </a:tblGrid>
              <a:tr h="287926">
                <a:tc>
                  <a:txBody>
                    <a:bodyPr/>
                    <a:lstStyle/>
                    <a:p>
                      <a:pPr algn="just">
                        <a:spcAft>
                          <a:spcPts val="0"/>
                        </a:spcAft>
                      </a:pPr>
                      <a:r>
                        <a:rPr lang="en-US" sz="900">
                          <a:effectLst/>
                        </a:rPr>
                        <a:t>Section 24: The employer failed to report a reportable incident to the office of the Chief Inspector: </a:t>
                      </a:r>
                      <a:endParaRPr lang="en-ZA" sz="1100">
                        <a:effectLst/>
                        <a:latin typeface="Times New Roman"/>
                        <a:ea typeface="Times New Roman"/>
                      </a:endParaRPr>
                    </a:p>
                  </a:txBody>
                  <a:tcPr marL="60973" marR="60973" marT="0" marB="0" anchor="ctr"/>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r>
              <a:tr h="948462">
                <a:tc>
                  <a:txBody>
                    <a:bodyPr/>
                    <a:lstStyle/>
                    <a:p>
                      <a:pPr algn="just">
                        <a:spcAft>
                          <a:spcPts val="0"/>
                        </a:spcAft>
                      </a:pPr>
                      <a:r>
                        <a:rPr lang="en-US" sz="900">
                          <a:effectLst/>
                        </a:rPr>
                        <a:t>Status update</a:t>
                      </a:r>
                      <a:endParaRPr lang="en-ZA" sz="1100">
                        <a:effectLst/>
                        <a:latin typeface="Times New Roman"/>
                        <a:ea typeface="Times New Roman"/>
                      </a:endParaRPr>
                    </a:p>
                  </a:txBody>
                  <a:tcPr marL="60973" marR="60973" marT="0" marB="0" anchor="ctr"/>
                </a:tc>
                <a:tc gridSpan="2">
                  <a:txBody>
                    <a:bodyPr/>
                    <a:lstStyle/>
                    <a:p>
                      <a:pPr>
                        <a:spcAft>
                          <a:spcPts val="0"/>
                        </a:spcAft>
                      </a:pPr>
                      <a:r>
                        <a:rPr lang="en-US" sz="900">
                          <a:effectLst/>
                        </a:rPr>
                        <a:t>Contravention notice issued. Employer provided 60 days to comply.</a:t>
                      </a:r>
                      <a:endParaRPr lang="en-ZA" sz="1100">
                        <a:effectLst/>
                      </a:endParaRPr>
                    </a:p>
                    <a:p>
                      <a:pPr>
                        <a:spcAft>
                          <a:spcPts val="0"/>
                        </a:spcAft>
                      </a:pPr>
                      <a:r>
                        <a:rPr lang="en-US" sz="900">
                          <a:effectLst/>
                        </a:rPr>
                        <a:t>Follow- up Inspections due on 22 May 2017</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r>
              <a:tr h="287926">
                <a:tc>
                  <a:txBody>
                    <a:bodyPr/>
                    <a:lstStyle/>
                    <a:p>
                      <a:pPr algn="just">
                        <a:spcAft>
                          <a:spcPts val="0"/>
                        </a:spcAft>
                      </a:pPr>
                      <a:r>
                        <a:rPr lang="en-US" sz="900">
                          <a:effectLst/>
                        </a:rPr>
                        <a:t>Section 16(2): CEO to assign health and safety duties to a person under his control</a:t>
                      </a:r>
                      <a:endParaRPr lang="en-ZA" sz="1100">
                        <a:effectLst/>
                        <a:latin typeface="Times New Roman"/>
                        <a:ea typeface="Times New Roman"/>
                      </a:endParaRPr>
                    </a:p>
                  </a:txBody>
                  <a:tcPr marL="60973" marR="60973" marT="0" marB="0" anchor="ctr"/>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 </a:t>
                      </a:r>
                      <a:endParaRPr lang="en-ZA" sz="1100">
                        <a:effectLst/>
                        <a:latin typeface="Times New Roman"/>
                        <a:ea typeface="Times New Roman"/>
                      </a:endParaRPr>
                    </a:p>
                  </a:txBody>
                  <a:tcPr marL="60973" marR="60973" marT="0" marB="0" anchor="b"/>
                </a:tc>
                <a:tc>
                  <a:txBody>
                    <a:bodyPr/>
                    <a:lstStyle/>
                    <a:p>
                      <a:pPr algn="ctr">
                        <a:spcAft>
                          <a:spcPts val="0"/>
                        </a:spcAft>
                      </a:pPr>
                      <a:r>
                        <a:rPr lang="en-US" sz="1100">
                          <a:effectLst/>
                        </a:rPr>
                        <a:t>√</a:t>
                      </a:r>
                      <a:endParaRPr lang="en-ZA" sz="1100">
                        <a:effectLst/>
                        <a:latin typeface="Times New Roman"/>
                        <a:ea typeface="Times New Roman"/>
                      </a:endParaRPr>
                    </a:p>
                  </a:txBody>
                  <a:tcPr marL="60973" marR="60973" marT="0" marB="0" anchor="b"/>
                </a:tc>
              </a:tr>
              <a:tr h="1083956">
                <a:tc>
                  <a:txBody>
                    <a:bodyPr/>
                    <a:lstStyle/>
                    <a:p>
                      <a:pPr algn="just">
                        <a:spcAft>
                          <a:spcPts val="0"/>
                        </a:spcAft>
                      </a:pPr>
                      <a:r>
                        <a:rPr lang="en-US" sz="900">
                          <a:effectLst/>
                        </a:rPr>
                        <a:t>Status update</a:t>
                      </a:r>
                      <a:endParaRPr lang="en-ZA" sz="1100">
                        <a:effectLst/>
                        <a:latin typeface="Times New Roman"/>
                        <a:ea typeface="Times New Roman"/>
                      </a:endParaRPr>
                    </a:p>
                  </a:txBody>
                  <a:tcPr marL="60973" marR="60973" marT="0" marB="0" anchor="ct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a:effectLst/>
                        </a:rPr>
                        <a:t> </a:t>
                      </a:r>
                      <a:endParaRPr lang="en-ZA" sz="1100">
                        <a:effectLst/>
                        <a:latin typeface="Times New Roman"/>
                        <a:ea typeface="Times New Roman"/>
                      </a:endParaRPr>
                    </a:p>
                  </a:txBody>
                  <a:tcPr marL="60973" marR="60973" marT="0" marB="0" anchor="b"/>
                </a:tc>
                <a:tc hMerge="1">
                  <a:txBody>
                    <a:bodyPr/>
                    <a:lstStyle/>
                    <a:p>
                      <a:endParaRPr lang="en-ZA"/>
                    </a:p>
                  </a:txBody>
                  <a:tcPr/>
                </a:tc>
                <a:tc gridSpan="2">
                  <a:txBody>
                    <a:bodyPr/>
                    <a:lstStyle/>
                    <a:p>
                      <a:pPr>
                        <a:spcAft>
                          <a:spcPts val="0"/>
                        </a:spcAft>
                      </a:pPr>
                      <a:r>
                        <a:rPr lang="en-US" sz="900" dirty="0">
                          <a:effectLst/>
                        </a:rPr>
                        <a:t>Contravention Notice issued. Employer informed that they have 60 days to comply.</a:t>
                      </a:r>
                      <a:endParaRPr lang="en-ZA" sz="1100" dirty="0">
                        <a:effectLst/>
                      </a:endParaRPr>
                    </a:p>
                    <a:p>
                      <a:pPr>
                        <a:spcAft>
                          <a:spcPts val="0"/>
                        </a:spcAft>
                      </a:pPr>
                      <a:r>
                        <a:rPr lang="en-US" sz="900" dirty="0">
                          <a:effectLst/>
                        </a:rPr>
                        <a:t>Follow- up Inspections due on 30 May 2017</a:t>
                      </a:r>
                      <a:endParaRPr lang="en-ZA" sz="1100" dirty="0">
                        <a:effectLst/>
                        <a:latin typeface="Times New Roman"/>
                        <a:ea typeface="Times New Roman"/>
                      </a:endParaRPr>
                    </a:p>
                  </a:txBody>
                  <a:tcPr marL="60973" marR="60973" marT="0" marB="0" anchor="b"/>
                </a:tc>
                <a:tc hMerge="1">
                  <a:txBody>
                    <a:bodyPr/>
                    <a:lstStyle/>
                    <a:p>
                      <a:endParaRPr lang="en-ZA"/>
                    </a:p>
                  </a:txBody>
                  <a:tcPr/>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11</a:t>
            </a:fld>
            <a:endParaRPr lang="en-US"/>
          </a:p>
        </p:txBody>
      </p:sp>
      <p:sp>
        <p:nvSpPr>
          <p:cNvPr id="7" name="Rectangle 1"/>
          <p:cNvSpPr>
            <a:spLocks noChangeArrowheads="1"/>
          </p:cNvSpPr>
          <p:nvPr/>
        </p:nvSpPr>
        <p:spPr bwMode="auto">
          <a:xfrm>
            <a:off x="457200" y="24844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5972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PROHIBITION NOTICES SERVED/STATUS:</a:t>
            </a:r>
            <a:r>
              <a:rPr lang="en-ZA" dirty="0"/>
              <a:t/>
            </a:r>
            <a:br>
              <a:rPr lang="en-ZA" dirty="0"/>
            </a:br>
            <a:endParaRPr lang="en-ZA" dirty="0"/>
          </a:p>
        </p:txBody>
      </p:sp>
      <p:sp>
        <p:nvSpPr>
          <p:cNvPr id="3" name="Content Placeholder 2"/>
          <p:cNvSpPr>
            <a:spLocks noGrp="1"/>
          </p:cNvSpPr>
          <p:nvPr>
            <p:ph idx="1"/>
          </p:nvPr>
        </p:nvSpPr>
        <p:spPr/>
        <p:txBody>
          <a:bodyPr/>
          <a:lstStyle/>
          <a:p>
            <a:pPr marL="0" indent="0">
              <a:buNone/>
            </a:pPr>
            <a:endParaRPr lang="en-ZA" sz="2400" dirty="0"/>
          </a:p>
          <a:p>
            <a:pPr lvl="3"/>
            <a:r>
              <a:rPr lang="en-US" sz="2400" b="1" dirty="0"/>
              <a:t>TRADE CALL INVESTMENTS </a:t>
            </a:r>
            <a:r>
              <a:rPr lang="en-US" sz="2400" b="1" dirty="0" smtClean="0"/>
              <a:t>APPAREL</a:t>
            </a:r>
            <a:r>
              <a:rPr lang="en-US" sz="2400" dirty="0"/>
              <a:t> </a:t>
            </a:r>
            <a:endParaRPr lang="en-ZA" sz="2400" dirty="0"/>
          </a:p>
          <a:p>
            <a:pPr lvl="0"/>
            <a:r>
              <a:rPr lang="en-US" sz="2400" dirty="0"/>
              <a:t>GSR 2(1)  Employer has failed to do a risk assessment to ensure that it covers all ergonomic related risks</a:t>
            </a:r>
            <a:endParaRPr lang="en-ZA" sz="2400" dirty="0"/>
          </a:p>
          <a:p>
            <a:pPr lvl="0"/>
            <a:r>
              <a:rPr lang="en-US" sz="2400" dirty="0"/>
              <a:t>Section 24. The employer failed to report a reportable incident to the office of the Chief Inspector:</a:t>
            </a:r>
            <a:endParaRPr lang="en-ZA" sz="2400" dirty="0"/>
          </a:p>
          <a:p>
            <a:pPr lvl="0"/>
            <a:r>
              <a:rPr lang="en-US" sz="2400" dirty="0"/>
              <a:t>PER 14Record of all inspections, tests and repairs for the boiler.</a:t>
            </a:r>
            <a:endParaRPr lang="en-ZA" sz="2400" dirty="0"/>
          </a:p>
          <a:p>
            <a:pPr lvl="0"/>
            <a:r>
              <a:rPr lang="en-US" sz="2400" dirty="0"/>
              <a:t>HCSR 6 Employer to ensure that air monitoring has been done by AIA</a:t>
            </a:r>
            <a:endParaRPr lang="en-ZA" sz="2400" dirty="0"/>
          </a:p>
          <a:p>
            <a:pPr marL="0" indent="0">
              <a:buNone/>
            </a:pPr>
            <a:r>
              <a:rPr lang="en-US" dirty="0"/>
              <a:t> </a:t>
            </a:r>
            <a:endParaRPr lang="en-ZA" sz="4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12</a:t>
            </a:fld>
            <a:endParaRPr lang="en-US"/>
          </a:p>
        </p:txBody>
      </p:sp>
    </p:spTree>
    <p:extLst>
      <p:ext uri="{BB962C8B-B14F-4D97-AF65-F5344CB8AC3E}">
        <p14:creationId xmlns:p14="http://schemas.microsoft.com/office/powerpoint/2010/main" xmlns="" val="18160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3"/>
            <a:r>
              <a:rPr lang="en-US" b="1" dirty="0" smtClean="0"/>
              <a:t>ROMATEX</a:t>
            </a:r>
            <a:r>
              <a:rPr lang="en-US" b="1" dirty="0"/>
              <a:t> </a:t>
            </a:r>
            <a:endParaRPr lang="en-ZA" sz="4400" dirty="0"/>
          </a:p>
          <a:p>
            <a:pPr lvl="0"/>
            <a:r>
              <a:rPr lang="en-US" dirty="0"/>
              <a:t>The company was inspected on 12 January 2017 and was found to be in compliance of the OHS Act.</a:t>
            </a:r>
            <a:endParaRPr lang="en-ZA" sz="4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13</a:t>
            </a:fld>
            <a:endParaRPr lang="en-US"/>
          </a:p>
        </p:txBody>
      </p:sp>
    </p:spTree>
    <p:extLst>
      <p:ext uri="{BB962C8B-B14F-4D97-AF65-F5344CB8AC3E}">
        <p14:creationId xmlns:p14="http://schemas.microsoft.com/office/powerpoint/2010/main" xmlns="" val="188733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3"/>
            <a:r>
              <a:rPr lang="en-US" b="1" dirty="0"/>
              <a:t>GERLI CLOTHING</a:t>
            </a:r>
            <a:endParaRPr lang="en-ZA" sz="3200" dirty="0"/>
          </a:p>
          <a:p>
            <a:pPr marL="0" indent="0">
              <a:buNone/>
            </a:pPr>
            <a:endParaRPr lang="en-ZA" sz="4400" dirty="0"/>
          </a:p>
          <a:p>
            <a:pPr lvl="0"/>
            <a:r>
              <a:rPr lang="en-US" sz="2400" dirty="0"/>
              <a:t>A Prohibition notice was served due to faulty electrical wiring, the absence of an Electrical Certificate of Compliance and an unregistered boiler. On 27 March 2017 the Inspector revoked the prohibition notice after being provided with the Electrical Certificate of compliance as well as proof that the faulty electrical work was corrected. The boiler was removed from the premises.</a:t>
            </a:r>
            <a:endParaRPr lang="en-ZA" sz="2400" dirty="0"/>
          </a:p>
          <a:p>
            <a:endParaRPr lang="en-ZA" sz="4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14</a:t>
            </a:fld>
            <a:endParaRPr lang="en-US"/>
          </a:p>
        </p:txBody>
      </p:sp>
    </p:spTree>
    <p:extLst>
      <p:ext uri="{BB962C8B-B14F-4D97-AF65-F5344CB8AC3E}">
        <p14:creationId xmlns:p14="http://schemas.microsoft.com/office/powerpoint/2010/main" xmlns="" val="227549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r>
              <a:rPr lang="en-US" b="1" dirty="0"/>
              <a:t>Outcome</a:t>
            </a:r>
            <a:r>
              <a:rPr lang="en-US" dirty="0"/>
              <a:t>:  Prohibition notices was served on 23 March 2017 and revoked on 27 March after the employer satisfied the Inspector that corrections were made.</a:t>
            </a:r>
            <a:endParaRPr lang="en-ZA"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15</a:t>
            </a:fld>
            <a:endParaRPr lang="en-US"/>
          </a:p>
        </p:txBody>
      </p:sp>
    </p:spTree>
    <p:extLst>
      <p:ext uri="{BB962C8B-B14F-4D97-AF65-F5344CB8AC3E}">
        <p14:creationId xmlns:p14="http://schemas.microsoft.com/office/powerpoint/2010/main" xmlns="" val="317859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marL="1371600" lvl="3" indent="0" algn="just">
              <a:buNone/>
            </a:pPr>
            <a:r>
              <a:rPr lang="en-US" sz="1800" b="1" dirty="0" smtClean="0"/>
              <a:t>ABAGOLD</a:t>
            </a:r>
            <a:r>
              <a:rPr lang="en-US" sz="1800" b="1" dirty="0"/>
              <a:t> </a:t>
            </a:r>
            <a:endParaRPr lang="en-ZA" sz="1800" dirty="0"/>
          </a:p>
          <a:p>
            <a:pPr lvl="0"/>
            <a:r>
              <a:rPr lang="en-US" sz="1800" dirty="0"/>
              <a:t>FR 9: maintain all rooms and facilities in a good state of Repair (Urinals at male toilets)</a:t>
            </a:r>
            <a:endParaRPr lang="en-ZA" sz="1800" dirty="0"/>
          </a:p>
          <a:p>
            <a:pPr lvl="0"/>
            <a:r>
              <a:rPr lang="en-US" sz="1800" dirty="0"/>
              <a:t>ERW 5: Ensure that workplace (boiler making Workshop) is ventilated by natural or mechanical means.</a:t>
            </a:r>
            <a:endParaRPr lang="en-ZA" sz="1800" dirty="0"/>
          </a:p>
          <a:p>
            <a:pPr lvl="0"/>
            <a:r>
              <a:rPr lang="en-US" sz="1800" dirty="0"/>
              <a:t>ERW 6: Provide and maintain sufficient clear and  unobstructed space at boiler making section</a:t>
            </a:r>
            <a:endParaRPr lang="en-ZA" sz="1800" dirty="0"/>
          </a:p>
          <a:p>
            <a:pPr lvl="0"/>
            <a:r>
              <a:rPr lang="en-US" sz="1800" dirty="0"/>
              <a:t>HCSR7: Ensure that an initial health evaluation is carried out by an Occupational Health Practitioner.</a:t>
            </a:r>
            <a:endParaRPr lang="en-ZA" sz="1800" dirty="0"/>
          </a:p>
          <a:p>
            <a:pPr lvl="0"/>
            <a:r>
              <a:rPr lang="en-US" sz="1800" dirty="0"/>
              <a:t>HCSR7: Ensure that an initial health evaluation is carried out by an Occupational Health Practitioner.</a:t>
            </a:r>
            <a:endParaRPr lang="en-ZA" sz="1800" dirty="0"/>
          </a:p>
          <a:p>
            <a:pPr lvl="0"/>
            <a:r>
              <a:rPr lang="en-US" sz="1800" dirty="0"/>
              <a:t>PER 14: Keeping record of all inspections, tests and repairs </a:t>
            </a:r>
            <a:r>
              <a:rPr lang="en-US" sz="1800" dirty="0" smtClean="0"/>
              <a:t> </a:t>
            </a:r>
            <a:r>
              <a:rPr lang="en-US" sz="1800" dirty="0"/>
              <a:t>for the boiler</a:t>
            </a:r>
            <a:r>
              <a:rPr lang="en-US" sz="1800" dirty="0" smtClean="0"/>
              <a:t>.</a:t>
            </a:r>
            <a:r>
              <a:rPr lang="en-US" sz="1800" dirty="0"/>
              <a:t> </a:t>
            </a:r>
            <a:endParaRPr lang="en-ZA" sz="1800" dirty="0"/>
          </a:p>
          <a:p>
            <a:r>
              <a:rPr lang="en-US" sz="1800" b="1" dirty="0"/>
              <a:t>Outcome</a:t>
            </a:r>
            <a:r>
              <a:rPr lang="en-US" sz="1800" dirty="0"/>
              <a:t>:  Notices were served on 10 March 2017 and employer has until 10 May 2017 to ensure </a:t>
            </a:r>
            <a:r>
              <a:rPr lang="en-US" sz="1800" dirty="0" smtClean="0"/>
              <a:t>compliance.</a:t>
            </a:r>
          </a:p>
          <a:p>
            <a:r>
              <a:rPr lang="en-US" sz="1800" dirty="0" smtClean="0"/>
              <a:t>Secured Appointment date for 19 May 2017 to conduct follow-up Inspections</a:t>
            </a:r>
            <a:endParaRPr lang="en-ZA" sz="1800" dirty="0" smtClean="0"/>
          </a:p>
          <a:p>
            <a:r>
              <a:rPr lang="en-US" dirty="0" smtClean="0"/>
              <a:t> </a:t>
            </a:r>
            <a:endParaRPr lang="en-ZA" sz="4400" dirty="0" smtClean="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r>
              <a:rPr lang="en-US" dirty="0" smtClean="0"/>
              <a:t>t</a:t>
            </a:r>
            <a:fld id="{04A4265F-37CA-4F13-8C11-DEEA2C6DE7A1}" type="slidenum">
              <a:rPr lang="en-US" smtClean="0"/>
              <a:pPr>
                <a:defRPr/>
              </a:pPr>
              <a:t>16</a:t>
            </a:fld>
            <a:endParaRPr lang="en-US" dirty="0"/>
          </a:p>
        </p:txBody>
      </p:sp>
    </p:spTree>
    <p:extLst>
      <p:ext uri="{BB962C8B-B14F-4D97-AF65-F5344CB8AC3E}">
        <p14:creationId xmlns:p14="http://schemas.microsoft.com/office/powerpoint/2010/main" xmlns="" val="156058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marL="1371600" lvl="3" indent="0">
              <a:buNone/>
            </a:pPr>
            <a:r>
              <a:rPr lang="en-US" b="1" dirty="0" smtClean="0"/>
              <a:t>DETUIN( PORTERVILLE)</a:t>
            </a:r>
            <a:endParaRPr lang="en-ZA" dirty="0"/>
          </a:p>
          <a:p>
            <a:pPr marL="0" indent="0">
              <a:buNone/>
            </a:pPr>
            <a:endParaRPr lang="en-ZA" sz="2000" dirty="0"/>
          </a:p>
          <a:p>
            <a:pPr lvl="0"/>
            <a:r>
              <a:rPr lang="en-US" sz="2000" dirty="0"/>
              <a:t>Employer was prohibited from transporting employees on the trailer of the tractor</a:t>
            </a:r>
            <a:endParaRPr lang="en-ZA" sz="2000" dirty="0"/>
          </a:p>
          <a:p>
            <a:pPr lvl="0"/>
            <a:r>
              <a:rPr lang="en-US" sz="2000" dirty="0"/>
              <a:t>GSR2(2)  Personal Protective Clothing: FR9 Eating place or dining room: </a:t>
            </a:r>
            <a:endParaRPr lang="en-ZA" sz="2000" dirty="0"/>
          </a:p>
          <a:p>
            <a:pPr lvl="0"/>
            <a:r>
              <a:rPr lang="en-US" sz="2000" dirty="0"/>
              <a:t>FR2 (1): Employer has failed to provide proper toilets for employees.</a:t>
            </a:r>
            <a:endParaRPr lang="en-ZA" sz="2000" dirty="0"/>
          </a:p>
          <a:p>
            <a:pPr lvl="0"/>
            <a:r>
              <a:rPr lang="en-US" sz="2000" dirty="0"/>
              <a:t>Section 16(2) CEO to assign health and safety duties to a person under his </a:t>
            </a:r>
            <a:r>
              <a:rPr lang="en-US" sz="2000" dirty="0" smtClean="0"/>
              <a:t>control</a:t>
            </a:r>
            <a:r>
              <a:rPr lang="en-US" sz="2000" b="1" dirty="0"/>
              <a:t> </a:t>
            </a:r>
            <a:endParaRPr lang="en-ZA" sz="2000" dirty="0"/>
          </a:p>
          <a:p>
            <a:r>
              <a:rPr lang="en-US" sz="2000" b="1" dirty="0"/>
              <a:t>Outcome:  </a:t>
            </a:r>
            <a:r>
              <a:rPr lang="en-US" sz="2000" dirty="0"/>
              <a:t>Notices were served on 30 March and employer has until 30 May to ensure compliance.</a:t>
            </a:r>
            <a:endParaRPr lang="en-ZA" sz="2000" dirty="0"/>
          </a:p>
          <a:p>
            <a:pPr marL="0" indent="0">
              <a:buNone/>
            </a:pPr>
            <a:r>
              <a:rPr lang="en-US" b="1" dirty="0"/>
              <a:t> </a:t>
            </a:r>
            <a:endParaRPr lang="en-ZA" sz="4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17</a:t>
            </a:fld>
            <a:endParaRPr lang="en-US"/>
          </a:p>
        </p:txBody>
      </p:sp>
    </p:spTree>
    <p:extLst>
      <p:ext uri="{BB962C8B-B14F-4D97-AF65-F5344CB8AC3E}">
        <p14:creationId xmlns:p14="http://schemas.microsoft.com/office/powerpoint/2010/main" xmlns="" val="2807535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SECTORAL DETERMINATION:13 FARMWORKERS</a:t>
            </a:r>
            <a:endParaRPr lang="en-ZA" sz="3200" dirty="0"/>
          </a:p>
        </p:txBody>
      </p:sp>
      <p:graphicFrame>
        <p:nvGraphicFramePr>
          <p:cNvPr id="6" name="Content Placeholder 5"/>
          <p:cNvGraphicFramePr>
            <a:graphicFrameLocks noGrp="1"/>
          </p:cNvGraphicFramePr>
          <p:nvPr>
            <p:ph idx="1"/>
          </p:nvPr>
        </p:nvGraphicFramePr>
        <p:xfrm>
          <a:off x="457200" y="1730240"/>
          <a:ext cx="8229599" cy="4265882"/>
        </p:xfrm>
        <a:graphic>
          <a:graphicData uri="http://schemas.openxmlformats.org/drawingml/2006/table">
            <a:tbl>
              <a:tblPr firstRow="1" firstCol="1" bandRow="1">
                <a:tableStyleId>{5C22544A-7EE6-4342-B048-85BDC9FD1C3A}</a:tableStyleId>
              </a:tblPr>
              <a:tblGrid>
                <a:gridCol w="996014"/>
                <a:gridCol w="1665899"/>
                <a:gridCol w="1888019"/>
                <a:gridCol w="431312"/>
                <a:gridCol w="431312"/>
                <a:gridCol w="1983801"/>
                <a:gridCol w="416621"/>
                <a:gridCol w="416621"/>
              </a:tblGrid>
              <a:tr h="213294">
                <a:tc rowSpan="2">
                  <a:txBody>
                    <a:bodyPr/>
                    <a:lstStyle/>
                    <a:p>
                      <a:pPr>
                        <a:lnSpc>
                          <a:spcPct val="150000"/>
                        </a:lnSpc>
                        <a:spcAft>
                          <a:spcPts val="0"/>
                        </a:spcAft>
                      </a:pPr>
                      <a:r>
                        <a:rPr lang="en-US" sz="900" dirty="0">
                          <a:effectLst/>
                        </a:rPr>
                        <a:t>Clause</a:t>
                      </a:r>
                      <a:endParaRPr lang="en-ZA" sz="1100" dirty="0">
                        <a:effectLst/>
                        <a:latin typeface="Times New Roman"/>
                        <a:ea typeface="Times New Roman"/>
                      </a:endParaRPr>
                    </a:p>
                  </a:txBody>
                  <a:tcPr marL="63988" marR="63988" marT="0" marB="0"/>
                </a:tc>
                <a:tc rowSpan="2">
                  <a:txBody>
                    <a:bodyPr/>
                    <a:lstStyle/>
                    <a:p>
                      <a:pPr>
                        <a:lnSpc>
                          <a:spcPct val="150000"/>
                        </a:lnSpc>
                        <a:spcAft>
                          <a:spcPts val="0"/>
                        </a:spcAft>
                      </a:pPr>
                      <a:r>
                        <a:rPr lang="en-US" sz="900">
                          <a:effectLst/>
                        </a:rPr>
                        <a:t>Issue</a:t>
                      </a:r>
                      <a:endParaRPr lang="en-ZA" sz="1100">
                        <a:effectLst/>
                        <a:latin typeface="Times New Roman"/>
                        <a:ea typeface="Times New Roman"/>
                      </a:endParaRPr>
                    </a:p>
                  </a:txBody>
                  <a:tcPr marL="63988" marR="63988" marT="0" marB="0"/>
                </a:tc>
                <a:tc rowSpan="2">
                  <a:txBody>
                    <a:bodyPr/>
                    <a:lstStyle/>
                    <a:p>
                      <a:pPr>
                        <a:lnSpc>
                          <a:spcPct val="150000"/>
                        </a:lnSpc>
                        <a:spcAft>
                          <a:spcPts val="0"/>
                        </a:spcAft>
                      </a:pPr>
                      <a:r>
                        <a:rPr lang="en-US" sz="900">
                          <a:effectLst/>
                        </a:rPr>
                        <a:t>ABA GOLD</a:t>
                      </a:r>
                      <a:endParaRPr lang="en-ZA" sz="1100">
                        <a:effectLst/>
                        <a:latin typeface="Times New Roman"/>
                        <a:ea typeface="Times New Roman"/>
                      </a:endParaRPr>
                    </a:p>
                  </a:txBody>
                  <a:tcPr marL="63988" marR="63988" marT="0" marB="0"/>
                </a:tc>
                <a:tc gridSpan="2">
                  <a:txBody>
                    <a:bodyPr/>
                    <a:lstStyle/>
                    <a:p>
                      <a:pPr>
                        <a:lnSpc>
                          <a:spcPct val="150000"/>
                        </a:lnSpc>
                        <a:spcAft>
                          <a:spcPts val="0"/>
                        </a:spcAft>
                      </a:pPr>
                      <a:r>
                        <a:rPr lang="en-US" sz="900">
                          <a:effectLst/>
                        </a:rPr>
                        <a:t>Comply</a:t>
                      </a:r>
                      <a:endParaRPr lang="en-ZA" sz="1100">
                        <a:effectLst/>
                        <a:latin typeface="Times New Roman"/>
                        <a:ea typeface="Times New Roman"/>
                      </a:endParaRPr>
                    </a:p>
                  </a:txBody>
                  <a:tcPr marL="63988" marR="63988" marT="0" marB="0"/>
                </a:tc>
                <a:tc hMerge="1">
                  <a:txBody>
                    <a:bodyPr/>
                    <a:lstStyle/>
                    <a:p>
                      <a:endParaRPr lang="en-ZA"/>
                    </a:p>
                  </a:txBody>
                  <a:tcPr/>
                </a:tc>
                <a:tc rowSpan="2">
                  <a:txBody>
                    <a:bodyPr/>
                    <a:lstStyle/>
                    <a:p>
                      <a:pPr>
                        <a:lnSpc>
                          <a:spcPct val="150000"/>
                        </a:lnSpc>
                        <a:spcAft>
                          <a:spcPts val="0"/>
                        </a:spcAft>
                      </a:pPr>
                      <a:r>
                        <a:rPr lang="en-US" sz="900" dirty="0">
                          <a:effectLst/>
                        </a:rPr>
                        <a:t>DE TUIN</a:t>
                      </a:r>
                      <a:endParaRPr lang="en-ZA" sz="1100" dirty="0">
                        <a:effectLst/>
                        <a:latin typeface="Times New Roman"/>
                        <a:ea typeface="Times New Roman"/>
                      </a:endParaRPr>
                    </a:p>
                  </a:txBody>
                  <a:tcPr marL="63988" marR="63988" marT="0" marB="0"/>
                </a:tc>
                <a:tc gridSpan="2">
                  <a:txBody>
                    <a:bodyPr/>
                    <a:lstStyle/>
                    <a:p>
                      <a:pPr>
                        <a:lnSpc>
                          <a:spcPct val="150000"/>
                        </a:lnSpc>
                        <a:spcAft>
                          <a:spcPts val="0"/>
                        </a:spcAft>
                      </a:pPr>
                      <a:r>
                        <a:rPr lang="en-US" sz="900">
                          <a:effectLst/>
                        </a:rPr>
                        <a:t>Comply</a:t>
                      </a:r>
                      <a:endParaRPr lang="en-ZA" sz="1100">
                        <a:effectLst/>
                        <a:latin typeface="Times New Roman"/>
                        <a:ea typeface="Times New Roman"/>
                      </a:endParaRPr>
                    </a:p>
                  </a:txBody>
                  <a:tcPr marL="63988" marR="63988" marT="0" marB="0"/>
                </a:tc>
                <a:tc hMerge="1">
                  <a:txBody>
                    <a:bodyPr/>
                    <a:lstStyle/>
                    <a:p>
                      <a:endParaRPr lang="en-ZA"/>
                    </a:p>
                  </a:txBody>
                  <a:tcPr/>
                </a:tc>
              </a:tr>
              <a:tr h="21329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50000"/>
                        </a:lnSpc>
                        <a:spcAft>
                          <a:spcPts val="0"/>
                        </a:spcAft>
                      </a:pPr>
                      <a:r>
                        <a:rPr lang="en-US" sz="900">
                          <a:effectLst/>
                        </a:rPr>
                        <a:t>Y</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N</a:t>
                      </a:r>
                      <a:endParaRPr lang="en-ZA" sz="1100">
                        <a:effectLst/>
                        <a:latin typeface="Times New Roman"/>
                        <a:ea typeface="Times New Roman"/>
                      </a:endParaRPr>
                    </a:p>
                  </a:txBody>
                  <a:tcPr marL="63988" marR="63988" marT="0" marB="0"/>
                </a:tc>
                <a:tc vMerge="1">
                  <a:txBody>
                    <a:bodyPr/>
                    <a:lstStyle/>
                    <a:p>
                      <a:endParaRPr lang="en-ZA"/>
                    </a:p>
                  </a:txBody>
                  <a:tcPr/>
                </a:tc>
                <a:tc>
                  <a:txBody>
                    <a:bodyPr/>
                    <a:lstStyle/>
                    <a:p>
                      <a:pPr>
                        <a:lnSpc>
                          <a:spcPct val="150000"/>
                        </a:lnSpc>
                        <a:spcAft>
                          <a:spcPts val="0"/>
                        </a:spcAft>
                      </a:pPr>
                      <a:r>
                        <a:rPr lang="en-US" sz="900">
                          <a:effectLst/>
                        </a:rPr>
                        <a:t>Y</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N</a:t>
                      </a:r>
                      <a:endParaRPr lang="en-ZA" sz="1100">
                        <a:effectLst/>
                        <a:latin typeface="Times New Roman"/>
                        <a:ea typeface="Times New Roman"/>
                      </a:endParaRPr>
                    </a:p>
                  </a:txBody>
                  <a:tcPr marL="63988" marR="63988" marT="0" marB="0"/>
                </a:tc>
              </a:tr>
              <a:tr h="1493059">
                <a:tc>
                  <a:txBody>
                    <a:bodyPr/>
                    <a:lstStyle/>
                    <a:p>
                      <a:pPr>
                        <a:lnSpc>
                          <a:spcPct val="150000"/>
                        </a:lnSpc>
                        <a:spcAft>
                          <a:spcPts val="0"/>
                        </a:spcAft>
                      </a:pPr>
                      <a:r>
                        <a:rPr lang="en-US" sz="900">
                          <a:effectLst/>
                        </a:rPr>
                        <a:t>Clause 32: Legislation</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Keeping of Sectoral determination</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Copy of  SD13 is accessible to workers and are placed on notice boards</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A copy of the Sectoral determination 13 is accessible and available on a file at the office and the employees do have access to it. The posters of the BCEA, OHSA &amp; regulations and EEA are placed on the notice boards.</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dirty="0">
                          <a:effectLst/>
                        </a:rPr>
                        <a:t> </a:t>
                      </a:r>
                      <a:endParaRPr lang="en-ZA" sz="1100" dirty="0">
                        <a:effectLst/>
                        <a:latin typeface="Times New Roman"/>
                        <a:ea typeface="Times New Roman"/>
                      </a:endParaRPr>
                    </a:p>
                  </a:txBody>
                  <a:tcPr marL="63988" marR="63988" marT="0" marB="0"/>
                </a:tc>
              </a:tr>
              <a:tr h="639882">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dirty="0">
                          <a:effectLst/>
                        </a:rPr>
                        <a:t> </a:t>
                      </a:r>
                      <a:endParaRPr lang="en-ZA" sz="1100" dirty="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Status:</a:t>
                      </a:r>
                      <a:endParaRPr lang="en-ZA" sz="1100">
                        <a:effectLst/>
                      </a:endParaRPr>
                    </a:p>
                    <a:p>
                      <a:pPr>
                        <a:lnSpc>
                          <a:spcPct val="150000"/>
                        </a:lnSpc>
                        <a:spcAft>
                          <a:spcPts val="0"/>
                        </a:spcAft>
                      </a:pPr>
                      <a:r>
                        <a:rPr lang="en-US" sz="900">
                          <a:effectLst/>
                        </a:rPr>
                        <a:t> </a:t>
                      </a:r>
                      <a:endParaRPr lang="en-ZA" sz="1100">
                        <a:effectLst/>
                      </a:endParaRPr>
                    </a:p>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Status: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r>
              <a:tr h="1706353">
                <a:tc>
                  <a:txBody>
                    <a:bodyPr/>
                    <a:lstStyle/>
                    <a:p>
                      <a:pPr>
                        <a:lnSpc>
                          <a:spcPct val="150000"/>
                        </a:lnSpc>
                        <a:spcAft>
                          <a:spcPts val="0"/>
                        </a:spcAft>
                      </a:pPr>
                      <a:r>
                        <a:rPr lang="en-US" sz="900">
                          <a:effectLst/>
                        </a:rPr>
                        <a:t>Cl.2 &amp; Cl. 5: Wage/payment of remuneration</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Minimum wage levels &amp; payment of remuneration (R14,25p/h: R128,26p/h: R 641,32p/w :&amp; R2 778,83 p/m): An employer must pay a farm worker at least the minimum wage prescribed in clause 3</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Pay slips indicate that the employer is paying the farm workers weekly and permanent employees on a bi-weekly rate. The wages of the farm workers are being paid direct deposit into an bank account designated by the employees;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It was found that the employer is paying his farm workers R15.39 per hour which is in line with the Minimum wages as prescribed in the SD 13 for farmworkers</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3988" marR="63988" marT="0" marB="0"/>
                </a:tc>
                <a:tc>
                  <a:txBody>
                    <a:bodyPr/>
                    <a:lstStyle/>
                    <a:p>
                      <a:pPr>
                        <a:lnSpc>
                          <a:spcPct val="150000"/>
                        </a:lnSpc>
                        <a:spcAft>
                          <a:spcPts val="0"/>
                        </a:spcAft>
                      </a:pPr>
                      <a:r>
                        <a:rPr lang="en-US" sz="900" dirty="0">
                          <a:effectLst/>
                        </a:rPr>
                        <a:t> </a:t>
                      </a:r>
                      <a:endParaRPr lang="en-ZA" sz="1100" dirty="0">
                        <a:effectLst/>
                        <a:latin typeface="Times New Roman"/>
                        <a:ea typeface="Times New Roman"/>
                      </a:endParaRPr>
                    </a:p>
                  </a:txBody>
                  <a:tcPr marL="63988" marR="63988"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18</a:t>
            </a:fld>
            <a:endParaRPr lang="en-US"/>
          </a:p>
        </p:txBody>
      </p:sp>
      <p:sp>
        <p:nvSpPr>
          <p:cNvPr id="7" name="Rectangle 1"/>
          <p:cNvSpPr>
            <a:spLocks noChangeArrowheads="1"/>
          </p:cNvSpPr>
          <p:nvPr/>
        </p:nvSpPr>
        <p:spPr bwMode="auto">
          <a:xfrm>
            <a:off x="457200" y="1720448"/>
            <a:ext cx="184731"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9978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FARMWORKERS</a:t>
            </a:r>
          </a:p>
        </p:txBody>
      </p:sp>
      <p:graphicFrame>
        <p:nvGraphicFramePr>
          <p:cNvPr id="6" name="Content Placeholder 5"/>
          <p:cNvGraphicFramePr>
            <a:graphicFrameLocks noGrp="1"/>
          </p:cNvGraphicFramePr>
          <p:nvPr>
            <p:ph idx="1"/>
          </p:nvPr>
        </p:nvGraphicFramePr>
        <p:xfrm>
          <a:off x="895647" y="1600200"/>
          <a:ext cx="7352705" cy="4525963"/>
        </p:xfrm>
        <a:graphic>
          <a:graphicData uri="http://schemas.openxmlformats.org/drawingml/2006/table">
            <a:tbl>
              <a:tblPr firstRow="1" firstCol="1" bandRow="1">
                <a:tableStyleId>{5C22544A-7EE6-4342-B048-85BDC9FD1C3A}</a:tableStyleId>
              </a:tblPr>
              <a:tblGrid>
                <a:gridCol w="897511"/>
                <a:gridCol w="1501147"/>
                <a:gridCol w="1701299"/>
                <a:gridCol w="325645"/>
                <a:gridCol w="388656"/>
                <a:gridCol w="1787609"/>
                <a:gridCol w="375419"/>
                <a:gridCol w="375419"/>
              </a:tblGrid>
              <a:tr h="1905669">
                <a:tc>
                  <a:txBody>
                    <a:bodyPr/>
                    <a:lstStyle/>
                    <a:p>
                      <a:pPr>
                        <a:lnSpc>
                          <a:spcPct val="150000"/>
                        </a:lnSpc>
                        <a:spcAft>
                          <a:spcPts val="0"/>
                        </a:spcAft>
                      </a:pPr>
                      <a:r>
                        <a:rPr lang="en-US" sz="800">
                          <a:effectLst/>
                        </a:rPr>
                        <a:t>CL. 3: Minimum wages for farm workers under 18 years of age</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The wages paid to a farm worker who is 15 years of age or older, but less than 18 and who works for 35 hours per week or less is at least the hourly rate.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All the employees employed are above 18 years of age;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X</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The  records of the employer  was perused and it was found that all the farm workers are above the age of 18 years</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X</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r>
              <a:tr h="714626">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Status:</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Status:</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r>
              <a:tr h="1143401">
                <a:tc>
                  <a:txBody>
                    <a:bodyPr/>
                    <a:lstStyle/>
                    <a:p>
                      <a:pPr>
                        <a:lnSpc>
                          <a:spcPct val="150000"/>
                        </a:lnSpc>
                        <a:spcAft>
                          <a:spcPts val="0"/>
                        </a:spcAft>
                      </a:pPr>
                      <a:r>
                        <a:rPr lang="en-US" sz="800">
                          <a:effectLst/>
                        </a:rPr>
                        <a:t>Cl.  7: Prohibition of acts concerning pay:</a:t>
                      </a:r>
                      <a:endParaRPr lang="en-ZA" sz="1000">
                        <a:effectLst/>
                      </a:endParaRPr>
                    </a:p>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dirty="0">
                          <a:effectLst/>
                        </a:rPr>
                        <a:t>An employer may not withhold any payment from a farm worker or require a farm worker to pay the farmer or any other person in respect of.</a:t>
                      </a:r>
                      <a:endParaRPr lang="en-ZA" sz="1000" dirty="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The employer does not withhold any payment from a farm worker or any other person for any tools or equipment, training and equipment. </a:t>
                      </a:r>
                      <a:endParaRPr lang="en-ZA" sz="1000">
                        <a:effectLst/>
                      </a:endParaRPr>
                    </a:p>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X</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The employer does not with hold any payment from a farm worker or any other person for any tools or equipment, training and equipment</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X</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r>
              <a:tr h="762267">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Status:</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endParaRPr>
                    </a:p>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Status:</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a:effectLst/>
                        </a:rPr>
                        <a:t> </a:t>
                      </a:r>
                      <a:endParaRPr lang="en-ZA" sz="1000">
                        <a:effectLst/>
                        <a:latin typeface="Times New Roman"/>
                        <a:ea typeface="Times New Roman"/>
                      </a:endParaRPr>
                    </a:p>
                  </a:txBody>
                  <a:tcPr marL="57170" marR="57170" marT="0" marB="0"/>
                </a:tc>
                <a:tc>
                  <a:txBody>
                    <a:bodyPr/>
                    <a:lstStyle/>
                    <a:p>
                      <a:pPr>
                        <a:lnSpc>
                          <a:spcPct val="150000"/>
                        </a:lnSpc>
                        <a:spcAft>
                          <a:spcPts val="0"/>
                        </a:spcAft>
                      </a:pPr>
                      <a:r>
                        <a:rPr lang="en-US" sz="800" dirty="0">
                          <a:effectLst/>
                        </a:rPr>
                        <a:t> </a:t>
                      </a:r>
                      <a:endParaRPr lang="en-ZA" sz="1000" dirty="0">
                        <a:effectLst/>
                        <a:latin typeface="Times New Roman"/>
                        <a:ea typeface="Times New Roman"/>
                      </a:endParaRPr>
                    </a:p>
                  </a:txBody>
                  <a:tcPr marL="57170" marR="57170"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19</a:t>
            </a:fld>
            <a:endParaRPr lang="en-US"/>
          </a:p>
        </p:txBody>
      </p:sp>
    </p:spTree>
    <p:extLst>
      <p:ext uri="{BB962C8B-B14F-4D97-AF65-F5344CB8AC3E}">
        <p14:creationId xmlns:p14="http://schemas.microsoft.com/office/powerpoint/2010/main" xmlns="" val="212191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ZA" dirty="0"/>
          </a:p>
        </p:txBody>
      </p:sp>
      <p:sp>
        <p:nvSpPr>
          <p:cNvPr id="3" name="Content Placeholder 2"/>
          <p:cNvSpPr>
            <a:spLocks noGrp="1"/>
          </p:cNvSpPr>
          <p:nvPr>
            <p:ph idx="1"/>
          </p:nvPr>
        </p:nvSpPr>
        <p:spPr/>
        <p:txBody>
          <a:bodyPr/>
          <a:lstStyle/>
          <a:p>
            <a:pPr marL="0" indent="0">
              <a:buNone/>
            </a:pPr>
            <a:r>
              <a:rPr lang="en-US" dirty="0"/>
              <a:t> </a:t>
            </a:r>
            <a:endParaRPr lang="en-ZA" dirty="0"/>
          </a:p>
          <a:p>
            <a:r>
              <a:rPr lang="en-US" dirty="0"/>
              <a:t>The purpose of this </a:t>
            </a:r>
            <a:r>
              <a:rPr lang="en-US" dirty="0" smtClean="0"/>
              <a:t>report </a:t>
            </a:r>
            <a:r>
              <a:rPr lang="en-US" dirty="0"/>
              <a:t>is to </a:t>
            </a:r>
            <a:r>
              <a:rPr lang="en-US" dirty="0" smtClean="0"/>
              <a:t>provide feedback on </a:t>
            </a:r>
            <a:r>
              <a:rPr lang="en-US" dirty="0"/>
              <a:t>the Oversight visit </a:t>
            </a:r>
            <a:r>
              <a:rPr lang="en-US" dirty="0" smtClean="0"/>
              <a:t>by the  </a:t>
            </a:r>
            <a:r>
              <a:rPr lang="en-US" dirty="0"/>
              <a:t>Portfolio Committee that was conducted </a:t>
            </a:r>
            <a:r>
              <a:rPr lang="en-US" dirty="0" smtClean="0"/>
              <a:t>during </a:t>
            </a:r>
            <a:r>
              <a:rPr lang="en-US" dirty="0"/>
              <a:t>March </a:t>
            </a:r>
            <a:r>
              <a:rPr lang="en-US" dirty="0" smtClean="0"/>
              <a:t>2017 in Western Cape and </a:t>
            </a:r>
            <a:r>
              <a:rPr lang="en-US" dirty="0" err="1" smtClean="0"/>
              <a:t>Kwazulu</a:t>
            </a:r>
            <a:r>
              <a:rPr lang="en-US" dirty="0" smtClean="0"/>
              <a:t> Natal provinces.</a:t>
            </a:r>
          </a:p>
          <a:p>
            <a:r>
              <a:rPr lang="en-US" dirty="0" smtClean="0"/>
              <a:t>The visits took place on the 22-24 for WC and 28-31</a:t>
            </a:r>
            <a:r>
              <a:rPr lang="en-US" baseline="30000" dirty="0" smtClean="0"/>
              <a:t>st</a:t>
            </a:r>
            <a:r>
              <a:rPr lang="en-US" dirty="0" smtClean="0"/>
              <a:t> for KZN in the month of March.</a:t>
            </a:r>
          </a:p>
          <a:p>
            <a:pPr marL="0" indent="0">
              <a:buNone/>
            </a:pPr>
            <a:endParaRPr lang="en-ZA"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a:t>
            </a:fld>
            <a:endParaRPr lang="en-US"/>
          </a:p>
        </p:txBody>
      </p:sp>
    </p:spTree>
    <p:extLst>
      <p:ext uri="{BB962C8B-B14F-4D97-AF65-F5344CB8AC3E}">
        <p14:creationId xmlns:p14="http://schemas.microsoft.com/office/powerpoint/2010/main" xmlns="" val="280074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FARMWORKERS</a:t>
            </a:r>
          </a:p>
        </p:txBody>
      </p:sp>
      <p:graphicFrame>
        <p:nvGraphicFramePr>
          <p:cNvPr id="6" name="Content Placeholder 5"/>
          <p:cNvGraphicFramePr>
            <a:graphicFrameLocks noGrp="1"/>
          </p:cNvGraphicFramePr>
          <p:nvPr>
            <p:ph idx="1"/>
          </p:nvPr>
        </p:nvGraphicFramePr>
        <p:xfrm>
          <a:off x="1419893" y="1595589"/>
          <a:ext cx="6304213" cy="4558046"/>
        </p:xfrm>
        <a:graphic>
          <a:graphicData uri="http://schemas.openxmlformats.org/drawingml/2006/table">
            <a:tbl>
              <a:tblPr firstRow="1" firstCol="1" bandRow="1">
                <a:tableStyleId>{5C22544A-7EE6-4342-B048-85BDC9FD1C3A}</a:tableStyleId>
              </a:tblPr>
              <a:tblGrid>
                <a:gridCol w="810931"/>
                <a:gridCol w="1356336"/>
                <a:gridCol w="1537181"/>
                <a:gridCol w="294232"/>
                <a:gridCol w="351164"/>
                <a:gridCol w="1615165"/>
                <a:gridCol w="339204"/>
              </a:tblGrid>
              <a:tr h="1633922">
                <a:tc>
                  <a:txBody>
                    <a:bodyPr/>
                    <a:lstStyle/>
                    <a:p>
                      <a:pPr>
                        <a:lnSpc>
                          <a:spcPct val="150000"/>
                        </a:lnSpc>
                        <a:spcAft>
                          <a:spcPts val="0"/>
                        </a:spcAft>
                      </a:pPr>
                      <a:r>
                        <a:rPr lang="en-US" sz="700">
                          <a:effectLst/>
                        </a:rPr>
                        <a:t>Cl. 8:  Deductions: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An employer may not make any deduction from a farm worker’s wage except.</a:t>
                      </a:r>
                      <a:endParaRPr lang="en-ZA" sz="900">
                        <a:effectLst/>
                      </a:endParaRPr>
                    </a:p>
                    <a:p>
                      <a:pPr>
                        <a:lnSpc>
                          <a:spcPct val="150000"/>
                        </a:lnSpc>
                        <a:spcAft>
                          <a:spcPts val="0"/>
                        </a:spcAft>
                      </a:pPr>
                      <a:r>
                        <a:rPr lang="en-US" sz="700">
                          <a:effectLst/>
                        </a:rPr>
                        <a:t>Housing deductions: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Employer deducts UIF Union fees and Provident fund. </a:t>
                      </a:r>
                      <a:endParaRPr lang="en-ZA" sz="900">
                        <a:effectLst/>
                      </a:endParaRPr>
                    </a:p>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X</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Employer deducts UIF, housing, loan, garnishee orders, policy and union due from the farm workers wage </a:t>
                      </a:r>
                      <a:r>
                        <a:rPr lang="en-US" sz="700" u="sng">
                          <a:effectLst/>
                        </a:rPr>
                        <a:t>However the employer also indicate other deductions such as loans which is not allowed in terms of the SD 13 for farmworkers</a:t>
                      </a:r>
                      <a:r>
                        <a:rPr lang="en-US" sz="700">
                          <a:effectLst/>
                        </a:rPr>
                        <a:t>. An undertaking was issued to the employer to correct such actions.</a:t>
                      </a:r>
                      <a:endParaRPr lang="en-ZA" sz="900">
                        <a:effectLst/>
                      </a:endParaRPr>
                    </a:p>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r>
              <a:tr h="980353">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Status:</a:t>
                      </a:r>
                      <a:endParaRPr lang="en-ZA" sz="900">
                        <a:effectLst/>
                      </a:endParaRPr>
                    </a:p>
                    <a:p>
                      <a:pPr>
                        <a:lnSpc>
                          <a:spcPct val="150000"/>
                        </a:lnSpc>
                        <a:spcAft>
                          <a:spcPts val="0"/>
                        </a:spcAft>
                      </a:pPr>
                      <a:r>
                        <a:rPr lang="en-US" sz="700">
                          <a:effectLst/>
                        </a:rPr>
                        <a:t> </a:t>
                      </a:r>
                      <a:endParaRPr lang="en-ZA" sz="900">
                        <a:effectLst/>
                      </a:endParaRPr>
                    </a:p>
                    <a:p>
                      <a:pPr>
                        <a:lnSpc>
                          <a:spcPct val="150000"/>
                        </a:lnSpc>
                        <a:spcAft>
                          <a:spcPts val="0"/>
                        </a:spcAft>
                      </a:pPr>
                      <a:r>
                        <a:rPr lang="en-US" sz="700">
                          <a:effectLst/>
                        </a:rPr>
                        <a:t> </a:t>
                      </a:r>
                      <a:endParaRPr lang="en-ZA" sz="900">
                        <a:effectLst/>
                      </a:endParaRPr>
                    </a:p>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Status: employer requested extension until 30 May to correct payroll system with service provider. The action to stop deductions from salaries was agreed to.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r>
              <a:tr h="1029371">
                <a:tc>
                  <a:txBody>
                    <a:bodyPr/>
                    <a:lstStyle/>
                    <a:p>
                      <a:pPr>
                        <a:lnSpc>
                          <a:spcPct val="150000"/>
                        </a:lnSpc>
                        <a:spcAft>
                          <a:spcPts val="0"/>
                        </a:spcAft>
                      </a:pPr>
                      <a:r>
                        <a:rPr lang="en-US" sz="600">
                          <a:effectLst/>
                        </a:rPr>
                        <a:t>Cl. 9:  Written particulars of employment : </a:t>
                      </a:r>
                      <a:endParaRPr lang="en-ZA" sz="900">
                        <a:effectLst/>
                      </a:endParaRPr>
                    </a:p>
                    <a:p>
                      <a:pPr>
                        <a:lnSpc>
                          <a:spcPct val="150000"/>
                        </a:lnSpc>
                        <a:spcAft>
                          <a:spcPts val="0"/>
                        </a:spcAft>
                      </a:pPr>
                      <a:r>
                        <a:rPr lang="en-US" sz="6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An employer must supply a farm worker, when the farm worker starts work with the following particulars in writing.</a:t>
                      </a:r>
                      <a:endParaRPr lang="en-ZA" sz="900">
                        <a:effectLst/>
                      </a:endParaRPr>
                    </a:p>
                    <a:p>
                      <a:pPr>
                        <a:lnSpc>
                          <a:spcPct val="150000"/>
                        </a:lnSpc>
                        <a:spcAft>
                          <a:spcPts val="0"/>
                        </a:spcAft>
                      </a:pPr>
                      <a:r>
                        <a:rPr lang="en-US" sz="6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Written particulars of employment are issued to all employees on commencement date of their employment and contain all the relevant information pertaining to the conditions of employment.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x</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According to the employees interviewed, written particulars of employment issued to all employees on commencement of their employment. The contract was perused and found not to be in line with the SD 13 for farmworkers. An undertaking was issued.</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r>
              <a:tr h="882318">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pPr>
                      <a:r>
                        <a:rPr lang="en-ZA"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Status:</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600">
                          <a:effectLst/>
                        </a:rPr>
                        <a:t>Status: New Contracts to be drafted for seasonal employees when they return for new season. Contracts for permanent employees comply</a:t>
                      </a:r>
                      <a:r>
                        <a:rPr lang="en-US" sz="700">
                          <a:effectLst/>
                        </a:rPr>
                        <a:t> with the law.</a:t>
                      </a:r>
                      <a:endParaRPr lang="en-ZA" sz="900">
                        <a:effectLst/>
                      </a:endParaRPr>
                    </a:p>
                    <a:p>
                      <a:pPr>
                        <a:lnSpc>
                          <a:spcPct val="150000"/>
                        </a:lnSpc>
                        <a:spcAft>
                          <a:spcPts val="0"/>
                        </a:spcAft>
                      </a:pPr>
                      <a:r>
                        <a:rPr lang="en-US" sz="700">
                          <a:effectLst/>
                        </a:rPr>
                        <a:t> </a:t>
                      </a:r>
                      <a:endParaRPr lang="en-ZA" sz="900">
                        <a:effectLst/>
                      </a:endParaRPr>
                    </a:p>
                    <a:p>
                      <a:pPr>
                        <a:lnSpc>
                          <a:spcPct val="150000"/>
                        </a:lnSpc>
                        <a:spcAft>
                          <a:spcPts val="0"/>
                        </a:spcAft>
                      </a:pPr>
                      <a:r>
                        <a:rPr lang="en-US" sz="700">
                          <a:effectLst/>
                        </a:rPr>
                        <a:t> </a:t>
                      </a:r>
                      <a:endParaRPr lang="en-ZA" sz="900">
                        <a:effectLst/>
                        <a:latin typeface="Times New Roman"/>
                        <a:ea typeface="Times New Roman"/>
                      </a:endParaRPr>
                    </a:p>
                  </a:txBody>
                  <a:tcPr marL="49018" marR="49018" marT="0" marB="0"/>
                </a:tc>
                <a:tc>
                  <a:txBody>
                    <a:bodyPr/>
                    <a:lstStyle/>
                    <a:p>
                      <a:pPr>
                        <a:lnSpc>
                          <a:spcPct val="150000"/>
                        </a:lnSpc>
                        <a:spcAft>
                          <a:spcPts val="0"/>
                        </a:spcAft>
                      </a:pPr>
                      <a:r>
                        <a:rPr lang="en-US" sz="700" dirty="0">
                          <a:effectLst/>
                        </a:rPr>
                        <a:t> </a:t>
                      </a:r>
                      <a:endParaRPr lang="en-ZA" sz="900" dirty="0">
                        <a:effectLst/>
                        <a:latin typeface="Times New Roman"/>
                        <a:ea typeface="Times New Roman"/>
                      </a:endParaRPr>
                    </a:p>
                  </a:txBody>
                  <a:tcPr marL="49018" marR="49018"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20</a:t>
            </a:fld>
            <a:endParaRPr lang="en-US"/>
          </a:p>
        </p:txBody>
      </p:sp>
    </p:spTree>
    <p:extLst>
      <p:ext uri="{BB962C8B-B14F-4D97-AF65-F5344CB8AC3E}">
        <p14:creationId xmlns:p14="http://schemas.microsoft.com/office/powerpoint/2010/main" xmlns="" val="1964150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FARMWORKERS</a:t>
            </a:r>
          </a:p>
        </p:txBody>
      </p:sp>
      <p:graphicFrame>
        <p:nvGraphicFramePr>
          <p:cNvPr id="6" name="Content Placeholder 5"/>
          <p:cNvGraphicFramePr>
            <a:graphicFrameLocks noGrp="1"/>
          </p:cNvGraphicFramePr>
          <p:nvPr>
            <p:ph idx="1"/>
          </p:nvPr>
        </p:nvGraphicFramePr>
        <p:xfrm>
          <a:off x="1632156" y="1600042"/>
          <a:ext cx="5879688" cy="4526232"/>
        </p:xfrm>
        <a:graphic>
          <a:graphicData uri="http://schemas.openxmlformats.org/drawingml/2006/table">
            <a:tbl>
              <a:tblPr firstRow="1" firstCol="1" bandRow="1">
                <a:tableStyleId>{5C22544A-7EE6-4342-B048-85BDC9FD1C3A}</a:tableStyleId>
              </a:tblPr>
              <a:tblGrid>
                <a:gridCol w="717706"/>
                <a:gridCol w="1200412"/>
                <a:gridCol w="1360467"/>
                <a:gridCol w="260406"/>
                <a:gridCol w="310794"/>
                <a:gridCol w="1429485"/>
                <a:gridCol w="300209"/>
                <a:gridCol w="300209"/>
              </a:tblGrid>
              <a:tr h="822902">
                <a:tc>
                  <a:txBody>
                    <a:bodyPr/>
                    <a:lstStyle/>
                    <a:p>
                      <a:pPr>
                        <a:lnSpc>
                          <a:spcPct val="150000"/>
                        </a:lnSpc>
                        <a:spcAft>
                          <a:spcPts val="0"/>
                        </a:spcAft>
                      </a:pPr>
                      <a:r>
                        <a:rPr lang="en-US" sz="600" dirty="0">
                          <a:effectLst/>
                        </a:rPr>
                        <a:t>Cl 13 &amp; 14: Overtime &amp; Payment:  </a:t>
                      </a:r>
                      <a:endParaRPr lang="en-ZA" sz="800" dirty="0">
                        <a:effectLst/>
                        <a:latin typeface="Times New Roman"/>
                        <a:ea typeface="Times New Roman"/>
                      </a:endParaRPr>
                    </a:p>
                  </a:txBody>
                  <a:tcPr marL="45717" marR="45717" marT="0" marB="0"/>
                </a:tc>
                <a:tc>
                  <a:txBody>
                    <a:bodyPr/>
                    <a:lstStyle/>
                    <a:p>
                      <a:pPr>
                        <a:lnSpc>
                          <a:spcPct val="150000"/>
                        </a:lnSpc>
                      </a:pPr>
                      <a:r>
                        <a:rPr lang="en-ZA" sz="600">
                          <a:effectLst/>
                        </a:rPr>
                        <a:t>An employer may not require or permit a farm worker to work overtime, and must pay a farm worker at least one and one-half times the farm worker’s wage for overtime worked.</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pay slips of the farm workers indicated that they are working overtime as agreed to in the contract of employment and paid accordingly.</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farm workers indicated that they are working overtime during harvesting and they are being paid at rate of one and one- half of their hourly rate</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dirty="0">
                          <a:effectLst/>
                        </a:rPr>
                        <a:t> </a:t>
                      </a:r>
                      <a:endParaRPr lang="en-ZA" sz="800" dirty="0">
                        <a:effectLst/>
                        <a:latin typeface="Times New Roman"/>
                        <a:ea typeface="Times New Roman"/>
                      </a:endParaRPr>
                    </a:p>
                  </a:txBody>
                  <a:tcPr marL="45717" marR="45717" marT="0" marB="0"/>
                </a:tc>
              </a:tr>
              <a:tr h="411451">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r>
              <a:tr h="685752">
                <a:tc>
                  <a:txBody>
                    <a:bodyPr/>
                    <a:lstStyle/>
                    <a:p>
                      <a:pPr>
                        <a:lnSpc>
                          <a:spcPct val="150000"/>
                        </a:lnSpc>
                        <a:spcAft>
                          <a:spcPts val="0"/>
                        </a:spcAft>
                      </a:pPr>
                      <a:r>
                        <a:rPr lang="en-US" sz="600">
                          <a:effectLst/>
                        </a:rPr>
                        <a:t>Cl 16: Payment for work on Sunday: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An employer must pay a farm worker who works on a Sunday in accordance with.</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u="sng">
                          <a:effectLst/>
                        </a:rPr>
                        <a:t>Discussion: </a:t>
                      </a:r>
                      <a:r>
                        <a:rPr lang="en-US" sz="600">
                          <a:effectLst/>
                        </a:rPr>
                        <a:t> The farm workers indicated that due to the operations they are working on Sundays and paid at the rate of 1.5 of their normal rate.</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wage records of the employer indicated that the farm workers are not required to work on Sundays.</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r>
              <a:tr h="411451">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r>
              <a:tr h="822902">
                <a:tc>
                  <a:txBody>
                    <a:bodyPr/>
                    <a:lstStyle/>
                    <a:p>
                      <a:pPr>
                        <a:lnSpc>
                          <a:spcPct val="150000"/>
                        </a:lnSpc>
                        <a:spcAft>
                          <a:spcPts val="0"/>
                        </a:spcAft>
                      </a:pPr>
                      <a:r>
                        <a:rPr lang="en-US" sz="600">
                          <a:effectLst/>
                        </a:rPr>
                        <a:t>Cl 17: Night work: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Night work means work performed after 20:00 and before 04:00 the next day.</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farm workers who are spraying the chemicals indicated that they are not required to perform night work, they are working until 6:30 in the afternoon and if necessary in the morning, they will start at 5:00.</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Some farm workers are required to perform night work.</a:t>
                      </a:r>
                      <a:endParaRPr lang="en-ZA" sz="800">
                        <a:effectLst/>
                      </a:endParaRPr>
                    </a:p>
                    <a:p>
                      <a:pPr>
                        <a:lnSpc>
                          <a:spcPct val="150000"/>
                        </a:lnSpc>
                        <a:spcAft>
                          <a:spcPts val="0"/>
                        </a:spcAft>
                      </a:pPr>
                      <a:r>
                        <a:rPr lang="en-US" sz="600">
                          <a:effectLst/>
                        </a:rPr>
                        <a:t>It was found that they are not remunerated correctly and an undertaking was served on the employer to correct payments.</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r>
              <a:tr h="411451">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u="none" strike="noStrike">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Status: employer granted extension until 30 May in order to obtain legal opinion.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r>
              <a:tr h="960053">
                <a:tc>
                  <a:txBody>
                    <a:bodyPr/>
                    <a:lstStyle/>
                    <a:p>
                      <a:pPr>
                        <a:lnSpc>
                          <a:spcPct val="150000"/>
                        </a:lnSpc>
                        <a:spcAft>
                          <a:spcPts val="0"/>
                        </a:spcAft>
                      </a:pPr>
                      <a:r>
                        <a:rPr lang="en-US" sz="600">
                          <a:effectLst/>
                        </a:rPr>
                        <a:t>Cl 18: Meal intervals</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u="sng">
                          <a:effectLst/>
                        </a:rPr>
                        <a:t>:</a:t>
                      </a:r>
                      <a:r>
                        <a:rPr lang="en-US" sz="600">
                          <a:effectLst/>
                        </a:rPr>
                        <a:t>  An employer must give a farm worker who works continuously for more than five hours, a meal interval of at least one continuous hour.</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employer grants all employees a meal interval of 30 minutes as agreed.</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The employer grants employees meal intervals of 60  minutes from 12h30 – 13h30 who continuously work for more than five hours and a breakfast of 30 minutes during summer.</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5717" marR="45717" marT="0" marB="0"/>
                </a:tc>
                <a:tc>
                  <a:txBody>
                    <a:bodyPr/>
                    <a:lstStyle/>
                    <a:p>
                      <a:pPr>
                        <a:lnSpc>
                          <a:spcPct val="150000"/>
                        </a:lnSpc>
                        <a:spcAft>
                          <a:spcPts val="0"/>
                        </a:spcAft>
                      </a:pPr>
                      <a:r>
                        <a:rPr lang="en-US" sz="600" dirty="0">
                          <a:effectLst/>
                        </a:rPr>
                        <a:t> </a:t>
                      </a:r>
                      <a:endParaRPr lang="en-ZA" sz="800" dirty="0">
                        <a:effectLst/>
                        <a:latin typeface="Times New Roman"/>
                        <a:ea typeface="Times New Roman"/>
                      </a:endParaRPr>
                    </a:p>
                  </a:txBody>
                  <a:tcPr marL="45717" marR="4571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21</a:t>
            </a:fld>
            <a:endParaRPr lang="en-US"/>
          </a:p>
        </p:txBody>
      </p:sp>
    </p:spTree>
    <p:extLst>
      <p:ext uri="{BB962C8B-B14F-4D97-AF65-F5344CB8AC3E}">
        <p14:creationId xmlns:p14="http://schemas.microsoft.com/office/powerpoint/2010/main" xmlns="" val="334178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a:t>
            </a:r>
            <a:r>
              <a:rPr lang="en-ZA" sz="3200" dirty="0" smtClean="0"/>
              <a:t>FARMWORKERS</a:t>
            </a:r>
            <a:endParaRPr lang="en-ZA" sz="3200" dirty="0"/>
          </a:p>
        </p:txBody>
      </p:sp>
      <p:graphicFrame>
        <p:nvGraphicFramePr>
          <p:cNvPr id="6" name="Content Placeholder 5"/>
          <p:cNvGraphicFramePr>
            <a:graphicFrameLocks noGrp="1"/>
          </p:cNvGraphicFramePr>
          <p:nvPr>
            <p:ph idx="1"/>
          </p:nvPr>
        </p:nvGraphicFramePr>
        <p:xfrm>
          <a:off x="1680828" y="1542892"/>
          <a:ext cx="5782344" cy="4599534"/>
        </p:xfrm>
        <a:graphic>
          <a:graphicData uri="http://schemas.openxmlformats.org/drawingml/2006/table">
            <a:tbl>
              <a:tblPr firstRow="1" firstCol="1" bandRow="1">
                <a:tableStyleId>{5C22544A-7EE6-4342-B048-85BDC9FD1C3A}</a:tableStyleId>
              </a:tblPr>
              <a:tblGrid>
                <a:gridCol w="705824"/>
                <a:gridCol w="1180538"/>
                <a:gridCol w="1337942"/>
                <a:gridCol w="256095"/>
                <a:gridCol w="305649"/>
                <a:gridCol w="1405818"/>
                <a:gridCol w="295239"/>
                <a:gridCol w="295239"/>
              </a:tblGrid>
              <a:tr h="404639">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r>
              <a:tr h="539519">
                <a:tc>
                  <a:txBody>
                    <a:bodyPr/>
                    <a:lstStyle/>
                    <a:p>
                      <a:pPr>
                        <a:lnSpc>
                          <a:spcPct val="150000"/>
                        </a:lnSpc>
                        <a:spcAft>
                          <a:spcPts val="0"/>
                        </a:spcAft>
                      </a:pPr>
                      <a:r>
                        <a:rPr lang="en-US" sz="700">
                          <a:effectLst/>
                        </a:rPr>
                        <a:t>Cl 19: Rest periods</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An employer must grant a farm worker rest periods</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The employer complies both with daily and weekly rest period.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According to the information provided, the employer complies with the weekly and daily rest period.</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r>
              <a:tr h="404639">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r>
              <a:tr h="2427834">
                <a:tc>
                  <a:txBody>
                    <a:bodyPr/>
                    <a:lstStyle/>
                    <a:p>
                      <a:pPr>
                        <a:lnSpc>
                          <a:spcPct val="150000"/>
                        </a:lnSpc>
                        <a:spcAft>
                          <a:spcPts val="0"/>
                        </a:spcAft>
                      </a:pPr>
                      <a:r>
                        <a:rPr lang="en-US" sz="700">
                          <a:effectLst/>
                        </a:rPr>
                        <a:t>Cl: 21 Annual leave</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An employer must grant a farm worker at least three weeks leave on full pay in respect of each twelve months of employment</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The employer indicated that they give their employees 15 days leave on full pay in respect of each twelve months of employment. Employees whose leave cycle is not completed receive at least one day of annual leave on full pay for every 17 days on which the farm worker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The employer indicated that they give there employees three weeks leave on full pay in respect of each twelve months of employment. Employees whose leave cycle is not completed receive at least one day of annual leave on full pay for every 17 days on which the farm worker worked and leave are granted after harvesting with full pay.</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They received three weeks annual leave (3) in June/July after harvesting of each year and the seasonal are being paid for every 17 days works one day, therefore the employer does comply with this clause</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960" marR="44960" marT="0" marB="0"/>
                </a:tc>
              </a:tr>
              <a:tr h="749332">
                <a:tc>
                  <a:txBody>
                    <a:bodyPr/>
                    <a:lstStyle/>
                    <a:p>
                      <a:pPr>
                        <a:lnSpc>
                          <a:spcPct val="150000"/>
                        </a:lnSpc>
                        <a:spcAft>
                          <a:spcPts val="0"/>
                        </a:spcAft>
                      </a:pPr>
                      <a:r>
                        <a:rPr lang="en-US" sz="700">
                          <a:effectLst/>
                        </a:rPr>
                        <a:t> </a:t>
                      </a:r>
                      <a:endParaRPr lang="en-ZA" sz="800">
                        <a:effectLst/>
                      </a:endParaRPr>
                    </a:p>
                    <a:p>
                      <a:pPr>
                        <a:lnSpc>
                          <a:spcPct val="150000"/>
                        </a:lnSpc>
                        <a:spcAft>
                          <a:spcPts val="0"/>
                        </a:spcAft>
                      </a:pPr>
                      <a:r>
                        <a:rPr lang="en-US" sz="700">
                          <a:effectLst/>
                        </a:rPr>
                        <a:t> </a:t>
                      </a:r>
                      <a:endParaRPr lang="en-ZA" sz="800">
                        <a:effectLst/>
                      </a:endParaRPr>
                    </a:p>
                    <a:p>
                      <a:pPr>
                        <a:lnSpc>
                          <a:spcPct val="150000"/>
                        </a:lnSpc>
                        <a:spcAft>
                          <a:spcPts val="0"/>
                        </a:spcAft>
                      </a:pPr>
                      <a:r>
                        <a:rPr lang="en-US" sz="700">
                          <a:effectLst/>
                        </a:rPr>
                        <a:t> </a:t>
                      </a:r>
                      <a:endParaRPr lang="en-ZA" sz="800">
                        <a:effectLst/>
                      </a:endParaRPr>
                    </a:p>
                    <a:p>
                      <a:pPr>
                        <a:lnSpc>
                          <a:spcPct val="150000"/>
                        </a:lnSpc>
                        <a:spcAft>
                          <a:spcPts val="0"/>
                        </a:spcAft>
                      </a:pPr>
                      <a:r>
                        <a:rPr lang="en-US" sz="700">
                          <a:effectLst/>
                        </a:rPr>
                        <a:t> </a:t>
                      </a:r>
                      <a:endParaRPr lang="en-ZA" sz="800">
                        <a:effectLst/>
                      </a:endParaRPr>
                    </a:p>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Status:</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Status:</a:t>
                      </a:r>
                      <a:endParaRPr lang="en-ZA" sz="800">
                        <a:effectLst/>
                      </a:endParaRPr>
                    </a:p>
                    <a:p>
                      <a:pPr>
                        <a:lnSpc>
                          <a:spcPct val="150000"/>
                        </a:lnSpc>
                        <a:spcAft>
                          <a:spcPts val="0"/>
                        </a:spcAft>
                      </a:pPr>
                      <a:r>
                        <a:rPr lang="en-US" sz="700">
                          <a:effectLst/>
                        </a:rPr>
                        <a:t> </a:t>
                      </a:r>
                      <a:endParaRPr lang="en-ZA" sz="800">
                        <a:effectLst/>
                      </a:endParaRPr>
                    </a:p>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a:effectLst/>
                        </a:rPr>
                        <a:t> </a:t>
                      </a:r>
                      <a:endParaRPr lang="en-ZA" sz="800">
                        <a:effectLst/>
                        <a:latin typeface="Times New Roman"/>
                        <a:ea typeface="Times New Roman"/>
                      </a:endParaRPr>
                    </a:p>
                  </a:txBody>
                  <a:tcPr marL="44960" marR="44960" marT="0" marB="0"/>
                </a:tc>
                <a:tc>
                  <a:txBody>
                    <a:bodyPr/>
                    <a:lstStyle/>
                    <a:p>
                      <a:pPr>
                        <a:lnSpc>
                          <a:spcPct val="150000"/>
                        </a:lnSpc>
                        <a:spcAft>
                          <a:spcPts val="0"/>
                        </a:spcAft>
                      </a:pPr>
                      <a:r>
                        <a:rPr lang="en-US" sz="700" dirty="0">
                          <a:effectLst/>
                        </a:rPr>
                        <a:t> </a:t>
                      </a:r>
                      <a:endParaRPr lang="en-ZA" sz="800" dirty="0">
                        <a:effectLst/>
                        <a:latin typeface="Times New Roman"/>
                        <a:ea typeface="Times New Roman"/>
                      </a:endParaRPr>
                    </a:p>
                  </a:txBody>
                  <a:tcPr marL="44960" marR="44960"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22</a:t>
            </a:fld>
            <a:endParaRPr lang="en-US"/>
          </a:p>
        </p:txBody>
      </p:sp>
    </p:spTree>
    <p:extLst>
      <p:ext uri="{BB962C8B-B14F-4D97-AF65-F5344CB8AC3E}">
        <p14:creationId xmlns:p14="http://schemas.microsoft.com/office/powerpoint/2010/main" xmlns="" val="1124703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a:t>
            </a:r>
            <a:r>
              <a:rPr lang="en-ZA" sz="3200" dirty="0" smtClean="0"/>
              <a:t>FARMWORKERS</a:t>
            </a:r>
            <a:endParaRPr lang="en-ZA"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89112132"/>
              </p:ext>
            </p:extLst>
          </p:nvPr>
        </p:nvGraphicFramePr>
        <p:xfrm>
          <a:off x="1843457" y="1600200"/>
          <a:ext cx="5457085" cy="4525963"/>
        </p:xfrm>
        <a:graphic>
          <a:graphicData uri="http://schemas.openxmlformats.org/drawingml/2006/table">
            <a:tbl>
              <a:tblPr firstRow="1" firstCol="1" bandRow="1">
                <a:tableStyleId>{5C22544A-7EE6-4342-B048-85BDC9FD1C3A}</a:tableStyleId>
              </a:tblPr>
              <a:tblGrid>
                <a:gridCol w="666121"/>
                <a:gridCol w="1114132"/>
                <a:gridCol w="1262683"/>
                <a:gridCol w="241690"/>
                <a:gridCol w="288456"/>
                <a:gridCol w="1326741"/>
                <a:gridCol w="278631"/>
                <a:gridCol w="278631"/>
              </a:tblGrid>
              <a:tr h="1555800">
                <a:tc>
                  <a:txBody>
                    <a:bodyPr/>
                    <a:lstStyle/>
                    <a:p>
                      <a:pPr>
                        <a:lnSpc>
                          <a:spcPct val="150000"/>
                        </a:lnSpc>
                        <a:spcAft>
                          <a:spcPts val="0"/>
                        </a:spcAft>
                      </a:pPr>
                      <a:r>
                        <a:rPr lang="en-US" sz="600" dirty="0">
                          <a:effectLst/>
                        </a:rPr>
                        <a:t>Cl. 8:  Deductions: </a:t>
                      </a:r>
                      <a:endParaRPr lang="en-ZA" sz="700" dirty="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An employer may not make any deduction from a farm worker’s wage except.</a:t>
                      </a:r>
                      <a:endParaRPr lang="en-ZA" sz="700">
                        <a:effectLst/>
                      </a:endParaRPr>
                    </a:p>
                    <a:p>
                      <a:pPr>
                        <a:lnSpc>
                          <a:spcPct val="150000"/>
                        </a:lnSpc>
                        <a:spcAft>
                          <a:spcPts val="0"/>
                        </a:spcAft>
                      </a:pPr>
                      <a:r>
                        <a:rPr lang="en-US" sz="600">
                          <a:effectLst/>
                        </a:rPr>
                        <a:t>Housing deductions: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Employer deducts UIF Union fees and Provident fund. </a:t>
                      </a:r>
                      <a:endParaRPr lang="en-ZA" sz="700">
                        <a:effectLst/>
                      </a:endParaRPr>
                    </a:p>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X</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Employer deducts UIF, housing, loan, garnishee orders, policy and union due from the farm workers wage </a:t>
                      </a:r>
                      <a:r>
                        <a:rPr lang="en-US" sz="600" u="sng">
                          <a:effectLst/>
                        </a:rPr>
                        <a:t>However the employer also indicate other deductions such as loans which is not allowed in terms of the SD 13 for farmworkers</a:t>
                      </a:r>
                      <a:r>
                        <a:rPr lang="en-US" sz="600">
                          <a:effectLst/>
                        </a:rPr>
                        <a:t>. An undertaking was issued to the employer to correct such actions.</a:t>
                      </a:r>
                      <a:endParaRPr lang="en-ZA" sz="700">
                        <a:effectLst/>
                      </a:endParaRPr>
                    </a:p>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X</a:t>
                      </a:r>
                      <a:endParaRPr lang="en-ZA" sz="700">
                        <a:effectLst/>
                        <a:latin typeface="Times New Roman"/>
                        <a:ea typeface="Times New Roman"/>
                      </a:endParaRPr>
                    </a:p>
                  </a:txBody>
                  <a:tcPr marL="42431" marR="42431" marT="0" marB="0"/>
                </a:tc>
              </a:tr>
              <a:tr h="848618">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dirty="0">
                          <a:effectLst/>
                        </a:rPr>
                        <a:t> </a:t>
                      </a:r>
                      <a:endParaRPr lang="en-ZA" sz="700" dirty="0">
                        <a:effectLst/>
                        <a:latin typeface="Times New Roman"/>
                        <a:ea typeface="Times New Roman"/>
                      </a:endParaRPr>
                    </a:p>
                  </a:txBody>
                  <a:tcPr marL="42431" marR="42431" marT="0" marB="0"/>
                </a:tc>
                <a:tc>
                  <a:txBody>
                    <a:bodyPr/>
                    <a:lstStyle/>
                    <a:p>
                      <a:pPr>
                        <a:lnSpc>
                          <a:spcPct val="150000"/>
                        </a:lnSpc>
                        <a:spcAft>
                          <a:spcPts val="0"/>
                        </a:spcAft>
                      </a:pPr>
                      <a:r>
                        <a:rPr lang="en-US" sz="600" dirty="0">
                          <a:effectLst/>
                        </a:rPr>
                        <a:t>Status:</a:t>
                      </a:r>
                      <a:endParaRPr lang="en-ZA" sz="700" dirty="0">
                        <a:effectLst/>
                      </a:endParaRPr>
                    </a:p>
                    <a:p>
                      <a:pPr>
                        <a:lnSpc>
                          <a:spcPct val="150000"/>
                        </a:lnSpc>
                        <a:spcAft>
                          <a:spcPts val="0"/>
                        </a:spcAft>
                      </a:pPr>
                      <a:r>
                        <a:rPr lang="en-US" sz="600" dirty="0">
                          <a:effectLst/>
                        </a:rPr>
                        <a:t> </a:t>
                      </a:r>
                      <a:endParaRPr lang="en-ZA" sz="700" dirty="0">
                        <a:effectLst/>
                      </a:endParaRPr>
                    </a:p>
                    <a:p>
                      <a:pPr>
                        <a:lnSpc>
                          <a:spcPct val="150000"/>
                        </a:lnSpc>
                        <a:spcAft>
                          <a:spcPts val="0"/>
                        </a:spcAft>
                      </a:pPr>
                      <a:r>
                        <a:rPr lang="en-US" sz="600" dirty="0">
                          <a:effectLst/>
                        </a:rPr>
                        <a:t> </a:t>
                      </a:r>
                      <a:endParaRPr lang="en-ZA" sz="700" dirty="0">
                        <a:effectLst/>
                      </a:endParaRPr>
                    </a:p>
                    <a:p>
                      <a:pPr>
                        <a:lnSpc>
                          <a:spcPct val="150000"/>
                        </a:lnSpc>
                        <a:spcAft>
                          <a:spcPts val="0"/>
                        </a:spcAft>
                      </a:pPr>
                      <a:r>
                        <a:rPr lang="en-US" sz="600" dirty="0">
                          <a:effectLst/>
                        </a:rPr>
                        <a:t> </a:t>
                      </a:r>
                      <a:endParaRPr lang="en-ZA" sz="700" dirty="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Status: employer requested extension until 30 May to correct payroll system with service provider. The action to stop deductions from salaries was agreed to.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r>
              <a:tr h="1131491">
                <a:tc>
                  <a:txBody>
                    <a:bodyPr/>
                    <a:lstStyle/>
                    <a:p>
                      <a:pPr>
                        <a:lnSpc>
                          <a:spcPct val="150000"/>
                        </a:lnSpc>
                        <a:spcAft>
                          <a:spcPts val="0"/>
                        </a:spcAft>
                      </a:pPr>
                      <a:r>
                        <a:rPr lang="en-US" sz="600">
                          <a:effectLst/>
                        </a:rPr>
                        <a:t>Cl. 9:  Written particulars of employment : </a:t>
                      </a:r>
                      <a:endParaRPr lang="en-ZA" sz="700">
                        <a:effectLst/>
                      </a:endParaRPr>
                    </a:p>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An employer must supply a farm worker, when the farm worker starts work with the following particulars in writing.</a:t>
                      </a:r>
                      <a:endParaRPr lang="en-ZA" sz="700">
                        <a:effectLst/>
                      </a:endParaRPr>
                    </a:p>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Written particulars of employment are issued to all employees on commencement date of their employment and contain all the relevant information pertaining to the conditions of employment.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x</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According to the employees interviewed, written particulars of employment issued to all employees on commencement of their employment. The contract was perused and found not to be in line with the SD 13 for farmworkers. An undertaking was issued.</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X</a:t>
                      </a:r>
                      <a:endParaRPr lang="en-ZA" sz="700">
                        <a:effectLst/>
                        <a:latin typeface="Times New Roman"/>
                        <a:ea typeface="Times New Roman"/>
                      </a:endParaRPr>
                    </a:p>
                  </a:txBody>
                  <a:tcPr marL="42431" marR="42431" marT="0" marB="0"/>
                </a:tc>
              </a:tr>
              <a:tr h="990054">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pPr>
                      <a:r>
                        <a:rPr lang="en-ZA"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Status:</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Status: New Contracts to be drafted for seasonal employees when they return for new season. Contracts for permanent employees comply with the law.</a:t>
                      </a:r>
                      <a:endParaRPr lang="en-ZA" sz="700">
                        <a:effectLst/>
                      </a:endParaRPr>
                    </a:p>
                    <a:p>
                      <a:pPr>
                        <a:lnSpc>
                          <a:spcPct val="150000"/>
                        </a:lnSpc>
                        <a:spcAft>
                          <a:spcPts val="0"/>
                        </a:spcAft>
                      </a:pPr>
                      <a:r>
                        <a:rPr lang="en-US" sz="600">
                          <a:effectLst/>
                        </a:rPr>
                        <a:t> </a:t>
                      </a:r>
                      <a:endParaRPr lang="en-ZA" sz="700">
                        <a:effectLst/>
                      </a:endParaRPr>
                    </a:p>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a:effectLst/>
                        </a:rPr>
                        <a:t> </a:t>
                      </a:r>
                      <a:endParaRPr lang="en-ZA" sz="700">
                        <a:effectLst/>
                        <a:latin typeface="Times New Roman"/>
                        <a:ea typeface="Times New Roman"/>
                      </a:endParaRPr>
                    </a:p>
                  </a:txBody>
                  <a:tcPr marL="42431" marR="42431" marT="0" marB="0"/>
                </a:tc>
                <a:tc>
                  <a:txBody>
                    <a:bodyPr/>
                    <a:lstStyle/>
                    <a:p>
                      <a:pPr>
                        <a:lnSpc>
                          <a:spcPct val="150000"/>
                        </a:lnSpc>
                        <a:spcAft>
                          <a:spcPts val="0"/>
                        </a:spcAft>
                      </a:pPr>
                      <a:r>
                        <a:rPr lang="en-US" sz="600" dirty="0">
                          <a:effectLst/>
                        </a:rPr>
                        <a:t> </a:t>
                      </a:r>
                      <a:endParaRPr lang="en-ZA" sz="700" dirty="0">
                        <a:effectLst/>
                        <a:latin typeface="Times New Roman"/>
                        <a:ea typeface="Times New Roman"/>
                      </a:endParaRPr>
                    </a:p>
                  </a:txBody>
                  <a:tcPr marL="42431" marR="42431"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23</a:t>
            </a:fld>
            <a:endParaRPr lang="en-US"/>
          </a:p>
        </p:txBody>
      </p:sp>
    </p:spTree>
    <p:extLst>
      <p:ext uri="{BB962C8B-B14F-4D97-AF65-F5344CB8AC3E}">
        <p14:creationId xmlns:p14="http://schemas.microsoft.com/office/powerpoint/2010/main" xmlns="" val="3493661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a:t>
            </a:r>
            <a:r>
              <a:rPr lang="en-ZA" sz="3200" dirty="0" smtClean="0"/>
              <a:t>FARMWORKERS</a:t>
            </a:r>
            <a:endParaRPr lang="en-ZA" sz="3200" dirty="0"/>
          </a:p>
        </p:txBody>
      </p:sp>
      <p:graphicFrame>
        <p:nvGraphicFramePr>
          <p:cNvPr id="6" name="Content Placeholder 5"/>
          <p:cNvGraphicFramePr>
            <a:graphicFrameLocks noGrp="1"/>
          </p:cNvGraphicFramePr>
          <p:nvPr>
            <p:ph idx="1"/>
          </p:nvPr>
        </p:nvGraphicFramePr>
        <p:xfrm>
          <a:off x="1743272" y="1417953"/>
          <a:ext cx="5657455" cy="4572854"/>
        </p:xfrm>
        <a:graphic>
          <a:graphicData uri="http://schemas.openxmlformats.org/drawingml/2006/table">
            <a:tbl>
              <a:tblPr firstRow="1" firstCol="1" bandRow="1">
                <a:tableStyleId>{5C22544A-7EE6-4342-B048-85BDC9FD1C3A}</a:tableStyleId>
              </a:tblPr>
              <a:tblGrid>
                <a:gridCol w="631950"/>
                <a:gridCol w="1168674"/>
                <a:gridCol w="1324497"/>
                <a:gridCol w="253522"/>
                <a:gridCol w="302577"/>
                <a:gridCol w="1391691"/>
                <a:gridCol w="292272"/>
                <a:gridCol w="292272"/>
              </a:tblGrid>
              <a:tr h="1602636">
                <a:tc>
                  <a:txBody>
                    <a:bodyPr/>
                    <a:lstStyle/>
                    <a:p>
                      <a:pPr>
                        <a:lnSpc>
                          <a:spcPct val="150000"/>
                        </a:lnSpc>
                        <a:spcAft>
                          <a:spcPts val="0"/>
                        </a:spcAft>
                      </a:pPr>
                      <a:r>
                        <a:rPr lang="en-US" sz="600">
                          <a:effectLst/>
                        </a:rPr>
                        <a:t>Cl 23: Family Responsibility Leave</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An employer must grant a farm worker, during each 12 months of employment, at the request of the farm worker, three days’ paid leave</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The employer indicated that they grant the farm workers 3 days family responsibility leave during each 12 months when the farm worker’s child is sick, when the farm worker’s child is born, in the event of death of the farm </a:t>
                      </a:r>
                      <a:endParaRPr lang="en-ZA" sz="800">
                        <a:effectLst/>
                      </a:endParaRPr>
                    </a:p>
                    <a:p>
                      <a:pPr>
                        <a:lnSpc>
                          <a:spcPct val="150000"/>
                        </a:lnSpc>
                        <a:spcAft>
                          <a:spcPts val="0"/>
                        </a:spcAft>
                      </a:pPr>
                      <a:r>
                        <a:rPr lang="en-US" sz="600">
                          <a:effectLst/>
                        </a:rPr>
                        <a:t>Worker’s spouse or life partner, or parent, adoptive parent, grandparent, child, adoptive child grandchildren or sibling, therefore the employer does comply with this clause.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The employer indicated that they grant the farm workers 3 days family responsibility leave during each 12 months when the farm worker’s child is sick, when the farm worker’s child is born, in the event of death of the farm </a:t>
                      </a:r>
                      <a:endParaRPr lang="en-ZA" sz="800">
                        <a:effectLst/>
                      </a:endParaRPr>
                    </a:p>
                    <a:p>
                      <a:pPr>
                        <a:lnSpc>
                          <a:spcPct val="150000"/>
                        </a:lnSpc>
                        <a:spcAft>
                          <a:spcPts val="0"/>
                        </a:spcAft>
                      </a:pPr>
                      <a:r>
                        <a:rPr lang="en-US" sz="600">
                          <a:effectLst/>
                        </a:rPr>
                        <a:t>Worker’s spouse or life partner, or parent, adoptive parent, grandparent, child, adoptive child grandchildren or sibling,</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r>
              <a:tr h="445177">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r>
              <a:tr h="1736189">
                <a:tc>
                  <a:txBody>
                    <a:bodyPr/>
                    <a:lstStyle/>
                    <a:p>
                      <a:pPr>
                        <a:lnSpc>
                          <a:spcPct val="150000"/>
                        </a:lnSpc>
                        <a:spcAft>
                          <a:spcPts val="0"/>
                        </a:spcAft>
                      </a:pPr>
                      <a:r>
                        <a:rPr lang="en-US" sz="600">
                          <a:effectLst/>
                        </a:rPr>
                        <a:t>Maternity leave – CL 24</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A farm worker is entitled to at least four consecutive month’s maternity leave.</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The employer indicated that the female farm workers are entitled to at least four (4) consecutive months unpaid maternity leave, one month before the expected date of birth and three months thereafter. The farm workers must apply at the Department of Labour for their benefits, therefore the employer does comply with this clause. However there were no employees that were on maternity in the last two years.</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The employer indicated that the female farm workers are entitled to at least four (4) consecutive months unpaid maternity leave, one month before the expected date of birth and three months thereafter. The farm workers must apply at the Department of Labour for their benefits</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X</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r>
              <a:tr h="741961">
                <a:tc>
                  <a:txBody>
                    <a:bodyPr/>
                    <a:lstStyle/>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Status:</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Status:</a:t>
                      </a:r>
                      <a:endParaRPr lang="en-ZA" sz="800">
                        <a:effectLst/>
                      </a:endParaRPr>
                    </a:p>
                    <a:p>
                      <a:pPr>
                        <a:lnSpc>
                          <a:spcPct val="150000"/>
                        </a:lnSpc>
                        <a:spcAft>
                          <a:spcPts val="0"/>
                        </a:spcAft>
                      </a:pPr>
                      <a:r>
                        <a:rPr lang="en-US" sz="600">
                          <a:effectLst/>
                        </a:rPr>
                        <a:t> </a:t>
                      </a:r>
                      <a:endParaRPr lang="en-ZA" sz="800">
                        <a:effectLst/>
                      </a:endParaRPr>
                    </a:p>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a:effectLst/>
                        </a:rPr>
                        <a:t> </a:t>
                      </a:r>
                      <a:endParaRPr lang="en-ZA" sz="800">
                        <a:effectLst/>
                        <a:latin typeface="Times New Roman"/>
                        <a:ea typeface="Times New Roman"/>
                      </a:endParaRPr>
                    </a:p>
                  </a:txBody>
                  <a:tcPr marL="44518" marR="44518" marT="0" marB="0"/>
                </a:tc>
                <a:tc>
                  <a:txBody>
                    <a:bodyPr/>
                    <a:lstStyle/>
                    <a:p>
                      <a:pPr>
                        <a:lnSpc>
                          <a:spcPct val="150000"/>
                        </a:lnSpc>
                        <a:spcAft>
                          <a:spcPts val="0"/>
                        </a:spcAft>
                      </a:pPr>
                      <a:r>
                        <a:rPr lang="en-US" sz="600" dirty="0">
                          <a:effectLst/>
                        </a:rPr>
                        <a:t> </a:t>
                      </a:r>
                      <a:endParaRPr lang="en-ZA" sz="800" dirty="0">
                        <a:effectLst/>
                        <a:latin typeface="Times New Roman"/>
                        <a:ea typeface="Times New Roman"/>
                      </a:endParaRPr>
                    </a:p>
                  </a:txBody>
                  <a:tcPr marL="44518" marR="44518"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24</a:t>
            </a:fld>
            <a:endParaRPr lang="en-US"/>
          </a:p>
        </p:txBody>
      </p:sp>
    </p:spTree>
    <p:extLst>
      <p:ext uri="{BB962C8B-B14F-4D97-AF65-F5344CB8AC3E}">
        <p14:creationId xmlns:p14="http://schemas.microsoft.com/office/powerpoint/2010/main" xmlns="" val="237982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SECTORAL DETERMINATION :13 FARMWORKERS</a:t>
            </a:r>
          </a:p>
        </p:txBody>
      </p:sp>
      <p:graphicFrame>
        <p:nvGraphicFramePr>
          <p:cNvPr id="6" name="Content Placeholder 5"/>
          <p:cNvGraphicFramePr>
            <a:graphicFrameLocks noGrp="1"/>
          </p:cNvGraphicFramePr>
          <p:nvPr>
            <p:ph idx="1"/>
          </p:nvPr>
        </p:nvGraphicFramePr>
        <p:xfrm>
          <a:off x="457200" y="2136314"/>
          <a:ext cx="8229599" cy="3453734"/>
        </p:xfrm>
        <a:graphic>
          <a:graphicData uri="http://schemas.openxmlformats.org/drawingml/2006/table">
            <a:tbl>
              <a:tblPr firstRow="1" firstCol="1" bandRow="1">
                <a:tableStyleId>{5C22544A-7EE6-4342-B048-85BDC9FD1C3A}</a:tableStyleId>
              </a:tblPr>
              <a:tblGrid>
                <a:gridCol w="919264"/>
                <a:gridCol w="1700008"/>
                <a:gridCol w="1970451"/>
                <a:gridCol w="325010"/>
                <a:gridCol w="440143"/>
                <a:gridCol w="2024419"/>
                <a:gridCol w="425152"/>
                <a:gridCol w="425152"/>
              </a:tblGrid>
              <a:tr h="2806159">
                <a:tc>
                  <a:txBody>
                    <a:bodyPr/>
                    <a:lstStyle/>
                    <a:p>
                      <a:pPr>
                        <a:lnSpc>
                          <a:spcPct val="150000"/>
                        </a:lnSpc>
                        <a:spcAft>
                          <a:spcPts val="0"/>
                        </a:spcAft>
                      </a:pPr>
                      <a:r>
                        <a:rPr lang="en-US" sz="900">
                          <a:effectLst/>
                        </a:rPr>
                        <a:t>Termination of employment – Cl. 26</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Termination of employment</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dirty="0">
                          <a:effectLst/>
                        </a:rPr>
                        <a:t>The employer indicated that a contract of employment is terminable only on notice of not less than one week, if the farm worker has been employed for six month or less; four weeks, if the farm worker has been employed for more than six months. On termination of employment the farm worker will receive his/ her wages, pro- rata leave and certificate of service.</a:t>
                      </a:r>
                      <a:endParaRPr lang="en-ZA" sz="1100" dirty="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The employer indicated that a contract of employment is terminable only on notice of not less than one week, if the farm worker has been employed for six month or less; four weeks, if the farm worker has been employed for more than six months. On termination of employment the farm worker will receive his/ her wages, pro- rata leave and certificate of service.</a:t>
                      </a:r>
                      <a:endParaRPr lang="en-ZA" sz="1100">
                        <a:effectLst/>
                      </a:endParaRPr>
                    </a:p>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X</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r>
              <a:tr h="647575">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Status:</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Status:</a:t>
                      </a:r>
                      <a:endParaRPr lang="en-ZA" sz="1100">
                        <a:effectLst/>
                      </a:endParaRPr>
                    </a:p>
                    <a:p>
                      <a:pPr>
                        <a:lnSpc>
                          <a:spcPct val="150000"/>
                        </a:lnSpc>
                        <a:spcAft>
                          <a:spcPts val="0"/>
                        </a:spcAft>
                      </a:pPr>
                      <a:r>
                        <a:rPr lang="en-US" sz="900">
                          <a:effectLst/>
                        </a:rPr>
                        <a:t> </a:t>
                      </a:r>
                      <a:endParaRPr lang="en-ZA" sz="1100">
                        <a:effectLst/>
                      </a:endParaRPr>
                    </a:p>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a:effectLst/>
                        </a:rPr>
                        <a:t> </a:t>
                      </a:r>
                      <a:endParaRPr lang="en-ZA" sz="1100">
                        <a:effectLst/>
                        <a:latin typeface="Times New Roman"/>
                        <a:ea typeface="Times New Roman"/>
                      </a:endParaRPr>
                    </a:p>
                  </a:txBody>
                  <a:tcPr marL="64758" marR="64758" marT="0" marB="0"/>
                </a:tc>
                <a:tc>
                  <a:txBody>
                    <a:bodyPr/>
                    <a:lstStyle/>
                    <a:p>
                      <a:pPr>
                        <a:lnSpc>
                          <a:spcPct val="150000"/>
                        </a:lnSpc>
                        <a:spcAft>
                          <a:spcPts val="0"/>
                        </a:spcAft>
                      </a:pPr>
                      <a:r>
                        <a:rPr lang="en-US" sz="900" dirty="0">
                          <a:effectLst/>
                        </a:rPr>
                        <a:t> </a:t>
                      </a:r>
                      <a:endParaRPr lang="en-ZA" sz="1100" dirty="0">
                        <a:effectLst/>
                        <a:latin typeface="Times New Roman"/>
                        <a:ea typeface="Times New Roman"/>
                      </a:endParaRPr>
                    </a:p>
                  </a:txBody>
                  <a:tcPr marL="64758" marR="64758"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25</a:t>
            </a:fld>
            <a:endParaRPr lang="en-US"/>
          </a:p>
        </p:txBody>
      </p:sp>
    </p:spTree>
    <p:extLst>
      <p:ext uri="{BB962C8B-B14F-4D97-AF65-F5344CB8AC3E}">
        <p14:creationId xmlns:p14="http://schemas.microsoft.com/office/powerpoint/2010/main" xmlns="" val="2792547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 served/status</a:t>
            </a:r>
            <a:endParaRPr lang="en-ZA" dirty="0"/>
          </a:p>
        </p:txBody>
      </p:sp>
      <p:sp>
        <p:nvSpPr>
          <p:cNvPr id="3" name="Content Placeholder 2"/>
          <p:cNvSpPr>
            <a:spLocks noGrp="1"/>
          </p:cNvSpPr>
          <p:nvPr>
            <p:ph idx="1"/>
          </p:nvPr>
        </p:nvSpPr>
        <p:spPr/>
        <p:txBody>
          <a:bodyPr/>
          <a:lstStyle/>
          <a:p>
            <a:pPr marL="914400" lvl="2" indent="0">
              <a:buNone/>
            </a:pPr>
            <a:r>
              <a:rPr lang="en-US" sz="2000" dirty="0" smtClean="0"/>
              <a:t>Abagold</a:t>
            </a:r>
          </a:p>
          <a:p>
            <a:pPr lvl="2"/>
            <a:r>
              <a:rPr lang="en-US" sz="2000" dirty="0" smtClean="0"/>
              <a:t>The farm was found to be fully compliant with the Sectoral Determination 13  for farm workers</a:t>
            </a:r>
          </a:p>
          <a:p>
            <a:pPr lvl="2"/>
            <a:r>
              <a:rPr lang="en-US" sz="2000" dirty="0" smtClean="0"/>
              <a:t>No notices were served.</a:t>
            </a:r>
          </a:p>
          <a:p>
            <a:pPr marL="914400" lvl="2" indent="0">
              <a:buNone/>
            </a:pPr>
            <a:endParaRPr lang="en-US" sz="2000" dirty="0" smtClean="0"/>
          </a:p>
          <a:p>
            <a:pPr marL="914400" lvl="2" indent="0">
              <a:buNone/>
            </a:pPr>
            <a:endParaRPr lang="en-US" sz="2000" dirty="0" smtClean="0"/>
          </a:p>
          <a:p>
            <a:pPr marL="914400" lvl="2" indent="0">
              <a:buNone/>
            </a:pPr>
            <a:endParaRPr lang="en-US" sz="2000" dirty="0" smtClean="0"/>
          </a:p>
          <a:p>
            <a:pPr marL="914400" lvl="2" indent="0">
              <a:buNone/>
            </a:pPr>
            <a:endParaRPr lang="en-US" sz="2000" dirty="0" smtClean="0"/>
          </a:p>
          <a:p>
            <a:endParaRPr lang="en-ZA" sz="2800"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26</a:t>
            </a:fld>
            <a:endParaRPr lang="en-US"/>
          </a:p>
        </p:txBody>
      </p:sp>
    </p:spTree>
    <p:extLst>
      <p:ext uri="{BB962C8B-B14F-4D97-AF65-F5344CB8AC3E}">
        <p14:creationId xmlns:p14="http://schemas.microsoft.com/office/powerpoint/2010/main" xmlns="" val="211591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 served/status</a:t>
            </a:r>
            <a:endParaRPr lang="en-ZA" dirty="0"/>
          </a:p>
        </p:txBody>
      </p:sp>
      <p:sp>
        <p:nvSpPr>
          <p:cNvPr id="3" name="Content Placeholder 2"/>
          <p:cNvSpPr>
            <a:spLocks noGrp="1"/>
          </p:cNvSpPr>
          <p:nvPr>
            <p:ph idx="1"/>
          </p:nvPr>
        </p:nvSpPr>
        <p:spPr/>
        <p:txBody>
          <a:bodyPr/>
          <a:lstStyle/>
          <a:p>
            <a:pPr marL="457200" lvl="1" indent="0">
              <a:buNone/>
            </a:pPr>
            <a:r>
              <a:rPr lang="en-US" sz="1600" dirty="0" smtClean="0"/>
              <a:t>	</a:t>
            </a:r>
            <a:r>
              <a:rPr lang="en-US" sz="2000" dirty="0" smtClean="0"/>
              <a:t>De Tuin	( Porterville)</a:t>
            </a:r>
          </a:p>
          <a:p>
            <a:pPr lvl="1">
              <a:buFont typeface="Arial" panose="020B0604020202020204" pitchFamily="34" charset="0"/>
              <a:buChar char="•"/>
            </a:pPr>
            <a:r>
              <a:rPr lang="en-US" sz="2000" dirty="0" smtClean="0"/>
              <a:t>Clause 8: Employer not allowed to make any deductions other then what is prescribed in the SD 13</a:t>
            </a:r>
          </a:p>
          <a:p>
            <a:pPr lvl="1">
              <a:buFont typeface="Arial" panose="020B0604020202020204" pitchFamily="34" charset="0"/>
              <a:buChar char="•"/>
            </a:pPr>
            <a:r>
              <a:rPr lang="en-US" sz="2000" u="sng" dirty="0" smtClean="0"/>
              <a:t>Status</a:t>
            </a:r>
            <a:r>
              <a:rPr lang="en-US" sz="2000" dirty="0" smtClean="0"/>
              <a:t>: Deductions was stopped with immediate effect and employer granted extension to correct pay slips with payroll service provider.</a:t>
            </a:r>
          </a:p>
          <a:p>
            <a:pPr lvl="1">
              <a:buFont typeface="Arial" panose="020B0604020202020204" pitchFamily="34" charset="0"/>
              <a:buChar char="•"/>
            </a:pPr>
            <a:r>
              <a:rPr lang="en-US" sz="2000" dirty="0" smtClean="0"/>
              <a:t>Clause 17: </a:t>
            </a:r>
            <a:r>
              <a:rPr lang="en-US" sz="2000" dirty="0"/>
              <a:t>N</a:t>
            </a:r>
            <a:r>
              <a:rPr lang="en-US" sz="2000" dirty="0" smtClean="0"/>
              <a:t>ight work. </a:t>
            </a:r>
            <a:r>
              <a:rPr lang="en-US" sz="2000" dirty="0"/>
              <a:t>W</a:t>
            </a:r>
            <a:r>
              <a:rPr lang="en-US" sz="2000" dirty="0" smtClean="0"/>
              <a:t>ork performed after 20h00 and before 4h00</a:t>
            </a:r>
          </a:p>
          <a:p>
            <a:pPr lvl="1">
              <a:buFont typeface="Arial" panose="020B0604020202020204" pitchFamily="34" charset="0"/>
              <a:buChar char="•"/>
            </a:pPr>
            <a:r>
              <a:rPr lang="en-US" sz="2000" u="sng" dirty="0" smtClean="0"/>
              <a:t>Status</a:t>
            </a:r>
            <a:r>
              <a:rPr lang="en-US" sz="2000" dirty="0" smtClean="0"/>
              <a:t>: Workers are required to work night work and not remunerated correctly. An undertaking was served to correct the payments. </a:t>
            </a:r>
            <a:r>
              <a:rPr lang="en-US" sz="2000" dirty="0"/>
              <a:t>E</a:t>
            </a:r>
            <a:r>
              <a:rPr lang="en-US" sz="2000" dirty="0" smtClean="0"/>
              <a:t>mployer granted extension until 30 May to obtain legal opinion.</a:t>
            </a:r>
            <a:endParaRPr lang="en-ZA" sz="2000" u="sng"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27</a:t>
            </a:fld>
            <a:endParaRPr lang="en-US"/>
          </a:p>
        </p:txBody>
      </p:sp>
    </p:spTree>
    <p:extLst>
      <p:ext uri="{BB962C8B-B14F-4D97-AF65-F5344CB8AC3E}">
        <p14:creationId xmlns:p14="http://schemas.microsoft.com/office/powerpoint/2010/main" xmlns="" val="32519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Notices served/status</a:t>
            </a:r>
            <a:endParaRPr lang="en-ZA"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000" dirty="0">
              <a:solidFill>
                <a:prstClr val="black"/>
              </a:solidFill>
            </a:endParaRPr>
          </a:p>
          <a:p>
            <a:pPr lvl="1">
              <a:buFont typeface="Arial" panose="020B0604020202020204" pitchFamily="34" charset="0"/>
              <a:buChar char="•"/>
            </a:pPr>
            <a:r>
              <a:rPr lang="en-US" sz="2000" dirty="0">
                <a:solidFill>
                  <a:prstClr val="black"/>
                </a:solidFill>
              </a:rPr>
              <a:t>Clause 9: Written Particulars of Employment to be provided to employees.</a:t>
            </a:r>
          </a:p>
          <a:p>
            <a:pPr lvl="1">
              <a:buFont typeface="Arial" panose="020B0604020202020204" pitchFamily="34" charset="0"/>
              <a:buChar char="•"/>
            </a:pPr>
            <a:r>
              <a:rPr lang="en-US" sz="2000" u="sng" dirty="0">
                <a:solidFill>
                  <a:prstClr val="black"/>
                </a:solidFill>
              </a:rPr>
              <a:t>Status:</a:t>
            </a:r>
            <a:r>
              <a:rPr lang="en-US" sz="2000" dirty="0">
                <a:solidFill>
                  <a:prstClr val="black"/>
                </a:solidFill>
              </a:rPr>
              <a:t> Particulars of employment provided was not in line with the SD 13. for seasonal workers. Undertaking was secured. Employer to ensure new contract workers provided with correct particulars of employment.</a:t>
            </a:r>
            <a:endParaRPr lang="en-ZA" sz="2000" u="sng" dirty="0">
              <a:solidFill>
                <a:prstClr val="black"/>
              </a:solidFill>
            </a:endParaRPr>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28</a:t>
            </a:fld>
            <a:endParaRPr lang="en-US"/>
          </a:p>
        </p:txBody>
      </p:sp>
    </p:spTree>
    <p:extLst>
      <p:ext uri="{BB962C8B-B14F-4D97-AF65-F5344CB8AC3E}">
        <p14:creationId xmlns:p14="http://schemas.microsoft.com/office/powerpoint/2010/main" xmlns="" val="243541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OVERSIGHT VISITS</a:t>
            </a:r>
            <a:endParaRPr lang="en-ZA" dirty="0"/>
          </a:p>
        </p:txBody>
      </p:sp>
      <p:sp>
        <p:nvSpPr>
          <p:cNvPr id="3" name="Content Placeholder 2"/>
          <p:cNvSpPr>
            <a:spLocks noGrp="1"/>
          </p:cNvSpPr>
          <p:nvPr>
            <p:ph idx="1"/>
          </p:nvPr>
        </p:nvSpPr>
        <p:spPr/>
        <p:txBody>
          <a:bodyPr/>
          <a:lstStyle/>
          <a:p>
            <a:endParaRPr lang="en-ZA" sz="4800" b="1" dirty="0" smtClean="0"/>
          </a:p>
          <a:p>
            <a:pPr marL="0" indent="0">
              <a:buNone/>
            </a:pPr>
            <a:r>
              <a:rPr lang="en-ZA" sz="4800" b="1" dirty="0" smtClean="0"/>
              <a:t>KZN PROVINCE</a:t>
            </a:r>
          </a:p>
          <a:p>
            <a:pPr marL="0" indent="0">
              <a:buNone/>
            </a:pPr>
            <a:r>
              <a:rPr lang="en-ZA" sz="4800" b="1" dirty="0" smtClean="0"/>
              <a:t>(28-31</a:t>
            </a:r>
            <a:r>
              <a:rPr lang="en-ZA" sz="4800" b="1" baseline="30000" dirty="0" smtClean="0"/>
              <a:t>st</a:t>
            </a:r>
            <a:r>
              <a:rPr lang="en-ZA" sz="4800" b="1" dirty="0" smtClean="0"/>
              <a:t> March 2017)</a:t>
            </a:r>
            <a:endParaRPr lang="en-ZA" sz="4800" b="1"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29</a:t>
            </a:fld>
            <a:endParaRPr lang="en-US"/>
          </a:p>
        </p:txBody>
      </p:sp>
    </p:spTree>
    <p:extLst>
      <p:ext uri="{BB962C8B-B14F-4D97-AF65-F5344CB8AC3E}">
        <p14:creationId xmlns:p14="http://schemas.microsoft.com/office/powerpoint/2010/main" xmlns="" val="1015183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Provincial feedback</a:t>
            </a:r>
            <a:endParaRPr lang="en-ZA" dirty="0"/>
          </a:p>
        </p:txBody>
      </p:sp>
      <p:sp>
        <p:nvSpPr>
          <p:cNvPr id="3" name="Content Placeholder 2"/>
          <p:cNvSpPr>
            <a:spLocks noGrp="1"/>
          </p:cNvSpPr>
          <p:nvPr>
            <p:ph idx="1"/>
          </p:nvPr>
        </p:nvSpPr>
        <p:spPr/>
        <p:txBody>
          <a:bodyPr/>
          <a:lstStyle/>
          <a:p>
            <a:endParaRPr lang="en-ZA" sz="5400" b="1" dirty="0" smtClean="0"/>
          </a:p>
          <a:p>
            <a:pPr marL="0" indent="0">
              <a:buNone/>
            </a:pPr>
            <a:r>
              <a:rPr lang="en-ZA" sz="5400" b="1" dirty="0" smtClean="0"/>
              <a:t>WESTERN CAPE</a:t>
            </a:r>
          </a:p>
          <a:p>
            <a:pPr marL="0" indent="0">
              <a:buNone/>
            </a:pPr>
            <a:r>
              <a:rPr lang="en-ZA" sz="5400" b="1" dirty="0" smtClean="0"/>
              <a:t>(22-24 March 2017)</a:t>
            </a:r>
            <a:endParaRPr lang="en-ZA" sz="5400" b="1"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a:t>
            </a:fld>
            <a:endParaRPr lang="en-US"/>
          </a:p>
        </p:txBody>
      </p:sp>
    </p:spTree>
    <p:extLst>
      <p:ext uri="{BB962C8B-B14F-4D97-AF65-F5344CB8AC3E}">
        <p14:creationId xmlns:p14="http://schemas.microsoft.com/office/powerpoint/2010/main" xmlns="" val="924633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i="1" dirty="0" smtClean="0">
                <a:effectLst>
                  <a:outerShdw blurRad="38100" dist="38100" dir="2700000" algn="tl">
                    <a:srgbClr val="000000">
                      <a:alpha val="43137"/>
                    </a:srgbClr>
                  </a:outerShdw>
                </a:effectLst>
              </a:rPr>
              <a:t>KZN OVERSIGHT VISIT CONDUCTED BY THE PORTFOLIO COMMITEE 28-31 MARCH 2017</a:t>
            </a:r>
            <a:endParaRPr lang="en-ZA" sz="28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The report will focus on the outcome of the oversight visit to KZN by the members of the Portfolio Committee on </a:t>
            </a:r>
            <a:r>
              <a:rPr lang="en-US" sz="2800" dirty="0" err="1" smtClean="0"/>
              <a:t>Labour</a:t>
            </a:r>
            <a:r>
              <a:rPr lang="en-US" sz="2800" dirty="0" smtClean="0"/>
              <a:t>  in  </a:t>
            </a:r>
            <a:r>
              <a:rPr lang="en-US" sz="2800" dirty="0" err="1" smtClean="0"/>
              <a:t>Clairwood</a:t>
            </a:r>
            <a:r>
              <a:rPr lang="en-US" sz="2800" dirty="0" smtClean="0"/>
              <a:t>, Chatsworth, Newcastle, </a:t>
            </a:r>
            <a:r>
              <a:rPr lang="en-US" sz="2800" dirty="0" err="1" smtClean="0"/>
              <a:t>Isithebe</a:t>
            </a:r>
            <a:r>
              <a:rPr lang="en-US" sz="2800" dirty="0" smtClean="0"/>
              <a:t> and </a:t>
            </a:r>
            <a:r>
              <a:rPr lang="en-US" sz="2800" dirty="0" err="1" smtClean="0"/>
              <a:t>Isipingo</a:t>
            </a:r>
            <a:r>
              <a:rPr lang="en-US" sz="2800" dirty="0" smtClean="0"/>
              <a:t>. </a:t>
            </a:r>
          </a:p>
          <a:p>
            <a:r>
              <a:rPr lang="en-US" sz="2800" dirty="0" smtClean="0"/>
              <a:t>The visits were mainly focusing on the clothing and textile sector due to pervasive non compliance with the labour laws in this sector.</a:t>
            </a:r>
            <a:endParaRPr lang="en-ZA" sz="2800" dirty="0" smtClean="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30</a:t>
            </a:fld>
            <a:endParaRPr lang="en-US"/>
          </a:p>
        </p:txBody>
      </p:sp>
    </p:spTree>
    <p:extLst>
      <p:ext uri="{BB962C8B-B14F-4D97-AF65-F5344CB8AC3E}">
        <p14:creationId xmlns:p14="http://schemas.microsoft.com/office/powerpoint/2010/main" xmlns="" val="2064969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a:t>
            </a:r>
            <a:endParaRPr lang="en-ZA" dirty="0"/>
          </a:p>
        </p:txBody>
      </p:sp>
      <p:sp>
        <p:nvSpPr>
          <p:cNvPr id="3" name="Content Placeholder 2"/>
          <p:cNvSpPr>
            <a:spLocks noGrp="1"/>
          </p:cNvSpPr>
          <p:nvPr>
            <p:ph idx="1"/>
          </p:nvPr>
        </p:nvSpPr>
        <p:spPr/>
        <p:txBody>
          <a:bodyPr/>
          <a:lstStyle/>
          <a:p>
            <a:pPr marL="457200" lvl="1" indent="0">
              <a:buNone/>
            </a:pPr>
            <a:r>
              <a:rPr lang="en-US" sz="1400" dirty="0" smtClean="0"/>
              <a:t>JURISDICTIONAL </a:t>
            </a:r>
            <a:r>
              <a:rPr lang="en-US" sz="1400" dirty="0"/>
              <a:t>ISSUES OVER LABOUR ISSUES IN THE TEXTILE </a:t>
            </a:r>
            <a:r>
              <a:rPr lang="en-US" sz="1400" dirty="0" smtClean="0"/>
              <a:t>SECTOR</a:t>
            </a:r>
          </a:p>
          <a:p>
            <a:pPr marL="457200" lvl="1" indent="0">
              <a:buNone/>
            </a:pPr>
            <a:endParaRPr lang="en-ZA" sz="1400" dirty="0"/>
          </a:p>
          <a:p>
            <a:r>
              <a:rPr lang="en-US" sz="1400" dirty="0"/>
              <a:t> </a:t>
            </a:r>
            <a:r>
              <a:rPr lang="en-US" sz="1400" dirty="0" smtClean="0"/>
              <a:t>The </a:t>
            </a:r>
            <a:r>
              <a:rPr lang="en-US" sz="1400" dirty="0"/>
              <a:t>basic conditions of employment such as the hours of work ; minimum wages and leave provisions are regulated by the Bargaining Council for the Clothing and Textile Sector as per the collective agreement that was extended to non-parties operating within the sector. The Bargaining Council has Agents who monitor and enforce compliance with the clauses of the Collective Agreement. Disputes of unfair dismissals also fall under the Bargaining Council which may conciliate or arbitrate over such cases. </a:t>
            </a:r>
            <a:endParaRPr lang="en-ZA" sz="1400" dirty="0"/>
          </a:p>
          <a:p>
            <a:r>
              <a:rPr lang="en-US" sz="1400" dirty="0"/>
              <a:t> </a:t>
            </a:r>
            <a:r>
              <a:rPr lang="en-US" sz="1400" dirty="0" smtClean="0"/>
              <a:t>The </a:t>
            </a:r>
            <a:r>
              <a:rPr lang="en-US" sz="1400" dirty="0"/>
              <a:t>Department of </a:t>
            </a:r>
            <a:r>
              <a:rPr lang="en-US" sz="1400" dirty="0" err="1"/>
              <a:t>Labour</a:t>
            </a:r>
            <a:r>
              <a:rPr lang="en-US" sz="1400" dirty="0"/>
              <a:t> Inspectors are therefore responsible for the enforcement of the following legislation in the Clothing and Textile Sector: Occupational Health and Safety Act 85 of 1993;Unemployment Insurance Act, 2001 as amended; Compensation for Occupational Injuries and Diseases Act,1993 and the Employment Equity Act,1998.</a:t>
            </a:r>
            <a:endParaRPr lang="en-ZA" sz="1400" dirty="0"/>
          </a:p>
          <a:p>
            <a:r>
              <a:rPr lang="en-US" sz="1400" dirty="0"/>
              <a:t> </a:t>
            </a:r>
            <a:r>
              <a:rPr lang="en-US" sz="1400" dirty="0" smtClean="0"/>
              <a:t>Immigration </a:t>
            </a:r>
            <a:r>
              <a:rPr lang="en-US" sz="1400" dirty="0"/>
              <a:t>Officers from the Department of Home Affairs are responsible for the enforcement of Immigration Laws wherever the foreign nationals are employed. This particularly relates to the work permits and quotas of foreign </a:t>
            </a:r>
            <a:r>
              <a:rPr lang="en-US" sz="1400" dirty="0" err="1"/>
              <a:t>labour</a:t>
            </a:r>
            <a:r>
              <a:rPr lang="en-US" sz="1400" dirty="0"/>
              <a:t> vs South African citizens.</a:t>
            </a:r>
            <a:endParaRPr lang="en-ZA" sz="1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31</a:t>
            </a:fld>
            <a:endParaRPr lang="en-US"/>
          </a:p>
        </p:txBody>
      </p:sp>
    </p:spTree>
    <p:extLst>
      <p:ext uri="{BB962C8B-B14F-4D97-AF65-F5344CB8AC3E}">
        <p14:creationId xmlns:p14="http://schemas.microsoft.com/office/powerpoint/2010/main" xmlns="" val="276142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1"/>
            <a:r>
              <a:rPr lang="en-US" sz="2400" dirty="0"/>
              <a:t>In order to render an integrated enforcement approach the inspectorate team that accompanied the Portfolio Committee included the following inspectorate services:</a:t>
            </a:r>
            <a:endParaRPr lang="en-ZA" sz="2400" dirty="0"/>
          </a:p>
          <a:p>
            <a:endParaRPr lang="en-ZA" sz="2400" dirty="0"/>
          </a:p>
          <a:p>
            <a:pPr lvl="0"/>
            <a:r>
              <a:rPr lang="en-US" sz="2400" dirty="0"/>
              <a:t>Specialist </a:t>
            </a:r>
            <a:r>
              <a:rPr lang="en-US" sz="2400" dirty="0" smtClean="0"/>
              <a:t>Inspectors: Occupational </a:t>
            </a:r>
            <a:r>
              <a:rPr lang="en-US" sz="2400" dirty="0"/>
              <a:t>Health and Safety; UIF Payroll Auditors</a:t>
            </a:r>
            <a:endParaRPr lang="en-ZA" sz="2400" dirty="0"/>
          </a:p>
          <a:p>
            <a:pPr lvl="0"/>
            <a:r>
              <a:rPr lang="en-US" sz="2400" dirty="0"/>
              <a:t>Bargaining Council Agents for Clothing and Textile Industry</a:t>
            </a:r>
            <a:endParaRPr lang="en-ZA" sz="2400" dirty="0"/>
          </a:p>
          <a:p>
            <a:pPr lvl="0"/>
            <a:r>
              <a:rPr lang="en-US" sz="2400" dirty="0"/>
              <a:t>Bargaining Council Agent for Leather Industry-(for two shoe making factories) in Chatsworth and </a:t>
            </a:r>
            <a:r>
              <a:rPr lang="en-US" sz="2400" dirty="0" err="1"/>
              <a:t>Isipingo</a:t>
            </a:r>
            <a:endParaRPr lang="en-ZA" sz="2400" dirty="0"/>
          </a:p>
          <a:p>
            <a:pPr lvl="0"/>
            <a:r>
              <a:rPr lang="en-US" sz="2400" dirty="0"/>
              <a:t>Immigration Officers from Department of Home Affairs</a:t>
            </a:r>
            <a:endParaRPr lang="en-ZA" sz="2400" dirty="0"/>
          </a:p>
          <a:p>
            <a:pPr lvl="0"/>
            <a:r>
              <a:rPr lang="en-US" sz="2400" dirty="0"/>
              <a:t>SAPS</a:t>
            </a:r>
            <a:endParaRPr lang="en-ZA" sz="2400" dirty="0"/>
          </a:p>
          <a:p>
            <a:pPr marL="0" indent="0">
              <a:buNone/>
            </a:pPr>
            <a:endParaRPr lang="en-ZA" sz="28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dirty="0"/>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32</a:t>
            </a:fld>
            <a:endParaRPr lang="en-US"/>
          </a:p>
        </p:txBody>
      </p:sp>
    </p:spTree>
    <p:extLst>
      <p:ext uri="{BB962C8B-B14F-4D97-AF65-F5344CB8AC3E}">
        <p14:creationId xmlns:p14="http://schemas.microsoft.com/office/powerpoint/2010/main" xmlns="" val="4252072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1"/>
            <a:endParaRPr lang="en-US" sz="1400" dirty="0" smtClean="0"/>
          </a:p>
          <a:p>
            <a:pPr lvl="1"/>
            <a:endParaRPr lang="en-US" sz="1400" dirty="0"/>
          </a:p>
          <a:p>
            <a:pPr lvl="1"/>
            <a:r>
              <a:rPr lang="en-US" sz="1400" dirty="0" smtClean="0"/>
              <a:t>During </a:t>
            </a:r>
            <a:r>
              <a:rPr lang="en-US" sz="1400" dirty="0"/>
              <a:t>the visits it was observed that the employers who had somehow heard about the visits had sent away the undocumented foreign </a:t>
            </a:r>
            <a:r>
              <a:rPr lang="en-US" sz="1400" dirty="0" err="1"/>
              <a:t>labour</a:t>
            </a:r>
            <a:r>
              <a:rPr lang="en-US" sz="1400" dirty="0"/>
              <a:t> and unregistered employees in a bid to avoid being caught by the law enforcement agencies.  </a:t>
            </a:r>
            <a:endParaRPr lang="en-ZA" sz="1400" dirty="0"/>
          </a:p>
          <a:p>
            <a:pPr lvl="1"/>
            <a:r>
              <a:rPr lang="en-US" sz="1400" dirty="0"/>
              <a:t>A total of 13 employers were visited and all of them were found to be non compliant with the provisions of the </a:t>
            </a:r>
            <a:r>
              <a:rPr lang="en-US" sz="1400" dirty="0" err="1"/>
              <a:t>labour</a:t>
            </a:r>
            <a:r>
              <a:rPr lang="en-US" sz="1400" dirty="0"/>
              <a:t> laws outlined in the paragraphs below. </a:t>
            </a:r>
            <a:endParaRPr lang="en-US" sz="1400" dirty="0" smtClean="0"/>
          </a:p>
          <a:p>
            <a:pPr lvl="1"/>
            <a:r>
              <a:rPr lang="en-US" sz="1400" dirty="0" smtClean="0"/>
              <a:t>Where </a:t>
            </a:r>
            <a:r>
              <a:rPr lang="en-US" sz="1400" dirty="0"/>
              <a:t>there was foreign </a:t>
            </a:r>
            <a:r>
              <a:rPr lang="en-US" sz="1400" dirty="0" err="1"/>
              <a:t>labour</a:t>
            </a:r>
            <a:r>
              <a:rPr lang="en-US" sz="1400" dirty="0"/>
              <a:t> with no valid work permits, the Immigration Officers made some arrests in terms of their enforcement procedures. </a:t>
            </a:r>
            <a:endParaRPr lang="en-US" sz="1400" dirty="0" smtClean="0"/>
          </a:p>
          <a:p>
            <a:pPr lvl="1"/>
            <a:r>
              <a:rPr lang="en-US" sz="1400" dirty="0" smtClean="0"/>
              <a:t>The </a:t>
            </a:r>
            <a:r>
              <a:rPr lang="en-US" sz="1400" dirty="0"/>
              <a:t>majority of employers do not comply with the minimum wages prescribed by the collective agreement regulated by the Bargaining Council as well as the provisions of the Occupational Health and Safety Act,1993.</a:t>
            </a:r>
            <a:endParaRPr lang="en-ZA" sz="1400" dirty="0"/>
          </a:p>
          <a:p>
            <a:pPr marL="0" indent="0">
              <a:buNone/>
            </a:pPr>
            <a:r>
              <a:rPr lang="en-US" dirty="0"/>
              <a:t> </a:t>
            </a:r>
            <a:endParaRPr lang="en-ZA" sz="28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33</a:t>
            </a:fld>
            <a:endParaRPr lang="en-US"/>
          </a:p>
        </p:txBody>
      </p:sp>
    </p:spTree>
    <p:extLst>
      <p:ext uri="{BB962C8B-B14F-4D97-AF65-F5344CB8AC3E}">
        <p14:creationId xmlns:p14="http://schemas.microsoft.com/office/powerpoint/2010/main" xmlns="" val="282118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ZA" dirty="0" smtClean="0"/>
              <a:t>The Findings</a:t>
            </a:r>
            <a:endParaRPr lang="en-ZA" dirty="0"/>
          </a:p>
        </p:txBody>
      </p:sp>
      <p:sp>
        <p:nvSpPr>
          <p:cNvPr id="3" name="Content Placeholder 2"/>
          <p:cNvSpPr>
            <a:spLocks noGrp="1"/>
          </p:cNvSpPr>
          <p:nvPr>
            <p:ph idx="1"/>
          </p:nvPr>
        </p:nvSpPr>
        <p:spPr/>
        <p:txBody>
          <a:bodyPr/>
          <a:lstStyle/>
          <a:p>
            <a:pPr marL="0" lvl="0" indent="0">
              <a:buNone/>
            </a:pPr>
            <a:r>
              <a:rPr lang="en-US" sz="2000" dirty="0" smtClean="0"/>
              <a:t> </a:t>
            </a:r>
            <a:r>
              <a:rPr lang="en-US" sz="2000" dirty="0"/>
              <a:t>the specific clauses contravened will be written as acronyms which are explained below</a:t>
            </a:r>
            <a:r>
              <a:rPr lang="en-US" sz="2000" dirty="0" smtClean="0"/>
              <a:t>:-</a:t>
            </a:r>
          </a:p>
          <a:p>
            <a:pPr marL="0" lvl="0" indent="0">
              <a:buNone/>
            </a:pPr>
            <a:endParaRPr lang="en-ZA" sz="2000" dirty="0"/>
          </a:p>
          <a:p>
            <a:pPr lvl="0"/>
            <a:r>
              <a:rPr lang="en-US" sz="2000" dirty="0" smtClean="0"/>
              <a:t>DMR</a:t>
            </a:r>
            <a:r>
              <a:rPr lang="en-US" sz="2000" dirty="0"/>
              <a:t>:	DRIVEN MACHINERY REGULATIONS : In some factories the machines were found to have exposed revolving  belts and sprockets; </a:t>
            </a:r>
            <a:r>
              <a:rPr lang="en-US" sz="2000" dirty="0" err="1"/>
              <a:t>etc</a:t>
            </a:r>
            <a:endParaRPr lang="en-ZA" sz="2000" dirty="0"/>
          </a:p>
          <a:p>
            <a:r>
              <a:rPr lang="en-ZA" sz="2000" dirty="0"/>
              <a:t>EIR:	ELECTRICAL INSTALLATION REGULATIONS : The majority of the employers failed to produce the certificate of compliance for the electrical installation despite visible signs of extensions having been effected on the electrical installation. The usage of their in house electricians from their countries who lack understanding of the SABS codes including the colour coding seem to be a major challenge. </a:t>
            </a:r>
          </a:p>
          <a:p>
            <a:pPr lvl="0"/>
            <a:endParaRPr lang="en-ZA" sz="20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34</a:t>
            </a:fld>
            <a:endParaRPr lang="en-US"/>
          </a:p>
        </p:txBody>
      </p:sp>
    </p:spTree>
    <p:extLst>
      <p:ext uri="{BB962C8B-B14F-4D97-AF65-F5344CB8AC3E}">
        <p14:creationId xmlns:p14="http://schemas.microsoft.com/office/powerpoint/2010/main" xmlns="" val="1951383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0"/>
            <a:r>
              <a:rPr lang="en-US" sz="2000" dirty="0"/>
              <a:t>ERW:	ENVIRONMENTAL REGULATIONS FOR WORKPLACES</a:t>
            </a:r>
            <a:r>
              <a:rPr lang="en-ZA" sz="2000" dirty="0"/>
              <a:t>: </a:t>
            </a:r>
          </a:p>
          <a:p>
            <a:r>
              <a:rPr lang="en-ZA" sz="2000" dirty="0"/>
              <a:t>Many workplaces were found to be poorly ventilated; with excessive heat and dust accumulating on the windows and equipment ;poor lighting; and poor housekeeping with material blocking the walkways and fire escape routes blocked or locked;</a:t>
            </a:r>
          </a:p>
          <a:p>
            <a:pPr lvl="0"/>
            <a:r>
              <a:rPr lang="en-ZA" sz="2000" dirty="0"/>
              <a:t>FR:	FACILITIES REGULATIONS The majority of the employers failed to provide suitable seats with backrests; change rooms with facilities for safekeeping; dining rooms where necessary; drinking water (workers expected to drink from the toilet sinks) poor toilet facilities (no toilet seats; broken cisterns; no toilet paper; no hand towels or drying facilities; unhygienic facilities).Some employers even keeping registers for employees going to the toilets for time control and possible fines. In certain factories certain workers reside within the premises with inadequate facilities.</a:t>
            </a:r>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35</a:t>
            </a:fld>
            <a:endParaRPr lang="en-US"/>
          </a:p>
        </p:txBody>
      </p:sp>
    </p:spTree>
    <p:extLst>
      <p:ext uri="{BB962C8B-B14F-4D97-AF65-F5344CB8AC3E}">
        <p14:creationId xmlns:p14="http://schemas.microsoft.com/office/powerpoint/2010/main" xmlns="" val="2448149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0"/>
            <a:r>
              <a:rPr lang="en-US" sz="2400" dirty="0"/>
              <a:t>GAR:	GENERAL ADMINISTRATIVE REGULATIONS</a:t>
            </a:r>
            <a:endParaRPr lang="en-ZA" sz="2400" dirty="0"/>
          </a:p>
          <a:p>
            <a:pPr lvl="0"/>
            <a:r>
              <a:rPr lang="en-ZA" sz="2400" dirty="0"/>
              <a:t>GSR:	GENERAL SAFETY REGULATIONS: The majority of the employers failed to provide suitable protective equipment such as appropriate dust masks (some even improvise by using the cloth as dust masks); no adequate first aid equipment and no trained first aiders; no proper storage of flammable substances.</a:t>
            </a:r>
          </a:p>
          <a:p>
            <a:pPr lvl="0"/>
            <a:r>
              <a:rPr lang="en-US" sz="2400" dirty="0"/>
              <a:t>HCSR:HAZARDOUS CHEMICAL SUBSTANCES REGULATIONS :No material safety data sheets for certain chemicals; no training given to employees; no proper storage and disposal. </a:t>
            </a:r>
            <a:endParaRPr lang="en-ZA" sz="2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36</a:t>
            </a:fld>
            <a:endParaRPr lang="en-US"/>
          </a:p>
        </p:txBody>
      </p:sp>
    </p:spTree>
    <p:extLst>
      <p:ext uri="{BB962C8B-B14F-4D97-AF65-F5344CB8AC3E}">
        <p14:creationId xmlns:p14="http://schemas.microsoft.com/office/powerpoint/2010/main" xmlns="" val="343839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pPr lvl="0"/>
            <a:r>
              <a:rPr lang="en-US" dirty="0"/>
              <a:t>PER:	PRESSURE EQUIPMENT </a:t>
            </a:r>
            <a:r>
              <a:rPr lang="en-US" dirty="0" smtClean="0"/>
              <a:t>REGULATIONS: The </a:t>
            </a:r>
            <a:r>
              <a:rPr lang="en-US" dirty="0"/>
              <a:t>employers bring steam generators/boilers from their country with no clear safety standards; fire extinguishers and gas cylinders not properly serviced.</a:t>
            </a:r>
            <a:endParaRPr lang="en-ZA" dirty="0"/>
          </a:p>
          <a:p>
            <a:r>
              <a:rPr lang="en-US" dirty="0"/>
              <a:t> </a:t>
            </a:r>
            <a:endParaRPr lang="en-ZA" dirty="0"/>
          </a:p>
          <a:p>
            <a:pPr lvl="0"/>
            <a:r>
              <a:rPr lang="en-US" dirty="0"/>
              <a:t>UIA:UNEMPLOYMENT INSURANCE ACT: Some employers failed to </a:t>
            </a:r>
            <a:r>
              <a:rPr lang="en-US" dirty="0" err="1"/>
              <a:t>register,declacre</a:t>
            </a:r>
            <a:r>
              <a:rPr lang="en-US" dirty="0"/>
              <a:t> and contribute for certain workers to the UIF.</a:t>
            </a:r>
            <a:endParaRPr lang="en-ZA" dirty="0"/>
          </a:p>
          <a:p>
            <a:r>
              <a:rPr lang="en-US" dirty="0"/>
              <a:t> </a:t>
            </a:r>
            <a:endParaRPr lang="en-ZA"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37</a:t>
            </a:fld>
            <a:endParaRPr lang="en-US"/>
          </a:p>
        </p:txBody>
      </p:sp>
    </p:spTree>
    <p:extLst>
      <p:ext uri="{BB962C8B-B14F-4D97-AF65-F5344CB8AC3E}">
        <p14:creationId xmlns:p14="http://schemas.microsoft.com/office/powerpoint/2010/main" xmlns="" val="398244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Details on non compliance and action taken</a:t>
            </a:r>
            <a:endParaRPr lang="en-ZA" sz="4000" dirty="0"/>
          </a:p>
        </p:txBody>
      </p:sp>
      <p:graphicFrame>
        <p:nvGraphicFramePr>
          <p:cNvPr id="6" name="Content Placeholder 5"/>
          <p:cNvGraphicFramePr>
            <a:graphicFrameLocks noGrp="1"/>
          </p:cNvGraphicFramePr>
          <p:nvPr>
            <p:ph idx="1"/>
          </p:nvPr>
        </p:nvGraphicFramePr>
        <p:xfrm>
          <a:off x="457200" y="2228691"/>
          <a:ext cx="8229601" cy="326898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245032">
                <a:tc gridSpan="8">
                  <a:txBody>
                    <a:bodyPr/>
                    <a:lstStyle/>
                    <a:p>
                      <a:pPr marL="1143000" lvl="2" indent="-228600" algn="ctr">
                        <a:lnSpc>
                          <a:spcPct val="150000"/>
                        </a:lnSpc>
                        <a:spcAft>
                          <a:spcPts val="0"/>
                        </a:spcAft>
                        <a:buFont typeface="+mj-lt"/>
                        <a:buAutoNum type="arabicPeriod"/>
                        <a:tabLst>
                          <a:tab pos="457200" algn="l"/>
                        </a:tabLst>
                      </a:pPr>
                      <a:r>
                        <a:rPr lang="en-US" sz="1100" u="sng">
                          <a:effectLst/>
                        </a:rPr>
                        <a:t>INSPECTIONS DURING PORTFOLIO COMMITTEE OVERSIGHT VISIT TO KZN ON 28 to 31 MARCH 2017</a:t>
                      </a:r>
                      <a:endParaRPr lang="en-ZA" sz="1100">
                        <a:effectLst/>
                        <a:latin typeface="Calibri"/>
                        <a:ea typeface="Calibri"/>
                        <a:cs typeface="Times New Roman"/>
                      </a:endParaRPr>
                    </a:p>
                  </a:txBody>
                  <a:tcPr marL="66827" marR="66827"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35095">
                <a:tc>
                  <a:txBody>
                    <a:bodyPr/>
                    <a:lstStyle/>
                    <a:p>
                      <a:pPr>
                        <a:lnSpc>
                          <a:spcPct val="150000"/>
                        </a:lnSpc>
                        <a:spcAft>
                          <a:spcPts val="0"/>
                        </a:spcAft>
                      </a:pPr>
                      <a:r>
                        <a:rPr lang="en-US" sz="1100">
                          <a:effectLst/>
                        </a:rPr>
                        <a:t> </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DATE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COMPANY</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SECTOR</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SUB-SECTOR</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Conditions of Employment as per</a:t>
                      </a:r>
                      <a:br>
                        <a:rPr lang="en-US" sz="1100">
                          <a:effectLst/>
                        </a:rPr>
                      </a:br>
                      <a:r>
                        <a:rPr lang="en-US" sz="1100">
                          <a:effectLst/>
                        </a:rPr>
                        <a:t>Bargaining Council</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UI Contraventions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OHS Contraventions</a:t>
                      </a:r>
                      <a:endParaRPr lang="en-ZA" sz="1100">
                        <a:effectLst/>
                        <a:latin typeface="Calibri"/>
                        <a:ea typeface="Calibri"/>
                        <a:cs typeface="Times New Roman"/>
                      </a:endParaRPr>
                    </a:p>
                  </a:txBody>
                  <a:tcPr marL="66827" marR="66827" marT="0" marB="0"/>
                </a:tc>
              </a:tr>
              <a:tr h="2205285">
                <a:tc>
                  <a:txBody>
                    <a:bodyPr/>
                    <a:lstStyle/>
                    <a:p>
                      <a:pPr>
                        <a:lnSpc>
                          <a:spcPct val="150000"/>
                        </a:lnSpc>
                        <a:spcAft>
                          <a:spcPts val="0"/>
                        </a:spcAft>
                      </a:pPr>
                      <a:r>
                        <a:rPr lang="en-US" sz="1100">
                          <a:effectLst/>
                        </a:rPr>
                        <a:t>1</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2017-03-28</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JARNA TRADING ENTERPRISE,</a:t>
                      </a:r>
                      <a:br>
                        <a:rPr lang="en-US" sz="1100">
                          <a:effectLst/>
                        </a:rPr>
                      </a:br>
                      <a:r>
                        <a:rPr lang="en-US" sz="1100">
                          <a:effectLst/>
                        </a:rPr>
                        <a:t>4/8 SOUPAN ROAD,</a:t>
                      </a:r>
                      <a:br>
                        <a:rPr lang="en-US" sz="1100">
                          <a:effectLst/>
                        </a:rPr>
                      </a:br>
                      <a:r>
                        <a:rPr lang="en-US" sz="1100">
                          <a:effectLst/>
                        </a:rPr>
                        <a:t>OMAR OSMAN BUILDING,</a:t>
                      </a:r>
                      <a:br>
                        <a:rPr lang="en-US" sz="1100">
                          <a:effectLst/>
                        </a:rPr>
                      </a:br>
                      <a:r>
                        <a:rPr lang="en-US" sz="1100">
                          <a:effectLst/>
                        </a:rPr>
                        <a:t>CLAIRWOOD,</a:t>
                      </a:r>
                      <a:br>
                        <a:rPr lang="en-US" sz="1100">
                          <a:effectLst/>
                        </a:rPr>
                      </a:br>
                      <a:r>
                        <a:rPr lang="en-US" sz="1100">
                          <a:effectLst/>
                        </a:rPr>
                        <a:t>DURBAN</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07000"/>
                        </a:lnSpc>
                        <a:spcAft>
                          <a:spcPts val="800"/>
                        </a:spcAft>
                      </a:pPr>
                      <a:r>
                        <a:rPr lang="en-US" sz="1100" u="sng">
                          <a:effectLst/>
                        </a:rPr>
                        <a:t>Compliance Order served by the Bargaining Council</a:t>
                      </a:r>
                      <a:r>
                        <a:rPr lang="en-US" sz="1100">
                          <a:effectLst/>
                        </a:rPr>
                        <a:t> </a:t>
                      </a:r>
                      <a:endParaRPr lang="en-ZA" sz="1100">
                        <a:effectLst/>
                      </a:endParaRPr>
                    </a:p>
                    <a:p>
                      <a:pPr>
                        <a:lnSpc>
                          <a:spcPct val="107000"/>
                        </a:lnSpc>
                        <a:spcAft>
                          <a:spcPts val="800"/>
                        </a:spcAft>
                      </a:pPr>
                      <a:r>
                        <a:rPr lang="en-US" sz="1100">
                          <a:effectLst/>
                        </a:rPr>
                        <a:t>For unregistered employees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Under-declaring employees’ information with UIF</a:t>
                      </a:r>
                      <a:endParaRPr lang="en-ZA" sz="1100">
                        <a:effectLst/>
                        <a:latin typeface="Calibri"/>
                        <a:ea typeface="Calibri"/>
                        <a:cs typeface="Times New Roman"/>
                      </a:endParaRPr>
                    </a:p>
                  </a:txBody>
                  <a:tcPr marL="66827" marR="66827" marT="0" marB="0"/>
                </a:tc>
                <a:tc>
                  <a:txBody>
                    <a:bodyPr/>
                    <a:lstStyle/>
                    <a:p>
                      <a:pPr>
                        <a:lnSpc>
                          <a:spcPct val="150000"/>
                        </a:lnSpc>
                        <a:spcAft>
                          <a:spcPts val="1200"/>
                        </a:spcAft>
                      </a:pPr>
                      <a:r>
                        <a:rPr lang="en-US" sz="1100" u="sng" dirty="0">
                          <a:effectLst/>
                        </a:rPr>
                        <a:t>Contravention Notice</a:t>
                      </a:r>
                      <a:r>
                        <a:rPr lang="en-US" sz="1100" dirty="0">
                          <a:effectLst/>
                        </a:rPr>
                        <a:t/>
                      </a:r>
                      <a:br>
                        <a:rPr lang="en-US" sz="1100" dirty="0">
                          <a:effectLst/>
                        </a:rPr>
                      </a:br>
                      <a:r>
                        <a:rPr lang="en-US" sz="1100" dirty="0">
                          <a:effectLst/>
                        </a:rPr>
                        <a:t>GAR 4;</a:t>
                      </a:r>
                      <a:br>
                        <a:rPr lang="en-US" sz="1100" dirty="0">
                          <a:effectLst/>
                        </a:rPr>
                      </a:br>
                      <a:r>
                        <a:rPr lang="en-US" sz="1100" dirty="0">
                          <a:effectLst/>
                        </a:rPr>
                        <a:t>GSR 2(1), 3 &amp; 6(1);</a:t>
                      </a:r>
                      <a:br>
                        <a:rPr lang="en-US" sz="1100" dirty="0">
                          <a:effectLst/>
                        </a:rPr>
                      </a:br>
                      <a:r>
                        <a:rPr lang="en-US" sz="1100" dirty="0">
                          <a:effectLst/>
                        </a:rPr>
                        <a:t>ERW 6(1)(d) &amp; 6(1)(f);</a:t>
                      </a:r>
                      <a:br>
                        <a:rPr lang="en-US" sz="1100" dirty="0">
                          <a:effectLst/>
                        </a:rPr>
                      </a:br>
                      <a:r>
                        <a:rPr lang="en-US" sz="1100" dirty="0">
                          <a:effectLst/>
                        </a:rPr>
                        <a:t>FR 2(3)(a), 2(3)(b), 2(3)(d), 2(4)(a), 3(1), 4(1)(a), 5(1) &amp; 9;</a:t>
                      </a:r>
                      <a:br>
                        <a:rPr lang="en-US" sz="1100" dirty="0">
                          <a:effectLst/>
                        </a:rPr>
                      </a:br>
                      <a:r>
                        <a:rPr lang="en-US" sz="1100" dirty="0">
                          <a:effectLst/>
                        </a:rPr>
                        <a:t>EIR 7(1);</a:t>
                      </a:r>
                      <a:br>
                        <a:rPr lang="en-US" sz="1100" dirty="0">
                          <a:effectLst/>
                        </a:rPr>
                      </a:br>
                      <a:r>
                        <a:rPr lang="en-US" sz="1100" dirty="0">
                          <a:effectLst/>
                        </a:rPr>
                        <a:t>PER 14(1)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38</a:t>
            </a:fld>
            <a:endParaRPr lang="en-US"/>
          </a:p>
        </p:txBody>
      </p:sp>
    </p:spTree>
    <p:extLst>
      <p:ext uri="{BB962C8B-B14F-4D97-AF65-F5344CB8AC3E}">
        <p14:creationId xmlns:p14="http://schemas.microsoft.com/office/powerpoint/2010/main" xmlns="" val="2097771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a:t>
            </a:r>
            <a:r>
              <a:rPr lang="en-ZA" dirty="0" smtClean="0"/>
              <a:t>taken</a:t>
            </a:r>
            <a:endParaRPr lang="en-ZA" dirty="0"/>
          </a:p>
        </p:txBody>
      </p:sp>
      <p:graphicFrame>
        <p:nvGraphicFramePr>
          <p:cNvPr id="6" name="Content Placeholder 5"/>
          <p:cNvGraphicFramePr>
            <a:graphicFrameLocks noGrp="1"/>
          </p:cNvGraphicFramePr>
          <p:nvPr>
            <p:ph idx="1"/>
          </p:nvPr>
        </p:nvGraphicFramePr>
        <p:xfrm>
          <a:off x="457200" y="1977231"/>
          <a:ext cx="8229600" cy="377190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4"/>
                <a:gridCol w="1089030"/>
                <a:gridCol w="1460290"/>
              </a:tblGrid>
              <a:tr h="3675475">
                <a:tc>
                  <a:txBody>
                    <a:bodyPr/>
                    <a:lstStyle/>
                    <a:p>
                      <a:pPr>
                        <a:lnSpc>
                          <a:spcPct val="150000"/>
                        </a:lnSpc>
                        <a:spcAft>
                          <a:spcPts val="0"/>
                        </a:spcAft>
                      </a:pPr>
                      <a:r>
                        <a:rPr lang="en-US" sz="1100">
                          <a:effectLst/>
                        </a:rPr>
                        <a:t>2</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2017-03-28</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2KG INVESTMENTS,</a:t>
                      </a:r>
                      <a:br>
                        <a:rPr lang="en-US" sz="1100">
                          <a:effectLst/>
                        </a:rPr>
                      </a:br>
                      <a:r>
                        <a:rPr lang="en-US" sz="1100">
                          <a:effectLst/>
                        </a:rPr>
                        <a:t>84 SEAWARD ROAD,</a:t>
                      </a:r>
                      <a:br>
                        <a:rPr lang="en-US" sz="1100">
                          <a:effectLst/>
                        </a:rPr>
                      </a:br>
                      <a:r>
                        <a:rPr lang="en-US" sz="1100">
                          <a:effectLst/>
                        </a:rPr>
                        <a:t>CLAIRWOOD,</a:t>
                      </a:r>
                      <a:br>
                        <a:rPr lang="en-US" sz="1100">
                          <a:effectLst/>
                        </a:rPr>
                      </a:br>
                      <a:r>
                        <a:rPr lang="en-US" sz="1100">
                          <a:effectLst/>
                        </a:rPr>
                        <a:t>DURBAN</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 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Textile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a:effectLst/>
                        </a:rPr>
                        <a:t>Compliance Order served by the Bargaining Council</a:t>
                      </a:r>
                      <a:br>
                        <a:rPr lang="en-US" sz="1100" u="sng">
                          <a:effectLst/>
                        </a:rPr>
                      </a:br>
                      <a:r>
                        <a:rPr lang="en-US" sz="1100">
                          <a:effectLst/>
                        </a:rPr>
                        <a:t>- Not registering several employees with the Bargaining Council;</a:t>
                      </a:r>
                      <a:br>
                        <a:rPr lang="en-US" sz="1100">
                          <a:effectLst/>
                        </a:rPr>
                      </a:br>
                      <a:r>
                        <a:rPr lang="en-US" sz="1100">
                          <a:effectLst/>
                        </a:rPr>
                        <a:t>- No proof of wages;</a:t>
                      </a:r>
                      <a:br>
                        <a:rPr lang="en-US" sz="1100">
                          <a:effectLst/>
                        </a:rPr>
                      </a:br>
                      <a:r>
                        <a:rPr lang="en-US" sz="1100">
                          <a:effectLst/>
                        </a:rPr>
                        <a:t>- No proof of Provident fund contributions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Under-declaring employees’ information with UIF</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r>
                        <a:rPr lang="en-US" sz="1100" dirty="0">
                          <a:effectLst/>
                        </a:rPr>
                        <a:t/>
                      </a:r>
                      <a:br>
                        <a:rPr lang="en-US" sz="1100" dirty="0">
                          <a:effectLst/>
                        </a:rPr>
                      </a:br>
                      <a:r>
                        <a:rPr lang="en-US" sz="1100" dirty="0">
                          <a:effectLst/>
                        </a:rPr>
                        <a:t>GAR 4, 6(1);</a:t>
                      </a:r>
                      <a:br>
                        <a:rPr lang="en-US" sz="1100" dirty="0">
                          <a:effectLst/>
                        </a:rPr>
                      </a:br>
                      <a:r>
                        <a:rPr lang="en-US" sz="1100" dirty="0">
                          <a:effectLst/>
                        </a:rPr>
                        <a:t>GSR 2(2), 3(2), 3(4);</a:t>
                      </a:r>
                      <a:br>
                        <a:rPr lang="en-US" sz="1100" dirty="0">
                          <a:effectLst/>
                        </a:rPr>
                      </a:br>
                      <a:r>
                        <a:rPr lang="en-US" sz="1100" dirty="0">
                          <a:effectLst/>
                        </a:rPr>
                        <a:t>ERW 5(1), 6(1)(d),</a:t>
                      </a:r>
                      <a:br>
                        <a:rPr lang="en-US" sz="1100" dirty="0">
                          <a:effectLst/>
                        </a:rPr>
                      </a:br>
                      <a:r>
                        <a:rPr lang="en-US" sz="1100" dirty="0">
                          <a:effectLst/>
                        </a:rPr>
                        <a:t>FR 2(3)(a), 2(3)(c), 3(1), 4(1), 4(3) &amp; 9;</a:t>
                      </a:r>
                      <a:br>
                        <a:rPr lang="en-US" sz="1100" dirty="0">
                          <a:effectLst/>
                        </a:rPr>
                      </a:br>
                      <a:r>
                        <a:rPr lang="en-US" sz="1100" dirty="0">
                          <a:effectLst/>
                        </a:rPr>
                        <a:t>DMR 17(2);</a:t>
                      </a:r>
                      <a:br>
                        <a:rPr lang="en-US" sz="1100" dirty="0">
                          <a:effectLst/>
                        </a:rPr>
                      </a:br>
                      <a:r>
                        <a:rPr lang="en-US" sz="1100" dirty="0">
                          <a:effectLst/>
                        </a:rPr>
                        <a:t>EIR 2(1)</a:t>
                      </a:r>
                      <a:br>
                        <a:rPr lang="en-US" sz="1100" dirty="0">
                          <a:effectLst/>
                        </a:rPr>
                      </a:br>
                      <a:r>
                        <a:rPr lang="en-US" sz="1100" dirty="0">
                          <a:effectLst/>
                        </a:rPr>
                        <a:t/>
                      </a:r>
                      <a:br>
                        <a:rPr lang="en-US" sz="1100" dirty="0">
                          <a:effectLst/>
                        </a:rPr>
                      </a:br>
                      <a:r>
                        <a:rPr lang="en-US" sz="1100" u="sng" dirty="0">
                          <a:effectLst/>
                        </a:rPr>
                        <a:t>Prohibition Notice</a:t>
                      </a:r>
                      <a:r>
                        <a:rPr lang="en-US" sz="1100" dirty="0">
                          <a:effectLst/>
                        </a:rPr>
                        <a:t/>
                      </a:r>
                      <a:br>
                        <a:rPr lang="en-US" sz="1100" dirty="0">
                          <a:effectLst/>
                        </a:rPr>
                      </a:br>
                      <a:r>
                        <a:rPr lang="en-US" sz="1100" dirty="0">
                          <a:effectLst/>
                        </a:rPr>
                        <a:t>Prohibiting the employer from:</a:t>
                      </a:r>
                      <a:br>
                        <a:rPr lang="en-US" sz="1100" dirty="0">
                          <a:effectLst/>
                        </a:rPr>
                      </a:br>
                      <a:r>
                        <a:rPr lang="en-US" sz="1100" dirty="0">
                          <a:effectLst/>
                        </a:rPr>
                        <a:t>- Using unsafe electrical installations in the workplace</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39</a:t>
            </a:fld>
            <a:endParaRPr lang="en-US"/>
          </a:p>
        </p:txBody>
      </p:sp>
    </p:spTree>
    <p:extLst>
      <p:ext uri="{BB962C8B-B14F-4D97-AF65-F5344CB8AC3E}">
        <p14:creationId xmlns:p14="http://schemas.microsoft.com/office/powerpoint/2010/main" xmlns="" val="143424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p:txBody>
          <a:bodyPr/>
          <a:lstStyle/>
          <a:p>
            <a:pPr marL="0" lvl="0" indent="0">
              <a:buNone/>
            </a:pPr>
            <a:endParaRPr lang="en-ZA" sz="2000" dirty="0"/>
          </a:p>
          <a:p>
            <a:pPr marL="0" indent="0">
              <a:lnSpc>
                <a:spcPct val="200000"/>
              </a:lnSpc>
              <a:buNone/>
            </a:pPr>
            <a:r>
              <a:rPr lang="en-US" sz="2000" dirty="0"/>
              <a:t> </a:t>
            </a:r>
            <a:r>
              <a:rPr lang="en-US" sz="2000" dirty="0" smtClean="0"/>
              <a:t>The </a:t>
            </a:r>
            <a:r>
              <a:rPr lang="en-US" sz="2000" dirty="0"/>
              <a:t>approach taken by the Portfolio Committee </a:t>
            </a:r>
            <a:r>
              <a:rPr lang="en-US" sz="2000" dirty="0" smtClean="0"/>
              <a:t>entailed </a:t>
            </a:r>
            <a:r>
              <a:rPr lang="en-US" sz="2000" dirty="0"/>
              <a:t>visiting </a:t>
            </a:r>
            <a:r>
              <a:rPr lang="en-US" sz="2000" dirty="0" smtClean="0"/>
              <a:t>identified  </a:t>
            </a:r>
            <a:r>
              <a:rPr lang="en-US" sz="2000" dirty="0"/>
              <a:t>workplaces and talking to both employer and employees in an attempt to oversee the implementation of key legislation in respect of compliance with a view to improve the working conditions of the vulnerable workers.  </a:t>
            </a:r>
            <a:endParaRPr lang="en-ZA" sz="2000"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a:t>
            </a:fld>
            <a:endParaRPr lang="en-US"/>
          </a:p>
        </p:txBody>
      </p:sp>
    </p:spTree>
    <p:extLst>
      <p:ext uri="{BB962C8B-B14F-4D97-AF65-F5344CB8AC3E}">
        <p14:creationId xmlns:p14="http://schemas.microsoft.com/office/powerpoint/2010/main" xmlns="" val="901188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2228691"/>
          <a:ext cx="8229601" cy="326898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1470190">
                <a:tc>
                  <a:txBody>
                    <a:bodyPr/>
                    <a:lstStyle/>
                    <a:p>
                      <a:pPr>
                        <a:lnSpc>
                          <a:spcPct val="150000"/>
                        </a:lnSpc>
                        <a:spcAft>
                          <a:spcPts val="0"/>
                        </a:spcAft>
                      </a:pPr>
                      <a:r>
                        <a:rPr lang="en-US" sz="1100">
                          <a:effectLst/>
                        </a:rPr>
                        <a:t>3</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2017-03-28</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STEPHLYN CLOTHING CC,</a:t>
                      </a:r>
                      <a:br>
                        <a:rPr lang="en-US" sz="1100">
                          <a:effectLst/>
                        </a:rPr>
                      </a:br>
                      <a:r>
                        <a:rPr lang="en-US" sz="1100">
                          <a:effectLst/>
                        </a:rPr>
                        <a:t>769 SUNSET  AVENUE,</a:t>
                      </a:r>
                      <a:br>
                        <a:rPr lang="en-US" sz="1100">
                          <a:effectLst/>
                        </a:rPr>
                      </a:br>
                      <a:r>
                        <a:rPr lang="en-US" sz="1100">
                          <a:effectLst/>
                        </a:rPr>
                        <a:t>CHATSWORTH </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a:effectLst/>
                        </a:rPr>
                        <a:t>Compliance Order served by the Bargaining Council</a:t>
                      </a:r>
                      <a:endParaRPr lang="en-ZA" sz="1100">
                        <a:effectLst/>
                      </a:endParaRPr>
                    </a:p>
                    <a:p>
                      <a:pPr>
                        <a:lnSpc>
                          <a:spcPct val="107000"/>
                        </a:lnSpc>
                        <a:spcAft>
                          <a:spcPts val="800"/>
                        </a:spcAft>
                      </a:pPr>
                      <a:r>
                        <a:rPr lang="en-US" sz="1100">
                          <a:effectLst/>
                        </a:rPr>
                        <a:t>For unregistered employees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UI declarations and payments not up to date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a:effectLst/>
                        </a:rPr>
                        <a:t>Contravention Notice</a:t>
                      </a:r>
                      <a:r>
                        <a:rPr lang="en-US" sz="1100">
                          <a:effectLst/>
                        </a:rPr>
                        <a:t/>
                      </a:r>
                      <a:br>
                        <a:rPr lang="en-US" sz="1100">
                          <a:effectLst/>
                        </a:rPr>
                      </a:br>
                      <a:r>
                        <a:rPr lang="en-US" sz="1100">
                          <a:effectLst/>
                        </a:rPr>
                        <a:t>GAR 4;</a:t>
                      </a:r>
                      <a:br>
                        <a:rPr lang="en-US" sz="1100">
                          <a:effectLst/>
                        </a:rPr>
                      </a:br>
                      <a:r>
                        <a:rPr lang="en-US" sz="1100">
                          <a:effectLst/>
                        </a:rPr>
                        <a:t>ERW 6(1), 7(1);</a:t>
                      </a:r>
                      <a:br>
                        <a:rPr lang="en-US" sz="1100">
                          <a:effectLst/>
                        </a:rPr>
                      </a:br>
                      <a:r>
                        <a:rPr lang="en-US" sz="1100">
                          <a:effectLst/>
                        </a:rPr>
                        <a:t>GSR 2(1), 2(2) &amp; 3(4);</a:t>
                      </a:r>
                      <a:br>
                        <a:rPr lang="en-US" sz="1100">
                          <a:effectLst/>
                        </a:rPr>
                      </a:br>
                      <a:r>
                        <a:rPr lang="en-US" sz="1100">
                          <a:effectLst/>
                        </a:rPr>
                        <a:t>FR 2(3), 3(1), 5(1), 8, 9;</a:t>
                      </a:r>
                      <a:br>
                        <a:rPr lang="en-US" sz="1100">
                          <a:effectLst/>
                        </a:rPr>
                      </a:br>
                      <a:r>
                        <a:rPr lang="en-US" sz="1100">
                          <a:effectLst/>
                        </a:rPr>
                        <a:t>Section 17(1)</a:t>
                      </a:r>
                      <a:endParaRPr lang="en-ZA" sz="1100">
                        <a:effectLst/>
                        <a:latin typeface="Calibri"/>
                        <a:ea typeface="Calibri"/>
                        <a:cs typeface="Times New Roman"/>
                      </a:endParaRPr>
                    </a:p>
                  </a:txBody>
                  <a:tcPr marL="66827" marR="66827" marT="0" marB="0"/>
                </a:tc>
              </a:tr>
              <a:tr h="1715222">
                <a:tc>
                  <a:txBody>
                    <a:bodyPr/>
                    <a:lstStyle/>
                    <a:p>
                      <a:pPr>
                        <a:lnSpc>
                          <a:spcPct val="150000"/>
                        </a:lnSpc>
                        <a:spcAft>
                          <a:spcPts val="0"/>
                        </a:spcAft>
                      </a:pPr>
                      <a:r>
                        <a:rPr lang="en-US" sz="1100">
                          <a:effectLst/>
                        </a:rPr>
                        <a:t>4</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2017-03-28</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SOP TRADING </a:t>
                      </a:r>
                      <a:br>
                        <a:rPr lang="en-US" sz="1100">
                          <a:effectLst/>
                        </a:rPr>
                      </a:br>
                      <a:r>
                        <a:rPr lang="en-US" sz="1100">
                          <a:effectLst/>
                        </a:rPr>
                        <a:t>T/A DUNE SITE TRADING,</a:t>
                      </a:r>
                      <a:br>
                        <a:rPr lang="en-US" sz="1100">
                          <a:effectLst/>
                        </a:rPr>
                      </a:br>
                      <a:r>
                        <a:rPr lang="en-US" sz="1100">
                          <a:effectLst/>
                        </a:rPr>
                        <a:t>UNIT 13,</a:t>
                      </a:r>
                      <a:br>
                        <a:rPr lang="en-US" sz="1100">
                          <a:effectLst/>
                        </a:rPr>
                      </a:br>
                      <a:r>
                        <a:rPr lang="en-US" sz="1100">
                          <a:effectLst/>
                        </a:rPr>
                        <a:t>12 GRAVESIDE,</a:t>
                      </a:r>
                      <a:br>
                        <a:rPr lang="en-US" sz="1100">
                          <a:effectLst/>
                        </a:rPr>
                      </a:br>
                      <a:r>
                        <a:rPr lang="en-US" sz="1100">
                          <a:effectLst/>
                        </a:rPr>
                        <a:t>HAVENSIDE,</a:t>
                      </a:r>
                      <a:br>
                        <a:rPr lang="en-US" sz="1100">
                          <a:effectLst/>
                        </a:rPr>
                      </a:br>
                      <a:r>
                        <a:rPr lang="en-US" sz="1100">
                          <a:effectLst/>
                        </a:rPr>
                        <a:t>CHATSWORTH</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LEATHER</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a:effectLst/>
                        </a:rPr>
                        <a:t>Compliance Order served by the Bargaining Council</a:t>
                      </a:r>
                      <a:endParaRPr lang="en-ZA" sz="1100">
                        <a:effectLst/>
                      </a:endParaRPr>
                    </a:p>
                    <a:p>
                      <a:pPr>
                        <a:lnSpc>
                          <a:spcPct val="150000"/>
                        </a:lnSpc>
                        <a:spcAft>
                          <a:spcPts val="0"/>
                        </a:spcAft>
                      </a:pPr>
                      <a:r>
                        <a:rPr lang="en-US" sz="1100">
                          <a:effectLst/>
                        </a:rPr>
                        <a:t>No report from B/C</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UI declarations not up to date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r>
                        <a:rPr lang="en-US" sz="1100" dirty="0">
                          <a:effectLst/>
                        </a:rPr>
                        <a:t/>
                      </a:r>
                      <a:br>
                        <a:rPr lang="en-US" sz="1100" dirty="0">
                          <a:effectLst/>
                        </a:rPr>
                      </a:br>
                      <a:r>
                        <a:rPr lang="en-US" sz="1100" dirty="0">
                          <a:effectLst/>
                        </a:rPr>
                        <a:t>GSR 2(1), 2(2) &amp; 3(4);</a:t>
                      </a:r>
                      <a:br>
                        <a:rPr lang="en-US" sz="1100" dirty="0">
                          <a:effectLst/>
                        </a:rPr>
                      </a:br>
                      <a:r>
                        <a:rPr lang="en-US" sz="1100" dirty="0">
                          <a:effectLst/>
                        </a:rPr>
                        <a:t>ERW 7(1), 6(1);</a:t>
                      </a:r>
                      <a:br>
                        <a:rPr lang="en-US" sz="1100" dirty="0">
                          <a:effectLst/>
                        </a:rPr>
                      </a:br>
                      <a:r>
                        <a:rPr lang="en-US" sz="1100" dirty="0">
                          <a:effectLst/>
                        </a:rPr>
                        <a:t>FR 2(3), 3(1), 5(1), 8 &amp; 9;</a:t>
                      </a:r>
                      <a:br>
                        <a:rPr lang="en-US" sz="1100" dirty="0">
                          <a:effectLst/>
                        </a:rPr>
                      </a:br>
                      <a:r>
                        <a:rPr lang="en-US" sz="1100" dirty="0">
                          <a:effectLst/>
                        </a:rPr>
                        <a:t>HCSR 5(1) &amp; 6(1)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40</a:t>
            </a:fld>
            <a:endParaRPr lang="en-US"/>
          </a:p>
        </p:txBody>
      </p:sp>
    </p:spTree>
    <p:extLst>
      <p:ext uri="{BB962C8B-B14F-4D97-AF65-F5344CB8AC3E}">
        <p14:creationId xmlns:p14="http://schemas.microsoft.com/office/powerpoint/2010/main" xmlns="" val="382460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2731611"/>
          <a:ext cx="8229599" cy="2263140"/>
        </p:xfrm>
        <a:graphic>
          <a:graphicData uri="http://schemas.openxmlformats.org/drawingml/2006/table">
            <a:tbl>
              <a:tblPr firstRow="1" firstCol="1" bandRow="1">
                <a:tableStyleId>{5C22544A-7EE6-4342-B048-85BDC9FD1C3A}</a:tableStyleId>
              </a:tblPr>
              <a:tblGrid>
                <a:gridCol w="857516"/>
                <a:gridCol w="1560169"/>
                <a:gridCol w="986784"/>
                <a:gridCol w="883114"/>
                <a:gridCol w="1305473"/>
                <a:gridCol w="1126290"/>
                <a:gridCol w="1510253"/>
              </a:tblGrid>
              <a:tr h="2205285">
                <a:tc>
                  <a:txBody>
                    <a:bodyPr/>
                    <a:lstStyle/>
                    <a:p>
                      <a:pPr>
                        <a:lnSpc>
                          <a:spcPct val="150000"/>
                        </a:lnSpc>
                        <a:spcAft>
                          <a:spcPts val="0"/>
                        </a:spcAft>
                      </a:pPr>
                      <a:r>
                        <a:rPr lang="en-US" sz="1100">
                          <a:effectLst/>
                        </a:rPr>
                        <a:t>2017-03-29</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AFRICA HK MANUFACTURING (PTY) LTD</a:t>
                      </a:r>
                      <a:br>
                        <a:rPr lang="en-US" sz="1100">
                          <a:effectLst/>
                        </a:rPr>
                      </a:br>
                      <a:r>
                        <a:rPr lang="en-US" sz="1100">
                          <a:effectLst/>
                        </a:rPr>
                        <a:t>NOW T/A </a:t>
                      </a:r>
                      <a:r>
                        <a:rPr lang="en-US" sz="1100" u="sng">
                          <a:effectLst/>
                        </a:rPr>
                        <a:t>COLIMA TRADE</a:t>
                      </a:r>
                      <a:r>
                        <a:rPr lang="en-US" sz="1100">
                          <a:effectLst/>
                        </a:rPr>
                        <a:t>,</a:t>
                      </a:r>
                      <a:br>
                        <a:rPr lang="en-US" sz="1100">
                          <a:effectLst/>
                        </a:rPr>
                      </a:br>
                      <a:r>
                        <a:rPr lang="en-US" sz="1100">
                          <a:effectLst/>
                        </a:rPr>
                        <a:t>60 ALBERT WESSELS DRIVE,</a:t>
                      </a:r>
                      <a:br>
                        <a:rPr lang="en-US" sz="1100">
                          <a:effectLst/>
                        </a:rPr>
                      </a:br>
                      <a:r>
                        <a:rPr lang="en-US" sz="1100">
                          <a:effectLst/>
                        </a:rPr>
                        <a:t>RIVERSIDE INDUSTRIAL,</a:t>
                      </a:r>
                      <a:br>
                        <a:rPr lang="en-US" sz="1100">
                          <a:effectLst/>
                        </a:rPr>
                      </a:br>
                      <a:r>
                        <a:rPr lang="en-US" sz="1100">
                          <a:effectLst/>
                        </a:rPr>
                        <a:t>NEWCASTLE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07000"/>
                        </a:lnSpc>
                        <a:spcAft>
                          <a:spcPts val="800"/>
                        </a:spcAft>
                      </a:pPr>
                      <a:r>
                        <a:rPr lang="en-US" sz="1100" u="sng">
                          <a:effectLst/>
                        </a:rPr>
                        <a:t>Compliance Order served by the Bargaining Council</a:t>
                      </a:r>
                      <a:r>
                        <a:rPr lang="en-US" sz="1100">
                          <a:effectLst/>
                        </a:rPr>
                        <a:t> </a:t>
                      </a:r>
                      <a:endParaRPr lang="en-ZA" sz="1100">
                        <a:effectLst/>
                      </a:endParaRPr>
                    </a:p>
                    <a:p>
                      <a:pPr>
                        <a:lnSpc>
                          <a:spcPct val="107000"/>
                        </a:lnSpc>
                        <a:spcAft>
                          <a:spcPts val="800"/>
                        </a:spcAft>
                      </a:pPr>
                      <a:r>
                        <a:rPr lang="en-US" sz="1100">
                          <a:effectLst/>
                        </a:rPr>
                        <a:t>For unregistered employees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UI declarations not up to date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br>
                        <a:rPr lang="en-US" sz="1100" u="sng" dirty="0">
                          <a:effectLst/>
                        </a:rPr>
                      </a:br>
                      <a:r>
                        <a:rPr lang="en-US" sz="1100" dirty="0">
                          <a:effectLst/>
                        </a:rPr>
                        <a:t>DMR 2(a), ERW 9(1)(f), GSR 8(1)(a)</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41</a:t>
            </a:fld>
            <a:endParaRPr lang="en-US"/>
          </a:p>
        </p:txBody>
      </p:sp>
    </p:spTree>
    <p:extLst>
      <p:ext uri="{BB962C8B-B14F-4D97-AF65-F5344CB8AC3E}">
        <p14:creationId xmlns:p14="http://schemas.microsoft.com/office/powerpoint/2010/main" xmlns="" val="1486845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1267471" y="1291432"/>
          <a:ext cx="6609058" cy="5143500"/>
        </p:xfrm>
        <a:graphic>
          <a:graphicData uri="http://schemas.openxmlformats.org/drawingml/2006/table">
            <a:tbl>
              <a:tblPr firstRow="1" firstCol="1" bandRow="1">
                <a:tableStyleId>{5C22544A-7EE6-4342-B048-85BDC9FD1C3A}</a:tableStyleId>
              </a:tblPr>
              <a:tblGrid>
                <a:gridCol w="218646"/>
                <a:gridCol w="665875"/>
                <a:gridCol w="1211495"/>
                <a:gridCol w="766253"/>
                <a:gridCol w="685752"/>
                <a:gridCol w="1013720"/>
                <a:gridCol w="874582"/>
                <a:gridCol w="1172735"/>
              </a:tblGrid>
              <a:tr h="4525963">
                <a:tc>
                  <a:txBody>
                    <a:bodyPr/>
                    <a:lstStyle/>
                    <a:p>
                      <a:pPr>
                        <a:lnSpc>
                          <a:spcPct val="150000"/>
                        </a:lnSpc>
                        <a:spcAft>
                          <a:spcPts val="0"/>
                        </a:spcAft>
                      </a:pPr>
                      <a:r>
                        <a:rPr lang="en-US" sz="900">
                          <a:effectLst/>
                        </a:rPr>
                        <a:t>6</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2017-03-29</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SKY SHENG,</a:t>
                      </a:r>
                      <a:br>
                        <a:rPr lang="en-US" sz="900">
                          <a:effectLst/>
                        </a:rPr>
                      </a:br>
                      <a:r>
                        <a:rPr lang="en-US" sz="900">
                          <a:effectLst/>
                        </a:rPr>
                        <a:t>61 MARCONI DRIVE,</a:t>
                      </a:r>
                      <a:br>
                        <a:rPr lang="en-US" sz="900">
                          <a:effectLst/>
                        </a:rPr>
                      </a:br>
                      <a:r>
                        <a:rPr lang="en-US" sz="900">
                          <a:effectLst/>
                        </a:rPr>
                        <a:t>RIVERSIDE INDUSTRIAL,</a:t>
                      </a:r>
                      <a:br>
                        <a:rPr lang="en-US" sz="900">
                          <a:effectLst/>
                        </a:rPr>
                      </a:br>
                      <a:r>
                        <a:rPr lang="en-US" sz="900">
                          <a:effectLst/>
                        </a:rPr>
                        <a:t>NEWCASTLE</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Manufacturing</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Clothing</a:t>
                      </a:r>
                      <a:endParaRPr lang="en-ZA" sz="900">
                        <a:effectLst/>
                        <a:latin typeface="Calibri"/>
                        <a:ea typeface="Calibri"/>
                        <a:cs typeface="Times New Roman"/>
                      </a:endParaRPr>
                    </a:p>
                  </a:txBody>
                  <a:tcPr marL="53668" marR="53668" marT="0" marB="0"/>
                </a:tc>
                <a:tc>
                  <a:txBody>
                    <a:bodyPr/>
                    <a:lstStyle/>
                    <a:p>
                      <a:pPr>
                        <a:lnSpc>
                          <a:spcPct val="107000"/>
                        </a:lnSpc>
                        <a:spcAft>
                          <a:spcPts val="800"/>
                        </a:spcAft>
                      </a:pPr>
                      <a:r>
                        <a:rPr lang="en-US" sz="900" u="sng">
                          <a:effectLst/>
                        </a:rPr>
                        <a:t>Compliance Order served by the Bargaining Council</a:t>
                      </a:r>
                      <a:r>
                        <a:rPr lang="en-US" sz="900">
                          <a:effectLst/>
                        </a:rPr>
                        <a:t> </a:t>
                      </a:r>
                      <a:endParaRPr lang="en-ZA" sz="900">
                        <a:effectLst/>
                      </a:endParaRPr>
                    </a:p>
                    <a:p>
                      <a:pPr>
                        <a:lnSpc>
                          <a:spcPct val="107000"/>
                        </a:lnSpc>
                        <a:spcAft>
                          <a:spcPts val="800"/>
                        </a:spcAft>
                      </a:pPr>
                      <a:r>
                        <a:rPr lang="en-US" sz="900">
                          <a:effectLst/>
                        </a:rPr>
                        <a:t>For unregistered employees</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UI declarations not up to date</a:t>
                      </a:r>
                      <a:endParaRPr lang="en-ZA"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u="sng" dirty="0">
                          <a:effectLst/>
                        </a:rPr>
                        <a:t>Contravention Notice</a:t>
                      </a:r>
                      <a:br>
                        <a:rPr lang="en-US" sz="900" u="sng" dirty="0">
                          <a:effectLst/>
                        </a:rPr>
                      </a:br>
                      <a:r>
                        <a:rPr lang="en-US" sz="900" dirty="0">
                          <a:effectLst/>
                        </a:rPr>
                        <a:t>GSR 2(1), 3(4), 2B, 3(6), 2(3)(e);</a:t>
                      </a:r>
                      <a:br>
                        <a:rPr lang="en-US" sz="900" dirty="0">
                          <a:effectLst/>
                        </a:rPr>
                      </a:br>
                      <a:r>
                        <a:rPr lang="en-US" sz="900" dirty="0">
                          <a:effectLst/>
                        </a:rPr>
                        <a:t>GAR 9(1);</a:t>
                      </a:r>
                      <a:br>
                        <a:rPr lang="en-US" sz="900" dirty="0">
                          <a:effectLst/>
                        </a:rPr>
                      </a:br>
                      <a:r>
                        <a:rPr lang="en-US" sz="900" dirty="0">
                          <a:effectLst/>
                        </a:rPr>
                        <a:t>FR 2(1), 2(3)(c), 3(1), 4(1)(b), 5(1)(c), 6(a), 6(b), 8(a) &amp; 8(b);</a:t>
                      </a:r>
                      <a:br>
                        <a:rPr lang="en-US" sz="900" dirty="0">
                          <a:effectLst/>
                        </a:rPr>
                      </a:br>
                      <a:r>
                        <a:rPr lang="en-US" sz="900" dirty="0">
                          <a:effectLst/>
                        </a:rPr>
                        <a:t>ERW 5(1)(a), 6(2)(b), 6(2)(c) &amp; 9(1)(a);</a:t>
                      </a:r>
                      <a:br>
                        <a:rPr lang="en-US" sz="900" dirty="0">
                          <a:effectLst/>
                        </a:rPr>
                      </a:br>
                      <a:r>
                        <a:rPr lang="en-US" sz="900" dirty="0">
                          <a:effectLst/>
                        </a:rPr>
                        <a:t>PER 6(1), 6(2)(b) &amp; 8(1);</a:t>
                      </a:r>
                      <a:br>
                        <a:rPr lang="en-US" sz="900" dirty="0">
                          <a:effectLst/>
                        </a:rPr>
                      </a:br>
                      <a:r>
                        <a:rPr lang="en-US" sz="900" dirty="0">
                          <a:effectLst/>
                        </a:rPr>
                        <a:t>EIR 2(1), 7(1) &amp; 9(2)</a:t>
                      </a:r>
                      <a:br>
                        <a:rPr lang="en-US" sz="900" dirty="0">
                          <a:effectLst/>
                        </a:rPr>
                      </a:br>
                      <a:r>
                        <a:rPr lang="en-US" sz="900" dirty="0">
                          <a:effectLst/>
                        </a:rPr>
                        <a:t/>
                      </a:r>
                      <a:br>
                        <a:rPr lang="en-US" sz="900" dirty="0">
                          <a:effectLst/>
                        </a:rPr>
                      </a:br>
                      <a:r>
                        <a:rPr lang="en-US" sz="900" u="sng" dirty="0">
                          <a:effectLst/>
                        </a:rPr>
                        <a:t>Prohibition Notice</a:t>
                      </a:r>
                      <a:br>
                        <a:rPr lang="en-US" sz="900" u="sng" dirty="0">
                          <a:effectLst/>
                        </a:rPr>
                      </a:br>
                      <a:r>
                        <a:rPr lang="en-US" sz="900" dirty="0">
                          <a:effectLst/>
                        </a:rPr>
                        <a:t>Prohibiting the use of an unsafe liquid petroleum gas (LP Gas) system/installation where the cylinder are not chained to the wall and the gas supply manifold does not conform to the SANS code.</a:t>
                      </a:r>
                      <a:endParaRPr lang="en-ZA" sz="900" dirty="0">
                        <a:effectLst/>
                        <a:latin typeface="Calibri"/>
                        <a:ea typeface="Calibri"/>
                        <a:cs typeface="Times New Roman"/>
                      </a:endParaRPr>
                    </a:p>
                  </a:txBody>
                  <a:tcPr marL="53668" marR="53668"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42</a:t>
            </a:fld>
            <a:endParaRPr lang="en-US"/>
          </a:p>
        </p:txBody>
      </p:sp>
    </p:spTree>
    <p:extLst>
      <p:ext uri="{BB962C8B-B14F-4D97-AF65-F5344CB8AC3E}">
        <p14:creationId xmlns:p14="http://schemas.microsoft.com/office/powerpoint/2010/main" xmlns="" val="153165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2480151"/>
          <a:ext cx="8229600" cy="276606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4"/>
                <a:gridCol w="1089030"/>
                <a:gridCol w="1460290"/>
              </a:tblGrid>
              <a:tr h="2450317">
                <a:tc>
                  <a:txBody>
                    <a:bodyPr/>
                    <a:lstStyle/>
                    <a:p>
                      <a:pPr>
                        <a:lnSpc>
                          <a:spcPct val="150000"/>
                        </a:lnSpc>
                        <a:spcAft>
                          <a:spcPts val="0"/>
                        </a:spcAft>
                      </a:pPr>
                      <a:r>
                        <a:rPr lang="en-US" sz="1100">
                          <a:effectLst/>
                        </a:rPr>
                        <a:t>7</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2017-03-29</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PRODUSTAR 83 CC,</a:t>
                      </a:r>
                      <a:br>
                        <a:rPr lang="en-US" sz="1100">
                          <a:effectLst/>
                        </a:rPr>
                      </a:br>
                      <a:r>
                        <a:rPr lang="en-US" sz="1100">
                          <a:effectLst/>
                        </a:rPr>
                        <a:t>61 MARCONI DRIVE,</a:t>
                      </a:r>
                      <a:br>
                        <a:rPr lang="en-US" sz="1100">
                          <a:effectLst/>
                        </a:rPr>
                      </a:br>
                      <a:r>
                        <a:rPr lang="en-US" sz="1100">
                          <a:effectLst/>
                        </a:rPr>
                        <a:t>RIVERSIDE INDUSTRIAL,</a:t>
                      </a:r>
                      <a:br>
                        <a:rPr lang="en-US" sz="1100">
                          <a:effectLst/>
                        </a:rPr>
                      </a:br>
                      <a:r>
                        <a:rPr lang="en-US" sz="1100">
                          <a:effectLst/>
                        </a:rPr>
                        <a:t>NEWCASTLE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 -</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a:t>
                      </a:r>
                      <a:endParaRPr lang="en-ZA" sz="1100">
                        <a:effectLst/>
                        <a:latin typeface="Calibri"/>
                        <a:ea typeface="Calibri"/>
                        <a:cs typeface="Times New Roman"/>
                      </a:endParaRPr>
                    </a:p>
                  </a:txBody>
                  <a:tcPr marL="66827" marR="66827" marT="0" marB="0"/>
                </a:tc>
                <a:tc>
                  <a:txBody>
                    <a:bodyPr/>
                    <a:lstStyle/>
                    <a:p>
                      <a:pPr>
                        <a:lnSpc>
                          <a:spcPct val="150000"/>
                        </a:lnSpc>
                        <a:spcAft>
                          <a:spcPts val="1200"/>
                        </a:spcAft>
                      </a:pPr>
                      <a:r>
                        <a:rPr lang="en-US" sz="1100" u="sng" dirty="0">
                          <a:effectLst/>
                        </a:rPr>
                        <a:t>Contravention Notice</a:t>
                      </a:r>
                      <a:br>
                        <a:rPr lang="en-US" sz="1100" u="sng" dirty="0">
                          <a:effectLst/>
                        </a:rPr>
                      </a:br>
                      <a:r>
                        <a:rPr lang="en-US" sz="1100" dirty="0">
                          <a:effectLst/>
                        </a:rPr>
                        <a:t>GSR 2(1), 2B &amp; 2(3)(e);</a:t>
                      </a:r>
                      <a:br>
                        <a:rPr lang="en-US" sz="1100" dirty="0">
                          <a:effectLst/>
                        </a:rPr>
                      </a:br>
                      <a:r>
                        <a:rPr lang="en-US" sz="1100" dirty="0">
                          <a:effectLst/>
                        </a:rPr>
                        <a:t>GAR 9(1);</a:t>
                      </a:r>
                      <a:br>
                        <a:rPr lang="en-US" sz="1100" dirty="0">
                          <a:effectLst/>
                        </a:rPr>
                      </a:br>
                      <a:r>
                        <a:rPr lang="en-US" sz="1100" dirty="0">
                          <a:effectLst/>
                        </a:rPr>
                        <a:t>FR 2(1), 2(3)(c), 3(1), 4(1)(b), 5(1)(c), 6(a), 6(b), 8(a) &amp; 8(b);</a:t>
                      </a:r>
                      <a:br>
                        <a:rPr lang="en-US" sz="1100" dirty="0">
                          <a:effectLst/>
                        </a:rPr>
                      </a:br>
                      <a:r>
                        <a:rPr lang="en-US" sz="1100" dirty="0">
                          <a:effectLst/>
                        </a:rPr>
                        <a:t>ERW 5(1)(a), 6(2)(b), 6(2)(c), 9(1)(a) &amp; 9(2);</a:t>
                      </a:r>
                      <a:br>
                        <a:rPr lang="en-US" sz="1100" dirty="0">
                          <a:effectLst/>
                        </a:rPr>
                      </a:br>
                      <a:r>
                        <a:rPr lang="en-US" sz="1100" dirty="0">
                          <a:effectLst/>
                        </a:rPr>
                        <a:t>PER 6(1), 6(2)(b) &amp; 8(1);</a:t>
                      </a:r>
                      <a:br>
                        <a:rPr lang="en-US" sz="1100" dirty="0">
                          <a:effectLst/>
                        </a:rPr>
                      </a:br>
                      <a:r>
                        <a:rPr lang="en-US" sz="1100" dirty="0">
                          <a:effectLst/>
                        </a:rPr>
                        <a:t>EIR 2(1), 7(1)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43</a:t>
            </a:fld>
            <a:endParaRPr lang="en-US"/>
          </a:p>
        </p:txBody>
      </p:sp>
    </p:spTree>
    <p:extLst>
      <p:ext uri="{BB962C8B-B14F-4D97-AF65-F5344CB8AC3E}">
        <p14:creationId xmlns:p14="http://schemas.microsoft.com/office/powerpoint/2010/main" xmlns="" val="1671249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1117265" y="1600042"/>
          <a:ext cx="6909469" cy="4732020"/>
        </p:xfrm>
        <a:graphic>
          <a:graphicData uri="http://schemas.openxmlformats.org/drawingml/2006/table">
            <a:tbl>
              <a:tblPr firstRow="1" firstCol="1" bandRow="1">
                <a:tableStyleId>{5C22544A-7EE6-4342-B048-85BDC9FD1C3A}</a:tableStyleId>
              </a:tblPr>
              <a:tblGrid>
                <a:gridCol w="228584"/>
                <a:gridCol w="696142"/>
                <a:gridCol w="1266563"/>
                <a:gridCol w="801083"/>
                <a:gridCol w="716922"/>
                <a:gridCol w="1059798"/>
                <a:gridCol w="914336"/>
                <a:gridCol w="1226041"/>
              </a:tblGrid>
              <a:tr h="4525963">
                <a:tc>
                  <a:txBody>
                    <a:bodyPr/>
                    <a:lstStyle/>
                    <a:p>
                      <a:pPr>
                        <a:lnSpc>
                          <a:spcPct val="150000"/>
                        </a:lnSpc>
                        <a:spcAft>
                          <a:spcPts val="0"/>
                        </a:spcAft>
                      </a:pPr>
                      <a:r>
                        <a:rPr lang="en-US" sz="900">
                          <a:effectLst/>
                        </a:rPr>
                        <a:t>8</a:t>
                      </a:r>
                      <a:endParaRPr lang="en-ZA" sz="900">
                        <a:effectLst/>
                        <a:latin typeface="Calibri"/>
                        <a:ea typeface="Calibri"/>
                        <a:cs typeface="Times New Roman"/>
                      </a:endParaRPr>
                    </a:p>
                  </a:txBody>
                  <a:tcPr marL="56107" marR="56107" marT="0" marB="0"/>
                </a:tc>
                <a:tc>
                  <a:txBody>
                    <a:bodyPr/>
                    <a:lstStyle/>
                    <a:p>
                      <a:pPr>
                        <a:lnSpc>
                          <a:spcPct val="150000"/>
                        </a:lnSpc>
                        <a:spcAft>
                          <a:spcPts val="0"/>
                        </a:spcAft>
                      </a:pPr>
                      <a:r>
                        <a:rPr lang="en-US" sz="900">
                          <a:effectLst/>
                        </a:rPr>
                        <a:t>2017-03-30</a:t>
                      </a:r>
                      <a:endParaRPr lang="en-ZA" sz="900">
                        <a:effectLst/>
                        <a:latin typeface="Calibri"/>
                        <a:ea typeface="Calibri"/>
                        <a:cs typeface="Times New Roman"/>
                      </a:endParaRPr>
                    </a:p>
                  </a:txBody>
                  <a:tcPr marL="56107" marR="56107" marT="0" marB="0"/>
                </a:tc>
                <a:tc>
                  <a:txBody>
                    <a:bodyPr/>
                    <a:lstStyle/>
                    <a:p>
                      <a:pPr>
                        <a:lnSpc>
                          <a:spcPct val="150000"/>
                        </a:lnSpc>
                        <a:spcAft>
                          <a:spcPts val="0"/>
                        </a:spcAft>
                      </a:pPr>
                      <a:r>
                        <a:rPr lang="en-US" sz="900" dirty="0">
                          <a:effectLst/>
                        </a:rPr>
                        <a:t>TOP DRESS CLOTHING,</a:t>
                      </a:r>
                      <a:br>
                        <a:rPr lang="en-US" sz="900" dirty="0">
                          <a:effectLst/>
                        </a:rPr>
                      </a:br>
                      <a:r>
                        <a:rPr lang="en-US" sz="900" dirty="0">
                          <a:effectLst/>
                        </a:rPr>
                        <a:t>9 GUTENBERG STREET,</a:t>
                      </a:r>
                      <a:br>
                        <a:rPr lang="en-US" sz="900" dirty="0">
                          <a:effectLst/>
                        </a:rPr>
                      </a:br>
                      <a:r>
                        <a:rPr lang="en-US" sz="900" dirty="0">
                          <a:effectLst/>
                        </a:rPr>
                        <a:t>RIVERSIDE INDUSTRIAL,</a:t>
                      </a:r>
                      <a:br>
                        <a:rPr lang="en-US" sz="900" dirty="0">
                          <a:effectLst/>
                        </a:rPr>
                      </a:br>
                      <a:r>
                        <a:rPr lang="en-US" sz="900" dirty="0">
                          <a:effectLst/>
                        </a:rPr>
                        <a:t>NEWCASTLE</a:t>
                      </a:r>
                      <a:endParaRPr lang="en-ZA" sz="900" dirty="0">
                        <a:effectLst/>
                        <a:latin typeface="Calibri"/>
                        <a:ea typeface="Calibri"/>
                        <a:cs typeface="Times New Roman"/>
                      </a:endParaRPr>
                    </a:p>
                  </a:txBody>
                  <a:tcPr marL="56107" marR="56107" marT="0" marB="0"/>
                </a:tc>
                <a:tc>
                  <a:txBody>
                    <a:bodyPr/>
                    <a:lstStyle/>
                    <a:p>
                      <a:pPr>
                        <a:lnSpc>
                          <a:spcPct val="150000"/>
                        </a:lnSpc>
                        <a:spcAft>
                          <a:spcPts val="0"/>
                        </a:spcAft>
                      </a:pPr>
                      <a:r>
                        <a:rPr lang="en-US" sz="900">
                          <a:effectLst/>
                        </a:rPr>
                        <a:t>Manufacturing</a:t>
                      </a:r>
                      <a:endParaRPr lang="en-ZA" sz="900">
                        <a:effectLst/>
                        <a:latin typeface="Calibri"/>
                        <a:ea typeface="Calibri"/>
                        <a:cs typeface="Times New Roman"/>
                      </a:endParaRPr>
                    </a:p>
                  </a:txBody>
                  <a:tcPr marL="56107" marR="56107" marT="0" marB="0"/>
                </a:tc>
                <a:tc>
                  <a:txBody>
                    <a:bodyPr/>
                    <a:lstStyle/>
                    <a:p>
                      <a:pPr>
                        <a:lnSpc>
                          <a:spcPct val="150000"/>
                        </a:lnSpc>
                        <a:spcAft>
                          <a:spcPts val="0"/>
                        </a:spcAft>
                      </a:pPr>
                      <a:r>
                        <a:rPr lang="en-US" sz="900">
                          <a:effectLst/>
                        </a:rPr>
                        <a:t>Clothing</a:t>
                      </a:r>
                      <a:endParaRPr lang="en-ZA" sz="900">
                        <a:effectLst/>
                        <a:latin typeface="Calibri"/>
                        <a:ea typeface="Calibri"/>
                        <a:cs typeface="Times New Roman"/>
                      </a:endParaRPr>
                    </a:p>
                  </a:txBody>
                  <a:tcPr marL="56107" marR="56107" marT="0" marB="0"/>
                </a:tc>
                <a:tc>
                  <a:txBody>
                    <a:bodyPr/>
                    <a:lstStyle/>
                    <a:p>
                      <a:pPr>
                        <a:lnSpc>
                          <a:spcPct val="107000"/>
                        </a:lnSpc>
                        <a:spcAft>
                          <a:spcPts val="800"/>
                        </a:spcAft>
                      </a:pPr>
                      <a:r>
                        <a:rPr lang="en-US" sz="900" u="sng">
                          <a:effectLst/>
                        </a:rPr>
                        <a:t>Compliance Order served by the Bargaining Council</a:t>
                      </a:r>
                      <a:r>
                        <a:rPr lang="en-US" sz="900">
                          <a:effectLst/>
                        </a:rPr>
                        <a:t> </a:t>
                      </a:r>
                      <a:endParaRPr lang="en-ZA" sz="900">
                        <a:effectLst/>
                      </a:endParaRPr>
                    </a:p>
                    <a:p>
                      <a:pPr>
                        <a:lnSpc>
                          <a:spcPct val="107000"/>
                        </a:lnSpc>
                        <a:spcAft>
                          <a:spcPts val="800"/>
                        </a:spcAft>
                      </a:pPr>
                      <a:r>
                        <a:rPr lang="en-US" sz="900">
                          <a:effectLst/>
                        </a:rPr>
                        <a:t>For unregistered employees</a:t>
                      </a:r>
                      <a:endParaRPr lang="en-ZA" sz="900">
                        <a:effectLst/>
                        <a:latin typeface="Calibri"/>
                        <a:ea typeface="Calibri"/>
                        <a:cs typeface="Times New Roman"/>
                      </a:endParaRPr>
                    </a:p>
                  </a:txBody>
                  <a:tcPr marL="56107" marR="56107" marT="0" marB="0"/>
                </a:tc>
                <a:tc>
                  <a:txBody>
                    <a:bodyPr/>
                    <a:lstStyle/>
                    <a:p>
                      <a:pPr>
                        <a:lnSpc>
                          <a:spcPct val="150000"/>
                        </a:lnSpc>
                        <a:spcAft>
                          <a:spcPts val="0"/>
                        </a:spcAft>
                      </a:pPr>
                      <a:r>
                        <a:rPr lang="en-US" sz="900">
                          <a:effectLst/>
                        </a:rPr>
                        <a:t>Under-declaring employees’ information with UIF</a:t>
                      </a:r>
                      <a:endParaRPr lang="en-ZA" sz="900">
                        <a:effectLst/>
                        <a:latin typeface="Calibri"/>
                        <a:ea typeface="Calibri"/>
                        <a:cs typeface="Times New Roman"/>
                      </a:endParaRPr>
                    </a:p>
                  </a:txBody>
                  <a:tcPr marL="56107" marR="56107" marT="0" marB="0"/>
                </a:tc>
                <a:tc>
                  <a:txBody>
                    <a:bodyPr/>
                    <a:lstStyle/>
                    <a:p>
                      <a:pPr>
                        <a:lnSpc>
                          <a:spcPct val="150000"/>
                        </a:lnSpc>
                        <a:spcAft>
                          <a:spcPts val="0"/>
                        </a:spcAft>
                      </a:pPr>
                      <a:r>
                        <a:rPr lang="en-US" sz="900" u="sng" dirty="0">
                          <a:effectLst/>
                        </a:rPr>
                        <a:t>Contravention Notice</a:t>
                      </a:r>
                      <a:br>
                        <a:rPr lang="en-US" sz="900" u="sng" dirty="0">
                          <a:effectLst/>
                        </a:rPr>
                      </a:br>
                      <a:r>
                        <a:rPr lang="en-US" sz="900" dirty="0">
                          <a:effectLst/>
                        </a:rPr>
                        <a:t>GSR 2(1), 3(4), 2B, 3(6) &amp; 2(3)(e);</a:t>
                      </a:r>
                      <a:br>
                        <a:rPr lang="en-US" sz="900" dirty="0">
                          <a:effectLst/>
                        </a:rPr>
                      </a:br>
                      <a:r>
                        <a:rPr lang="en-US" sz="900" dirty="0">
                          <a:effectLst/>
                        </a:rPr>
                        <a:t>GAR 9(1);</a:t>
                      </a:r>
                      <a:br>
                        <a:rPr lang="en-US" sz="900" dirty="0">
                          <a:effectLst/>
                        </a:rPr>
                      </a:br>
                      <a:r>
                        <a:rPr lang="en-US" sz="900" dirty="0">
                          <a:effectLst/>
                        </a:rPr>
                        <a:t>FR 2(1), 2(3)(c), 3(1), 4(1), 5(1)(c), 6(a), 6(b), 8(a) &amp; 8(b);</a:t>
                      </a:r>
                      <a:br>
                        <a:rPr lang="en-US" sz="900" dirty="0">
                          <a:effectLst/>
                        </a:rPr>
                      </a:br>
                      <a:r>
                        <a:rPr lang="en-US" sz="900" dirty="0">
                          <a:effectLst/>
                        </a:rPr>
                        <a:t>ERW 5(1)(a), 6(2)(b), 6(2)(c) &amp; 9(1)(a);</a:t>
                      </a:r>
                      <a:br>
                        <a:rPr lang="en-US" sz="900" dirty="0">
                          <a:effectLst/>
                        </a:rPr>
                      </a:br>
                      <a:r>
                        <a:rPr lang="en-US" sz="900" dirty="0">
                          <a:effectLst/>
                        </a:rPr>
                        <a:t>PER 6(1), 8(1) &amp; 6(2)(b);</a:t>
                      </a:r>
                      <a:br>
                        <a:rPr lang="en-US" sz="900" dirty="0">
                          <a:effectLst/>
                        </a:rPr>
                      </a:br>
                      <a:r>
                        <a:rPr lang="en-US" sz="900" dirty="0">
                          <a:effectLst/>
                        </a:rPr>
                        <a:t>EIR 2(1), 7(1) &amp; 9(2)</a:t>
                      </a:r>
                      <a:br>
                        <a:rPr lang="en-US" sz="900" dirty="0">
                          <a:effectLst/>
                        </a:rPr>
                      </a:br>
                      <a:r>
                        <a:rPr lang="en-US" sz="900" dirty="0">
                          <a:effectLst/>
                        </a:rPr>
                        <a:t/>
                      </a:r>
                      <a:br>
                        <a:rPr lang="en-US" sz="900" dirty="0">
                          <a:effectLst/>
                        </a:rPr>
                      </a:br>
                      <a:r>
                        <a:rPr lang="en-US" sz="900" u="sng" dirty="0">
                          <a:effectLst/>
                        </a:rPr>
                        <a:t>Prohibition Notice</a:t>
                      </a:r>
                      <a:br>
                        <a:rPr lang="en-US" sz="900" u="sng" dirty="0">
                          <a:effectLst/>
                        </a:rPr>
                      </a:br>
                      <a:r>
                        <a:rPr lang="en-US" sz="900" dirty="0">
                          <a:effectLst/>
                        </a:rPr>
                        <a:t>Prohibiting the employer from permitting dogs to enter the working area and coming into contact with employees which poses risk to the health and hygiene of employees.</a:t>
                      </a:r>
                      <a:endParaRPr lang="en-ZA" sz="900" dirty="0">
                        <a:effectLst/>
                        <a:latin typeface="Calibri"/>
                        <a:ea typeface="Calibri"/>
                        <a:cs typeface="Times New Roman"/>
                      </a:endParaRPr>
                    </a:p>
                  </a:txBody>
                  <a:tcPr marL="56107" marR="5610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44</a:t>
            </a:fld>
            <a:endParaRPr lang="en-US"/>
          </a:p>
        </p:txBody>
      </p:sp>
    </p:spTree>
    <p:extLst>
      <p:ext uri="{BB962C8B-B14F-4D97-AF65-F5344CB8AC3E}">
        <p14:creationId xmlns:p14="http://schemas.microsoft.com/office/powerpoint/2010/main" xmlns="" val="383532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2857341"/>
          <a:ext cx="8229600" cy="201168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4"/>
                <a:gridCol w="1089030"/>
                <a:gridCol w="1460290"/>
              </a:tblGrid>
              <a:tr h="1960254">
                <a:tc>
                  <a:txBody>
                    <a:bodyPr/>
                    <a:lstStyle/>
                    <a:p>
                      <a:pPr>
                        <a:lnSpc>
                          <a:spcPct val="150000"/>
                        </a:lnSpc>
                        <a:spcAft>
                          <a:spcPts val="0"/>
                        </a:spcAft>
                      </a:pPr>
                      <a:r>
                        <a:rPr lang="en-US" sz="1100">
                          <a:effectLst/>
                        </a:rPr>
                        <a:t>9</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2017-03-30</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SIQALAKABUSHA PRIMARY WORKERS CO-OPERATIVE,</a:t>
                      </a:r>
                      <a:br>
                        <a:rPr lang="en-US" sz="1100">
                          <a:effectLst/>
                        </a:rPr>
                      </a:br>
                      <a:r>
                        <a:rPr lang="en-US" sz="1100">
                          <a:effectLst/>
                        </a:rPr>
                        <a:t>2 INDIGO STREET</a:t>
                      </a:r>
                      <a:br>
                        <a:rPr lang="en-US" sz="1100">
                          <a:effectLst/>
                        </a:rPr>
                      </a:br>
                      <a:r>
                        <a:rPr lang="en-US" sz="1100">
                          <a:effectLst/>
                        </a:rPr>
                        <a:t>ISITHEBE,</a:t>
                      </a:r>
                      <a:br>
                        <a:rPr lang="en-US" sz="1100">
                          <a:effectLst/>
                        </a:rPr>
                      </a:br>
                      <a:r>
                        <a:rPr lang="en-US" sz="1100">
                          <a:effectLst/>
                        </a:rPr>
                        <a:t>MANDENI</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07000"/>
                        </a:lnSpc>
                        <a:spcAft>
                          <a:spcPts val="800"/>
                        </a:spcAft>
                      </a:pPr>
                      <a:r>
                        <a:rPr lang="en-US" sz="1100" u="sng">
                          <a:effectLst/>
                        </a:rPr>
                        <a:t>Compliance Order served by the Bargaining Council</a:t>
                      </a:r>
                      <a:r>
                        <a:rPr lang="en-US" sz="1100">
                          <a:effectLst/>
                        </a:rPr>
                        <a:t> </a:t>
                      </a:r>
                      <a:endParaRPr lang="en-ZA" sz="1100">
                        <a:effectLst/>
                      </a:endParaRPr>
                    </a:p>
                    <a:p>
                      <a:pPr>
                        <a:lnSpc>
                          <a:spcPct val="107000"/>
                        </a:lnSpc>
                        <a:spcAft>
                          <a:spcPts val="800"/>
                        </a:spcAft>
                      </a:pPr>
                      <a:r>
                        <a:rPr lang="en-US" sz="1100">
                          <a:effectLst/>
                        </a:rPr>
                        <a:t>Company not registered with the council and employees not registered with the council</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UI declarations and payments not up to date</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r>
                        <a:rPr lang="en-US" sz="1100" dirty="0">
                          <a:effectLst/>
                        </a:rPr>
                        <a:t/>
                      </a:r>
                      <a:br>
                        <a:rPr lang="en-US" sz="1100" dirty="0">
                          <a:effectLst/>
                        </a:rPr>
                      </a:br>
                      <a:r>
                        <a:rPr lang="en-US" sz="1100" dirty="0">
                          <a:effectLst/>
                        </a:rPr>
                        <a:t>ERW 6(2), 9(1)(a), 9(1)(b) &amp; 9(2);</a:t>
                      </a:r>
                      <a:br>
                        <a:rPr lang="en-US" sz="1100" dirty="0">
                          <a:effectLst/>
                        </a:rPr>
                      </a:br>
                      <a:r>
                        <a:rPr lang="en-US" sz="1100" dirty="0">
                          <a:effectLst/>
                        </a:rPr>
                        <a:t>GSR 3(4), 2(2) &amp; 3(3);</a:t>
                      </a:r>
                      <a:br>
                        <a:rPr lang="en-US" sz="1100" dirty="0">
                          <a:effectLst/>
                        </a:rPr>
                      </a:br>
                      <a:r>
                        <a:rPr lang="en-US" sz="1100" dirty="0">
                          <a:effectLst/>
                        </a:rPr>
                        <a:t>FR 2(1), 7(a), 4(1)(a), 4(1)(b), 2(3)(a), 2(3)(b), 2(3)(c), 2(3)(d);</a:t>
                      </a:r>
                      <a:br>
                        <a:rPr lang="en-US" sz="1100" dirty="0">
                          <a:effectLst/>
                        </a:rPr>
                      </a:br>
                      <a:r>
                        <a:rPr lang="en-US" sz="1100" dirty="0">
                          <a:effectLst/>
                        </a:rPr>
                        <a:t>EIR 7(1)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45</a:t>
            </a:fld>
            <a:endParaRPr lang="en-US"/>
          </a:p>
        </p:txBody>
      </p:sp>
    </p:spTree>
    <p:extLst>
      <p:ext uri="{BB962C8B-B14F-4D97-AF65-F5344CB8AC3E}">
        <p14:creationId xmlns:p14="http://schemas.microsoft.com/office/powerpoint/2010/main" xmlns="" val="95712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3108801"/>
          <a:ext cx="8229601" cy="150876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1470190">
                <a:tc>
                  <a:txBody>
                    <a:bodyPr/>
                    <a:lstStyle/>
                    <a:p>
                      <a:pPr>
                        <a:lnSpc>
                          <a:spcPct val="150000"/>
                        </a:lnSpc>
                        <a:spcAft>
                          <a:spcPts val="0"/>
                        </a:spcAft>
                      </a:pPr>
                      <a:r>
                        <a:rPr lang="en-US" sz="1100">
                          <a:effectLst/>
                        </a:rPr>
                        <a:t>10</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2017-03-30</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ZAIC CLOTHING</a:t>
                      </a:r>
                      <a:br>
                        <a:rPr lang="en-US" sz="1100">
                          <a:effectLst/>
                        </a:rPr>
                      </a:br>
                      <a:r>
                        <a:rPr lang="en-US" sz="1100" u="sng">
                          <a:effectLst/>
                        </a:rPr>
                        <a:t>NOW</a:t>
                      </a:r>
                      <a:r>
                        <a:rPr lang="en-US" sz="1100">
                          <a:effectLst/>
                        </a:rPr>
                        <a:t> NICO ZHANG TRADING,</a:t>
                      </a:r>
                      <a:br>
                        <a:rPr lang="en-US" sz="1100">
                          <a:effectLst/>
                        </a:rPr>
                      </a:br>
                      <a:r>
                        <a:rPr lang="en-US" sz="1100">
                          <a:effectLst/>
                        </a:rPr>
                        <a:t>3 INDIGO STREET,</a:t>
                      </a:r>
                      <a:br>
                        <a:rPr lang="en-US" sz="1100">
                          <a:effectLst/>
                        </a:rPr>
                      </a:br>
                      <a:r>
                        <a:rPr lang="en-US" sz="1100">
                          <a:effectLst/>
                        </a:rPr>
                        <a:t>ISITHEBE,</a:t>
                      </a:r>
                      <a:br>
                        <a:rPr lang="en-US" sz="1100">
                          <a:effectLst/>
                        </a:rPr>
                      </a:br>
                      <a:r>
                        <a:rPr lang="en-US" sz="1100">
                          <a:effectLst/>
                        </a:rPr>
                        <a:t>MANDENI</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07000"/>
                        </a:lnSpc>
                        <a:spcAft>
                          <a:spcPts val="800"/>
                        </a:spcAft>
                      </a:pPr>
                      <a:r>
                        <a:rPr lang="en-US" sz="1100" u="sng">
                          <a:effectLst/>
                        </a:rPr>
                        <a:t>Compliance Order served by the Bargaining Council</a:t>
                      </a:r>
                      <a:r>
                        <a:rPr lang="en-US" sz="1100">
                          <a:effectLst/>
                        </a:rPr>
                        <a:t> </a:t>
                      </a:r>
                      <a:endParaRPr lang="en-ZA" sz="1100">
                        <a:effectLst/>
                      </a:endParaRPr>
                    </a:p>
                    <a:p>
                      <a:pPr>
                        <a:lnSpc>
                          <a:spcPct val="150000"/>
                        </a:lnSpc>
                        <a:spcAft>
                          <a:spcPts val="0"/>
                        </a:spcAft>
                      </a:pPr>
                      <a:r>
                        <a:rPr lang="en-US" sz="1100">
                          <a:effectLst/>
                        </a:rPr>
                        <a:t>For both wages and unregistered employees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Complied</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r>
                        <a:rPr lang="en-US" sz="1100" dirty="0">
                          <a:effectLst/>
                        </a:rPr>
                        <a:t/>
                      </a:r>
                      <a:br>
                        <a:rPr lang="en-US" sz="1100" dirty="0">
                          <a:effectLst/>
                        </a:rPr>
                      </a:br>
                      <a:r>
                        <a:rPr lang="en-US" sz="1100" dirty="0">
                          <a:effectLst/>
                        </a:rPr>
                        <a:t>GSR 2(2) &amp; 3(4);</a:t>
                      </a:r>
                      <a:br>
                        <a:rPr lang="en-US" sz="1100" dirty="0">
                          <a:effectLst/>
                        </a:rPr>
                      </a:br>
                      <a:r>
                        <a:rPr lang="en-US" sz="1100" dirty="0">
                          <a:effectLst/>
                        </a:rPr>
                        <a:t>ERW 9(2)</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46</a:t>
            </a:fld>
            <a:endParaRPr lang="en-US"/>
          </a:p>
        </p:txBody>
      </p:sp>
    </p:spTree>
    <p:extLst>
      <p:ext uri="{BB962C8B-B14F-4D97-AF65-F5344CB8AC3E}">
        <p14:creationId xmlns:p14="http://schemas.microsoft.com/office/powerpoint/2010/main" xmlns="" val="2083262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3234531"/>
          <a:ext cx="8229601" cy="125730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1225158">
                <a:tc>
                  <a:txBody>
                    <a:bodyPr/>
                    <a:lstStyle/>
                    <a:p>
                      <a:pPr>
                        <a:lnSpc>
                          <a:spcPct val="150000"/>
                        </a:lnSpc>
                        <a:spcAft>
                          <a:spcPts val="0"/>
                        </a:spcAft>
                      </a:pPr>
                      <a:r>
                        <a:rPr lang="en-US" sz="1100">
                          <a:effectLst/>
                        </a:rPr>
                        <a:t>11</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2017-03-30</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KNITWEAR INTERNATIONAL,</a:t>
                      </a:r>
                      <a:br>
                        <a:rPr lang="en-US" sz="1100">
                          <a:effectLst/>
                        </a:rPr>
                      </a:br>
                      <a:r>
                        <a:rPr lang="en-US" sz="1100">
                          <a:effectLst/>
                        </a:rPr>
                        <a:t>12 WHITE STREET,</a:t>
                      </a:r>
                      <a:br>
                        <a:rPr lang="en-US" sz="1100">
                          <a:effectLst/>
                        </a:rPr>
                      </a:br>
                      <a:r>
                        <a:rPr lang="en-US" sz="1100">
                          <a:effectLst/>
                        </a:rPr>
                        <a:t>ISITHEBE,</a:t>
                      </a:r>
                      <a:br>
                        <a:rPr lang="en-US" sz="1100">
                          <a:effectLst/>
                        </a:rPr>
                      </a:br>
                      <a:r>
                        <a:rPr lang="en-US" sz="1100">
                          <a:effectLst/>
                        </a:rPr>
                        <a:t>MANDENI</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Complied</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Complied</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br>
                        <a:rPr lang="en-US" sz="1100" u="sng" dirty="0">
                          <a:effectLst/>
                        </a:rPr>
                      </a:br>
                      <a:r>
                        <a:rPr lang="en-US" sz="1100" dirty="0">
                          <a:effectLst/>
                        </a:rPr>
                        <a:t>FR 2(3)(b), 2(3)(d), 4(b) &amp; 3(1);</a:t>
                      </a:r>
                      <a:br>
                        <a:rPr lang="en-US" sz="1100" dirty="0">
                          <a:effectLst/>
                        </a:rPr>
                      </a:br>
                      <a:r>
                        <a:rPr lang="en-US" sz="1100" dirty="0">
                          <a:effectLst/>
                        </a:rPr>
                        <a:t>ERW 9(2)</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47</a:t>
            </a:fld>
            <a:endParaRPr lang="en-US"/>
          </a:p>
        </p:txBody>
      </p:sp>
    </p:spTree>
    <p:extLst>
      <p:ext uri="{BB962C8B-B14F-4D97-AF65-F5344CB8AC3E}">
        <p14:creationId xmlns:p14="http://schemas.microsoft.com/office/powerpoint/2010/main" xmlns="" val="513249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2731611"/>
          <a:ext cx="8229601" cy="226314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2205285">
                <a:tc>
                  <a:txBody>
                    <a:bodyPr/>
                    <a:lstStyle/>
                    <a:p>
                      <a:pPr>
                        <a:lnSpc>
                          <a:spcPct val="150000"/>
                        </a:lnSpc>
                        <a:spcAft>
                          <a:spcPts val="0"/>
                        </a:spcAft>
                      </a:pPr>
                      <a:r>
                        <a:rPr lang="en-US" sz="1100">
                          <a:effectLst/>
                        </a:rPr>
                        <a:t>12</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2017-03-30</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FASHION RIVER,</a:t>
                      </a:r>
                      <a:br>
                        <a:rPr lang="en-US" sz="1100">
                          <a:effectLst/>
                        </a:rPr>
                      </a:br>
                      <a:r>
                        <a:rPr lang="en-US" sz="1100">
                          <a:effectLst/>
                        </a:rPr>
                        <a:t>23 BROWN STREET,</a:t>
                      </a:r>
                      <a:br>
                        <a:rPr lang="en-US" sz="1100">
                          <a:effectLst/>
                        </a:rPr>
                      </a:br>
                      <a:r>
                        <a:rPr lang="en-US" sz="1100">
                          <a:effectLst/>
                        </a:rPr>
                        <a:t>ISITHEBE,</a:t>
                      </a:r>
                      <a:br>
                        <a:rPr lang="en-US" sz="1100">
                          <a:effectLst/>
                        </a:rPr>
                      </a:br>
                      <a:r>
                        <a:rPr lang="en-US" sz="1100">
                          <a:effectLst/>
                        </a:rPr>
                        <a:t>MANDENI</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Clothing</a:t>
                      </a:r>
                      <a:endParaRPr lang="en-ZA" sz="1100">
                        <a:effectLst/>
                        <a:latin typeface="Calibri"/>
                        <a:ea typeface="Calibri"/>
                        <a:cs typeface="Times New Roman"/>
                      </a:endParaRPr>
                    </a:p>
                  </a:txBody>
                  <a:tcPr marL="66827" marR="66827" marT="0" marB="0"/>
                </a:tc>
                <a:tc>
                  <a:txBody>
                    <a:bodyPr/>
                    <a:lstStyle/>
                    <a:p>
                      <a:pPr>
                        <a:lnSpc>
                          <a:spcPct val="107000"/>
                        </a:lnSpc>
                        <a:spcAft>
                          <a:spcPts val="800"/>
                        </a:spcAft>
                      </a:pPr>
                      <a:r>
                        <a:rPr lang="en-US" sz="1100" u="sng">
                          <a:effectLst/>
                        </a:rPr>
                        <a:t>Compliance Order served by the Bargaining Council</a:t>
                      </a:r>
                      <a:r>
                        <a:rPr lang="en-US" sz="1100">
                          <a:effectLst/>
                        </a:rPr>
                        <a:t> </a:t>
                      </a:r>
                      <a:endParaRPr lang="en-ZA" sz="1100">
                        <a:effectLst/>
                      </a:endParaRPr>
                    </a:p>
                    <a:p>
                      <a:pPr>
                        <a:lnSpc>
                          <a:spcPct val="107000"/>
                        </a:lnSpc>
                        <a:spcAft>
                          <a:spcPts val="800"/>
                        </a:spcAft>
                      </a:pPr>
                      <a:r>
                        <a:rPr lang="en-US" sz="1100">
                          <a:effectLst/>
                        </a:rPr>
                        <a:t>For unregistered employees</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Complied</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dirty="0">
                          <a:effectLst/>
                        </a:rPr>
                        <a:t>Contravention Notice</a:t>
                      </a:r>
                      <a:r>
                        <a:rPr lang="en-US" sz="1100" dirty="0">
                          <a:effectLst/>
                        </a:rPr>
                        <a:t/>
                      </a:r>
                      <a:br>
                        <a:rPr lang="en-US" sz="1100" dirty="0">
                          <a:effectLst/>
                        </a:rPr>
                      </a:br>
                      <a:r>
                        <a:rPr lang="en-US" sz="1100" dirty="0">
                          <a:effectLst/>
                        </a:rPr>
                        <a:t>FR 2(3)(a) &amp; 5(1)(c);</a:t>
                      </a:r>
                      <a:br>
                        <a:rPr lang="en-US" sz="1100" dirty="0">
                          <a:effectLst/>
                        </a:rPr>
                      </a:br>
                      <a:r>
                        <a:rPr lang="en-US" sz="1100" dirty="0">
                          <a:effectLst/>
                        </a:rPr>
                        <a:t>GSR 2(2), 3(4), 2(5) &amp; 3(2);</a:t>
                      </a:r>
                      <a:br>
                        <a:rPr lang="en-US" sz="1100" dirty="0">
                          <a:effectLst/>
                        </a:rPr>
                      </a:br>
                      <a:r>
                        <a:rPr lang="en-US" sz="1100" dirty="0">
                          <a:effectLst/>
                        </a:rPr>
                        <a:t>GAR 9(4), 9(1), 9(2) &amp; 9(3);</a:t>
                      </a:r>
                      <a:br>
                        <a:rPr lang="en-US" sz="1100" dirty="0">
                          <a:effectLst/>
                        </a:rPr>
                      </a:br>
                      <a:r>
                        <a:rPr lang="en-US" sz="1100" dirty="0">
                          <a:effectLst/>
                        </a:rPr>
                        <a:t>ERW 6(2)(d), 9(1)(a), 9(1)(b) &amp; 9(2); </a:t>
                      </a:r>
                      <a:br>
                        <a:rPr lang="en-US" sz="1100" dirty="0">
                          <a:effectLst/>
                        </a:rPr>
                      </a:br>
                      <a:r>
                        <a:rPr lang="en-US" sz="1100" dirty="0">
                          <a:effectLst/>
                        </a:rPr>
                        <a:t>EIR 2(1)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48</a:t>
            </a:fld>
            <a:endParaRPr lang="en-US"/>
          </a:p>
        </p:txBody>
      </p:sp>
    </p:spTree>
    <p:extLst>
      <p:ext uri="{BB962C8B-B14F-4D97-AF65-F5344CB8AC3E}">
        <p14:creationId xmlns:p14="http://schemas.microsoft.com/office/powerpoint/2010/main" xmlns="" val="846152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Details on non compliance and action taken</a:t>
            </a:r>
          </a:p>
        </p:txBody>
      </p:sp>
      <p:graphicFrame>
        <p:nvGraphicFramePr>
          <p:cNvPr id="6" name="Content Placeholder 5"/>
          <p:cNvGraphicFramePr>
            <a:graphicFrameLocks noGrp="1"/>
          </p:cNvGraphicFramePr>
          <p:nvPr>
            <p:ph idx="1"/>
          </p:nvPr>
        </p:nvGraphicFramePr>
        <p:xfrm>
          <a:off x="457200" y="3234531"/>
          <a:ext cx="8229601" cy="1257300"/>
        </p:xfrm>
        <a:graphic>
          <a:graphicData uri="http://schemas.openxmlformats.org/drawingml/2006/table">
            <a:tbl>
              <a:tblPr firstRow="1" firstCol="1" bandRow="1">
                <a:tableStyleId>{5C22544A-7EE6-4342-B048-85BDC9FD1C3A}</a:tableStyleId>
              </a:tblPr>
              <a:tblGrid>
                <a:gridCol w="272257"/>
                <a:gridCol w="829148"/>
                <a:gridCol w="1508554"/>
                <a:gridCol w="954139"/>
                <a:gridCol w="853898"/>
                <a:gridCol w="1262285"/>
                <a:gridCol w="1089030"/>
                <a:gridCol w="1460290"/>
              </a:tblGrid>
              <a:tr h="1225158">
                <a:tc>
                  <a:txBody>
                    <a:bodyPr/>
                    <a:lstStyle/>
                    <a:p>
                      <a:pPr>
                        <a:lnSpc>
                          <a:spcPct val="150000"/>
                        </a:lnSpc>
                        <a:spcAft>
                          <a:spcPts val="0"/>
                        </a:spcAft>
                      </a:pPr>
                      <a:r>
                        <a:rPr lang="en-US" sz="1100">
                          <a:effectLst/>
                        </a:rPr>
                        <a:t>13</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2017-03-31</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ANGEL FOOTWEAR MANUFACTURERS CC,</a:t>
                      </a:r>
                      <a:br>
                        <a:rPr lang="en-US" sz="1100">
                          <a:effectLst/>
                        </a:rPr>
                      </a:br>
                      <a:r>
                        <a:rPr lang="en-US" sz="1100">
                          <a:effectLst/>
                        </a:rPr>
                        <a:t>31 ALLY ROAD,</a:t>
                      </a:r>
                      <a:br>
                        <a:rPr lang="en-US" sz="1100">
                          <a:effectLst/>
                        </a:rPr>
                      </a:br>
                      <a:r>
                        <a:rPr lang="en-US" sz="1100">
                          <a:effectLst/>
                        </a:rPr>
                        <a:t>ISIPINGO RAIL,</a:t>
                      </a:r>
                      <a:br>
                        <a:rPr lang="en-US" sz="1100">
                          <a:effectLst/>
                        </a:rPr>
                      </a:br>
                      <a:r>
                        <a:rPr lang="en-US" sz="1100">
                          <a:effectLst/>
                        </a:rPr>
                        <a:t>ISIPINGO</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Manufacturing</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LEATHER</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u="sng">
                          <a:effectLst/>
                        </a:rPr>
                        <a:t>Compliance Order served by the Bargaining Council</a:t>
                      </a:r>
                      <a:endParaRPr lang="en-ZA" sz="1100">
                        <a:effectLst/>
                      </a:endParaRPr>
                    </a:p>
                    <a:p>
                      <a:pPr>
                        <a:lnSpc>
                          <a:spcPct val="150000"/>
                        </a:lnSpc>
                        <a:spcAft>
                          <a:spcPts val="0"/>
                        </a:spcAft>
                      </a:pPr>
                      <a:r>
                        <a:rPr lang="en-US" sz="1100">
                          <a:effectLst/>
                        </a:rPr>
                        <a:t>No report from B/C</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a:effectLst/>
                        </a:rPr>
                        <a:t>Under-declaring employees’ information with UIF</a:t>
                      </a:r>
                      <a:endParaRPr lang="en-ZA" sz="1100">
                        <a:effectLst/>
                        <a:latin typeface="Calibri"/>
                        <a:ea typeface="Calibri"/>
                        <a:cs typeface="Times New Roman"/>
                      </a:endParaRPr>
                    </a:p>
                  </a:txBody>
                  <a:tcPr marL="66827" marR="66827" marT="0" marB="0"/>
                </a:tc>
                <a:tc>
                  <a:txBody>
                    <a:bodyPr/>
                    <a:lstStyle/>
                    <a:p>
                      <a:pPr>
                        <a:lnSpc>
                          <a:spcPct val="150000"/>
                        </a:lnSpc>
                        <a:spcAft>
                          <a:spcPts val="0"/>
                        </a:spcAft>
                      </a:pPr>
                      <a:r>
                        <a:rPr lang="en-US" sz="1100" dirty="0">
                          <a:effectLst/>
                        </a:rPr>
                        <a:t>FR 2(3), 3(1), 5(1), 8 &amp; 9;</a:t>
                      </a:r>
                      <a:br>
                        <a:rPr lang="en-US" sz="1100" dirty="0">
                          <a:effectLst/>
                        </a:rPr>
                      </a:br>
                      <a:r>
                        <a:rPr lang="en-US" sz="1100" dirty="0">
                          <a:effectLst/>
                        </a:rPr>
                        <a:t>ERW 7(1) &amp; 6(1);</a:t>
                      </a:r>
                      <a:endParaRPr lang="en-ZA" sz="1100" dirty="0">
                        <a:effectLst/>
                      </a:endParaRPr>
                    </a:p>
                    <a:p>
                      <a:pPr>
                        <a:lnSpc>
                          <a:spcPct val="150000"/>
                        </a:lnSpc>
                        <a:spcAft>
                          <a:spcPts val="0"/>
                        </a:spcAft>
                      </a:pPr>
                      <a:r>
                        <a:rPr lang="en-US" sz="1100" dirty="0">
                          <a:effectLst/>
                        </a:rPr>
                        <a:t>HCSR 5(1) &amp; 6(1)</a:t>
                      </a:r>
                      <a:endParaRPr lang="en-ZA" sz="1100" dirty="0">
                        <a:effectLst/>
                      </a:endParaRPr>
                    </a:p>
                    <a:p>
                      <a:pPr>
                        <a:lnSpc>
                          <a:spcPct val="150000"/>
                        </a:lnSpc>
                        <a:spcAft>
                          <a:spcPts val="0"/>
                        </a:spcAft>
                      </a:pPr>
                      <a:r>
                        <a:rPr lang="en-US" sz="1100" dirty="0">
                          <a:effectLst/>
                        </a:rPr>
                        <a:t>Section 17(1)</a:t>
                      </a:r>
                      <a:endParaRPr lang="en-ZA" sz="1100" dirty="0">
                        <a:effectLst/>
                        <a:latin typeface="Calibri"/>
                        <a:ea typeface="Calibri"/>
                        <a:cs typeface="Times New Roman"/>
                      </a:endParaRPr>
                    </a:p>
                  </a:txBody>
                  <a:tcPr marL="66827" marR="66827" marT="0" marB="0"/>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49</a:t>
            </a:fld>
            <a:endParaRPr lang="en-US"/>
          </a:p>
        </p:txBody>
      </p:sp>
    </p:spTree>
    <p:extLst>
      <p:ext uri="{BB962C8B-B14F-4D97-AF65-F5344CB8AC3E}">
        <p14:creationId xmlns:p14="http://schemas.microsoft.com/office/powerpoint/2010/main" xmlns="" val="89184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p:txBody>
          <a:bodyPr/>
          <a:lstStyle/>
          <a:p>
            <a:r>
              <a:rPr lang="en-US" sz="2000" dirty="0" smtClean="0"/>
              <a:t>The </a:t>
            </a:r>
            <a:r>
              <a:rPr lang="en-US" sz="2000" dirty="0"/>
              <a:t>Portfolio Committee focused on companies in the Clothing and Textile sector </a:t>
            </a:r>
            <a:r>
              <a:rPr lang="en-US" sz="2000" dirty="0" err="1"/>
              <a:t>i.e</a:t>
            </a:r>
            <a:r>
              <a:rPr lang="en-US" sz="2000" dirty="0"/>
              <a:t> TCI Apparel, </a:t>
            </a:r>
            <a:r>
              <a:rPr lang="en-US" sz="2000" dirty="0" err="1"/>
              <a:t>Romatex</a:t>
            </a:r>
            <a:r>
              <a:rPr lang="en-US" sz="2000" dirty="0"/>
              <a:t>, </a:t>
            </a:r>
            <a:r>
              <a:rPr lang="en-US" sz="2000" dirty="0" err="1"/>
              <a:t>Gerly</a:t>
            </a:r>
            <a:r>
              <a:rPr lang="en-US" sz="2000" dirty="0"/>
              <a:t> Clothing </a:t>
            </a:r>
            <a:endParaRPr lang="en-US" sz="2000" dirty="0" smtClean="0"/>
          </a:p>
          <a:p>
            <a:r>
              <a:rPr lang="en-US" sz="2000" dirty="0" smtClean="0"/>
              <a:t>Agriculture sector </a:t>
            </a:r>
            <a:r>
              <a:rPr lang="en-US" sz="2000" dirty="0" err="1" smtClean="0"/>
              <a:t>i.e</a:t>
            </a:r>
            <a:r>
              <a:rPr lang="en-US" sz="2000" dirty="0" smtClean="0"/>
              <a:t> </a:t>
            </a:r>
            <a:r>
              <a:rPr lang="en-US" sz="2000" dirty="0" err="1" smtClean="0"/>
              <a:t>Abagold</a:t>
            </a:r>
            <a:r>
              <a:rPr lang="en-US" sz="2000" dirty="0" smtClean="0"/>
              <a:t> </a:t>
            </a:r>
            <a:r>
              <a:rPr lang="en-US" sz="2000" dirty="0"/>
              <a:t>and De Tuin farm. </a:t>
            </a:r>
            <a:endParaRPr lang="en-US" sz="2000" dirty="0" smtClean="0"/>
          </a:p>
          <a:p>
            <a:r>
              <a:rPr lang="en-US" sz="2000" dirty="0" smtClean="0"/>
              <a:t>It </a:t>
            </a:r>
            <a:r>
              <a:rPr lang="en-US" sz="2000" dirty="0"/>
              <a:t>must be noted that the Clothing and Textile companies </a:t>
            </a:r>
            <a:r>
              <a:rPr lang="en-US" sz="2000" dirty="0" smtClean="0"/>
              <a:t>resort </a:t>
            </a:r>
            <a:r>
              <a:rPr lang="en-US" sz="2000" dirty="0"/>
              <a:t>under the Clothing and Textile Industry Bargaining </a:t>
            </a:r>
            <a:r>
              <a:rPr lang="en-US" sz="2000" dirty="0" smtClean="0"/>
              <a:t>Council</a:t>
            </a:r>
          </a:p>
          <a:p>
            <a:r>
              <a:rPr lang="en-US" sz="2000" dirty="0" smtClean="0"/>
              <a:t>the </a:t>
            </a:r>
            <a:r>
              <a:rPr lang="en-US" sz="2000" dirty="0"/>
              <a:t>focus of the Inspectorate was mainly on Occupational Health and Safety as well as compliance to the Unemployment Insurance Act and Compensation for Occupational Diseases Act. </a:t>
            </a:r>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5</a:t>
            </a:fld>
            <a:endParaRPr lang="en-US"/>
          </a:p>
        </p:txBody>
      </p:sp>
    </p:spTree>
    <p:extLst>
      <p:ext uri="{BB962C8B-B14F-4D97-AF65-F5344CB8AC3E}">
        <p14:creationId xmlns:p14="http://schemas.microsoft.com/office/powerpoint/2010/main" xmlns="" val="36995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CONSTRAINTS</a:t>
            </a:r>
            <a:endParaRPr lang="en-ZA" dirty="0"/>
          </a:p>
        </p:txBody>
      </p:sp>
      <p:sp>
        <p:nvSpPr>
          <p:cNvPr id="3" name="Content Placeholder 2"/>
          <p:cNvSpPr>
            <a:spLocks noGrp="1"/>
          </p:cNvSpPr>
          <p:nvPr>
            <p:ph idx="1"/>
          </p:nvPr>
        </p:nvSpPr>
        <p:spPr/>
        <p:txBody>
          <a:bodyPr/>
          <a:lstStyle/>
          <a:p>
            <a:pPr marL="0" indent="0">
              <a:buNone/>
            </a:pPr>
            <a:endParaRPr lang="en-ZA" dirty="0"/>
          </a:p>
          <a:p>
            <a:r>
              <a:rPr lang="en-US" dirty="0" err="1"/>
              <a:t>Quin</a:t>
            </a:r>
            <a:r>
              <a:rPr lang="en-US" dirty="0"/>
              <a:t> Sheng could not be inspected due to a language barrier with the employer team unable to communicate in any of the official languages and thus the engagement was abandoned.</a:t>
            </a:r>
            <a:endParaRPr lang="en-ZA"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50</a:t>
            </a:fld>
            <a:endParaRPr lang="en-US"/>
          </a:p>
        </p:txBody>
      </p:sp>
    </p:spTree>
    <p:extLst>
      <p:ext uri="{BB962C8B-B14F-4D97-AF65-F5344CB8AC3E}">
        <p14:creationId xmlns:p14="http://schemas.microsoft.com/office/powerpoint/2010/main" xmlns="" val="1494855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WAYFORWARD</a:t>
            </a:r>
            <a:endParaRPr lang="en-ZA" dirty="0"/>
          </a:p>
        </p:txBody>
      </p:sp>
      <p:sp>
        <p:nvSpPr>
          <p:cNvPr id="3" name="Content Placeholder 2"/>
          <p:cNvSpPr>
            <a:spLocks noGrp="1"/>
          </p:cNvSpPr>
          <p:nvPr>
            <p:ph idx="1"/>
          </p:nvPr>
        </p:nvSpPr>
        <p:spPr/>
        <p:txBody>
          <a:bodyPr/>
          <a:lstStyle/>
          <a:p>
            <a:pPr marL="0" lvl="0" indent="0">
              <a:buNone/>
            </a:pPr>
            <a:endParaRPr lang="en-ZA" sz="2000" b="1" dirty="0"/>
          </a:p>
          <a:p>
            <a:r>
              <a:rPr lang="en-US" sz="2000" dirty="0" smtClean="0"/>
              <a:t>Inspectors </a:t>
            </a:r>
            <a:r>
              <a:rPr lang="en-US" sz="2000" dirty="0"/>
              <a:t>will conduct follow-up inspections in </a:t>
            </a:r>
            <a:r>
              <a:rPr lang="en-US" sz="2000" dirty="0" smtClean="0"/>
              <a:t>in line with the relevant notices that were served.</a:t>
            </a:r>
            <a:endParaRPr lang="en-ZA" sz="2000" dirty="0"/>
          </a:p>
          <a:p>
            <a:pPr marL="0" indent="0">
              <a:buNone/>
            </a:pPr>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51</a:t>
            </a:fld>
            <a:endParaRPr lang="en-US"/>
          </a:p>
        </p:txBody>
      </p:sp>
    </p:spTree>
    <p:extLst>
      <p:ext uri="{BB962C8B-B14F-4D97-AF65-F5344CB8AC3E}">
        <p14:creationId xmlns:p14="http://schemas.microsoft.com/office/powerpoint/2010/main" xmlns="" val="700926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088"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700" b="1">
                <a:solidFill>
                  <a:srgbClr val="FFAB16"/>
                </a:solidFill>
                <a:cs typeface="Arial" charset="0"/>
              </a:rPr>
              <a:t>Thank </a:t>
            </a:r>
            <a:r>
              <a:rPr lang="en-US" altLang="en-US" sz="2700" b="1">
                <a:solidFill>
                  <a:schemeClr val="bg1"/>
                </a:solidFill>
                <a:cs typeface="Arial" charset="0"/>
              </a:rPr>
              <a:t>You</a:t>
            </a:r>
            <a:r>
              <a:rPr lang="en-US" altLang="en-US" sz="2700" b="1">
                <a:solidFill>
                  <a:srgbClr val="FFAB16"/>
                </a:solidFill>
                <a:cs typeface="Arial" charset="0"/>
              </a:rPr>
              <a:t>…</a:t>
            </a:r>
          </a:p>
        </p:txBody>
      </p:sp>
      <p:sp>
        <p:nvSpPr>
          <p:cNvPr id="4813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08B4EB2-60C0-4053-A589-D2613EDB572A}" type="slidenum">
              <a:rPr lang="en-US" smtClean="0">
                <a:solidFill>
                  <a:srgbClr val="898989"/>
                </a:solidFill>
                <a:latin typeface="Calibri" pitchFamily="34" charset="0"/>
              </a:rPr>
              <a:pPr eaLnBrk="1" hangingPunct="1"/>
              <a:t>52</a:t>
            </a:fld>
            <a:endParaRPr 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t>
            </a:r>
            <a:endParaRPr lang="en-ZA" dirty="0"/>
          </a:p>
        </p:txBody>
      </p:sp>
      <p:sp>
        <p:nvSpPr>
          <p:cNvPr id="3" name="Content Placeholder 2"/>
          <p:cNvSpPr>
            <a:spLocks noGrp="1"/>
          </p:cNvSpPr>
          <p:nvPr>
            <p:ph idx="1"/>
          </p:nvPr>
        </p:nvSpPr>
        <p:spPr>
          <a:xfrm>
            <a:off x="457200" y="1600200"/>
            <a:ext cx="8229600" cy="5257800"/>
          </a:xfrm>
        </p:spPr>
        <p:txBody>
          <a:bodyPr/>
          <a:lstStyle/>
          <a:p>
            <a:r>
              <a:rPr lang="en-US" sz="2400" dirty="0" smtClean="0"/>
              <a:t>The </a:t>
            </a:r>
            <a:r>
              <a:rPr lang="en-US" sz="2400" dirty="0"/>
              <a:t>Committee held discussions with the company after their walk-through and briefed them on their </a:t>
            </a:r>
            <a:r>
              <a:rPr lang="en-US" sz="2400" dirty="0" smtClean="0"/>
              <a:t>observations with the assistance of the Inspectors</a:t>
            </a:r>
          </a:p>
          <a:p>
            <a:r>
              <a:rPr lang="en-US" sz="2400" dirty="0" smtClean="0"/>
              <a:t>the interest </a:t>
            </a:r>
            <a:r>
              <a:rPr lang="en-US" sz="2400" dirty="0"/>
              <a:t>to the Committee was the issue of Health and Safety in the workplaces.  </a:t>
            </a:r>
            <a:endParaRPr lang="en-US" sz="2400" dirty="0" smtClean="0"/>
          </a:p>
          <a:p>
            <a:r>
              <a:rPr lang="en-US" sz="2400" dirty="0"/>
              <a:t> The lack and absence of ablution facilities and lack of eating facilities was common in most of the farms inspected.</a:t>
            </a:r>
            <a:endParaRPr lang="en-ZA" sz="2400" dirty="0"/>
          </a:p>
          <a:p>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6</a:t>
            </a:fld>
            <a:endParaRPr lang="en-US"/>
          </a:p>
        </p:txBody>
      </p:sp>
    </p:spTree>
    <p:extLst>
      <p:ext uri="{BB962C8B-B14F-4D97-AF65-F5344CB8AC3E}">
        <p14:creationId xmlns:p14="http://schemas.microsoft.com/office/powerpoint/2010/main" xmlns="" val="350181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pPr marL="0" lvl="0" indent="0">
              <a:buNone/>
            </a:pPr>
            <a:endParaRPr lang="en-ZA" dirty="0"/>
          </a:p>
          <a:p>
            <a:r>
              <a:rPr lang="en-US" dirty="0"/>
              <a:t>The inspectors issued various notices in areas of non-compliance and follow-up inspections will be conducted on the various dates provided in the notices </a:t>
            </a:r>
            <a:r>
              <a:rPr lang="en-US" dirty="0" smtClean="0"/>
              <a:t>issued</a:t>
            </a:r>
            <a:r>
              <a:rPr lang="en-US" i="1" dirty="0"/>
              <a:t> </a:t>
            </a:r>
            <a:r>
              <a:rPr lang="en-US" i="1" dirty="0" smtClean="0"/>
              <a:t> </a:t>
            </a:r>
            <a:r>
              <a:rPr lang="en-US" dirty="0" smtClean="0"/>
              <a:t>as reflected in the next slides</a:t>
            </a:r>
            <a:r>
              <a:rPr lang="en-US" i="1" dirty="0" smtClean="0"/>
              <a:t> </a:t>
            </a:r>
          </a:p>
          <a:p>
            <a:r>
              <a:rPr lang="en-ZA" dirty="0" smtClean="0"/>
              <a:t>All employers complied with the UI and </a:t>
            </a:r>
            <a:r>
              <a:rPr lang="en-ZA" dirty="0" err="1" smtClean="0"/>
              <a:t>Coid</a:t>
            </a:r>
            <a:r>
              <a:rPr lang="en-ZA" dirty="0" smtClean="0"/>
              <a:t> Act</a:t>
            </a:r>
            <a:endParaRPr lang="en-ZA" dirty="0"/>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7</a:t>
            </a:fld>
            <a:endParaRPr lang="en-US"/>
          </a:p>
        </p:txBody>
      </p:sp>
    </p:spTree>
    <p:extLst>
      <p:ext uri="{BB962C8B-B14F-4D97-AF65-F5344CB8AC3E}">
        <p14:creationId xmlns:p14="http://schemas.microsoft.com/office/powerpoint/2010/main" xmlns="" val="38019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Details of companies and the notices issued.</a:t>
            </a:r>
            <a:endParaRPr lang="en-ZA" sz="4000" dirty="0"/>
          </a:p>
        </p:txBody>
      </p:sp>
      <p:graphicFrame>
        <p:nvGraphicFramePr>
          <p:cNvPr id="6" name="Content Placeholder 5"/>
          <p:cNvGraphicFramePr>
            <a:graphicFrameLocks noGrp="1"/>
          </p:cNvGraphicFramePr>
          <p:nvPr>
            <p:ph idx="1"/>
          </p:nvPr>
        </p:nvGraphicFramePr>
        <p:xfrm>
          <a:off x="1138666" y="1600200"/>
          <a:ext cx="6866667" cy="4525962"/>
        </p:xfrm>
        <a:graphic>
          <a:graphicData uri="http://schemas.openxmlformats.org/drawingml/2006/table">
            <a:tbl>
              <a:tblPr firstRow="1" firstCol="1" bandRow="1">
                <a:tableStyleId>{5C22544A-7EE6-4342-B048-85BDC9FD1C3A}</a:tableStyleId>
              </a:tblPr>
              <a:tblGrid>
                <a:gridCol w="2284911"/>
                <a:gridCol w="527958"/>
                <a:gridCol w="527958"/>
                <a:gridCol w="440730"/>
                <a:gridCol w="440730"/>
                <a:gridCol w="440730"/>
                <a:gridCol w="440730"/>
                <a:gridCol w="440730"/>
                <a:gridCol w="440730"/>
                <a:gridCol w="440730"/>
                <a:gridCol w="440730"/>
              </a:tblGrid>
              <a:tr h="607670">
                <a:tc>
                  <a:txBody>
                    <a:bodyPr/>
                    <a:lstStyle/>
                    <a:p>
                      <a:pPr algn="ctr">
                        <a:spcAft>
                          <a:spcPts val="0"/>
                        </a:spcAft>
                      </a:pPr>
                      <a:r>
                        <a:rPr lang="en-US" sz="900">
                          <a:effectLst/>
                        </a:rPr>
                        <a:t>EMPLOYER</a:t>
                      </a:r>
                      <a:endParaRPr lang="en-ZA" sz="900">
                        <a:effectLst/>
                        <a:latin typeface="Times New Roman"/>
                        <a:ea typeface="Times New Roman"/>
                      </a:endParaRPr>
                    </a:p>
                  </a:txBody>
                  <a:tcPr marL="50875" marR="50875" marT="0" marB="0" anchor="ctr"/>
                </a:tc>
                <a:tc gridSpan="2">
                  <a:txBody>
                    <a:bodyPr/>
                    <a:lstStyle/>
                    <a:p>
                      <a:pPr algn="ctr">
                        <a:spcAft>
                          <a:spcPts val="0"/>
                        </a:spcAft>
                      </a:pPr>
                      <a:r>
                        <a:rPr lang="en-US" sz="800">
                          <a:effectLst/>
                        </a:rPr>
                        <a:t>Trade Call Investments Apparel</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Romatex</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Gerly Clothing</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ABA gold</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dirty="0">
                          <a:effectLst/>
                        </a:rPr>
                        <a:t>De Tuin</a:t>
                      </a:r>
                      <a:endParaRPr lang="en-ZA" sz="900" dirty="0">
                        <a:effectLst/>
                        <a:latin typeface="Times New Roman"/>
                        <a:ea typeface="Times New Roman"/>
                      </a:endParaRPr>
                    </a:p>
                  </a:txBody>
                  <a:tcPr marL="50875" marR="50875" marT="0" marB="0" anchor="ctr"/>
                </a:tc>
                <a:tc hMerge="1">
                  <a:txBody>
                    <a:bodyPr/>
                    <a:lstStyle/>
                    <a:p>
                      <a:endParaRPr lang="en-ZA"/>
                    </a:p>
                  </a:txBody>
                  <a:tcPr/>
                </a:tc>
              </a:tr>
              <a:tr h="148384">
                <a:tc rowSpan="2">
                  <a:txBody>
                    <a:bodyPr/>
                    <a:lstStyle/>
                    <a:p>
                      <a:pPr algn="ctr">
                        <a:spcAft>
                          <a:spcPts val="0"/>
                        </a:spcAft>
                      </a:pPr>
                      <a:r>
                        <a:rPr lang="en-US" sz="900">
                          <a:effectLst/>
                        </a:rPr>
                        <a:t>Contravention </a:t>
                      </a:r>
                      <a:endParaRPr lang="en-ZA" sz="900">
                        <a:effectLst/>
                        <a:latin typeface="Times New Roman"/>
                        <a:ea typeface="Times New Roman"/>
                      </a:endParaRPr>
                    </a:p>
                  </a:txBody>
                  <a:tcPr marL="50875" marR="50875" marT="0" marB="0" anchor="ctr"/>
                </a:tc>
                <a:tc gridSpan="2">
                  <a:txBody>
                    <a:bodyPr/>
                    <a:lstStyle/>
                    <a:p>
                      <a:pPr algn="ctr">
                        <a:spcAft>
                          <a:spcPts val="0"/>
                        </a:spcAft>
                      </a:pPr>
                      <a:r>
                        <a:rPr lang="en-US" sz="800">
                          <a:effectLst/>
                        </a:rPr>
                        <a:t>Comply</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Comply</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Comply</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Comply</a:t>
                      </a:r>
                      <a:endParaRPr lang="en-ZA" sz="900">
                        <a:effectLst/>
                        <a:latin typeface="Times New Roman"/>
                        <a:ea typeface="Times New Roman"/>
                      </a:endParaRPr>
                    </a:p>
                  </a:txBody>
                  <a:tcPr marL="50875" marR="50875" marT="0" marB="0" anchor="ctr"/>
                </a:tc>
                <a:tc hMerge="1">
                  <a:txBody>
                    <a:bodyPr/>
                    <a:lstStyle/>
                    <a:p>
                      <a:endParaRPr lang="en-ZA"/>
                    </a:p>
                  </a:txBody>
                  <a:tcPr/>
                </a:tc>
                <a:tc gridSpan="2">
                  <a:txBody>
                    <a:bodyPr/>
                    <a:lstStyle/>
                    <a:p>
                      <a:pPr algn="ctr">
                        <a:spcAft>
                          <a:spcPts val="0"/>
                        </a:spcAft>
                      </a:pPr>
                      <a:r>
                        <a:rPr lang="en-US" sz="800">
                          <a:effectLst/>
                        </a:rPr>
                        <a:t>Comply</a:t>
                      </a:r>
                      <a:endParaRPr lang="en-ZA" sz="900">
                        <a:effectLst/>
                        <a:latin typeface="Times New Roman"/>
                        <a:ea typeface="Times New Roman"/>
                      </a:endParaRPr>
                    </a:p>
                  </a:txBody>
                  <a:tcPr marL="50875" marR="50875" marT="0" marB="0" anchor="ctr"/>
                </a:tc>
                <a:tc hMerge="1">
                  <a:txBody>
                    <a:bodyPr/>
                    <a:lstStyle/>
                    <a:p>
                      <a:endParaRPr lang="en-ZA"/>
                    </a:p>
                  </a:txBody>
                  <a:tcPr/>
                </a:tc>
              </a:tr>
              <a:tr h="148384">
                <a:tc vMerge="1">
                  <a:txBody>
                    <a:bodyPr/>
                    <a:lstStyle/>
                    <a:p>
                      <a:endParaRPr lang="en-ZA"/>
                    </a:p>
                  </a:txBody>
                  <a:tcPr/>
                </a:tc>
                <a:tc>
                  <a:txBody>
                    <a:bodyPr/>
                    <a:lstStyle/>
                    <a:p>
                      <a:pPr algn="ctr">
                        <a:spcAft>
                          <a:spcPts val="0"/>
                        </a:spcAft>
                      </a:pPr>
                      <a:r>
                        <a:rPr lang="en-US" sz="800">
                          <a:effectLst/>
                        </a:rPr>
                        <a:t>Yes</a:t>
                      </a:r>
                      <a:endParaRPr lang="en-ZA" sz="900">
                        <a:effectLst/>
                        <a:latin typeface="Times New Roman"/>
                        <a:ea typeface="Times New Roman"/>
                      </a:endParaRPr>
                    </a:p>
                  </a:txBody>
                  <a:tcPr marL="50875" marR="50875" marT="0" marB="0" anchor="ctr"/>
                </a:tc>
                <a:tc>
                  <a:txBody>
                    <a:bodyPr/>
                    <a:lstStyle/>
                    <a:p>
                      <a:pPr algn="ctr">
                        <a:spcAft>
                          <a:spcPts val="0"/>
                        </a:spcAft>
                      </a:pPr>
                      <a:r>
                        <a:rPr lang="en-US" sz="800">
                          <a:effectLst/>
                        </a:rPr>
                        <a:t>No</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Yes</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No</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Yes</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No</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Yes</a:t>
                      </a:r>
                      <a:endParaRPr lang="en-ZA" sz="900">
                        <a:effectLst/>
                        <a:latin typeface="Times New Roman"/>
                        <a:ea typeface="Times New Roman"/>
                      </a:endParaRPr>
                    </a:p>
                  </a:txBody>
                  <a:tcPr marL="50875" marR="50875" marT="0" marB="0" anchor="ctr"/>
                </a:tc>
                <a:tc>
                  <a:txBody>
                    <a:bodyPr/>
                    <a:lstStyle/>
                    <a:p>
                      <a:pPr algn="just">
                        <a:spcAft>
                          <a:spcPts val="0"/>
                        </a:spcAft>
                      </a:pPr>
                      <a:r>
                        <a:rPr lang="en-US" sz="800">
                          <a:effectLst/>
                        </a:rPr>
                        <a:t>No</a:t>
                      </a:r>
                      <a:endParaRPr lang="en-ZA" sz="900">
                        <a:effectLst/>
                        <a:latin typeface="Times New Roman"/>
                        <a:ea typeface="Times New Roman"/>
                      </a:endParaRPr>
                    </a:p>
                  </a:txBody>
                  <a:tcPr marL="50875" marR="50875" marT="0" marB="0" anchor="ctr"/>
                </a:tc>
                <a:tc>
                  <a:txBody>
                    <a:bodyPr/>
                    <a:lstStyle/>
                    <a:p>
                      <a:pPr>
                        <a:spcAft>
                          <a:spcPts val="0"/>
                        </a:spcAft>
                      </a:pPr>
                      <a:r>
                        <a:rPr lang="en-US" sz="800">
                          <a:effectLst/>
                        </a:rPr>
                        <a:t>Yes</a:t>
                      </a:r>
                      <a:endParaRPr lang="en-ZA" sz="900">
                        <a:effectLst/>
                        <a:latin typeface="Times New Roman"/>
                        <a:ea typeface="Times New Roman"/>
                      </a:endParaRPr>
                    </a:p>
                  </a:txBody>
                  <a:tcPr marL="50875" marR="50875" marT="0" marB="0" anchor="b"/>
                </a:tc>
                <a:tc>
                  <a:txBody>
                    <a:bodyPr/>
                    <a:lstStyle/>
                    <a:p>
                      <a:pPr>
                        <a:spcAft>
                          <a:spcPts val="0"/>
                        </a:spcAft>
                      </a:pPr>
                      <a:r>
                        <a:rPr lang="en-US" sz="800">
                          <a:effectLst/>
                        </a:rPr>
                        <a:t>No</a:t>
                      </a:r>
                      <a:endParaRPr lang="en-ZA" sz="900">
                        <a:effectLst/>
                        <a:latin typeface="Times New Roman"/>
                        <a:ea typeface="Times New Roman"/>
                      </a:endParaRPr>
                    </a:p>
                  </a:txBody>
                  <a:tcPr marL="50875" marR="50875" marT="0" marB="0" anchor="b"/>
                </a:tc>
              </a:tr>
              <a:tr h="487549">
                <a:tc>
                  <a:txBody>
                    <a:bodyPr/>
                    <a:lstStyle/>
                    <a:p>
                      <a:pPr algn="just">
                        <a:spcAft>
                          <a:spcPts val="0"/>
                        </a:spcAft>
                      </a:pPr>
                      <a:r>
                        <a:rPr lang="en-US" sz="700">
                          <a:effectLst/>
                        </a:rPr>
                        <a:t>General Safety Regulations: GSR 2(1). Employer has failed to do a risk assessment to ensure that it covers all ergonomic related risks</a:t>
                      </a:r>
                      <a:endParaRPr lang="en-ZA" sz="900">
                        <a:effectLst/>
                        <a:latin typeface="Times New Roman"/>
                        <a:ea typeface="Times New Roman"/>
                      </a:endParaRPr>
                    </a:p>
                  </a:txBody>
                  <a:tcPr marL="50875" marR="50875" marT="0" marB="0" anchor="ctr"/>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r>
              <a:tr h="678329">
                <a:tc>
                  <a:txBody>
                    <a:bodyPr/>
                    <a:lstStyle/>
                    <a:p>
                      <a:pPr algn="just">
                        <a:spcAft>
                          <a:spcPts val="0"/>
                        </a:spcAft>
                      </a:pPr>
                      <a:r>
                        <a:rPr lang="en-US" sz="700">
                          <a:effectLst/>
                        </a:rPr>
                        <a:t>Status update</a:t>
                      </a:r>
                      <a:endParaRPr lang="en-ZA" sz="900">
                        <a:effectLst/>
                        <a:latin typeface="Times New Roman"/>
                        <a:ea typeface="Times New Roman"/>
                      </a:endParaRPr>
                    </a:p>
                  </a:txBody>
                  <a:tcPr marL="50875" marR="50875" marT="0" marB="0" anchor="ctr"/>
                </a:tc>
                <a:tc gridSpan="2">
                  <a:txBody>
                    <a:bodyPr/>
                    <a:lstStyle/>
                    <a:p>
                      <a:pPr>
                        <a:spcAft>
                          <a:spcPts val="0"/>
                        </a:spcAft>
                      </a:pPr>
                      <a:r>
                        <a:rPr lang="en-US" sz="700">
                          <a:effectLst/>
                        </a:rPr>
                        <a:t>Contravention Notice issued. Employer granted 60 days to comply.</a:t>
                      </a:r>
                      <a:endParaRPr lang="en-ZA" sz="900">
                        <a:effectLst/>
                      </a:endParaRPr>
                    </a:p>
                    <a:p>
                      <a:pPr>
                        <a:spcAft>
                          <a:spcPts val="0"/>
                        </a:spcAft>
                      </a:pPr>
                      <a:r>
                        <a:rPr lang="en-US" sz="700">
                          <a:effectLst/>
                        </a:rPr>
                        <a:t>Follow- up Inspections due on 22 May 2017</a:t>
                      </a:r>
                      <a:endParaRPr lang="en-ZA" sz="900">
                        <a:effectLst/>
                        <a:latin typeface="Times New Roman"/>
                        <a:ea typeface="Times New Roman"/>
                      </a:endParaRPr>
                    </a:p>
                  </a:txBody>
                  <a:tcPr marL="50875" marR="50875" marT="0" marB="0"/>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r>
              <a:tr h="1438152">
                <a:tc>
                  <a:txBody>
                    <a:bodyPr/>
                    <a:lstStyle/>
                    <a:p>
                      <a:pPr algn="just">
                        <a:spcAft>
                          <a:spcPts val="0"/>
                        </a:spcAft>
                      </a:pPr>
                      <a:r>
                        <a:rPr lang="en-US" sz="700">
                          <a:effectLst/>
                        </a:rPr>
                        <a:t>General Safety Regulations: GSR 2(2). Where it is not practicable to safeguard the condition or situation contemplated in subregulation (1), the employer or user of machinery shall take steps to reduce the risk as much as is practicable, and shall provide free of charge and maintain in a good and clean codition such safety equipment and facilities as may be necessary to ensure that any person exposed to any such condition or sitution at ta workplace or in the course of his employment or on premises where machinery is used is rendered safe.  </a:t>
                      </a:r>
                      <a:endParaRPr lang="en-ZA" sz="900">
                        <a:effectLst/>
                        <a:latin typeface="Times New Roman"/>
                        <a:ea typeface="Times New Roman"/>
                      </a:endParaRPr>
                    </a:p>
                  </a:txBody>
                  <a:tcPr marL="50875" marR="50875" marT="0" marB="0" anchor="ctr"/>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 </a:t>
                      </a:r>
                      <a:endParaRPr lang="en-ZA" sz="900">
                        <a:effectLst/>
                        <a:latin typeface="Times New Roman"/>
                        <a:ea typeface="Times New Roman"/>
                      </a:endParaRPr>
                    </a:p>
                  </a:txBody>
                  <a:tcPr marL="50875" marR="50875" marT="0" marB="0" anchor="b"/>
                </a:tc>
                <a:tc>
                  <a:txBody>
                    <a:bodyPr/>
                    <a:lstStyle/>
                    <a:p>
                      <a:pPr algn="ctr">
                        <a:spcAft>
                          <a:spcPts val="0"/>
                        </a:spcAft>
                      </a:pPr>
                      <a:r>
                        <a:rPr lang="en-US" sz="900">
                          <a:effectLst/>
                        </a:rPr>
                        <a:t>√</a:t>
                      </a:r>
                      <a:endParaRPr lang="en-ZA" sz="900">
                        <a:effectLst/>
                        <a:latin typeface="Times New Roman"/>
                        <a:ea typeface="Times New Roman"/>
                      </a:endParaRPr>
                    </a:p>
                  </a:txBody>
                  <a:tcPr marL="50875" marR="50875" marT="0" marB="0" anchor="b"/>
                </a:tc>
              </a:tr>
              <a:tr h="1017494">
                <a:tc>
                  <a:txBody>
                    <a:bodyPr/>
                    <a:lstStyle/>
                    <a:p>
                      <a:pPr algn="just">
                        <a:spcAft>
                          <a:spcPts val="0"/>
                        </a:spcAft>
                      </a:pPr>
                      <a:r>
                        <a:rPr lang="en-US" sz="700">
                          <a:effectLst/>
                        </a:rPr>
                        <a:t>Status update</a:t>
                      </a:r>
                      <a:endParaRPr lang="en-ZA" sz="900">
                        <a:effectLst/>
                        <a:latin typeface="Times New Roman"/>
                        <a:ea typeface="Times New Roman"/>
                      </a:endParaRPr>
                    </a:p>
                  </a:txBody>
                  <a:tcPr marL="50875" marR="50875" marT="0" marB="0" anchor="ctr"/>
                </a:tc>
                <a:tc gridSpan="2">
                  <a:txBody>
                    <a:bodyPr/>
                    <a:lstStyle/>
                    <a:p>
                      <a:pPr>
                        <a:spcAft>
                          <a:spcPts val="0"/>
                        </a:spcAft>
                      </a:pPr>
                      <a:r>
                        <a:rPr lang="en-US" sz="700">
                          <a:effectLst/>
                        </a:rPr>
                        <a:t>Contravention Notice issued. Employer granted 60 days to comply.</a:t>
                      </a:r>
                      <a:endParaRPr lang="en-ZA" sz="900">
                        <a:effectLst/>
                      </a:endParaRPr>
                    </a:p>
                    <a:p>
                      <a:pPr>
                        <a:spcAft>
                          <a:spcPts val="0"/>
                        </a:spcAft>
                      </a:pPr>
                      <a:r>
                        <a:rPr lang="en-US" sz="700">
                          <a:effectLst/>
                        </a:rPr>
                        <a:t>Follow- up Inspections due on 22 May 2017</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a:effectLst/>
                        </a:rPr>
                        <a:t> </a:t>
                      </a:r>
                      <a:endParaRPr lang="en-ZA" sz="900">
                        <a:effectLst/>
                        <a:latin typeface="Times New Roman"/>
                        <a:ea typeface="Times New Roman"/>
                      </a:endParaRPr>
                    </a:p>
                  </a:txBody>
                  <a:tcPr marL="50875" marR="50875" marT="0" marB="0" anchor="b"/>
                </a:tc>
                <a:tc hMerge="1">
                  <a:txBody>
                    <a:bodyPr/>
                    <a:lstStyle/>
                    <a:p>
                      <a:endParaRPr lang="en-ZA"/>
                    </a:p>
                  </a:txBody>
                  <a:tcPr/>
                </a:tc>
                <a:tc gridSpan="2">
                  <a:txBody>
                    <a:bodyPr/>
                    <a:lstStyle/>
                    <a:p>
                      <a:pPr>
                        <a:spcAft>
                          <a:spcPts val="0"/>
                        </a:spcAft>
                      </a:pPr>
                      <a:r>
                        <a:rPr lang="en-US" sz="700" dirty="0">
                          <a:effectLst/>
                        </a:rPr>
                        <a:t>Contravention Notice issued. Employer informed that they have 60 days to comply.</a:t>
                      </a:r>
                      <a:endParaRPr lang="en-ZA" sz="900" dirty="0">
                        <a:effectLst/>
                      </a:endParaRPr>
                    </a:p>
                    <a:p>
                      <a:pPr>
                        <a:spcAft>
                          <a:spcPts val="0"/>
                        </a:spcAft>
                      </a:pPr>
                      <a:r>
                        <a:rPr lang="en-US" sz="700" dirty="0">
                          <a:effectLst/>
                        </a:rPr>
                        <a:t>Follow- up Inspections due on 30 May 2017</a:t>
                      </a:r>
                      <a:endParaRPr lang="en-ZA" sz="900" dirty="0">
                        <a:effectLst/>
                        <a:latin typeface="Times New Roman"/>
                        <a:ea typeface="Times New Roman"/>
                      </a:endParaRPr>
                    </a:p>
                  </a:txBody>
                  <a:tcPr marL="50875" marR="50875" marT="0" marB="0" anchor="b"/>
                </a:tc>
                <a:tc hMerge="1">
                  <a:txBody>
                    <a:bodyPr/>
                    <a:lstStyle/>
                    <a:p>
                      <a:endParaRPr lang="en-ZA"/>
                    </a:p>
                  </a:txBody>
                  <a:tcPr/>
                </a:tc>
              </a:tr>
            </a:tbl>
          </a:graphicData>
        </a:graphic>
      </p:graphicFrame>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8</a:t>
            </a:fld>
            <a:endParaRPr lang="en-US"/>
          </a:p>
        </p:txBody>
      </p:sp>
    </p:spTree>
    <p:extLst>
      <p:ext uri="{BB962C8B-B14F-4D97-AF65-F5344CB8AC3E}">
        <p14:creationId xmlns:p14="http://schemas.microsoft.com/office/powerpoint/2010/main" xmlns="" val="176406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t>Details of companies and the notices issued.</a:t>
            </a:r>
          </a:p>
        </p:txBody>
      </p:sp>
      <p:sp>
        <p:nvSpPr>
          <p:cNvPr id="4" name="Date Placeholder 3"/>
          <p:cNvSpPr>
            <a:spLocks noGrp="1"/>
          </p:cNvSpPr>
          <p:nvPr>
            <p:ph type="dt" sz="half" idx="10"/>
          </p:nvPr>
        </p:nvSpPr>
        <p:spPr/>
        <p:txBody>
          <a:bodyPr/>
          <a:lstStyle/>
          <a:p>
            <a:pPr>
              <a:defRPr/>
            </a:pPr>
            <a:fld id="{A128789F-4DBC-4BDE-977F-FDE6F6586C87}" type="datetime1">
              <a:rPr lang="en-US" smtClean="0"/>
              <a:pPr>
                <a:defRPr/>
              </a:pPr>
              <a:t>5/19/2017</a:t>
            </a:fld>
            <a:endParaRPr lang="en-US"/>
          </a:p>
        </p:txBody>
      </p:sp>
      <p:sp>
        <p:nvSpPr>
          <p:cNvPr id="5" name="Slide Number Placeholder 4"/>
          <p:cNvSpPr>
            <a:spLocks noGrp="1"/>
          </p:cNvSpPr>
          <p:nvPr>
            <p:ph type="sldNum" sz="quarter" idx="12"/>
          </p:nvPr>
        </p:nvSpPr>
        <p:spPr/>
        <p:txBody>
          <a:bodyPr/>
          <a:lstStyle/>
          <a:p>
            <a:pPr>
              <a:defRPr/>
            </a:pPr>
            <a:fld id="{04A4265F-37CA-4F13-8C11-DEEA2C6DE7A1}" type="slidenum">
              <a:rPr lang="en-US" smtClean="0"/>
              <a:pPr>
                <a:defRPr/>
              </a:pPr>
              <a:t>9</a:t>
            </a:fld>
            <a:endParaRPr lang="en-US"/>
          </a:p>
        </p:txBody>
      </p:sp>
      <p:sp>
        <p:nvSpPr>
          <p:cNvPr id="7" name="Rectangle 1"/>
          <p:cNvSpPr>
            <a:spLocks noChangeArrowheads="1"/>
          </p:cNvSpPr>
          <p:nvPr/>
        </p:nvSpPr>
        <p:spPr bwMode="auto">
          <a:xfrm>
            <a:off x="3181350"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731943466"/>
              </p:ext>
            </p:extLst>
          </p:nvPr>
        </p:nvGraphicFramePr>
        <p:xfrm>
          <a:off x="609539" y="1386200"/>
          <a:ext cx="7924922" cy="4679643"/>
        </p:xfrm>
        <a:graphic>
          <a:graphicData uri="http://schemas.openxmlformats.org/drawingml/2006/table">
            <a:tbl>
              <a:tblPr firstRow="1" firstCol="1" bandRow="1">
                <a:tableStyleId>{5C22544A-7EE6-4342-B048-85BDC9FD1C3A}</a:tableStyleId>
              </a:tblPr>
              <a:tblGrid>
                <a:gridCol w="2705792"/>
                <a:gridCol w="521913"/>
                <a:gridCol w="625208"/>
                <a:gridCol w="418618"/>
                <a:gridCol w="521913"/>
                <a:gridCol w="521913"/>
                <a:gridCol w="521913"/>
                <a:gridCol w="521913"/>
                <a:gridCol w="521913"/>
                <a:gridCol w="521913"/>
                <a:gridCol w="521913"/>
              </a:tblGrid>
              <a:tr h="554532">
                <a:tc>
                  <a:txBody>
                    <a:bodyPr/>
                    <a:lstStyle/>
                    <a:p>
                      <a:pPr algn="just">
                        <a:spcAft>
                          <a:spcPts val="0"/>
                        </a:spcAft>
                      </a:pPr>
                      <a:r>
                        <a:rPr lang="en-US" sz="900" dirty="0">
                          <a:effectLst/>
                        </a:rPr>
                        <a:t>Environmental Regulations for Workplaces: ERW (6). An employer shall provide and maintain sufficient clear and unobstructed space at boiler making section. </a:t>
                      </a:r>
                      <a:endParaRPr lang="en-ZA" sz="1000" dirty="0">
                        <a:effectLst/>
                        <a:latin typeface="Times New Roman"/>
                        <a:ea typeface="Times New Roman"/>
                      </a:endParaRPr>
                    </a:p>
                  </a:txBody>
                  <a:tcPr marL="58715" marR="58715" marT="0" marB="0" anchor="ctr"/>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endParaRPr lang="en-ZA" sz="900">
                        <a:effectLst/>
                        <a:latin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r>
              <a:tr h="1043826">
                <a:tc>
                  <a:txBody>
                    <a:bodyPr/>
                    <a:lstStyle/>
                    <a:p>
                      <a:pPr algn="just">
                        <a:spcAft>
                          <a:spcPts val="0"/>
                        </a:spcAft>
                      </a:pPr>
                      <a:r>
                        <a:rPr lang="en-US" sz="900">
                          <a:effectLst/>
                        </a:rPr>
                        <a:t>Status update</a:t>
                      </a:r>
                      <a:endParaRPr lang="en-ZA" sz="1000">
                        <a:effectLst/>
                        <a:latin typeface="Times New Roman"/>
                        <a:ea typeface="Times New Roman"/>
                      </a:endParaRPr>
                    </a:p>
                  </a:txBody>
                  <a:tcPr marL="58715" marR="58715" marT="0" marB="0" anchor="ctr"/>
                </a:tc>
                <a:tc gridSpan="2">
                  <a:txBody>
                    <a:bodyPr/>
                    <a:lstStyle/>
                    <a:p>
                      <a:pPr>
                        <a:spcAft>
                          <a:spcPts val="0"/>
                        </a:spcAft>
                      </a:pPr>
                      <a:r>
                        <a:rPr lang="en-US" sz="900">
                          <a:effectLst/>
                        </a:rPr>
                        <a:t> </a:t>
                      </a:r>
                      <a:endParaRPr lang="en-ZA" sz="1000">
                        <a:effectLst/>
                      </a:endParaRPr>
                    </a:p>
                    <a:p>
                      <a:pPr>
                        <a:spcAft>
                          <a:spcPts val="0"/>
                        </a:spcAft>
                      </a:pPr>
                      <a:r>
                        <a:rPr lang="en-US" sz="900">
                          <a:effectLst/>
                        </a:rPr>
                        <a:t> </a:t>
                      </a:r>
                      <a:endParaRPr lang="en-ZA" sz="1000">
                        <a:effectLst/>
                      </a:endParaRPr>
                    </a:p>
                    <a:p>
                      <a:pPr>
                        <a:spcAft>
                          <a:spcPts val="0"/>
                        </a:spcAft>
                      </a:pPr>
                      <a:r>
                        <a:rPr lang="en-US" sz="900">
                          <a:effectLst/>
                        </a:rPr>
                        <a:t> </a:t>
                      </a:r>
                      <a:endParaRPr lang="en-ZA" sz="1000">
                        <a:effectLst/>
                      </a:endParaRPr>
                    </a:p>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dirty="0">
                          <a:effectLst/>
                        </a:rPr>
                        <a:t>Contravention Notice issued. Employer informed that they have 60 days to comply.</a:t>
                      </a:r>
                      <a:endParaRPr lang="en-ZA" sz="1000" dirty="0">
                        <a:effectLst/>
                      </a:endParaRPr>
                    </a:p>
                    <a:p>
                      <a:pPr>
                        <a:spcAft>
                          <a:spcPts val="0"/>
                        </a:spcAft>
                      </a:pPr>
                      <a:r>
                        <a:rPr lang="en-US" sz="900" dirty="0">
                          <a:effectLst/>
                        </a:rPr>
                        <a:t>Follow- up Inspections due on </a:t>
                      </a:r>
                      <a:r>
                        <a:rPr lang="en-US" sz="900" dirty="0" smtClean="0">
                          <a:effectLst/>
                        </a:rPr>
                        <a:t>19</a:t>
                      </a:r>
                      <a:r>
                        <a:rPr lang="en-US" sz="900" baseline="0" dirty="0" smtClean="0">
                          <a:effectLst/>
                        </a:rPr>
                        <a:t> </a:t>
                      </a:r>
                      <a:r>
                        <a:rPr lang="en-US" sz="900" dirty="0" smtClean="0">
                          <a:effectLst/>
                        </a:rPr>
                        <a:t> </a:t>
                      </a:r>
                      <a:r>
                        <a:rPr lang="en-US" sz="900" dirty="0">
                          <a:effectLst/>
                        </a:rPr>
                        <a:t>May 2017</a:t>
                      </a:r>
                      <a:endParaRPr lang="en-ZA" sz="1000" dirty="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r>
              <a:tr h="415899">
                <a:tc>
                  <a:txBody>
                    <a:bodyPr/>
                    <a:lstStyle/>
                    <a:p>
                      <a:pPr algn="just">
                        <a:spcAft>
                          <a:spcPts val="0"/>
                        </a:spcAft>
                      </a:pPr>
                      <a:r>
                        <a:rPr lang="en-US" sz="900">
                          <a:effectLst/>
                        </a:rPr>
                        <a:t>Pressure Equipment Regulations: PER 14. Record of all inspections, tests and repairs for the boiler.</a:t>
                      </a:r>
                      <a:endParaRPr lang="en-ZA" sz="1000">
                        <a:effectLst/>
                        <a:latin typeface="Times New Roman"/>
                        <a:ea typeface="Times New Roman"/>
                      </a:endParaRPr>
                    </a:p>
                  </a:txBody>
                  <a:tcPr marL="58715" marR="58715" marT="0" marB="0" anchor="ctr"/>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endParaRPr lang="en-ZA" sz="900">
                        <a:effectLst/>
                        <a:latin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r>
              <a:tr h="1043826">
                <a:tc>
                  <a:txBody>
                    <a:bodyPr/>
                    <a:lstStyle/>
                    <a:p>
                      <a:pPr algn="just">
                        <a:spcAft>
                          <a:spcPts val="0"/>
                        </a:spcAft>
                      </a:pPr>
                      <a:r>
                        <a:rPr lang="en-US" sz="900">
                          <a:effectLst/>
                        </a:rPr>
                        <a:t>Status update</a:t>
                      </a:r>
                      <a:endParaRPr lang="en-ZA" sz="1000">
                        <a:effectLst/>
                        <a:latin typeface="Times New Roman"/>
                        <a:ea typeface="Times New Roman"/>
                      </a:endParaRPr>
                    </a:p>
                  </a:txBody>
                  <a:tcPr marL="58715" marR="58715" marT="0" marB="0" anchor="ctr"/>
                </a:tc>
                <a:tc gridSpan="2">
                  <a:txBody>
                    <a:bodyPr/>
                    <a:lstStyle/>
                    <a:p>
                      <a:pPr>
                        <a:spcAft>
                          <a:spcPts val="0"/>
                        </a:spcAft>
                      </a:pPr>
                      <a:r>
                        <a:rPr lang="en-US" sz="900">
                          <a:effectLst/>
                        </a:rPr>
                        <a:t>Contravention notice issued. Employer provided 60 days to comply.</a:t>
                      </a:r>
                      <a:endParaRPr lang="en-ZA" sz="1000">
                        <a:effectLst/>
                      </a:endParaRPr>
                    </a:p>
                    <a:p>
                      <a:pPr>
                        <a:spcAft>
                          <a:spcPts val="0"/>
                        </a:spcAft>
                      </a:pPr>
                      <a:r>
                        <a:rPr lang="en-US" sz="900">
                          <a:effectLst/>
                        </a:rPr>
                        <a:t>Follow- up Inspections due on 22 May 2017</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The boiler was removed from the premises.</a:t>
                      </a:r>
                      <a:endParaRPr lang="en-ZA" sz="1000">
                        <a:effectLst/>
                        <a:latin typeface="Times New Roman"/>
                        <a:ea typeface="Times New Roman"/>
                      </a:endParaRPr>
                    </a:p>
                  </a:txBody>
                  <a:tcPr marL="58715" marR="58715" marT="0" marB="0"/>
                </a:tc>
                <a:tc hMerge="1">
                  <a:txBody>
                    <a:bodyPr/>
                    <a:lstStyle/>
                    <a:p>
                      <a:endParaRPr lang="en-ZA"/>
                    </a:p>
                  </a:txBody>
                  <a:tcPr/>
                </a:tc>
                <a:tc gridSpan="2">
                  <a:txBody>
                    <a:bodyPr/>
                    <a:lstStyle/>
                    <a:p>
                      <a:pPr>
                        <a:spcAft>
                          <a:spcPts val="0"/>
                        </a:spcAft>
                      </a:pPr>
                      <a:r>
                        <a:rPr lang="en-US" sz="900" dirty="0">
                          <a:effectLst/>
                        </a:rPr>
                        <a:t>Contravention Notice issued. Employer informed that they have 60 days to comply.</a:t>
                      </a:r>
                      <a:endParaRPr lang="en-ZA" sz="1000" dirty="0">
                        <a:effectLst/>
                      </a:endParaRPr>
                    </a:p>
                    <a:p>
                      <a:pPr>
                        <a:spcAft>
                          <a:spcPts val="0"/>
                        </a:spcAft>
                      </a:pPr>
                      <a:r>
                        <a:rPr lang="en-US" sz="900" dirty="0">
                          <a:effectLst/>
                        </a:rPr>
                        <a:t>Follow- up Inspections due on </a:t>
                      </a:r>
                      <a:r>
                        <a:rPr lang="en-US" sz="900" dirty="0" smtClean="0">
                          <a:effectLst/>
                        </a:rPr>
                        <a:t>19 </a:t>
                      </a:r>
                      <a:r>
                        <a:rPr lang="en-US" sz="900" dirty="0">
                          <a:effectLst/>
                        </a:rPr>
                        <a:t>May 2017</a:t>
                      </a:r>
                      <a:endParaRPr lang="en-ZA" sz="1000" dirty="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r>
              <a:tr h="554532">
                <a:tc>
                  <a:txBody>
                    <a:bodyPr/>
                    <a:lstStyle/>
                    <a:p>
                      <a:pPr algn="just">
                        <a:spcAft>
                          <a:spcPts val="0"/>
                        </a:spcAft>
                      </a:pPr>
                      <a:r>
                        <a:rPr lang="en-US" sz="900">
                          <a:effectLst/>
                        </a:rPr>
                        <a:t>Hazardous Chemical Substance Regulations: HCSR 6. Employer shall ensure that air monitoring evaluation has been done by an AIA. </a:t>
                      </a:r>
                      <a:endParaRPr lang="en-ZA" sz="1000">
                        <a:effectLst/>
                        <a:latin typeface="Times New Roman"/>
                        <a:ea typeface="Times New Roman"/>
                      </a:endParaRPr>
                    </a:p>
                  </a:txBody>
                  <a:tcPr marL="58715" marR="58715" marT="0" marB="0" anchor="ctr"/>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a:t>
                      </a:r>
                      <a:endParaRPr lang="en-ZA" sz="1000">
                        <a:effectLst/>
                        <a:latin typeface="Times New Roman"/>
                        <a:ea typeface="Times New Roman"/>
                      </a:endParaRPr>
                    </a:p>
                  </a:txBody>
                  <a:tcPr marL="58715" marR="58715" marT="0" marB="0" anchor="b"/>
                </a:tc>
                <a:tc>
                  <a:txBody>
                    <a:bodyPr/>
                    <a:lstStyle/>
                    <a:p>
                      <a:pPr algn="ctr">
                        <a:spcAft>
                          <a:spcPts val="0"/>
                        </a:spcAft>
                      </a:pPr>
                      <a:r>
                        <a:rPr lang="en-US" sz="1000">
                          <a:effectLst/>
                        </a:rPr>
                        <a:t> </a:t>
                      </a:r>
                      <a:endParaRPr lang="en-ZA" sz="1000">
                        <a:effectLst/>
                        <a:latin typeface="Times New Roman"/>
                        <a:ea typeface="Times New Roman"/>
                      </a:endParaRPr>
                    </a:p>
                  </a:txBody>
                  <a:tcPr marL="58715" marR="58715" marT="0" marB="0" anchor="b"/>
                </a:tc>
              </a:tr>
              <a:tr h="913347">
                <a:tc>
                  <a:txBody>
                    <a:bodyPr/>
                    <a:lstStyle/>
                    <a:p>
                      <a:pPr algn="just">
                        <a:spcAft>
                          <a:spcPts val="0"/>
                        </a:spcAft>
                      </a:pPr>
                      <a:r>
                        <a:rPr lang="en-US" sz="900">
                          <a:effectLst/>
                        </a:rPr>
                        <a:t>Status update</a:t>
                      </a:r>
                      <a:endParaRPr lang="en-ZA" sz="1000">
                        <a:effectLst/>
                        <a:latin typeface="Times New Roman"/>
                        <a:ea typeface="Times New Roman"/>
                      </a:endParaRPr>
                    </a:p>
                  </a:txBody>
                  <a:tcPr marL="58715" marR="58715" marT="0" marB="0" anchor="ctr"/>
                </a:tc>
                <a:tc gridSpan="2">
                  <a:txBody>
                    <a:bodyPr/>
                    <a:lstStyle/>
                    <a:p>
                      <a:pPr>
                        <a:spcAft>
                          <a:spcPts val="0"/>
                        </a:spcAft>
                      </a:pPr>
                      <a:r>
                        <a:rPr lang="en-US" sz="900">
                          <a:effectLst/>
                        </a:rPr>
                        <a:t>Contravention notice issued. Employer provided 60 days to comply.</a:t>
                      </a:r>
                      <a:endParaRPr lang="en-ZA" sz="1000">
                        <a:effectLst/>
                      </a:endParaRPr>
                    </a:p>
                    <a:p>
                      <a:pPr>
                        <a:spcAft>
                          <a:spcPts val="0"/>
                        </a:spcAft>
                      </a:pPr>
                      <a:r>
                        <a:rPr lang="en-US" sz="900">
                          <a:effectLst/>
                        </a:rPr>
                        <a:t>Follow- up Inspections due on 22 May 2017</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a:effectLst/>
                        </a:rPr>
                        <a:t> </a:t>
                      </a:r>
                      <a:endParaRPr lang="en-ZA" sz="1000">
                        <a:effectLst/>
                        <a:latin typeface="Times New Roman"/>
                        <a:ea typeface="Times New Roman"/>
                      </a:endParaRPr>
                    </a:p>
                  </a:txBody>
                  <a:tcPr marL="58715" marR="58715" marT="0" marB="0" anchor="b"/>
                </a:tc>
                <a:tc hMerge="1">
                  <a:txBody>
                    <a:bodyPr/>
                    <a:lstStyle/>
                    <a:p>
                      <a:endParaRPr lang="en-ZA"/>
                    </a:p>
                  </a:txBody>
                  <a:tcPr/>
                </a:tc>
                <a:tc gridSpan="2">
                  <a:txBody>
                    <a:bodyPr/>
                    <a:lstStyle/>
                    <a:p>
                      <a:pPr>
                        <a:spcAft>
                          <a:spcPts val="0"/>
                        </a:spcAft>
                      </a:pPr>
                      <a:r>
                        <a:rPr lang="en-US" sz="900" dirty="0">
                          <a:effectLst/>
                        </a:rPr>
                        <a:t> </a:t>
                      </a:r>
                      <a:endParaRPr lang="en-ZA" sz="1000" dirty="0">
                        <a:effectLst/>
                        <a:latin typeface="Times New Roman"/>
                        <a:ea typeface="Times New Roman"/>
                      </a:endParaRPr>
                    </a:p>
                  </a:txBody>
                  <a:tcPr marL="58715" marR="58715" marT="0" marB="0" anchor="b"/>
                </a:tc>
                <a:tc hMerge="1">
                  <a:txBody>
                    <a:bodyPr/>
                    <a:lstStyle/>
                    <a:p>
                      <a:endParaRPr lang="en-ZA"/>
                    </a:p>
                  </a:txBody>
                  <a:tcPr/>
                </a:tc>
              </a:tr>
            </a:tbl>
          </a:graphicData>
        </a:graphic>
      </p:graphicFrame>
    </p:spTree>
    <p:extLst>
      <p:ext uri="{BB962C8B-B14F-4D97-AF65-F5344CB8AC3E}">
        <p14:creationId xmlns:p14="http://schemas.microsoft.com/office/powerpoint/2010/main" xmlns="" val="387941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3916</Words>
  <Application>Microsoft Office PowerPoint</Application>
  <PresentationFormat>On-screen Show (4:3)</PresentationFormat>
  <Paragraphs>931</Paragraphs>
  <Slides>52</Slides>
  <Notes>1</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Office Theme</vt:lpstr>
      <vt:lpstr>1_Accenture_tiger_InterpretationA_animate_full</vt:lpstr>
      <vt:lpstr>2_Accenture_tiger_InterpretationA_animate_full</vt:lpstr>
      <vt:lpstr>10_Office Theme</vt:lpstr>
      <vt:lpstr>Slide 1</vt:lpstr>
      <vt:lpstr>PURPOSE</vt:lpstr>
      <vt:lpstr>Provincial feedback</vt:lpstr>
      <vt:lpstr>BACKGROUND</vt:lpstr>
      <vt:lpstr>Cont..</vt:lpstr>
      <vt:lpstr>Cont...</vt:lpstr>
      <vt:lpstr>Conclusion</vt:lpstr>
      <vt:lpstr>Details of companies and the notices issued.</vt:lpstr>
      <vt:lpstr>Details of companies and the notices issued.</vt:lpstr>
      <vt:lpstr>Details of companies and the notices issued.</vt:lpstr>
      <vt:lpstr>Details of companies and the notices issued.</vt:lpstr>
      <vt:lpstr>PROHIBITION NOTICES SERVED/STATUS: </vt:lpstr>
      <vt:lpstr>Cont...</vt:lpstr>
      <vt:lpstr>Cont..</vt:lpstr>
      <vt:lpstr>Cont..</vt:lpstr>
      <vt:lpstr>Cont...</vt:lpstr>
      <vt:lpstr>Cont...</vt:lpstr>
      <vt:lpstr>SECTORAL DETERMINATION:13 FARMWORKERS</vt:lpstr>
      <vt:lpstr>SECTORAL DETERMINATION :13 FARMWORKERS</vt:lpstr>
      <vt:lpstr>SECTORAL DETERMINATION :13 FARMWORKERS</vt:lpstr>
      <vt:lpstr>SECTORAL DETERMINATION :13 FARMWORKERS</vt:lpstr>
      <vt:lpstr>SECTORAL DETERMINATION :13 FARMWORKERS</vt:lpstr>
      <vt:lpstr>SECTORAL DETERMINATION :13 FARMWORKERS</vt:lpstr>
      <vt:lpstr>SECTORAL DETERMINATION :13 FARMWORKERS</vt:lpstr>
      <vt:lpstr>SECTORAL DETERMINATION :13 FARMWORKERS</vt:lpstr>
      <vt:lpstr>Notices served/status</vt:lpstr>
      <vt:lpstr>Notices served/status</vt:lpstr>
      <vt:lpstr>Notices served/status</vt:lpstr>
      <vt:lpstr>OVERSIGHT VISITS</vt:lpstr>
      <vt:lpstr>KZN OVERSIGHT VISIT CONDUCTED BY THE PORTFOLIO COMMITEE 28-31 MARCH 2017</vt:lpstr>
      <vt:lpstr>DISCUSSION</vt:lpstr>
      <vt:lpstr>Cont..</vt:lpstr>
      <vt:lpstr>Cont...</vt:lpstr>
      <vt:lpstr>The Findings</vt:lpstr>
      <vt:lpstr>Cont....</vt:lpstr>
      <vt:lpstr>Cont.....</vt:lpstr>
      <vt:lpstr>Cont..</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Details on non compliance and action taken</vt:lpstr>
      <vt:lpstr>CONSTRAINTS</vt:lpstr>
      <vt:lpstr>WAYFORWARD</vt:lpstr>
      <vt:lpstr>Slide 52</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639</cp:revision>
  <cp:lastPrinted>2017-04-21T11:39:35Z</cp:lastPrinted>
  <dcterms:created xsi:type="dcterms:W3CDTF">2011-10-12T13:20:57Z</dcterms:created>
  <dcterms:modified xsi:type="dcterms:W3CDTF">2017-05-19T08:29:36Z</dcterms:modified>
</cp:coreProperties>
</file>