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Lst>
  <p:notesMasterIdLst>
    <p:notesMasterId r:id="rId27"/>
  </p:notesMasterIdLst>
  <p:sldIdLst>
    <p:sldId id="302" r:id="rId2"/>
    <p:sldId id="268" r:id="rId3"/>
    <p:sldId id="257" r:id="rId4"/>
    <p:sldId id="323" r:id="rId5"/>
    <p:sldId id="324" r:id="rId6"/>
    <p:sldId id="274" r:id="rId7"/>
    <p:sldId id="297" r:id="rId8"/>
    <p:sldId id="313" r:id="rId9"/>
    <p:sldId id="325" r:id="rId10"/>
    <p:sldId id="303" r:id="rId11"/>
    <p:sldId id="309" r:id="rId12"/>
    <p:sldId id="310" r:id="rId13"/>
    <p:sldId id="277" r:id="rId14"/>
    <p:sldId id="311" r:id="rId15"/>
    <p:sldId id="312" r:id="rId16"/>
    <p:sldId id="307" r:id="rId17"/>
    <p:sldId id="308" r:id="rId18"/>
    <p:sldId id="286" r:id="rId19"/>
    <p:sldId id="321" r:id="rId20"/>
    <p:sldId id="326" r:id="rId21"/>
    <p:sldId id="327" r:id="rId22"/>
    <p:sldId id="318" r:id="rId23"/>
    <p:sldId id="320" r:id="rId24"/>
    <p:sldId id="294" r:id="rId25"/>
    <p:sldId id="295" r:id="rId26"/>
  </p:sldIdLst>
  <p:sldSz cx="9144000" cy="6858000" type="screen4x3"/>
  <p:notesSz cx="6858000" cy="9144000"/>
  <p:defaultTextStyle>
    <a:lvl1pPr>
      <a:defRPr>
        <a:latin typeface="Calibri"/>
        <a:ea typeface="Calibri"/>
        <a:cs typeface="Calibri"/>
        <a:sym typeface="Calibri"/>
      </a:defRPr>
    </a:lvl1pPr>
    <a:lvl2pPr indent="457200">
      <a:defRPr>
        <a:latin typeface="Calibri"/>
        <a:ea typeface="Calibri"/>
        <a:cs typeface="Calibri"/>
        <a:sym typeface="Calibri"/>
      </a:defRPr>
    </a:lvl2pPr>
    <a:lvl3pPr indent="914400">
      <a:defRPr>
        <a:latin typeface="Calibri"/>
        <a:ea typeface="Calibri"/>
        <a:cs typeface="Calibri"/>
        <a:sym typeface="Calibri"/>
      </a:defRPr>
    </a:lvl3pPr>
    <a:lvl4pPr indent="1371600">
      <a:defRPr>
        <a:latin typeface="Calibri"/>
        <a:ea typeface="Calibri"/>
        <a:cs typeface="Calibri"/>
        <a:sym typeface="Calibri"/>
      </a:defRPr>
    </a:lvl4pPr>
    <a:lvl5pPr indent="1828800">
      <a:defRPr>
        <a:latin typeface="Calibri"/>
        <a:ea typeface="Calibri"/>
        <a:cs typeface="Calibri"/>
        <a:sym typeface="Calibri"/>
      </a:defRPr>
    </a:lvl5pPr>
    <a:lvl6pPr indent="2286000">
      <a:defRPr>
        <a:latin typeface="Calibri"/>
        <a:ea typeface="Calibri"/>
        <a:cs typeface="Calibri"/>
        <a:sym typeface="Calibri"/>
      </a:defRPr>
    </a:lvl6pPr>
    <a:lvl7pPr indent="2743200">
      <a:defRPr>
        <a:latin typeface="Calibri"/>
        <a:ea typeface="Calibri"/>
        <a:cs typeface="Calibri"/>
        <a:sym typeface="Calibri"/>
      </a:defRPr>
    </a:lvl7pPr>
    <a:lvl8pPr indent="3200400">
      <a:defRPr>
        <a:latin typeface="Calibri"/>
        <a:ea typeface="Calibri"/>
        <a:cs typeface="Calibri"/>
        <a:sym typeface="Calibri"/>
      </a:defRPr>
    </a:lvl8pPr>
    <a:lvl9pPr indent="3657600">
      <a:defRPr>
        <a:latin typeface="Calibri"/>
        <a:ea typeface="Calibri"/>
        <a:cs typeface="Calibri"/>
        <a:sym typeface="Calibri"/>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k" initials="B"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B7150"/>
    <a:srgbClr val="FBFBF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
          <a:latin typeface="Calibri"/>
          <a:ea typeface="Calibri"/>
          <a:cs typeface="Calibri"/>
        </a:font>
        <a:srgbClr val="000000"/>
      </a:tcTxStyle>
      <a:tcStyle>
        <a:tcBdr>
          <a:left>
            <a:ln w="12700" cap="flat">
              <a:solidFill>
                <a:srgbClr val="9BBB59"/>
              </a:solidFill>
              <a:prstDash val="solid"/>
              <a:bevel/>
            </a:ln>
          </a:left>
          <a:right>
            <a:ln w="12700" cap="flat">
              <a:solidFill>
                <a:srgbClr val="9BBB59"/>
              </a:solidFill>
              <a:prstDash val="solid"/>
              <a:bevel/>
            </a:ln>
          </a:right>
          <a:top>
            <a:ln w="12700" cap="flat">
              <a:solidFill>
                <a:srgbClr val="9BBB59"/>
              </a:solidFill>
              <a:prstDash val="solid"/>
              <a:bevel/>
            </a:ln>
          </a:top>
          <a:bottom>
            <a:ln w="12700" cap="flat">
              <a:solidFill>
                <a:srgbClr val="9BBB59"/>
              </a:solidFill>
              <a:prstDash val="solid"/>
              <a:bevel/>
            </a:ln>
          </a:bottom>
          <a:insideH>
            <a:ln w="12700" cap="flat">
              <a:solidFill>
                <a:srgbClr val="9BBB59"/>
              </a:solidFill>
              <a:prstDash val="solid"/>
              <a:bevel/>
            </a:ln>
          </a:insideH>
          <a:insideV>
            <a:ln w="12700" cap="flat">
              <a:solidFill>
                <a:srgbClr val="9BBB59"/>
              </a:solidFill>
              <a:prstDash val="solid"/>
              <a:bevel/>
            </a:ln>
          </a:insideV>
        </a:tcBdr>
        <a:fill>
          <a:solidFill>
            <a:srgbClr val="DEE7D0"/>
          </a:solidFill>
        </a:fill>
      </a:tcStyle>
    </a:wholeTbl>
    <a:band2H>
      <a:tcTxStyle/>
      <a:tcStyle>
        <a:tcBdr/>
        <a:fill>
          <a:solidFill>
            <a:srgbClr val="EFF3E9"/>
          </a:solidFill>
        </a:fill>
      </a:tcStyle>
    </a:band2H>
    <a:firstCol>
      <a:tcTxStyle b="on" i="on">
        <a:font>
          <a:latin typeface="Calibri"/>
          <a:ea typeface="Calibri"/>
          <a:cs typeface="Calibri"/>
        </a:font>
        <a:srgbClr val="000000"/>
      </a:tcTxStyle>
      <a:tcStyle>
        <a:tcBdr>
          <a:left>
            <a:ln w="12700" cap="flat">
              <a:solidFill>
                <a:srgbClr val="9BBB59"/>
              </a:solidFill>
              <a:prstDash val="solid"/>
              <a:bevel/>
            </a:ln>
          </a:left>
          <a:right>
            <a:ln w="12700" cap="flat">
              <a:solidFill>
                <a:srgbClr val="9BBB59"/>
              </a:solidFill>
              <a:prstDash val="solid"/>
              <a:bevel/>
            </a:ln>
          </a:right>
          <a:top>
            <a:ln w="12700" cap="flat">
              <a:solidFill>
                <a:srgbClr val="9BBB59"/>
              </a:solidFill>
              <a:prstDash val="solid"/>
              <a:bevel/>
            </a:ln>
          </a:top>
          <a:bottom>
            <a:ln w="12700" cap="flat">
              <a:solidFill>
                <a:srgbClr val="9BBB59"/>
              </a:solidFill>
              <a:prstDash val="solid"/>
              <a:bevel/>
            </a:ln>
          </a:bottom>
          <a:insideH>
            <a:ln w="12700" cap="flat">
              <a:solidFill>
                <a:srgbClr val="9BBB59"/>
              </a:solidFill>
              <a:prstDash val="solid"/>
              <a:bevel/>
            </a:ln>
          </a:insideH>
          <a:insideV>
            <a:ln w="12700" cap="flat">
              <a:solidFill>
                <a:srgbClr val="9BBB59"/>
              </a:solidFill>
              <a:prstDash val="solid"/>
              <a:bevel/>
            </a:ln>
          </a:insideV>
        </a:tcBdr>
        <a:fill>
          <a:solidFill>
            <a:srgbClr val="DEE7D0"/>
          </a:solidFill>
        </a:fill>
      </a:tcStyle>
    </a:firstCol>
    <a:lastRow>
      <a:tcTxStyle b="on" i="on">
        <a:font>
          <a:latin typeface="Calibri"/>
          <a:ea typeface="Calibri"/>
          <a:cs typeface="Calibri"/>
        </a:font>
        <a:srgbClr val="000000"/>
      </a:tcTxStyle>
      <a:tcStyle>
        <a:tcBdr>
          <a:left>
            <a:ln w="12700" cap="flat">
              <a:solidFill>
                <a:srgbClr val="9BBB59"/>
              </a:solidFill>
              <a:prstDash val="solid"/>
              <a:bevel/>
            </a:ln>
          </a:left>
          <a:right>
            <a:ln w="12700" cap="flat">
              <a:solidFill>
                <a:srgbClr val="9BBB59"/>
              </a:solidFill>
              <a:prstDash val="solid"/>
              <a:bevel/>
            </a:ln>
          </a:right>
          <a:top>
            <a:ln w="25400" cap="flat">
              <a:solidFill>
                <a:srgbClr val="9BBB59"/>
              </a:solidFill>
              <a:prstDash val="solid"/>
              <a:bevel/>
            </a:ln>
          </a:top>
          <a:bottom>
            <a:ln w="12700" cap="flat">
              <a:solidFill>
                <a:srgbClr val="9BBB59"/>
              </a:solidFill>
              <a:prstDash val="solid"/>
              <a:bevel/>
            </a:ln>
          </a:bottom>
          <a:insideH>
            <a:ln w="12700" cap="flat">
              <a:solidFill>
                <a:srgbClr val="9BBB59"/>
              </a:solidFill>
              <a:prstDash val="solid"/>
              <a:bevel/>
            </a:ln>
          </a:insideH>
          <a:insideV>
            <a:ln w="12700" cap="flat">
              <a:solidFill>
                <a:srgbClr val="9BBB59"/>
              </a:solidFill>
              <a:prstDash val="solid"/>
              <a:bevel/>
            </a:ln>
          </a:insideV>
        </a:tcBdr>
        <a:fill>
          <a:solidFill>
            <a:srgbClr val="EFF3E9"/>
          </a:solidFill>
        </a:fill>
      </a:tcStyle>
    </a:lastRow>
    <a:firstRow>
      <a:tcTxStyle b="on" i="on">
        <a:font>
          <a:latin typeface="Calibri"/>
          <a:ea typeface="Calibri"/>
          <a:cs typeface="Calibri"/>
        </a:font>
        <a:srgbClr val="000000"/>
      </a:tcTxStyle>
      <a:tcStyle>
        <a:tcBdr>
          <a:left>
            <a:ln w="12700" cap="flat">
              <a:solidFill>
                <a:srgbClr val="9BBB59"/>
              </a:solidFill>
              <a:prstDash val="solid"/>
              <a:bevel/>
            </a:ln>
          </a:left>
          <a:right>
            <a:ln w="12700" cap="flat">
              <a:solidFill>
                <a:srgbClr val="9BBB59"/>
              </a:solidFill>
              <a:prstDash val="solid"/>
              <a:bevel/>
            </a:ln>
          </a:right>
          <a:top>
            <a:ln w="12700" cap="flat">
              <a:solidFill>
                <a:srgbClr val="9BBB59"/>
              </a:solidFill>
              <a:prstDash val="solid"/>
              <a:bevel/>
            </a:ln>
          </a:top>
          <a:bottom>
            <a:ln w="12700" cap="flat">
              <a:solidFill>
                <a:srgbClr val="9BBB59"/>
              </a:solidFill>
              <a:prstDash val="solid"/>
              <a:bevel/>
            </a:ln>
          </a:bottom>
          <a:insideH>
            <a:ln w="12700" cap="flat">
              <a:solidFill>
                <a:srgbClr val="9BBB59"/>
              </a:solidFill>
              <a:prstDash val="solid"/>
              <a:bevel/>
            </a:ln>
          </a:insideH>
          <a:insideV>
            <a:ln w="12700" cap="flat">
              <a:solidFill>
                <a:srgbClr val="9BBB59"/>
              </a:solidFill>
              <a:prstDash val="solid"/>
              <a:bevel/>
            </a:ln>
          </a:insideV>
        </a:tcBdr>
        <a:fill>
          <a:solidFill>
            <a:srgbClr val="EFF3E9"/>
          </a:solidFill>
        </a:fill>
      </a:tcStyle>
    </a:firstRow>
  </a:tblStyle>
  <a:tblStyle styleId="{C7B018BB-80A7-4F77-B60F-C8B233D01FF8}"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FD7E7"/>
          </a:solidFill>
        </a:fill>
      </a:tcStyle>
    </a:wholeTbl>
    <a:band2H>
      <a:tcTxStyle/>
      <a:tcStyle>
        <a:tcBdr/>
        <a:fill>
          <a:solidFill>
            <a:srgbClr val="E8ECF4"/>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firstRow>
  </a:tblStyle>
  <a:tblStyle styleId="{EEE7283C-3CF3-47DC-8721-378D4A62B228}"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EE7D0"/>
          </a:solidFill>
        </a:fill>
      </a:tcStyle>
    </a:wholeTbl>
    <a:band2H>
      <a:tcTxStyle/>
      <a:tcStyle>
        <a:tcBdr/>
        <a:fill>
          <a:solidFill>
            <a:srgbClr val="EFF3E9"/>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BBB59"/>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BBB59"/>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BBB59"/>
          </a:solidFill>
        </a:fill>
      </a:tcStyle>
    </a:firstRow>
  </a:tblStyle>
  <a:tblStyle styleId="{CF821DB8-F4EB-4A41-A1BA-3FCAFE7338EE}"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CDCCE"/>
          </a:solidFill>
        </a:fill>
      </a:tcStyle>
    </a:wholeTbl>
    <a:band2H>
      <a:tcTxStyle/>
      <a:tcStyle>
        <a:tcBdr/>
        <a:fill>
          <a:solidFill>
            <a:srgbClr val="FDEEE8"/>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79646"/>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79646"/>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79646"/>
          </a:solidFill>
        </a:fill>
      </a:tcStyle>
    </a:firstRow>
  </a:tblStyle>
  <a:tblStyle styleId="{33BA23B1-9221-436E-865A-0063620EA4FD}" styleName="">
    <a:tblBg/>
    <a:wholeTbl>
      <a:tcTxStyle b="on" i="on">
        <a:font>
          <a:latin typeface="Calibri"/>
          <a:ea typeface="Calibri"/>
          <a:cs typeface="Calibri"/>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n">
        <a:font>
          <a:latin typeface="Calibri"/>
          <a:ea typeface="Calibri"/>
          <a:cs typeface="Calibri"/>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4F81BD"/>
          </a:solidFill>
        </a:fill>
      </a:tcStyle>
    </a:firstCol>
    <a:lastRow>
      <a:tcTxStyle b="on" i="on">
        <a:font>
          <a:latin typeface="Calibri"/>
          <a:ea typeface="Calibri"/>
          <a:cs typeface="Calibri"/>
        </a:font>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
          <a:latin typeface="Calibri"/>
          <a:ea typeface="Calibri"/>
          <a:cs typeface="Calibri"/>
        </a:font>
        <a:srgbClr val="FFFFFF"/>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4F81BD"/>
          </a:solidFill>
        </a:fill>
      </a:tcStyle>
    </a:firstRow>
  </a:tblStyle>
  <a:tblStyle styleId="{2708684C-4D16-4618-839F-0558EEFCDFE6}"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ACA"/>
          </a:solidFill>
        </a:fill>
      </a:tcStyle>
    </a:wholeTbl>
    <a:band2H>
      <a:tcTxStyle/>
      <a:tcStyle>
        <a:tcBdr/>
        <a:fill>
          <a:solidFill>
            <a:srgbClr val="E6E6E6"/>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4" d="100"/>
          <a:sy n="84" d="100"/>
        </p:scale>
        <p:origin x="1426" y="72"/>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2.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08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US" dirty="0"/>
              <a:t>Total Government Guarantees to Major Entities</a:t>
            </a:r>
          </a:p>
        </c:rich>
      </c:tx>
      <c:layout/>
      <c:overlay val="0"/>
      <c:spPr>
        <a:noFill/>
        <a:ln>
          <a:noFill/>
        </a:ln>
        <a:effectLst/>
      </c:spPr>
      <c:txPr>
        <a:bodyPr rot="0" spcFirstLastPara="1" vertOverflow="ellipsis" vert="horz" wrap="square" anchor="ctr" anchorCtr="1"/>
        <a:lstStyle/>
        <a:p>
          <a:pPr>
            <a:defRPr sz="108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manualLayout>
          <c:layoutTarget val="inner"/>
          <c:xMode val="edge"/>
          <c:yMode val="edge"/>
          <c:x val="6.569529402832909E-2"/>
          <c:y val="0.18259784869067591"/>
          <c:w val="0.91020002277607859"/>
          <c:h val="0.72042396194393155"/>
        </c:manualLayout>
      </c:layout>
      <c:lineChart>
        <c:grouping val="standard"/>
        <c:varyColors val="0"/>
        <c:ser>
          <c:idx val="0"/>
          <c:order val="0"/>
          <c:tx>
            <c:strRef>
              <c:f>descriptives!$B$2</c:f>
              <c:strCache>
                <c:ptCount val="1"/>
                <c:pt idx="0">
                  <c:v>Total guarantees</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trendline>
            <c:spPr>
              <a:ln w="19050" cap="rnd">
                <a:solidFill>
                  <a:schemeClr val="accent6"/>
                </a:solidFill>
                <a:prstDash val="sysDot"/>
              </a:ln>
              <a:effectLst/>
            </c:spPr>
            <c:trendlineType val="linear"/>
            <c:dispRSqr val="0"/>
            <c:dispEq val="0"/>
          </c:trendline>
          <c:cat>
            <c:strRef>
              <c:f>descriptives!$C$1:$P$1</c:f>
              <c:strCache>
                <c:ptCount val="14"/>
                <c:pt idx="0">
                  <c:v>2006/07</c:v>
                </c:pt>
                <c:pt idx="1">
                  <c:v>2007/08</c:v>
                </c:pt>
                <c:pt idx="2">
                  <c:v>2008/09</c:v>
                </c:pt>
                <c:pt idx="3">
                  <c:v>2009/10</c:v>
                </c:pt>
                <c:pt idx="4">
                  <c:v>2010/11</c:v>
                </c:pt>
                <c:pt idx="5">
                  <c:v>2011/12</c:v>
                </c:pt>
                <c:pt idx="6">
                  <c:v>2012/13</c:v>
                </c:pt>
                <c:pt idx="7">
                  <c:v>2013/14</c:v>
                </c:pt>
                <c:pt idx="8">
                  <c:v>2014/15</c:v>
                </c:pt>
                <c:pt idx="9">
                  <c:v>2015/16</c:v>
                </c:pt>
                <c:pt idx="10">
                  <c:v>2016/17</c:v>
                </c:pt>
                <c:pt idx="11">
                  <c:v>2017/18</c:v>
                </c:pt>
                <c:pt idx="12">
                  <c:v>2018/19</c:v>
                </c:pt>
                <c:pt idx="13">
                  <c:v>2019/20</c:v>
                </c:pt>
              </c:strCache>
            </c:strRef>
          </c:cat>
          <c:val>
            <c:numRef>
              <c:f>descriptives!$C$2:$P$2</c:f>
              <c:numCache>
                <c:formatCode>General</c:formatCode>
                <c:ptCount val="14"/>
                <c:pt idx="0">
                  <c:v>64254</c:v>
                </c:pt>
                <c:pt idx="1">
                  <c:v>61241</c:v>
                </c:pt>
                <c:pt idx="2">
                  <c:v>60255</c:v>
                </c:pt>
                <c:pt idx="3">
                  <c:v>126693</c:v>
                </c:pt>
                <c:pt idx="4">
                  <c:v>147585</c:v>
                </c:pt>
                <c:pt idx="5">
                  <c:v>152125</c:v>
                </c:pt>
                <c:pt idx="6">
                  <c:v>178592</c:v>
                </c:pt>
                <c:pt idx="7">
                  <c:v>208029</c:v>
                </c:pt>
                <c:pt idx="8">
                  <c:v>219578</c:v>
                </c:pt>
                <c:pt idx="9">
                  <c:v>254635</c:v>
                </c:pt>
                <c:pt idx="10">
                  <c:v>307219</c:v>
                </c:pt>
                <c:pt idx="11">
                  <c:v>336405</c:v>
                </c:pt>
                <c:pt idx="12">
                  <c:v>362724</c:v>
                </c:pt>
                <c:pt idx="13">
                  <c:v>383554</c:v>
                </c:pt>
              </c:numCache>
            </c:numRef>
          </c:val>
          <c:smooth val="0"/>
          <c:extLst xmlns:c16r2="http://schemas.microsoft.com/office/drawing/2015/06/chart">
            <c:ext xmlns:c16="http://schemas.microsoft.com/office/drawing/2014/chart" uri="{C3380CC4-5D6E-409C-BE32-E72D297353CC}">
              <c16:uniqueId val="{00000001-D5C3-47F7-AB11-8EF835A1C2B5}"/>
            </c:ext>
          </c:extLst>
        </c:ser>
        <c:dLbls>
          <c:showLegendKey val="0"/>
          <c:showVal val="0"/>
          <c:showCatName val="0"/>
          <c:showSerName val="0"/>
          <c:showPercent val="0"/>
          <c:showBubbleSize val="0"/>
        </c:dLbls>
        <c:marker val="1"/>
        <c:smooth val="0"/>
        <c:axId val="141074112"/>
        <c:axId val="141069072"/>
      </c:lineChart>
      <c:catAx>
        <c:axId val="1410741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141069072"/>
        <c:crosses val="autoZero"/>
        <c:auto val="1"/>
        <c:lblAlgn val="ctr"/>
        <c:lblOffset val="100"/>
        <c:noMultiLvlLbl val="0"/>
      </c:catAx>
      <c:valAx>
        <c:axId val="1410690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141074112"/>
        <c:crosses val="autoZero"/>
        <c:crossBetween val="between"/>
      </c:valAx>
      <c:spPr>
        <a:noFill/>
        <a:ln>
          <a:noFill/>
        </a:ln>
        <a:effectLst/>
      </c:spPr>
    </c:plotArea>
    <c:plotVisOnly val="1"/>
    <c:dispBlanksAs val="gap"/>
    <c:showDLblsOverMax val="0"/>
  </c:chart>
  <c:spPr>
    <a:noFill/>
    <a:ln>
      <a:noFill/>
    </a:ln>
    <a:effectLst/>
  </c:spPr>
  <c:txPr>
    <a:bodyPr/>
    <a:lstStyle/>
    <a:p>
      <a:pPr>
        <a:defRPr sz="900" b="0" i="0">
          <a:latin typeface="Times New Roman" panose="02020603050405020304" pitchFamily="18" charset="0"/>
          <a:cs typeface="Times New Roman" panose="02020603050405020304" pitchFamily="18" charset="0"/>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9582182886848087E-2"/>
          <c:y val="4.3355365422976487E-2"/>
          <c:w val="0.90105117267861512"/>
          <c:h val="0.49514912392720162"/>
        </c:manualLayout>
      </c:layout>
      <c:barChart>
        <c:barDir val="col"/>
        <c:grouping val="clustered"/>
        <c:varyColors val="0"/>
        <c:ser>
          <c:idx val="0"/>
          <c:order val="0"/>
          <c:tx>
            <c:strRef>
              <c:f>'Spending '!$A$2</c:f>
              <c:strCache>
                <c:ptCount val="1"/>
                <c:pt idx="0">
                  <c:v>Irregular expenditure</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dk1"/>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'Spending '!$B$1:$E$1</c:f>
              <c:strCache>
                <c:ptCount val="4"/>
                <c:pt idx="0">
                  <c:v>2012/13</c:v>
                </c:pt>
                <c:pt idx="1">
                  <c:v>2013/14</c:v>
                </c:pt>
                <c:pt idx="2">
                  <c:v>2014/15</c:v>
                </c:pt>
                <c:pt idx="3">
                  <c:v>2015/16</c:v>
                </c:pt>
              </c:strCache>
            </c:strRef>
          </c:cat>
          <c:val>
            <c:numRef>
              <c:f>'Spending '!$B$2:$E$2</c:f>
              <c:numCache>
                <c:formatCode>0.0</c:formatCode>
                <c:ptCount val="4"/>
                <c:pt idx="0">
                  <c:v>26.2</c:v>
                </c:pt>
                <c:pt idx="1">
                  <c:v>31.9</c:v>
                </c:pt>
                <c:pt idx="2">
                  <c:v>25.7</c:v>
                </c:pt>
                <c:pt idx="3">
                  <c:v>46.36</c:v>
                </c:pt>
              </c:numCache>
            </c:numRef>
          </c:val>
        </c:ser>
        <c:ser>
          <c:idx val="1"/>
          <c:order val="1"/>
          <c:tx>
            <c:strRef>
              <c:f>'Spending '!$A$3</c:f>
              <c:strCache>
                <c:ptCount val="1"/>
                <c:pt idx="0">
                  <c:v>Wasteful and fruitless expenditure </c:v>
                </c:pt>
              </c:strCache>
            </c:strRef>
          </c:tx>
          <c:spPr>
            <a:solidFill>
              <a:schemeClr val="accent1">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dk1"/>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'Spending '!$B$1:$E$1</c:f>
              <c:strCache>
                <c:ptCount val="4"/>
                <c:pt idx="0">
                  <c:v>2012/13</c:v>
                </c:pt>
                <c:pt idx="1">
                  <c:v>2013/14</c:v>
                </c:pt>
                <c:pt idx="2">
                  <c:v>2014/15</c:v>
                </c:pt>
                <c:pt idx="3">
                  <c:v>2015/16</c:v>
                </c:pt>
              </c:strCache>
            </c:strRef>
          </c:cat>
          <c:val>
            <c:numRef>
              <c:f>'Spending '!$B$3:$E$3</c:f>
              <c:numCache>
                <c:formatCode>0.0</c:formatCode>
                <c:ptCount val="4"/>
                <c:pt idx="0">
                  <c:v>2.4</c:v>
                </c:pt>
                <c:pt idx="1">
                  <c:v>1.2</c:v>
                </c:pt>
                <c:pt idx="2">
                  <c:v>1</c:v>
                </c:pt>
                <c:pt idx="3">
                  <c:v>1.4</c:v>
                </c:pt>
              </c:numCache>
            </c:numRef>
          </c:val>
        </c:ser>
        <c:ser>
          <c:idx val="2"/>
          <c:order val="2"/>
          <c:tx>
            <c:strRef>
              <c:f>'Spending '!$A$4</c:f>
              <c:strCache>
                <c:ptCount val="1"/>
                <c:pt idx="0">
                  <c:v>unauthorised expenditure </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dk1"/>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'Spending '!$B$1:$E$1</c:f>
              <c:strCache>
                <c:ptCount val="4"/>
                <c:pt idx="0">
                  <c:v>2012/13</c:v>
                </c:pt>
                <c:pt idx="1">
                  <c:v>2013/14</c:v>
                </c:pt>
                <c:pt idx="2">
                  <c:v>2014/15</c:v>
                </c:pt>
                <c:pt idx="3">
                  <c:v>2015/16</c:v>
                </c:pt>
              </c:strCache>
            </c:strRef>
          </c:cat>
          <c:val>
            <c:numRef>
              <c:f>'Spending '!$B$4:$E$4</c:f>
              <c:numCache>
                <c:formatCode>0.0</c:formatCode>
                <c:ptCount val="4"/>
                <c:pt idx="0">
                  <c:v>2.2999999999999998</c:v>
                </c:pt>
                <c:pt idx="1">
                  <c:v>2.6</c:v>
                </c:pt>
                <c:pt idx="2">
                  <c:v>1.2</c:v>
                </c:pt>
                <c:pt idx="3">
                  <c:v>0.91</c:v>
                </c:pt>
              </c:numCache>
            </c:numRef>
          </c:val>
        </c:ser>
        <c:dLbls>
          <c:dLblPos val="outEnd"/>
          <c:showLegendKey val="0"/>
          <c:showVal val="1"/>
          <c:showCatName val="0"/>
          <c:showSerName val="0"/>
          <c:showPercent val="0"/>
          <c:showBubbleSize val="0"/>
        </c:dLbls>
        <c:gapWidth val="219"/>
        <c:overlap val="-27"/>
        <c:axId val="207096240"/>
        <c:axId val="207091760"/>
      </c:barChart>
      <c:catAx>
        <c:axId val="207096240"/>
        <c:scaling>
          <c:orientation val="minMax"/>
        </c:scaling>
        <c:delete val="0"/>
        <c:axPos val="b"/>
        <c:numFmt formatCode="General" sourceLinked="1"/>
        <c:majorTickMark val="none"/>
        <c:minorTickMark val="none"/>
        <c:tickLblPos val="nextTo"/>
        <c:spPr>
          <a:noFill/>
          <a:ln w="9525" cap="flat" cmpd="sng" algn="ctr">
            <a:solidFill>
              <a:schemeClr val="dk1">
                <a:shade val="95000"/>
                <a:satMod val="104999"/>
              </a:schemeClr>
            </a:solidFill>
            <a:prstDash val="solid"/>
            <a:round/>
          </a:ln>
          <a:effectLst/>
        </c:spPr>
        <c:txPr>
          <a:bodyPr rot="-60000000" spcFirstLastPara="1" vertOverflow="ellipsis" vert="horz" wrap="square" anchor="ctr" anchorCtr="1"/>
          <a:lstStyle/>
          <a:p>
            <a:pPr>
              <a:defRPr sz="1400" b="0" i="0" u="none" strike="noStrike" kern="1200" baseline="0">
                <a:solidFill>
                  <a:schemeClr val="dk1"/>
                </a:solidFill>
                <a:latin typeface="Times New Roman" panose="02020603050405020304" pitchFamily="18" charset="0"/>
                <a:ea typeface="+mn-ea"/>
                <a:cs typeface="Times New Roman" panose="02020603050405020304" pitchFamily="18" charset="0"/>
              </a:defRPr>
            </a:pPr>
            <a:endParaRPr lang="en-US"/>
          </a:p>
        </c:txPr>
        <c:crossAx val="207091760"/>
        <c:crosses val="autoZero"/>
        <c:auto val="1"/>
        <c:lblAlgn val="ctr"/>
        <c:lblOffset val="100"/>
        <c:noMultiLvlLbl val="0"/>
      </c:catAx>
      <c:valAx>
        <c:axId val="207091760"/>
        <c:scaling>
          <c:orientation val="minMax"/>
        </c:scaling>
        <c:delete val="0"/>
        <c:axPos val="l"/>
        <c:numFmt formatCode="0.0" sourceLinked="1"/>
        <c:majorTickMark val="none"/>
        <c:minorTickMark val="none"/>
        <c:tickLblPos val="nextTo"/>
        <c:spPr>
          <a:noFill/>
          <a:ln w="9525" cap="flat" cmpd="sng" algn="ctr">
            <a:solidFill>
              <a:schemeClr val="dk1">
                <a:shade val="95000"/>
                <a:satMod val="104999"/>
              </a:schemeClr>
            </a:solidFill>
            <a:prstDash val="solid"/>
          </a:ln>
          <a:effectLst/>
        </c:spPr>
        <c:txPr>
          <a:bodyPr rot="-60000000" spcFirstLastPara="1" vertOverflow="ellipsis" vert="horz" wrap="square" anchor="ctr" anchorCtr="1"/>
          <a:lstStyle/>
          <a:p>
            <a:pPr>
              <a:defRPr sz="1400" b="0" i="0" u="none" strike="noStrike" kern="1200" baseline="0">
                <a:solidFill>
                  <a:schemeClr val="dk1"/>
                </a:solidFill>
                <a:latin typeface="Times New Roman" panose="02020603050405020304" pitchFamily="18" charset="0"/>
                <a:ea typeface="+mn-ea"/>
                <a:cs typeface="Times New Roman" panose="02020603050405020304" pitchFamily="18" charset="0"/>
              </a:defRPr>
            </a:pPr>
            <a:endParaRPr lang="en-US"/>
          </a:p>
        </c:txPr>
        <c:crossAx val="20709624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chemeClr val="dk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solidFill>
      <a:schemeClr val="lt1"/>
    </a:solidFill>
    <a:ln w="25400" cap="flat" cmpd="sng" algn="ctr">
      <a:solidFill>
        <a:schemeClr val="dk1"/>
      </a:solidFill>
      <a:prstDash val="solid"/>
      <a:round/>
    </a:ln>
    <a:effectLst/>
  </c:spPr>
  <c:txPr>
    <a:bodyPr/>
    <a:lstStyle/>
    <a:p>
      <a:pPr>
        <a:defRPr>
          <a:solidFill>
            <a:schemeClr val="dk1"/>
          </a:solidFill>
          <a:latin typeface="Times New Roman" panose="02020603050405020304" pitchFamily="18" charset="0"/>
          <a:ea typeface="+mn-ea"/>
          <a:cs typeface="Times New Roman" panose="02020603050405020304" pitchFamily="18"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9">
  <a:schemeClr val="accent6"/>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7" name="Shape 27"/>
          <p:cNvSpPr>
            <a:spLocks noGrp="1" noRot="1" noChangeAspect="1"/>
          </p:cNvSpPr>
          <p:nvPr>
            <p:ph type="sldImg"/>
          </p:nvPr>
        </p:nvSpPr>
        <p:spPr>
          <a:xfrm>
            <a:off x="1143000" y="685800"/>
            <a:ext cx="4572000" cy="3429000"/>
          </a:xfrm>
          <a:prstGeom prst="rect">
            <a:avLst/>
          </a:prstGeom>
        </p:spPr>
        <p:txBody>
          <a:bodyPr/>
          <a:lstStyle/>
          <a:p>
            <a:pPr lvl="0"/>
            <a:endParaRPr dirty="0"/>
          </a:p>
        </p:txBody>
      </p:sp>
      <p:sp>
        <p:nvSpPr>
          <p:cNvPr id="28" name="Shape 28"/>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1687614265"/>
      </p:ext>
    </p:extLst>
  </p:cSld>
  <p:clrMap bg1="lt1" tx1="dk1" bg2="lt2" tx2="dk2" accent1="accent1" accent2="accent2" accent3="accent3" accent4="accent4" accent5="accent5" accent6="accent6" hlink="hlink" folHlink="folHlink"/>
  <p:notesStyle>
    <a:lvl1pPr defTabSz="457200">
      <a:lnSpc>
        <a:spcPct val="125000"/>
      </a:lnSpc>
      <a:defRPr sz="2400">
        <a:latin typeface="+mn-lt"/>
        <a:ea typeface="+mn-ea"/>
        <a:cs typeface="+mn-cs"/>
        <a:sym typeface="Avenir Roman"/>
      </a:defRPr>
    </a:lvl1pPr>
    <a:lvl2pPr indent="228600" defTabSz="457200">
      <a:lnSpc>
        <a:spcPct val="125000"/>
      </a:lnSpc>
      <a:defRPr sz="2400">
        <a:latin typeface="+mn-lt"/>
        <a:ea typeface="+mn-ea"/>
        <a:cs typeface="+mn-cs"/>
        <a:sym typeface="Avenir Roman"/>
      </a:defRPr>
    </a:lvl2pPr>
    <a:lvl3pPr indent="457200" defTabSz="457200">
      <a:lnSpc>
        <a:spcPct val="125000"/>
      </a:lnSpc>
      <a:defRPr sz="2400">
        <a:latin typeface="+mn-lt"/>
        <a:ea typeface="+mn-ea"/>
        <a:cs typeface="+mn-cs"/>
        <a:sym typeface="Avenir Roman"/>
      </a:defRPr>
    </a:lvl3pPr>
    <a:lvl4pPr indent="685800" defTabSz="457200">
      <a:lnSpc>
        <a:spcPct val="125000"/>
      </a:lnSpc>
      <a:defRPr sz="2400">
        <a:latin typeface="+mn-lt"/>
        <a:ea typeface="+mn-ea"/>
        <a:cs typeface="+mn-cs"/>
        <a:sym typeface="Avenir Roman"/>
      </a:defRPr>
    </a:lvl4pPr>
    <a:lvl5pPr indent="914400" defTabSz="457200">
      <a:lnSpc>
        <a:spcPct val="125000"/>
      </a:lnSpc>
      <a:defRPr sz="2400">
        <a:latin typeface="+mn-lt"/>
        <a:ea typeface="+mn-ea"/>
        <a:cs typeface="+mn-cs"/>
        <a:sym typeface="Avenir Roman"/>
      </a:defRPr>
    </a:lvl5pPr>
    <a:lvl6pPr indent="1143000" defTabSz="457200">
      <a:lnSpc>
        <a:spcPct val="125000"/>
      </a:lnSpc>
      <a:defRPr sz="2400">
        <a:latin typeface="+mn-lt"/>
        <a:ea typeface="+mn-ea"/>
        <a:cs typeface="+mn-cs"/>
        <a:sym typeface="Avenir Roman"/>
      </a:defRPr>
    </a:lvl6pPr>
    <a:lvl7pPr indent="1371600" defTabSz="457200">
      <a:lnSpc>
        <a:spcPct val="125000"/>
      </a:lnSpc>
      <a:defRPr sz="2400">
        <a:latin typeface="+mn-lt"/>
        <a:ea typeface="+mn-ea"/>
        <a:cs typeface="+mn-cs"/>
        <a:sym typeface="Avenir Roman"/>
      </a:defRPr>
    </a:lvl7pPr>
    <a:lvl8pPr indent="1600200" defTabSz="457200">
      <a:lnSpc>
        <a:spcPct val="125000"/>
      </a:lnSpc>
      <a:defRPr sz="2400">
        <a:latin typeface="+mn-lt"/>
        <a:ea typeface="+mn-ea"/>
        <a:cs typeface="+mn-cs"/>
        <a:sym typeface="Avenir Roman"/>
      </a:defRPr>
    </a:lvl8pPr>
    <a:lvl9pPr indent="1828800" defTabSz="457200">
      <a:lnSpc>
        <a:spcPct val="125000"/>
      </a:lnSpc>
      <a:defRPr sz="2400">
        <a:latin typeface="+mn-lt"/>
        <a:ea typeface="+mn-ea"/>
        <a:cs typeface="+mn-cs"/>
        <a:sym typeface="Avenir Roman"/>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Tree>
    <p:extLst>
      <p:ext uri="{BB962C8B-B14F-4D97-AF65-F5344CB8AC3E}">
        <p14:creationId xmlns:p14="http://schemas.microsoft.com/office/powerpoint/2010/main" val="18432485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Tree>
    <p:extLst>
      <p:ext uri="{BB962C8B-B14F-4D97-AF65-F5344CB8AC3E}">
        <p14:creationId xmlns:p14="http://schemas.microsoft.com/office/powerpoint/2010/main" val="33615803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Tree>
    <p:extLst>
      <p:ext uri="{BB962C8B-B14F-4D97-AF65-F5344CB8AC3E}">
        <p14:creationId xmlns:p14="http://schemas.microsoft.com/office/powerpoint/2010/main" val="23440053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a:xfrm>
            <a:off x="3885996" y="10277290"/>
            <a:ext cx="2970471" cy="542147"/>
          </a:xfrm>
          <a:prstGeom prst="rect">
            <a:avLst/>
          </a:prstGeom>
        </p:spPr>
        <p:txBody>
          <a:bodyPr/>
          <a:lstStyle/>
          <a:p>
            <a:pPr>
              <a:defRPr/>
            </a:pPr>
            <a:fld id="{2E72BF19-97AF-455C-BABB-E3608C95AFAC}" type="slidenum">
              <a:rPr lang="en-ZA" smtClean="0"/>
              <a:pPr>
                <a:defRPr/>
              </a:pPr>
              <a:t>8</a:t>
            </a:fld>
            <a:endParaRPr lang="en-ZA" dirty="0"/>
          </a:p>
        </p:txBody>
      </p:sp>
    </p:spTree>
    <p:extLst>
      <p:ext uri="{BB962C8B-B14F-4D97-AF65-F5344CB8AC3E}">
        <p14:creationId xmlns:p14="http://schemas.microsoft.com/office/powerpoint/2010/main" val="10924224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Tree>
    <p:extLst>
      <p:ext uri="{BB962C8B-B14F-4D97-AF65-F5344CB8AC3E}">
        <p14:creationId xmlns:p14="http://schemas.microsoft.com/office/powerpoint/2010/main" val="28729204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Tree>
    <p:extLst>
      <p:ext uri="{BB962C8B-B14F-4D97-AF65-F5344CB8AC3E}">
        <p14:creationId xmlns:p14="http://schemas.microsoft.com/office/powerpoint/2010/main" val="31237763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Tree>
    <p:extLst>
      <p:ext uri="{BB962C8B-B14F-4D97-AF65-F5344CB8AC3E}">
        <p14:creationId xmlns:p14="http://schemas.microsoft.com/office/powerpoint/2010/main" val="16303317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Title Slide">
    <p:spTree>
      <p:nvGrpSpPr>
        <p:cNvPr id="1" name=""/>
        <p:cNvGrpSpPr/>
        <p:nvPr/>
      </p:nvGrpSpPr>
      <p:grpSpPr>
        <a:xfrm>
          <a:off x="0" y="0"/>
          <a:ext cx="0" cy="0"/>
          <a:chOff x="0" y="0"/>
          <a:chExt cx="0" cy="0"/>
        </a:xfrm>
      </p:grpSpPr>
      <p:sp>
        <p:nvSpPr>
          <p:cNvPr id="9" name="Shape 9"/>
          <p:cNvSpPr/>
          <p:nvPr/>
        </p:nvSpPr>
        <p:spPr>
          <a:xfrm>
            <a:off x="179387" y="188912"/>
            <a:ext cx="8785226" cy="6480176"/>
          </a:xfrm>
          <a:prstGeom prst="roundRect">
            <a:avLst>
              <a:gd name="adj" fmla="val 5506"/>
            </a:avLst>
          </a:prstGeom>
          <a:ln w="25400">
            <a:solidFill>
              <a:srgbClr val="3B7150"/>
            </a:solidFill>
          </a:ln>
          <a:effectLst>
            <a:outerShdw blurRad="50800" dist="38100" dir="2700000" rotWithShape="0">
              <a:srgbClr val="000000">
                <a:alpha val="40000"/>
              </a:srgbClr>
            </a:outerShdw>
          </a:effectLst>
        </p:spPr>
        <p:txBody>
          <a:bodyPr lIns="0" tIns="0" rIns="0" bIns="0" anchor="ctr"/>
          <a:lstStyle/>
          <a:p>
            <a:pPr lvl="0" algn="ctr">
              <a:defRPr>
                <a:solidFill>
                  <a:srgbClr val="FFFFFF"/>
                </a:solidFill>
              </a:defRPr>
            </a:pPr>
            <a:endParaRPr dirty="0"/>
          </a:p>
        </p:txBody>
      </p:sp>
      <p:pic>
        <p:nvPicPr>
          <p:cNvPr id="10" name="image1.png" descr="C:\Users\Marina\Pictures\logo.png"/>
          <p:cNvPicPr/>
          <p:nvPr/>
        </p:nvPicPr>
        <p:blipFill>
          <a:blip r:embed="rId2">
            <a:extLst/>
          </a:blip>
          <a:stretch>
            <a:fillRect/>
          </a:stretch>
        </p:blipFill>
        <p:spPr>
          <a:xfrm>
            <a:off x="3454400" y="500062"/>
            <a:ext cx="2197100" cy="1992313"/>
          </a:xfrm>
          <a:prstGeom prst="rect">
            <a:avLst/>
          </a:prstGeom>
          <a:ln w="12700">
            <a:miter lim="400000"/>
          </a:ln>
        </p:spPr>
      </p:pic>
      <p:sp>
        <p:nvSpPr>
          <p:cNvPr id="11" name="Shape 11"/>
          <p:cNvSpPr/>
          <p:nvPr/>
        </p:nvSpPr>
        <p:spPr>
          <a:xfrm>
            <a:off x="323850" y="4868862"/>
            <a:ext cx="8496300" cy="1"/>
          </a:xfrm>
          <a:prstGeom prst="line">
            <a:avLst/>
          </a:prstGeom>
          <a:ln w="25400">
            <a:solidFill>
              <a:srgbClr val="3B7150"/>
            </a:solidFill>
          </a:ln>
          <a:effectLst>
            <a:outerShdw blurRad="50800" dist="38100" dir="2700000" rotWithShape="0">
              <a:srgbClr val="000000">
                <a:alpha val="40000"/>
              </a:srgbClr>
            </a:outerShdw>
          </a:effectLst>
        </p:spPr>
        <p:txBody>
          <a:bodyPr lIns="0" tIns="0" rIns="0" bIns="0"/>
          <a:lstStyle/>
          <a:p>
            <a:pPr lvl="0" defTabSz="457200">
              <a:defRPr sz="1200">
                <a:latin typeface="+mj-lt"/>
                <a:ea typeface="+mj-ea"/>
                <a:cs typeface="+mj-cs"/>
                <a:sym typeface="Helvetica"/>
              </a:defRPr>
            </a:pPr>
            <a:endParaRPr dirty="0"/>
          </a:p>
        </p:txBody>
      </p:sp>
      <p:sp>
        <p:nvSpPr>
          <p:cNvPr id="12" name="Shape 12"/>
          <p:cNvSpPr>
            <a:spLocks noGrp="1"/>
          </p:cNvSpPr>
          <p:nvPr>
            <p:ph type="title"/>
          </p:nvPr>
        </p:nvSpPr>
        <p:spPr>
          <a:xfrm>
            <a:off x="685800" y="1971104"/>
            <a:ext cx="7772400" cy="3089672"/>
          </a:xfrm>
          <a:prstGeom prst="rect">
            <a:avLst/>
          </a:prstGeom>
        </p:spPr>
        <p:txBody>
          <a:bodyPr/>
          <a:lstStyle>
            <a:lvl1pPr algn="ctr">
              <a:defRPr>
                <a:solidFill>
                  <a:srgbClr val="366C5B"/>
                </a:solidFill>
              </a:defRPr>
            </a:lvl1pPr>
          </a:lstStyle>
          <a:p>
            <a:pPr lvl="0">
              <a:defRPr sz="1800" cap="none">
                <a:solidFill>
                  <a:srgbClr val="000000"/>
                </a:solidFill>
                <a:effectLst/>
              </a:defRPr>
            </a:pPr>
            <a:r>
              <a:rPr sz="4400" cap="small">
                <a:solidFill>
                  <a:srgbClr val="366C5B"/>
                </a:solidFill>
                <a:effectLst>
                  <a:outerShdw blurRad="38100" dist="38100" dir="2700000" rotWithShape="0">
                    <a:srgbClr val="000000">
                      <a:alpha val="43137"/>
                    </a:srgbClr>
                  </a:outerShdw>
                </a:effectLst>
              </a:rPr>
              <a:t>Title Text</a:t>
            </a:r>
          </a:p>
        </p:txBody>
      </p:sp>
      <p:sp>
        <p:nvSpPr>
          <p:cNvPr id="13" name="Shape 13"/>
          <p:cNvSpPr>
            <a:spLocks noGrp="1"/>
          </p:cNvSpPr>
          <p:nvPr>
            <p:ph type="body" idx="1"/>
          </p:nvPr>
        </p:nvSpPr>
        <p:spPr>
          <a:xfrm>
            <a:off x="1371600" y="5060775"/>
            <a:ext cx="6400800" cy="1797225"/>
          </a:xfrm>
          <a:prstGeom prst="rect">
            <a:avLst/>
          </a:prstGeom>
        </p:spPr>
        <p:txBody>
          <a:bodyPr/>
          <a:lstStyle>
            <a:lvl1pPr marL="0" indent="0" algn="ctr">
              <a:buSzTx/>
              <a:buFontTx/>
              <a:buNone/>
              <a:defRPr cap="small"/>
            </a:lvl1pPr>
            <a:lvl2pPr marL="0" indent="457200" algn="ctr">
              <a:buSzTx/>
              <a:buFontTx/>
              <a:buNone/>
              <a:defRPr cap="small"/>
            </a:lvl2pPr>
            <a:lvl3pPr marL="0" indent="914400" algn="ctr">
              <a:buSzTx/>
              <a:buFontTx/>
              <a:buNone/>
              <a:defRPr cap="small"/>
            </a:lvl3pPr>
            <a:lvl4pPr marL="0" indent="1371600" algn="ctr">
              <a:buSzTx/>
              <a:buFontTx/>
              <a:buNone/>
              <a:defRPr cap="small"/>
            </a:lvl4pPr>
            <a:lvl5pPr marL="0" indent="1828800" algn="ctr">
              <a:buSzTx/>
              <a:buFontTx/>
              <a:buNone/>
              <a:defRPr cap="small"/>
            </a:lvl5pPr>
          </a:lstStyle>
          <a:p>
            <a:pPr lvl="0">
              <a:defRPr sz="1800" cap="none"/>
            </a:pPr>
            <a:r>
              <a:rPr sz="3200" cap="small"/>
              <a:t>Body Level One</a:t>
            </a:r>
          </a:p>
          <a:p>
            <a:pPr lvl="1">
              <a:defRPr sz="1800" cap="none"/>
            </a:pPr>
            <a:r>
              <a:rPr sz="3200" cap="small"/>
              <a:t>Body Level Two</a:t>
            </a:r>
          </a:p>
          <a:p>
            <a:pPr lvl="2">
              <a:defRPr sz="1800" cap="none"/>
            </a:pPr>
            <a:r>
              <a:rPr sz="3200" cap="small"/>
              <a:t>Body Level Three</a:t>
            </a:r>
          </a:p>
          <a:p>
            <a:pPr lvl="3">
              <a:defRPr sz="1800" cap="none"/>
            </a:pPr>
            <a:r>
              <a:rPr sz="3200" cap="small"/>
              <a:t>Body Level Four</a:t>
            </a:r>
          </a:p>
          <a:p>
            <a:pPr lvl="4">
              <a:defRPr sz="1800" cap="none"/>
            </a:pPr>
            <a:r>
              <a:rPr sz="3200" cap="small"/>
              <a:t>Body Level Five</a:t>
            </a:r>
          </a:p>
        </p:txBody>
      </p:sp>
      <p:sp>
        <p:nvSpPr>
          <p:cNvPr id="14" name="Shape 14"/>
          <p:cNvSpPr>
            <a:spLocks noGrp="1"/>
          </p:cNvSpPr>
          <p:nvPr>
            <p:ph type="sldNum" sz="quarter" idx="2"/>
          </p:nvPr>
        </p:nvSpPr>
        <p:spPr>
          <a:prstGeom prst="rect">
            <a:avLst/>
          </a:prstGeom>
        </p:spPr>
        <p:txBody>
          <a:bodyPr/>
          <a:lstStyle/>
          <a:p>
            <a:pPr lvl="0"/>
            <a:fld id="{86CB4B4D-7CA3-9044-876B-883B54F8677D}" type="slidenum">
              <a:t>‹#›</a:t>
            </a:fld>
            <a:endParaRPr dirty="0"/>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16" name="Shape 16"/>
          <p:cNvSpPr>
            <a:spLocks noGrp="1"/>
          </p:cNvSpPr>
          <p:nvPr>
            <p:ph type="title"/>
          </p:nvPr>
        </p:nvSpPr>
        <p:spPr>
          <a:prstGeom prst="rect">
            <a:avLst/>
          </a:prstGeom>
        </p:spPr>
        <p:txBody>
          <a:bodyPr/>
          <a:lstStyle/>
          <a:p>
            <a:pPr lvl="0">
              <a:defRPr sz="1800" cap="none">
                <a:solidFill>
                  <a:srgbClr val="000000"/>
                </a:solidFill>
                <a:effectLst/>
              </a:defRPr>
            </a:pPr>
            <a:r>
              <a:rPr sz="4400" cap="small">
                <a:solidFill>
                  <a:srgbClr val="3B7150"/>
                </a:solidFill>
                <a:effectLst>
                  <a:outerShdw blurRad="38100" dist="38100" dir="2700000" rotWithShape="0">
                    <a:srgbClr val="000000">
                      <a:alpha val="43137"/>
                    </a:srgbClr>
                  </a:outerShdw>
                </a:effectLst>
              </a:rPr>
              <a:t>Title Text</a:t>
            </a:r>
          </a:p>
        </p:txBody>
      </p:sp>
      <p:sp>
        <p:nvSpPr>
          <p:cNvPr id="17" name="Shape 17"/>
          <p:cNvSpPr>
            <a:spLocks noGrp="1"/>
          </p:cNvSpPr>
          <p:nvPr>
            <p:ph type="body" idx="1"/>
          </p:nvPr>
        </p:nvSpPr>
        <p:spPr>
          <a:prstGeom prst="rect">
            <a:avLst/>
          </a:prstGeom>
        </p:spPr>
        <p:txBody>
          <a:bodyPr/>
          <a:lstStyle/>
          <a:p>
            <a:pPr lvl="0">
              <a:defRPr sz="1800"/>
            </a:pPr>
            <a:r>
              <a:rPr sz="3200"/>
              <a:t>Body Level One</a:t>
            </a:r>
          </a:p>
          <a:p>
            <a:pPr lvl="1">
              <a:defRPr sz="1800"/>
            </a:pPr>
            <a:r>
              <a:rPr sz="3200"/>
              <a:t>Body Level Two</a:t>
            </a:r>
          </a:p>
          <a:p>
            <a:pPr lvl="2">
              <a:defRPr sz="1800"/>
            </a:pPr>
            <a:r>
              <a:rPr sz="3200"/>
              <a:t>Body Level Three</a:t>
            </a:r>
          </a:p>
          <a:p>
            <a:pPr lvl="3">
              <a:defRPr sz="1800"/>
            </a:pPr>
            <a:r>
              <a:rPr sz="3200"/>
              <a:t>Body Level Four</a:t>
            </a:r>
          </a:p>
          <a:p>
            <a:pPr lvl="4">
              <a:defRPr sz="1800"/>
            </a:pPr>
            <a:r>
              <a:rPr sz="3200"/>
              <a:t>Body Level Five</a:t>
            </a:r>
          </a:p>
        </p:txBody>
      </p:sp>
      <p:sp>
        <p:nvSpPr>
          <p:cNvPr id="18" name="Shape 18"/>
          <p:cNvSpPr>
            <a:spLocks noGrp="1"/>
          </p:cNvSpPr>
          <p:nvPr>
            <p:ph type="sldNum" sz="quarter" idx="2"/>
          </p:nvPr>
        </p:nvSpPr>
        <p:spPr>
          <a:prstGeom prst="rect">
            <a:avLst/>
          </a:prstGeom>
        </p:spPr>
        <p:txBody>
          <a:bodyPr/>
          <a:lstStyle/>
          <a:p>
            <a:pPr lvl="0"/>
            <a:fld id="{86CB4B4D-7CA3-9044-876B-883B54F8677D}" type="slidenum">
              <a:t>‹#›</a:t>
            </a:fld>
            <a:endParaRPr dirty="0"/>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Section Header">
    <p:spTree>
      <p:nvGrpSpPr>
        <p:cNvPr id="1" name=""/>
        <p:cNvGrpSpPr/>
        <p:nvPr/>
      </p:nvGrpSpPr>
      <p:grpSpPr>
        <a:xfrm>
          <a:off x="0" y="0"/>
          <a:ext cx="0" cy="0"/>
          <a:chOff x="0" y="0"/>
          <a:chExt cx="0" cy="0"/>
        </a:xfrm>
      </p:grpSpPr>
      <p:sp>
        <p:nvSpPr>
          <p:cNvPr id="20" name="Shape 20"/>
          <p:cNvSpPr/>
          <p:nvPr/>
        </p:nvSpPr>
        <p:spPr>
          <a:xfrm>
            <a:off x="179387" y="188912"/>
            <a:ext cx="8785226" cy="6480176"/>
          </a:xfrm>
          <a:prstGeom prst="roundRect">
            <a:avLst>
              <a:gd name="adj" fmla="val 5506"/>
            </a:avLst>
          </a:prstGeom>
          <a:ln w="25400">
            <a:solidFill>
              <a:srgbClr val="3B7150"/>
            </a:solidFill>
          </a:ln>
          <a:effectLst>
            <a:outerShdw blurRad="50800" dist="38100" dir="2700000" rotWithShape="0">
              <a:srgbClr val="000000">
                <a:alpha val="40000"/>
              </a:srgbClr>
            </a:outerShdw>
          </a:effectLst>
        </p:spPr>
        <p:txBody>
          <a:bodyPr lIns="0" tIns="0" rIns="0" bIns="0" anchor="ctr"/>
          <a:lstStyle/>
          <a:p>
            <a:pPr lvl="0" algn="ctr">
              <a:defRPr>
                <a:solidFill>
                  <a:srgbClr val="FFFFFF"/>
                </a:solidFill>
              </a:defRPr>
            </a:pPr>
            <a:endParaRPr dirty="0"/>
          </a:p>
        </p:txBody>
      </p:sp>
      <p:pic>
        <p:nvPicPr>
          <p:cNvPr id="21" name="image1.png" descr="C:\Users\Marina\Pictures\logo.png"/>
          <p:cNvPicPr/>
          <p:nvPr/>
        </p:nvPicPr>
        <p:blipFill>
          <a:blip r:embed="rId2">
            <a:extLst/>
          </a:blip>
          <a:stretch>
            <a:fillRect/>
          </a:stretch>
        </p:blipFill>
        <p:spPr>
          <a:xfrm>
            <a:off x="3454400" y="500062"/>
            <a:ext cx="2197100" cy="1992313"/>
          </a:xfrm>
          <a:prstGeom prst="rect">
            <a:avLst/>
          </a:prstGeom>
          <a:ln w="12700">
            <a:miter lim="400000"/>
          </a:ln>
        </p:spPr>
      </p:pic>
      <p:sp>
        <p:nvSpPr>
          <p:cNvPr id="22" name="Shape 22"/>
          <p:cNvSpPr>
            <a:spLocks noGrp="1"/>
          </p:cNvSpPr>
          <p:nvPr>
            <p:ph type="body" idx="1"/>
          </p:nvPr>
        </p:nvSpPr>
        <p:spPr>
          <a:xfrm>
            <a:off x="722312" y="1655575"/>
            <a:ext cx="7772401" cy="2637522"/>
          </a:xfrm>
          <a:prstGeom prst="rect">
            <a:avLst/>
          </a:prstGeom>
        </p:spPr>
        <p:txBody>
          <a:bodyPr anchor="b">
            <a:normAutofit/>
          </a:bodyPr>
          <a:lstStyle>
            <a:lvl1pPr marL="0" indent="0" algn="ctr">
              <a:spcBef>
                <a:spcPts val="800"/>
              </a:spcBef>
              <a:buSzTx/>
              <a:buFontTx/>
              <a:buNone/>
              <a:defRPr sz="3600" cap="small">
                <a:solidFill>
                  <a:srgbClr val="3B7150"/>
                </a:solidFill>
                <a:effectLst>
                  <a:outerShdw blurRad="38100" dist="38100" dir="2700000" rotWithShape="0">
                    <a:srgbClr val="000000">
                      <a:alpha val="43137"/>
                    </a:srgbClr>
                  </a:outerShdw>
                </a:effectLst>
              </a:defRPr>
            </a:lvl1pPr>
            <a:lvl2pPr marL="0" indent="457200" algn="ctr">
              <a:spcBef>
                <a:spcPts val="800"/>
              </a:spcBef>
              <a:buSzTx/>
              <a:buFontTx/>
              <a:buNone/>
              <a:defRPr sz="3600" cap="small">
                <a:solidFill>
                  <a:srgbClr val="3B7150"/>
                </a:solidFill>
                <a:effectLst>
                  <a:outerShdw blurRad="38100" dist="38100" dir="2700000" rotWithShape="0">
                    <a:srgbClr val="000000">
                      <a:alpha val="43137"/>
                    </a:srgbClr>
                  </a:outerShdw>
                </a:effectLst>
              </a:defRPr>
            </a:lvl2pPr>
            <a:lvl3pPr marL="0" indent="914400" algn="ctr">
              <a:spcBef>
                <a:spcPts val="800"/>
              </a:spcBef>
              <a:buSzTx/>
              <a:buFontTx/>
              <a:buNone/>
              <a:defRPr sz="3600" cap="small">
                <a:solidFill>
                  <a:srgbClr val="3B7150"/>
                </a:solidFill>
                <a:effectLst>
                  <a:outerShdw blurRad="38100" dist="38100" dir="2700000" rotWithShape="0">
                    <a:srgbClr val="000000">
                      <a:alpha val="43137"/>
                    </a:srgbClr>
                  </a:outerShdw>
                </a:effectLst>
              </a:defRPr>
            </a:lvl3pPr>
            <a:lvl4pPr marL="0" indent="1371600" algn="ctr">
              <a:spcBef>
                <a:spcPts val="800"/>
              </a:spcBef>
              <a:buSzTx/>
              <a:buFontTx/>
              <a:buNone/>
              <a:defRPr sz="3600" cap="small">
                <a:solidFill>
                  <a:srgbClr val="3B7150"/>
                </a:solidFill>
                <a:effectLst>
                  <a:outerShdw blurRad="38100" dist="38100" dir="2700000" rotWithShape="0">
                    <a:srgbClr val="000000">
                      <a:alpha val="43137"/>
                    </a:srgbClr>
                  </a:outerShdw>
                </a:effectLst>
              </a:defRPr>
            </a:lvl4pPr>
            <a:lvl5pPr marL="0" indent="1828800" algn="ctr">
              <a:spcBef>
                <a:spcPts val="800"/>
              </a:spcBef>
              <a:buSzTx/>
              <a:buFontTx/>
              <a:buNone/>
              <a:defRPr sz="3600" cap="small">
                <a:solidFill>
                  <a:srgbClr val="3B7150"/>
                </a:solidFill>
                <a:effectLst>
                  <a:outerShdw blurRad="38100" dist="38100" dir="2700000" rotWithShape="0">
                    <a:srgbClr val="000000">
                      <a:alpha val="43137"/>
                    </a:srgbClr>
                  </a:outerShdw>
                </a:effectLst>
              </a:defRPr>
            </a:lvl5pPr>
          </a:lstStyle>
          <a:p>
            <a:pPr lvl="0">
              <a:defRPr sz="1800" cap="none">
                <a:solidFill>
                  <a:srgbClr val="000000"/>
                </a:solidFill>
                <a:effectLst/>
              </a:defRPr>
            </a:pPr>
            <a:r>
              <a:rPr sz="3600" cap="small">
                <a:solidFill>
                  <a:srgbClr val="3B7150"/>
                </a:solidFill>
                <a:effectLst>
                  <a:outerShdw blurRad="38100" dist="38100" dir="2700000" rotWithShape="0">
                    <a:srgbClr val="000000">
                      <a:alpha val="43137"/>
                    </a:srgbClr>
                  </a:outerShdw>
                </a:effectLst>
              </a:rPr>
              <a:t>Body Level One</a:t>
            </a:r>
          </a:p>
          <a:p>
            <a:pPr lvl="1">
              <a:defRPr sz="1800" cap="none">
                <a:solidFill>
                  <a:srgbClr val="000000"/>
                </a:solidFill>
                <a:effectLst/>
              </a:defRPr>
            </a:pPr>
            <a:r>
              <a:rPr sz="3600" cap="small">
                <a:solidFill>
                  <a:srgbClr val="3B7150"/>
                </a:solidFill>
                <a:effectLst>
                  <a:outerShdw blurRad="38100" dist="38100" dir="2700000" rotWithShape="0">
                    <a:srgbClr val="000000">
                      <a:alpha val="43137"/>
                    </a:srgbClr>
                  </a:outerShdw>
                </a:effectLst>
              </a:rPr>
              <a:t>Body Level Two</a:t>
            </a:r>
          </a:p>
          <a:p>
            <a:pPr lvl="2">
              <a:defRPr sz="1800" cap="none">
                <a:solidFill>
                  <a:srgbClr val="000000"/>
                </a:solidFill>
                <a:effectLst/>
              </a:defRPr>
            </a:pPr>
            <a:r>
              <a:rPr sz="3600" cap="small">
                <a:solidFill>
                  <a:srgbClr val="3B7150"/>
                </a:solidFill>
                <a:effectLst>
                  <a:outerShdw blurRad="38100" dist="38100" dir="2700000" rotWithShape="0">
                    <a:srgbClr val="000000">
                      <a:alpha val="43137"/>
                    </a:srgbClr>
                  </a:outerShdw>
                </a:effectLst>
              </a:rPr>
              <a:t>Body Level Three</a:t>
            </a:r>
          </a:p>
          <a:p>
            <a:pPr lvl="3">
              <a:defRPr sz="1800" cap="none">
                <a:solidFill>
                  <a:srgbClr val="000000"/>
                </a:solidFill>
                <a:effectLst/>
              </a:defRPr>
            </a:pPr>
            <a:r>
              <a:rPr sz="3600" cap="small">
                <a:solidFill>
                  <a:srgbClr val="3B7150"/>
                </a:solidFill>
                <a:effectLst>
                  <a:outerShdw blurRad="38100" dist="38100" dir="2700000" rotWithShape="0">
                    <a:srgbClr val="000000">
                      <a:alpha val="43137"/>
                    </a:srgbClr>
                  </a:outerShdw>
                </a:effectLst>
              </a:rPr>
              <a:t>Body Level Four</a:t>
            </a:r>
          </a:p>
          <a:p>
            <a:pPr lvl="4">
              <a:defRPr sz="1800" cap="none">
                <a:solidFill>
                  <a:srgbClr val="000000"/>
                </a:solidFill>
                <a:effectLst/>
              </a:defRPr>
            </a:pPr>
            <a:r>
              <a:rPr sz="3600" cap="small">
                <a:solidFill>
                  <a:srgbClr val="3B7150"/>
                </a:solidFill>
                <a:effectLst>
                  <a:outerShdw blurRad="38100" dist="38100" dir="2700000" rotWithShape="0">
                    <a:srgbClr val="000000">
                      <a:alpha val="43137"/>
                    </a:srgbClr>
                  </a:outerShdw>
                </a:effectLst>
              </a:rPr>
              <a:t>Body Level Five</a:t>
            </a: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Custom Layout">
    <p:spTree>
      <p:nvGrpSpPr>
        <p:cNvPr id="1" name=""/>
        <p:cNvGrpSpPr/>
        <p:nvPr/>
      </p:nvGrpSpPr>
      <p:grpSpPr>
        <a:xfrm>
          <a:off x="0" y="0"/>
          <a:ext cx="0" cy="0"/>
          <a:chOff x="0" y="0"/>
          <a:chExt cx="0" cy="0"/>
        </a:xfrm>
      </p:grpSpPr>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pic>
        <p:nvPicPr>
          <p:cNvPr id="25" name="image2.jpeg"/>
          <p:cNvPicPr/>
          <p:nvPr/>
        </p:nvPicPr>
        <p:blipFill>
          <a:blip r:embed="rId2">
            <a:extLst/>
          </a:blip>
          <a:srcRect b="36469"/>
          <a:stretch>
            <a:fillRect/>
          </a:stretch>
        </p:blipFill>
        <p:spPr>
          <a:xfrm>
            <a:off x="8099425" y="6119812"/>
            <a:ext cx="1044575" cy="738188"/>
          </a:xfrm>
          <a:prstGeom prst="rect">
            <a:avLst/>
          </a:prstGeom>
          <a:ln w="12700">
            <a:miter lim="400000"/>
          </a:ln>
        </p:spPr>
      </p:pic>
      <p:sp>
        <p:nvSpPr>
          <p:cNvPr id="26" name="Shape 26"/>
          <p:cNvSpPr>
            <a:spLocks noGrp="1"/>
          </p:cNvSpPr>
          <p:nvPr>
            <p:ph type="sldNum" sz="quarter" idx="2"/>
          </p:nvPr>
        </p:nvSpPr>
        <p:spPr>
          <a:xfrm>
            <a:off x="0" y="6301167"/>
            <a:ext cx="533400" cy="275466"/>
          </a:xfrm>
          <a:prstGeom prst="rect">
            <a:avLst/>
          </a:prstGeom>
        </p:spPr>
        <p:txBody>
          <a:bodyPr/>
          <a:lstStyle>
            <a:lvl1pPr>
              <a:defRPr>
                <a:solidFill>
                  <a:srgbClr val="1F497D"/>
                </a:solidFill>
              </a:defRPr>
            </a:lvl1pPr>
          </a:lstStyle>
          <a:p>
            <a:pPr lvl="0"/>
            <a:fld id="{86CB4B4D-7CA3-9044-876B-883B54F8677D}" type="slidenum">
              <a:t>‹#›</a:t>
            </a:fld>
            <a:endParaRPr dirty="0"/>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image1.png" descr="C:\Users\Marina\Pictures\logo.png"/>
          <p:cNvPicPr/>
          <p:nvPr/>
        </p:nvPicPr>
        <p:blipFill>
          <a:blip r:embed="rId7">
            <a:extLst/>
          </a:blip>
          <a:stretch>
            <a:fillRect/>
          </a:stretch>
        </p:blipFill>
        <p:spPr>
          <a:xfrm>
            <a:off x="155575" y="5732462"/>
            <a:ext cx="1031875" cy="936626"/>
          </a:xfrm>
          <a:prstGeom prst="rect">
            <a:avLst/>
          </a:prstGeom>
          <a:ln w="12700">
            <a:miter lim="400000"/>
          </a:ln>
        </p:spPr>
      </p:pic>
      <p:sp>
        <p:nvSpPr>
          <p:cNvPr id="3" name="Shape 3"/>
          <p:cNvSpPr/>
          <p:nvPr/>
        </p:nvSpPr>
        <p:spPr>
          <a:xfrm>
            <a:off x="179387" y="188912"/>
            <a:ext cx="8785226" cy="6480176"/>
          </a:xfrm>
          <a:prstGeom prst="roundRect">
            <a:avLst>
              <a:gd name="adj" fmla="val 5506"/>
            </a:avLst>
          </a:prstGeom>
          <a:ln w="25400">
            <a:solidFill>
              <a:srgbClr val="3B7150"/>
            </a:solidFill>
          </a:ln>
          <a:effectLst>
            <a:outerShdw blurRad="50800" dist="38100" dir="2700000" rotWithShape="0">
              <a:srgbClr val="000000">
                <a:alpha val="40000"/>
              </a:srgbClr>
            </a:outerShdw>
          </a:effectLst>
        </p:spPr>
        <p:txBody>
          <a:bodyPr lIns="0" tIns="0" rIns="0" bIns="0" anchor="ctr"/>
          <a:lstStyle/>
          <a:p>
            <a:pPr lvl="0" algn="ctr">
              <a:defRPr>
                <a:solidFill>
                  <a:srgbClr val="FFFFFF"/>
                </a:solidFill>
              </a:defRPr>
            </a:pPr>
            <a:endParaRPr dirty="0"/>
          </a:p>
        </p:txBody>
      </p:sp>
      <p:sp>
        <p:nvSpPr>
          <p:cNvPr id="4" name="Shape 4"/>
          <p:cNvSpPr/>
          <p:nvPr/>
        </p:nvSpPr>
        <p:spPr>
          <a:xfrm>
            <a:off x="323850" y="1484312"/>
            <a:ext cx="8496300" cy="1"/>
          </a:xfrm>
          <a:prstGeom prst="line">
            <a:avLst/>
          </a:prstGeom>
          <a:ln w="25400">
            <a:solidFill>
              <a:srgbClr val="3B7150"/>
            </a:solidFill>
          </a:ln>
          <a:effectLst>
            <a:outerShdw blurRad="50800" dist="38100" dir="2700000" rotWithShape="0">
              <a:srgbClr val="000000">
                <a:alpha val="40000"/>
              </a:srgbClr>
            </a:outerShdw>
          </a:effectLst>
        </p:spPr>
        <p:txBody>
          <a:bodyPr lIns="0" tIns="0" rIns="0" bIns="0"/>
          <a:lstStyle/>
          <a:p>
            <a:pPr lvl="0" defTabSz="457200">
              <a:defRPr sz="1200">
                <a:latin typeface="+mj-lt"/>
                <a:ea typeface="+mj-ea"/>
                <a:cs typeface="+mj-cs"/>
                <a:sym typeface="Helvetica"/>
              </a:defRPr>
            </a:pPr>
            <a:endParaRPr dirty="0"/>
          </a:p>
        </p:txBody>
      </p:sp>
      <p:sp>
        <p:nvSpPr>
          <p:cNvPr id="5" name="Shape 5"/>
          <p:cNvSpPr>
            <a:spLocks noGrp="1"/>
          </p:cNvSpPr>
          <p:nvPr>
            <p:ph type="title"/>
          </p:nvPr>
        </p:nvSpPr>
        <p:spPr>
          <a:xfrm>
            <a:off x="457200" y="92076"/>
            <a:ext cx="8229600" cy="1508125"/>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normAutofit/>
          </a:bodyPr>
          <a:lstStyle/>
          <a:p>
            <a:pPr lvl="0">
              <a:defRPr sz="1800" cap="none">
                <a:solidFill>
                  <a:srgbClr val="000000"/>
                </a:solidFill>
                <a:effectLst/>
              </a:defRPr>
            </a:pPr>
            <a:r>
              <a:rPr sz="4400" cap="small">
                <a:solidFill>
                  <a:srgbClr val="3B7150"/>
                </a:solidFill>
                <a:effectLst>
                  <a:outerShdw blurRad="38100" dist="38100" dir="2700000" rotWithShape="0">
                    <a:srgbClr val="000000">
                      <a:alpha val="43137"/>
                    </a:srgbClr>
                  </a:outerShdw>
                </a:effectLst>
              </a:rPr>
              <a:t>Title Text</a:t>
            </a:r>
          </a:p>
        </p:txBody>
      </p:sp>
      <p:sp>
        <p:nvSpPr>
          <p:cNvPr id="6" name="Shape 6"/>
          <p:cNvSpPr>
            <a:spLocks noGrp="1"/>
          </p:cNvSpPr>
          <p:nvPr>
            <p:ph type="body" idx="1"/>
          </p:nvPr>
        </p:nvSpPr>
        <p:spPr>
          <a:xfrm>
            <a:off x="457200" y="1600200"/>
            <a:ext cx="8229600" cy="5257800"/>
          </a:xfrm>
          <a:prstGeom prst="rect">
            <a:avLst/>
          </a:prstGeom>
          <a:ln w="12700">
            <a:miter lim="400000"/>
          </a:ln>
          <a:extLst>
            <a:ext uri="{C572A759-6A51-4108-AA02-DFA0A04FC94B}">
              <ma14:wrappingTextBoxFlag xmlns:ma14="http://schemas.microsoft.com/office/mac/drawingml/2011/main" xmlns="" val="1"/>
            </a:ext>
          </a:extLst>
        </p:spPr>
        <p:txBody>
          <a:bodyPr lIns="45719" rIns="45719"/>
          <a:lstStyle/>
          <a:p>
            <a:pPr lvl="0">
              <a:defRPr sz="1800"/>
            </a:pPr>
            <a:r>
              <a:rPr sz="3200"/>
              <a:t>Body Level One</a:t>
            </a:r>
          </a:p>
          <a:p>
            <a:pPr lvl="1">
              <a:defRPr sz="1800"/>
            </a:pPr>
            <a:r>
              <a:rPr sz="3200"/>
              <a:t>Body Level Two</a:t>
            </a:r>
          </a:p>
          <a:p>
            <a:pPr lvl="2">
              <a:defRPr sz="1800"/>
            </a:pPr>
            <a:r>
              <a:rPr sz="3200"/>
              <a:t>Body Level Three</a:t>
            </a:r>
          </a:p>
          <a:p>
            <a:pPr lvl="3">
              <a:defRPr sz="1800"/>
            </a:pPr>
            <a:r>
              <a:rPr sz="3200"/>
              <a:t>Body Level Four</a:t>
            </a:r>
          </a:p>
          <a:p>
            <a:pPr lvl="4">
              <a:defRPr sz="1800"/>
            </a:pPr>
            <a:r>
              <a:rPr sz="3200"/>
              <a:t>Body Level Five</a:t>
            </a:r>
          </a:p>
        </p:txBody>
      </p:sp>
      <p:sp>
        <p:nvSpPr>
          <p:cNvPr id="7" name="Shape 7"/>
          <p:cNvSpPr>
            <a:spLocks noGrp="1"/>
          </p:cNvSpPr>
          <p:nvPr>
            <p:ph type="sldNum" sz="quarter" idx="2"/>
          </p:nvPr>
        </p:nvSpPr>
        <p:spPr>
          <a:xfrm>
            <a:off x="6553200" y="6282117"/>
            <a:ext cx="2133600" cy="275467"/>
          </a:xfrm>
          <a:prstGeom prst="rect">
            <a:avLst/>
          </a:prstGeom>
          <a:ln w="12700">
            <a:miter lim="400000"/>
          </a:ln>
        </p:spPr>
        <p:txBody>
          <a:bodyPr lIns="45719" rIns="45719" anchor="ctr">
            <a:spAutoFit/>
          </a:bodyPr>
          <a:lstStyle>
            <a:lvl1pPr algn="r">
              <a:defRPr sz="1200">
                <a:solidFill>
                  <a:srgbClr val="3B7150"/>
                </a:solidFill>
                <a:latin typeface="Times New Roman"/>
                <a:ea typeface="Times New Roman"/>
                <a:cs typeface="Times New Roman"/>
                <a:sym typeface="Times New Roman"/>
              </a:defRPr>
            </a:lvl1pPr>
          </a:lstStyle>
          <a:p>
            <a:pPr lvl="0"/>
            <a:fld id="{86CB4B4D-7CA3-9044-876B-883B54F8677D}" type="slidenum">
              <a:t>‹#›</a:t>
            </a:fld>
            <a:endParaRPr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ransition spd="med"/>
  <p:hf hdr="0" ftr="0" dt="0"/>
  <p:txStyles>
    <p:titleStyle>
      <a:lvl1pPr algn="r">
        <a:defRPr sz="4400" cap="small">
          <a:solidFill>
            <a:srgbClr val="3B7150"/>
          </a:solidFill>
          <a:effectLst>
            <a:outerShdw blurRad="38100" dist="38100" dir="2700000" rotWithShape="0">
              <a:srgbClr val="000000">
                <a:alpha val="43137"/>
              </a:srgbClr>
            </a:outerShdw>
          </a:effectLst>
          <a:latin typeface="Times New Roman"/>
          <a:ea typeface="Times New Roman"/>
          <a:cs typeface="Times New Roman"/>
          <a:sym typeface="Times New Roman"/>
        </a:defRPr>
      </a:lvl1pPr>
      <a:lvl2pPr algn="r">
        <a:defRPr sz="4400" cap="small">
          <a:solidFill>
            <a:srgbClr val="3B7150"/>
          </a:solidFill>
          <a:effectLst>
            <a:outerShdw blurRad="38100" dist="38100" dir="2700000" rotWithShape="0">
              <a:srgbClr val="000000">
                <a:alpha val="43137"/>
              </a:srgbClr>
            </a:outerShdw>
          </a:effectLst>
          <a:latin typeface="Times New Roman"/>
          <a:ea typeface="Times New Roman"/>
          <a:cs typeface="Times New Roman"/>
          <a:sym typeface="Times New Roman"/>
        </a:defRPr>
      </a:lvl2pPr>
      <a:lvl3pPr algn="r">
        <a:defRPr sz="4400" cap="small">
          <a:solidFill>
            <a:srgbClr val="3B7150"/>
          </a:solidFill>
          <a:effectLst>
            <a:outerShdw blurRad="38100" dist="38100" dir="2700000" rotWithShape="0">
              <a:srgbClr val="000000">
                <a:alpha val="43137"/>
              </a:srgbClr>
            </a:outerShdw>
          </a:effectLst>
          <a:latin typeface="Times New Roman"/>
          <a:ea typeface="Times New Roman"/>
          <a:cs typeface="Times New Roman"/>
          <a:sym typeface="Times New Roman"/>
        </a:defRPr>
      </a:lvl3pPr>
      <a:lvl4pPr algn="r">
        <a:defRPr sz="4400" cap="small">
          <a:solidFill>
            <a:srgbClr val="3B7150"/>
          </a:solidFill>
          <a:effectLst>
            <a:outerShdw blurRad="38100" dist="38100" dir="2700000" rotWithShape="0">
              <a:srgbClr val="000000">
                <a:alpha val="43137"/>
              </a:srgbClr>
            </a:outerShdw>
          </a:effectLst>
          <a:latin typeface="Times New Roman"/>
          <a:ea typeface="Times New Roman"/>
          <a:cs typeface="Times New Roman"/>
          <a:sym typeface="Times New Roman"/>
        </a:defRPr>
      </a:lvl4pPr>
      <a:lvl5pPr algn="r">
        <a:defRPr sz="4400" cap="small">
          <a:solidFill>
            <a:srgbClr val="3B7150"/>
          </a:solidFill>
          <a:effectLst>
            <a:outerShdw blurRad="38100" dist="38100" dir="2700000" rotWithShape="0">
              <a:srgbClr val="000000">
                <a:alpha val="43137"/>
              </a:srgbClr>
            </a:outerShdw>
          </a:effectLst>
          <a:latin typeface="Times New Roman"/>
          <a:ea typeface="Times New Roman"/>
          <a:cs typeface="Times New Roman"/>
          <a:sym typeface="Times New Roman"/>
        </a:defRPr>
      </a:lvl5pPr>
      <a:lvl6pPr indent="457200" algn="r">
        <a:defRPr sz="4400" cap="small">
          <a:solidFill>
            <a:srgbClr val="3B7150"/>
          </a:solidFill>
          <a:effectLst>
            <a:outerShdw blurRad="38100" dist="38100" dir="2700000" rotWithShape="0">
              <a:srgbClr val="000000">
                <a:alpha val="43137"/>
              </a:srgbClr>
            </a:outerShdw>
          </a:effectLst>
          <a:latin typeface="Times New Roman"/>
          <a:ea typeface="Times New Roman"/>
          <a:cs typeface="Times New Roman"/>
          <a:sym typeface="Times New Roman"/>
        </a:defRPr>
      </a:lvl6pPr>
      <a:lvl7pPr indent="914400" algn="r">
        <a:defRPr sz="4400" cap="small">
          <a:solidFill>
            <a:srgbClr val="3B7150"/>
          </a:solidFill>
          <a:effectLst>
            <a:outerShdw blurRad="38100" dist="38100" dir="2700000" rotWithShape="0">
              <a:srgbClr val="000000">
                <a:alpha val="43137"/>
              </a:srgbClr>
            </a:outerShdw>
          </a:effectLst>
          <a:latin typeface="Times New Roman"/>
          <a:ea typeface="Times New Roman"/>
          <a:cs typeface="Times New Roman"/>
          <a:sym typeface="Times New Roman"/>
        </a:defRPr>
      </a:lvl7pPr>
      <a:lvl8pPr indent="1371600" algn="r">
        <a:defRPr sz="4400" cap="small">
          <a:solidFill>
            <a:srgbClr val="3B7150"/>
          </a:solidFill>
          <a:effectLst>
            <a:outerShdw blurRad="38100" dist="38100" dir="2700000" rotWithShape="0">
              <a:srgbClr val="000000">
                <a:alpha val="43137"/>
              </a:srgbClr>
            </a:outerShdw>
          </a:effectLst>
          <a:latin typeface="Times New Roman"/>
          <a:ea typeface="Times New Roman"/>
          <a:cs typeface="Times New Roman"/>
          <a:sym typeface="Times New Roman"/>
        </a:defRPr>
      </a:lvl8pPr>
      <a:lvl9pPr indent="1828800" algn="r">
        <a:defRPr sz="4400" cap="small">
          <a:solidFill>
            <a:srgbClr val="3B7150"/>
          </a:solidFill>
          <a:effectLst>
            <a:outerShdw blurRad="38100" dist="38100" dir="2700000" rotWithShape="0">
              <a:srgbClr val="000000">
                <a:alpha val="43137"/>
              </a:srgbClr>
            </a:outerShdw>
          </a:effectLst>
          <a:latin typeface="Times New Roman"/>
          <a:ea typeface="Times New Roman"/>
          <a:cs typeface="Times New Roman"/>
          <a:sym typeface="Times New Roman"/>
        </a:defRPr>
      </a:lvl9pPr>
    </p:titleStyle>
    <p:bodyStyle>
      <a:lvl1pPr marL="342900" indent="-342900">
        <a:spcBef>
          <a:spcPts val="700"/>
        </a:spcBef>
        <a:buSzPct val="100000"/>
        <a:buFont typeface="Arial"/>
        <a:buChar char="•"/>
        <a:defRPr sz="3200">
          <a:latin typeface="Times New Roman"/>
          <a:ea typeface="Times New Roman"/>
          <a:cs typeface="Times New Roman"/>
          <a:sym typeface="Times New Roman"/>
        </a:defRPr>
      </a:lvl1pPr>
      <a:lvl2pPr marL="783771" indent="-326571">
        <a:spcBef>
          <a:spcPts val="700"/>
        </a:spcBef>
        <a:buSzPct val="100000"/>
        <a:buFont typeface="Arial"/>
        <a:buChar char="–"/>
        <a:defRPr sz="3200">
          <a:latin typeface="Times New Roman"/>
          <a:ea typeface="Times New Roman"/>
          <a:cs typeface="Times New Roman"/>
          <a:sym typeface="Times New Roman"/>
        </a:defRPr>
      </a:lvl2pPr>
      <a:lvl3pPr marL="1219200" indent="-304800">
        <a:spcBef>
          <a:spcPts val="700"/>
        </a:spcBef>
        <a:buSzPct val="100000"/>
        <a:buFont typeface="Arial"/>
        <a:buChar char="•"/>
        <a:defRPr sz="3200">
          <a:latin typeface="Times New Roman"/>
          <a:ea typeface="Times New Roman"/>
          <a:cs typeface="Times New Roman"/>
          <a:sym typeface="Times New Roman"/>
        </a:defRPr>
      </a:lvl3pPr>
      <a:lvl4pPr marL="1737360" indent="-365760">
        <a:spcBef>
          <a:spcPts val="700"/>
        </a:spcBef>
        <a:buSzPct val="100000"/>
        <a:buFont typeface="Arial"/>
        <a:buChar char="–"/>
        <a:defRPr sz="3200">
          <a:latin typeface="Times New Roman"/>
          <a:ea typeface="Times New Roman"/>
          <a:cs typeface="Times New Roman"/>
          <a:sym typeface="Times New Roman"/>
        </a:defRPr>
      </a:lvl4pPr>
      <a:lvl5pPr marL="2194560" indent="-365760">
        <a:spcBef>
          <a:spcPts val="700"/>
        </a:spcBef>
        <a:buSzPct val="100000"/>
        <a:buFont typeface="Arial"/>
        <a:buChar char="»"/>
        <a:defRPr sz="3200">
          <a:latin typeface="Times New Roman"/>
          <a:ea typeface="Times New Roman"/>
          <a:cs typeface="Times New Roman"/>
          <a:sym typeface="Times New Roman"/>
        </a:defRPr>
      </a:lvl5pPr>
      <a:lvl6pPr marL="2651760" indent="-365760">
        <a:spcBef>
          <a:spcPts val="700"/>
        </a:spcBef>
        <a:buSzPct val="100000"/>
        <a:buFont typeface="Arial"/>
        <a:buChar char="•"/>
        <a:defRPr sz="3200">
          <a:latin typeface="Times New Roman"/>
          <a:ea typeface="Times New Roman"/>
          <a:cs typeface="Times New Roman"/>
          <a:sym typeface="Times New Roman"/>
        </a:defRPr>
      </a:lvl6pPr>
      <a:lvl7pPr marL="3108960" indent="-365760">
        <a:spcBef>
          <a:spcPts val="700"/>
        </a:spcBef>
        <a:buSzPct val="100000"/>
        <a:buFont typeface="Arial"/>
        <a:buChar char="•"/>
        <a:defRPr sz="3200">
          <a:latin typeface="Times New Roman"/>
          <a:ea typeface="Times New Roman"/>
          <a:cs typeface="Times New Roman"/>
          <a:sym typeface="Times New Roman"/>
        </a:defRPr>
      </a:lvl7pPr>
      <a:lvl8pPr marL="3566159" indent="-365759">
        <a:spcBef>
          <a:spcPts val="700"/>
        </a:spcBef>
        <a:buSzPct val="100000"/>
        <a:buFont typeface="Arial"/>
        <a:buChar char="•"/>
        <a:defRPr sz="3200">
          <a:latin typeface="Times New Roman"/>
          <a:ea typeface="Times New Roman"/>
          <a:cs typeface="Times New Roman"/>
          <a:sym typeface="Times New Roman"/>
        </a:defRPr>
      </a:lvl8pPr>
      <a:lvl9pPr marL="4023359" indent="-365759">
        <a:spcBef>
          <a:spcPts val="700"/>
        </a:spcBef>
        <a:buSzPct val="100000"/>
        <a:buFont typeface="Arial"/>
        <a:buChar char="•"/>
        <a:defRPr sz="3200">
          <a:latin typeface="Times New Roman"/>
          <a:ea typeface="Times New Roman"/>
          <a:cs typeface="Times New Roman"/>
          <a:sym typeface="Times New Roman"/>
        </a:defRPr>
      </a:lvl9pPr>
    </p:bodyStyle>
    <p:otherStyle>
      <a:lvl1pPr algn="r">
        <a:defRPr sz="1200">
          <a:solidFill>
            <a:schemeClr val="tx1"/>
          </a:solidFill>
          <a:latin typeface="+mn-lt"/>
          <a:ea typeface="+mn-ea"/>
          <a:cs typeface="+mn-cs"/>
          <a:sym typeface="Times New Roman"/>
        </a:defRPr>
      </a:lvl1pPr>
      <a:lvl2pPr indent="457200" algn="r">
        <a:defRPr sz="1200">
          <a:solidFill>
            <a:schemeClr val="tx1"/>
          </a:solidFill>
          <a:latin typeface="+mn-lt"/>
          <a:ea typeface="+mn-ea"/>
          <a:cs typeface="+mn-cs"/>
          <a:sym typeface="Times New Roman"/>
        </a:defRPr>
      </a:lvl2pPr>
      <a:lvl3pPr indent="914400" algn="r">
        <a:defRPr sz="1200">
          <a:solidFill>
            <a:schemeClr val="tx1"/>
          </a:solidFill>
          <a:latin typeface="+mn-lt"/>
          <a:ea typeface="+mn-ea"/>
          <a:cs typeface="+mn-cs"/>
          <a:sym typeface="Times New Roman"/>
        </a:defRPr>
      </a:lvl3pPr>
      <a:lvl4pPr indent="1371600" algn="r">
        <a:defRPr sz="1200">
          <a:solidFill>
            <a:schemeClr val="tx1"/>
          </a:solidFill>
          <a:latin typeface="+mn-lt"/>
          <a:ea typeface="+mn-ea"/>
          <a:cs typeface="+mn-cs"/>
          <a:sym typeface="Times New Roman"/>
        </a:defRPr>
      </a:lvl4pPr>
      <a:lvl5pPr indent="1828800" algn="r">
        <a:defRPr sz="1200">
          <a:solidFill>
            <a:schemeClr val="tx1"/>
          </a:solidFill>
          <a:latin typeface="+mn-lt"/>
          <a:ea typeface="+mn-ea"/>
          <a:cs typeface="+mn-cs"/>
          <a:sym typeface="Times New Roman"/>
        </a:defRPr>
      </a:lvl5pPr>
      <a:lvl6pPr indent="2286000" algn="r">
        <a:defRPr sz="1200">
          <a:solidFill>
            <a:schemeClr val="tx1"/>
          </a:solidFill>
          <a:latin typeface="+mn-lt"/>
          <a:ea typeface="+mn-ea"/>
          <a:cs typeface="+mn-cs"/>
          <a:sym typeface="Times New Roman"/>
        </a:defRPr>
      </a:lvl6pPr>
      <a:lvl7pPr indent="2743200" algn="r">
        <a:defRPr sz="1200">
          <a:solidFill>
            <a:schemeClr val="tx1"/>
          </a:solidFill>
          <a:latin typeface="+mn-lt"/>
          <a:ea typeface="+mn-ea"/>
          <a:cs typeface="+mn-cs"/>
          <a:sym typeface="Times New Roman"/>
        </a:defRPr>
      </a:lvl7pPr>
      <a:lvl8pPr indent="3200400" algn="r">
        <a:defRPr sz="1200">
          <a:solidFill>
            <a:schemeClr val="tx1"/>
          </a:solidFill>
          <a:latin typeface="+mn-lt"/>
          <a:ea typeface="+mn-ea"/>
          <a:cs typeface="+mn-cs"/>
          <a:sym typeface="Times New Roman"/>
        </a:defRPr>
      </a:lvl8pPr>
      <a:lvl9pPr indent="3657600" algn="r">
        <a:defRPr sz="1200">
          <a:solidFill>
            <a:schemeClr val="tx1"/>
          </a:solidFill>
          <a:latin typeface="+mn-lt"/>
          <a:ea typeface="+mn-ea"/>
          <a:cs typeface="+mn-cs"/>
          <a:sym typeface="Times New Roman"/>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3.emf"/><Relationship Id="rId4" Type="http://schemas.openxmlformats.org/officeDocument/2006/relationships/package" Target="../embeddings/Microsoft_Word_Document1.docx"/></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Shape 30"/>
          <p:cNvSpPr>
            <a:spLocks noGrp="1"/>
          </p:cNvSpPr>
          <p:nvPr>
            <p:ph type="title"/>
          </p:nvPr>
        </p:nvSpPr>
        <p:spPr>
          <a:xfrm>
            <a:off x="395536" y="2708919"/>
            <a:ext cx="8280401" cy="1757362"/>
          </a:xfrm>
          <a:prstGeom prst="rect">
            <a:avLst/>
          </a:prstGeom>
        </p:spPr>
        <p:txBody>
          <a:bodyPr/>
          <a:lstStyle>
            <a:lvl1pPr>
              <a:defRPr sz="4800"/>
            </a:lvl1pPr>
          </a:lstStyle>
          <a:p>
            <a:pPr lvl="0">
              <a:defRPr sz="1800" cap="none">
                <a:solidFill>
                  <a:srgbClr val="000000"/>
                </a:solidFill>
                <a:effectLst/>
              </a:defRPr>
            </a:pPr>
            <a:r>
              <a:rPr sz="4800" cap="small" dirty="0">
                <a:solidFill>
                  <a:srgbClr val="366C5B"/>
                </a:solidFill>
                <a:effectLst/>
              </a:rPr>
              <a:t>Briefing on the </a:t>
            </a:r>
            <a:r>
              <a:rPr sz="4800" cap="small" dirty="0" smtClean="0">
                <a:solidFill>
                  <a:srgbClr val="366C5B"/>
                </a:solidFill>
                <a:effectLst/>
              </a:rPr>
              <a:t>201</a:t>
            </a:r>
            <a:r>
              <a:rPr lang="en-ZA" sz="4800" cap="small" dirty="0" smtClean="0">
                <a:solidFill>
                  <a:srgbClr val="366C5B"/>
                </a:solidFill>
                <a:effectLst/>
              </a:rPr>
              <a:t>7</a:t>
            </a:r>
            <a:r>
              <a:rPr lang="en-ZA" sz="1800" cap="none" dirty="0">
                <a:solidFill>
                  <a:srgbClr val="000000"/>
                </a:solidFill>
                <a:effectLst/>
              </a:rPr>
              <a:t> </a:t>
            </a:r>
            <a:r>
              <a:rPr sz="4800" cap="small" dirty="0" smtClean="0">
                <a:solidFill>
                  <a:srgbClr val="366C5B"/>
                </a:solidFill>
                <a:effectLst/>
              </a:rPr>
              <a:t>Appropriation </a:t>
            </a:r>
            <a:r>
              <a:rPr sz="4800" cap="small" dirty="0">
                <a:solidFill>
                  <a:srgbClr val="366C5B"/>
                </a:solidFill>
                <a:effectLst/>
              </a:rPr>
              <a:t>Bill</a:t>
            </a:r>
          </a:p>
        </p:txBody>
      </p:sp>
      <p:sp>
        <p:nvSpPr>
          <p:cNvPr id="31" name="Shape 31"/>
          <p:cNvSpPr>
            <a:spLocks noGrp="1"/>
          </p:cNvSpPr>
          <p:nvPr>
            <p:ph type="body" idx="1"/>
          </p:nvPr>
        </p:nvSpPr>
        <p:spPr>
          <a:xfrm>
            <a:off x="1371600" y="6092825"/>
            <a:ext cx="6400800" cy="504825"/>
          </a:xfrm>
          <a:prstGeom prst="rect">
            <a:avLst/>
          </a:prstGeom>
        </p:spPr>
        <p:txBody>
          <a:bodyPr lIns="0" tIns="0" rIns="0" bIns="0">
            <a:normAutofit/>
          </a:bodyPr>
          <a:lstStyle>
            <a:lvl1pPr>
              <a:spcBef>
                <a:spcPts val="400"/>
              </a:spcBef>
              <a:defRPr sz="1800" i="1" cap="none">
                <a:solidFill>
                  <a:srgbClr val="366C5B"/>
                </a:solidFill>
                <a:effectLst>
                  <a:outerShdw blurRad="38100" dist="38100" dir="2700000" rotWithShape="0">
                    <a:srgbClr val="C0C0C0"/>
                  </a:outerShdw>
                </a:effectLst>
              </a:defRPr>
            </a:lvl1pPr>
          </a:lstStyle>
          <a:p>
            <a:pPr lvl="0">
              <a:defRPr i="0">
                <a:solidFill>
                  <a:srgbClr val="000000"/>
                </a:solidFill>
                <a:effectLst/>
              </a:defRPr>
            </a:pPr>
            <a:r>
              <a:rPr i="1" dirty="0">
                <a:solidFill>
                  <a:srgbClr val="366C5B"/>
                </a:solidFill>
                <a:effectLst>
                  <a:outerShdw blurRad="38100" dist="38100" dir="2700000" rotWithShape="0">
                    <a:srgbClr val="C0C0C0"/>
                  </a:outerShdw>
                </a:effectLst>
              </a:rPr>
              <a:t>For an Equitable Sharing of National Revenue</a:t>
            </a:r>
          </a:p>
        </p:txBody>
      </p:sp>
      <p:sp>
        <p:nvSpPr>
          <p:cNvPr id="32" name="Shape 32"/>
          <p:cNvSpPr/>
          <p:nvPr/>
        </p:nvSpPr>
        <p:spPr>
          <a:xfrm>
            <a:off x="899592" y="5084762"/>
            <a:ext cx="7025207" cy="36933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spcBef>
                <a:spcPts val="600"/>
              </a:spcBef>
              <a:defRPr sz="2800">
                <a:latin typeface="Times New Roman"/>
                <a:ea typeface="Times New Roman"/>
                <a:cs typeface="Times New Roman"/>
                <a:sym typeface="Times New Roman"/>
              </a:defRPr>
            </a:lvl1pPr>
          </a:lstStyle>
          <a:p>
            <a:pPr>
              <a:defRPr sz="1800"/>
            </a:pPr>
            <a:r>
              <a:rPr lang="en-ZA" dirty="0" smtClean="0"/>
              <a:t>17 May 2017</a:t>
            </a:r>
            <a:endParaRPr dirty="0"/>
          </a:p>
        </p:txBody>
      </p:sp>
    </p:spTree>
    <p:extLst>
      <p:ext uri="{BB962C8B-B14F-4D97-AF65-F5344CB8AC3E}">
        <p14:creationId xmlns:p14="http://schemas.microsoft.com/office/powerpoint/2010/main" val="655654265"/>
      </p:ext>
    </p:extLst>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3200" dirty="0" smtClean="0">
                <a:effectLst/>
              </a:rPr>
              <a:t>2.3.3 Performance Assessment: Department of Transport</a:t>
            </a:r>
            <a:endParaRPr lang="en-ZA" sz="3200" dirty="0">
              <a:effectLst/>
            </a:endParaRPr>
          </a:p>
        </p:txBody>
      </p:sp>
      <p:sp>
        <p:nvSpPr>
          <p:cNvPr id="3" name="Text Placeholder 2"/>
          <p:cNvSpPr>
            <a:spLocks noGrp="1"/>
          </p:cNvSpPr>
          <p:nvPr>
            <p:ph type="body" idx="1"/>
          </p:nvPr>
        </p:nvSpPr>
        <p:spPr>
          <a:xfrm>
            <a:off x="232012" y="1491018"/>
            <a:ext cx="8911988" cy="5257800"/>
          </a:xfrm>
        </p:spPr>
        <p:txBody>
          <a:bodyPr/>
          <a:lstStyle/>
          <a:p>
            <a:r>
              <a:rPr lang="en-ZA" sz="1700" dirty="0" smtClean="0"/>
              <a:t>Department of Transport’s (DOT) budget allocation remains the same in real terms in the 2017 Appropriation Bill compared to real growth of 3.4% average per annum in past three years </a:t>
            </a:r>
          </a:p>
          <a:p>
            <a:r>
              <a:rPr lang="en-ZA" sz="1700" dirty="0" smtClean="0"/>
              <a:t>The AG reported numerous governance failures of state-owned entities (E.g. PRASA) reporting to DOT</a:t>
            </a:r>
          </a:p>
          <a:p>
            <a:pPr lvl="1"/>
            <a:r>
              <a:rPr lang="en-ZA" sz="1600" dirty="0"/>
              <a:t>This suggests that DOT does not have an adequate monitoring system in place to hold these entities to </a:t>
            </a:r>
            <a:r>
              <a:rPr lang="en-ZA" sz="1600" dirty="0" smtClean="0"/>
              <a:t>account</a:t>
            </a:r>
          </a:p>
          <a:p>
            <a:r>
              <a:rPr lang="en-ZA" sz="1700" dirty="0" smtClean="0"/>
              <a:t>The Commission calls on National Treasury and DOT to undertake a due diligence study to assess if PRASA is receiving adequate financial support from the fiscus as it is claiming that Shosholoza Meyl is an unfunded mandate</a:t>
            </a:r>
          </a:p>
          <a:p>
            <a:pPr lvl="1"/>
            <a:endParaRPr lang="en-ZA" sz="1800" dirty="0" smtClean="0"/>
          </a:p>
        </p:txBody>
      </p:sp>
      <p:sp>
        <p:nvSpPr>
          <p:cNvPr id="4" name="Slide Number Placeholder 3"/>
          <p:cNvSpPr>
            <a:spLocks noGrp="1"/>
          </p:cNvSpPr>
          <p:nvPr>
            <p:ph type="sldNum" sz="quarter" idx="2"/>
          </p:nvPr>
        </p:nvSpPr>
        <p:spPr/>
        <p:txBody>
          <a:bodyPr/>
          <a:lstStyle/>
          <a:p>
            <a:pPr lvl="0"/>
            <a:fld id="{86CB4B4D-7CA3-9044-876B-883B54F8677D}" type="slidenum">
              <a:rPr lang="en-ZA" smtClean="0"/>
              <a:t>10</a:t>
            </a:fld>
            <a:endParaRPr lang="en-ZA" dirty="0"/>
          </a:p>
        </p:txBody>
      </p:sp>
      <p:graphicFrame>
        <p:nvGraphicFramePr>
          <p:cNvPr id="5" name="Table 4"/>
          <p:cNvGraphicFramePr>
            <a:graphicFrameLocks noGrp="1"/>
          </p:cNvGraphicFramePr>
          <p:nvPr>
            <p:extLst>
              <p:ext uri="{D42A27DB-BD31-4B8C-83A1-F6EECF244321}">
                <p14:modId xmlns:p14="http://schemas.microsoft.com/office/powerpoint/2010/main" val="2767072467"/>
              </p:ext>
            </p:extLst>
          </p:nvPr>
        </p:nvGraphicFramePr>
        <p:xfrm>
          <a:off x="556147" y="4119918"/>
          <a:ext cx="8031706" cy="2651760"/>
        </p:xfrm>
        <a:graphic>
          <a:graphicData uri="http://schemas.openxmlformats.org/drawingml/2006/table">
            <a:tbl>
              <a:tblPr>
                <a:tableStyleId>{1FECB4D8-DB02-4DC6-A0A2-4F2EBAE1DC90}</a:tableStyleId>
              </a:tblPr>
              <a:tblGrid>
                <a:gridCol w="2819210"/>
                <a:gridCol w="1318336"/>
                <a:gridCol w="1379182"/>
                <a:gridCol w="1257489"/>
                <a:gridCol w="1257489"/>
              </a:tblGrid>
              <a:tr h="183918">
                <a:tc>
                  <a:txBody>
                    <a:bodyPr/>
                    <a:lstStyle/>
                    <a:p>
                      <a:pPr algn="l" fontAlgn="b"/>
                      <a:r>
                        <a:rPr lang="en-ZA" sz="1200" b="1" u="none" strike="noStrike" dirty="0">
                          <a:effectLst/>
                          <a:latin typeface="Times New Roman" panose="02020603050405020304" pitchFamily="18" charset="0"/>
                          <a:cs typeface="Times New Roman" panose="02020603050405020304" pitchFamily="18" charset="0"/>
                        </a:rPr>
                        <a:t> </a:t>
                      </a:r>
                      <a:endParaRPr lang="en-ZA"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ctr" fontAlgn="t"/>
                      <a:r>
                        <a:rPr lang="en-ZA" sz="1400" b="1" u="none" strike="noStrike" dirty="0">
                          <a:effectLst/>
                          <a:latin typeface="Times New Roman" panose="02020603050405020304" pitchFamily="18" charset="0"/>
                          <a:cs typeface="Times New Roman" panose="02020603050405020304" pitchFamily="18" charset="0"/>
                        </a:rPr>
                        <a:t> 2013/14 </a:t>
                      </a:r>
                      <a:endParaRPr lang="en-ZA"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tc>
                <a:tc>
                  <a:txBody>
                    <a:bodyPr/>
                    <a:lstStyle/>
                    <a:p>
                      <a:pPr algn="ctr" fontAlgn="t"/>
                      <a:r>
                        <a:rPr lang="en-ZA" sz="1400" b="1" u="none" strike="noStrike" dirty="0">
                          <a:effectLst/>
                          <a:latin typeface="Times New Roman" panose="02020603050405020304" pitchFamily="18" charset="0"/>
                          <a:cs typeface="Times New Roman" panose="02020603050405020304" pitchFamily="18" charset="0"/>
                        </a:rPr>
                        <a:t> 2014/15 </a:t>
                      </a:r>
                      <a:endParaRPr lang="en-ZA"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tc>
                <a:tc>
                  <a:txBody>
                    <a:bodyPr/>
                    <a:lstStyle/>
                    <a:p>
                      <a:pPr algn="ctr" fontAlgn="t"/>
                      <a:r>
                        <a:rPr lang="en-ZA" sz="1400" b="1" u="none" strike="noStrike" dirty="0">
                          <a:effectLst/>
                          <a:latin typeface="Times New Roman" panose="02020603050405020304" pitchFamily="18" charset="0"/>
                          <a:cs typeface="Times New Roman" panose="02020603050405020304" pitchFamily="18" charset="0"/>
                        </a:rPr>
                        <a:t> 2015/16 </a:t>
                      </a:r>
                      <a:endParaRPr lang="en-ZA"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tc>
                <a:tc>
                  <a:txBody>
                    <a:bodyPr/>
                    <a:lstStyle/>
                    <a:p>
                      <a:pPr algn="ctr" fontAlgn="t"/>
                      <a:r>
                        <a:rPr lang="en-ZA" sz="1400" b="1" u="none" strike="noStrike" dirty="0">
                          <a:effectLst/>
                          <a:latin typeface="Times New Roman" panose="02020603050405020304" pitchFamily="18" charset="0"/>
                          <a:cs typeface="Times New Roman" panose="02020603050405020304" pitchFamily="18" charset="0"/>
                        </a:rPr>
                        <a:t> 2016/17 </a:t>
                      </a:r>
                      <a:endParaRPr lang="en-ZA"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tc>
              </a:tr>
              <a:tr h="157644">
                <a:tc>
                  <a:txBody>
                    <a:bodyPr/>
                    <a:lstStyle/>
                    <a:p>
                      <a:pPr algn="l" fontAlgn="b"/>
                      <a:r>
                        <a:rPr lang="en-ZA" sz="1200" u="none" strike="noStrike" dirty="0">
                          <a:effectLst/>
                          <a:latin typeface="Times New Roman" panose="02020603050405020304" pitchFamily="18" charset="0"/>
                          <a:cs typeface="Times New Roman" panose="02020603050405020304" pitchFamily="18" charset="0"/>
                        </a:rPr>
                        <a:t>DOT Expenditure (R'million)</a:t>
                      </a:r>
                      <a:endParaRPr lang="en-ZA"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ctr" fontAlgn="t"/>
                      <a:r>
                        <a:rPr lang="en-ZA" sz="1200" u="none" strike="noStrike" dirty="0">
                          <a:effectLst/>
                          <a:latin typeface="Times New Roman" panose="02020603050405020304" pitchFamily="18" charset="0"/>
                          <a:cs typeface="Times New Roman" panose="02020603050405020304" pitchFamily="18" charset="0"/>
                        </a:rPr>
                        <a:t>43 036.8</a:t>
                      </a:r>
                      <a:endParaRPr lang="en-ZA"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tc>
                <a:tc>
                  <a:txBody>
                    <a:bodyPr/>
                    <a:lstStyle/>
                    <a:p>
                      <a:pPr algn="ctr" fontAlgn="t"/>
                      <a:r>
                        <a:rPr lang="en-ZA" sz="1200" u="none" strike="noStrike" dirty="0">
                          <a:effectLst/>
                          <a:latin typeface="Times New Roman" panose="02020603050405020304" pitchFamily="18" charset="0"/>
                          <a:cs typeface="Times New Roman" panose="02020603050405020304" pitchFamily="18" charset="0"/>
                        </a:rPr>
                        <a:t>49 147.1</a:t>
                      </a:r>
                      <a:endParaRPr lang="en-ZA"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tc>
                <a:tc>
                  <a:txBody>
                    <a:bodyPr/>
                    <a:lstStyle/>
                    <a:p>
                      <a:pPr algn="ctr" fontAlgn="t"/>
                      <a:r>
                        <a:rPr lang="en-ZA" sz="1200" u="none" strike="noStrike" dirty="0">
                          <a:effectLst/>
                          <a:latin typeface="Times New Roman" panose="02020603050405020304" pitchFamily="18" charset="0"/>
                          <a:cs typeface="Times New Roman" panose="02020603050405020304" pitchFamily="18" charset="0"/>
                        </a:rPr>
                        <a:t>53 320.8</a:t>
                      </a:r>
                      <a:endParaRPr lang="en-ZA"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tc>
                <a:tc>
                  <a:txBody>
                    <a:bodyPr/>
                    <a:lstStyle/>
                    <a:p>
                      <a:pPr algn="ctr" fontAlgn="t"/>
                      <a:r>
                        <a:rPr lang="en-ZA" sz="1200" u="none" strike="noStrike" dirty="0">
                          <a:effectLst/>
                          <a:latin typeface="Times New Roman" panose="02020603050405020304" pitchFamily="18" charset="0"/>
                          <a:cs typeface="Times New Roman" panose="02020603050405020304" pitchFamily="18" charset="0"/>
                        </a:rPr>
                        <a:t>56 287.6</a:t>
                      </a:r>
                      <a:endParaRPr lang="en-ZA"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tc>
              </a:tr>
              <a:tr h="157644">
                <a:tc>
                  <a:txBody>
                    <a:bodyPr/>
                    <a:lstStyle/>
                    <a:p>
                      <a:pPr algn="l" fontAlgn="b"/>
                      <a:r>
                        <a:rPr lang="en-ZA" sz="1200" u="none" strike="noStrike" dirty="0">
                          <a:effectLst/>
                          <a:latin typeface="Times New Roman" panose="02020603050405020304" pitchFamily="18" charset="0"/>
                          <a:cs typeface="Times New Roman" panose="02020603050405020304" pitchFamily="18" charset="0"/>
                        </a:rPr>
                        <a:t>DOT Exp versus Budget (%)</a:t>
                      </a:r>
                      <a:endParaRPr lang="en-ZA"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ctr" fontAlgn="b"/>
                      <a:r>
                        <a:rPr lang="en-ZA" sz="1200" u="none" strike="noStrike" dirty="0">
                          <a:effectLst/>
                          <a:latin typeface="Times New Roman" panose="02020603050405020304" pitchFamily="18" charset="0"/>
                          <a:cs typeface="Times New Roman" panose="02020603050405020304" pitchFamily="18" charset="0"/>
                        </a:rPr>
                        <a:t>101.5%</a:t>
                      </a:r>
                      <a:endParaRPr lang="en-ZA"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ctr" fontAlgn="b"/>
                      <a:r>
                        <a:rPr lang="en-ZA" sz="1200" u="none" strike="noStrike" dirty="0">
                          <a:effectLst/>
                          <a:latin typeface="Times New Roman" panose="02020603050405020304" pitchFamily="18" charset="0"/>
                          <a:cs typeface="Times New Roman" panose="02020603050405020304" pitchFamily="18" charset="0"/>
                        </a:rPr>
                        <a:t>100.8%</a:t>
                      </a:r>
                      <a:endParaRPr lang="en-ZA"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ctr" fontAlgn="b"/>
                      <a:r>
                        <a:rPr lang="en-ZA" sz="1200" u="none" strike="noStrike" dirty="0">
                          <a:effectLst/>
                          <a:latin typeface="Times New Roman" panose="02020603050405020304" pitchFamily="18" charset="0"/>
                          <a:cs typeface="Times New Roman" panose="02020603050405020304" pitchFamily="18" charset="0"/>
                        </a:rPr>
                        <a:t>99.5%</a:t>
                      </a:r>
                      <a:endParaRPr lang="en-ZA"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ctr" fontAlgn="b"/>
                      <a:r>
                        <a:rPr lang="en-ZA" sz="1200" u="none" strike="noStrike" dirty="0">
                          <a:effectLst/>
                          <a:latin typeface="Times New Roman" panose="02020603050405020304" pitchFamily="18" charset="0"/>
                          <a:cs typeface="Times New Roman" panose="02020603050405020304" pitchFamily="18" charset="0"/>
                        </a:rPr>
                        <a:t>100.0%</a:t>
                      </a:r>
                      <a:endParaRPr lang="en-ZA"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tr>
              <a:tr h="157644">
                <a:tc>
                  <a:txBody>
                    <a:bodyPr/>
                    <a:lstStyle/>
                    <a:p>
                      <a:pPr algn="l" fontAlgn="b"/>
                      <a:r>
                        <a:rPr lang="en-ZA" sz="1200" u="none" strike="noStrike" dirty="0">
                          <a:effectLst/>
                          <a:latin typeface="Times New Roman" panose="02020603050405020304" pitchFamily="18" charset="0"/>
                          <a:cs typeface="Times New Roman" panose="02020603050405020304" pitchFamily="18" charset="0"/>
                        </a:rPr>
                        <a:t>Under/Over spending (-) (R'million)</a:t>
                      </a:r>
                      <a:endParaRPr lang="en-ZA"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ctr" fontAlgn="b"/>
                      <a:r>
                        <a:rPr lang="en-ZA" sz="1200" u="none" strike="noStrike" dirty="0">
                          <a:effectLst/>
                          <a:latin typeface="Times New Roman" panose="02020603050405020304" pitchFamily="18" charset="0"/>
                          <a:cs typeface="Times New Roman" panose="02020603050405020304" pitchFamily="18" charset="0"/>
                        </a:rPr>
                        <a:t>-635.2</a:t>
                      </a:r>
                      <a:endParaRPr lang="en-ZA"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ctr" fontAlgn="b"/>
                      <a:r>
                        <a:rPr lang="en-ZA" sz="1200" u="none" strike="noStrike" dirty="0">
                          <a:effectLst/>
                          <a:latin typeface="Times New Roman" panose="02020603050405020304" pitchFamily="18" charset="0"/>
                          <a:cs typeface="Times New Roman" panose="02020603050405020304" pitchFamily="18" charset="0"/>
                        </a:rPr>
                        <a:t>-376.4</a:t>
                      </a:r>
                      <a:endParaRPr lang="en-ZA"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ctr" fontAlgn="b"/>
                      <a:r>
                        <a:rPr lang="en-ZA" sz="1200" u="none" strike="noStrike" dirty="0">
                          <a:effectLst/>
                          <a:latin typeface="Times New Roman" panose="02020603050405020304" pitchFamily="18" charset="0"/>
                          <a:cs typeface="Times New Roman" panose="02020603050405020304" pitchFamily="18" charset="0"/>
                        </a:rPr>
                        <a:t>294.3</a:t>
                      </a:r>
                      <a:endParaRPr lang="en-ZA"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ctr" fontAlgn="b"/>
                      <a:r>
                        <a:rPr lang="en-ZA" sz="1200" u="none" strike="noStrike" dirty="0">
                          <a:effectLst/>
                          <a:latin typeface="Times New Roman" panose="02020603050405020304" pitchFamily="18" charset="0"/>
                          <a:cs typeface="Times New Roman" panose="02020603050405020304" pitchFamily="18" charset="0"/>
                        </a:rPr>
                        <a:t>-26.0</a:t>
                      </a:r>
                      <a:endParaRPr lang="en-ZA"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tr>
              <a:tr h="183918">
                <a:tc gridSpan="5">
                  <a:txBody>
                    <a:bodyPr/>
                    <a:lstStyle/>
                    <a:p>
                      <a:pPr algn="l" fontAlgn="b"/>
                      <a:r>
                        <a:rPr lang="en-ZA" sz="1400" b="1" u="none" strike="noStrike" dirty="0">
                          <a:effectLst/>
                          <a:latin typeface="Times New Roman" panose="02020603050405020304" pitchFamily="18" charset="0"/>
                          <a:cs typeface="Times New Roman" panose="02020603050405020304" pitchFamily="18" charset="0"/>
                        </a:rPr>
                        <a:t>PUBLIC ENTITIES</a:t>
                      </a:r>
                      <a:endParaRPr lang="en-ZA"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r>
              <a:tr h="157644">
                <a:tc>
                  <a:txBody>
                    <a:bodyPr/>
                    <a:lstStyle/>
                    <a:p>
                      <a:pPr algn="l" fontAlgn="b"/>
                      <a:r>
                        <a:rPr lang="en-ZA" sz="1200" u="none" strike="noStrike" dirty="0">
                          <a:effectLst/>
                          <a:latin typeface="Times New Roman" panose="02020603050405020304" pitchFamily="18" charset="0"/>
                          <a:cs typeface="Times New Roman" panose="02020603050405020304" pitchFamily="18" charset="0"/>
                        </a:rPr>
                        <a:t>PRASA transfer as % of DOT expenditure</a:t>
                      </a:r>
                      <a:endParaRPr lang="en-ZA"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ctr" fontAlgn="t"/>
                      <a:r>
                        <a:rPr lang="en-ZA" sz="1200" u="none" strike="noStrike" dirty="0">
                          <a:effectLst/>
                          <a:latin typeface="Times New Roman" panose="02020603050405020304" pitchFamily="18" charset="0"/>
                          <a:cs typeface="Times New Roman" panose="02020603050405020304" pitchFamily="18" charset="0"/>
                        </a:rPr>
                        <a:t>24%</a:t>
                      </a:r>
                      <a:endParaRPr lang="en-ZA"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tc>
                <a:tc>
                  <a:txBody>
                    <a:bodyPr/>
                    <a:lstStyle/>
                    <a:p>
                      <a:pPr algn="ctr" fontAlgn="t"/>
                      <a:r>
                        <a:rPr lang="en-ZA" sz="1200" u="none" strike="noStrike" dirty="0">
                          <a:effectLst/>
                          <a:latin typeface="Times New Roman" panose="02020603050405020304" pitchFamily="18" charset="0"/>
                          <a:cs typeface="Times New Roman" panose="02020603050405020304" pitchFamily="18" charset="0"/>
                        </a:rPr>
                        <a:t>24%</a:t>
                      </a:r>
                      <a:endParaRPr lang="en-ZA"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tc>
                <a:tc>
                  <a:txBody>
                    <a:bodyPr/>
                    <a:lstStyle/>
                    <a:p>
                      <a:pPr algn="ctr" fontAlgn="t"/>
                      <a:r>
                        <a:rPr lang="en-ZA" sz="1200" u="none" strike="noStrike" dirty="0">
                          <a:effectLst/>
                          <a:latin typeface="Times New Roman" panose="02020603050405020304" pitchFamily="18" charset="0"/>
                          <a:cs typeface="Times New Roman" panose="02020603050405020304" pitchFamily="18" charset="0"/>
                        </a:rPr>
                        <a:t>24%</a:t>
                      </a:r>
                      <a:endParaRPr lang="en-ZA"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tc>
                <a:tc>
                  <a:txBody>
                    <a:bodyPr/>
                    <a:lstStyle/>
                    <a:p>
                      <a:pPr algn="ctr" fontAlgn="t"/>
                      <a:r>
                        <a:rPr lang="en-ZA" sz="1200" u="none" strike="noStrike" dirty="0">
                          <a:effectLst/>
                          <a:latin typeface="Times New Roman" panose="02020603050405020304" pitchFamily="18" charset="0"/>
                          <a:cs typeface="Times New Roman" panose="02020603050405020304" pitchFamily="18" charset="0"/>
                        </a:rPr>
                        <a:t>25%</a:t>
                      </a:r>
                      <a:endParaRPr lang="en-ZA"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tc>
              </a:tr>
              <a:tr h="157644">
                <a:tc>
                  <a:txBody>
                    <a:bodyPr/>
                    <a:lstStyle/>
                    <a:p>
                      <a:pPr algn="l" fontAlgn="b"/>
                      <a:r>
                        <a:rPr lang="en-ZA" sz="1200" u="none" strike="noStrike" dirty="0">
                          <a:effectLst/>
                          <a:latin typeface="Times New Roman" panose="02020603050405020304" pitchFamily="18" charset="0"/>
                          <a:cs typeface="Times New Roman" panose="02020603050405020304" pitchFamily="18" charset="0"/>
                        </a:rPr>
                        <a:t>SANRAL transfer as % of DOT expenditure</a:t>
                      </a:r>
                      <a:endParaRPr lang="en-ZA"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ctr" fontAlgn="t"/>
                      <a:r>
                        <a:rPr lang="en-ZA" sz="1200" u="none" strike="noStrike" dirty="0">
                          <a:effectLst/>
                          <a:latin typeface="Times New Roman" panose="02020603050405020304" pitchFamily="18" charset="0"/>
                          <a:cs typeface="Times New Roman" panose="02020603050405020304" pitchFamily="18" charset="0"/>
                        </a:rPr>
                        <a:t>24%</a:t>
                      </a:r>
                      <a:endParaRPr lang="en-ZA"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tc>
                <a:tc>
                  <a:txBody>
                    <a:bodyPr/>
                    <a:lstStyle/>
                    <a:p>
                      <a:pPr algn="ctr" fontAlgn="t"/>
                      <a:r>
                        <a:rPr lang="en-ZA" sz="1200" u="none" strike="noStrike" dirty="0">
                          <a:effectLst/>
                          <a:latin typeface="Times New Roman" panose="02020603050405020304" pitchFamily="18" charset="0"/>
                          <a:cs typeface="Times New Roman" panose="02020603050405020304" pitchFamily="18" charset="0"/>
                        </a:rPr>
                        <a:t>30%</a:t>
                      </a:r>
                      <a:endParaRPr lang="en-ZA"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tc>
                <a:tc>
                  <a:txBody>
                    <a:bodyPr/>
                    <a:lstStyle/>
                    <a:p>
                      <a:pPr algn="ctr" fontAlgn="t"/>
                      <a:r>
                        <a:rPr lang="en-ZA" sz="1200" u="none" strike="noStrike" dirty="0">
                          <a:effectLst/>
                          <a:latin typeface="Times New Roman" panose="02020603050405020304" pitchFamily="18" charset="0"/>
                          <a:cs typeface="Times New Roman" panose="02020603050405020304" pitchFamily="18" charset="0"/>
                        </a:rPr>
                        <a:t>33%</a:t>
                      </a:r>
                      <a:endParaRPr lang="en-ZA"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tc>
                <a:tc>
                  <a:txBody>
                    <a:bodyPr/>
                    <a:lstStyle/>
                    <a:p>
                      <a:pPr algn="ctr" fontAlgn="t"/>
                      <a:r>
                        <a:rPr lang="en-ZA" sz="1200" u="none" strike="noStrike" dirty="0">
                          <a:effectLst/>
                          <a:latin typeface="Times New Roman" panose="02020603050405020304" pitchFamily="18" charset="0"/>
                          <a:cs typeface="Times New Roman" panose="02020603050405020304" pitchFamily="18" charset="0"/>
                        </a:rPr>
                        <a:t>33%</a:t>
                      </a:r>
                      <a:endParaRPr lang="en-ZA"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tc>
              </a:tr>
              <a:tr h="183918">
                <a:tc gridSpan="2">
                  <a:txBody>
                    <a:bodyPr/>
                    <a:lstStyle/>
                    <a:p>
                      <a:pPr algn="l" fontAlgn="b"/>
                      <a:r>
                        <a:rPr lang="en-ZA" sz="1400" b="1" u="none" strike="noStrike" dirty="0">
                          <a:effectLst/>
                          <a:latin typeface="Times New Roman" panose="02020603050405020304" pitchFamily="18" charset="0"/>
                          <a:cs typeface="Times New Roman" panose="02020603050405020304" pitchFamily="18" charset="0"/>
                        </a:rPr>
                        <a:t>AUDIT OUTCOMES</a:t>
                      </a:r>
                      <a:endParaRPr lang="en-ZA"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hMerge="1">
                  <a:txBody>
                    <a:bodyPr/>
                    <a:lstStyle/>
                    <a:p>
                      <a:endParaRPr lang="en-ZA"/>
                    </a:p>
                  </a:txBody>
                  <a:tcPr/>
                </a:tc>
                <a:tc>
                  <a:txBody>
                    <a:bodyPr/>
                    <a:lstStyle/>
                    <a:p>
                      <a:pPr algn="l" fontAlgn="b"/>
                      <a:r>
                        <a:rPr lang="en-ZA" sz="1200" u="none" strike="noStrike" dirty="0">
                          <a:effectLst/>
                          <a:latin typeface="Times New Roman" panose="02020603050405020304" pitchFamily="18" charset="0"/>
                          <a:cs typeface="Times New Roman" panose="02020603050405020304" pitchFamily="18" charset="0"/>
                        </a:rPr>
                        <a:t> </a:t>
                      </a:r>
                      <a:endParaRPr lang="en-ZA"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l" fontAlgn="b"/>
                      <a:r>
                        <a:rPr lang="en-ZA" sz="1200" u="none" strike="noStrike" dirty="0">
                          <a:effectLst/>
                          <a:latin typeface="Times New Roman" panose="02020603050405020304" pitchFamily="18" charset="0"/>
                          <a:cs typeface="Times New Roman" panose="02020603050405020304" pitchFamily="18" charset="0"/>
                        </a:rPr>
                        <a:t> </a:t>
                      </a:r>
                      <a:endParaRPr lang="en-ZA"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l" fontAlgn="b"/>
                      <a:r>
                        <a:rPr lang="en-ZA" sz="1200" u="none" strike="noStrike" dirty="0">
                          <a:effectLst/>
                          <a:latin typeface="Times New Roman" panose="02020603050405020304" pitchFamily="18" charset="0"/>
                          <a:cs typeface="Times New Roman" panose="02020603050405020304" pitchFamily="18" charset="0"/>
                        </a:rPr>
                        <a:t> </a:t>
                      </a:r>
                      <a:endParaRPr lang="en-ZA"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tr>
              <a:tr h="315288">
                <a:tc>
                  <a:txBody>
                    <a:bodyPr/>
                    <a:lstStyle/>
                    <a:p>
                      <a:pPr algn="l" fontAlgn="b"/>
                      <a:r>
                        <a:rPr lang="en-ZA" sz="1200" u="none" strike="noStrike" dirty="0">
                          <a:effectLst/>
                          <a:latin typeface="Times New Roman" panose="02020603050405020304" pitchFamily="18" charset="0"/>
                          <a:cs typeface="Times New Roman" panose="02020603050405020304" pitchFamily="18" charset="0"/>
                        </a:rPr>
                        <a:t>Department of Transport</a:t>
                      </a:r>
                      <a:endParaRPr lang="en-ZA"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ctr" fontAlgn="b"/>
                      <a:r>
                        <a:rPr lang="en-ZA" sz="1200" u="none" strike="noStrike" dirty="0">
                          <a:effectLst/>
                          <a:latin typeface="Times New Roman" panose="02020603050405020304" pitchFamily="18" charset="0"/>
                          <a:cs typeface="Times New Roman" panose="02020603050405020304" pitchFamily="18" charset="0"/>
                        </a:rPr>
                        <a:t> Unqualified, with findings </a:t>
                      </a:r>
                      <a:endParaRPr lang="en-ZA"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ctr" fontAlgn="b"/>
                      <a:r>
                        <a:rPr lang="en-ZA" sz="1200" u="none" strike="noStrike" dirty="0">
                          <a:effectLst/>
                          <a:latin typeface="Times New Roman" panose="02020603050405020304" pitchFamily="18" charset="0"/>
                          <a:cs typeface="Times New Roman" panose="02020603050405020304" pitchFamily="18" charset="0"/>
                        </a:rPr>
                        <a:t> Unqualified, with findings </a:t>
                      </a:r>
                      <a:endParaRPr lang="en-ZA"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ctr" fontAlgn="b"/>
                      <a:r>
                        <a:rPr lang="en-ZA" sz="1200" u="none" strike="noStrike" dirty="0">
                          <a:effectLst/>
                          <a:latin typeface="Times New Roman" panose="02020603050405020304" pitchFamily="18" charset="0"/>
                          <a:cs typeface="Times New Roman" panose="02020603050405020304" pitchFamily="18" charset="0"/>
                        </a:rPr>
                        <a:t> Qualified </a:t>
                      </a:r>
                      <a:endParaRPr lang="en-ZA"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ctr" fontAlgn="b"/>
                      <a:r>
                        <a:rPr lang="en-ZA" sz="1200" u="none" strike="noStrike" dirty="0">
                          <a:effectLst/>
                          <a:latin typeface="Times New Roman" panose="02020603050405020304" pitchFamily="18" charset="0"/>
                          <a:cs typeface="Times New Roman" panose="02020603050405020304" pitchFamily="18" charset="0"/>
                        </a:rPr>
                        <a:t> N/A </a:t>
                      </a:r>
                      <a:endParaRPr lang="en-ZA"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tr>
              <a:tr h="315288">
                <a:tc>
                  <a:txBody>
                    <a:bodyPr/>
                    <a:lstStyle/>
                    <a:p>
                      <a:pPr algn="l" fontAlgn="b"/>
                      <a:r>
                        <a:rPr lang="en-ZA" sz="1200" u="none" strike="noStrike" dirty="0">
                          <a:effectLst/>
                          <a:latin typeface="Times New Roman" panose="02020603050405020304" pitchFamily="18" charset="0"/>
                          <a:cs typeface="Times New Roman" panose="02020603050405020304" pitchFamily="18" charset="0"/>
                        </a:rPr>
                        <a:t>SANRAL</a:t>
                      </a:r>
                      <a:endParaRPr lang="en-ZA"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ctr" fontAlgn="b"/>
                      <a:r>
                        <a:rPr lang="en-ZA" sz="1200" u="none" strike="noStrike" dirty="0">
                          <a:effectLst/>
                          <a:latin typeface="Times New Roman" panose="02020603050405020304" pitchFamily="18" charset="0"/>
                          <a:cs typeface="Times New Roman" panose="02020603050405020304" pitchFamily="18" charset="0"/>
                        </a:rPr>
                        <a:t> Unqualified, with findings </a:t>
                      </a:r>
                      <a:endParaRPr lang="en-ZA"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ctr" fontAlgn="b"/>
                      <a:r>
                        <a:rPr lang="en-ZA" sz="1200" u="none" strike="noStrike" dirty="0">
                          <a:effectLst/>
                          <a:latin typeface="Times New Roman" panose="02020603050405020304" pitchFamily="18" charset="0"/>
                          <a:cs typeface="Times New Roman" panose="02020603050405020304" pitchFamily="18" charset="0"/>
                        </a:rPr>
                        <a:t> Unqualified, with findings </a:t>
                      </a:r>
                      <a:endParaRPr lang="en-ZA"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ctr" fontAlgn="b"/>
                      <a:r>
                        <a:rPr lang="en-ZA" sz="1200" u="none" strike="noStrike" dirty="0">
                          <a:effectLst/>
                          <a:latin typeface="Times New Roman" panose="02020603050405020304" pitchFamily="18" charset="0"/>
                          <a:cs typeface="Times New Roman" panose="02020603050405020304" pitchFamily="18" charset="0"/>
                        </a:rPr>
                        <a:t> Unqualified, with findings </a:t>
                      </a:r>
                      <a:endParaRPr lang="en-ZA"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ctr" fontAlgn="b"/>
                      <a:r>
                        <a:rPr lang="en-ZA" sz="1200" u="none" strike="noStrike" dirty="0">
                          <a:effectLst/>
                          <a:latin typeface="Times New Roman" panose="02020603050405020304" pitchFamily="18" charset="0"/>
                          <a:cs typeface="Times New Roman" panose="02020603050405020304" pitchFamily="18" charset="0"/>
                        </a:rPr>
                        <a:t> </a:t>
                      </a:r>
                      <a:endParaRPr lang="en-ZA"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tr>
              <a:tr h="315288">
                <a:tc>
                  <a:txBody>
                    <a:bodyPr/>
                    <a:lstStyle/>
                    <a:p>
                      <a:pPr algn="l" fontAlgn="b"/>
                      <a:r>
                        <a:rPr lang="en-ZA" sz="1200" u="none" strike="noStrike" dirty="0">
                          <a:effectLst/>
                          <a:latin typeface="Times New Roman" panose="02020603050405020304" pitchFamily="18" charset="0"/>
                          <a:cs typeface="Times New Roman" panose="02020603050405020304" pitchFamily="18" charset="0"/>
                        </a:rPr>
                        <a:t>PRASA</a:t>
                      </a:r>
                      <a:endParaRPr lang="en-ZA"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ctr" fontAlgn="b"/>
                      <a:r>
                        <a:rPr lang="en-ZA" sz="1200" u="none" strike="noStrike" dirty="0">
                          <a:effectLst/>
                          <a:latin typeface="Times New Roman" panose="02020603050405020304" pitchFamily="18" charset="0"/>
                          <a:cs typeface="Times New Roman" panose="02020603050405020304" pitchFamily="18" charset="0"/>
                        </a:rPr>
                        <a:t> Unqualified, with findings </a:t>
                      </a:r>
                      <a:endParaRPr lang="en-ZA"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ctr" fontAlgn="b"/>
                      <a:r>
                        <a:rPr lang="en-ZA" sz="1200" u="none" strike="noStrike" dirty="0">
                          <a:effectLst/>
                          <a:latin typeface="Times New Roman" panose="02020603050405020304" pitchFamily="18" charset="0"/>
                          <a:cs typeface="Times New Roman" panose="02020603050405020304" pitchFamily="18" charset="0"/>
                        </a:rPr>
                        <a:t> Unqualified, with findings </a:t>
                      </a:r>
                      <a:endParaRPr lang="en-ZA"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ctr" fontAlgn="b"/>
                      <a:r>
                        <a:rPr lang="en-ZA" sz="1200" u="none" strike="noStrike" dirty="0">
                          <a:effectLst/>
                          <a:latin typeface="Times New Roman" panose="02020603050405020304" pitchFamily="18" charset="0"/>
                          <a:cs typeface="Times New Roman" panose="02020603050405020304" pitchFamily="18" charset="0"/>
                        </a:rPr>
                        <a:t> Unqualified, with findings </a:t>
                      </a:r>
                      <a:endParaRPr lang="en-ZA"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ctr" fontAlgn="b"/>
                      <a:r>
                        <a:rPr lang="en-ZA" sz="1200" u="none" strike="noStrike" dirty="0">
                          <a:effectLst/>
                          <a:latin typeface="Times New Roman" panose="02020603050405020304" pitchFamily="18" charset="0"/>
                          <a:cs typeface="Times New Roman" panose="02020603050405020304" pitchFamily="18" charset="0"/>
                        </a:rPr>
                        <a:t> N/A </a:t>
                      </a:r>
                      <a:endParaRPr lang="en-ZA"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tr>
            </a:tbl>
          </a:graphicData>
        </a:graphic>
      </p:graphicFrame>
    </p:spTree>
    <p:extLst>
      <p:ext uri="{BB962C8B-B14F-4D97-AF65-F5344CB8AC3E}">
        <p14:creationId xmlns:p14="http://schemas.microsoft.com/office/powerpoint/2010/main" val="2473885036"/>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3200" dirty="0">
                <a:effectLst/>
              </a:rPr>
              <a:t>3</a:t>
            </a:r>
            <a:r>
              <a:rPr lang="en-ZA" sz="3200" dirty="0" smtClean="0">
                <a:effectLst/>
              </a:rPr>
              <a:t>. Inclusive </a:t>
            </a:r>
            <a:r>
              <a:rPr lang="en-ZA" sz="3200" dirty="0">
                <a:effectLst/>
              </a:rPr>
              <a:t>Growth And Economic Transformation </a:t>
            </a:r>
            <a:r>
              <a:rPr lang="en-ZA" sz="3200" dirty="0" smtClean="0">
                <a:effectLst/>
              </a:rPr>
              <a:t> </a:t>
            </a:r>
            <a:endParaRPr lang="en-ZA" sz="3200" dirty="0">
              <a:effectLst/>
            </a:endParaRPr>
          </a:p>
        </p:txBody>
      </p:sp>
      <p:sp>
        <p:nvSpPr>
          <p:cNvPr id="3" name="Text Placeholder 2"/>
          <p:cNvSpPr>
            <a:spLocks noGrp="1"/>
          </p:cNvSpPr>
          <p:nvPr>
            <p:ph type="body" idx="1"/>
          </p:nvPr>
        </p:nvSpPr>
        <p:spPr/>
        <p:txBody>
          <a:bodyPr/>
          <a:lstStyle/>
          <a:p>
            <a:r>
              <a:rPr lang="en-ZA" sz="1800" dirty="0" smtClean="0"/>
              <a:t>According to the MTSF, economic </a:t>
            </a:r>
            <a:r>
              <a:rPr lang="en-ZA" sz="1800" dirty="0"/>
              <a:t>transformation is about placing the economy on a qualitatively different path that ensures more rapid sustainable growth, higher investment, increased employment, reduced inequality and the de-racialisation of the </a:t>
            </a:r>
            <a:r>
              <a:rPr lang="en-ZA" sz="1800" dirty="0" smtClean="0"/>
              <a:t>economy</a:t>
            </a:r>
            <a:endParaRPr lang="en-ZA" sz="1800" dirty="0"/>
          </a:p>
          <a:p>
            <a:r>
              <a:rPr lang="en-ZA" sz="1800" dirty="0" smtClean="0"/>
              <a:t>The following changes have been made to enhance economic transformation in the </a:t>
            </a:r>
            <a:r>
              <a:rPr lang="en-ZA" sz="1800" dirty="0"/>
              <a:t> </a:t>
            </a:r>
            <a:r>
              <a:rPr lang="en-ZA" sz="1800" dirty="0" smtClean="0"/>
              <a:t>government’s 2017 budget (including Appropriation Bill): </a:t>
            </a:r>
          </a:p>
          <a:p>
            <a:pPr lvl="1">
              <a:buFont typeface="Times New Roman" panose="02020603050405020304" pitchFamily="18" charset="0"/>
              <a:buChar char="‒"/>
            </a:pPr>
            <a:r>
              <a:rPr lang="en-ZA" sz="1600" dirty="0" smtClean="0"/>
              <a:t>Tenders </a:t>
            </a:r>
            <a:r>
              <a:rPr lang="en-ZA" sz="1600" dirty="0"/>
              <a:t>will target the empowerment of specific groups, such as black women; </a:t>
            </a:r>
            <a:endParaRPr lang="en-ZA" sz="1600" dirty="0" smtClean="0"/>
          </a:p>
          <a:p>
            <a:pPr lvl="1">
              <a:buFont typeface="Times New Roman" panose="02020603050405020304" pitchFamily="18" charset="0"/>
              <a:buChar char="‒"/>
            </a:pPr>
            <a:r>
              <a:rPr lang="en-ZA" sz="1600" dirty="0" smtClean="0"/>
              <a:t>Bids </a:t>
            </a:r>
            <a:r>
              <a:rPr lang="en-ZA" sz="1600" dirty="0"/>
              <a:t>up to R50 million (up from the previous threshold of R1 million) will be evaluated in terms of the 80/20 preference point system, which will help smaller, black-owned firms to compete; </a:t>
            </a:r>
            <a:endParaRPr lang="en-ZA" sz="1600" dirty="0" smtClean="0"/>
          </a:p>
          <a:p>
            <a:pPr lvl="1">
              <a:buFont typeface="Times New Roman" panose="02020603050405020304" pitchFamily="18" charset="0"/>
              <a:buChar char="‒"/>
            </a:pPr>
            <a:r>
              <a:rPr lang="en-ZA" sz="1600" dirty="0"/>
              <a:t>P</a:t>
            </a:r>
            <a:r>
              <a:rPr lang="en-ZA" sz="1600" dirty="0" smtClean="0"/>
              <a:t>ublic </a:t>
            </a:r>
            <a:r>
              <a:rPr lang="en-ZA" sz="1600" dirty="0"/>
              <a:t>entities will be permitted to negotiate prices in order to obtain value for money with preferred service providers; </a:t>
            </a:r>
            <a:endParaRPr lang="en-ZA" sz="1600" dirty="0" smtClean="0"/>
          </a:p>
          <a:p>
            <a:pPr lvl="1">
              <a:buFont typeface="Times New Roman" panose="02020603050405020304" pitchFamily="18" charset="0"/>
              <a:buChar char="‒"/>
            </a:pPr>
            <a:r>
              <a:rPr lang="en-ZA" sz="1600" dirty="0"/>
              <a:t>P</a:t>
            </a:r>
            <a:r>
              <a:rPr lang="en-ZA" sz="1600" dirty="0" smtClean="0"/>
              <a:t>rocurement </a:t>
            </a:r>
            <a:r>
              <a:rPr lang="en-ZA" sz="1600" dirty="0"/>
              <a:t>of locally manufactured goods will be supported</a:t>
            </a:r>
            <a:r>
              <a:rPr lang="en-ZA" sz="1600" dirty="0" smtClean="0"/>
              <a:t>;</a:t>
            </a:r>
          </a:p>
          <a:p>
            <a:pPr lvl="1">
              <a:buFont typeface="Times New Roman" panose="02020603050405020304" pitchFamily="18" charset="0"/>
              <a:buChar char="‒"/>
            </a:pPr>
            <a:r>
              <a:rPr lang="en-ZA" sz="1600" dirty="0" smtClean="0"/>
              <a:t> </a:t>
            </a:r>
            <a:r>
              <a:rPr lang="en-ZA" sz="1600" dirty="0"/>
              <a:t>P</a:t>
            </a:r>
            <a:r>
              <a:rPr lang="en-ZA" sz="1600" dirty="0" smtClean="0"/>
              <a:t>reference </a:t>
            </a:r>
            <a:r>
              <a:rPr lang="en-ZA" sz="1600" dirty="0"/>
              <a:t>points will be allocated in line with broad-based black economic empowerment status; </a:t>
            </a:r>
            <a:endParaRPr lang="en-ZA" sz="1600" dirty="0" smtClean="0"/>
          </a:p>
          <a:p>
            <a:pPr lvl="1">
              <a:buFont typeface="Times New Roman" panose="02020603050405020304" pitchFamily="18" charset="0"/>
              <a:buChar char="‒"/>
            </a:pPr>
            <a:r>
              <a:rPr lang="en-ZA" sz="1600" dirty="0" smtClean="0"/>
              <a:t>Where </a:t>
            </a:r>
            <a:r>
              <a:rPr lang="en-ZA" sz="1600" dirty="0"/>
              <a:t>feasible, the compulsory subcontracting of at least 30 per cent for tenders above R30 million will be required to advance designated groups.</a:t>
            </a:r>
          </a:p>
          <a:p>
            <a:pPr lvl="1">
              <a:buFont typeface="Times New Roman" panose="02020603050405020304" pitchFamily="18" charset="0"/>
              <a:buChar char="‒"/>
            </a:pPr>
            <a:endParaRPr lang="en-ZA" sz="1600" dirty="0"/>
          </a:p>
        </p:txBody>
      </p:sp>
      <p:sp>
        <p:nvSpPr>
          <p:cNvPr id="4" name="Slide Number Placeholder 3"/>
          <p:cNvSpPr>
            <a:spLocks noGrp="1"/>
          </p:cNvSpPr>
          <p:nvPr>
            <p:ph type="sldNum" sz="quarter" idx="2"/>
          </p:nvPr>
        </p:nvSpPr>
        <p:spPr/>
        <p:txBody>
          <a:bodyPr/>
          <a:lstStyle/>
          <a:p>
            <a:pPr lvl="0"/>
            <a:fld id="{86CB4B4D-7CA3-9044-876B-883B54F8677D}" type="slidenum">
              <a:rPr lang="en-ZA" smtClean="0"/>
              <a:t>11</a:t>
            </a:fld>
            <a:endParaRPr lang="en-ZA" dirty="0"/>
          </a:p>
        </p:txBody>
      </p:sp>
    </p:spTree>
    <p:extLst>
      <p:ext uri="{BB962C8B-B14F-4D97-AF65-F5344CB8AC3E}">
        <p14:creationId xmlns:p14="http://schemas.microsoft.com/office/powerpoint/2010/main" val="2675785376"/>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3200" dirty="0">
                <a:effectLst/>
              </a:rPr>
              <a:t>3</a:t>
            </a:r>
            <a:r>
              <a:rPr lang="en-ZA" sz="3200" dirty="0" smtClean="0">
                <a:effectLst/>
              </a:rPr>
              <a:t>. Inclusive </a:t>
            </a:r>
            <a:r>
              <a:rPr lang="en-ZA" sz="3200" dirty="0">
                <a:effectLst/>
              </a:rPr>
              <a:t>Growth And Economic Transformation </a:t>
            </a:r>
            <a:r>
              <a:rPr lang="en-ZA" sz="3200" dirty="0" smtClean="0">
                <a:effectLst/>
              </a:rPr>
              <a:t>[cont.]</a:t>
            </a:r>
            <a:r>
              <a:rPr lang="en-ZA" dirty="0" smtClean="0"/>
              <a:t> </a:t>
            </a:r>
            <a:endParaRPr lang="en-ZA" dirty="0"/>
          </a:p>
        </p:txBody>
      </p:sp>
      <p:sp>
        <p:nvSpPr>
          <p:cNvPr id="3" name="Text Placeholder 2"/>
          <p:cNvSpPr>
            <a:spLocks noGrp="1"/>
          </p:cNvSpPr>
          <p:nvPr>
            <p:ph type="body" idx="1"/>
          </p:nvPr>
        </p:nvSpPr>
        <p:spPr/>
        <p:txBody>
          <a:bodyPr/>
          <a:lstStyle/>
          <a:p>
            <a:r>
              <a:rPr lang="en-ZA" sz="1800" dirty="0"/>
              <a:t>Economic transformation will also be enhanced through a lowering of the barriers to entry. Existing interventions that will help to lower barriers to entry include: </a:t>
            </a:r>
            <a:endParaRPr lang="en-ZA" sz="1800" dirty="0" smtClean="0"/>
          </a:p>
          <a:p>
            <a:pPr lvl="1">
              <a:buFont typeface="Times New Roman" panose="02020603050405020304" pitchFamily="18" charset="0"/>
              <a:buChar char="‒"/>
            </a:pPr>
            <a:r>
              <a:rPr lang="en-ZA" sz="1600" dirty="0"/>
              <a:t>Well-channelled competition penalties and supplier development funds to provide long-term capital and market </a:t>
            </a:r>
            <a:r>
              <a:rPr lang="en-ZA" sz="1600" dirty="0" smtClean="0"/>
              <a:t>access</a:t>
            </a:r>
            <a:endParaRPr lang="en-ZA" sz="1600" dirty="0"/>
          </a:p>
          <a:p>
            <a:pPr lvl="1">
              <a:buFont typeface="Times New Roman" panose="02020603050405020304" pitchFamily="18" charset="0"/>
              <a:buChar char="‒"/>
            </a:pPr>
            <a:r>
              <a:rPr lang="en-ZA" sz="1600" dirty="0"/>
              <a:t>Effective partnerships with established </a:t>
            </a:r>
            <a:r>
              <a:rPr lang="en-ZA" sz="1600" dirty="0" smtClean="0"/>
              <a:t>firms</a:t>
            </a:r>
            <a:endParaRPr lang="en-ZA" sz="1600" dirty="0"/>
          </a:p>
          <a:p>
            <a:pPr lvl="1">
              <a:buFont typeface="Times New Roman" panose="02020603050405020304" pitchFamily="18" charset="0"/>
              <a:buChar char="‒"/>
            </a:pPr>
            <a:r>
              <a:rPr lang="en-ZA" sz="1600" dirty="0"/>
              <a:t>Promotion of effective competition that can lead to a wide range of benefits </a:t>
            </a:r>
          </a:p>
          <a:p>
            <a:pPr lvl="1">
              <a:buFont typeface="Times New Roman" panose="02020603050405020304" pitchFamily="18" charset="0"/>
              <a:buChar char="‒"/>
            </a:pPr>
            <a:r>
              <a:rPr lang="en-ZA" sz="1600" dirty="0"/>
              <a:t>Improved regulation that will drive down consumer and business costs</a:t>
            </a:r>
            <a:r>
              <a:rPr lang="en-ZA" sz="1800" dirty="0"/>
              <a:t>. </a:t>
            </a:r>
          </a:p>
          <a:p>
            <a:r>
              <a:rPr lang="en-ZA" sz="1800" dirty="0" smtClean="0"/>
              <a:t>The Commission believes these </a:t>
            </a:r>
            <a:r>
              <a:rPr lang="en-ZA" sz="1800" dirty="0"/>
              <a:t>initiatives </a:t>
            </a:r>
            <a:r>
              <a:rPr lang="en-ZA" sz="1800" dirty="0" smtClean="0"/>
              <a:t>are a good </a:t>
            </a:r>
            <a:r>
              <a:rPr lang="en-ZA" sz="1800" dirty="0"/>
              <a:t>starting point to transform the economy and enhance inclusive growth but economic transformation will only be successful if benefits of empowerment are shared by all citizens.</a:t>
            </a:r>
          </a:p>
          <a:p>
            <a:r>
              <a:rPr lang="en-ZA" sz="1800" dirty="0"/>
              <a:t> </a:t>
            </a:r>
            <a:r>
              <a:rPr lang="en-ZA" sz="1800" dirty="0" smtClean="0"/>
              <a:t>The </a:t>
            </a:r>
            <a:r>
              <a:rPr lang="en-ZA" sz="1800" dirty="0"/>
              <a:t>process will need to entail the transformation of the structure of production and patterns of asset </a:t>
            </a:r>
            <a:r>
              <a:rPr lang="en-ZA" sz="1800" dirty="0" smtClean="0"/>
              <a:t>ownership </a:t>
            </a:r>
            <a:endParaRPr lang="en-ZA" sz="1800" dirty="0"/>
          </a:p>
          <a:p>
            <a:pPr marL="0" indent="0">
              <a:buNone/>
            </a:pPr>
            <a:endParaRPr lang="en-ZA" dirty="0"/>
          </a:p>
          <a:p>
            <a:endParaRPr lang="en-ZA" dirty="0"/>
          </a:p>
        </p:txBody>
      </p:sp>
      <p:sp>
        <p:nvSpPr>
          <p:cNvPr id="4" name="Slide Number Placeholder 3"/>
          <p:cNvSpPr>
            <a:spLocks noGrp="1"/>
          </p:cNvSpPr>
          <p:nvPr>
            <p:ph type="sldNum" sz="quarter" idx="2"/>
          </p:nvPr>
        </p:nvSpPr>
        <p:spPr/>
        <p:txBody>
          <a:bodyPr/>
          <a:lstStyle/>
          <a:p>
            <a:pPr lvl="0"/>
            <a:fld id="{86CB4B4D-7CA3-9044-876B-883B54F8677D}" type="slidenum">
              <a:rPr lang="en-ZA" smtClean="0"/>
              <a:t>12</a:t>
            </a:fld>
            <a:endParaRPr lang="en-ZA" dirty="0"/>
          </a:p>
        </p:txBody>
      </p:sp>
    </p:spTree>
    <p:extLst>
      <p:ext uri="{BB962C8B-B14F-4D97-AF65-F5344CB8AC3E}">
        <p14:creationId xmlns:p14="http://schemas.microsoft.com/office/powerpoint/2010/main" val="2002805837"/>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Shape 145"/>
          <p:cNvSpPr>
            <a:spLocks noGrp="1"/>
          </p:cNvSpPr>
          <p:nvPr>
            <p:ph type="title"/>
          </p:nvPr>
        </p:nvSpPr>
        <p:spPr>
          <a:xfrm>
            <a:off x="323528" y="274638"/>
            <a:ext cx="8363271" cy="1143001"/>
          </a:xfrm>
          <a:prstGeom prst="rect">
            <a:avLst/>
          </a:prstGeom>
        </p:spPr>
        <p:txBody>
          <a:bodyPr>
            <a:noAutofit/>
          </a:bodyPr>
          <a:lstStyle>
            <a:lvl1pPr>
              <a:defRPr sz="3600"/>
            </a:lvl1pPr>
          </a:lstStyle>
          <a:p>
            <a:pPr lvl="0">
              <a:defRPr sz="1800" cap="none">
                <a:solidFill>
                  <a:srgbClr val="000000"/>
                </a:solidFill>
                <a:effectLst/>
              </a:defRPr>
            </a:pPr>
            <a:r>
              <a:rPr lang="en-ZA" sz="2400" cap="small" dirty="0" smtClean="0">
                <a:solidFill>
                  <a:srgbClr val="3B7150"/>
                </a:solidFill>
              </a:rPr>
              <a:t>4. GOVERNMENT’S PROGRESS IN ACHIEVING MTSF GOALS IN 2017 APPROPRIATION BILL: ASESSING GOVERNMENT’S GIVE KEY PRIORITIES</a:t>
            </a:r>
            <a:endParaRPr sz="2400" cap="small" dirty="0">
              <a:solidFill>
                <a:srgbClr val="3B7150"/>
              </a:solidFill>
            </a:endParaRPr>
          </a:p>
        </p:txBody>
      </p:sp>
      <p:sp>
        <p:nvSpPr>
          <p:cNvPr id="146" name="Shape 146"/>
          <p:cNvSpPr>
            <a:spLocks noGrp="1"/>
          </p:cNvSpPr>
          <p:nvPr>
            <p:ph type="body" idx="1"/>
          </p:nvPr>
        </p:nvSpPr>
        <p:spPr>
          <a:xfrm>
            <a:off x="323527" y="1556791"/>
            <a:ext cx="8496946" cy="4680498"/>
          </a:xfrm>
          <a:prstGeom prst="rect">
            <a:avLst/>
          </a:prstGeom>
        </p:spPr>
        <p:txBody>
          <a:bodyPr lIns="0" tIns="0" rIns="0" bIns="0">
            <a:normAutofit/>
          </a:bodyPr>
          <a:lstStyle/>
          <a:p>
            <a:pPr marL="300037" lvl="0" indent="-300037">
              <a:spcBef>
                <a:spcPts val="600"/>
              </a:spcBef>
              <a:defRPr sz="1800"/>
            </a:pPr>
            <a:r>
              <a:rPr sz="2800" dirty="0"/>
              <a:t>Five overarching Government priorities that inform the assessment:</a:t>
            </a:r>
          </a:p>
          <a:p>
            <a:pPr marL="0" lvl="1" indent="457200">
              <a:spcBef>
                <a:spcPts val="600"/>
              </a:spcBef>
              <a:buSzTx/>
              <a:buNone/>
              <a:defRPr sz="1800"/>
            </a:pPr>
            <a:r>
              <a:rPr lang="en-ZA" sz="2600" dirty="0"/>
              <a:t>4</a:t>
            </a:r>
            <a:r>
              <a:rPr sz="2600" dirty="0" smtClean="0"/>
              <a:t>.1</a:t>
            </a:r>
            <a:r>
              <a:rPr sz="2600" dirty="0"/>
              <a:t>. Promoting economic </a:t>
            </a:r>
            <a:r>
              <a:rPr sz="2600" dirty="0" smtClean="0"/>
              <a:t>growth</a:t>
            </a:r>
            <a:endParaRPr lang="en-ZA" sz="2600" dirty="0" smtClean="0"/>
          </a:p>
          <a:p>
            <a:pPr marL="0" lvl="1" indent="457200">
              <a:spcBef>
                <a:spcPts val="600"/>
              </a:spcBef>
              <a:buSzTx/>
              <a:buNone/>
              <a:defRPr sz="1800"/>
            </a:pPr>
            <a:r>
              <a:rPr lang="en-ZA" sz="2800" dirty="0" smtClean="0"/>
              <a:t>4.2. </a:t>
            </a:r>
            <a:r>
              <a:rPr lang="en-ZA" sz="2800" dirty="0"/>
              <a:t>Job creation </a:t>
            </a:r>
            <a:endParaRPr lang="en-ZA" sz="2800" dirty="0" smtClean="0"/>
          </a:p>
          <a:p>
            <a:pPr marL="0" lvl="1" indent="457200">
              <a:spcBef>
                <a:spcPts val="600"/>
              </a:spcBef>
              <a:buSzTx/>
              <a:buNone/>
              <a:defRPr sz="1800"/>
            </a:pPr>
            <a:r>
              <a:rPr lang="en-ZA" sz="2600" dirty="0" smtClean="0"/>
              <a:t>4</a:t>
            </a:r>
            <a:r>
              <a:rPr sz="2600" dirty="0" smtClean="0"/>
              <a:t>.</a:t>
            </a:r>
            <a:r>
              <a:rPr lang="en-ZA" sz="2600" dirty="0" smtClean="0"/>
              <a:t>3</a:t>
            </a:r>
            <a:r>
              <a:rPr sz="2600" dirty="0" smtClean="0"/>
              <a:t>. </a:t>
            </a:r>
            <a:r>
              <a:rPr sz="2600" dirty="0"/>
              <a:t>Education </a:t>
            </a:r>
            <a:endParaRPr sz="2800" dirty="0"/>
          </a:p>
          <a:p>
            <a:pPr marL="0" lvl="1" indent="457200">
              <a:spcBef>
                <a:spcPts val="600"/>
              </a:spcBef>
              <a:buSzTx/>
              <a:buNone/>
              <a:defRPr sz="1800"/>
            </a:pPr>
            <a:r>
              <a:rPr lang="en-ZA" sz="2600" dirty="0" smtClean="0"/>
              <a:t>4</a:t>
            </a:r>
            <a:r>
              <a:rPr sz="2600" dirty="0" smtClean="0"/>
              <a:t>.</a:t>
            </a:r>
            <a:r>
              <a:rPr lang="en-ZA" sz="2600" dirty="0" smtClean="0"/>
              <a:t>4</a:t>
            </a:r>
            <a:r>
              <a:rPr sz="2600" dirty="0" smtClean="0"/>
              <a:t>. </a:t>
            </a:r>
            <a:r>
              <a:rPr sz="2600" dirty="0"/>
              <a:t>Health</a:t>
            </a:r>
            <a:endParaRPr sz="2800" dirty="0"/>
          </a:p>
          <a:p>
            <a:pPr marL="0" lvl="1" indent="457200">
              <a:spcBef>
                <a:spcPts val="600"/>
              </a:spcBef>
              <a:buSzTx/>
              <a:buNone/>
              <a:defRPr sz="1800"/>
            </a:pPr>
            <a:r>
              <a:rPr lang="en-ZA" sz="2600" dirty="0" smtClean="0"/>
              <a:t>4</a:t>
            </a:r>
            <a:r>
              <a:rPr sz="2600" dirty="0" smtClean="0"/>
              <a:t>.5</a:t>
            </a:r>
            <a:r>
              <a:rPr sz="2600" dirty="0"/>
              <a:t>. Improved public service</a:t>
            </a:r>
          </a:p>
        </p:txBody>
      </p:sp>
      <p:sp>
        <p:nvSpPr>
          <p:cNvPr id="2" name="Slide Number Placeholder 1"/>
          <p:cNvSpPr>
            <a:spLocks noGrp="1"/>
          </p:cNvSpPr>
          <p:nvPr>
            <p:ph type="sldNum" sz="quarter" idx="2"/>
          </p:nvPr>
        </p:nvSpPr>
        <p:spPr/>
        <p:txBody>
          <a:bodyPr/>
          <a:lstStyle/>
          <a:p>
            <a:pPr lvl="0"/>
            <a:fld id="{86CB4B4D-7CA3-9044-876B-883B54F8677D}" type="slidenum">
              <a:rPr lang="en-ZA" smtClean="0"/>
              <a:t>13</a:t>
            </a:fld>
            <a:endParaRPr lang="en-ZA" dirty="0"/>
          </a:p>
        </p:txBody>
      </p:sp>
    </p:spTree>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Shape 148"/>
          <p:cNvSpPr>
            <a:spLocks noGrp="1"/>
          </p:cNvSpPr>
          <p:nvPr>
            <p:ph type="title"/>
          </p:nvPr>
        </p:nvSpPr>
        <p:spPr>
          <a:xfrm>
            <a:off x="457200" y="274638"/>
            <a:ext cx="8435280" cy="1143001"/>
          </a:xfrm>
          <a:prstGeom prst="rect">
            <a:avLst/>
          </a:prstGeom>
        </p:spPr>
        <p:txBody>
          <a:bodyPr>
            <a:normAutofit fontScale="90000"/>
          </a:bodyPr>
          <a:lstStyle>
            <a:lvl1pPr>
              <a:defRPr sz="3600"/>
            </a:lvl1pPr>
          </a:lstStyle>
          <a:p>
            <a:pPr lvl="0">
              <a:defRPr sz="1800" cap="none">
                <a:solidFill>
                  <a:srgbClr val="000000"/>
                </a:solidFill>
                <a:effectLst/>
              </a:defRPr>
            </a:pPr>
            <a:r>
              <a:rPr lang="en-ZA" sz="3600" cap="small" dirty="0" smtClean="0">
                <a:solidFill>
                  <a:srgbClr val="3B7150"/>
                </a:solidFill>
              </a:rPr>
              <a:t>4.1</a:t>
            </a:r>
            <a:r>
              <a:rPr sz="3600" cap="small" dirty="0" smtClean="0">
                <a:solidFill>
                  <a:srgbClr val="3B7150"/>
                </a:solidFill>
              </a:rPr>
              <a:t>. </a:t>
            </a:r>
            <a:r>
              <a:rPr sz="3600" cap="small" dirty="0">
                <a:solidFill>
                  <a:srgbClr val="3B7150"/>
                </a:solidFill>
              </a:rPr>
              <a:t>Assessment: Promoting Economic Growth</a:t>
            </a:r>
          </a:p>
        </p:txBody>
      </p:sp>
      <p:sp>
        <p:nvSpPr>
          <p:cNvPr id="149" name="Shape 149"/>
          <p:cNvSpPr/>
          <p:nvPr/>
        </p:nvSpPr>
        <p:spPr>
          <a:xfrm>
            <a:off x="6228184" y="1844824"/>
            <a:ext cx="2664297" cy="36933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marL="342900" lvl="0" indent="-342900">
              <a:buSzPct val="100000"/>
              <a:buFont typeface="Arial"/>
              <a:buChar char="•"/>
            </a:pPr>
            <a:endParaRPr dirty="0">
              <a:latin typeface="Times New Roman"/>
              <a:ea typeface="Times New Roman"/>
              <a:cs typeface="Times New Roman"/>
              <a:sym typeface="Times New Roman"/>
            </a:endParaRPr>
          </a:p>
        </p:txBody>
      </p:sp>
      <p:sp>
        <p:nvSpPr>
          <p:cNvPr id="2" name="Slide Number Placeholder 1"/>
          <p:cNvSpPr>
            <a:spLocks noGrp="1"/>
          </p:cNvSpPr>
          <p:nvPr>
            <p:ph type="sldNum" sz="quarter" idx="2"/>
          </p:nvPr>
        </p:nvSpPr>
        <p:spPr/>
        <p:txBody>
          <a:bodyPr/>
          <a:lstStyle/>
          <a:p>
            <a:pPr lvl="0"/>
            <a:fld id="{86CB4B4D-7CA3-9044-876B-883B54F8677D}" type="slidenum">
              <a:rPr lang="en-ZA" smtClean="0"/>
              <a:t>14</a:t>
            </a:fld>
            <a:endParaRPr lang="en-ZA" dirty="0"/>
          </a:p>
        </p:txBody>
      </p:sp>
      <p:sp>
        <p:nvSpPr>
          <p:cNvPr id="11" name="Shape 159"/>
          <p:cNvSpPr>
            <a:spLocks noGrp="1"/>
          </p:cNvSpPr>
          <p:nvPr>
            <p:ph type="body" idx="1"/>
          </p:nvPr>
        </p:nvSpPr>
        <p:spPr>
          <a:xfrm>
            <a:off x="467544" y="1628798"/>
            <a:ext cx="8435280" cy="4785649"/>
          </a:xfrm>
          <a:prstGeom prst="rect">
            <a:avLst/>
          </a:prstGeom>
        </p:spPr>
        <p:txBody>
          <a:bodyPr lIns="0" tIns="0" rIns="0" bIns="0">
            <a:normAutofit fontScale="92500" lnSpcReduction="10000"/>
          </a:bodyPr>
          <a:lstStyle/>
          <a:p>
            <a:pPr marL="233386" lvl="0" indent="-233386" defTabSz="905255">
              <a:spcBef>
                <a:spcPts val="500"/>
              </a:spcBef>
              <a:defRPr sz="1800"/>
            </a:pPr>
            <a:r>
              <a:rPr lang="en-ZA" sz="1800" dirty="0"/>
              <a:t>Real GDP growth for 2016 decelerated to 0.3%, reflecting the fifth consecutive year of slowing momentum and the lowest annual growth rate since 2009. Given the sluggish growth and weak outlook, the economy would have to grow by over 7.2% each year after 2017 to meet the 2030 NDP target. </a:t>
            </a:r>
          </a:p>
          <a:p>
            <a:pPr marL="233386" lvl="0" indent="-233386" defTabSz="905255">
              <a:spcBef>
                <a:spcPts val="500"/>
              </a:spcBef>
              <a:defRPr sz="1800"/>
            </a:pPr>
            <a:r>
              <a:rPr lang="en-ZA" sz="1800" dirty="0" smtClean="0"/>
              <a:t>The Commission is of the view that promotion of economic growth should incorporate: </a:t>
            </a:r>
          </a:p>
          <a:p>
            <a:pPr lvl="1" defTabSz="905255">
              <a:spcBef>
                <a:spcPts val="500"/>
              </a:spcBef>
              <a:buFont typeface="Times New Roman" panose="02020603050405020304" pitchFamily="18" charset="0"/>
              <a:buChar char="‒"/>
              <a:defRPr sz="1800"/>
            </a:pPr>
            <a:r>
              <a:rPr lang="en-ZA" sz="1800" dirty="0" smtClean="0"/>
              <a:t>Structural </a:t>
            </a:r>
            <a:r>
              <a:rPr lang="en-ZA" sz="1800" dirty="0"/>
              <a:t>reforms </a:t>
            </a:r>
            <a:r>
              <a:rPr lang="en-ZA" sz="1800" dirty="0" smtClean="0"/>
              <a:t>aimed </a:t>
            </a:r>
            <a:r>
              <a:rPr lang="en-ZA" sz="1800" dirty="0"/>
              <a:t>at education, health, post-secondary sectors as well as improvement of governance, particularly in </a:t>
            </a:r>
            <a:r>
              <a:rPr lang="en-ZA" sz="1800" dirty="0" smtClean="0"/>
              <a:t>SOEs</a:t>
            </a:r>
          </a:p>
          <a:p>
            <a:pPr lvl="1" defTabSz="905255">
              <a:spcBef>
                <a:spcPts val="500"/>
              </a:spcBef>
              <a:buFont typeface="Times New Roman" panose="02020603050405020304" pitchFamily="18" charset="0"/>
              <a:buChar char="‒"/>
              <a:defRPr sz="1800"/>
            </a:pPr>
            <a:r>
              <a:rPr lang="en-ZA" sz="1800" dirty="0" smtClean="0"/>
              <a:t>Lowering </a:t>
            </a:r>
            <a:r>
              <a:rPr lang="en-ZA" sz="1800" dirty="0"/>
              <a:t>of policy uncertainty and an improvement in investor </a:t>
            </a:r>
            <a:r>
              <a:rPr lang="en-ZA" sz="1800" dirty="0" smtClean="0"/>
              <a:t>confidence </a:t>
            </a:r>
            <a:r>
              <a:rPr lang="en-ZA" sz="1800" dirty="0"/>
              <a:t>e.g. clarification of the regulatory environment in the mining sector and clarifying the details of land reform and the settlement of restitution claims on land would minimise and policy </a:t>
            </a:r>
            <a:r>
              <a:rPr lang="en-ZA" sz="1800" dirty="0" smtClean="0"/>
              <a:t>uncertainty </a:t>
            </a:r>
            <a:endParaRPr lang="en-ZA" sz="1800" dirty="0"/>
          </a:p>
          <a:p>
            <a:pPr lvl="1" defTabSz="905255">
              <a:spcBef>
                <a:spcPts val="500"/>
              </a:spcBef>
              <a:buFont typeface="Times New Roman" panose="02020603050405020304" pitchFamily="18" charset="0"/>
              <a:buChar char="‒"/>
              <a:defRPr sz="1800"/>
            </a:pPr>
            <a:r>
              <a:rPr lang="en-ZA" sz="1800" dirty="0"/>
              <a:t>The reduction of business costs such as port tariffs and the spectrum allocation for </a:t>
            </a:r>
            <a:r>
              <a:rPr lang="en-ZA" sz="1800" dirty="0" smtClean="0"/>
              <a:t>broadband</a:t>
            </a:r>
          </a:p>
          <a:p>
            <a:pPr lvl="1" defTabSz="905255">
              <a:spcBef>
                <a:spcPts val="500"/>
              </a:spcBef>
              <a:buFont typeface="Times New Roman" panose="02020603050405020304" pitchFamily="18" charset="0"/>
              <a:buChar char="‒"/>
              <a:defRPr sz="1800"/>
            </a:pPr>
            <a:r>
              <a:rPr lang="en-ZA" sz="1800" dirty="0" smtClean="0"/>
              <a:t>liberalising </a:t>
            </a:r>
            <a:r>
              <a:rPr lang="en-ZA" sz="1800" dirty="0"/>
              <a:t>trade to promote regional </a:t>
            </a:r>
            <a:r>
              <a:rPr lang="en-ZA" sz="1800" dirty="0" smtClean="0"/>
              <a:t>integration and galvanise </a:t>
            </a:r>
            <a:r>
              <a:rPr lang="en-ZA" sz="1800" dirty="0"/>
              <a:t>the Small and Medium Enterprises (SMEs) </a:t>
            </a:r>
            <a:r>
              <a:rPr lang="en-ZA" sz="1800" dirty="0" smtClean="0"/>
              <a:t>sector</a:t>
            </a:r>
            <a:r>
              <a:rPr lang="en-ZA" sz="1800" dirty="0"/>
              <a:t> </a:t>
            </a:r>
            <a:r>
              <a:rPr lang="en-ZA" sz="1800" dirty="0" smtClean="0"/>
              <a:t>and</a:t>
            </a:r>
          </a:p>
          <a:p>
            <a:pPr lvl="1" defTabSz="905255">
              <a:spcBef>
                <a:spcPts val="500"/>
              </a:spcBef>
              <a:buFont typeface="Times New Roman" panose="02020603050405020304" pitchFamily="18" charset="0"/>
              <a:buChar char="‒"/>
              <a:defRPr sz="1800"/>
            </a:pPr>
            <a:r>
              <a:rPr lang="en-ZA" sz="1800" dirty="0" smtClean="0"/>
              <a:t>A </a:t>
            </a:r>
            <a:r>
              <a:rPr lang="en-ZA" sz="1800" dirty="0"/>
              <a:t>reduction in transportation costs could enhance employment. A lowering of fees in the telecommunications and transport sectors could have very positive multiplier effects on other sectors.</a:t>
            </a:r>
          </a:p>
          <a:p>
            <a:pPr marL="233386" lvl="0" indent="-233386" defTabSz="905255">
              <a:spcBef>
                <a:spcPts val="500"/>
              </a:spcBef>
              <a:defRPr sz="1800"/>
            </a:pPr>
            <a:endParaRPr sz="1800" dirty="0"/>
          </a:p>
        </p:txBody>
      </p:sp>
    </p:spTree>
    <p:extLst>
      <p:ext uri="{BB962C8B-B14F-4D97-AF65-F5344CB8AC3E}">
        <p14:creationId xmlns:p14="http://schemas.microsoft.com/office/powerpoint/2010/main" val="929812940"/>
      </p:ext>
    </p:extLst>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Shape 177"/>
          <p:cNvSpPr/>
          <p:nvPr/>
        </p:nvSpPr>
        <p:spPr>
          <a:xfrm>
            <a:off x="2699791" y="6417319"/>
            <a:ext cx="3744418" cy="261610"/>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1100" i="1">
                <a:solidFill>
                  <a:srgbClr val="366C5B"/>
                </a:solidFill>
                <a:latin typeface="Times New Roman"/>
                <a:ea typeface="Times New Roman"/>
                <a:cs typeface="Times New Roman"/>
                <a:sym typeface="Times New Roman"/>
              </a:defRPr>
            </a:lvl1pPr>
          </a:lstStyle>
          <a:p>
            <a:pPr lvl="0">
              <a:defRPr sz="1800" i="0">
                <a:solidFill>
                  <a:srgbClr val="000000"/>
                </a:solidFill>
              </a:defRPr>
            </a:pPr>
            <a:endParaRPr sz="1100" i="1" dirty="0">
              <a:solidFill>
                <a:srgbClr val="366C5B"/>
              </a:solidFill>
            </a:endParaRPr>
          </a:p>
        </p:txBody>
      </p:sp>
      <p:sp>
        <p:nvSpPr>
          <p:cNvPr id="178" name="Shape 178"/>
          <p:cNvSpPr>
            <a:spLocks noGrp="1"/>
          </p:cNvSpPr>
          <p:nvPr>
            <p:ph type="title"/>
          </p:nvPr>
        </p:nvSpPr>
        <p:spPr>
          <a:xfrm>
            <a:off x="251519" y="274638"/>
            <a:ext cx="8640962" cy="1143001"/>
          </a:xfrm>
          <a:prstGeom prst="rect">
            <a:avLst/>
          </a:prstGeom>
        </p:spPr>
        <p:txBody>
          <a:bodyPr>
            <a:normAutofit/>
          </a:bodyPr>
          <a:lstStyle>
            <a:lvl1pPr defTabSz="832104">
              <a:defRPr sz="3640"/>
            </a:lvl1pPr>
          </a:lstStyle>
          <a:p>
            <a:pPr lvl="0">
              <a:defRPr sz="1800" cap="none">
                <a:solidFill>
                  <a:srgbClr val="000000"/>
                </a:solidFill>
                <a:effectLst/>
              </a:defRPr>
            </a:pPr>
            <a:r>
              <a:rPr sz="3640" cap="small" dirty="0" smtClean="0">
                <a:solidFill>
                  <a:srgbClr val="3B7150"/>
                </a:solidFill>
              </a:rPr>
              <a:t> </a:t>
            </a:r>
            <a:r>
              <a:rPr lang="en-ZA" sz="3640" cap="small" dirty="0" smtClean="0">
                <a:solidFill>
                  <a:srgbClr val="3B7150"/>
                </a:solidFill>
              </a:rPr>
              <a:t>4.2. </a:t>
            </a:r>
            <a:r>
              <a:rPr sz="3640" cap="small" dirty="0" smtClean="0">
                <a:solidFill>
                  <a:srgbClr val="3B7150"/>
                </a:solidFill>
              </a:rPr>
              <a:t>Assessment</a:t>
            </a:r>
            <a:r>
              <a:rPr sz="3640" cap="small" dirty="0">
                <a:solidFill>
                  <a:srgbClr val="3B7150"/>
                </a:solidFill>
              </a:rPr>
              <a:t>: Job </a:t>
            </a:r>
            <a:r>
              <a:rPr sz="3640" cap="small" dirty="0" smtClean="0">
                <a:solidFill>
                  <a:srgbClr val="3B7150"/>
                </a:solidFill>
              </a:rPr>
              <a:t>Creation</a:t>
            </a:r>
            <a:endParaRPr sz="3640" cap="small" dirty="0">
              <a:solidFill>
                <a:srgbClr val="3B7150"/>
              </a:solidFill>
            </a:endParaRPr>
          </a:p>
        </p:txBody>
      </p:sp>
      <p:sp>
        <p:nvSpPr>
          <p:cNvPr id="179" name="Shape 179"/>
          <p:cNvSpPr>
            <a:spLocks noGrp="1"/>
          </p:cNvSpPr>
          <p:nvPr>
            <p:ph type="body" idx="1"/>
          </p:nvPr>
        </p:nvSpPr>
        <p:spPr>
          <a:xfrm>
            <a:off x="251519" y="1556791"/>
            <a:ext cx="8640962" cy="4860530"/>
          </a:xfrm>
          <a:prstGeom prst="rect">
            <a:avLst/>
          </a:prstGeom>
        </p:spPr>
        <p:txBody>
          <a:bodyPr lIns="0" tIns="0" rIns="0" bIns="0">
            <a:normAutofit/>
          </a:bodyPr>
          <a:lstStyle/>
          <a:p>
            <a:pPr marL="269421" lvl="1" indent="-269421">
              <a:spcBef>
                <a:spcPts val="500"/>
              </a:spcBef>
              <a:buChar char="•"/>
              <a:defRPr sz="1800"/>
            </a:pPr>
            <a:r>
              <a:rPr lang="en-ZA" sz="1900" dirty="0"/>
              <a:t>In 2016, the unemployment rate peaked at a 13-year high, particularly for the youth and the unskilled. The number of unemployed workers accelerated by 11.0% in 2016, increasing the unemployment rate to 26.5% of the economically active </a:t>
            </a:r>
            <a:r>
              <a:rPr lang="en-ZA" sz="1900" dirty="0" smtClean="0"/>
              <a:t>population</a:t>
            </a:r>
            <a:endParaRPr lang="en-ZA" sz="1900" dirty="0"/>
          </a:p>
          <a:p>
            <a:pPr marL="269421" lvl="1" indent="-269421">
              <a:spcBef>
                <a:spcPts val="500"/>
              </a:spcBef>
              <a:buChar char="•"/>
              <a:defRPr sz="1800"/>
            </a:pPr>
            <a:r>
              <a:rPr lang="en-ZA" sz="1900" dirty="0" smtClean="0"/>
              <a:t>The Commission is of the view that addressing long-term </a:t>
            </a:r>
            <a:r>
              <a:rPr lang="en-ZA" sz="1900" dirty="0"/>
              <a:t>unemployment </a:t>
            </a:r>
            <a:r>
              <a:rPr lang="en-ZA" sz="1900" dirty="0" smtClean="0"/>
              <a:t>will entail: </a:t>
            </a:r>
          </a:p>
          <a:p>
            <a:pPr marL="721179" lvl="2" indent="-285750">
              <a:spcBef>
                <a:spcPts val="500"/>
              </a:spcBef>
              <a:buFont typeface="Times New Roman" panose="02020603050405020304" pitchFamily="18" charset="0"/>
              <a:buChar char="‒"/>
              <a:defRPr sz="1800"/>
            </a:pPr>
            <a:r>
              <a:rPr lang="en-ZA" sz="1700" dirty="0"/>
              <a:t>A</a:t>
            </a:r>
            <a:r>
              <a:rPr lang="en-ZA" sz="1700" dirty="0" smtClean="0"/>
              <a:t>ccelerated implementation </a:t>
            </a:r>
            <a:r>
              <a:rPr lang="en-ZA" sz="1700" dirty="0"/>
              <a:t>of </a:t>
            </a:r>
            <a:r>
              <a:rPr lang="en-ZA" sz="1700" dirty="0" smtClean="0"/>
              <a:t>programmes e.g. Employment </a:t>
            </a:r>
            <a:r>
              <a:rPr lang="en-ZA" sz="1700" dirty="0"/>
              <a:t>Tax Incentive </a:t>
            </a:r>
            <a:r>
              <a:rPr lang="en-ZA" sz="1700" dirty="0" smtClean="0"/>
              <a:t>Act to provide </a:t>
            </a:r>
            <a:r>
              <a:rPr lang="en-ZA" sz="1700" dirty="0"/>
              <a:t>the required on-the-job training and work experience to young </a:t>
            </a:r>
            <a:r>
              <a:rPr lang="en-ZA" sz="1700" dirty="0" smtClean="0"/>
              <a:t>people </a:t>
            </a:r>
          </a:p>
          <a:p>
            <a:pPr marL="721179" lvl="2" indent="-285750">
              <a:spcBef>
                <a:spcPts val="500"/>
              </a:spcBef>
              <a:buFont typeface="Times New Roman" panose="02020603050405020304" pitchFamily="18" charset="0"/>
              <a:buChar char="‒"/>
              <a:defRPr sz="1800"/>
            </a:pPr>
            <a:r>
              <a:rPr lang="en-ZA" sz="1700" dirty="0" smtClean="0"/>
              <a:t>Reorienting </a:t>
            </a:r>
            <a:r>
              <a:rPr lang="en-ZA" sz="1700" dirty="0"/>
              <a:t>South Africa’s investment tax incentives to favour the agricultural, manufacturing, trade, construction and other services sectors could increase job </a:t>
            </a:r>
            <a:r>
              <a:rPr lang="en-ZA" sz="1700" dirty="0" smtClean="0"/>
              <a:t>creation</a:t>
            </a:r>
          </a:p>
          <a:p>
            <a:pPr marL="721179" lvl="2" indent="-285750">
              <a:spcBef>
                <a:spcPts val="500"/>
              </a:spcBef>
              <a:buFont typeface="Times New Roman" panose="02020603050405020304" pitchFamily="18" charset="0"/>
              <a:buChar char="‒"/>
              <a:defRPr sz="1800"/>
            </a:pPr>
            <a:r>
              <a:rPr lang="en-ZA" sz="1700" dirty="0" smtClean="0"/>
              <a:t>Social </a:t>
            </a:r>
            <a:r>
              <a:rPr lang="en-ZA" sz="1700" dirty="0"/>
              <a:t>bargaining aimed at agreeing on wage restraints in exchange for job retention and hiring commitments should be initiated and </a:t>
            </a:r>
            <a:r>
              <a:rPr lang="en-ZA" sz="1700" dirty="0" smtClean="0"/>
              <a:t>implemented and</a:t>
            </a:r>
          </a:p>
          <a:p>
            <a:pPr marL="721179" lvl="2" indent="-285750">
              <a:spcBef>
                <a:spcPts val="500"/>
              </a:spcBef>
              <a:buFont typeface="Times New Roman" panose="02020603050405020304" pitchFamily="18" charset="0"/>
              <a:buChar char="‒"/>
              <a:defRPr sz="1800"/>
            </a:pPr>
            <a:r>
              <a:rPr lang="en-ZA" sz="1700" dirty="0" smtClean="0"/>
              <a:t>Elimination </a:t>
            </a:r>
            <a:r>
              <a:rPr lang="en-ZA" sz="1700" dirty="0"/>
              <a:t>of a distinction between fixed-term and open-ended jobs, along with a gradual, continuous increases of rights and benefits that accrue with </a:t>
            </a:r>
            <a:r>
              <a:rPr lang="en-ZA" sz="1700" dirty="0" smtClean="0"/>
              <a:t>tenure to enable young </a:t>
            </a:r>
            <a:r>
              <a:rPr lang="en-ZA" sz="1700" dirty="0"/>
              <a:t>people to get the all-important first job that gives them a foothold in the economy. </a:t>
            </a:r>
            <a:endParaRPr sz="1700" dirty="0"/>
          </a:p>
        </p:txBody>
      </p:sp>
      <p:sp>
        <p:nvSpPr>
          <p:cNvPr id="2" name="Slide Number Placeholder 1"/>
          <p:cNvSpPr>
            <a:spLocks noGrp="1"/>
          </p:cNvSpPr>
          <p:nvPr>
            <p:ph type="sldNum" sz="quarter" idx="2"/>
          </p:nvPr>
        </p:nvSpPr>
        <p:spPr/>
        <p:txBody>
          <a:bodyPr/>
          <a:lstStyle/>
          <a:p>
            <a:pPr lvl="0"/>
            <a:fld id="{86CB4B4D-7CA3-9044-876B-883B54F8677D}" type="slidenum">
              <a:rPr lang="en-ZA" smtClean="0"/>
              <a:t>15</a:t>
            </a:fld>
            <a:endParaRPr lang="en-ZA" dirty="0"/>
          </a:p>
        </p:txBody>
      </p:sp>
    </p:spTree>
    <p:extLst>
      <p:ext uri="{BB962C8B-B14F-4D97-AF65-F5344CB8AC3E}">
        <p14:creationId xmlns:p14="http://schemas.microsoft.com/office/powerpoint/2010/main" val="3958984789"/>
      </p:ext>
    </p:extLst>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Shape 158"/>
          <p:cNvSpPr>
            <a:spLocks noGrp="1"/>
          </p:cNvSpPr>
          <p:nvPr>
            <p:ph type="title"/>
          </p:nvPr>
        </p:nvSpPr>
        <p:spPr>
          <a:xfrm>
            <a:off x="457200" y="274638"/>
            <a:ext cx="8229600" cy="1143001"/>
          </a:xfrm>
          <a:prstGeom prst="rect">
            <a:avLst/>
          </a:prstGeom>
        </p:spPr>
        <p:txBody>
          <a:bodyPr/>
          <a:lstStyle/>
          <a:p>
            <a:pPr lvl="0">
              <a:defRPr sz="1800" cap="none">
                <a:solidFill>
                  <a:srgbClr val="000000"/>
                </a:solidFill>
                <a:effectLst/>
              </a:defRPr>
            </a:pPr>
            <a:r>
              <a:rPr lang="en-ZA" sz="4400" cap="small" dirty="0" smtClean="0">
                <a:solidFill>
                  <a:srgbClr val="3B7150"/>
                </a:solidFill>
              </a:rPr>
              <a:t>4.3. </a:t>
            </a:r>
            <a:r>
              <a:rPr sz="4400" cap="small" dirty="0" smtClean="0">
                <a:solidFill>
                  <a:srgbClr val="3B7150"/>
                </a:solidFill>
              </a:rPr>
              <a:t>Assessment</a:t>
            </a:r>
            <a:r>
              <a:rPr sz="4400" cap="small" dirty="0">
                <a:solidFill>
                  <a:srgbClr val="3B7150"/>
                </a:solidFill>
              </a:rPr>
              <a:t>: Education</a:t>
            </a:r>
          </a:p>
        </p:txBody>
      </p:sp>
      <p:sp>
        <p:nvSpPr>
          <p:cNvPr id="159" name="Shape 159"/>
          <p:cNvSpPr>
            <a:spLocks noGrp="1"/>
          </p:cNvSpPr>
          <p:nvPr>
            <p:ph type="body" idx="1"/>
          </p:nvPr>
        </p:nvSpPr>
        <p:spPr>
          <a:xfrm>
            <a:off x="354360" y="1636489"/>
            <a:ext cx="8435280" cy="4600799"/>
          </a:xfrm>
          <a:prstGeom prst="rect">
            <a:avLst/>
          </a:prstGeom>
        </p:spPr>
        <p:txBody>
          <a:bodyPr lIns="0" tIns="0" rIns="0" bIns="0">
            <a:normAutofit/>
          </a:bodyPr>
          <a:lstStyle/>
          <a:p>
            <a:pPr lvl="0"/>
            <a:r>
              <a:rPr lang="en-US" sz="2200" dirty="0" smtClean="0"/>
              <a:t>Basic education accounts for 15% of national consolidated budget in 2017</a:t>
            </a:r>
            <a:endParaRPr lang="en-US" sz="2200" dirty="0"/>
          </a:p>
          <a:p>
            <a:pPr lvl="0"/>
            <a:r>
              <a:rPr lang="en-US" sz="2200" dirty="0" smtClean="0"/>
              <a:t>The 2017 spending priorities are: </a:t>
            </a:r>
            <a:endParaRPr lang="en-US" sz="2200" dirty="0"/>
          </a:p>
          <a:p>
            <a:pPr lvl="1"/>
            <a:r>
              <a:rPr lang="en-US" sz="2000" dirty="0" smtClean="0"/>
              <a:t>Improving infrastructure delivery with an allocated budget of R37 billion </a:t>
            </a:r>
            <a:endParaRPr lang="en-US" sz="2000" dirty="0"/>
          </a:p>
          <a:p>
            <a:pPr lvl="1"/>
            <a:r>
              <a:rPr lang="en-US" sz="2000" dirty="0" smtClean="0"/>
              <a:t>Improving curriculum delivery through increased access to ICT at Schools</a:t>
            </a:r>
          </a:p>
          <a:p>
            <a:pPr lvl="1"/>
            <a:r>
              <a:rPr lang="en-US" sz="2000" dirty="0" smtClean="0"/>
              <a:t>Increasing the number of leaners who complete grade 12</a:t>
            </a:r>
          </a:p>
          <a:p>
            <a:pPr lvl="1"/>
            <a:r>
              <a:rPr lang="en-US" sz="2000" dirty="0" smtClean="0"/>
              <a:t>Increasing education opportunities for learners with intellectual disabilities through a new conditional grant </a:t>
            </a:r>
          </a:p>
          <a:p>
            <a:pPr lvl="1"/>
            <a:r>
              <a:rPr lang="en-US" sz="2000" dirty="0" smtClean="0"/>
              <a:t>Commencement of implementing the new ECD grant as per Commission recommendations. </a:t>
            </a:r>
          </a:p>
          <a:p>
            <a:r>
              <a:rPr lang="en-US" sz="1800" dirty="0" smtClean="0"/>
              <a:t>The Commission welcomes the 2017 focus areas as they are in line with the MTSF strategic objectives</a:t>
            </a:r>
            <a:endParaRPr lang="en-US" sz="1800" dirty="0"/>
          </a:p>
          <a:p>
            <a:pPr marL="233386" lvl="0" indent="-233386" defTabSz="905255">
              <a:spcBef>
                <a:spcPts val="500"/>
              </a:spcBef>
              <a:defRPr sz="1800"/>
            </a:pPr>
            <a:endParaRPr sz="2178" dirty="0"/>
          </a:p>
        </p:txBody>
      </p:sp>
      <p:sp>
        <p:nvSpPr>
          <p:cNvPr id="2" name="Slide Number Placeholder 1"/>
          <p:cNvSpPr>
            <a:spLocks noGrp="1"/>
          </p:cNvSpPr>
          <p:nvPr>
            <p:ph type="sldNum" sz="quarter" idx="2"/>
          </p:nvPr>
        </p:nvSpPr>
        <p:spPr/>
        <p:txBody>
          <a:bodyPr/>
          <a:lstStyle/>
          <a:p>
            <a:pPr lvl="0"/>
            <a:fld id="{86CB4B4D-7CA3-9044-876B-883B54F8677D}" type="slidenum">
              <a:rPr lang="en-ZA" smtClean="0"/>
              <a:t>16</a:t>
            </a:fld>
            <a:endParaRPr lang="en-ZA" dirty="0"/>
          </a:p>
        </p:txBody>
      </p:sp>
    </p:spTree>
    <p:extLst>
      <p:ext uri="{BB962C8B-B14F-4D97-AF65-F5344CB8AC3E}">
        <p14:creationId xmlns:p14="http://schemas.microsoft.com/office/powerpoint/2010/main" val="343566082"/>
      </p:ext>
    </p:extLst>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Shape 166"/>
          <p:cNvSpPr>
            <a:spLocks noGrp="1"/>
          </p:cNvSpPr>
          <p:nvPr>
            <p:ph type="title"/>
          </p:nvPr>
        </p:nvSpPr>
        <p:spPr>
          <a:xfrm>
            <a:off x="457200" y="274638"/>
            <a:ext cx="8229600" cy="1143001"/>
          </a:xfrm>
          <a:prstGeom prst="rect">
            <a:avLst/>
          </a:prstGeom>
        </p:spPr>
        <p:txBody>
          <a:bodyPr/>
          <a:lstStyle>
            <a:lvl1pPr>
              <a:defRPr sz="4000"/>
            </a:lvl1pPr>
          </a:lstStyle>
          <a:p>
            <a:pPr lvl="0">
              <a:defRPr sz="1800" cap="none">
                <a:solidFill>
                  <a:srgbClr val="000000"/>
                </a:solidFill>
                <a:effectLst/>
              </a:defRPr>
            </a:pPr>
            <a:r>
              <a:rPr lang="en-ZA" sz="4000" cap="small" dirty="0" smtClean="0">
                <a:solidFill>
                  <a:srgbClr val="3B7150"/>
                </a:solidFill>
              </a:rPr>
              <a:t>4.4. </a:t>
            </a:r>
            <a:r>
              <a:rPr sz="4000" cap="small" dirty="0" smtClean="0">
                <a:solidFill>
                  <a:srgbClr val="3B7150"/>
                </a:solidFill>
              </a:rPr>
              <a:t>Assessment</a:t>
            </a:r>
            <a:r>
              <a:rPr sz="4000" cap="small" dirty="0">
                <a:solidFill>
                  <a:srgbClr val="3B7150"/>
                </a:solidFill>
              </a:rPr>
              <a:t>: Health</a:t>
            </a:r>
          </a:p>
        </p:txBody>
      </p:sp>
      <p:sp>
        <p:nvSpPr>
          <p:cNvPr id="167" name="Shape 167"/>
          <p:cNvSpPr>
            <a:spLocks noGrp="1"/>
          </p:cNvSpPr>
          <p:nvPr>
            <p:ph type="body" idx="1"/>
          </p:nvPr>
        </p:nvSpPr>
        <p:spPr>
          <a:xfrm>
            <a:off x="323527" y="1628799"/>
            <a:ext cx="8517634" cy="4968554"/>
          </a:xfrm>
          <a:prstGeom prst="rect">
            <a:avLst/>
          </a:prstGeom>
        </p:spPr>
        <p:txBody>
          <a:bodyPr lIns="0" tIns="0" rIns="0" bIns="0">
            <a:normAutofit/>
          </a:bodyPr>
          <a:lstStyle/>
          <a:p>
            <a:pPr lvl="0" algn="just"/>
            <a:r>
              <a:rPr lang="en-US" sz="2200" dirty="0" smtClean="0"/>
              <a:t>Health is allocated R184 billion in 2017/18 growing to R224 billion in 2019/20</a:t>
            </a:r>
            <a:endParaRPr lang="en-US" sz="2200" dirty="0"/>
          </a:p>
          <a:p>
            <a:pPr algn="just"/>
            <a:r>
              <a:rPr lang="en-ZA" sz="2000" dirty="0" smtClean="0"/>
              <a:t>Key spending priorities for 2017/16 are: </a:t>
            </a:r>
            <a:endParaRPr lang="en-US" sz="1800" dirty="0"/>
          </a:p>
          <a:p>
            <a:pPr lvl="1" algn="just"/>
            <a:r>
              <a:rPr lang="en-US" sz="2000" dirty="0" smtClean="0"/>
              <a:t>Expansion of the HIV/AIDS program with a budget allocation of R17 billion</a:t>
            </a:r>
          </a:p>
          <a:p>
            <a:pPr lvl="2" algn="just"/>
            <a:r>
              <a:rPr lang="en-US" sz="2000" dirty="0" smtClean="0"/>
              <a:t>With 3.5 million people receiving anti-retrovirals, government is making progress toward meeting MTSF delivery target of 5.1 million </a:t>
            </a:r>
          </a:p>
          <a:p>
            <a:pPr lvl="1" algn="just"/>
            <a:r>
              <a:rPr lang="en-US" sz="2000" dirty="0" smtClean="0"/>
              <a:t>Treatment </a:t>
            </a:r>
            <a:r>
              <a:rPr lang="en-US" sz="2000" dirty="0"/>
              <a:t>of tuberculosis </a:t>
            </a:r>
            <a:endParaRPr lang="en-US" sz="2000" dirty="0" smtClean="0"/>
          </a:p>
          <a:p>
            <a:pPr lvl="2" algn="just"/>
            <a:r>
              <a:rPr lang="en-GB" sz="2000" dirty="0"/>
              <a:t>E</a:t>
            </a:r>
            <a:r>
              <a:rPr lang="en-GB" sz="2000" dirty="0" smtClean="0"/>
              <a:t>stimates </a:t>
            </a:r>
            <a:r>
              <a:rPr lang="en-GB" sz="2000" dirty="0"/>
              <a:t>indicate that the TB cure rate improved significantly from 54.0% in 2000 to 78.0% in 2015.</a:t>
            </a:r>
            <a:endParaRPr lang="en-US" sz="2000" dirty="0"/>
          </a:p>
          <a:p>
            <a:pPr marL="278606" lvl="0" indent="-278606">
              <a:spcBef>
                <a:spcPts val="600"/>
              </a:spcBef>
              <a:defRPr sz="1800"/>
            </a:pPr>
            <a:r>
              <a:rPr lang="en-ZA" sz="2200" dirty="0" smtClean="0"/>
              <a:t>Compensation of employees continue to account for a bigger proportion of health budget (62%)</a:t>
            </a:r>
          </a:p>
          <a:p>
            <a:pPr marL="719477" lvl="1" indent="-278606">
              <a:spcBef>
                <a:spcPts val="600"/>
              </a:spcBef>
              <a:defRPr sz="1800"/>
            </a:pPr>
            <a:r>
              <a:rPr lang="en-ZA" sz="2000" dirty="0" smtClean="0"/>
              <a:t>For the 2017/18 COE allocation growth rate is contained at 7%</a:t>
            </a:r>
            <a:endParaRPr sz="2000" dirty="0"/>
          </a:p>
        </p:txBody>
      </p:sp>
      <p:sp>
        <p:nvSpPr>
          <p:cNvPr id="2" name="Slide Number Placeholder 1"/>
          <p:cNvSpPr>
            <a:spLocks noGrp="1"/>
          </p:cNvSpPr>
          <p:nvPr>
            <p:ph type="sldNum" sz="quarter" idx="2"/>
          </p:nvPr>
        </p:nvSpPr>
        <p:spPr/>
        <p:txBody>
          <a:bodyPr/>
          <a:lstStyle/>
          <a:p>
            <a:pPr lvl="0"/>
            <a:fld id="{86CB4B4D-7CA3-9044-876B-883B54F8677D}" type="slidenum">
              <a:rPr lang="en-ZA" smtClean="0"/>
              <a:t>17</a:t>
            </a:fld>
            <a:endParaRPr lang="en-ZA" dirty="0"/>
          </a:p>
        </p:txBody>
      </p:sp>
    </p:spTree>
    <p:extLst>
      <p:ext uri="{BB962C8B-B14F-4D97-AF65-F5344CB8AC3E}">
        <p14:creationId xmlns:p14="http://schemas.microsoft.com/office/powerpoint/2010/main" val="4208881276"/>
      </p:ext>
    </p:extLst>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Shape 186"/>
          <p:cNvSpPr>
            <a:spLocks noGrp="1"/>
          </p:cNvSpPr>
          <p:nvPr>
            <p:ph type="title"/>
          </p:nvPr>
        </p:nvSpPr>
        <p:spPr>
          <a:xfrm>
            <a:off x="734887" y="264714"/>
            <a:ext cx="8229601" cy="1143001"/>
          </a:xfrm>
          <a:prstGeom prst="rect">
            <a:avLst/>
          </a:prstGeom>
        </p:spPr>
        <p:txBody>
          <a:bodyPr/>
          <a:lstStyle/>
          <a:p>
            <a:pPr lvl="0">
              <a:defRPr sz="1800" cap="none">
                <a:solidFill>
                  <a:srgbClr val="000000"/>
                </a:solidFill>
                <a:effectLst/>
              </a:defRPr>
            </a:pPr>
            <a:r>
              <a:rPr lang="en-ZA" sz="4400" cap="small" dirty="0" smtClean="0">
                <a:solidFill>
                  <a:srgbClr val="3B7150"/>
                </a:solidFill>
              </a:rPr>
              <a:t>4.5</a:t>
            </a:r>
            <a:r>
              <a:rPr sz="4400" cap="small" dirty="0" smtClean="0">
                <a:solidFill>
                  <a:srgbClr val="3B7150"/>
                </a:solidFill>
              </a:rPr>
              <a:t>. </a:t>
            </a:r>
            <a:r>
              <a:rPr sz="4400" cap="small" dirty="0">
                <a:solidFill>
                  <a:srgbClr val="3B7150"/>
                </a:solidFill>
              </a:rPr>
              <a:t>Improved Public Service</a:t>
            </a:r>
          </a:p>
        </p:txBody>
      </p:sp>
      <p:sp>
        <p:nvSpPr>
          <p:cNvPr id="187" name="Shape 187"/>
          <p:cNvSpPr>
            <a:spLocks noGrp="1"/>
          </p:cNvSpPr>
          <p:nvPr>
            <p:ph type="body" idx="1"/>
          </p:nvPr>
        </p:nvSpPr>
        <p:spPr>
          <a:xfrm>
            <a:off x="251519" y="1556791"/>
            <a:ext cx="8551287" cy="4896546"/>
          </a:xfrm>
          <a:prstGeom prst="rect">
            <a:avLst/>
          </a:prstGeom>
        </p:spPr>
        <p:txBody>
          <a:bodyPr lIns="0" tIns="0" rIns="0" bIns="0">
            <a:normAutofit fontScale="92500" lnSpcReduction="10000"/>
          </a:bodyPr>
          <a:lstStyle/>
          <a:p>
            <a:pPr marL="214312" lvl="0" indent="-214312">
              <a:spcBef>
                <a:spcPts val="400"/>
              </a:spcBef>
              <a:defRPr sz="1800"/>
            </a:pPr>
            <a:r>
              <a:rPr lang="en-ZA" sz="2200" dirty="0" smtClean="0">
                <a:solidFill>
                  <a:schemeClr val="tx1"/>
                </a:solidFill>
              </a:rPr>
              <a:t>A capable </a:t>
            </a:r>
            <a:r>
              <a:rPr lang="en-ZA" sz="2200" dirty="0">
                <a:solidFill>
                  <a:schemeClr val="tx1"/>
                </a:solidFill>
              </a:rPr>
              <a:t>s</a:t>
            </a:r>
            <a:r>
              <a:rPr lang="en-ZA" sz="2200" dirty="0" smtClean="0">
                <a:solidFill>
                  <a:schemeClr val="tx1"/>
                </a:solidFill>
              </a:rPr>
              <a:t>tate is required </a:t>
            </a:r>
            <a:r>
              <a:rPr lang="en-ZA" sz="2200" dirty="0">
                <a:solidFill>
                  <a:schemeClr val="tx1"/>
                </a:solidFill>
              </a:rPr>
              <a:t>to achieve goals in the </a:t>
            </a:r>
            <a:r>
              <a:rPr lang="en-ZA" sz="2200" dirty="0" smtClean="0">
                <a:solidFill>
                  <a:schemeClr val="tx1"/>
                </a:solidFill>
              </a:rPr>
              <a:t>MTSF and NDP</a:t>
            </a:r>
          </a:p>
          <a:p>
            <a:pPr marL="655183" lvl="1" indent="-214312">
              <a:spcBef>
                <a:spcPts val="400"/>
              </a:spcBef>
              <a:defRPr sz="1800"/>
            </a:pPr>
            <a:r>
              <a:rPr lang="en-ZA" sz="1900" dirty="0">
                <a:solidFill>
                  <a:schemeClr val="tx1"/>
                </a:solidFill>
              </a:rPr>
              <a:t>Spending on general public administration increases from R45.2 billion in 2016/17 to R46.8 billion in 2017/18</a:t>
            </a:r>
          </a:p>
          <a:p>
            <a:pPr marL="1090612" lvl="2" indent="-214312">
              <a:spcBef>
                <a:spcPts val="400"/>
              </a:spcBef>
              <a:defRPr sz="1800"/>
            </a:pPr>
            <a:r>
              <a:rPr lang="en-ZA" dirty="0">
                <a:solidFill>
                  <a:schemeClr val="tx1"/>
                </a:solidFill>
              </a:rPr>
              <a:t>The increase is meant to enhance Batho Pele initiative and implementation of Public Service Charter. These initiatives aim to improve accountability to citizens and are </a:t>
            </a:r>
            <a:r>
              <a:rPr lang="en-ZA" dirty="0" smtClean="0">
                <a:solidFill>
                  <a:schemeClr val="tx1"/>
                </a:solidFill>
              </a:rPr>
              <a:t>also priority </a:t>
            </a:r>
            <a:r>
              <a:rPr lang="en-ZA" dirty="0">
                <a:solidFill>
                  <a:schemeClr val="tx1"/>
                </a:solidFill>
              </a:rPr>
              <a:t>areas in the MTSF </a:t>
            </a:r>
          </a:p>
          <a:p>
            <a:pPr marL="655183" lvl="1" indent="-214312">
              <a:spcBef>
                <a:spcPts val="400"/>
              </a:spcBef>
              <a:defRPr sz="1800"/>
            </a:pPr>
            <a:r>
              <a:rPr lang="en-ZA" sz="1900" dirty="0">
                <a:solidFill>
                  <a:schemeClr val="tx1"/>
                </a:solidFill>
              </a:rPr>
              <a:t>Further measures adopted in the 2017 Appropriation Bill to achieve MTSF goal of strengthening public service delivery are enhancing systems aimed at inspecting service delivery sites and conducting citizen surveys</a:t>
            </a:r>
          </a:p>
          <a:p>
            <a:pPr marL="655183" lvl="1" indent="-214312">
              <a:spcBef>
                <a:spcPts val="400"/>
              </a:spcBef>
              <a:defRPr sz="1800"/>
            </a:pPr>
            <a:r>
              <a:rPr lang="en-ZA" sz="1900" dirty="0">
                <a:solidFill>
                  <a:schemeClr val="tx1"/>
                </a:solidFill>
              </a:rPr>
              <a:t>The Commission views onsite service delivery visits as a critical oversight </a:t>
            </a:r>
            <a:r>
              <a:rPr lang="en-ZA" sz="1900" dirty="0" smtClean="0">
                <a:solidFill>
                  <a:schemeClr val="tx1"/>
                </a:solidFill>
              </a:rPr>
              <a:t>initiative </a:t>
            </a:r>
            <a:r>
              <a:rPr lang="en-ZA" sz="1900" dirty="0">
                <a:solidFill>
                  <a:schemeClr val="tx1"/>
                </a:solidFill>
              </a:rPr>
              <a:t>that should become standard monitoring practise in all spheres of </a:t>
            </a:r>
            <a:r>
              <a:rPr lang="en-ZA" sz="1900" dirty="0" smtClean="0">
                <a:solidFill>
                  <a:schemeClr val="tx1"/>
                </a:solidFill>
              </a:rPr>
              <a:t>government</a:t>
            </a:r>
          </a:p>
          <a:p>
            <a:pPr marL="214312" lvl="0" indent="-214312">
              <a:spcBef>
                <a:spcPts val="400"/>
              </a:spcBef>
              <a:defRPr sz="1800"/>
            </a:pPr>
            <a:r>
              <a:rPr lang="en-ZA" sz="2200" dirty="0" smtClean="0">
                <a:solidFill>
                  <a:schemeClr val="tx1"/>
                </a:solidFill>
              </a:rPr>
              <a:t>To avoid unintended consequences of cost containment measures on filling critical posts, the Commission notes the establishment of a recruitment committee that reports a turnaround time on filling vacant posts of 4-5 weeks  </a:t>
            </a:r>
          </a:p>
          <a:p>
            <a:pPr marL="655183" lvl="1" indent="-214312">
              <a:spcBef>
                <a:spcPts val="400"/>
              </a:spcBef>
              <a:defRPr sz="1800"/>
            </a:pPr>
            <a:r>
              <a:rPr lang="en-ZA" sz="1900" dirty="0" smtClean="0">
                <a:solidFill>
                  <a:schemeClr val="tx1"/>
                </a:solidFill>
              </a:rPr>
              <a:t>The Commission urges the committee to examine governance failures in national departments (e.g. DOT) that resulted partly due to delays in filling vacant critical posts</a:t>
            </a:r>
          </a:p>
          <a:p>
            <a:pPr marL="655183" lvl="1" indent="-214312">
              <a:spcBef>
                <a:spcPts val="400"/>
              </a:spcBef>
              <a:defRPr sz="1800"/>
            </a:pPr>
            <a:endParaRPr lang="en-ZA" dirty="0" smtClean="0">
              <a:solidFill>
                <a:schemeClr val="tx1"/>
              </a:solidFill>
            </a:endParaRPr>
          </a:p>
        </p:txBody>
      </p:sp>
      <p:sp>
        <p:nvSpPr>
          <p:cNvPr id="2" name="Slide Number Placeholder 1"/>
          <p:cNvSpPr>
            <a:spLocks noGrp="1"/>
          </p:cNvSpPr>
          <p:nvPr>
            <p:ph type="sldNum" sz="quarter" idx="2"/>
          </p:nvPr>
        </p:nvSpPr>
        <p:spPr/>
        <p:txBody>
          <a:bodyPr/>
          <a:lstStyle/>
          <a:p>
            <a:pPr lvl="0"/>
            <a:fld id="{86CB4B4D-7CA3-9044-876B-883B54F8677D}" type="slidenum">
              <a:rPr lang="en-ZA" smtClean="0"/>
              <a:t>18</a:t>
            </a:fld>
            <a:endParaRPr lang="en-ZA" dirty="0"/>
          </a:p>
        </p:txBody>
      </p:sp>
    </p:spTree>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 name="Shape 194"/>
          <p:cNvSpPr>
            <a:spLocks noGrp="1"/>
          </p:cNvSpPr>
          <p:nvPr>
            <p:ph type="title"/>
          </p:nvPr>
        </p:nvSpPr>
        <p:spPr>
          <a:xfrm>
            <a:off x="457200" y="274638"/>
            <a:ext cx="8435280" cy="1143001"/>
          </a:xfrm>
          <a:prstGeom prst="rect">
            <a:avLst/>
          </a:prstGeom>
        </p:spPr>
        <p:txBody>
          <a:bodyPr>
            <a:normAutofit/>
          </a:bodyPr>
          <a:lstStyle>
            <a:lvl1pPr defTabSz="850391">
              <a:defRPr sz="3627"/>
            </a:lvl1pPr>
          </a:lstStyle>
          <a:p>
            <a:pPr lvl="0">
              <a:defRPr sz="1800" cap="none">
                <a:solidFill>
                  <a:srgbClr val="000000"/>
                </a:solidFill>
                <a:effectLst/>
              </a:defRPr>
            </a:pPr>
            <a:r>
              <a:rPr lang="en-ZA" sz="3627" cap="small" dirty="0" smtClean="0">
                <a:solidFill>
                  <a:srgbClr val="3B7150"/>
                </a:solidFill>
              </a:rPr>
              <a:t>5. </a:t>
            </a:r>
            <a:r>
              <a:rPr lang="en-ZA" sz="3627" cap="small" dirty="0" smtClean="0">
                <a:solidFill>
                  <a:srgbClr val="3B7150"/>
                </a:solidFill>
              </a:rPr>
              <a:t>I</a:t>
            </a:r>
            <a:r>
              <a:rPr sz="3627" cap="small" dirty="0" err="1" smtClean="0">
                <a:solidFill>
                  <a:srgbClr val="3B7150"/>
                </a:solidFill>
              </a:rPr>
              <a:t>nfrastructure</a:t>
            </a:r>
            <a:r>
              <a:rPr lang="en-ZA" sz="3627" cap="small" dirty="0" smtClean="0">
                <a:solidFill>
                  <a:srgbClr val="3B7150"/>
                </a:solidFill>
              </a:rPr>
              <a:t> </a:t>
            </a:r>
            <a:r>
              <a:rPr lang="en-ZA" sz="3627" cap="small" dirty="0" smtClean="0">
                <a:solidFill>
                  <a:srgbClr val="3B7150"/>
                </a:solidFill>
              </a:rPr>
              <a:t>Investment</a:t>
            </a:r>
            <a:endParaRPr sz="3627" cap="small" dirty="0">
              <a:solidFill>
                <a:srgbClr val="3B7150"/>
              </a:solidFill>
            </a:endParaRPr>
          </a:p>
        </p:txBody>
      </p:sp>
      <p:sp>
        <p:nvSpPr>
          <p:cNvPr id="195" name="Shape 195"/>
          <p:cNvSpPr>
            <a:spLocks noGrp="1"/>
          </p:cNvSpPr>
          <p:nvPr>
            <p:ph type="body" idx="1"/>
          </p:nvPr>
        </p:nvSpPr>
        <p:spPr>
          <a:xfrm>
            <a:off x="457199" y="1556791"/>
            <a:ext cx="8229601" cy="4896546"/>
          </a:xfrm>
          <a:prstGeom prst="rect">
            <a:avLst/>
          </a:prstGeom>
        </p:spPr>
        <p:txBody>
          <a:bodyPr lIns="0" tIns="0" rIns="0" bIns="0">
            <a:normAutofit/>
          </a:bodyPr>
          <a:lstStyle/>
          <a:p>
            <a:pPr marL="336042" indent="-336042" algn="just" defTabSz="896111">
              <a:defRPr sz="1800"/>
            </a:pPr>
            <a:r>
              <a:rPr lang="en-US" sz="2300" dirty="0"/>
              <a:t>Investment in infrastructure is essential for sustaining economic </a:t>
            </a:r>
            <a:r>
              <a:rPr lang="en-US" sz="2300" dirty="0" smtClean="0"/>
              <a:t>growth</a:t>
            </a:r>
          </a:p>
          <a:p>
            <a:pPr marL="776913" lvl="1" indent="-336042" algn="just" defTabSz="896111">
              <a:defRPr sz="1800"/>
            </a:pPr>
            <a:r>
              <a:rPr lang="en-US" sz="1800" dirty="0"/>
              <a:t>Over the 2017/18 MTEF consolidated government infrastructure amounts to R970 billion of which two –thirds are targeted at human settlements and municipal infrastructure</a:t>
            </a:r>
          </a:p>
          <a:p>
            <a:pPr marL="776913" lvl="1" indent="-336042" algn="just" defTabSz="896111">
              <a:defRPr sz="1800"/>
            </a:pPr>
            <a:r>
              <a:rPr lang="en-GB" sz="1900" dirty="0"/>
              <a:t>Infrastructure spent has been delivering sub-optimal outcomes largely as a result of poorly designed and managed infrastructure </a:t>
            </a:r>
            <a:r>
              <a:rPr lang="en-GB" sz="1900" dirty="0" smtClean="0"/>
              <a:t>projects</a:t>
            </a:r>
            <a:endParaRPr lang="en-US" sz="2300" dirty="0" smtClean="0"/>
          </a:p>
          <a:p>
            <a:pPr marL="336042" lvl="0" indent="-336042" algn="just" defTabSz="896111">
              <a:defRPr sz="1800"/>
            </a:pPr>
            <a:r>
              <a:rPr lang="en-US" sz="2300" dirty="0"/>
              <a:t>To achieve sustained economic growth aligned and coordinated infrastructure investment plans should remain a key priority for </a:t>
            </a:r>
            <a:r>
              <a:rPr lang="en-US" sz="2300" dirty="0" smtClean="0"/>
              <a:t>government</a:t>
            </a:r>
            <a:endParaRPr lang="en-US" sz="2300" dirty="0"/>
          </a:p>
          <a:p>
            <a:pPr marL="776913" lvl="1" indent="-336042" algn="just" defTabSz="896111">
              <a:defRPr sz="1800"/>
            </a:pPr>
            <a:r>
              <a:rPr lang="en-US" sz="2000" dirty="0"/>
              <a:t>The Commission would like to emphasize that while investment in new infrastructure is critical, management of existing infrastructure is also equally important.</a:t>
            </a:r>
            <a:endParaRPr lang="en-ZA" sz="2000" dirty="0"/>
          </a:p>
          <a:p>
            <a:pPr marL="336042" indent="-336042" algn="just" defTabSz="896111">
              <a:defRPr sz="1800"/>
            </a:pPr>
            <a:endParaRPr lang="en-US" sz="2300" dirty="0" smtClean="0"/>
          </a:p>
        </p:txBody>
      </p:sp>
      <p:sp>
        <p:nvSpPr>
          <p:cNvPr id="2" name="Slide Number Placeholder 1"/>
          <p:cNvSpPr>
            <a:spLocks noGrp="1"/>
          </p:cNvSpPr>
          <p:nvPr>
            <p:ph type="sldNum" sz="quarter" idx="2"/>
          </p:nvPr>
        </p:nvSpPr>
        <p:spPr/>
        <p:txBody>
          <a:bodyPr/>
          <a:lstStyle/>
          <a:p>
            <a:pPr lvl="0"/>
            <a:fld id="{86CB4B4D-7CA3-9044-876B-883B54F8677D}" type="slidenum">
              <a:rPr lang="en-ZA" smtClean="0"/>
              <a:t>19</a:t>
            </a:fld>
            <a:endParaRPr lang="en-ZA" dirty="0"/>
          </a:p>
        </p:txBody>
      </p:sp>
    </p:spTree>
    <p:extLst>
      <p:ext uri="{BB962C8B-B14F-4D97-AF65-F5344CB8AC3E}">
        <p14:creationId xmlns:p14="http://schemas.microsoft.com/office/powerpoint/2010/main" val="741746381"/>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Shape 92"/>
          <p:cNvSpPr>
            <a:spLocks noGrp="1"/>
          </p:cNvSpPr>
          <p:nvPr>
            <p:ph type="title"/>
          </p:nvPr>
        </p:nvSpPr>
        <p:spPr>
          <a:xfrm>
            <a:off x="457200" y="274638"/>
            <a:ext cx="8229600" cy="1143001"/>
          </a:xfrm>
          <a:prstGeom prst="rect">
            <a:avLst/>
          </a:prstGeom>
        </p:spPr>
        <p:txBody>
          <a:bodyPr/>
          <a:lstStyle/>
          <a:p>
            <a:pPr lvl="0">
              <a:defRPr sz="1800" cap="none">
                <a:solidFill>
                  <a:srgbClr val="000000"/>
                </a:solidFill>
                <a:effectLst/>
              </a:defRPr>
            </a:pPr>
            <a:r>
              <a:rPr sz="4400" cap="small" dirty="0">
                <a:solidFill>
                  <a:srgbClr val="3B7150"/>
                </a:solidFill>
              </a:rPr>
              <a:t>Background</a:t>
            </a:r>
          </a:p>
        </p:txBody>
      </p:sp>
      <p:sp>
        <p:nvSpPr>
          <p:cNvPr id="93" name="Shape 93"/>
          <p:cNvSpPr>
            <a:spLocks noGrp="1"/>
          </p:cNvSpPr>
          <p:nvPr>
            <p:ph type="body" idx="1"/>
          </p:nvPr>
        </p:nvSpPr>
        <p:spPr>
          <a:xfrm>
            <a:off x="457200" y="1600200"/>
            <a:ext cx="8229600" cy="4525963"/>
          </a:xfrm>
          <a:prstGeom prst="rect">
            <a:avLst/>
          </a:prstGeom>
        </p:spPr>
        <p:txBody>
          <a:bodyPr lIns="0" tIns="0" rIns="0" bIns="0">
            <a:normAutofit lnSpcReduction="10000"/>
          </a:bodyPr>
          <a:lstStyle/>
          <a:p>
            <a:pPr marL="336042" lvl="0" indent="-336042" defTabSz="896111">
              <a:defRPr sz="1800"/>
            </a:pPr>
            <a:r>
              <a:rPr sz="3136" dirty="0"/>
              <a:t>Submission made in terms of S4(4c) of MBPARMA (Act 9 of 2009) </a:t>
            </a:r>
          </a:p>
          <a:p>
            <a:pPr marL="728091" lvl="1" indent="-280035" defTabSz="896111">
              <a:spcBef>
                <a:spcPts val="600"/>
              </a:spcBef>
              <a:defRPr sz="1800"/>
            </a:pPr>
            <a:r>
              <a:rPr sz="2744" dirty="0"/>
              <a:t>Requires Parliamentary Committees to consider any recommendations of FFC during their deliberations on Money Bills</a:t>
            </a:r>
          </a:p>
          <a:p>
            <a:pPr marL="336042" lvl="0" indent="-336042" defTabSz="896111">
              <a:defRPr sz="1800"/>
            </a:pPr>
            <a:r>
              <a:rPr sz="3136" dirty="0"/>
              <a:t>Also made in terms of FFC Act of 1997</a:t>
            </a:r>
          </a:p>
          <a:p>
            <a:pPr marL="728091" lvl="1" indent="-280035" defTabSz="896111">
              <a:spcBef>
                <a:spcPts val="600"/>
              </a:spcBef>
              <a:defRPr sz="1800"/>
            </a:pPr>
            <a:r>
              <a:rPr sz="2744" dirty="0"/>
              <a:t>Requires that FFC responds to any requests for recommendations by any organ of state on any financial and/or fiscal matter(s) relevant to its mandate</a:t>
            </a:r>
          </a:p>
        </p:txBody>
      </p:sp>
      <p:sp>
        <p:nvSpPr>
          <p:cNvPr id="2" name="Slide Number Placeholder 1"/>
          <p:cNvSpPr>
            <a:spLocks noGrp="1"/>
          </p:cNvSpPr>
          <p:nvPr>
            <p:ph type="sldNum" sz="quarter" idx="2"/>
          </p:nvPr>
        </p:nvSpPr>
        <p:spPr/>
        <p:txBody>
          <a:bodyPr/>
          <a:lstStyle/>
          <a:p>
            <a:pPr lvl="0"/>
            <a:fld id="{86CB4B4D-7CA3-9044-876B-883B54F8677D}" type="slidenum">
              <a:rPr lang="en-ZA" smtClean="0"/>
              <a:t>2</a:t>
            </a:fld>
            <a:endParaRPr lang="en-ZA" dirty="0"/>
          </a:p>
        </p:txBody>
      </p:sp>
    </p:spTree>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Shape 158"/>
          <p:cNvSpPr>
            <a:spLocks noGrp="1"/>
          </p:cNvSpPr>
          <p:nvPr>
            <p:ph type="title"/>
          </p:nvPr>
        </p:nvSpPr>
        <p:spPr>
          <a:xfrm>
            <a:off x="457200" y="274638"/>
            <a:ext cx="8229600" cy="1143001"/>
          </a:xfrm>
          <a:prstGeom prst="rect">
            <a:avLst/>
          </a:prstGeom>
        </p:spPr>
        <p:txBody>
          <a:bodyPr>
            <a:normAutofit/>
          </a:bodyPr>
          <a:lstStyle/>
          <a:p>
            <a:pPr lvl="0">
              <a:defRPr sz="1800" cap="none">
                <a:solidFill>
                  <a:srgbClr val="000000"/>
                </a:solidFill>
                <a:effectLst/>
              </a:defRPr>
            </a:pPr>
            <a:r>
              <a:rPr lang="en-US" sz="4000" cap="small" dirty="0" smtClean="0">
                <a:solidFill>
                  <a:srgbClr val="3B7150"/>
                </a:solidFill>
              </a:rPr>
              <a:t>6.</a:t>
            </a:r>
            <a:r>
              <a:rPr sz="4000" cap="small" dirty="0" smtClean="0">
                <a:solidFill>
                  <a:srgbClr val="3B7150"/>
                </a:solidFill>
              </a:rPr>
              <a:t> </a:t>
            </a:r>
            <a:r>
              <a:rPr lang="en-US" sz="4000" cap="small" dirty="0">
                <a:solidFill>
                  <a:srgbClr val="3B7150"/>
                </a:solidFill>
              </a:rPr>
              <a:t>S</a:t>
            </a:r>
            <a:r>
              <a:rPr lang="en-ZA" sz="4000" cap="small" dirty="0">
                <a:solidFill>
                  <a:srgbClr val="3B7150"/>
                </a:solidFill>
              </a:rPr>
              <a:t>tate Owned Entities</a:t>
            </a:r>
            <a:endParaRPr sz="4000" cap="small" dirty="0">
              <a:solidFill>
                <a:srgbClr val="3B7150"/>
              </a:solidFill>
            </a:endParaRPr>
          </a:p>
        </p:txBody>
      </p:sp>
      <p:sp>
        <p:nvSpPr>
          <p:cNvPr id="159" name="Shape 159"/>
          <p:cNvSpPr>
            <a:spLocks noGrp="1"/>
          </p:cNvSpPr>
          <p:nvPr>
            <p:ph type="body" idx="1"/>
          </p:nvPr>
        </p:nvSpPr>
        <p:spPr>
          <a:xfrm>
            <a:off x="270588" y="1548882"/>
            <a:ext cx="8632236" cy="5103845"/>
          </a:xfrm>
          <a:prstGeom prst="rect">
            <a:avLst/>
          </a:prstGeom>
        </p:spPr>
        <p:txBody>
          <a:bodyPr lIns="0" tIns="0" rIns="0" bIns="0">
            <a:normAutofit/>
          </a:bodyPr>
          <a:lstStyle/>
          <a:p>
            <a:pPr marL="233386" lvl="0" indent="-233386" defTabSz="905255">
              <a:spcBef>
                <a:spcPts val="500"/>
              </a:spcBef>
              <a:defRPr sz="1800"/>
            </a:pPr>
            <a:r>
              <a:rPr lang="en-ZA" sz="1700" dirty="0"/>
              <a:t>With a combined asset base of R1.2 trillion, state-owned entities (SOEs) have a key role to play in driving Government’s development agenda particularly infrastructure-led growth</a:t>
            </a:r>
          </a:p>
          <a:p>
            <a:pPr marL="233386" lvl="0" indent="-233386" defTabSz="905255">
              <a:spcBef>
                <a:spcPts val="500"/>
              </a:spcBef>
              <a:defRPr sz="1800"/>
            </a:pPr>
            <a:r>
              <a:rPr lang="en-GB" sz="1700" dirty="0"/>
              <a:t>The key challenges that face several SOEs relate to:</a:t>
            </a:r>
          </a:p>
          <a:p>
            <a:pPr marL="674257" lvl="1" indent="-233386" defTabSz="905255">
              <a:spcBef>
                <a:spcPts val="500"/>
              </a:spcBef>
              <a:defRPr sz="1800"/>
            </a:pPr>
            <a:r>
              <a:rPr lang="en-GB" sz="1600" dirty="0"/>
              <a:t> Inefficient operations, poor governance and persistent weaknesses in the balance sheets, all of which serve to undermine their ability to effectively roll-out the infrastructure-led growth strategy</a:t>
            </a:r>
          </a:p>
          <a:p>
            <a:pPr marL="233386" lvl="0" indent="-233386" defTabSz="905255">
              <a:spcBef>
                <a:spcPts val="500"/>
              </a:spcBef>
              <a:defRPr sz="1800"/>
            </a:pPr>
            <a:endParaRPr lang="en-GB" sz="1800" dirty="0"/>
          </a:p>
        </p:txBody>
      </p:sp>
      <p:sp>
        <p:nvSpPr>
          <p:cNvPr id="2" name="Slide Number Placeholder 1"/>
          <p:cNvSpPr>
            <a:spLocks noGrp="1"/>
          </p:cNvSpPr>
          <p:nvPr>
            <p:ph type="sldNum" sz="quarter" idx="2"/>
          </p:nvPr>
        </p:nvSpPr>
        <p:spPr/>
        <p:txBody>
          <a:bodyPr/>
          <a:lstStyle/>
          <a:p>
            <a:pPr lvl="0"/>
            <a:fld id="{86CB4B4D-7CA3-9044-876B-883B54F8677D}" type="slidenum">
              <a:rPr lang="en-ZA" smtClean="0"/>
              <a:t>20</a:t>
            </a:fld>
            <a:endParaRPr lang="en-ZA" dirty="0"/>
          </a:p>
        </p:txBody>
      </p:sp>
      <p:sp>
        <p:nvSpPr>
          <p:cNvPr id="4" name="TextBox 3"/>
          <p:cNvSpPr txBox="1"/>
          <p:nvPr/>
        </p:nvSpPr>
        <p:spPr>
          <a:xfrm>
            <a:off x="643811" y="5574511"/>
            <a:ext cx="8354273" cy="1077216"/>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285750" marR="0" indent="-285750" algn="l" defTabSz="914400" rtl="0" fontAlgn="auto" latinLnBrk="1" hangingPunct="0">
              <a:lnSpc>
                <a:spcPct val="100000"/>
              </a:lnSpc>
              <a:spcBef>
                <a:spcPts val="0"/>
              </a:spcBef>
              <a:spcAft>
                <a:spcPts val="0"/>
              </a:spcAft>
              <a:buClrTx/>
              <a:buSzTx/>
              <a:buFont typeface="Arial" panose="020B0604020202020204" pitchFamily="34" charset="0"/>
              <a:buChar char="•"/>
              <a:tabLst/>
            </a:pPr>
            <a:r>
              <a:rPr kumimoji="0" lang="en-ZA" sz="1600" b="0" i="0" u="none" strike="noStrike" cap="none" spc="0" normalizeH="0" baseline="0" dirty="0">
                <a:ln>
                  <a:noFill/>
                </a:ln>
                <a:solidFill>
                  <a:srgbClr val="000000"/>
                </a:solidFill>
                <a:effectLst/>
                <a:uFillTx/>
                <a:latin typeface="Times New Roman" panose="02020603050405020304" pitchFamily="18" charset="0"/>
                <a:cs typeface="Times New Roman" panose="02020603050405020304" pitchFamily="18" charset="0"/>
                <a:sym typeface="Calibri"/>
              </a:rPr>
              <a:t>With the size of the guarantees being projected to grow over the 2017 MTEF period</a:t>
            </a:r>
            <a:r>
              <a:rPr lang="en-ZA" sz="1600" dirty="0">
                <a:latin typeface="Times New Roman" panose="02020603050405020304" pitchFamily="18" charset="0"/>
                <a:ea typeface="Calibri" panose="020F0502020204030204" pitchFamily="34" charset="0"/>
              </a:rPr>
              <a:t> implications of the recent downgrading of major SOEs, namely Eskom and Transnet, need to be well              understood particularly in respect of increased guarantees that may need to be provided to ailing SOEs</a:t>
            </a:r>
            <a:r>
              <a:rPr kumimoji="0" lang="en-ZA" sz="1600" b="0" i="0" u="none" strike="noStrike" cap="none" spc="0" normalizeH="0" baseline="0" dirty="0">
                <a:ln>
                  <a:noFill/>
                </a:ln>
                <a:solidFill>
                  <a:srgbClr val="000000"/>
                </a:solidFill>
                <a:effectLst/>
                <a:uFillTx/>
                <a:latin typeface="Times New Roman" panose="02020603050405020304" pitchFamily="18" charset="0"/>
                <a:cs typeface="Times New Roman" panose="02020603050405020304" pitchFamily="18" charset="0"/>
                <a:sym typeface="Calibri"/>
              </a:rPr>
              <a:t> </a:t>
            </a:r>
            <a:endParaRPr kumimoji="0" lang="en-US" sz="1600" b="0" i="0" u="none" strike="noStrike" cap="none" spc="0" normalizeH="0" baseline="0" dirty="0">
              <a:ln>
                <a:noFill/>
              </a:ln>
              <a:solidFill>
                <a:srgbClr val="000000"/>
              </a:solidFill>
              <a:effectLst/>
              <a:uFillTx/>
              <a:latin typeface="Times New Roman" panose="02020603050405020304" pitchFamily="18" charset="0"/>
              <a:cs typeface="Times New Roman" panose="02020603050405020304" pitchFamily="18" charset="0"/>
              <a:sym typeface="Calibri"/>
            </a:endParaRPr>
          </a:p>
        </p:txBody>
      </p:sp>
      <p:graphicFrame>
        <p:nvGraphicFramePr>
          <p:cNvPr id="8" name="Chart 7">
            <a:extLst>
              <a:ext uri="{FF2B5EF4-FFF2-40B4-BE49-F238E27FC236}">
                <a16:creationId xmlns="" xmlns:a16="http://schemas.microsoft.com/office/drawing/2014/main" id="{FE39E2B7-E011-4442-B58C-5385F7680B5E}"/>
              </a:ext>
            </a:extLst>
          </p:cNvPr>
          <p:cNvGraphicFramePr>
            <a:graphicFrameLocks/>
          </p:cNvGraphicFramePr>
          <p:nvPr>
            <p:extLst/>
          </p:nvPr>
        </p:nvGraphicFramePr>
        <p:xfrm>
          <a:off x="643812" y="3110988"/>
          <a:ext cx="7376160" cy="246352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02651861"/>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effectLst/>
              </a:rPr>
              <a:t>7. </a:t>
            </a:r>
            <a:r>
              <a:rPr lang="en-ZA" dirty="0">
                <a:effectLst/>
              </a:rPr>
              <a:t>Measures to Stimulate Cost Efficiencies</a:t>
            </a:r>
            <a:endParaRPr lang="en-ZA" dirty="0"/>
          </a:p>
        </p:txBody>
      </p:sp>
      <p:sp>
        <p:nvSpPr>
          <p:cNvPr id="3" name="Text Placeholder 2"/>
          <p:cNvSpPr>
            <a:spLocks noGrp="1"/>
          </p:cNvSpPr>
          <p:nvPr>
            <p:ph type="body" idx="1"/>
          </p:nvPr>
        </p:nvSpPr>
        <p:spPr>
          <a:xfrm>
            <a:off x="327547" y="1600200"/>
            <a:ext cx="8625384" cy="5257800"/>
          </a:xfrm>
        </p:spPr>
        <p:txBody>
          <a:bodyPr/>
          <a:lstStyle/>
          <a:p>
            <a:pPr algn="just"/>
            <a:r>
              <a:rPr lang="en-ZA" sz="1800" dirty="0"/>
              <a:t>The Commission continues to be concerned about glaring efficiency gaps characterising public sector procurement, spending, and service delivery right across all spheres of </a:t>
            </a:r>
            <a:r>
              <a:rPr lang="en-ZA" sz="1800" dirty="0" smtClean="0"/>
              <a:t>government</a:t>
            </a:r>
          </a:p>
          <a:p>
            <a:r>
              <a:rPr lang="en-ZA" sz="1800" dirty="0" smtClean="0"/>
              <a:t>High </a:t>
            </a:r>
            <a:r>
              <a:rPr lang="en-ZA" sz="1800" dirty="0"/>
              <a:t>incidences of wasteful, irregular and unauthorised expenditure </a:t>
            </a:r>
            <a:r>
              <a:rPr lang="en-US" sz="1800" dirty="0"/>
              <a:t>remain a major challenge in the public </a:t>
            </a:r>
            <a:r>
              <a:rPr lang="en-US" sz="1800" dirty="0" smtClean="0"/>
              <a:t>sector</a:t>
            </a:r>
          </a:p>
          <a:p>
            <a:pPr lvl="1"/>
            <a:r>
              <a:rPr lang="en-US" sz="1500" dirty="0"/>
              <a:t>Over the period 2012/13 -2015/16, irregular spending by national, provincial and government entities increased from R 26.2 billion to R46.4 </a:t>
            </a:r>
            <a:r>
              <a:rPr lang="en-US" sz="1500" dirty="0" smtClean="0"/>
              <a:t>billion</a:t>
            </a:r>
          </a:p>
          <a:p>
            <a:pPr lvl="1"/>
            <a:r>
              <a:rPr lang="en-US" sz="1500" dirty="0" smtClean="0"/>
              <a:t> </a:t>
            </a:r>
            <a:r>
              <a:rPr lang="en-US" sz="1500" dirty="0"/>
              <a:t>In the same period, fruitless and wasteful expenditure decreased from R2.4 billion to R1.4 billion, while unauthorized expenditure decreased from R2.4 billion to R 925 </a:t>
            </a:r>
            <a:r>
              <a:rPr lang="en-US" sz="1500" dirty="0" smtClean="0"/>
              <a:t>million</a:t>
            </a:r>
          </a:p>
          <a:p>
            <a:pPr marL="457200" lvl="1" indent="0">
              <a:buNone/>
            </a:pPr>
            <a:r>
              <a:rPr lang="en-US" sz="1400" b="1" dirty="0" smtClean="0"/>
              <a:t>Figure: </a:t>
            </a:r>
            <a:r>
              <a:rPr lang="en-US" sz="1400" b="1" dirty="0"/>
              <a:t>Unauthorized, Fruitless and Wasteful Expenditure (R'billion)</a:t>
            </a:r>
            <a:endParaRPr lang="en-ZA" sz="1400" b="1" dirty="0"/>
          </a:p>
          <a:p>
            <a:endParaRPr lang="en-US" sz="2000" dirty="0"/>
          </a:p>
          <a:p>
            <a:endParaRPr lang="en-ZA" dirty="0"/>
          </a:p>
        </p:txBody>
      </p:sp>
      <p:sp>
        <p:nvSpPr>
          <p:cNvPr id="4" name="Slide Number Placeholder 3"/>
          <p:cNvSpPr>
            <a:spLocks noGrp="1"/>
          </p:cNvSpPr>
          <p:nvPr>
            <p:ph type="sldNum" sz="quarter" idx="2"/>
          </p:nvPr>
        </p:nvSpPr>
        <p:spPr/>
        <p:txBody>
          <a:bodyPr/>
          <a:lstStyle/>
          <a:p>
            <a:pPr lvl="0"/>
            <a:fld id="{86CB4B4D-7CA3-9044-876B-883B54F8677D}" type="slidenum">
              <a:rPr lang="en-ZA" smtClean="0"/>
              <a:t>21</a:t>
            </a:fld>
            <a:endParaRPr lang="en-ZA" dirty="0"/>
          </a:p>
        </p:txBody>
      </p:sp>
      <p:graphicFrame>
        <p:nvGraphicFramePr>
          <p:cNvPr id="5" name="Chart 4"/>
          <p:cNvGraphicFramePr/>
          <p:nvPr>
            <p:extLst>
              <p:ext uri="{D42A27DB-BD31-4B8C-83A1-F6EECF244321}">
                <p14:modId xmlns:p14="http://schemas.microsoft.com/office/powerpoint/2010/main" val="4121293723"/>
              </p:ext>
            </p:extLst>
          </p:nvPr>
        </p:nvGraphicFramePr>
        <p:xfrm>
          <a:off x="968990" y="4587070"/>
          <a:ext cx="6919415" cy="227093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00963600"/>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3528" y="92076"/>
            <a:ext cx="8640960" cy="1508125"/>
          </a:xfrm>
        </p:spPr>
        <p:txBody>
          <a:bodyPr/>
          <a:lstStyle/>
          <a:p>
            <a:r>
              <a:rPr lang="en-ZA" sz="3200" dirty="0" smtClean="0">
                <a:effectLst/>
              </a:rPr>
              <a:t>7. Measures </a:t>
            </a:r>
            <a:r>
              <a:rPr lang="en-ZA" sz="3200" dirty="0">
                <a:effectLst/>
              </a:rPr>
              <a:t>to Stimulate Cost </a:t>
            </a:r>
            <a:r>
              <a:rPr lang="en-ZA" sz="3200" dirty="0" smtClean="0">
                <a:effectLst/>
              </a:rPr>
              <a:t>Efficiencies [cont.]</a:t>
            </a:r>
            <a:endParaRPr lang="en-ZA" dirty="0"/>
          </a:p>
        </p:txBody>
      </p:sp>
      <p:sp>
        <p:nvSpPr>
          <p:cNvPr id="3" name="Text Placeholder 2"/>
          <p:cNvSpPr>
            <a:spLocks noGrp="1"/>
          </p:cNvSpPr>
          <p:nvPr>
            <p:ph type="body" idx="1"/>
          </p:nvPr>
        </p:nvSpPr>
        <p:spPr>
          <a:xfrm>
            <a:off x="179512" y="1484784"/>
            <a:ext cx="8784976" cy="5373215"/>
          </a:xfrm>
        </p:spPr>
        <p:txBody>
          <a:bodyPr/>
          <a:lstStyle/>
          <a:p>
            <a:pPr marL="342900" lvl="1" indent="-342900" algn="just">
              <a:buFont typeface="Arial" panose="020B0604020202020204" pitchFamily="34" charset="0"/>
              <a:buChar char="•"/>
            </a:pPr>
            <a:r>
              <a:rPr lang="en-ZA" sz="1800" dirty="0"/>
              <a:t>The Commission believes the bedrock to stimulating government cost efficiencies involves developing and instilling a culture that is intolerant of waste among all workers and across all organs of </a:t>
            </a:r>
            <a:r>
              <a:rPr lang="en-ZA" sz="1800" dirty="0" smtClean="0"/>
              <a:t>state and developing </a:t>
            </a:r>
            <a:r>
              <a:rPr lang="en-ZA" sz="1800" dirty="0"/>
              <a:t>a culture of innovation and provision of incentives/sanctions across all the three spheres of </a:t>
            </a:r>
            <a:r>
              <a:rPr lang="en-ZA" sz="1800" dirty="0" smtClean="0"/>
              <a:t>government</a:t>
            </a:r>
          </a:p>
          <a:p>
            <a:pPr algn="just">
              <a:buFont typeface="Arial" panose="020B0604020202020204" pitchFamily="34" charset="0"/>
              <a:buChar char="•"/>
            </a:pPr>
            <a:r>
              <a:rPr lang="en-ZA" sz="1800" dirty="0" smtClean="0"/>
              <a:t>The </a:t>
            </a:r>
            <a:r>
              <a:rPr lang="en-ZA" sz="1800" dirty="0"/>
              <a:t>Commission has also identified the following areas to improve public sector </a:t>
            </a:r>
            <a:r>
              <a:rPr lang="en-ZA" sz="1800" dirty="0" smtClean="0"/>
              <a:t>efficiency</a:t>
            </a:r>
            <a:endParaRPr lang="en-ZA" sz="1800" b="1" i="1" dirty="0" smtClean="0"/>
          </a:p>
          <a:p>
            <a:pPr marL="0" indent="0" algn="just">
              <a:buNone/>
            </a:pPr>
            <a:r>
              <a:rPr lang="en-ZA" sz="1800" b="1" dirty="0" smtClean="0"/>
              <a:t>PROCUREMENT</a:t>
            </a:r>
          </a:p>
          <a:p>
            <a:pPr lvl="1" algn="just">
              <a:buFont typeface="Arial" panose="020B0604020202020204" pitchFamily="34" charset="0"/>
              <a:buChar char="•"/>
            </a:pPr>
            <a:r>
              <a:rPr lang="en-GB" sz="1800" dirty="0" smtClean="0"/>
              <a:t>The </a:t>
            </a:r>
            <a:r>
              <a:rPr lang="en-GB" sz="1800" dirty="0"/>
              <a:t>Commission notes that the establishment of the </a:t>
            </a:r>
            <a:r>
              <a:rPr lang="en-GB" sz="1800" dirty="0" smtClean="0"/>
              <a:t>CPO </a:t>
            </a:r>
            <a:r>
              <a:rPr lang="en-GB" sz="1800" dirty="0"/>
              <a:t>at </a:t>
            </a:r>
            <a:r>
              <a:rPr lang="en-GB" sz="1800" dirty="0" smtClean="0"/>
              <a:t>NT </a:t>
            </a:r>
            <a:r>
              <a:rPr lang="en-GB" sz="1800" dirty="0"/>
              <a:t>has greatly improved cost efficiencies</a:t>
            </a:r>
            <a:r>
              <a:rPr lang="en-GB" sz="1800" dirty="0" smtClean="0"/>
              <a:t>. </a:t>
            </a:r>
            <a:r>
              <a:rPr lang="en-ZA" sz="1700" dirty="0" smtClean="0"/>
              <a:t>However the </a:t>
            </a:r>
            <a:r>
              <a:rPr lang="en-ZA" sz="1700" dirty="0"/>
              <a:t>Commission is concerned with the proliferation of supply chain management transgressions by all layers of government, especially the flouting of the provisions of Section 117 of the Constitution, the </a:t>
            </a:r>
            <a:r>
              <a:rPr lang="en-ZA" sz="1700" dirty="0" smtClean="0"/>
              <a:t>PFMA </a:t>
            </a:r>
            <a:r>
              <a:rPr lang="en-ZA" sz="1700" dirty="0"/>
              <a:t>and </a:t>
            </a:r>
            <a:r>
              <a:rPr lang="en-ZA" sz="1700" dirty="0" smtClean="0"/>
              <a:t>MFMA</a:t>
            </a:r>
          </a:p>
          <a:p>
            <a:pPr lvl="1" algn="just">
              <a:buFont typeface="Arial" panose="020B0604020202020204" pitchFamily="34" charset="0"/>
              <a:buChar char="•"/>
            </a:pPr>
            <a:r>
              <a:rPr lang="en-ZA" sz="1700" dirty="0" smtClean="0"/>
              <a:t>While R25 </a:t>
            </a:r>
            <a:r>
              <a:rPr lang="en-ZA" sz="1700" dirty="0"/>
              <a:t>billion </a:t>
            </a:r>
            <a:r>
              <a:rPr lang="en-ZA" sz="1700" dirty="0" smtClean="0"/>
              <a:t>has been saved from </a:t>
            </a:r>
            <a:r>
              <a:rPr lang="en-ZA" sz="1700" dirty="0"/>
              <a:t>procurement </a:t>
            </a:r>
            <a:r>
              <a:rPr lang="en-ZA" sz="1700" dirty="0" smtClean="0"/>
              <a:t>processes more needs </a:t>
            </a:r>
            <a:r>
              <a:rPr lang="en-ZA" sz="1700" dirty="0"/>
              <a:t>to be done, including professionalising procurement across all national government departments, provinces and municipalities; minimising outsourcing of jobs that can best be performed by civil servants; establishing guides on when outsourcing is or is not appropriate; and leveraging on modern technologies in procurement and contracting </a:t>
            </a:r>
          </a:p>
          <a:p>
            <a:pPr lvl="1" algn="just">
              <a:buFont typeface="Arial" panose="020B0604020202020204" pitchFamily="34" charset="0"/>
              <a:buChar char="•"/>
            </a:pPr>
            <a:endParaRPr lang="en-ZA" sz="1800" dirty="0"/>
          </a:p>
          <a:p>
            <a:pPr lvl="1" algn="just">
              <a:buFont typeface="Arial" panose="020B0604020202020204" pitchFamily="34" charset="0"/>
              <a:buChar char="•"/>
            </a:pPr>
            <a:endParaRPr lang="en-ZA" sz="1700" dirty="0" smtClean="0"/>
          </a:p>
          <a:p>
            <a:pPr algn="just">
              <a:buFont typeface="Arial" panose="020B0604020202020204" pitchFamily="34" charset="0"/>
              <a:buChar char="•"/>
            </a:pPr>
            <a:endParaRPr lang="en-ZA" sz="1700" dirty="0" smtClean="0"/>
          </a:p>
          <a:p>
            <a:pPr lvl="1" algn="just">
              <a:buFont typeface="Courier New" panose="02070309020205020404" pitchFamily="49" charset="0"/>
              <a:buChar char="o"/>
            </a:pPr>
            <a:endParaRPr lang="en-ZA" sz="1700" dirty="0"/>
          </a:p>
        </p:txBody>
      </p:sp>
      <p:sp>
        <p:nvSpPr>
          <p:cNvPr id="4" name="Slide Number Placeholder 3"/>
          <p:cNvSpPr>
            <a:spLocks noGrp="1"/>
          </p:cNvSpPr>
          <p:nvPr>
            <p:ph type="sldNum" sz="quarter" idx="2"/>
          </p:nvPr>
        </p:nvSpPr>
        <p:spPr/>
        <p:txBody>
          <a:bodyPr/>
          <a:lstStyle/>
          <a:p>
            <a:pPr lvl="0"/>
            <a:fld id="{86CB4B4D-7CA3-9044-876B-883B54F8677D}" type="slidenum">
              <a:rPr lang="en-ZA" smtClean="0"/>
              <a:t>22</a:t>
            </a:fld>
            <a:endParaRPr lang="en-ZA" dirty="0"/>
          </a:p>
        </p:txBody>
      </p:sp>
    </p:spTree>
    <p:extLst>
      <p:ext uri="{BB962C8B-B14F-4D97-AF65-F5344CB8AC3E}">
        <p14:creationId xmlns:p14="http://schemas.microsoft.com/office/powerpoint/2010/main" val="1152649725"/>
      </p:ext>
    </p:extLst>
  </p:cSld>
  <p:clrMapOvr>
    <a:overrideClrMapping bg1="lt1" tx1="dk1" bg2="lt2" tx2="dk2" accent1="accent1" accent2="accent2" accent3="accent3" accent4="accent4" accent5="accent5" accent6="accent6" hlink="hlink" folHlink="folHlink"/>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92076"/>
            <a:ext cx="8784976" cy="1508125"/>
          </a:xfrm>
        </p:spPr>
        <p:txBody>
          <a:bodyPr/>
          <a:lstStyle/>
          <a:p>
            <a:r>
              <a:rPr lang="en-ZA" sz="3200" dirty="0" smtClean="0">
                <a:effectLst/>
              </a:rPr>
              <a:t>7. Measures </a:t>
            </a:r>
            <a:r>
              <a:rPr lang="en-ZA" sz="3200" dirty="0">
                <a:effectLst/>
              </a:rPr>
              <a:t>to Stimulate Cost </a:t>
            </a:r>
            <a:r>
              <a:rPr lang="en-ZA" sz="3200" dirty="0" smtClean="0">
                <a:effectLst/>
              </a:rPr>
              <a:t>Efficiencies [cont.]</a:t>
            </a:r>
            <a:endParaRPr lang="en-ZA" dirty="0"/>
          </a:p>
        </p:txBody>
      </p:sp>
      <p:sp>
        <p:nvSpPr>
          <p:cNvPr id="3" name="Text Placeholder 2"/>
          <p:cNvSpPr>
            <a:spLocks noGrp="1"/>
          </p:cNvSpPr>
          <p:nvPr>
            <p:ph type="body" idx="1"/>
          </p:nvPr>
        </p:nvSpPr>
        <p:spPr>
          <a:xfrm>
            <a:off x="179512" y="1484784"/>
            <a:ext cx="8507288" cy="5373216"/>
          </a:xfrm>
        </p:spPr>
        <p:txBody>
          <a:bodyPr/>
          <a:lstStyle/>
          <a:p>
            <a:pPr marL="0" lvl="1" indent="0" algn="just">
              <a:buNone/>
            </a:pPr>
            <a:r>
              <a:rPr lang="en-ZA" sz="1800" b="1" dirty="0"/>
              <a:t>PUBLIC SECTOR WAGE BILL</a:t>
            </a:r>
          </a:p>
          <a:p>
            <a:pPr lvl="1" algn="just">
              <a:buFont typeface="Arial" panose="020B0604020202020204" pitchFamily="34" charset="0"/>
              <a:buChar char="•"/>
            </a:pPr>
            <a:r>
              <a:rPr lang="en-ZA" sz="1700" dirty="0"/>
              <a:t>Over the 2017 MTEF, the wage bill is expected to grow by 7.2% per year and to account for approximately 35.5% of consolidated government spending, thereby crowding out other government priority expenditures and forcing sector departments to reallocate funding from priority areas to fund the wage </a:t>
            </a:r>
            <a:r>
              <a:rPr lang="en-ZA" sz="1700" dirty="0" smtClean="0"/>
              <a:t>bill</a:t>
            </a:r>
          </a:p>
          <a:p>
            <a:pPr lvl="1" algn="just">
              <a:buFont typeface="Arial" panose="020B0604020202020204" pitchFamily="34" charset="0"/>
              <a:buChar char="•"/>
            </a:pPr>
            <a:r>
              <a:rPr lang="en-ZA" sz="1700" dirty="0" smtClean="0"/>
              <a:t>The </a:t>
            </a:r>
            <a:r>
              <a:rPr lang="en-ZA" sz="1700" dirty="0"/>
              <a:t>Commission notes the projected cuts on the public sector compensation budget limits for the 2017 MTEF, </a:t>
            </a:r>
            <a:r>
              <a:rPr lang="en-ZA" sz="1700" dirty="0" smtClean="0"/>
              <a:t>however, the </a:t>
            </a:r>
            <a:r>
              <a:rPr lang="en-ZA" sz="1700" dirty="0"/>
              <a:t>Commission believes efficiencies will also be gained by linking the public sector wage bill to public sector productivity; leveraging on the latest technologies in the provision of public goods and services; and investing more in monitoring and evaluation capabilities across all government </a:t>
            </a:r>
            <a:r>
              <a:rPr lang="en-ZA" sz="1700" dirty="0" smtClean="0"/>
              <a:t>spheres</a:t>
            </a:r>
          </a:p>
          <a:p>
            <a:pPr marL="457200" lvl="1" indent="0" algn="l">
              <a:buNone/>
            </a:pPr>
            <a:r>
              <a:rPr lang="en-ZA" sz="2000" b="1" dirty="0" smtClean="0"/>
              <a:t>IMPROVING EFFICIENCIES IN MUNICIPAL SPACES</a:t>
            </a:r>
          </a:p>
          <a:p>
            <a:pPr lvl="1" algn="just">
              <a:buFont typeface="Arial" panose="020B0604020202020204" pitchFamily="34" charset="0"/>
              <a:buChar char="•"/>
            </a:pPr>
            <a:r>
              <a:rPr lang="en-ZA" sz="1700" dirty="0" smtClean="0">
                <a:latin typeface="Times New Roman" panose="02020603050405020304" pitchFamily="18" charset="0"/>
                <a:cs typeface="Times New Roman" panose="02020603050405020304" pitchFamily="18" charset="0"/>
              </a:rPr>
              <a:t>Municipalities should always ensure that all their investments reflect good value for money, they minimize costs of service delivery, and tariffs are cost reflective </a:t>
            </a:r>
          </a:p>
          <a:p>
            <a:pPr lvl="1" algn="just">
              <a:buFont typeface="Arial" panose="020B0604020202020204" pitchFamily="34" charset="0"/>
              <a:buChar char="•"/>
            </a:pPr>
            <a:r>
              <a:rPr lang="en-ZA" sz="1700" dirty="0" smtClean="0">
                <a:latin typeface="Times New Roman" panose="02020603050405020304" pitchFamily="18" charset="0"/>
                <a:cs typeface="Times New Roman" panose="02020603050405020304" pitchFamily="18" charset="0"/>
              </a:rPr>
              <a:t>Among other things, municipalities should endeavour to leverage on modern technologies in the provision of electricity and water,  cut energy expenses through energy saving measures; reduce water and electricity loses, improve billing systems and ensure repairs and maintenance of infrastructure are done on a regular basis</a:t>
            </a:r>
          </a:p>
        </p:txBody>
      </p:sp>
      <p:sp>
        <p:nvSpPr>
          <p:cNvPr id="4" name="Slide Number Placeholder 3"/>
          <p:cNvSpPr>
            <a:spLocks noGrp="1"/>
          </p:cNvSpPr>
          <p:nvPr>
            <p:ph type="sldNum" sz="quarter" idx="2"/>
          </p:nvPr>
        </p:nvSpPr>
        <p:spPr/>
        <p:txBody>
          <a:bodyPr/>
          <a:lstStyle/>
          <a:p>
            <a:pPr lvl="0"/>
            <a:fld id="{86CB4B4D-7CA3-9044-876B-883B54F8677D}" type="slidenum">
              <a:rPr lang="en-ZA" smtClean="0"/>
              <a:t>23</a:t>
            </a:fld>
            <a:endParaRPr lang="en-ZA" dirty="0"/>
          </a:p>
        </p:txBody>
      </p:sp>
    </p:spTree>
    <p:extLst>
      <p:ext uri="{BB962C8B-B14F-4D97-AF65-F5344CB8AC3E}">
        <p14:creationId xmlns:p14="http://schemas.microsoft.com/office/powerpoint/2010/main" val="1751978897"/>
      </p:ext>
    </p:extLst>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 name="Shape 219"/>
          <p:cNvSpPr>
            <a:spLocks noGrp="1"/>
          </p:cNvSpPr>
          <p:nvPr>
            <p:ph type="title"/>
          </p:nvPr>
        </p:nvSpPr>
        <p:spPr>
          <a:xfrm>
            <a:off x="457200" y="274638"/>
            <a:ext cx="8229600" cy="1143001"/>
          </a:xfrm>
          <a:prstGeom prst="rect">
            <a:avLst/>
          </a:prstGeom>
        </p:spPr>
        <p:txBody>
          <a:bodyPr/>
          <a:lstStyle/>
          <a:p>
            <a:pPr lvl="0">
              <a:defRPr sz="1800" cap="none">
                <a:solidFill>
                  <a:srgbClr val="000000"/>
                </a:solidFill>
                <a:effectLst/>
              </a:defRPr>
            </a:pPr>
            <a:r>
              <a:rPr lang="en-ZA" sz="4400" cap="small" dirty="0" smtClean="0">
                <a:solidFill>
                  <a:srgbClr val="3B7150"/>
                </a:solidFill>
              </a:rPr>
              <a:t>8. C</a:t>
            </a:r>
            <a:r>
              <a:rPr sz="4400" cap="small" dirty="0" err="1" smtClean="0">
                <a:solidFill>
                  <a:srgbClr val="3B7150"/>
                </a:solidFill>
              </a:rPr>
              <a:t>onclusion</a:t>
            </a:r>
            <a:endParaRPr sz="4400" cap="small" dirty="0">
              <a:solidFill>
                <a:srgbClr val="3B7150"/>
              </a:solidFill>
            </a:endParaRPr>
          </a:p>
        </p:txBody>
      </p:sp>
      <p:sp>
        <p:nvSpPr>
          <p:cNvPr id="220" name="Shape 220"/>
          <p:cNvSpPr>
            <a:spLocks noGrp="1"/>
          </p:cNvSpPr>
          <p:nvPr>
            <p:ph type="body" idx="1"/>
          </p:nvPr>
        </p:nvSpPr>
        <p:spPr>
          <a:xfrm>
            <a:off x="318355" y="1597490"/>
            <a:ext cx="8507289" cy="5045623"/>
          </a:xfrm>
          <a:prstGeom prst="rect">
            <a:avLst/>
          </a:prstGeom>
        </p:spPr>
        <p:txBody>
          <a:bodyPr lIns="0" tIns="0" rIns="0" bIns="0">
            <a:normAutofit/>
          </a:bodyPr>
          <a:lstStyle/>
          <a:p>
            <a:pPr marL="214312" lvl="0" indent="-214312">
              <a:spcBef>
                <a:spcPts val="400"/>
              </a:spcBef>
              <a:defRPr sz="1800"/>
            </a:pPr>
            <a:r>
              <a:rPr lang="en-US" sz="2100" dirty="0"/>
              <a:t>The </a:t>
            </a:r>
            <a:r>
              <a:rPr lang="en-US" sz="2100" dirty="0" smtClean="0"/>
              <a:t>2017 </a:t>
            </a:r>
            <a:r>
              <a:rPr lang="en-US" sz="2100" dirty="0"/>
              <a:t>Appropriation Bill continues the same trend of both the </a:t>
            </a:r>
            <a:r>
              <a:rPr lang="en-US" sz="2100" dirty="0" smtClean="0"/>
              <a:t>2017 </a:t>
            </a:r>
            <a:r>
              <a:rPr lang="en-US" sz="2100" dirty="0"/>
              <a:t>Division of Revenue Bill and Fiscal Frameworks, and Revenue Proposals by keeping within the </a:t>
            </a:r>
            <a:r>
              <a:rPr lang="en-US" sz="2100" dirty="0" smtClean="0"/>
              <a:t>expenditure </a:t>
            </a:r>
            <a:r>
              <a:rPr lang="en-US" sz="2100" dirty="0"/>
              <a:t>ceilings set by the </a:t>
            </a:r>
            <a:r>
              <a:rPr lang="en-US" sz="2100" dirty="0" smtClean="0"/>
              <a:t>2017 </a:t>
            </a:r>
            <a:r>
              <a:rPr lang="en-US" sz="2100" dirty="0"/>
              <a:t>Budget </a:t>
            </a:r>
            <a:r>
              <a:rPr lang="en-US" sz="2100" dirty="0" smtClean="0"/>
              <a:t>Review</a:t>
            </a:r>
          </a:p>
          <a:p>
            <a:pPr marL="214312" lvl="0" indent="-214312">
              <a:spcBef>
                <a:spcPts val="400"/>
              </a:spcBef>
              <a:defRPr sz="1800"/>
            </a:pPr>
            <a:r>
              <a:rPr lang="en-US" sz="2100" dirty="0" smtClean="0"/>
              <a:t>As a response to low economic growth forecasts, Government continues </a:t>
            </a:r>
            <a:r>
              <a:rPr lang="en-US" sz="2100" dirty="0"/>
              <a:t>with the thrust of balancing the need to protect social grants, while targeting non-core and non-performing programs as areas where expenditure can be </a:t>
            </a:r>
            <a:r>
              <a:rPr lang="en-US" sz="2100" dirty="0" smtClean="0"/>
              <a:t>cut and increasing taxes</a:t>
            </a:r>
          </a:p>
          <a:p>
            <a:pPr marL="214312" lvl="0" indent="-214312">
              <a:spcBef>
                <a:spcPts val="400"/>
              </a:spcBef>
              <a:defRPr sz="1800"/>
            </a:pPr>
            <a:r>
              <a:rPr lang="en-US" sz="2100" dirty="0" smtClean="0"/>
              <a:t>The Commission calls on government to properly understand the consequences on the fiscus of the recent credit downgrades, and likely impact this may have on service delivery over the short-to-medium term. It also calls on government to outline measures to be taken to address any negative impact these downgrades could have on frontline services, job creation and economic growth</a:t>
            </a:r>
          </a:p>
          <a:p>
            <a:pPr marL="0" lvl="0" indent="0">
              <a:spcBef>
                <a:spcPts val="400"/>
              </a:spcBef>
              <a:buNone/>
              <a:defRPr sz="1800"/>
            </a:pPr>
            <a:endParaRPr sz="2400" dirty="0"/>
          </a:p>
        </p:txBody>
      </p:sp>
      <p:sp>
        <p:nvSpPr>
          <p:cNvPr id="2" name="Slide Number Placeholder 1"/>
          <p:cNvSpPr>
            <a:spLocks noGrp="1"/>
          </p:cNvSpPr>
          <p:nvPr>
            <p:ph type="sldNum" sz="quarter" idx="2"/>
          </p:nvPr>
        </p:nvSpPr>
        <p:spPr/>
        <p:txBody>
          <a:bodyPr/>
          <a:lstStyle/>
          <a:p>
            <a:pPr lvl="0"/>
            <a:fld id="{86CB4B4D-7CA3-9044-876B-883B54F8677D}" type="slidenum">
              <a:rPr lang="en-ZA" smtClean="0"/>
              <a:t>24</a:t>
            </a:fld>
            <a:endParaRPr lang="en-ZA" dirty="0"/>
          </a:p>
        </p:txBody>
      </p:sp>
    </p:spTree>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 name="Shape 222"/>
          <p:cNvSpPr>
            <a:spLocks noGrp="1"/>
          </p:cNvSpPr>
          <p:nvPr>
            <p:ph type="body" idx="1"/>
          </p:nvPr>
        </p:nvSpPr>
        <p:spPr>
          <a:xfrm>
            <a:off x="722312" y="2349500"/>
            <a:ext cx="7772401" cy="1150938"/>
          </a:xfrm>
          <a:prstGeom prst="rect">
            <a:avLst/>
          </a:prstGeom>
        </p:spPr>
        <p:txBody>
          <a:bodyPr/>
          <a:lstStyle>
            <a:lvl1pPr>
              <a:spcBef>
                <a:spcPts val="1000"/>
              </a:spcBef>
              <a:defRPr sz="4400"/>
            </a:lvl1pPr>
          </a:lstStyle>
          <a:p>
            <a:pPr lvl="0">
              <a:defRPr sz="1800" cap="none">
                <a:solidFill>
                  <a:srgbClr val="000000"/>
                </a:solidFill>
                <a:effectLst/>
              </a:defRPr>
            </a:pPr>
            <a:r>
              <a:rPr sz="4400" cap="small" dirty="0">
                <a:solidFill>
                  <a:srgbClr val="3B7150"/>
                </a:solidFill>
              </a:rPr>
              <a:t>Thank You.</a:t>
            </a:r>
          </a:p>
        </p:txBody>
      </p:sp>
      <p:sp>
        <p:nvSpPr>
          <p:cNvPr id="223" name="Shape 223"/>
          <p:cNvSpPr/>
          <p:nvPr/>
        </p:nvSpPr>
        <p:spPr>
          <a:xfrm>
            <a:off x="2555875" y="4619625"/>
            <a:ext cx="4032250" cy="1968457"/>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lvl="0" algn="ctr"/>
            <a:r>
              <a:rPr sz="1600" i="1" dirty="0">
                <a:solidFill>
                  <a:srgbClr val="366C5B"/>
                </a:solidFill>
                <a:latin typeface="Times New Roman"/>
                <a:ea typeface="Times New Roman"/>
                <a:cs typeface="Times New Roman"/>
                <a:sym typeface="Times New Roman"/>
              </a:rPr>
              <a:t>Financial and Fiscal Commission</a:t>
            </a:r>
            <a:endParaRPr dirty="0">
              <a:latin typeface="Arial"/>
              <a:ea typeface="Arial"/>
              <a:cs typeface="Arial"/>
              <a:sym typeface="Arial"/>
            </a:endParaRPr>
          </a:p>
          <a:p>
            <a:pPr lvl="0" algn="ctr"/>
            <a:r>
              <a:rPr sz="1600" i="1" dirty="0">
                <a:solidFill>
                  <a:srgbClr val="366C5B"/>
                </a:solidFill>
                <a:latin typeface="Times New Roman"/>
                <a:ea typeface="Times New Roman"/>
                <a:cs typeface="Times New Roman"/>
                <a:sym typeface="Times New Roman"/>
              </a:rPr>
              <a:t>Montrose Place (2</a:t>
            </a:r>
            <a:r>
              <a:rPr sz="1600" i="1" baseline="30000" dirty="0">
                <a:solidFill>
                  <a:srgbClr val="366C5B"/>
                </a:solidFill>
                <a:latin typeface="Times New Roman"/>
                <a:ea typeface="Times New Roman"/>
                <a:cs typeface="Times New Roman"/>
                <a:sym typeface="Times New Roman"/>
              </a:rPr>
              <a:t>nd</a:t>
            </a:r>
            <a:r>
              <a:rPr sz="1600" i="1" dirty="0">
                <a:solidFill>
                  <a:srgbClr val="366C5B"/>
                </a:solidFill>
                <a:latin typeface="Times New Roman"/>
                <a:ea typeface="Times New Roman"/>
                <a:cs typeface="Times New Roman"/>
                <a:sym typeface="Times New Roman"/>
              </a:rPr>
              <a:t> Floor), </a:t>
            </a:r>
            <a:r>
              <a:rPr sz="1600" i="1" dirty="0" err="1">
                <a:solidFill>
                  <a:srgbClr val="366C5B"/>
                </a:solidFill>
                <a:latin typeface="Times New Roman"/>
                <a:ea typeface="Times New Roman"/>
                <a:cs typeface="Times New Roman"/>
                <a:sym typeface="Times New Roman"/>
              </a:rPr>
              <a:t>Bekker</a:t>
            </a:r>
            <a:r>
              <a:rPr sz="1600" i="1" dirty="0">
                <a:solidFill>
                  <a:srgbClr val="366C5B"/>
                </a:solidFill>
                <a:latin typeface="Times New Roman"/>
                <a:ea typeface="Times New Roman"/>
                <a:cs typeface="Times New Roman"/>
                <a:sym typeface="Times New Roman"/>
              </a:rPr>
              <a:t> Street,</a:t>
            </a:r>
            <a:endParaRPr dirty="0">
              <a:latin typeface="Arial"/>
              <a:ea typeface="Arial"/>
              <a:cs typeface="Arial"/>
              <a:sym typeface="Arial"/>
            </a:endParaRPr>
          </a:p>
          <a:p>
            <a:pPr lvl="0" algn="ctr"/>
            <a:r>
              <a:rPr sz="1600" i="1" dirty="0">
                <a:solidFill>
                  <a:srgbClr val="366C5B"/>
                </a:solidFill>
                <a:latin typeface="Times New Roman"/>
                <a:ea typeface="Times New Roman"/>
                <a:cs typeface="Times New Roman"/>
                <a:sym typeface="Times New Roman"/>
              </a:rPr>
              <a:t>Waterfall Park, </a:t>
            </a:r>
            <a:r>
              <a:rPr sz="1600" i="1" dirty="0" err="1">
                <a:solidFill>
                  <a:srgbClr val="366C5B"/>
                </a:solidFill>
                <a:latin typeface="Times New Roman"/>
                <a:ea typeface="Times New Roman"/>
                <a:cs typeface="Times New Roman"/>
                <a:sym typeface="Times New Roman"/>
              </a:rPr>
              <a:t>Vorna</a:t>
            </a:r>
            <a:r>
              <a:rPr sz="1600" i="1" dirty="0">
                <a:solidFill>
                  <a:srgbClr val="366C5B"/>
                </a:solidFill>
                <a:latin typeface="Times New Roman"/>
                <a:ea typeface="Times New Roman"/>
                <a:cs typeface="Times New Roman"/>
                <a:sym typeface="Times New Roman"/>
              </a:rPr>
              <a:t> Valley, </a:t>
            </a:r>
            <a:r>
              <a:rPr sz="1600" i="1" dirty="0" err="1">
                <a:solidFill>
                  <a:srgbClr val="366C5B"/>
                </a:solidFill>
                <a:latin typeface="Times New Roman"/>
                <a:ea typeface="Times New Roman"/>
                <a:cs typeface="Times New Roman"/>
                <a:sym typeface="Times New Roman"/>
              </a:rPr>
              <a:t>Midrand</a:t>
            </a:r>
            <a:r>
              <a:rPr sz="1600" i="1" dirty="0">
                <a:solidFill>
                  <a:srgbClr val="366C5B"/>
                </a:solidFill>
                <a:latin typeface="Times New Roman"/>
                <a:ea typeface="Times New Roman"/>
                <a:cs typeface="Times New Roman"/>
                <a:sym typeface="Times New Roman"/>
              </a:rPr>
              <a:t>,</a:t>
            </a:r>
            <a:endParaRPr dirty="0">
              <a:latin typeface="Arial"/>
              <a:ea typeface="Arial"/>
              <a:cs typeface="Arial"/>
              <a:sym typeface="Arial"/>
            </a:endParaRPr>
          </a:p>
          <a:p>
            <a:pPr lvl="0" algn="ctr"/>
            <a:r>
              <a:rPr sz="1600" i="1" dirty="0">
                <a:solidFill>
                  <a:srgbClr val="366C5B"/>
                </a:solidFill>
                <a:latin typeface="Times New Roman"/>
                <a:ea typeface="Times New Roman"/>
                <a:cs typeface="Times New Roman"/>
                <a:sym typeface="Times New Roman"/>
              </a:rPr>
              <a:t>Private Bag X69, Halfway House 1685</a:t>
            </a:r>
            <a:endParaRPr dirty="0">
              <a:latin typeface="Arial"/>
              <a:ea typeface="Arial"/>
              <a:cs typeface="Arial"/>
              <a:sym typeface="Arial"/>
            </a:endParaRPr>
          </a:p>
          <a:p>
            <a:pPr lvl="0" algn="ctr"/>
            <a:r>
              <a:rPr sz="1600" i="1" dirty="0">
                <a:solidFill>
                  <a:srgbClr val="366C5B"/>
                </a:solidFill>
                <a:latin typeface="Times New Roman"/>
                <a:ea typeface="Times New Roman"/>
                <a:cs typeface="Times New Roman"/>
                <a:sym typeface="Times New Roman"/>
              </a:rPr>
              <a:t>www.ffc.co.za</a:t>
            </a:r>
            <a:endParaRPr dirty="0">
              <a:latin typeface="Arial"/>
              <a:ea typeface="Arial"/>
              <a:cs typeface="Arial"/>
              <a:sym typeface="Arial"/>
            </a:endParaRPr>
          </a:p>
          <a:p>
            <a:pPr lvl="0" algn="ctr"/>
            <a:r>
              <a:rPr sz="1600" i="1" dirty="0">
                <a:solidFill>
                  <a:srgbClr val="366C5B"/>
                </a:solidFill>
                <a:latin typeface="Times New Roman"/>
                <a:ea typeface="Times New Roman"/>
                <a:cs typeface="Times New Roman"/>
                <a:sym typeface="Times New Roman"/>
              </a:rPr>
              <a:t>Tel: +27 11 207 2300</a:t>
            </a:r>
            <a:endParaRPr dirty="0">
              <a:latin typeface="Arial"/>
              <a:ea typeface="Arial"/>
              <a:cs typeface="Arial"/>
              <a:sym typeface="Arial"/>
            </a:endParaRPr>
          </a:p>
          <a:p>
            <a:pPr lvl="0" algn="ctr"/>
            <a:r>
              <a:rPr sz="1600" i="1" dirty="0">
                <a:solidFill>
                  <a:srgbClr val="366C5B"/>
                </a:solidFill>
                <a:latin typeface="Times New Roman"/>
                <a:ea typeface="Times New Roman"/>
                <a:cs typeface="Times New Roman"/>
                <a:sym typeface="Times New Roman"/>
              </a:rPr>
              <a:t>Fax: +27 86 589 1038</a:t>
            </a:r>
            <a:endParaRPr dirty="0">
              <a:latin typeface="Arial"/>
              <a:ea typeface="Arial"/>
              <a:cs typeface="Arial"/>
              <a:sym typeface="Arial"/>
            </a:endParaRPr>
          </a:p>
        </p:txBody>
      </p:sp>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Shape 35"/>
          <p:cNvSpPr>
            <a:spLocks noGrp="1"/>
          </p:cNvSpPr>
          <p:nvPr>
            <p:ph type="title"/>
          </p:nvPr>
        </p:nvSpPr>
        <p:spPr>
          <a:xfrm>
            <a:off x="457200" y="274638"/>
            <a:ext cx="8229600" cy="1143001"/>
          </a:xfrm>
          <a:prstGeom prst="rect">
            <a:avLst/>
          </a:prstGeom>
        </p:spPr>
        <p:txBody>
          <a:bodyPr/>
          <a:lstStyle/>
          <a:p>
            <a:pPr lvl="0">
              <a:defRPr sz="1800" cap="none">
                <a:solidFill>
                  <a:srgbClr val="000000"/>
                </a:solidFill>
                <a:effectLst/>
              </a:defRPr>
            </a:pPr>
            <a:r>
              <a:rPr sz="4400" cap="small" dirty="0">
                <a:solidFill>
                  <a:srgbClr val="3B7150"/>
                </a:solidFill>
              </a:rPr>
              <a:t>Presentation Outline</a:t>
            </a:r>
          </a:p>
        </p:txBody>
      </p:sp>
      <p:sp>
        <p:nvSpPr>
          <p:cNvPr id="36" name="Shape 36"/>
          <p:cNvSpPr>
            <a:spLocks noGrp="1"/>
          </p:cNvSpPr>
          <p:nvPr>
            <p:ph type="body" idx="1"/>
          </p:nvPr>
        </p:nvSpPr>
        <p:spPr>
          <a:xfrm>
            <a:off x="354841" y="1738366"/>
            <a:ext cx="8434317" cy="5063315"/>
          </a:xfrm>
          <a:prstGeom prst="rect">
            <a:avLst/>
          </a:prstGeom>
        </p:spPr>
        <p:txBody>
          <a:bodyPr lIns="0" tIns="0" rIns="0" bIns="0">
            <a:normAutofit fontScale="77500" lnSpcReduction="20000"/>
          </a:bodyPr>
          <a:lstStyle/>
          <a:p>
            <a:pPr marL="246459" lvl="0" indent="-246459">
              <a:spcBef>
                <a:spcPts val="500"/>
              </a:spcBef>
              <a:defRPr sz="1800"/>
            </a:pPr>
            <a:r>
              <a:rPr sz="3400" dirty="0"/>
              <a:t>In accordance with the request from Standing Committee on Appropriations, presentation will focus </a:t>
            </a:r>
            <a:r>
              <a:rPr sz="3400" dirty="0" smtClean="0"/>
              <a:t>on</a:t>
            </a:r>
            <a:r>
              <a:rPr lang="en-ZA" sz="3400" dirty="0" smtClean="0"/>
              <a:t> an assessment of the 2017 Appropriation Bill with respect to:</a:t>
            </a:r>
          </a:p>
          <a:p>
            <a:pPr marL="971550" lvl="1" indent="-514350">
              <a:buFont typeface="+mj-lt"/>
              <a:buAutoNum type="arabicPeriod"/>
            </a:pPr>
            <a:r>
              <a:rPr lang="en-GB" sz="2900" dirty="0"/>
              <a:t>Comprehensive </a:t>
            </a:r>
            <a:r>
              <a:rPr lang="en-GB" sz="2900" dirty="0" smtClean="0"/>
              <a:t>overview on </a:t>
            </a:r>
            <a:r>
              <a:rPr lang="en-GB" sz="2900" dirty="0"/>
              <a:t>2017 Appropriation Bill </a:t>
            </a:r>
            <a:endParaRPr lang="en-ZA" sz="2900" dirty="0"/>
          </a:p>
          <a:p>
            <a:pPr marL="971550" lvl="1" indent="-514350">
              <a:buFont typeface="+mj-lt"/>
              <a:buAutoNum type="arabicPeriod"/>
            </a:pPr>
            <a:r>
              <a:rPr lang="en-GB" sz="2900" dirty="0"/>
              <a:t>Major </a:t>
            </a:r>
            <a:r>
              <a:rPr lang="en-GB" sz="2900" dirty="0" smtClean="0"/>
              <a:t>revisions contained </a:t>
            </a:r>
            <a:r>
              <a:rPr lang="en-GB" sz="2900" dirty="0"/>
              <a:t>in 2017 Appropriation </a:t>
            </a:r>
            <a:r>
              <a:rPr lang="en-GB" sz="2900" dirty="0" smtClean="0"/>
              <a:t>Bill and performance of votes</a:t>
            </a:r>
            <a:endParaRPr lang="en-ZA" sz="2900" dirty="0"/>
          </a:p>
          <a:p>
            <a:pPr marL="971550" lvl="1" indent="-514350">
              <a:buFont typeface="+mj-lt"/>
              <a:buAutoNum type="arabicPeriod"/>
            </a:pPr>
            <a:r>
              <a:rPr lang="en-GB" sz="2900" dirty="0"/>
              <a:t>2017 Appropriation Bill with respect </a:t>
            </a:r>
            <a:r>
              <a:rPr lang="en-GB" sz="2900" dirty="0" smtClean="0"/>
              <a:t>to </a:t>
            </a:r>
            <a:r>
              <a:rPr lang="en-GB" sz="2900" dirty="0"/>
              <a:t>Inclusive </a:t>
            </a:r>
            <a:r>
              <a:rPr lang="en-GB" sz="2900" dirty="0" smtClean="0"/>
              <a:t>Growth and economic transformation</a:t>
            </a:r>
            <a:endParaRPr lang="en-ZA" sz="2900" dirty="0"/>
          </a:p>
          <a:p>
            <a:pPr marL="971550" lvl="1" indent="-514350">
              <a:buFont typeface="+mj-lt"/>
              <a:buAutoNum type="arabicPeriod"/>
            </a:pPr>
            <a:r>
              <a:rPr lang="en-GB" sz="2900" dirty="0"/>
              <a:t>Assessment of </a:t>
            </a:r>
            <a:r>
              <a:rPr lang="en-GB" sz="2900" dirty="0" smtClean="0"/>
              <a:t>progress in 2017 Appropriation Bill towards </a:t>
            </a:r>
            <a:r>
              <a:rPr lang="en-GB" sz="2900" dirty="0"/>
              <a:t>targets in the Medium </a:t>
            </a:r>
            <a:r>
              <a:rPr lang="en-GB" sz="2900" dirty="0" smtClean="0"/>
              <a:t>Term </a:t>
            </a:r>
            <a:r>
              <a:rPr lang="en-GB" sz="2900" dirty="0"/>
              <a:t>Strategic Framework (MTSF)</a:t>
            </a:r>
            <a:endParaRPr lang="en-ZA" sz="2900" dirty="0"/>
          </a:p>
          <a:p>
            <a:pPr marL="971550" lvl="1" indent="-514350">
              <a:buFont typeface="+mj-lt"/>
              <a:buAutoNum type="arabicPeriod"/>
            </a:pPr>
            <a:r>
              <a:rPr lang="en-GB" sz="2900" dirty="0"/>
              <a:t>Infrastructure </a:t>
            </a:r>
            <a:r>
              <a:rPr lang="en-GB" sz="2900" dirty="0" smtClean="0"/>
              <a:t>investment</a:t>
            </a:r>
          </a:p>
          <a:p>
            <a:pPr marL="971550" lvl="1" indent="-514350">
              <a:buFont typeface="+mj-lt"/>
              <a:buAutoNum type="arabicPeriod"/>
            </a:pPr>
            <a:r>
              <a:rPr lang="en-GB" sz="2900" dirty="0" smtClean="0"/>
              <a:t>Challenges </a:t>
            </a:r>
            <a:r>
              <a:rPr lang="en-GB" sz="2900" dirty="0"/>
              <a:t>and opportunities of State Owned Entities (</a:t>
            </a:r>
            <a:r>
              <a:rPr lang="en-GB" sz="2900" dirty="0" smtClean="0"/>
              <a:t>SOEs) and</a:t>
            </a:r>
          </a:p>
          <a:p>
            <a:pPr marL="971550" lvl="1" indent="-514350">
              <a:buFont typeface="+mj-lt"/>
              <a:buAutoNum type="arabicPeriod"/>
            </a:pPr>
            <a:r>
              <a:rPr lang="en-GB" sz="2900" dirty="0" smtClean="0"/>
              <a:t>Efficiencies </a:t>
            </a:r>
            <a:r>
              <a:rPr lang="en-GB" sz="2900" dirty="0"/>
              <a:t>and savings</a:t>
            </a:r>
            <a:endParaRPr lang="en-ZA" sz="2900" dirty="0"/>
          </a:p>
          <a:p>
            <a:pPr marL="0" lvl="0" indent="0">
              <a:spcBef>
                <a:spcPts val="400"/>
              </a:spcBef>
              <a:buSzTx/>
              <a:buNone/>
              <a:defRPr sz="1800"/>
            </a:pPr>
            <a:endParaRPr sz="2000" dirty="0"/>
          </a:p>
        </p:txBody>
      </p:sp>
      <p:sp>
        <p:nvSpPr>
          <p:cNvPr id="2" name="Slide Number Placeholder 1"/>
          <p:cNvSpPr>
            <a:spLocks noGrp="1"/>
          </p:cNvSpPr>
          <p:nvPr>
            <p:ph type="sldNum" sz="quarter" idx="2"/>
          </p:nvPr>
        </p:nvSpPr>
        <p:spPr/>
        <p:txBody>
          <a:bodyPr/>
          <a:lstStyle/>
          <a:p>
            <a:pPr lvl="0"/>
            <a:fld id="{86CB4B4D-7CA3-9044-876B-883B54F8677D}" type="slidenum">
              <a:rPr lang="en-ZA" smtClean="0"/>
              <a:t>3</a:t>
            </a:fld>
            <a:endParaRPr lang="en-ZA" dirty="0"/>
          </a:p>
        </p:txBody>
      </p:sp>
    </p:spTree>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Shape 39"/>
          <p:cNvSpPr>
            <a:spLocks noGrp="1"/>
          </p:cNvSpPr>
          <p:nvPr>
            <p:ph type="title"/>
          </p:nvPr>
        </p:nvSpPr>
        <p:spPr>
          <a:xfrm>
            <a:off x="683569" y="260647"/>
            <a:ext cx="8003232" cy="1143001"/>
          </a:xfrm>
          <a:prstGeom prst="rect">
            <a:avLst/>
          </a:prstGeom>
        </p:spPr>
        <p:txBody>
          <a:bodyPr>
            <a:normAutofit fontScale="90000"/>
          </a:bodyPr>
          <a:lstStyle/>
          <a:p>
            <a:pPr lvl="0">
              <a:defRPr sz="1800" cap="none">
                <a:solidFill>
                  <a:srgbClr val="000000"/>
                </a:solidFill>
                <a:effectLst/>
              </a:defRPr>
            </a:pPr>
            <a:r>
              <a:rPr lang="en-US" sz="4400" cap="small" dirty="0" smtClean="0">
                <a:solidFill>
                  <a:srgbClr val="3B7150"/>
                </a:solidFill>
              </a:rPr>
              <a:t>1. Overview </a:t>
            </a:r>
            <a:r>
              <a:rPr lang="en-US" sz="4400" cap="small" dirty="0">
                <a:solidFill>
                  <a:srgbClr val="3B7150"/>
                </a:solidFill>
              </a:rPr>
              <a:t>of the 2017 Appropriation Bill</a:t>
            </a:r>
            <a:endParaRPr sz="4400" cap="small" dirty="0">
              <a:solidFill>
                <a:srgbClr val="3B7150"/>
              </a:solidFill>
            </a:endParaRPr>
          </a:p>
        </p:txBody>
      </p:sp>
      <p:sp>
        <p:nvSpPr>
          <p:cNvPr id="40" name="Shape 40"/>
          <p:cNvSpPr>
            <a:spLocks noGrp="1"/>
          </p:cNvSpPr>
          <p:nvPr>
            <p:ph type="body" idx="1"/>
          </p:nvPr>
        </p:nvSpPr>
        <p:spPr>
          <a:xfrm>
            <a:off x="279655" y="1643974"/>
            <a:ext cx="8562788" cy="4913610"/>
          </a:xfrm>
          <a:prstGeom prst="rect">
            <a:avLst/>
          </a:prstGeom>
        </p:spPr>
        <p:txBody>
          <a:bodyPr lIns="0" tIns="0" rIns="0" bIns="0">
            <a:normAutofit/>
          </a:bodyPr>
          <a:lstStyle/>
          <a:p>
            <a:pPr marL="214312" lvl="0" indent="-214312">
              <a:lnSpc>
                <a:spcPct val="90000"/>
              </a:lnSpc>
              <a:spcBef>
                <a:spcPts val="400"/>
              </a:spcBef>
              <a:buClr>
                <a:srgbClr val="191919"/>
              </a:buClr>
              <a:defRPr sz="1800"/>
            </a:pPr>
            <a:r>
              <a:rPr lang="en-GB" sz="1800" dirty="0"/>
              <a:t>When FFC made its submission on 2017 Division of Revenue in March 2017, it noted that South Africa needed to balance the prospects of a moderate pickup in economic activity with potential adverse effects stemming from downside risks</a:t>
            </a:r>
          </a:p>
          <a:p>
            <a:pPr marL="214312" lvl="0" indent="-214312">
              <a:lnSpc>
                <a:spcPct val="90000"/>
              </a:lnSpc>
              <a:spcBef>
                <a:spcPts val="400"/>
              </a:spcBef>
              <a:buClr>
                <a:srgbClr val="191919"/>
              </a:buClr>
              <a:defRPr sz="1800"/>
            </a:pPr>
            <a:r>
              <a:rPr lang="en-GB" sz="1800" dirty="0"/>
              <a:t>The 2017 Appropriations Bill comes at a time when South Africa finds itself in a strained political environment that has exacerbated what was an already muted economic outlook </a:t>
            </a:r>
          </a:p>
          <a:p>
            <a:pPr marL="655183" lvl="1" indent="-214312">
              <a:lnSpc>
                <a:spcPct val="90000"/>
              </a:lnSpc>
              <a:spcBef>
                <a:spcPts val="400"/>
              </a:spcBef>
              <a:buClr>
                <a:srgbClr val="191919"/>
              </a:buClr>
              <a:defRPr sz="1800"/>
            </a:pPr>
            <a:r>
              <a:rPr lang="en-GB" sz="1700" dirty="0"/>
              <a:t>One of the big fallouts of the current political climate is the investment ratings downgrade by two ratings agencies</a:t>
            </a:r>
          </a:p>
          <a:p>
            <a:pPr marL="214312" lvl="0" indent="-214312">
              <a:lnSpc>
                <a:spcPct val="90000"/>
              </a:lnSpc>
              <a:spcBef>
                <a:spcPts val="400"/>
              </a:spcBef>
              <a:buClr>
                <a:srgbClr val="191919"/>
              </a:buClr>
              <a:defRPr sz="1800"/>
            </a:pPr>
            <a:r>
              <a:rPr lang="en-GB" sz="1800" dirty="0"/>
              <a:t>Ratings downgrade will increase Government’s debt servicing costs, which implies:</a:t>
            </a:r>
          </a:p>
          <a:p>
            <a:pPr marL="655183" lvl="1" indent="-214312">
              <a:lnSpc>
                <a:spcPct val="90000"/>
              </a:lnSpc>
              <a:spcBef>
                <a:spcPts val="400"/>
              </a:spcBef>
              <a:buClr>
                <a:srgbClr val="191919"/>
              </a:buClr>
              <a:defRPr sz="1800"/>
            </a:pPr>
            <a:r>
              <a:rPr lang="en-GB" sz="1700" dirty="0"/>
              <a:t>Less resources for public spending on infrastructure, social protection and other priority areas at the very least over the 2017 MTEF period. </a:t>
            </a:r>
          </a:p>
          <a:p>
            <a:pPr marL="655183" lvl="1" indent="-214312">
              <a:lnSpc>
                <a:spcPct val="90000"/>
              </a:lnSpc>
              <a:spcBef>
                <a:spcPts val="400"/>
              </a:spcBef>
              <a:buClr>
                <a:srgbClr val="191919"/>
              </a:buClr>
              <a:defRPr sz="1800"/>
            </a:pPr>
            <a:r>
              <a:rPr lang="en-GB" sz="1700" dirty="0"/>
              <a:t>If the ratings downgrade significantly affects business confidence, the decline in capital investment will be further exacerbated, making the potential for even modest growth, more elusive, thus increasing potential for job losses. </a:t>
            </a:r>
          </a:p>
          <a:p>
            <a:pPr marL="655183" lvl="1" indent="-214312">
              <a:lnSpc>
                <a:spcPct val="90000"/>
              </a:lnSpc>
              <a:spcBef>
                <a:spcPts val="400"/>
              </a:spcBef>
              <a:buClr>
                <a:srgbClr val="191919"/>
              </a:buClr>
              <a:defRPr sz="1800"/>
            </a:pPr>
            <a:r>
              <a:rPr lang="en-GB" sz="1700" dirty="0"/>
              <a:t>The segment of society that is least insulated from the aforementioned effects of the downgrade are the poorest of the poor </a:t>
            </a:r>
          </a:p>
          <a:p>
            <a:pPr marL="655183" lvl="1" indent="-214312">
              <a:lnSpc>
                <a:spcPct val="90000"/>
              </a:lnSpc>
              <a:spcBef>
                <a:spcPts val="400"/>
              </a:spcBef>
              <a:buClr>
                <a:srgbClr val="191919"/>
              </a:buClr>
              <a:defRPr sz="1800"/>
            </a:pPr>
            <a:r>
              <a:rPr lang="en-GB" sz="1700" dirty="0"/>
              <a:t>History of country downgrades to non-investment grade status, shows that countries take significant time to regain investment grade standing - reasonable to expect that repercussions of the downgrades on economy will still be felt in medium to long term</a:t>
            </a:r>
          </a:p>
        </p:txBody>
      </p:sp>
      <p:sp>
        <p:nvSpPr>
          <p:cNvPr id="2" name="Slide Number Placeholder 1"/>
          <p:cNvSpPr>
            <a:spLocks noGrp="1"/>
          </p:cNvSpPr>
          <p:nvPr>
            <p:ph type="sldNum" sz="quarter" idx="2"/>
          </p:nvPr>
        </p:nvSpPr>
        <p:spPr/>
        <p:txBody>
          <a:bodyPr/>
          <a:lstStyle/>
          <a:p>
            <a:pPr lvl="0"/>
            <a:fld id="{86CB4B4D-7CA3-9044-876B-883B54F8677D}" type="slidenum">
              <a:rPr lang="en-ZA" smtClean="0"/>
              <a:t>4</a:t>
            </a:fld>
            <a:endParaRPr lang="en-ZA" dirty="0"/>
          </a:p>
        </p:txBody>
      </p:sp>
    </p:spTree>
    <p:extLst>
      <p:ext uri="{BB962C8B-B14F-4D97-AF65-F5344CB8AC3E}">
        <p14:creationId xmlns:p14="http://schemas.microsoft.com/office/powerpoint/2010/main" val="942696182"/>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Shape 39"/>
          <p:cNvSpPr>
            <a:spLocks noGrp="1"/>
          </p:cNvSpPr>
          <p:nvPr>
            <p:ph type="title"/>
          </p:nvPr>
        </p:nvSpPr>
        <p:spPr>
          <a:xfrm>
            <a:off x="683569" y="260647"/>
            <a:ext cx="8003232" cy="1143001"/>
          </a:xfrm>
          <a:prstGeom prst="rect">
            <a:avLst/>
          </a:prstGeom>
        </p:spPr>
        <p:txBody>
          <a:bodyPr>
            <a:normAutofit fontScale="90000"/>
          </a:bodyPr>
          <a:lstStyle/>
          <a:p>
            <a:pPr lvl="0">
              <a:defRPr sz="1800" cap="none">
                <a:solidFill>
                  <a:srgbClr val="000000"/>
                </a:solidFill>
                <a:effectLst/>
              </a:defRPr>
            </a:pPr>
            <a:r>
              <a:rPr lang="en-US" sz="4400" cap="small" dirty="0">
                <a:solidFill>
                  <a:srgbClr val="3B7150"/>
                </a:solidFill>
              </a:rPr>
              <a:t>Overview of the 2017 Appropriation Bill [cont.]</a:t>
            </a:r>
            <a:endParaRPr sz="4400" cap="small" dirty="0">
              <a:solidFill>
                <a:srgbClr val="3B7150"/>
              </a:solidFill>
            </a:endParaRPr>
          </a:p>
        </p:txBody>
      </p:sp>
      <p:sp>
        <p:nvSpPr>
          <p:cNvPr id="40" name="Shape 40"/>
          <p:cNvSpPr>
            <a:spLocks noGrp="1"/>
          </p:cNvSpPr>
          <p:nvPr>
            <p:ph type="body" idx="1"/>
          </p:nvPr>
        </p:nvSpPr>
        <p:spPr>
          <a:xfrm>
            <a:off x="279655" y="1605064"/>
            <a:ext cx="8562788" cy="5126457"/>
          </a:xfrm>
          <a:prstGeom prst="rect">
            <a:avLst/>
          </a:prstGeom>
        </p:spPr>
        <p:txBody>
          <a:bodyPr lIns="0" tIns="0" rIns="0" bIns="0">
            <a:normAutofit/>
          </a:bodyPr>
          <a:lstStyle/>
          <a:p>
            <a:pPr marL="214312" lvl="0" indent="-214312">
              <a:lnSpc>
                <a:spcPct val="90000"/>
              </a:lnSpc>
              <a:spcBef>
                <a:spcPts val="400"/>
              </a:spcBef>
              <a:buClr>
                <a:srgbClr val="191919"/>
              </a:buClr>
              <a:defRPr sz="1800"/>
            </a:pPr>
            <a:r>
              <a:rPr lang="en-GB" sz="2000" dirty="0"/>
              <a:t>Budget 2017 proposes a prudent, sustainable fiscal trajectory</a:t>
            </a:r>
          </a:p>
          <a:p>
            <a:pPr marL="655183" lvl="1" indent="-214312">
              <a:lnSpc>
                <a:spcPct val="90000"/>
              </a:lnSpc>
              <a:spcBef>
                <a:spcPts val="400"/>
              </a:spcBef>
              <a:buClr>
                <a:srgbClr val="191919"/>
              </a:buClr>
              <a:defRPr sz="1800"/>
            </a:pPr>
            <a:r>
              <a:rPr lang="en-GB" sz="2000" dirty="0"/>
              <a:t>The 2017 Appropriations Bill maintains fiscal discipline with the total real growth of allocations growing marginally, by 0.5%</a:t>
            </a:r>
          </a:p>
          <a:p>
            <a:pPr marL="655183" lvl="1" indent="-214312">
              <a:lnSpc>
                <a:spcPct val="90000"/>
              </a:lnSpc>
              <a:spcBef>
                <a:spcPts val="400"/>
              </a:spcBef>
              <a:buClr>
                <a:srgbClr val="191919"/>
              </a:buClr>
              <a:defRPr sz="1800"/>
            </a:pPr>
            <a:r>
              <a:rPr lang="en-GB" sz="2000" dirty="0"/>
              <a:t>Key drivers of growth are Higher and Basic Education and Health - reaffirms Government’s commitment as per MTSF to ensuring quality education and a long and healthy life for all South Africans</a:t>
            </a:r>
          </a:p>
          <a:p>
            <a:pPr marL="655183" lvl="1" indent="-214312">
              <a:lnSpc>
                <a:spcPct val="90000"/>
              </a:lnSpc>
              <a:spcBef>
                <a:spcPts val="400"/>
              </a:spcBef>
              <a:buClr>
                <a:srgbClr val="191919"/>
              </a:buClr>
              <a:defRPr sz="1800"/>
            </a:pPr>
            <a:r>
              <a:rPr lang="en-GB" sz="2000" dirty="0"/>
              <a:t>Key risks to fiscal discipline in the coming months include:</a:t>
            </a:r>
          </a:p>
          <a:p>
            <a:pPr marL="1090612" lvl="2" indent="-214312">
              <a:lnSpc>
                <a:spcPct val="90000"/>
              </a:lnSpc>
              <a:spcBef>
                <a:spcPts val="400"/>
              </a:spcBef>
              <a:buClr>
                <a:srgbClr val="191919"/>
              </a:buClr>
              <a:defRPr sz="1800"/>
            </a:pPr>
            <a:r>
              <a:rPr lang="en-GB" sz="2000" dirty="0"/>
              <a:t>Wage bill negotiations </a:t>
            </a:r>
          </a:p>
          <a:p>
            <a:pPr marL="1090612" lvl="2" indent="-214312">
              <a:lnSpc>
                <a:spcPct val="90000"/>
              </a:lnSpc>
              <a:spcBef>
                <a:spcPts val="400"/>
              </a:spcBef>
              <a:buClr>
                <a:srgbClr val="191919"/>
              </a:buClr>
              <a:defRPr sz="1800"/>
            </a:pPr>
            <a:r>
              <a:rPr lang="en-GB" sz="2000" dirty="0"/>
              <a:t>Borrowing by poorly managed state-owned entities poses significant risk to the fiscus</a:t>
            </a:r>
          </a:p>
          <a:p>
            <a:pPr marL="655183" lvl="1" indent="-214312">
              <a:lnSpc>
                <a:spcPct val="90000"/>
              </a:lnSpc>
              <a:spcBef>
                <a:spcPts val="400"/>
              </a:spcBef>
              <a:buClr>
                <a:srgbClr val="191919"/>
              </a:buClr>
              <a:defRPr sz="1800"/>
            </a:pPr>
            <a:r>
              <a:rPr lang="en-GB" sz="2000" dirty="0"/>
              <a:t>Government needs to ensure that events in the political arena do not further put at risk the country’s public finances and institutions charged with managing these resources. </a:t>
            </a:r>
          </a:p>
          <a:p>
            <a:pPr marL="1090612" lvl="2" indent="-214312">
              <a:lnSpc>
                <a:spcPct val="90000"/>
              </a:lnSpc>
              <a:spcBef>
                <a:spcPts val="400"/>
              </a:spcBef>
              <a:buClr>
                <a:srgbClr val="191919"/>
              </a:buClr>
              <a:defRPr sz="1800"/>
            </a:pPr>
            <a:r>
              <a:rPr lang="en-GB" sz="2000" dirty="0"/>
              <a:t>In the absence of this, progress that has been made with the public finance system </a:t>
            </a:r>
            <a:r>
              <a:rPr lang="en-GB" sz="2000" dirty="0" smtClean="0"/>
              <a:t>could be </a:t>
            </a:r>
            <a:r>
              <a:rPr lang="en-GB" sz="2000" dirty="0"/>
              <a:t>eroded</a:t>
            </a:r>
            <a:endParaRPr sz="2000" dirty="0"/>
          </a:p>
        </p:txBody>
      </p:sp>
      <p:sp>
        <p:nvSpPr>
          <p:cNvPr id="2" name="Slide Number Placeholder 1"/>
          <p:cNvSpPr>
            <a:spLocks noGrp="1"/>
          </p:cNvSpPr>
          <p:nvPr>
            <p:ph type="sldNum" sz="quarter" idx="2"/>
          </p:nvPr>
        </p:nvSpPr>
        <p:spPr/>
        <p:txBody>
          <a:bodyPr/>
          <a:lstStyle/>
          <a:p>
            <a:pPr lvl="0"/>
            <a:fld id="{86CB4B4D-7CA3-9044-876B-883B54F8677D}" type="slidenum">
              <a:rPr lang="en-ZA" smtClean="0"/>
              <a:t>5</a:t>
            </a:fld>
            <a:endParaRPr lang="en-ZA" dirty="0"/>
          </a:p>
        </p:txBody>
      </p:sp>
    </p:spTree>
    <p:extLst>
      <p:ext uri="{BB962C8B-B14F-4D97-AF65-F5344CB8AC3E}">
        <p14:creationId xmlns:p14="http://schemas.microsoft.com/office/powerpoint/2010/main" val="758696320"/>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1223233687"/>
              </p:ext>
            </p:extLst>
          </p:nvPr>
        </p:nvGraphicFramePr>
        <p:xfrm>
          <a:off x="319298" y="2770496"/>
          <a:ext cx="8505404" cy="4359501"/>
        </p:xfrm>
        <a:graphic>
          <a:graphicData uri="http://schemas.openxmlformats.org/presentationml/2006/ole">
            <mc:AlternateContent xmlns:mc="http://schemas.openxmlformats.org/markup-compatibility/2006">
              <mc:Choice xmlns:v="urn:schemas-microsoft-com:vml" Requires="v">
                <p:oleObj spid="_x0000_s1041" name="Document" r:id="rId4" imgW="5751679" imgH="4442995" progId="Word.Document.12">
                  <p:embed/>
                </p:oleObj>
              </mc:Choice>
              <mc:Fallback>
                <p:oleObj name="Document" r:id="rId4" imgW="5751679" imgH="4442995" progId="Word.Document.12">
                  <p:embed/>
                  <p:pic>
                    <p:nvPicPr>
                      <p:cNvPr id="0" name=""/>
                      <p:cNvPicPr/>
                      <p:nvPr/>
                    </p:nvPicPr>
                    <p:blipFill>
                      <a:blip r:embed="rId5"/>
                      <a:stretch>
                        <a:fillRect/>
                      </a:stretch>
                    </p:blipFill>
                    <p:spPr>
                      <a:xfrm>
                        <a:off x="319298" y="2770496"/>
                        <a:ext cx="8505404" cy="4359501"/>
                      </a:xfrm>
                      <a:prstGeom prst="rect">
                        <a:avLst/>
                      </a:prstGeom>
                    </p:spPr>
                  </p:pic>
                </p:oleObj>
              </mc:Fallback>
            </mc:AlternateContent>
          </a:graphicData>
        </a:graphic>
      </p:graphicFrame>
      <p:sp>
        <p:nvSpPr>
          <p:cNvPr id="120" name="Shape 120"/>
          <p:cNvSpPr>
            <a:spLocks noGrp="1"/>
          </p:cNvSpPr>
          <p:nvPr>
            <p:ph type="title"/>
          </p:nvPr>
        </p:nvSpPr>
        <p:spPr>
          <a:xfrm>
            <a:off x="215515" y="274638"/>
            <a:ext cx="8712970" cy="1143001"/>
          </a:xfrm>
          <a:prstGeom prst="rect">
            <a:avLst/>
          </a:prstGeom>
        </p:spPr>
        <p:txBody>
          <a:bodyPr>
            <a:normAutofit fontScale="90000"/>
          </a:bodyPr>
          <a:lstStyle>
            <a:lvl1pPr>
              <a:defRPr sz="3600"/>
            </a:lvl1pPr>
          </a:lstStyle>
          <a:p>
            <a:pPr lvl="0">
              <a:defRPr sz="1800" cap="none">
                <a:solidFill>
                  <a:srgbClr val="000000"/>
                </a:solidFill>
                <a:effectLst/>
              </a:defRPr>
            </a:pPr>
            <a:r>
              <a:rPr sz="3600" cap="small" dirty="0" smtClean="0">
                <a:solidFill>
                  <a:srgbClr val="3B7150"/>
                </a:solidFill>
              </a:rPr>
              <a:t>2.</a:t>
            </a:r>
            <a:r>
              <a:rPr lang="en-ZA" sz="3600" cap="small" dirty="0" smtClean="0">
                <a:solidFill>
                  <a:srgbClr val="3B7150"/>
                </a:solidFill>
              </a:rPr>
              <a:t>1</a:t>
            </a:r>
            <a:r>
              <a:rPr sz="3600" cap="small" dirty="0" smtClean="0">
                <a:solidFill>
                  <a:srgbClr val="3B7150"/>
                </a:solidFill>
              </a:rPr>
              <a:t> Assessment</a:t>
            </a:r>
            <a:r>
              <a:rPr lang="en-ZA" sz="3600" cap="small" dirty="0" smtClean="0">
                <a:solidFill>
                  <a:srgbClr val="3B7150"/>
                </a:solidFill>
              </a:rPr>
              <a:t> of baseline changes as per 2017 Appropriation bill</a:t>
            </a:r>
            <a:endParaRPr sz="3600" cap="small" dirty="0">
              <a:solidFill>
                <a:srgbClr val="3B7150"/>
              </a:solidFill>
            </a:endParaRPr>
          </a:p>
        </p:txBody>
      </p:sp>
      <p:sp>
        <p:nvSpPr>
          <p:cNvPr id="121" name="Shape 121"/>
          <p:cNvSpPr>
            <a:spLocks noGrp="1"/>
          </p:cNvSpPr>
          <p:nvPr>
            <p:ph type="body" idx="1"/>
          </p:nvPr>
        </p:nvSpPr>
        <p:spPr>
          <a:xfrm>
            <a:off x="215515" y="1534364"/>
            <a:ext cx="8712970" cy="4525963"/>
          </a:xfrm>
          <a:prstGeom prst="rect">
            <a:avLst/>
          </a:prstGeom>
        </p:spPr>
        <p:txBody>
          <a:bodyPr lIns="0" tIns="0" rIns="0" bIns="0">
            <a:normAutofit/>
          </a:bodyPr>
          <a:lstStyle/>
          <a:p>
            <a:pPr marL="235743" lvl="0" indent="-235743">
              <a:spcBef>
                <a:spcPts val="500"/>
              </a:spcBef>
              <a:defRPr sz="1800"/>
            </a:pPr>
            <a:r>
              <a:rPr lang="en-US" sz="1600" dirty="0" smtClean="0"/>
              <a:t>Allocations to </a:t>
            </a:r>
            <a:r>
              <a:rPr lang="en-US" sz="1600" dirty="0"/>
              <a:t>the national sphere show </a:t>
            </a:r>
            <a:r>
              <a:rPr lang="en-US" sz="1600" dirty="0" smtClean="0"/>
              <a:t>an increase of 0.5% </a:t>
            </a:r>
            <a:r>
              <a:rPr lang="en-US" sz="1600" dirty="0"/>
              <a:t>in the </a:t>
            </a:r>
            <a:r>
              <a:rPr lang="en-US" sz="1600" dirty="0" smtClean="0"/>
              <a:t>2017 </a:t>
            </a:r>
            <a:r>
              <a:rPr lang="en-US" sz="1600" dirty="0"/>
              <a:t>Appropriation </a:t>
            </a:r>
            <a:r>
              <a:rPr lang="en-US" sz="1600" dirty="0" smtClean="0"/>
              <a:t>Bill, signaling a recovery from the previous year when </a:t>
            </a:r>
            <a:r>
              <a:rPr lang="en-US" sz="1600" dirty="0" smtClean="0"/>
              <a:t>stringent expenditure ceiling measures </a:t>
            </a:r>
            <a:r>
              <a:rPr lang="en-US" sz="1600" dirty="0" smtClean="0"/>
              <a:t>implemented</a:t>
            </a:r>
          </a:p>
          <a:p>
            <a:pPr marL="676614" lvl="1" indent="-235743">
              <a:spcBef>
                <a:spcPts val="500"/>
              </a:spcBef>
              <a:defRPr sz="1800"/>
            </a:pPr>
            <a:r>
              <a:rPr lang="en-US" sz="1600" dirty="0" smtClean="0"/>
              <a:t>Strategy of growing appropriations in real terms implies, in principle, service delivery should continue to grow even though may not be consistent across all national votes</a:t>
            </a:r>
            <a:endParaRPr sz="1600" dirty="0"/>
          </a:p>
        </p:txBody>
      </p:sp>
      <p:sp>
        <p:nvSpPr>
          <p:cNvPr id="2" name="Slide Number Placeholder 1"/>
          <p:cNvSpPr>
            <a:spLocks noGrp="1"/>
          </p:cNvSpPr>
          <p:nvPr>
            <p:ph type="sldNum" sz="quarter" idx="2"/>
          </p:nvPr>
        </p:nvSpPr>
        <p:spPr/>
        <p:txBody>
          <a:bodyPr/>
          <a:lstStyle/>
          <a:p>
            <a:pPr lvl="0"/>
            <a:fld id="{86CB4B4D-7CA3-9044-876B-883B54F8677D}" type="slidenum">
              <a:rPr lang="en-ZA" smtClean="0"/>
              <a:t>6</a:t>
            </a:fld>
            <a:endParaRPr lang="en-ZA" dirty="0"/>
          </a:p>
        </p:txBody>
      </p:sp>
      <p:cxnSp>
        <p:nvCxnSpPr>
          <p:cNvPr id="5" name="Straight Arrow Connector 4"/>
          <p:cNvCxnSpPr/>
          <p:nvPr/>
        </p:nvCxnSpPr>
        <p:spPr>
          <a:xfrm flipH="1">
            <a:off x="6354458" y="6172648"/>
            <a:ext cx="283285" cy="266080"/>
          </a:xfrm>
          <a:prstGeom prst="straightConnector1">
            <a:avLst/>
          </a:prstGeom>
          <a:noFill/>
          <a:ln w="25400" cap="flat">
            <a:solidFill>
              <a:srgbClr val="FF0000"/>
            </a:solidFill>
            <a:prstDash val="solid"/>
            <a:bevel/>
            <a:tailEnd type="triangle"/>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sp>
        <p:nvSpPr>
          <p:cNvPr id="7" name="Oval 6"/>
          <p:cNvSpPr/>
          <p:nvPr/>
        </p:nvSpPr>
        <p:spPr>
          <a:xfrm>
            <a:off x="5709540" y="6449354"/>
            <a:ext cx="705758" cy="309717"/>
          </a:xfrm>
          <a:prstGeom prst="ellipse">
            <a:avLst/>
          </a:prstGeom>
          <a:noFill/>
          <a:ln w="25400" cap="flat">
            <a:solidFill>
              <a:srgbClr val="FF0000"/>
            </a:solidFill>
            <a:prstDash val="solid"/>
            <a:bevel/>
          </a:ln>
          <a:effectLst>
            <a:outerShdw blurRad="38100" dist="23000" dir="5400000" rotWithShape="0">
              <a:srgbClr val="000000">
                <a:alpha val="35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ZA" sz="1800" b="0" i="0" u="none" strike="noStrike" cap="none" spc="0" normalizeH="0" baseline="0" dirty="0">
              <a:ln>
                <a:noFill/>
              </a:ln>
              <a:solidFill>
                <a:srgbClr val="000000"/>
              </a:solidFill>
              <a:effectLst/>
              <a:uFillTx/>
              <a:latin typeface="Calibri"/>
              <a:ea typeface="Calibri"/>
              <a:cs typeface="Calibri"/>
              <a:sym typeface="Calibri"/>
            </a:endParaRPr>
          </a:p>
        </p:txBody>
      </p:sp>
      <p:cxnSp>
        <p:nvCxnSpPr>
          <p:cNvPr id="11" name="Straight Arrow Connector 10"/>
          <p:cNvCxnSpPr/>
          <p:nvPr/>
        </p:nvCxnSpPr>
        <p:spPr>
          <a:xfrm flipH="1">
            <a:off x="7620000" y="6191526"/>
            <a:ext cx="231387" cy="228324"/>
          </a:xfrm>
          <a:prstGeom prst="straightConnector1">
            <a:avLst/>
          </a:prstGeom>
          <a:noFill/>
          <a:ln w="25400" cap="flat">
            <a:solidFill>
              <a:srgbClr val="FF0000"/>
            </a:solidFill>
            <a:prstDash val="solid"/>
            <a:bevel/>
            <a:tailEnd type="triangle"/>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sp>
        <p:nvSpPr>
          <p:cNvPr id="12" name="Oval 11"/>
          <p:cNvSpPr/>
          <p:nvPr/>
        </p:nvSpPr>
        <p:spPr>
          <a:xfrm>
            <a:off x="6957698" y="6425369"/>
            <a:ext cx="636657" cy="333702"/>
          </a:xfrm>
          <a:prstGeom prst="ellipse">
            <a:avLst/>
          </a:prstGeom>
          <a:noFill/>
          <a:ln w="25400" cap="flat">
            <a:solidFill>
              <a:srgbClr val="FF0000"/>
            </a:solidFill>
            <a:prstDash val="solid"/>
            <a:bevel/>
          </a:ln>
          <a:effectLst>
            <a:outerShdw blurRad="38100" dist="23000" dir="5400000" rotWithShape="0">
              <a:srgbClr val="000000">
                <a:alpha val="35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ZA" sz="1800" b="0" i="0" u="none" strike="noStrike" cap="none" spc="0" normalizeH="0" baseline="0" dirty="0">
              <a:ln>
                <a:noFill/>
              </a:ln>
              <a:solidFill>
                <a:srgbClr val="000000"/>
              </a:solidFill>
              <a:effectLst/>
              <a:uFillTx/>
              <a:latin typeface="Calibri"/>
              <a:ea typeface="Calibri"/>
              <a:cs typeface="Calibri"/>
              <a:sym typeface="Calibri"/>
            </a:endParaRPr>
          </a:p>
        </p:txBody>
      </p:sp>
    </p:spTree>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4000" dirty="0">
                <a:effectLst/>
              </a:rPr>
              <a:t>2.2 Assessment of </a:t>
            </a:r>
            <a:r>
              <a:rPr lang="en-ZA" sz="4000" dirty="0" smtClean="0">
                <a:effectLst/>
              </a:rPr>
              <a:t>2016/17 </a:t>
            </a:r>
            <a:r>
              <a:rPr lang="en-ZA" sz="4000" dirty="0">
                <a:effectLst/>
              </a:rPr>
              <a:t>Spending Outcomes</a:t>
            </a:r>
            <a:endParaRPr lang="en-ZA" sz="4000" dirty="0"/>
          </a:p>
        </p:txBody>
      </p:sp>
      <p:sp>
        <p:nvSpPr>
          <p:cNvPr id="3" name="Text Placeholder 2"/>
          <p:cNvSpPr>
            <a:spLocks noGrp="1"/>
          </p:cNvSpPr>
          <p:nvPr>
            <p:ph type="body" idx="1"/>
          </p:nvPr>
        </p:nvSpPr>
        <p:spPr>
          <a:xfrm>
            <a:off x="313898" y="1473957"/>
            <a:ext cx="8830102" cy="5206621"/>
          </a:xfrm>
        </p:spPr>
        <p:txBody>
          <a:bodyPr/>
          <a:lstStyle/>
          <a:p>
            <a:r>
              <a:rPr lang="en-ZA" sz="1500" dirty="0" smtClean="0"/>
              <a:t>Most votes spent on par with the national average (98.9%) in 2016/17, with the exception of Basic Education, which has repeatedly underspent largely as a result underspending on capital budget and underperforming conditional grants</a:t>
            </a:r>
          </a:p>
          <a:p>
            <a:r>
              <a:rPr lang="en-ZA" sz="1500" dirty="0" smtClean="0"/>
              <a:t>The Commission is pleased that national departments have, to a large extent, addressed the problem of underspending. The Commission would like to see departments concentrate more on demonstrating effectiveness and efficiency of resource usage </a:t>
            </a:r>
          </a:p>
        </p:txBody>
      </p:sp>
      <p:sp>
        <p:nvSpPr>
          <p:cNvPr id="4" name="Slide Number Placeholder 3"/>
          <p:cNvSpPr>
            <a:spLocks noGrp="1"/>
          </p:cNvSpPr>
          <p:nvPr>
            <p:ph type="sldNum" sz="quarter" idx="2"/>
          </p:nvPr>
        </p:nvSpPr>
        <p:spPr/>
        <p:txBody>
          <a:bodyPr/>
          <a:lstStyle/>
          <a:p>
            <a:pPr lvl="0"/>
            <a:fld id="{86CB4B4D-7CA3-9044-876B-883B54F8677D}" type="slidenum">
              <a:rPr lang="en-ZA" smtClean="0"/>
              <a:t>7</a:t>
            </a:fld>
            <a:endParaRPr lang="en-ZA" dirty="0"/>
          </a:p>
        </p:txBody>
      </p:sp>
      <p:graphicFrame>
        <p:nvGraphicFramePr>
          <p:cNvPr id="10" name="Table 9"/>
          <p:cNvGraphicFramePr>
            <a:graphicFrameLocks noGrp="1"/>
          </p:cNvGraphicFramePr>
          <p:nvPr>
            <p:extLst>
              <p:ext uri="{D42A27DB-BD31-4B8C-83A1-F6EECF244321}">
                <p14:modId xmlns:p14="http://schemas.microsoft.com/office/powerpoint/2010/main" val="4203277724"/>
              </p:ext>
            </p:extLst>
          </p:nvPr>
        </p:nvGraphicFramePr>
        <p:xfrm>
          <a:off x="313898" y="2954773"/>
          <a:ext cx="8625386" cy="3876450"/>
        </p:xfrm>
        <a:graphic>
          <a:graphicData uri="http://schemas.openxmlformats.org/drawingml/2006/table">
            <a:tbl>
              <a:tblPr/>
              <a:tblGrid>
                <a:gridCol w="3152633"/>
                <a:gridCol w="1097993"/>
                <a:gridCol w="1112953"/>
                <a:gridCol w="1105460"/>
                <a:gridCol w="1039114"/>
                <a:gridCol w="1117233"/>
              </a:tblGrid>
              <a:tr h="826153">
                <a:tc>
                  <a:txBody>
                    <a:bodyPr/>
                    <a:lstStyle/>
                    <a:p>
                      <a:pPr algn="l" fontAlgn="t"/>
                      <a:r>
                        <a:rPr lang="en-ZA" sz="1400" b="1" i="0" u="none" strike="noStrike" dirty="0">
                          <a:solidFill>
                            <a:srgbClr val="000000"/>
                          </a:solidFill>
                          <a:effectLst/>
                          <a:latin typeface="Times New Roman" panose="02020603050405020304" pitchFamily="18" charset="0"/>
                        </a:rPr>
                        <a:t>Percentage</a:t>
                      </a:r>
                    </a:p>
                  </a:txBody>
                  <a:tcPr marL="0" marR="0" marT="0" marB="0">
                    <a:lnL>
                      <a:noFill/>
                    </a:lnL>
                    <a:lnR>
                      <a:noFill/>
                    </a:lnR>
                    <a:lnT w="12700" cap="flat" cmpd="sng" algn="ctr">
                      <a:solidFill>
                        <a:srgbClr val="9BBB59"/>
                      </a:solidFill>
                      <a:prstDash val="solid"/>
                      <a:round/>
                      <a:headEnd type="none" w="med" len="med"/>
                      <a:tailEnd type="none" w="med" len="med"/>
                    </a:lnT>
                    <a:lnB>
                      <a:noFill/>
                    </a:lnB>
                    <a:solidFill>
                      <a:srgbClr val="E6EED5"/>
                    </a:solidFill>
                  </a:tcPr>
                </a:tc>
                <a:tc>
                  <a:txBody>
                    <a:bodyPr/>
                    <a:lstStyle/>
                    <a:p>
                      <a:pPr algn="ctr" fontAlgn="t"/>
                      <a:r>
                        <a:rPr lang="en-ZA" sz="1400" b="0" i="0" u="none" strike="noStrike" dirty="0">
                          <a:solidFill>
                            <a:srgbClr val="000000"/>
                          </a:solidFill>
                          <a:effectLst/>
                          <a:latin typeface="Times New Roman" panose="02020603050405020304" pitchFamily="18" charset="0"/>
                        </a:rPr>
                        <a:t>% expenditure (2013/14)</a:t>
                      </a:r>
                    </a:p>
                  </a:txBody>
                  <a:tcPr marL="0" marR="0" marT="0" marB="0">
                    <a:lnL>
                      <a:noFill/>
                    </a:lnL>
                    <a:lnR>
                      <a:noFill/>
                    </a:lnR>
                    <a:lnT>
                      <a:noFill/>
                    </a:lnT>
                    <a:lnB>
                      <a:noFill/>
                    </a:lnB>
                    <a:solidFill>
                      <a:srgbClr val="E6EED5"/>
                    </a:solidFill>
                  </a:tcPr>
                </a:tc>
                <a:tc>
                  <a:txBody>
                    <a:bodyPr/>
                    <a:lstStyle/>
                    <a:p>
                      <a:pPr algn="ctr" fontAlgn="t"/>
                      <a:r>
                        <a:rPr lang="en-ZA" sz="1400" b="0" i="0" u="none" strike="noStrike" dirty="0">
                          <a:solidFill>
                            <a:srgbClr val="000000"/>
                          </a:solidFill>
                          <a:effectLst/>
                          <a:latin typeface="Times New Roman" panose="02020603050405020304" pitchFamily="18" charset="0"/>
                        </a:rPr>
                        <a:t>%  expenditure (2014/15)</a:t>
                      </a:r>
                    </a:p>
                  </a:txBody>
                  <a:tcPr marL="0" marR="0" marT="0" marB="0">
                    <a:lnL>
                      <a:noFill/>
                    </a:lnL>
                    <a:lnR>
                      <a:noFill/>
                    </a:lnR>
                    <a:lnT>
                      <a:noFill/>
                    </a:lnT>
                    <a:lnB>
                      <a:noFill/>
                    </a:lnB>
                    <a:solidFill>
                      <a:srgbClr val="E6EED5"/>
                    </a:solidFill>
                  </a:tcPr>
                </a:tc>
                <a:tc>
                  <a:txBody>
                    <a:bodyPr/>
                    <a:lstStyle/>
                    <a:p>
                      <a:pPr algn="ctr" fontAlgn="t"/>
                      <a:r>
                        <a:rPr lang="en-ZA" sz="1400" b="0" i="0" u="none" strike="noStrike" dirty="0">
                          <a:solidFill>
                            <a:srgbClr val="000000"/>
                          </a:solidFill>
                          <a:effectLst/>
                          <a:latin typeface="Times New Roman" panose="02020603050405020304" pitchFamily="18" charset="0"/>
                        </a:rPr>
                        <a:t>% expenditure (2015/16)</a:t>
                      </a:r>
                    </a:p>
                  </a:txBody>
                  <a:tcPr marL="0" marR="0" marT="0" marB="0">
                    <a:lnL>
                      <a:noFill/>
                    </a:lnL>
                    <a:lnR>
                      <a:noFill/>
                    </a:lnR>
                    <a:lnT>
                      <a:noFill/>
                    </a:lnT>
                    <a:lnB>
                      <a:noFill/>
                    </a:lnB>
                    <a:solidFill>
                      <a:srgbClr val="E6EED5"/>
                    </a:solidFill>
                  </a:tcPr>
                </a:tc>
                <a:tc>
                  <a:txBody>
                    <a:bodyPr/>
                    <a:lstStyle/>
                    <a:p>
                      <a:pPr algn="ctr" fontAlgn="t"/>
                      <a:r>
                        <a:rPr lang="en-ZA" sz="1400" b="0" i="0" u="none" strike="noStrike" dirty="0">
                          <a:solidFill>
                            <a:srgbClr val="000000"/>
                          </a:solidFill>
                          <a:effectLst/>
                          <a:latin typeface="Times New Roman" panose="02020603050405020304" pitchFamily="18" charset="0"/>
                        </a:rPr>
                        <a:t>Avge % Sending (2013/14 - 2015/16)</a:t>
                      </a:r>
                    </a:p>
                  </a:txBody>
                  <a:tcPr marL="0" marR="0" marT="0" marB="0">
                    <a:lnL>
                      <a:noFill/>
                    </a:lnL>
                    <a:lnR w="6350" cap="flat" cmpd="sng" algn="ctr">
                      <a:solidFill>
                        <a:srgbClr val="000000"/>
                      </a:solidFill>
                      <a:prstDash val="solid"/>
                      <a:round/>
                      <a:headEnd type="none" w="med" len="med"/>
                      <a:tailEnd type="none" w="med" len="med"/>
                    </a:lnR>
                    <a:lnT>
                      <a:noFill/>
                    </a:lnT>
                    <a:lnB>
                      <a:noFill/>
                    </a:lnB>
                    <a:solidFill>
                      <a:srgbClr val="E6EED5"/>
                    </a:solidFill>
                  </a:tcPr>
                </a:tc>
                <a:tc>
                  <a:txBody>
                    <a:bodyPr/>
                    <a:lstStyle/>
                    <a:p>
                      <a:pPr algn="ctr" fontAlgn="t"/>
                      <a:r>
                        <a:rPr lang="en-ZA" sz="1400" b="0" i="0" u="none" strike="noStrike" dirty="0">
                          <a:solidFill>
                            <a:srgbClr val="000000"/>
                          </a:solidFill>
                          <a:effectLst/>
                          <a:latin typeface="Times New Roman" panose="02020603050405020304" pitchFamily="18" charset="0"/>
                        </a:rPr>
                        <a:t>% expenditure (2016/17) </a:t>
                      </a:r>
                    </a:p>
                  </a:txBody>
                  <a:tcPr marL="0" marR="0" marT="0" marB="0">
                    <a:lnL w="6350" cap="flat" cmpd="sng" algn="ctr">
                      <a:solidFill>
                        <a:srgbClr val="000000"/>
                      </a:solidFill>
                      <a:prstDash val="solid"/>
                      <a:round/>
                      <a:headEnd type="none" w="med" len="med"/>
                      <a:tailEnd type="none" w="med" len="med"/>
                    </a:lnL>
                    <a:lnR>
                      <a:noFill/>
                    </a:lnR>
                    <a:lnT>
                      <a:noFill/>
                    </a:lnT>
                    <a:lnB>
                      <a:noFill/>
                    </a:lnB>
                    <a:solidFill>
                      <a:srgbClr val="E6EED5"/>
                    </a:solidFill>
                  </a:tcPr>
                </a:tc>
              </a:tr>
              <a:tr h="206538">
                <a:tc>
                  <a:txBody>
                    <a:bodyPr/>
                    <a:lstStyle/>
                    <a:p>
                      <a:pPr algn="l" fontAlgn="t"/>
                      <a:r>
                        <a:rPr lang="en-ZA" sz="1400" b="1" i="0" u="none" strike="noStrike" dirty="0">
                          <a:solidFill>
                            <a:srgbClr val="000000"/>
                          </a:solidFill>
                          <a:effectLst/>
                          <a:latin typeface="Times New Roman" panose="02020603050405020304" pitchFamily="18" charset="0"/>
                        </a:rPr>
                        <a:t>National Sphere</a:t>
                      </a:r>
                    </a:p>
                  </a:txBody>
                  <a:tcPr marL="0" marR="0" marT="0" marB="0">
                    <a:lnL>
                      <a:noFill/>
                    </a:lnL>
                    <a:lnR>
                      <a:noFill/>
                    </a:lnR>
                    <a:lnT>
                      <a:noFill/>
                    </a:lnT>
                    <a:lnB>
                      <a:noFill/>
                    </a:lnB>
                    <a:solidFill>
                      <a:srgbClr val="E6EED5"/>
                    </a:solidFill>
                  </a:tcPr>
                </a:tc>
                <a:tc>
                  <a:txBody>
                    <a:bodyPr/>
                    <a:lstStyle/>
                    <a:p>
                      <a:pPr algn="ctr" fontAlgn="t"/>
                      <a:r>
                        <a:rPr lang="en-ZA" sz="1400" b="0" i="0" u="none" strike="noStrike" dirty="0">
                          <a:solidFill>
                            <a:srgbClr val="000000"/>
                          </a:solidFill>
                          <a:effectLst/>
                          <a:latin typeface="Times New Roman" panose="02020603050405020304" pitchFamily="18" charset="0"/>
                        </a:rPr>
                        <a:t>99.0</a:t>
                      </a:r>
                    </a:p>
                  </a:txBody>
                  <a:tcPr marL="0" marR="0" marT="0" marB="0">
                    <a:lnL>
                      <a:noFill/>
                    </a:lnL>
                    <a:lnR>
                      <a:noFill/>
                    </a:lnR>
                    <a:lnT>
                      <a:noFill/>
                    </a:lnT>
                    <a:lnB>
                      <a:noFill/>
                    </a:lnB>
                    <a:solidFill>
                      <a:srgbClr val="E6EED5"/>
                    </a:solidFill>
                  </a:tcPr>
                </a:tc>
                <a:tc>
                  <a:txBody>
                    <a:bodyPr/>
                    <a:lstStyle/>
                    <a:p>
                      <a:pPr algn="ctr" fontAlgn="t"/>
                      <a:r>
                        <a:rPr lang="en-ZA" sz="1400" b="0" i="0" u="none" strike="noStrike" dirty="0">
                          <a:solidFill>
                            <a:srgbClr val="000000"/>
                          </a:solidFill>
                          <a:effectLst/>
                          <a:latin typeface="Times New Roman" panose="02020603050405020304" pitchFamily="18" charset="0"/>
                        </a:rPr>
                        <a:t>96.7</a:t>
                      </a:r>
                    </a:p>
                  </a:txBody>
                  <a:tcPr marL="0" marR="0" marT="0" marB="0">
                    <a:lnL>
                      <a:noFill/>
                    </a:lnL>
                    <a:lnR>
                      <a:noFill/>
                    </a:lnR>
                    <a:lnT>
                      <a:noFill/>
                    </a:lnT>
                    <a:lnB>
                      <a:noFill/>
                    </a:lnB>
                    <a:solidFill>
                      <a:srgbClr val="E6EED5"/>
                    </a:solidFill>
                  </a:tcPr>
                </a:tc>
                <a:tc>
                  <a:txBody>
                    <a:bodyPr/>
                    <a:lstStyle/>
                    <a:p>
                      <a:pPr algn="ctr" fontAlgn="t"/>
                      <a:r>
                        <a:rPr lang="en-ZA" sz="1400" b="0" i="0" u="none" strike="noStrike" dirty="0">
                          <a:solidFill>
                            <a:srgbClr val="000000"/>
                          </a:solidFill>
                          <a:effectLst/>
                          <a:latin typeface="Times New Roman" panose="02020603050405020304" pitchFamily="18" charset="0"/>
                        </a:rPr>
                        <a:t>98.9</a:t>
                      </a:r>
                    </a:p>
                  </a:txBody>
                  <a:tcPr marL="0" marR="0" marT="0" marB="0">
                    <a:lnL>
                      <a:noFill/>
                    </a:lnL>
                    <a:lnR>
                      <a:noFill/>
                    </a:lnR>
                    <a:lnT>
                      <a:noFill/>
                    </a:lnT>
                    <a:lnB>
                      <a:noFill/>
                    </a:lnB>
                    <a:solidFill>
                      <a:srgbClr val="E6EED5"/>
                    </a:solidFill>
                  </a:tcPr>
                </a:tc>
                <a:tc>
                  <a:txBody>
                    <a:bodyPr/>
                    <a:lstStyle/>
                    <a:p>
                      <a:pPr algn="ctr" fontAlgn="t"/>
                      <a:r>
                        <a:rPr lang="en-ZA" sz="1400" b="0" i="0" u="none" strike="noStrike" dirty="0">
                          <a:solidFill>
                            <a:srgbClr val="000000"/>
                          </a:solidFill>
                          <a:effectLst/>
                          <a:latin typeface="Times New Roman" panose="02020603050405020304" pitchFamily="18" charset="0"/>
                        </a:rPr>
                        <a:t>98.2</a:t>
                      </a:r>
                    </a:p>
                  </a:txBody>
                  <a:tcPr marL="0" marR="0" marT="0" marB="0">
                    <a:lnL>
                      <a:noFill/>
                    </a:lnL>
                    <a:lnR w="6350" cap="flat" cmpd="sng" algn="ctr">
                      <a:solidFill>
                        <a:srgbClr val="000000"/>
                      </a:solidFill>
                      <a:prstDash val="solid"/>
                      <a:round/>
                      <a:headEnd type="none" w="med" len="med"/>
                      <a:tailEnd type="none" w="med" len="med"/>
                    </a:lnR>
                    <a:lnT>
                      <a:noFill/>
                    </a:lnT>
                    <a:lnB>
                      <a:noFill/>
                    </a:lnB>
                    <a:solidFill>
                      <a:srgbClr val="E6EED5"/>
                    </a:solidFill>
                  </a:tcPr>
                </a:tc>
                <a:tc>
                  <a:txBody>
                    <a:bodyPr/>
                    <a:lstStyle/>
                    <a:p>
                      <a:pPr algn="ctr" fontAlgn="t"/>
                      <a:r>
                        <a:rPr lang="en-ZA" sz="1400" b="0" i="0" u="none" strike="noStrike" dirty="0">
                          <a:solidFill>
                            <a:srgbClr val="000000"/>
                          </a:solidFill>
                          <a:effectLst/>
                          <a:latin typeface="Times New Roman" panose="02020603050405020304" pitchFamily="18" charset="0"/>
                        </a:rPr>
                        <a:t>98.9</a:t>
                      </a:r>
                    </a:p>
                  </a:txBody>
                  <a:tcPr marL="0" marR="0" marT="0" marB="0">
                    <a:lnL w="6350" cap="flat" cmpd="sng" algn="ctr">
                      <a:solidFill>
                        <a:srgbClr val="000000"/>
                      </a:solidFill>
                      <a:prstDash val="solid"/>
                      <a:round/>
                      <a:headEnd type="none" w="med" len="med"/>
                      <a:tailEnd type="none" w="med" len="med"/>
                    </a:lnL>
                    <a:lnR>
                      <a:noFill/>
                    </a:lnR>
                    <a:lnT>
                      <a:noFill/>
                    </a:lnT>
                    <a:lnB>
                      <a:noFill/>
                    </a:lnB>
                    <a:solidFill>
                      <a:srgbClr val="E6EED5"/>
                    </a:solidFill>
                  </a:tcPr>
                </a:tc>
              </a:tr>
              <a:tr h="206538">
                <a:tc>
                  <a:txBody>
                    <a:bodyPr/>
                    <a:lstStyle/>
                    <a:p>
                      <a:pPr algn="l" fontAlgn="t"/>
                      <a:r>
                        <a:rPr lang="en-ZA" sz="1400" b="0" i="0" u="none" strike="noStrike" dirty="0">
                          <a:solidFill>
                            <a:srgbClr val="000000"/>
                          </a:solidFill>
                          <a:effectLst/>
                          <a:latin typeface="Times New Roman" panose="02020603050405020304" pitchFamily="18" charset="0"/>
                        </a:rPr>
                        <a:t>Selected Key budget Votes</a:t>
                      </a:r>
                    </a:p>
                  </a:txBody>
                  <a:tcPr marL="0" marR="0" marT="0" marB="0">
                    <a:lnL>
                      <a:noFill/>
                    </a:lnL>
                    <a:lnR>
                      <a:noFill/>
                    </a:lnR>
                    <a:lnT>
                      <a:noFill/>
                    </a:lnT>
                    <a:lnB>
                      <a:noFill/>
                    </a:lnB>
                    <a:solidFill>
                      <a:srgbClr val="E6EED5"/>
                    </a:solidFill>
                  </a:tcPr>
                </a:tc>
                <a:tc>
                  <a:txBody>
                    <a:bodyPr/>
                    <a:lstStyle/>
                    <a:p>
                      <a:pPr algn="r" fontAlgn="t"/>
                      <a:r>
                        <a:rPr lang="en-ZA" sz="1400" b="0" i="0" u="none" strike="noStrike" dirty="0">
                          <a:solidFill>
                            <a:srgbClr val="000000"/>
                          </a:solidFill>
                          <a:effectLst/>
                          <a:latin typeface="Times New Roman" panose="02020603050405020304" pitchFamily="18" charset="0"/>
                        </a:rPr>
                        <a:t> </a:t>
                      </a:r>
                    </a:p>
                  </a:txBody>
                  <a:tcPr marL="0" marR="0" marT="0" marB="0">
                    <a:lnL>
                      <a:noFill/>
                    </a:lnL>
                    <a:lnR>
                      <a:noFill/>
                    </a:lnR>
                    <a:lnT>
                      <a:noFill/>
                    </a:lnT>
                    <a:lnB>
                      <a:noFill/>
                    </a:lnB>
                    <a:solidFill>
                      <a:srgbClr val="E6EED5"/>
                    </a:solidFill>
                  </a:tcPr>
                </a:tc>
                <a:tc>
                  <a:txBody>
                    <a:bodyPr/>
                    <a:lstStyle/>
                    <a:p>
                      <a:pPr algn="r" fontAlgn="t"/>
                      <a:r>
                        <a:rPr lang="en-ZA" sz="1400" b="0" i="0" u="none" strike="noStrike" dirty="0">
                          <a:solidFill>
                            <a:srgbClr val="000000"/>
                          </a:solidFill>
                          <a:effectLst/>
                          <a:latin typeface="Times New Roman" panose="02020603050405020304" pitchFamily="18" charset="0"/>
                        </a:rPr>
                        <a:t> </a:t>
                      </a:r>
                    </a:p>
                  </a:txBody>
                  <a:tcPr marL="0" marR="0" marT="0" marB="0">
                    <a:lnL>
                      <a:noFill/>
                    </a:lnL>
                    <a:lnR>
                      <a:noFill/>
                    </a:lnR>
                    <a:lnT>
                      <a:noFill/>
                    </a:lnT>
                    <a:lnB>
                      <a:noFill/>
                    </a:lnB>
                    <a:solidFill>
                      <a:srgbClr val="E6EED5"/>
                    </a:solidFill>
                  </a:tcPr>
                </a:tc>
                <a:tc>
                  <a:txBody>
                    <a:bodyPr/>
                    <a:lstStyle/>
                    <a:p>
                      <a:pPr algn="r" fontAlgn="t"/>
                      <a:r>
                        <a:rPr lang="en-ZA" sz="1400" b="0" i="0" u="none" strike="noStrike" dirty="0">
                          <a:solidFill>
                            <a:srgbClr val="000000"/>
                          </a:solidFill>
                          <a:effectLst/>
                          <a:latin typeface="Times New Roman" panose="02020603050405020304" pitchFamily="18" charset="0"/>
                        </a:rPr>
                        <a:t> </a:t>
                      </a:r>
                    </a:p>
                  </a:txBody>
                  <a:tcPr marL="0" marR="0" marT="0" marB="0">
                    <a:lnL>
                      <a:noFill/>
                    </a:lnL>
                    <a:lnR>
                      <a:noFill/>
                    </a:lnR>
                    <a:lnT>
                      <a:noFill/>
                    </a:lnT>
                    <a:lnB>
                      <a:noFill/>
                    </a:lnB>
                    <a:solidFill>
                      <a:srgbClr val="E6EED5"/>
                    </a:solidFill>
                  </a:tcPr>
                </a:tc>
                <a:tc>
                  <a:txBody>
                    <a:bodyPr/>
                    <a:lstStyle/>
                    <a:p>
                      <a:pPr algn="r" fontAlgn="t"/>
                      <a:r>
                        <a:rPr lang="en-ZA" sz="1400" b="0" i="0" u="none" strike="noStrike" dirty="0">
                          <a:solidFill>
                            <a:srgbClr val="000000"/>
                          </a:solidFill>
                          <a:effectLst/>
                          <a:latin typeface="Times New Roman" panose="02020603050405020304" pitchFamily="18" charset="0"/>
                        </a:rPr>
                        <a:t> </a:t>
                      </a:r>
                    </a:p>
                  </a:txBody>
                  <a:tcPr marL="0" marR="0" marT="0" marB="0">
                    <a:lnL>
                      <a:noFill/>
                    </a:lnL>
                    <a:lnR w="6350" cap="flat" cmpd="sng" algn="ctr">
                      <a:solidFill>
                        <a:srgbClr val="000000"/>
                      </a:solidFill>
                      <a:prstDash val="solid"/>
                      <a:round/>
                      <a:headEnd type="none" w="med" len="med"/>
                      <a:tailEnd type="none" w="med" len="med"/>
                    </a:lnR>
                    <a:lnT>
                      <a:noFill/>
                    </a:lnT>
                    <a:lnB>
                      <a:noFill/>
                    </a:lnB>
                    <a:solidFill>
                      <a:srgbClr val="E6EED5"/>
                    </a:solidFill>
                  </a:tcPr>
                </a:tc>
                <a:tc>
                  <a:txBody>
                    <a:bodyPr/>
                    <a:lstStyle/>
                    <a:p>
                      <a:pPr algn="r" fontAlgn="t"/>
                      <a:r>
                        <a:rPr lang="en-ZA" sz="1400" b="0" i="0" u="none" strike="noStrike" dirty="0">
                          <a:solidFill>
                            <a:srgbClr val="000000"/>
                          </a:solidFill>
                          <a:effectLst/>
                          <a:latin typeface="Times New Roman" panose="02020603050405020304" pitchFamily="18" charset="0"/>
                        </a:rPr>
                        <a:t> </a:t>
                      </a:r>
                    </a:p>
                  </a:txBody>
                  <a:tcPr marL="0" marR="0" marT="0" marB="0">
                    <a:lnL w="6350" cap="flat" cmpd="sng" algn="ctr">
                      <a:solidFill>
                        <a:srgbClr val="000000"/>
                      </a:solidFill>
                      <a:prstDash val="solid"/>
                      <a:round/>
                      <a:headEnd type="none" w="med" len="med"/>
                      <a:tailEnd type="none" w="med" len="med"/>
                    </a:lnL>
                    <a:lnR>
                      <a:noFill/>
                    </a:lnR>
                    <a:lnT>
                      <a:noFill/>
                    </a:lnT>
                    <a:lnB>
                      <a:noFill/>
                    </a:lnB>
                    <a:solidFill>
                      <a:srgbClr val="E6EED5"/>
                    </a:solidFill>
                  </a:tcPr>
                </a:tc>
              </a:tr>
              <a:tr h="206538">
                <a:tc>
                  <a:txBody>
                    <a:bodyPr/>
                    <a:lstStyle/>
                    <a:p>
                      <a:pPr algn="l" fontAlgn="t"/>
                      <a:r>
                        <a:rPr lang="en-ZA" sz="1400" b="0" i="0" u="none" strike="noStrike" dirty="0">
                          <a:solidFill>
                            <a:srgbClr val="000000"/>
                          </a:solidFill>
                          <a:effectLst/>
                          <a:latin typeface="Times New Roman" panose="02020603050405020304" pitchFamily="18" charset="0"/>
                        </a:rPr>
                        <a:t>11. Public Works</a:t>
                      </a:r>
                    </a:p>
                  </a:txBody>
                  <a:tcPr marL="0" marR="0" marT="0" marB="0">
                    <a:lnL>
                      <a:noFill/>
                    </a:lnL>
                    <a:lnR>
                      <a:noFill/>
                    </a:lnR>
                    <a:lnT>
                      <a:noFill/>
                    </a:lnT>
                    <a:lnB>
                      <a:noFill/>
                    </a:lnB>
                  </a:tcPr>
                </a:tc>
                <a:tc>
                  <a:txBody>
                    <a:bodyPr/>
                    <a:lstStyle/>
                    <a:p>
                      <a:pPr algn="l" fontAlgn="t"/>
                      <a:r>
                        <a:rPr lang="en-ZA" sz="1400" b="0" i="0" u="none" strike="noStrike" dirty="0">
                          <a:solidFill>
                            <a:srgbClr val="000000"/>
                          </a:solidFill>
                          <a:effectLst/>
                          <a:latin typeface="Times New Roman" panose="02020603050405020304" pitchFamily="18" charset="0"/>
                        </a:rPr>
                        <a:t>           97.5 </a:t>
                      </a:r>
                    </a:p>
                  </a:txBody>
                  <a:tcPr marL="0" marR="0" marT="0" marB="0">
                    <a:lnL>
                      <a:noFill/>
                    </a:lnL>
                    <a:lnR>
                      <a:noFill/>
                    </a:lnR>
                    <a:lnT>
                      <a:noFill/>
                    </a:lnT>
                    <a:lnB>
                      <a:noFill/>
                    </a:lnB>
                  </a:tcPr>
                </a:tc>
                <a:tc>
                  <a:txBody>
                    <a:bodyPr/>
                    <a:lstStyle/>
                    <a:p>
                      <a:pPr algn="l" fontAlgn="t"/>
                      <a:r>
                        <a:rPr lang="en-ZA" sz="1400" b="0" i="0" u="none" strike="noStrike" dirty="0">
                          <a:solidFill>
                            <a:srgbClr val="000000"/>
                          </a:solidFill>
                          <a:effectLst/>
                          <a:latin typeface="Times New Roman" panose="02020603050405020304" pitchFamily="18" charset="0"/>
                        </a:rPr>
                        <a:t>            98.4 </a:t>
                      </a:r>
                    </a:p>
                  </a:txBody>
                  <a:tcPr marL="0" marR="0" marT="0" marB="0">
                    <a:lnL>
                      <a:noFill/>
                    </a:lnL>
                    <a:lnR>
                      <a:noFill/>
                    </a:lnR>
                    <a:lnT>
                      <a:noFill/>
                    </a:lnT>
                    <a:lnB>
                      <a:noFill/>
                    </a:lnB>
                  </a:tcPr>
                </a:tc>
                <a:tc>
                  <a:txBody>
                    <a:bodyPr/>
                    <a:lstStyle/>
                    <a:p>
                      <a:pPr algn="l" fontAlgn="t"/>
                      <a:r>
                        <a:rPr lang="en-ZA" sz="1400" b="0" i="0" u="none" strike="noStrike" dirty="0">
                          <a:solidFill>
                            <a:srgbClr val="000000"/>
                          </a:solidFill>
                          <a:effectLst/>
                          <a:latin typeface="Times New Roman" panose="02020603050405020304" pitchFamily="18" charset="0"/>
                        </a:rPr>
                        <a:t>          99.5 </a:t>
                      </a:r>
                    </a:p>
                  </a:txBody>
                  <a:tcPr marL="0" marR="0" marT="0" marB="0">
                    <a:lnL>
                      <a:noFill/>
                    </a:lnL>
                    <a:lnR>
                      <a:noFill/>
                    </a:lnR>
                    <a:lnT>
                      <a:noFill/>
                    </a:lnT>
                    <a:lnB>
                      <a:noFill/>
                    </a:lnB>
                  </a:tcPr>
                </a:tc>
                <a:tc>
                  <a:txBody>
                    <a:bodyPr/>
                    <a:lstStyle/>
                    <a:p>
                      <a:pPr algn="l" fontAlgn="t"/>
                      <a:r>
                        <a:rPr lang="en-ZA" sz="1400" b="0" i="0" u="none" strike="noStrike" dirty="0">
                          <a:solidFill>
                            <a:srgbClr val="000000"/>
                          </a:solidFill>
                          <a:effectLst/>
                          <a:latin typeface="Times New Roman" panose="02020603050405020304" pitchFamily="18" charset="0"/>
                        </a:rPr>
                        <a:t>            98.5 </a:t>
                      </a:r>
                    </a:p>
                  </a:txBody>
                  <a:tcPr marL="0" marR="0" marT="0" marB="0">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t"/>
                      <a:r>
                        <a:rPr lang="en-ZA" sz="1400" b="0" i="0" u="none" strike="noStrike" dirty="0">
                          <a:solidFill>
                            <a:srgbClr val="000000"/>
                          </a:solidFill>
                          <a:effectLst/>
                          <a:latin typeface="Times New Roman" panose="02020603050405020304" pitchFamily="18" charset="0"/>
                        </a:rPr>
                        <a:t>            98.9 </a:t>
                      </a:r>
                    </a:p>
                  </a:txBody>
                  <a:tcPr marL="0" marR="0" marT="0" marB="0">
                    <a:lnL w="6350" cap="flat" cmpd="sng" algn="ctr">
                      <a:solidFill>
                        <a:srgbClr val="000000"/>
                      </a:solidFill>
                      <a:prstDash val="solid"/>
                      <a:round/>
                      <a:headEnd type="none" w="med" len="med"/>
                      <a:tailEnd type="none" w="med" len="med"/>
                    </a:lnL>
                    <a:lnR>
                      <a:noFill/>
                    </a:lnR>
                    <a:lnT>
                      <a:noFill/>
                    </a:lnT>
                    <a:lnB>
                      <a:noFill/>
                    </a:lnB>
                  </a:tcPr>
                </a:tc>
              </a:tr>
              <a:tr h="206538">
                <a:tc>
                  <a:txBody>
                    <a:bodyPr/>
                    <a:lstStyle/>
                    <a:p>
                      <a:pPr algn="l" fontAlgn="t"/>
                      <a:r>
                        <a:rPr lang="en-ZA" sz="1400" b="0" i="0" u="none" strike="noStrike" dirty="0">
                          <a:solidFill>
                            <a:srgbClr val="000000"/>
                          </a:solidFill>
                          <a:effectLst/>
                          <a:latin typeface="Times New Roman" panose="02020603050405020304" pitchFamily="18" charset="0"/>
                        </a:rPr>
                        <a:t>14. Basic education</a:t>
                      </a:r>
                    </a:p>
                  </a:txBody>
                  <a:tcPr marL="0" marR="0" marT="0" marB="0">
                    <a:lnL>
                      <a:noFill/>
                    </a:lnL>
                    <a:lnR>
                      <a:noFill/>
                    </a:lnR>
                    <a:lnT>
                      <a:noFill/>
                    </a:lnT>
                    <a:lnB>
                      <a:noFill/>
                    </a:lnB>
                    <a:solidFill>
                      <a:srgbClr val="E6EED5"/>
                    </a:solidFill>
                  </a:tcPr>
                </a:tc>
                <a:tc>
                  <a:txBody>
                    <a:bodyPr/>
                    <a:lstStyle/>
                    <a:p>
                      <a:pPr algn="l" fontAlgn="t"/>
                      <a:r>
                        <a:rPr lang="en-ZA" sz="1400" b="0" i="0" u="none" strike="noStrike" dirty="0">
                          <a:solidFill>
                            <a:srgbClr val="000000"/>
                          </a:solidFill>
                          <a:effectLst/>
                          <a:latin typeface="Times New Roman" panose="02020603050405020304" pitchFamily="18" charset="0"/>
                        </a:rPr>
                        <a:t>           96.5 </a:t>
                      </a:r>
                    </a:p>
                  </a:txBody>
                  <a:tcPr marL="0" marR="0" marT="0" marB="0">
                    <a:lnL>
                      <a:noFill/>
                    </a:lnL>
                    <a:lnR>
                      <a:noFill/>
                    </a:lnR>
                    <a:lnT>
                      <a:noFill/>
                    </a:lnT>
                    <a:lnB>
                      <a:noFill/>
                    </a:lnB>
                    <a:solidFill>
                      <a:srgbClr val="E6EED5"/>
                    </a:solidFill>
                  </a:tcPr>
                </a:tc>
                <a:tc>
                  <a:txBody>
                    <a:bodyPr/>
                    <a:lstStyle/>
                    <a:p>
                      <a:pPr algn="l" fontAlgn="t"/>
                      <a:r>
                        <a:rPr lang="en-ZA" sz="1400" b="0" i="0" u="none" strike="noStrike" dirty="0">
                          <a:solidFill>
                            <a:srgbClr val="000000"/>
                          </a:solidFill>
                          <a:effectLst/>
                          <a:latin typeface="Times New Roman" panose="02020603050405020304" pitchFamily="18" charset="0"/>
                        </a:rPr>
                        <a:t>            99.2 </a:t>
                      </a:r>
                    </a:p>
                  </a:txBody>
                  <a:tcPr marL="0" marR="0" marT="0" marB="0">
                    <a:lnL>
                      <a:noFill/>
                    </a:lnL>
                    <a:lnR>
                      <a:noFill/>
                    </a:lnR>
                    <a:lnT>
                      <a:noFill/>
                    </a:lnT>
                    <a:lnB>
                      <a:noFill/>
                    </a:lnB>
                    <a:solidFill>
                      <a:srgbClr val="E6EED5"/>
                    </a:solidFill>
                  </a:tcPr>
                </a:tc>
                <a:tc>
                  <a:txBody>
                    <a:bodyPr/>
                    <a:lstStyle/>
                    <a:p>
                      <a:pPr algn="l" fontAlgn="t"/>
                      <a:r>
                        <a:rPr lang="en-ZA" sz="1400" b="0" i="0" u="none" strike="noStrike" dirty="0">
                          <a:solidFill>
                            <a:srgbClr val="000000"/>
                          </a:solidFill>
                          <a:effectLst/>
                          <a:latin typeface="Times New Roman" panose="02020603050405020304" pitchFamily="18" charset="0"/>
                        </a:rPr>
                        <a:t>          97.7 </a:t>
                      </a:r>
                    </a:p>
                  </a:txBody>
                  <a:tcPr marL="0" marR="0" marT="0" marB="0">
                    <a:lnL>
                      <a:noFill/>
                    </a:lnL>
                    <a:lnR>
                      <a:noFill/>
                    </a:lnR>
                    <a:lnT>
                      <a:noFill/>
                    </a:lnT>
                    <a:lnB>
                      <a:noFill/>
                    </a:lnB>
                    <a:solidFill>
                      <a:srgbClr val="E6EED5"/>
                    </a:solidFill>
                  </a:tcPr>
                </a:tc>
                <a:tc>
                  <a:txBody>
                    <a:bodyPr/>
                    <a:lstStyle/>
                    <a:p>
                      <a:pPr algn="l" fontAlgn="t"/>
                      <a:r>
                        <a:rPr lang="en-ZA" sz="1400" b="0" i="0" u="none" strike="noStrike" dirty="0">
                          <a:solidFill>
                            <a:srgbClr val="000000"/>
                          </a:solidFill>
                          <a:effectLst/>
                          <a:latin typeface="Times New Roman" panose="02020603050405020304" pitchFamily="18" charset="0"/>
                        </a:rPr>
                        <a:t>            97.8 </a:t>
                      </a:r>
                    </a:p>
                  </a:txBody>
                  <a:tcPr marL="0" marR="0" marT="0" marB="0">
                    <a:lnL>
                      <a:noFill/>
                    </a:lnL>
                    <a:lnR w="6350" cap="flat" cmpd="sng" algn="ctr">
                      <a:solidFill>
                        <a:srgbClr val="000000"/>
                      </a:solidFill>
                      <a:prstDash val="solid"/>
                      <a:round/>
                      <a:headEnd type="none" w="med" len="med"/>
                      <a:tailEnd type="none" w="med" len="med"/>
                    </a:lnR>
                    <a:lnT>
                      <a:noFill/>
                    </a:lnT>
                    <a:lnB>
                      <a:noFill/>
                    </a:lnB>
                    <a:solidFill>
                      <a:srgbClr val="E6EED5"/>
                    </a:solidFill>
                  </a:tcPr>
                </a:tc>
                <a:tc>
                  <a:txBody>
                    <a:bodyPr/>
                    <a:lstStyle/>
                    <a:p>
                      <a:pPr algn="l" fontAlgn="t"/>
                      <a:r>
                        <a:rPr lang="en-ZA" sz="1400" b="0" i="0" u="none" strike="noStrike" dirty="0">
                          <a:solidFill>
                            <a:srgbClr val="000000"/>
                          </a:solidFill>
                          <a:effectLst/>
                          <a:latin typeface="Times New Roman" panose="02020603050405020304" pitchFamily="18" charset="0"/>
                        </a:rPr>
                        <a:t>            94.9 </a:t>
                      </a:r>
                    </a:p>
                  </a:txBody>
                  <a:tcPr marL="0" marR="0" marT="0" marB="0">
                    <a:lnL w="6350" cap="flat" cmpd="sng" algn="ctr">
                      <a:solidFill>
                        <a:srgbClr val="000000"/>
                      </a:solidFill>
                      <a:prstDash val="solid"/>
                      <a:round/>
                      <a:headEnd type="none" w="med" len="med"/>
                      <a:tailEnd type="none" w="med" len="med"/>
                    </a:lnL>
                    <a:lnR>
                      <a:noFill/>
                    </a:lnR>
                    <a:lnT>
                      <a:noFill/>
                    </a:lnT>
                    <a:lnB>
                      <a:noFill/>
                    </a:lnB>
                    <a:solidFill>
                      <a:srgbClr val="E6EED5"/>
                    </a:solidFill>
                  </a:tcPr>
                </a:tc>
              </a:tr>
              <a:tr h="206538">
                <a:tc>
                  <a:txBody>
                    <a:bodyPr/>
                    <a:lstStyle/>
                    <a:p>
                      <a:pPr algn="l" fontAlgn="t"/>
                      <a:r>
                        <a:rPr lang="en-ZA" sz="1400" b="0" i="0" u="none" strike="noStrike" dirty="0">
                          <a:solidFill>
                            <a:srgbClr val="000000"/>
                          </a:solidFill>
                          <a:effectLst/>
                          <a:latin typeface="Times New Roman" panose="02020603050405020304" pitchFamily="18" charset="0"/>
                        </a:rPr>
                        <a:t>15. Higher Education and Training</a:t>
                      </a:r>
                    </a:p>
                  </a:txBody>
                  <a:tcPr marL="0" marR="0" marT="0" marB="0">
                    <a:lnL>
                      <a:noFill/>
                    </a:lnL>
                    <a:lnR>
                      <a:noFill/>
                    </a:lnR>
                    <a:lnT>
                      <a:noFill/>
                    </a:lnT>
                    <a:lnB>
                      <a:noFill/>
                    </a:lnB>
                  </a:tcPr>
                </a:tc>
                <a:tc>
                  <a:txBody>
                    <a:bodyPr/>
                    <a:lstStyle/>
                    <a:p>
                      <a:pPr algn="l" fontAlgn="t"/>
                      <a:r>
                        <a:rPr lang="en-ZA" sz="1400" b="0" i="0" u="none" strike="noStrike" dirty="0">
                          <a:solidFill>
                            <a:srgbClr val="000000"/>
                          </a:solidFill>
                          <a:effectLst/>
                          <a:latin typeface="Times New Roman" panose="02020603050405020304" pitchFamily="18" charset="0"/>
                        </a:rPr>
                        <a:t>           99.6 </a:t>
                      </a:r>
                    </a:p>
                  </a:txBody>
                  <a:tcPr marL="0" marR="0" marT="0" marB="0">
                    <a:lnL>
                      <a:noFill/>
                    </a:lnL>
                    <a:lnR>
                      <a:noFill/>
                    </a:lnR>
                    <a:lnT>
                      <a:noFill/>
                    </a:lnT>
                    <a:lnB>
                      <a:noFill/>
                    </a:lnB>
                  </a:tcPr>
                </a:tc>
                <a:tc>
                  <a:txBody>
                    <a:bodyPr/>
                    <a:lstStyle/>
                    <a:p>
                      <a:pPr algn="l" fontAlgn="t"/>
                      <a:r>
                        <a:rPr lang="en-ZA" sz="1400" b="0" i="0" u="none" strike="noStrike" dirty="0">
                          <a:solidFill>
                            <a:srgbClr val="000000"/>
                          </a:solidFill>
                          <a:effectLst/>
                          <a:latin typeface="Times New Roman" panose="02020603050405020304" pitchFamily="18" charset="0"/>
                        </a:rPr>
                        <a:t>          101.3 </a:t>
                      </a:r>
                    </a:p>
                  </a:txBody>
                  <a:tcPr marL="0" marR="0" marT="0" marB="0">
                    <a:lnL>
                      <a:noFill/>
                    </a:lnL>
                    <a:lnR>
                      <a:noFill/>
                    </a:lnR>
                    <a:lnT>
                      <a:noFill/>
                    </a:lnT>
                    <a:lnB>
                      <a:noFill/>
                    </a:lnB>
                  </a:tcPr>
                </a:tc>
                <a:tc>
                  <a:txBody>
                    <a:bodyPr/>
                    <a:lstStyle/>
                    <a:p>
                      <a:pPr algn="l" fontAlgn="t"/>
                      <a:r>
                        <a:rPr lang="en-ZA" sz="1400" b="0" i="0" u="none" strike="noStrike" dirty="0">
                          <a:solidFill>
                            <a:srgbClr val="000000"/>
                          </a:solidFill>
                          <a:effectLst/>
                          <a:latin typeface="Times New Roman" panose="02020603050405020304" pitchFamily="18" charset="0"/>
                        </a:rPr>
                        <a:t>        100.1 </a:t>
                      </a:r>
                    </a:p>
                  </a:txBody>
                  <a:tcPr marL="0" marR="0" marT="0" marB="0">
                    <a:lnL>
                      <a:noFill/>
                    </a:lnL>
                    <a:lnR>
                      <a:noFill/>
                    </a:lnR>
                    <a:lnT>
                      <a:noFill/>
                    </a:lnT>
                    <a:lnB>
                      <a:noFill/>
                    </a:lnB>
                  </a:tcPr>
                </a:tc>
                <a:tc>
                  <a:txBody>
                    <a:bodyPr/>
                    <a:lstStyle/>
                    <a:p>
                      <a:pPr algn="l" fontAlgn="t"/>
                      <a:r>
                        <a:rPr lang="en-ZA" sz="1400" b="0" i="0" u="none" strike="noStrike" dirty="0">
                          <a:solidFill>
                            <a:srgbClr val="000000"/>
                          </a:solidFill>
                          <a:effectLst/>
                          <a:latin typeface="Times New Roman" panose="02020603050405020304" pitchFamily="18" charset="0"/>
                        </a:rPr>
                        <a:t>          100.3 </a:t>
                      </a:r>
                    </a:p>
                  </a:txBody>
                  <a:tcPr marL="0" marR="0" marT="0" marB="0">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t"/>
                      <a:r>
                        <a:rPr lang="en-ZA" sz="1400" b="0" i="0" u="none" strike="noStrike" dirty="0">
                          <a:solidFill>
                            <a:srgbClr val="000000"/>
                          </a:solidFill>
                          <a:effectLst/>
                          <a:latin typeface="Times New Roman" panose="02020603050405020304" pitchFamily="18" charset="0"/>
                        </a:rPr>
                        <a:t>          100.0 </a:t>
                      </a:r>
                    </a:p>
                  </a:txBody>
                  <a:tcPr marL="0" marR="0" marT="0" marB="0">
                    <a:lnL w="6350" cap="flat" cmpd="sng" algn="ctr">
                      <a:solidFill>
                        <a:srgbClr val="000000"/>
                      </a:solidFill>
                      <a:prstDash val="solid"/>
                      <a:round/>
                      <a:headEnd type="none" w="med" len="med"/>
                      <a:tailEnd type="none" w="med" len="med"/>
                    </a:lnL>
                    <a:lnR>
                      <a:noFill/>
                    </a:lnR>
                    <a:lnT>
                      <a:noFill/>
                    </a:lnT>
                    <a:lnB>
                      <a:noFill/>
                    </a:lnB>
                  </a:tcPr>
                </a:tc>
              </a:tr>
              <a:tr h="206538">
                <a:tc>
                  <a:txBody>
                    <a:bodyPr/>
                    <a:lstStyle/>
                    <a:p>
                      <a:pPr algn="l" fontAlgn="t"/>
                      <a:r>
                        <a:rPr lang="en-ZA" sz="1400" b="0" i="0" u="none" strike="noStrike" dirty="0">
                          <a:solidFill>
                            <a:srgbClr val="000000"/>
                          </a:solidFill>
                          <a:effectLst/>
                          <a:latin typeface="Times New Roman" panose="02020603050405020304" pitchFamily="18" charset="0"/>
                        </a:rPr>
                        <a:t>16. Health</a:t>
                      </a:r>
                    </a:p>
                  </a:txBody>
                  <a:tcPr marL="0" marR="0" marT="0" marB="0">
                    <a:lnL>
                      <a:noFill/>
                    </a:lnL>
                    <a:lnR>
                      <a:noFill/>
                    </a:lnR>
                    <a:lnT>
                      <a:noFill/>
                    </a:lnT>
                    <a:lnB>
                      <a:noFill/>
                    </a:lnB>
                    <a:solidFill>
                      <a:srgbClr val="E6EED5"/>
                    </a:solidFill>
                  </a:tcPr>
                </a:tc>
                <a:tc>
                  <a:txBody>
                    <a:bodyPr/>
                    <a:lstStyle/>
                    <a:p>
                      <a:pPr algn="l" fontAlgn="t"/>
                      <a:r>
                        <a:rPr lang="en-ZA" sz="1400" b="0" i="0" u="none" strike="noStrike" dirty="0">
                          <a:solidFill>
                            <a:srgbClr val="000000"/>
                          </a:solidFill>
                          <a:effectLst/>
                          <a:latin typeface="Times New Roman" panose="02020603050405020304" pitchFamily="18" charset="0"/>
                        </a:rPr>
                        <a:t>           97.7 </a:t>
                      </a:r>
                    </a:p>
                  </a:txBody>
                  <a:tcPr marL="0" marR="0" marT="0" marB="0">
                    <a:lnL>
                      <a:noFill/>
                    </a:lnL>
                    <a:lnR>
                      <a:noFill/>
                    </a:lnR>
                    <a:lnT>
                      <a:noFill/>
                    </a:lnT>
                    <a:lnB>
                      <a:noFill/>
                    </a:lnB>
                    <a:solidFill>
                      <a:srgbClr val="E6EED5"/>
                    </a:solidFill>
                  </a:tcPr>
                </a:tc>
                <a:tc>
                  <a:txBody>
                    <a:bodyPr/>
                    <a:lstStyle/>
                    <a:p>
                      <a:pPr algn="l" fontAlgn="t"/>
                      <a:r>
                        <a:rPr lang="en-ZA" sz="1400" b="0" i="0" u="none" strike="noStrike" dirty="0">
                          <a:solidFill>
                            <a:srgbClr val="000000"/>
                          </a:solidFill>
                          <a:effectLst/>
                          <a:latin typeface="Times New Roman" panose="02020603050405020304" pitchFamily="18" charset="0"/>
                        </a:rPr>
                        <a:t>            97.7 </a:t>
                      </a:r>
                    </a:p>
                  </a:txBody>
                  <a:tcPr marL="0" marR="0" marT="0" marB="0">
                    <a:lnL>
                      <a:noFill/>
                    </a:lnL>
                    <a:lnR>
                      <a:noFill/>
                    </a:lnR>
                    <a:lnT>
                      <a:noFill/>
                    </a:lnT>
                    <a:lnB>
                      <a:noFill/>
                    </a:lnB>
                    <a:solidFill>
                      <a:srgbClr val="E6EED5"/>
                    </a:solidFill>
                  </a:tcPr>
                </a:tc>
                <a:tc>
                  <a:txBody>
                    <a:bodyPr/>
                    <a:lstStyle/>
                    <a:p>
                      <a:pPr algn="l" fontAlgn="t"/>
                      <a:r>
                        <a:rPr lang="en-ZA" sz="1400" b="0" i="0" u="none" strike="noStrike" dirty="0">
                          <a:solidFill>
                            <a:srgbClr val="000000"/>
                          </a:solidFill>
                          <a:effectLst/>
                          <a:latin typeface="Times New Roman" panose="02020603050405020304" pitchFamily="18" charset="0"/>
                        </a:rPr>
                        <a:t>          99.3 </a:t>
                      </a:r>
                    </a:p>
                  </a:txBody>
                  <a:tcPr marL="0" marR="0" marT="0" marB="0">
                    <a:lnL>
                      <a:noFill/>
                    </a:lnL>
                    <a:lnR>
                      <a:noFill/>
                    </a:lnR>
                    <a:lnT>
                      <a:noFill/>
                    </a:lnT>
                    <a:lnB>
                      <a:noFill/>
                    </a:lnB>
                    <a:solidFill>
                      <a:srgbClr val="E6EED5"/>
                    </a:solidFill>
                  </a:tcPr>
                </a:tc>
                <a:tc>
                  <a:txBody>
                    <a:bodyPr/>
                    <a:lstStyle/>
                    <a:p>
                      <a:pPr algn="l" fontAlgn="t"/>
                      <a:r>
                        <a:rPr lang="en-ZA" sz="1400" b="0" i="0" u="none" strike="noStrike" dirty="0">
                          <a:solidFill>
                            <a:srgbClr val="000000"/>
                          </a:solidFill>
                          <a:effectLst/>
                          <a:latin typeface="Times New Roman" panose="02020603050405020304" pitchFamily="18" charset="0"/>
                        </a:rPr>
                        <a:t>            98.2 </a:t>
                      </a:r>
                    </a:p>
                  </a:txBody>
                  <a:tcPr marL="0" marR="0" marT="0" marB="0">
                    <a:lnL>
                      <a:noFill/>
                    </a:lnL>
                    <a:lnR w="6350" cap="flat" cmpd="sng" algn="ctr">
                      <a:solidFill>
                        <a:srgbClr val="000000"/>
                      </a:solidFill>
                      <a:prstDash val="solid"/>
                      <a:round/>
                      <a:headEnd type="none" w="med" len="med"/>
                      <a:tailEnd type="none" w="med" len="med"/>
                    </a:lnR>
                    <a:lnT>
                      <a:noFill/>
                    </a:lnT>
                    <a:lnB>
                      <a:noFill/>
                    </a:lnB>
                    <a:solidFill>
                      <a:srgbClr val="E6EED5"/>
                    </a:solidFill>
                  </a:tcPr>
                </a:tc>
                <a:tc>
                  <a:txBody>
                    <a:bodyPr/>
                    <a:lstStyle/>
                    <a:p>
                      <a:pPr algn="l" fontAlgn="t"/>
                      <a:r>
                        <a:rPr lang="en-ZA" sz="1400" b="0" i="0" u="none" strike="noStrike" dirty="0">
                          <a:solidFill>
                            <a:srgbClr val="000000"/>
                          </a:solidFill>
                          <a:effectLst/>
                          <a:latin typeface="Times New Roman" panose="02020603050405020304" pitchFamily="18" charset="0"/>
                        </a:rPr>
                        <a:t>            99.7 </a:t>
                      </a:r>
                    </a:p>
                  </a:txBody>
                  <a:tcPr marL="0" marR="0" marT="0" marB="0">
                    <a:lnL w="6350" cap="flat" cmpd="sng" algn="ctr">
                      <a:solidFill>
                        <a:srgbClr val="000000"/>
                      </a:solidFill>
                      <a:prstDash val="solid"/>
                      <a:round/>
                      <a:headEnd type="none" w="med" len="med"/>
                      <a:tailEnd type="none" w="med" len="med"/>
                    </a:lnL>
                    <a:lnR>
                      <a:noFill/>
                    </a:lnR>
                    <a:lnT>
                      <a:noFill/>
                    </a:lnT>
                    <a:lnB>
                      <a:noFill/>
                    </a:lnB>
                    <a:solidFill>
                      <a:srgbClr val="E6EED5"/>
                    </a:solidFill>
                  </a:tcPr>
                </a:tc>
              </a:tr>
              <a:tr h="206538">
                <a:tc>
                  <a:txBody>
                    <a:bodyPr/>
                    <a:lstStyle/>
                    <a:p>
                      <a:pPr algn="l" fontAlgn="t"/>
                      <a:r>
                        <a:rPr lang="en-ZA" sz="1400" b="0" i="0" u="none" strike="noStrike" dirty="0">
                          <a:solidFill>
                            <a:srgbClr val="000000"/>
                          </a:solidFill>
                          <a:effectLst/>
                          <a:latin typeface="Times New Roman" panose="02020603050405020304" pitchFamily="18" charset="0"/>
                        </a:rPr>
                        <a:t>18. Correctional Services</a:t>
                      </a:r>
                    </a:p>
                  </a:txBody>
                  <a:tcPr marL="0" marR="0" marT="0" marB="0">
                    <a:lnL>
                      <a:noFill/>
                    </a:lnL>
                    <a:lnR>
                      <a:noFill/>
                    </a:lnR>
                    <a:lnT>
                      <a:noFill/>
                    </a:lnT>
                    <a:lnB>
                      <a:noFill/>
                    </a:lnB>
                  </a:tcPr>
                </a:tc>
                <a:tc>
                  <a:txBody>
                    <a:bodyPr/>
                    <a:lstStyle/>
                    <a:p>
                      <a:pPr algn="l" fontAlgn="t"/>
                      <a:r>
                        <a:rPr lang="en-ZA" sz="1400" b="0" i="0" u="none" strike="noStrike" dirty="0">
                          <a:solidFill>
                            <a:srgbClr val="000000"/>
                          </a:solidFill>
                          <a:effectLst/>
                          <a:latin typeface="Times New Roman" panose="02020603050405020304" pitchFamily="18" charset="0"/>
                        </a:rPr>
                        <a:t>           99.5 </a:t>
                      </a:r>
                    </a:p>
                  </a:txBody>
                  <a:tcPr marL="0" marR="0" marT="0" marB="0">
                    <a:lnL>
                      <a:noFill/>
                    </a:lnL>
                    <a:lnR>
                      <a:noFill/>
                    </a:lnR>
                    <a:lnT>
                      <a:noFill/>
                    </a:lnT>
                    <a:lnB>
                      <a:noFill/>
                    </a:lnB>
                  </a:tcPr>
                </a:tc>
                <a:tc>
                  <a:txBody>
                    <a:bodyPr/>
                    <a:lstStyle/>
                    <a:p>
                      <a:pPr algn="l" fontAlgn="t"/>
                      <a:r>
                        <a:rPr lang="en-ZA" sz="1400" b="0" i="0" u="none" strike="noStrike" dirty="0">
                          <a:solidFill>
                            <a:srgbClr val="000000"/>
                          </a:solidFill>
                          <a:effectLst/>
                          <a:latin typeface="Times New Roman" panose="02020603050405020304" pitchFamily="18" charset="0"/>
                        </a:rPr>
                        <a:t>            99.0 </a:t>
                      </a:r>
                    </a:p>
                  </a:txBody>
                  <a:tcPr marL="0" marR="0" marT="0" marB="0">
                    <a:lnL>
                      <a:noFill/>
                    </a:lnL>
                    <a:lnR>
                      <a:noFill/>
                    </a:lnR>
                    <a:lnT>
                      <a:noFill/>
                    </a:lnT>
                    <a:lnB>
                      <a:noFill/>
                    </a:lnB>
                  </a:tcPr>
                </a:tc>
                <a:tc>
                  <a:txBody>
                    <a:bodyPr/>
                    <a:lstStyle/>
                    <a:p>
                      <a:pPr algn="l" fontAlgn="t"/>
                      <a:r>
                        <a:rPr lang="en-ZA" sz="1400" b="0" i="0" u="none" strike="noStrike" dirty="0">
                          <a:solidFill>
                            <a:srgbClr val="000000"/>
                          </a:solidFill>
                          <a:effectLst/>
                          <a:latin typeface="Times New Roman" panose="02020603050405020304" pitchFamily="18" charset="0"/>
                        </a:rPr>
                        <a:t>        100.0 </a:t>
                      </a:r>
                    </a:p>
                  </a:txBody>
                  <a:tcPr marL="0" marR="0" marT="0" marB="0">
                    <a:lnL>
                      <a:noFill/>
                    </a:lnL>
                    <a:lnR>
                      <a:noFill/>
                    </a:lnR>
                    <a:lnT>
                      <a:noFill/>
                    </a:lnT>
                    <a:lnB>
                      <a:noFill/>
                    </a:lnB>
                  </a:tcPr>
                </a:tc>
                <a:tc>
                  <a:txBody>
                    <a:bodyPr/>
                    <a:lstStyle/>
                    <a:p>
                      <a:pPr algn="l" fontAlgn="t"/>
                      <a:r>
                        <a:rPr lang="en-ZA" sz="1400" b="0" i="0" u="none" strike="noStrike" dirty="0">
                          <a:solidFill>
                            <a:srgbClr val="000000"/>
                          </a:solidFill>
                          <a:effectLst/>
                          <a:latin typeface="Times New Roman" panose="02020603050405020304" pitchFamily="18" charset="0"/>
                        </a:rPr>
                        <a:t>            99.5 </a:t>
                      </a:r>
                    </a:p>
                  </a:txBody>
                  <a:tcPr marL="0" marR="0" marT="0" marB="0">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t"/>
                      <a:r>
                        <a:rPr lang="en-ZA" sz="1400" b="0" i="0" u="none" strike="noStrike" dirty="0">
                          <a:solidFill>
                            <a:srgbClr val="000000"/>
                          </a:solidFill>
                          <a:effectLst/>
                          <a:latin typeface="Times New Roman" panose="02020603050405020304" pitchFamily="18" charset="0"/>
                        </a:rPr>
                        <a:t>          100.0 </a:t>
                      </a:r>
                    </a:p>
                  </a:txBody>
                  <a:tcPr marL="0" marR="0" marT="0" marB="0">
                    <a:lnL w="6350" cap="flat" cmpd="sng" algn="ctr">
                      <a:solidFill>
                        <a:srgbClr val="000000"/>
                      </a:solidFill>
                      <a:prstDash val="solid"/>
                      <a:round/>
                      <a:headEnd type="none" w="med" len="med"/>
                      <a:tailEnd type="none" w="med" len="med"/>
                    </a:lnL>
                    <a:lnR>
                      <a:noFill/>
                    </a:lnR>
                    <a:lnT>
                      <a:noFill/>
                    </a:lnT>
                    <a:lnB>
                      <a:noFill/>
                    </a:lnB>
                  </a:tcPr>
                </a:tc>
              </a:tr>
              <a:tr h="225350">
                <a:tc>
                  <a:txBody>
                    <a:bodyPr/>
                    <a:lstStyle/>
                    <a:p>
                      <a:pPr algn="l" fontAlgn="t"/>
                      <a:r>
                        <a:rPr lang="en-ZA" sz="1400" b="0" i="0" u="none" strike="noStrike" dirty="0">
                          <a:solidFill>
                            <a:srgbClr val="000000"/>
                          </a:solidFill>
                          <a:effectLst/>
                          <a:latin typeface="Times New Roman" panose="02020603050405020304" pitchFamily="18" charset="0"/>
                        </a:rPr>
                        <a:t>21. Justice and Constitutional Development</a:t>
                      </a:r>
                    </a:p>
                  </a:txBody>
                  <a:tcPr marL="0" marR="0" marT="0" marB="0">
                    <a:lnL>
                      <a:noFill/>
                    </a:lnL>
                    <a:lnR>
                      <a:noFill/>
                    </a:lnR>
                    <a:lnT>
                      <a:noFill/>
                    </a:lnT>
                    <a:lnB>
                      <a:noFill/>
                    </a:lnB>
                    <a:solidFill>
                      <a:srgbClr val="E6EED5"/>
                    </a:solidFill>
                  </a:tcPr>
                </a:tc>
                <a:tc>
                  <a:txBody>
                    <a:bodyPr/>
                    <a:lstStyle/>
                    <a:p>
                      <a:pPr algn="l" fontAlgn="t"/>
                      <a:r>
                        <a:rPr lang="en-ZA" sz="1400" b="0" i="0" u="none" strike="noStrike" dirty="0">
                          <a:solidFill>
                            <a:srgbClr val="000000"/>
                          </a:solidFill>
                          <a:effectLst/>
                          <a:latin typeface="Times New Roman" panose="02020603050405020304" pitchFamily="18" charset="0"/>
                        </a:rPr>
                        <a:t>           94.2 </a:t>
                      </a:r>
                    </a:p>
                  </a:txBody>
                  <a:tcPr marL="0" marR="0" marT="0" marB="0">
                    <a:lnL>
                      <a:noFill/>
                    </a:lnL>
                    <a:lnR>
                      <a:noFill/>
                    </a:lnR>
                    <a:lnT>
                      <a:noFill/>
                    </a:lnT>
                    <a:lnB>
                      <a:noFill/>
                    </a:lnB>
                    <a:solidFill>
                      <a:srgbClr val="E6EED5"/>
                    </a:solidFill>
                  </a:tcPr>
                </a:tc>
                <a:tc>
                  <a:txBody>
                    <a:bodyPr/>
                    <a:lstStyle/>
                    <a:p>
                      <a:pPr algn="l" fontAlgn="t"/>
                      <a:r>
                        <a:rPr lang="en-ZA" sz="1400" b="0" i="0" u="none" strike="noStrike" dirty="0">
                          <a:solidFill>
                            <a:srgbClr val="000000"/>
                          </a:solidFill>
                          <a:effectLst/>
                          <a:latin typeface="Times New Roman" panose="02020603050405020304" pitchFamily="18" charset="0"/>
                        </a:rPr>
                        <a:t>            96.3 </a:t>
                      </a:r>
                    </a:p>
                  </a:txBody>
                  <a:tcPr marL="0" marR="0" marT="0" marB="0">
                    <a:lnL>
                      <a:noFill/>
                    </a:lnL>
                    <a:lnR>
                      <a:noFill/>
                    </a:lnR>
                    <a:lnT>
                      <a:noFill/>
                    </a:lnT>
                    <a:lnB>
                      <a:noFill/>
                    </a:lnB>
                    <a:solidFill>
                      <a:srgbClr val="E6EED5"/>
                    </a:solidFill>
                  </a:tcPr>
                </a:tc>
                <a:tc>
                  <a:txBody>
                    <a:bodyPr/>
                    <a:lstStyle/>
                    <a:p>
                      <a:pPr algn="l" fontAlgn="t"/>
                      <a:r>
                        <a:rPr lang="en-ZA" sz="1400" b="0" i="0" u="none" strike="noStrike" dirty="0">
                          <a:solidFill>
                            <a:srgbClr val="000000"/>
                          </a:solidFill>
                          <a:effectLst/>
                          <a:latin typeface="Times New Roman" panose="02020603050405020304" pitchFamily="18" charset="0"/>
                        </a:rPr>
                        <a:t>          99.1 </a:t>
                      </a:r>
                    </a:p>
                  </a:txBody>
                  <a:tcPr marL="0" marR="0" marT="0" marB="0">
                    <a:lnL>
                      <a:noFill/>
                    </a:lnL>
                    <a:lnR>
                      <a:noFill/>
                    </a:lnR>
                    <a:lnT>
                      <a:noFill/>
                    </a:lnT>
                    <a:lnB>
                      <a:noFill/>
                    </a:lnB>
                    <a:solidFill>
                      <a:srgbClr val="E6EED5"/>
                    </a:solidFill>
                  </a:tcPr>
                </a:tc>
                <a:tc>
                  <a:txBody>
                    <a:bodyPr/>
                    <a:lstStyle/>
                    <a:p>
                      <a:pPr algn="l" fontAlgn="t"/>
                      <a:r>
                        <a:rPr lang="en-ZA" sz="1400" b="0" i="0" u="none" strike="noStrike" dirty="0">
                          <a:solidFill>
                            <a:srgbClr val="000000"/>
                          </a:solidFill>
                          <a:effectLst/>
                          <a:latin typeface="Times New Roman" panose="02020603050405020304" pitchFamily="18" charset="0"/>
                        </a:rPr>
                        <a:t>            96.5 </a:t>
                      </a:r>
                    </a:p>
                  </a:txBody>
                  <a:tcPr marL="0" marR="0" marT="0" marB="0">
                    <a:lnL>
                      <a:noFill/>
                    </a:lnL>
                    <a:lnR w="6350" cap="flat" cmpd="sng" algn="ctr">
                      <a:solidFill>
                        <a:srgbClr val="000000"/>
                      </a:solidFill>
                      <a:prstDash val="solid"/>
                      <a:round/>
                      <a:headEnd type="none" w="med" len="med"/>
                      <a:tailEnd type="none" w="med" len="med"/>
                    </a:lnR>
                    <a:lnT>
                      <a:noFill/>
                    </a:lnT>
                    <a:lnB>
                      <a:noFill/>
                    </a:lnB>
                    <a:solidFill>
                      <a:srgbClr val="E6EED5"/>
                    </a:solidFill>
                  </a:tcPr>
                </a:tc>
                <a:tc>
                  <a:txBody>
                    <a:bodyPr/>
                    <a:lstStyle/>
                    <a:p>
                      <a:pPr algn="l" fontAlgn="t"/>
                      <a:r>
                        <a:rPr lang="en-ZA" sz="1400" b="0" i="0" u="none" strike="noStrike" dirty="0">
                          <a:solidFill>
                            <a:srgbClr val="000000"/>
                          </a:solidFill>
                          <a:effectLst/>
                          <a:latin typeface="Times New Roman" panose="02020603050405020304" pitchFamily="18" charset="0"/>
                        </a:rPr>
                        <a:t>          100.0 </a:t>
                      </a:r>
                    </a:p>
                  </a:txBody>
                  <a:tcPr marL="0" marR="0" marT="0" marB="0">
                    <a:lnL w="6350" cap="flat" cmpd="sng" algn="ctr">
                      <a:solidFill>
                        <a:srgbClr val="000000"/>
                      </a:solidFill>
                      <a:prstDash val="solid"/>
                      <a:round/>
                      <a:headEnd type="none" w="med" len="med"/>
                      <a:tailEnd type="none" w="med" len="med"/>
                    </a:lnL>
                    <a:lnR>
                      <a:noFill/>
                    </a:lnR>
                    <a:lnT>
                      <a:noFill/>
                    </a:lnT>
                    <a:lnB>
                      <a:noFill/>
                    </a:lnB>
                    <a:solidFill>
                      <a:srgbClr val="E6EED5"/>
                    </a:solidFill>
                  </a:tcPr>
                </a:tc>
              </a:tr>
              <a:tr h="206538">
                <a:tc>
                  <a:txBody>
                    <a:bodyPr/>
                    <a:lstStyle/>
                    <a:p>
                      <a:pPr algn="l" fontAlgn="t"/>
                      <a:r>
                        <a:rPr lang="en-ZA" sz="1400" b="0" i="0" u="none" strike="noStrike" dirty="0">
                          <a:solidFill>
                            <a:srgbClr val="000000"/>
                          </a:solidFill>
                          <a:effectLst/>
                          <a:latin typeface="Times New Roman" panose="02020603050405020304" pitchFamily="18" charset="0"/>
                        </a:rPr>
                        <a:t>23. Police</a:t>
                      </a:r>
                    </a:p>
                  </a:txBody>
                  <a:tcPr marL="0" marR="0" marT="0" marB="0">
                    <a:lnL>
                      <a:noFill/>
                    </a:lnL>
                    <a:lnR>
                      <a:noFill/>
                    </a:lnR>
                    <a:lnT>
                      <a:noFill/>
                    </a:lnT>
                    <a:lnB>
                      <a:noFill/>
                    </a:lnB>
                  </a:tcPr>
                </a:tc>
                <a:tc>
                  <a:txBody>
                    <a:bodyPr/>
                    <a:lstStyle/>
                    <a:p>
                      <a:pPr algn="l" fontAlgn="t"/>
                      <a:r>
                        <a:rPr lang="en-ZA" sz="1400" b="0" i="0" u="none" strike="noStrike" dirty="0">
                          <a:solidFill>
                            <a:srgbClr val="000000"/>
                          </a:solidFill>
                          <a:effectLst/>
                          <a:latin typeface="Times New Roman" panose="02020603050405020304" pitchFamily="18" charset="0"/>
                        </a:rPr>
                        <a:t>         100.0 </a:t>
                      </a:r>
                    </a:p>
                  </a:txBody>
                  <a:tcPr marL="0" marR="0" marT="0" marB="0">
                    <a:lnL>
                      <a:noFill/>
                    </a:lnL>
                    <a:lnR>
                      <a:noFill/>
                    </a:lnR>
                    <a:lnT>
                      <a:noFill/>
                    </a:lnT>
                    <a:lnB>
                      <a:noFill/>
                    </a:lnB>
                  </a:tcPr>
                </a:tc>
                <a:tc>
                  <a:txBody>
                    <a:bodyPr/>
                    <a:lstStyle/>
                    <a:p>
                      <a:pPr algn="l" fontAlgn="t"/>
                      <a:r>
                        <a:rPr lang="en-ZA" sz="1400" b="0" i="0" u="none" strike="noStrike" dirty="0">
                          <a:solidFill>
                            <a:srgbClr val="000000"/>
                          </a:solidFill>
                          <a:effectLst/>
                          <a:latin typeface="Times New Roman" panose="02020603050405020304" pitchFamily="18" charset="0"/>
                        </a:rPr>
                        <a:t>          100.0 </a:t>
                      </a:r>
                    </a:p>
                  </a:txBody>
                  <a:tcPr marL="0" marR="0" marT="0" marB="0">
                    <a:lnL>
                      <a:noFill/>
                    </a:lnL>
                    <a:lnR>
                      <a:noFill/>
                    </a:lnR>
                    <a:lnT>
                      <a:noFill/>
                    </a:lnT>
                    <a:lnB>
                      <a:noFill/>
                    </a:lnB>
                  </a:tcPr>
                </a:tc>
                <a:tc>
                  <a:txBody>
                    <a:bodyPr/>
                    <a:lstStyle/>
                    <a:p>
                      <a:pPr algn="l" fontAlgn="t"/>
                      <a:r>
                        <a:rPr lang="en-ZA" sz="1400" b="0" i="0" u="none" strike="noStrike" dirty="0">
                          <a:solidFill>
                            <a:srgbClr val="000000"/>
                          </a:solidFill>
                          <a:effectLst/>
                          <a:latin typeface="Times New Roman" panose="02020603050405020304" pitchFamily="18" charset="0"/>
                        </a:rPr>
                        <a:t>        100.0 </a:t>
                      </a:r>
                    </a:p>
                  </a:txBody>
                  <a:tcPr marL="0" marR="0" marT="0" marB="0">
                    <a:lnL>
                      <a:noFill/>
                    </a:lnL>
                    <a:lnR>
                      <a:noFill/>
                    </a:lnR>
                    <a:lnT>
                      <a:noFill/>
                    </a:lnT>
                    <a:lnB>
                      <a:noFill/>
                    </a:lnB>
                  </a:tcPr>
                </a:tc>
                <a:tc>
                  <a:txBody>
                    <a:bodyPr/>
                    <a:lstStyle/>
                    <a:p>
                      <a:pPr algn="l" fontAlgn="t"/>
                      <a:r>
                        <a:rPr lang="en-ZA" sz="1400" b="0" i="0" u="none" strike="noStrike" dirty="0">
                          <a:solidFill>
                            <a:srgbClr val="000000"/>
                          </a:solidFill>
                          <a:effectLst/>
                          <a:latin typeface="Times New Roman" panose="02020603050405020304" pitchFamily="18" charset="0"/>
                        </a:rPr>
                        <a:t>          100.0 </a:t>
                      </a:r>
                    </a:p>
                  </a:txBody>
                  <a:tcPr marL="0" marR="0" marT="0" marB="0">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t"/>
                      <a:r>
                        <a:rPr lang="en-ZA" sz="1400" b="0" i="0" u="none" strike="noStrike" dirty="0">
                          <a:solidFill>
                            <a:srgbClr val="000000"/>
                          </a:solidFill>
                          <a:effectLst/>
                          <a:latin typeface="Times New Roman" panose="02020603050405020304" pitchFamily="18" charset="0"/>
                        </a:rPr>
                        <a:t>          100.0 </a:t>
                      </a:r>
                    </a:p>
                  </a:txBody>
                  <a:tcPr marL="0" marR="0" marT="0" marB="0">
                    <a:lnL w="6350" cap="flat" cmpd="sng" algn="ctr">
                      <a:solidFill>
                        <a:srgbClr val="000000"/>
                      </a:solidFill>
                      <a:prstDash val="solid"/>
                      <a:round/>
                      <a:headEnd type="none" w="med" len="med"/>
                      <a:tailEnd type="none" w="med" len="med"/>
                    </a:lnL>
                    <a:lnR>
                      <a:noFill/>
                    </a:lnR>
                    <a:lnT>
                      <a:noFill/>
                    </a:lnT>
                    <a:lnB>
                      <a:noFill/>
                    </a:lnB>
                  </a:tcPr>
                </a:tc>
              </a:tr>
              <a:tr h="225350">
                <a:tc>
                  <a:txBody>
                    <a:bodyPr/>
                    <a:lstStyle/>
                    <a:p>
                      <a:pPr algn="l" fontAlgn="t"/>
                      <a:r>
                        <a:rPr lang="en-ZA" sz="1400" b="0" i="0" u="none" strike="noStrike" dirty="0">
                          <a:solidFill>
                            <a:srgbClr val="000000"/>
                          </a:solidFill>
                          <a:effectLst/>
                          <a:latin typeface="Times New Roman" panose="02020603050405020304" pitchFamily="18" charset="0"/>
                        </a:rPr>
                        <a:t>24. Agriculture, Forestry and Fisheries</a:t>
                      </a:r>
                    </a:p>
                  </a:txBody>
                  <a:tcPr marL="0" marR="0" marT="0" marB="0">
                    <a:lnL>
                      <a:noFill/>
                    </a:lnL>
                    <a:lnR>
                      <a:noFill/>
                    </a:lnR>
                    <a:lnT>
                      <a:noFill/>
                    </a:lnT>
                    <a:lnB>
                      <a:noFill/>
                    </a:lnB>
                    <a:solidFill>
                      <a:srgbClr val="E6EED5"/>
                    </a:solidFill>
                  </a:tcPr>
                </a:tc>
                <a:tc>
                  <a:txBody>
                    <a:bodyPr/>
                    <a:lstStyle/>
                    <a:p>
                      <a:pPr algn="l" fontAlgn="t"/>
                      <a:r>
                        <a:rPr lang="en-ZA" sz="1400" b="0" i="0" u="none" strike="noStrike" dirty="0">
                          <a:solidFill>
                            <a:srgbClr val="000000"/>
                          </a:solidFill>
                          <a:effectLst/>
                          <a:latin typeface="Times New Roman" panose="02020603050405020304" pitchFamily="18" charset="0"/>
                        </a:rPr>
                        <a:t>           98.9 </a:t>
                      </a:r>
                    </a:p>
                  </a:txBody>
                  <a:tcPr marL="0" marR="0" marT="0" marB="0">
                    <a:lnL>
                      <a:noFill/>
                    </a:lnL>
                    <a:lnR>
                      <a:noFill/>
                    </a:lnR>
                    <a:lnT>
                      <a:noFill/>
                    </a:lnT>
                    <a:lnB>
                      <a:noFill/>
                    </a:lnB>
                    <a:solidFill>
                      <a:srgbClr val="E6EED5"/>
                    </a:solidFill>
                  </a:tcPr>
                </a:tc>
                <a:tc>
                  <a:txBody>
                    <a:bodyPr/>
                    <a:lstStyle/>
                    <a:p>
                      <a:pPr algn="l" fontAlgn="t"/>
                      <a:r>
                        <a:rPr lang="en-ZA" sz="1400" b="0" i="0" u="none" strike="noStrike" dirty="0">
                          <a:solidFill>
                            <a:srgbClr val="000000"/>
                          </a:solidFill>
                          <a:effectLst/>
                          <a:latin typeface="Times New Roman" panose="02020603050405020304" pitchFamily="18" charset="0"/>
                        </a:rPr>
                        <a:t>            99.1 </a:t>
                      </a:r>
                    </a:p>
                  </a:txBody>
                  <a:tcPr marL="0" marR="0" marT="0" marB="0">
                    <a:lnL>
                      <a:noFill/>
                    </a:lnL>
                    <a:lnR>
                      <a:noFill/>
                    </a:lnR>
                    <a:lnT>
                      <a:noFill/>
                    </a:lnT>
                    <a:lnB>
                      <a:noFill/>
                    </a:lnB>
                    <a:solidFill>
                      <a:srgbClr val="E6EED5"/>
                    </a:solidFill>
                  </a:tcPr>
                </a:tc>
                <a:tc>
                  <a:txBody>
                    <a:bodyPr/>
                    <a:lstStyle/>
                    <a:p>
                      <a:pPr algn="l" fontAlgn="t"/>
                      <a:r>
                        <a:rPr lang="en-ZA" sz="1400" b="0" i="0" u="none" strike="noStrike" dirty="0">
                          <a:solidFill>
                            <a:srgbClr val="000000"/>
                          </a:solidFill>
                          <a:effectLst/>
                          <a:latin typeface="Times New Roman" panose="02020603050405020304" pitchFamily="18" charset="0"/>
                        </a:rPr>
                        <a:t>          99.9 </a:t>
                      </a:r>
                    </a:p>
                  </a:txBody>
                  <a:tcPr marL="0" marR="0" marT="0" marB="0">
                    <a:lnL>
                      <a:noFill/>
                    </a:lnL>
                    <a:lnR>
                      <a:noFill/>
                    </a:lnR>
                    <a:lnT>
                      <a:noFill/>
                    </a:lnT>
                    <a:lnB>
                      <a:noFill/>
                    </a:lnB>
                    <a:solidFill>
                      <a:srgbClr val="E6EED5"/>
                    </a:solidFill>
                  </a:tcPr>
                </a:tc>
                <a:tc>
                  <a:txBody>
                    <a:bodyPr/>
                    <a:lstStyle/>
                    <a:p>
                      <a:pPr algn="l" fontAlgn="t"/>
                      <a:r>
                        <a:rPr lang="en-ZA" sz="1400" b="0" i="0" u="none" strike="noStrike" dirty="0">
                          <a:solidFill>
                            <a:srgbClr val="000000"/>
                          </a:solidFill>
                          <a:effectLst/>
                          <a:latin typeface="Times New Roman" panose="02020603050405020304" pitchFamily="18" charset="0"/>
                        </a:rPr>
                        <a:t>            99.3 </a:t>
                      </a:r>
                    </a:p>
                  </a:txBody>
                  <a:tcPr marL="0" marR="0" marT="0" marB="0">
                    <a:lnL>
                      <a:noFill/>
                    </a:lnL>
                    <a:lnR w="6350" cap="flat" cmpd="sng" algn="ctr">
                      <a:solidFill>
                        <a:srgbClr val="000000"/>
                      </a:solidFill>
                      <a:prstDash val="solid"/>
                      <a:round/>
                      <a:headEnd type="none" w="med" len="med"/>
                      <a:tailEnd type="none" w="med" len="med"/>
                    </a:lnR>
                    <a:lnT>
                      <a:noFill/>
                    </a:lnT>
                    <a:lnB>
                      <a:noFill/>
                    </a:lnB>
                    <a:solidFill>
                      <a:srgbClr val="E6EED5"/>
                    </a:solidFill>
                  </a:tcPr>
                </a:tc>
                <a:tc>
                  <a:txBody>
                    <a:bodyPr/>
                    <a:lstStyle/>
                    <a:p>
                      <a:pPr algn="l" fontAlgn="t"/>
                      <a:r>
                        <a:rPr lang="en-ZA" sz="1400" b="0" i="0" u="none" strike="noStrike" dirty="0">
                          <a:solidFill>
                            <a:srgbClr val="000000"/>
                          </a:solidFill>
                          <a:effectLst/>
                          <a:latin typeface="Times New Roman" panose="02020603050405020304" pitchFamily="18" charset="0"/>
                        </a:rPr>
                        <a:t>            99.6 </a:t>
                      </a:r>
                    </a:p>
                  </a:txBody>
                  <a:tcPr marL="0" marR="0" marT="0" marB="0">
                    <a:lnL w="6350" cap="flat" cmpd="sng" algn="ctr">
                      <a:solidFill>
                        <a:srgbClr val="000000"/>
                      </a:solidFill>
                      <a:prstDash val="solid"/>
                      <a:round/>
                      <a:headEnd type="none" w="med" len="med"/>
                      <a:tailEnd type="none" w="med" len="med"/>
                    </a:lnL>
                    <a:lnR>
                      <a:noFill/>
                    </a:lnR>
                    <a:lnT>
                      <a:noFill/>
                    </a:lnT>
                    <a:lnB>
                      <a:noFill/>
                    </a:lnB>
                    <a:solidFill>
                      <a:srgbClr val="E6EED5"/>
                    </a:solidFill>
                  </a:tcPr>
                </a:tc>
              </a:tr>
              <a:tr h="206538">
                <a:tc>
                  <a:txBody>
                    <a:bodyPr/>
                    <a:lstStyle/>
                    <a:p>
                      <a:pPr algn="l" fontAlgn="t"/>
                      <a:r>
                        <a:rPr lang="en-ZA" sz="1400" b="0" i="0" u="none" strike="noStrike" dirty="0">
                          <a:solidFill>
                            <a:srgbClr val="000000"/>
                          </a:solidFill>
                          <a:effectLst/>
                          <a:latin typeface="Times New Roman" panose="02020603050405020304" pitchFamily="18" charset="0"/>
                        </a:rPr>
                        <a:t>25. Economic Development</a:t>
                      </a:r>
                    </a:p>
                  </a:txBody>
                  <a:tcPr marL="0" marR="0" marT="0" marB="0">
                    <a:lnL>
                      <a:noFill/>
                    </a:lnL>
                    <a:lnR>
                      <a:noFill/>
                    </a:lnR>
                    <a:lnT>
                      <a:noFill/>
                    </a:lnT>
                    <a:lnB>
                      <a:noFill/>
                    </a:lnB>
                  </a:tcPr>
                </a:tc>
                <a:tc>
                  <a:txBody>
                    <a:bodyPr/>
                    <a:lstStyle/>
                    <a:p>
                      <a:pPr algn="l" fontAlgn="t"/>
                      <a:r>
                        <a:rPr lang="en-ZA" sz="1400" b="0" i="0" u="none" strike="noStrike" dirty="0">
                          <a:solidFill>
                            <a:srgbClr val="000000"/>
                          </a:solidFill>
                          <a:effectLst/>
                          <a:latin typeface="Times New Roman" panose="02020603050405020304" pitchFamily="18" charset="0"/>
                        </a:rPr>
                        <a:t>           99.9 </a:t>
                      </a:r>
                    </a:p>
                  </a:txBody>
                  <a:tcPr marL="0" marR="0" marT="0" marB="0">
                    <a:lnL>
                      <a:noFill/>
                    </a:lnL>
                    <a:lnR>
                      <a:noFill/>
                    </a:lnR>
                    <a:lnT>
                      <a:noFill/>
                    </a:lnT>
                    <a:lnB>
                      <a:noFill/>
                    </a:lnB>
                  </a:tcPr>
                </a:tc>
                <a:tc>
                  <a:txBody>
                    <a:bodyPr/>
                    <a:lstStyle/>
                    <a:p>
                      <a:pPr algn="l" fontAlgn="t"/>
                      <a:r>
                        <a:rPr lang="en-ZA" sz="1400" b="0" i="0" u="none" strike="noStrike" dirty="0">
                          <a:solidFill>
                            <a:srgbClr val="000000"/>
                          </a:solidFill>
                          <a:effectLst/>
                          <a:latin typeface="Times New Roman" panose="02020603050405020304" pitchFamily="18" charset="0"/>
                        </a:rPr>
                        <a:t>            99.7 </a:t>
                      </a:r>
                    </a:p>
                  </a:txBody>
                  <a:tcPr marL="0" marR="0" marT="0" marB="0">
                    <a:lnL>
                      <a:noFill/>
                    </a:lnL>
                    <a:lnR>
                      <a:noFill/>
                    </a:lnR>
                    <a:lnT>
                      <a:noFill/>
                    </a:lnT>
                    <a:lnB>
                      <a:noFill/>
                    </a:lnB>
                  </a:tcPr>
                </a:tc>
                <a:tc>
                  <a:txBody>
                    <a:bodyPr/>
                    <a:lstStyle/>
                    <a:p>
                      <a:pPr algn="l" fontAlgn="t"/>
                      <a:r>
                        <a:rPr lang="en-ZA" sz="1400" b="0" i="0" u="none" strike="noStrike" dirty="0">
                          <a:solidFill>
                            <a:srgbClr val="000000"/>
                          </a:solidFill>
                          <a:effectLst/>
                          <a:latin typeface="Times New Roman" panose="02020603050405020304" pitchFamily="18" charset="0"/>
                        </a:rPr>
                        <a:t>          99.8 </a:t>
                      </a:r>
                    </a:p>
                  </a:txBody>
                  <a:tcPr marL="0" marR="0" marT="0" marB="0">
                    <a:lnL>
                      <a:noFill/>
                    </a:lnL>
                    <a:lnR>
                      <a:noFill/>
                    </a:lnR>
                    <a:lnT>
                      <a:noFill/>
                    </a:lnT>
                    <a:lnB>
                      <a:noFill/>
                    </a:lnB>
                  </a:tcPr>
                </a:tc>
                <a:tc>
                  <a:txBody>
                    <a:bodyPr/>
                    <a:lstStyle/>
                    <a:p>
                      <a:pPr algn="l" fontAlgn="t"/>
                      <a:r>
                        <a:rPr lang="en-ZA" sz="1400" b="0" i="0" u="none" strike="noStrike" dirty="0">
                          <a:solidFill>
                            <a:srgbClr val="000000"/>
                          </a:solidFill>
                          <a:effectLst/>
                          <a:latin typeface="Times New Roman" panose="02020603050405020304" pitchFamily="18" charset="0"/>
                        </a:rPr>
                        <a:t>            99.8 </a:t>
                      </a:r>
                    </a:p>
                  </a:txBody>
                  <a:tcPr marL="0" marR="0" marT="0" marB="0">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t"/>
                      <a:r>
                        <a:rPr lang="en-ZA" sz="1400" b="0" i="0" u="none" strike="noStrike" dirty="0">
                          <a:solidFill>
                            <a:srgbClr val="000000"/>
                          </a:solidFill>
                          <a:effectLst/>
                          <a:latin typeface="Times New Roman" panose="02020603050405020304" pitchFamily="18" charset="0"/>
                        </a:rPr>
                        <a:t>            98.5 </a:t>
                      </a:r>
                    </a:p>
                  </a:txBody>
                  <a:tcPr marL="0" marR="0" marT="0" marB="0">
                    <a:lnL w="6350" cap="flat" cmpd="sng" algn="ctr">
                      <a:solidFill>
                        <a:srgbClr val="000000"/>
                      </a:solidFill>
                      <a:prstDash val="solid"/>
                      <a:round/>
                      <a:headEnd type="none" w="med" len="med"/>
                      <a:tailEnd type="none" w="med" len="med"/>
                    </a:lnL>
                    <a:lnR>
                      <a:noFill/>
                    </a:lnR>
                    <a:lnT>
                      <a:noFill/>
                    </a:lnT>
                    <a:lnB>
                      <a:noFill/>
                    </a:lnB>
                  </a:tcPr>
                </a:tc>
              </a:tr>
              <a:tr h="206538">
                <a:tc>
                  <a:txBody>
                    <a:bodyPr/>
                    <a:lstStyle/>
                    <a:p>
                      <a:pPr algn="l" fontAlgn="t"/>
                      <a:r>
                        <a:rPr lang="en-ZA" sz="1400" b="0" i="0" u="none" strike="noStrike" dirty="0">
                          <a:solidFill>
                            <a:srgbClr val="000000"/>
                          </a:solidFill>
                          <a:effectLst/>
                          <a:latin typeface="Times New Roman" panose="02020603050405020304" pitchFamily="18" charset="0"/>
                        </a:rPr>
                        <a:t>26. Energy</a:t>
                      </a:r>
                    </a:p>
                  </a:txBody>
                  <a:tcPr marL="0" marR="0" marT="0" marB="0">
                    <a:lnL>
                      <a:noFill/>
                    </a:lnL>
                    <a:lnR>
                      <a:noFill/>
                    </a:lnR>
                    <a:lnT>
                      <a:noFill/>
                    </a:lnT>
                    <a:lnB>
                      <a:noFill/>
                    </a:lnB>
                    <a:solidFill>
                      <a:srgbClr val="E6EED5"/>
                    </a:solidFill>
                  </a:tcPr>
                </a:tc>
                <a:tc>
                  <a:txBody>
                    <a:bodyPr/>
                    <a:lstStyle/>
                    <a:p>
                      <a:pPr algn="l" fontAlgn="t"/>
                      <a:r>
                        <a:rPr lang="en-ZA" sz="1400" b="0" i="0" u="none" strike="noStrike" dirty="0">
                          <a:solidFill>
                            <a:srgbClr val="000000"/>
                          </a:solidFill>
                          <a:effectLst/>
                          <a:latin typeface="Times New Roman" panose="02020603050405020304" pitchFamily="18" charset="0"/>
                        </a:rPr>
                        <a:t>           99.6 </a:t>
                      </a:r>
                    </a:p>
                  </a:txBody>
                  <a:tcPr marL="0" marR="0" marT="0" marB="0">
                    <a:lnL>
                      <a:noFill/>
                    </a:lnL>
                    <a:lnR>
                      <a:noFill/>
                    </a:lnR>
                    <a:lnT>
                      <a:noFill/>
                    </a:lnT>
                    <a:lnB>
                      <a:noFill/>
                    </a:lnB>
                    <a:solidFill>
                      <a:srgbClr val="E6EED5"/>
                    </a:solidFill>
                  </a:tcPr>
                </a:tc>
                <a:tc>
                  <a:txBody>
                    <a:bodyPr/>
                    <a:lstStyle/>
                    <a:p>
                      <a:pPr algn="l" fontAlgn="t"/>
                      <a:r>
                        <a:rPr lang="en-ZA" sz="1400" b="0" i="0" u="none" strike="noStrike" dirty="0">
                          <a:solidFill>
                            <a:srgbClr val="000000"/>
                          </a:solidFill>
                          <a:effectLst/>
                          <a:latin typeface="Times New Roman" panose="02020603050405020304" pitchFamily="18" charset="0"/>
                        </a:rPr>
                        <a:t>            83.6 </a:t>
                      </a:r>
                    </a:p>
                  </a:txBody>
                  <a:tcPr marL="0" marR="0" marT="0" marB="0">
                    <a:lnL>
                      <a:noFill/>
                    </a:lnL>
                    <a:lnR>
                      <a:noFill/>
                    </a:lnR>
                    <a:lnT>
                      <a:noFill/>
                    </a:lnT>
                    <a:lnB>
                      <a:noFill/>
                    </a:lnB>
                    <a:solidFill>
                      <a:srgbClr val="E6EED5"/>
                    </a:solidFill>
                  </a:tcPr>
                </a:tc>
                <a:tc>
                  <a:txBody>
                    <a:bodyPr/>
                    <a:lstStyle/>
                    <a:p>
                      <a:pPr algn="l" fontAlgn="t"/>
                      <a:r>
                        <a:rPr lang="en-ZA" sz="1400" b="0" i="0" u="none" strike="noStrike" dirty="0">
                          <a:solidFill>
                            <a:srgbClr val="000000"/>
                          </a:solidFill>
                          <a:effectLst/>
                          <a:latin typeface="Times New Roman" panose="02020603050405020304" pitchFamily="18" charset="0"/>
                        </a:rPr>
                        <a:t>          98.3 </a:t>
                      </a:r>
                    </a:p>
                  </a:txBody>
                  <a:tcPr marL="0" marR="0" marT="0" marB="0">
                    <a:lnL>
                      <a:noFill/>
                    </a:lnL>
                    <a:lnR>
                      <a:noFill/>
                    </a:lnR>
                    <a:lnT>
                      <a:noFill/>
                    </a:lnT>
                    <a:lnB>
                      <a:noFill/>
                    </a:lnB>
                    <a:solidFill>
                      <a:srgbClr val="E6EED5"/>
                    </a:solidFill>
                  </a:tcPr>
                </a:tc>
                <a:tc>
                  <a:txBody>
                    <a:bodyPr/>
                    <a:lstStyle/>
                    <a:p>
                      <a:pPr algn="l" fontAlgn="t"/>
                      <a:r>
                        <a:rPr lang="en-ZA" sz="1400" b="0" i="0" u="none" strike="noStrike" dirty="0">
                          <a:solidFill>
                            <a:srgbClr val="000000"/>
                          </a:solidFill>
                          <a:effectLst/>
                          <a:latin typeface="Times New Roman" panose="02020603050405020304" pitchFamily="18" charset="0"/>
                        </a:rPr>
                        <a:t>            93.8 </a:t>
                      </a:r>
                    </a:p>
                  </a:txBody>
                  <a:tcPr marL="0" marR="0" marT="0" marB="0">
                    <a:lnL>
                      <a:noFill/>
                    </a:lnL>
                    <a:lnR w="6350" cap="flat" cmpd="sng" algn="ctr">
                      <a:solidFill>
                        <a:srgbClr val="000000"/>
                      </a:solidFill>
                      <a:prstDash val="solid"/>
                      <a:round/>
                      <a:headEnd type="none" w="med" len="med"/>
                      <a:tailEnd type="none" w="med" len="med"/>
                    </a:lnR>
                    <a:lnT>
                      <a:noFill/>
                    </a:lnT>
                    <a:lnB>
                      <a:noFill/>
                    </a:lnB>
                    <a:solidFill>
                      <a:srgbClr val="E6EED5"/>
                    </a:solidFill>
                  </a:tcPr>
                </a:tc>
                <a:tc>
                  <a:txBody>
                    <a:bodyPr/>
                    <a:lstStyle/>
                    <a:p>
                      <a:pPr algn="l" fontAlgn="t"/>
                      <a:r>
                        <a:rPr lang="en-ZA" sz="1400" b="0" i="0" u="none" strike="noStrike" dirty="0">
                          <a:solidFill>
                            <a:srgbClr val="000000"/>
                          </a:solidFill>
                          <a:effectLst/>
                          <a:latin typeface="Times New Roman" panose="02020603050405020304" pitchFamily="18" charset="0"/>
                        </a:rPr>
                        <a:t>            99.5 </a:t>
                      </a:r>
                    </a:p>
                  </a:txBody>
                  <a:tcPr marL="0" marR="0" marT="0" marB="0">
                    <a:lnL w="6350" cap="flat" cmpd="sng" algn="ctr">
                      <a:solidFill>
                        <a:srgbClr val="000000"/>
                      </a:solidFill>
                      <a:prstDash val="solid"/>
                      <a:round/>
                      <a:headEnd type="none" w="med" len="med"/>
                      <a:tailEnd type="none" w="med" len="med"/>
                    </a:lnL>
                    <a:lnR>
                      <a:noFill/>
                    </a:lnR>
                    <a:lnT>
                      <a:noFill/>
                    </a:lnT>
                    <a:lnB>
                      <a:noFill/>
                    </a:lnB>
                    <a:solidFill>
                      <a:srgbClr val="E6EED5"/>
                    </a:solidFill>
                  </a:tcPr>
                </a:tc>
              </a:tr>
              <a:tr h="206538">
                <a:tc>
                  <a:txBody>
                    <a:bodyPr/>
                    <a:lstStyle/>
                    <a:p>
                      <a:pPr algn="l" fontAlgn="t"/>
                      <a:r>
                        <a:rPr lang="en-ZA" sz="1400" b="0" i="0" u="none" strike="noStrike" dirty="0">
                          <a:solidFill>
                            <a:srgbClr val="000000"/>
                          </a:solidFill>
                          <a:effectLst/>
                          <a:latin typeface="Times New Roman" panose="02020603050405020304" pitchFamily="18" charset="0"/>
                        </a:rPr>
                        <a:t>38. Human Settlements</a:t>
                      </a:r>
                    </a:p>
                  </a:txBody>
                  <a:tcPr marL="0" marR="0" marT="0" marB="0">
                    <a:lnL>
                      <a:noFill/>
                    </a:lnL>
                    <a:lnR>
                      <a:noFill/>
                    </a:lnR>
                    <a:lnT>
                      <a:noFill/>
                    </a:lnT>
                    <a:lnB>
                      <a:noFill/>
                    </a:lnB>
                  </a:tcPr>
                </a:tc>
                <a:tc>
                  <a:txBody>
                    <a:bodyPr/>
                    <a:lstStyle/>
                    <a:p>
                      <a:pPr algn="l" fontAlgn="t"/>
                      <a:r>
                        <a:rPr lang="en-ZA" sz="1400" b="0" i="0" u="none" strike="noStrike" dirty="0">
                          <a:solidFill>
                            <a:srgbClr val="000000"/>
                          </a:solidFill>
                          <a:effectLst/>
                          <a:latin typeface="Times New Roman" panose="02020603050405020304" pitchFamily="18" charset="0"/>
                        </a:rPr>
                        <a:t>           98.1 </a:t>
                      </a:r>
                    </a:p>
                  </a:txBody>
                  <a:tcPr marL="0" marR="0" marT="0" marB="0">
                    <a:lnL>
                      <a:noFill/>
                    </a:lnL>
                    <a:lnR>
                      <a:noFill/>
                    </a:lnR>
                    <a:lnT>
                      <a:noFill/>
                    </a:lnT>
                    <a:lnB>
                      <a:noFill/>
                    </a:lnB>
                  </a:tcPr>
                </a:tc>
                <a:tc>
                  <a:txBody>
                    <a:bodyPr/>
                    <a:lstStyle/>
                    <a:p>
                      <a:pPr algn="l" fontAlgn="t"/>
                      <a:r>
                        <a:rPr lang="en-ZA" sz="1400" b="0" i="0" u="none" strike="noStrike" dirty="0">
                          <a:solidFill>
                            <a:srgbClr val="000000"/>
                          </a:solidFill>
                          <a:effectLst/>
                          <a:latin typeface="Times New Roman" panose="02020603050405020304" pitchFamily="18" charset="0"/>
                        </a:rPr>
                        <a:t>            99.8 </a:t>
                      </a:r>
                    </a:p>
                  </a:txBody>
                  <a:tcPr marL="0" marR="0" marT="0" marB="0">
                    <a:lnL>
                      <a:noFill/>
                    </a:lnL>
                    <a:lnR>
                      <a:noFill/>
                    </a:lnR>
                    <a:lnT>
                      <a:noFill/>
                    </a:lnT>
                    <a:lnB>
                      <a:noFill/>
                    </a:lnB>
                  </a:tcPr>
                </a:tc>
                <a:tc>
                  <a:txBody>
                    <a:bodyPr/>
                    <a:lstStyle/>
                    <a:p>
                      <a:pPr algn="l" fontAlgn="t"/>
                      <a:r>
                        <a:rPr lang="en-ZA" sz="1400" b="0" i="0" u="none" strike="noStrike" dirty="0">
                          <a:solidFill>
                            <a:srgbClr val="000000"/>
                          </a:solidFill>
                          <a:effectLst/>
                          <a:latin typeface="Times New Roman" panose="02020603050405020304" pitchFamily="18" charset="0"/>
                        </a:rPr>
                        <a:t>          98.3 </a:t>
                      </a:r>
                    </a:p>
                  </a:txBody>
                  <a:tcPr marL="0" marR="0" marT="0" marB="0">
                    <a:lnL>
                      <a:noFill/>
                    </a:lnL>
                    <a:lnR>
                      <a:noFill/>
                    </a:lnR>
                    <a:lnT>
                      <a:noFill/>
                    </a:lnT>
                    <a:lnB>
                      <a:noFill/>
                    </a:lnB>
                  </a:tcPr>
                </a:tc>
                <a:tc>
                  <a:txBody>
                    <a:bodyPr/>
                    <a:lstStyle/>
                    <a:p>
                      <a:pPr algn="l" fontAlgn="t"/>
                      <a:r>
                        <a:rPr lang="en-ZA" sz="1400" b="0" i="0" u="none" strike="noStrike" dirty="0">
                          <a:solidFill>
                            <a:srgbClr val="000000"/>
                          </a:solidFill>
                          <a:effectLst/>
                          <a:latin typeface="Times New Roman" panose="02020603050405020304" pitchFamily="18" charset="0"/>
                        </a:rPr>
                        <a:t>            98.7 </a:t>
                      </a:r>
                    </a:p>
                  </a:txBody>
                  <a:tcPr marL="0" marR="0" marT="0" marB="0">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t"/>
                      <a:r>
                        <a:rPr lang="en-ZA" sz="1400" b="0" i="0" u="none" strike="noStrike" dirty="0">
                          <a:solidFill>
                            <a:srgbClr val="000000"/>
                          </a:solidFill>
                          <a:effectLst/>
                          <a:latin typeface="Times New Roman" panose="02020603050405020304" pitchFamily="18" charset="0"/>
                        </a:rPr>
                        <a:t>            99.7 </a:t>
                      </a:r>
                    </a:p>
                  </a:txBody>
                  <a:tcPr marL="0" marR="0" marT="0" marB="0">
                    <a:lnL w="6350" cap="flat" cmpd="sng" algn="ctr">
                      <a:solidFill>
                        <a:srgbClr val="000000"/>
                      </a:solidFill>
                      <a:prstDash val="solid"/>
                      <a:round/>
                      <a:headEnd type="none" w="med" len="med"/>
                      <a:tailEnd type="none" w="med" len="med"/>
                    </a:lnL>
                    <a:lnR>
                      <a:noFill/>
                    </a:lnR>
                    <a:lnT>
                      <a:noFill/>
                    </a:lnT>
                    <a:lnB>
                      <a:noFill/>
                    </a:lnB>
                  </a:tcPr>
                </a:tc>
              </a:tr>
              <a:tr h="225350">
                <a:tc>
                  <a:txBody>
                    <a:bodyPr/>
                    <a:lstStyle/>
                    <a:p>
                      <a:pPr algn="l" fontAlgn="t"/>
                      <a:r>
                        <a:rPr lang="en-ZA" sz="1400" b="0" i="0" u="none" strike="noStrike" dirty="0">
                          <a:solidFill>
                            <a:srgbClr val="000000"/>
                          </a:solidFill>
                          <a:effectLst/>
                          <a:latin typeface="Times New Roman" panose="02020603050405020304" pitchFamily="18" charset="0"/>
                        </a:rPr>
                        <a:t>39. Rural Development and Land Reform</a:t>
                      </a:r>
                    </a:p>
                  </a:txBody>
                  <a:tcPr marL="0" marR="0" marT="0" marB="0">
                    <a:lnL>
                      <a:noFill/>
                    </a:lnL>
                    <a:lnR>
                      <a:noFill/>
                    </a:lnR>
                    <a:lnT>
                      <a:noFill/>
                    </a:lnT>
                    <a:lnB>
                      <a:noFill/>
                    </a:lnB>
                    <a:solidFill>
                      <a:srgbClr val="E6EED5"/>
                    </a:solidFill>
                  </a:tcPr>
                </a:tc>
                <a:tc>
                  <a:txBody>
                    <a:bodyPr/>
                    <a:lstStyle/>
                    <a:p>
                      <a:pPr algn="l" fontAlgn="t"/>
                      <a:r>
                        <a:rPr lang="en-ZA" sz="1400" b="0" i="0" u="none" strike="noStrike" dirty="0">
                          <a:solidFill>
                            <a:srgbClr val="000000"/>
                          </a:solidFill>
                          <a:effectLst/>
                          <a:latin typeface="Times New Roman" panose="02020603050405020304" pitchFamily="18" charset="0"/>
                        </a:rPr>
                        <a:t>           99.9 </a:t>
                      </a:r>
                    </a:p>
                  </a:txBody>
                  <a:tcPr marL="0" marR="0" marT="0" marB="0">
                    <a:lnL>
                      <a:noFill/>
                    </a:lnL>
                    <a:lnR>
                      <a:noFill/>
                    </a:lnR>
                    <a:lnT>
                      <a:noFill/>
                    </a:lnT>
                    <a:lnB>
                      <a:noFill/>
                    </a:lnB>
                    <a:solidFill>
                      <a:srgbClr val="E6EED5"/>
                    </a:solidFill>
                  </a:tcPr>
                </a:tc>
                <a:tc>
                  <a:txBody>
                    <a:bodyPr/>
                    <a:lstStyle/>
                    <a:p>
                      <a:pPr algn="l" fontAlgn="t"/>
                      <a:r>
                        <a:rPr lang="en-ZA" sz="1400" b="0" i="0" u="none" strike="noStrike" dirty="0">
                          <a:solidFill>
                            <a:srgbClr val="000000"/>
                          </a:solidFill>
                          <a:effectLst/>
                          <a:latin typeface="Times New Roman" panose="02020603050405020304" pitchFamily="18" charset="0"/>
                        </a:rPr>
                        <a:t>            99.4 </a:t>
                      </a:r>
                    </a:p>
                  </a:txBody>
                  <a:tcPr marL="0" marR="0" marT="0" marB="0">
                    <a:lnL>
                      <a:noFill/>
                    </a:lnL>
                    <a:lnR>
                      <a:noFill/>
                    </a:lnR>
                    <a:lnT>
                      <a:noFill/>
                    </a:lnT>
                    <a:lnB>
                      <a:noFill/>
                    </a:lnB>
                    <a:solidFill>
                      <a:srgbClr val="E6EED5"/>
                    </a:solidFill>
                  </a:tcPr>
                </a:tc>
                <a:tc>
                  <a:txBody>
                    <a:bodyPr/>
                    <a:lstStyle/>
                    <a:p>
                      <a:pPr algn="l" fontAlgn="t"/>
                      <a:r>
                        <a:rPr lang="en-ZA" sz="1400" b="0" i="0" u="none" strike="noStrike" dirty="0">
                          <a:solidFill>
                            <a:srgbClr val="000000"/>
                          </a:solidFill>
                          <a:effectLst/>
                          <a:latin typeface="Times New Roman" panose="02020603050405020304" pitchFamily="18" charset="0"/>
                        </a:rPr>
                        <a:t>          99.1 </a:t>
                      </a:r>
                    </a:p>
                  </a:txBody>
                  <a:tcPr marL="0" marR="0" marT="0" marB="0">
                    <a:lnL>
                      <a:noFill/>
                    </a:lnL>
                    <a:lnR>
                      <a:noFill/>
                    </a:lnR>
                    <a:lnT>
                      <a:noFill/>
                    </a:lnT>
                    <a:lnB>
                      <a:noFill/>
                    </a:lnB>
                    <a:solidFill>
                      <a:srgbClr val="E6EED5"/>
                    </a:solidFill>
                  </a:tcPr>
                </a:tc>
                <a:tc>
                  <a:txBody>
                    <a:bodyPr/>
                    <a:lstStyle/>
                    <a:p>
                      <a:pPr algn="l" fontAlgn="t"/>
                      <a:r>
                        <a:rPr lang="en-ZA" sz="1400" b="0" i="0" u="none" strike="noStrike" dirty="0">
                          <a:solidFill>
                            <a:srgbClr val="000000"/>
                          </a:solidFill>
                          <a:effectLst/>
                          <a:latin typeface="Times New Roman" panose="02020603050405020304" pitchFamily="18" charset="0"/>
                        </a:rPr>
                        <a:t>            99.5 </a:t>
                      </a:r>
                    </a:p>
                  </a:txBody>
                  <a:tcPr marL="0" marR="0" marT="0" marB="0">
                    <a:lnL>
                      <a:noFill/>
                    </a:lnL>
                    <a:lnR w="6350" cap="flat" cmpd="sng" algn="ctr">
                      <a:solidFill>
                        <a:srgbClr val="000000"/>
                      </a:solidFill>
                      <a:prstDash val="solid"/>
                      <a:round/>
                      <a:headEnd type="none" w="med" len="med"/>
                      <a:tailEnd type="none" w="med" len="med"/>
                    </a:lnR>
                    <a:lnT>
                      <a:noFill/>
                    </a:lnT>
                    <a:lnB>
                      <a:noFill/>
                    </a:lnB>
                    <a:solidFill>
                      <a:srgbClr val="E6EED5"/>
                    </a:solidFill>
                  </a:tcPr>
                </a:tc>
                <a:tc>
                  <a:txBody>
                    <a:bodyPr/>
                    <a:lstStyle/>
                    <a:p>
                      <a:pPr algn="l" fontAlgn="t"/>
                      <a:r>
                        <a:rPr lang="en-ZA" sz="1400" b="0" i="0" u="none" strike="noStrike" dirty="0">
                          <a:solidFill>
                            <a:srgbClr val="000000"/>
                          </a:solidFill>
                          <a:effectLst/>
                          <a:latin typeface="Times New Roman" panose="02020603050405020304" pitchFamily="18" charset="0"/>
                        </a:rPr>
                        <a:t>            99.3 </a:t>
                      </a:r>
                    </a:p>
                  </a:txBody>
                  <a:tcPr marL="0" marR="0" marT="0" marB="0">
                    <a:lnL w="6350" cap="flat" cmpd="sng" algn="ctr">
                      <a:solidFill>
                        <a:srgbClr val="000000"/>
                      </a:solidFill>
                      <a:prstDash val="solid"/>
                      <a:round/>
                      <a:headEnd type="none" w="med" len="med"/>
                      <a:tailEnd type="none" w="med" len="med"/>
                    </a:lnL>
                    <a:lnR>
                      <a:noFill/>
                    </a:lnR>
                    <a:lnT>
                      <a:noFill/>
                    </a:lnT>
                    <a:lnB>
                      <a:noFill/>
                    </a:lnB>
                    <a:solidFill>
                      <a:srgbClr val="E6EED5"/>
                    </a:solidFill>
                  </a:tcPr>
                </a:tc>
              </a:tr>
            </a:tbl>
          </a:graphicData>
        </a:graphic>
      </p:graphicFrame>
      <p:sp>
        <p:nvSpPr>
          <p:cNvPr id="11" name="Oval 10"/>
          <p:cNvSpPr/>
          <p:nvPr/>
        </p:nvSpPr>
        <p:spPr>
          <a:xfrm>
            <a:off x="8175009" y="3725838"/>
            <a:ext cx="511791" cy="423081"/>
          </a:xfrm>
          <a:prstGeom prst="ellipse">
            <a:avLst/>
          </a:prstGeom>
          <a:noFill/>
          <a:ln w="25400" cap="flat">
            <a:solidFill>
              <a:srgbClr val="FF0000"/>
            </a:solidFill>
            <a:prstDash val="solid"/>
            <a:bevel/>
          </a:ln>
          <a:effectLst>
            <a:outerShdw blurRad="38100" dist="23000" dir="5400000" rotWithShape="0">
              <a:srgbClr val="000000">
                <a:alpha val="35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ZA" sz="1800" b="0" i="0" u="none" strike="noStrike" cap="none" spc="0" normalizeH="0" baseline="0" dirty="0">
              <a:ln>
                <a:noFill/>
              </a:ln>
              <a:solidFill>
                <a:srgbClr val="000000"/>
              </a:solidFill>
              <a:effectLst/>
              <a:uFillTx/>
              <a:latin typeface="Calibri"/>
              <a:ea typeface="Calibri"/>
              <a:cs typeface="Calibri"/>
              <a:sym typeface="Calibri"/>
            </a:endParaRPr>
          </a:p>
        </p:txBody>
      </p:sp>
      <p:cxnSp>
        <p:nvCxnSpPr>
          <p:cNvPr id="13" name="Straight Arrow Connector 12"/>
          <p:cNvCxnSpPr/>
          <p:nvPr/>
        </p:nvCxnSpPr>
        <p:spPr>
          <a:xfrm flipH="1">
            <a:off x="8611850" y="3439236"/>
            <a:ext cx="204604" cy="266702"/>
          </a:xfrm>
          <a:prstGeom prst="straightConnector1">
            <a:avLst/>
          </a:prstGeom>
          <a:noFill/>
          <a:ln w="25400" cap="flat">
            <a:solidFill>
              <a:srgbClr val="FF0000"/>
            </a:solidFill>
            <a:prstDash val="solid"/>
            <a:bevel/>
            <a:tailEnd type="triangle"/>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sp>
        <p:nvSpPr>
          <p:cNvPr id="15" name="Oval 14"/>
          <p:cNvSpPr/>
          <p:nvPr/>
        </p:nvSpPr>
        <p:spPr>
          <a:xfrm>
            <a:off x="8209185" y="4434738"/>
            <a:ext cx="504967" cy="204717"/>
          </a:xfrm>
          <a:prstGeom prst="ellipse">
            <a:avLst/>
          </a:prstGeom>
          <a:noFill/>
          <a:ln w="25400" cap="flat">
            <a:solidFill>
              <a:srgbClr val="FF0000"/>
            </a:solidFill>
            <a:prstDash val="solid"/>
            <a:bevel/>
          </a:ln>
          <a:effectLst>
            <a:outerShdw blurRad="38100" dist="23000" dir="5400000" rotWithShape="0">
              <a:srgbClr val="000000">
                <a:alpha val="35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ZA" sz="1800" b="0" i="0" u="none" strike="noStrike" cap="none" spc="0" normalizeH="0" baseline="0" dirty="0">
              <a:ln>
                <a:noFill/>
              </a:ln>
              <a:solidFill>
                <a:srgbClr val="000000"/>
              </a:solidFill>
              <a:effectLst/>
              <a:uFillTx/>
              <a:latin typeface="Calibri"/>
              <a:ea typeface="Calibri"/>
              <a:cs typeface="Calibri"/>
              <a:sym typeface="Calibri"/>
            </a:endParaRPr>
          </a:p>
        </p:txBody>
      </p:sp>
      <p:cxnSp>
        <p:nvCxnSpPr>
          <p:cNvPr id="16" name="Straight Arrow Connector 15"/>
          <p:cNvCxnSpPr/>
          <p:nvPr/>
        </p:nvCxnSpPr>
        <p:spPr>
          <a:xfrm flipH="1">
            <a:off x="8748384" y="4148919"/>
            <a:ext cx="204604" cy="266702"/>
          </a:xfrm>
          <a:prstGeom prst="straightConnector1">
            <a:avLst/>
          </a:prstGeom>
          <a:noFill/>
          <a:ln w="25400" cap="flat">
            <a:solidFill>
              <a:srgbClr val="FF0000"/>
            </a:solidFill>
            <a:prstDash val="solid"/>
            <a:bevel/>
            <a:tailEnd type="triangle"/>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3776937125"/>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2077"/>
            <a:ext cx="8507288" cy="1272700"/>
          </a:xfrm>
        </p:spPr>
        <p:txBody>
          <a:bodyPr>
            <a:normAutofit/>
          </a:bodyPr>
          <a:lstStyle/>
          <a:p>
            <a:r>
              <a:rPr lang="en-ZA" sz="3000" dirty="0" smtClean="0">
                <a:effectLst/>
              </a:rPr>
              <a:t>2.3.1 Performance Assessment: </a:t>
            </a:r>
            <a:r>
              <a:rPr lang="en-GB" sz="3000" dirty="0" smtClean="0">
                <a:effectLst/>
                <a:latin typeface="Times New Roman" panose="02020603050405020304" pitchFamily="18" charset="0"/>
                <a:ea typeface="Arial Unicode MS" panose="020B0604020202020204" pitchFamily="34" charset="-128"/>
              </a:rPr>
              <a:t>department </a:t>
            </a:r>
            <a:r>
              <a:rPr lang="en-GB" sz="3000" dirty="0">
                <a:effectLst/>
                <a:latin typeface="Times New Roman" panose="02020603050405020304" pitchFamily="18" charset="0"/>
                <a:ea typeface="Arial Unicode MS" panose="020B0604020202020204" pitchFamily="34" charset="-128"/>
              </a:rPr>
              <a:t>of agriculture, forestry and fisheries</a:t>
            </a:r>
            <a:endParaRPr lang="en-ZA" sz="3000" dirty="0">
              <a:effectLst/>
            </a:endParaRPr>
          </a:p>
        </p:txBody>
      </p:sp>
      <p:sp>
        <p:nvSpPr>
          <p:cNvPr id="3" name="Content Placeholder 2"/>
          <p:cNvSpPr>
            <a:spLocks noGrp="1"/>
          </p:cNvSpPr>
          <p:nvPr>
            <p:ph idx="1"/>
          </p:nvPr>
        </p:nvSpPr>
        <p:spPr>
          <a:xfrm>
            <a:off x="204716" y="1484784"/>
            <a:ext cx="8759772" cy="5373216"/>
          </a:xfrm>
        </p:spPr>
        <p:txBody>
          <a:bodyPr/>
          <a:lstStyle/>
          <a:p>
            <a:pPr algn="just"/>
            <a:r>
              <a:rPr lang="en-ZA" sz="1900" dirty="0" smtClean="0"/>
              <a:t>The </a:t>
            </a:r>
            <a:r>
              <a:rPr lang="en-ZA" sz="1900" dirty="0"/>
              <a:t>total </a:t>
            </a:r>
            <a:r>
              <a:rPr lang="en-ZA" sz="1900" dirty="0" smtClean="0"/>
              <a:t>2017 appropriation </a:t>
            </a:r>
            <a:r>
              <a:rPr lang="en-ZA" sz="1900" dirty="0"/>
              <a:t>for </a:t>
            </a:r>
            <a:r>
              <a:rPr lang="en-ZA" sz="1900" dirty="0" smtClean="0"/>
              <a:t>DAFF amounts to R6.8 billion, representing a decline of 1.7% in real terms from the previous year  </a:t>
            </a:r>
          </a:p>
          <a:p>
            <a:pPr lvl="1" algn="just"/>
            <a:r>
              <a:rPr lang="en-ZA" sz="1900" dirty="0" smtClean="0"/>
              <a:t>Declines are largely targeted at the department’s forestry and fisheries programmes</a:t>
            </a:r>
          </a:p>
          <a:p>
            <a:pPr algn="just"/>
            <a:r>
              <a:rPr lang="en-ZA" sz="1900" dirty="0" smtClean="0"/>
              <a:t>The sector’s </a:t>
            </a:r>
            <a:r>
              <a:rPr lang="en-ZA" sz="1900" dirty="0"/>
              <a:t>ability to achieve the </a:t>
            </a:r>
            <a:r>
              <a:rPr lang="en-ZA" sz="1900" dirty="0" smtClean="0"/>
              <a:t>MTSF goals </a:t>
            </a:r>
            <a:r>
              <a:rPr lang="en-ZA" sz="1900" dirty="0"/>
              <a:t>has been hampered by the recent drought, which caused major damage to infrastructure and production </a:t>
            </a:r>
            <a:endParaRPr lang="en-ZA" sz="1900" dirty="0" smtClean="0"/>
          </a:p>
          <a:p>
            <a:pPr lvl="1" algn="just"/>
            <a:endParaRPr lang="en-ZA" sz="2000" dirty="0" smtClean="0"/>
          </a:p>
          <a:p>
            <a:pPr algn="just"/>
            <a:endParaRPr lang="en-ZA" sz="2000" dirty="0"/>
          </a:p>
          <a:p>
            <a:pPr marL="457200" lvl="1" indent="0" algn="just">
              <a:buNone/>
            </a:pPr>
            <a:endParaRPr lang="en-GB" sz="2000" dirty="0"/>
          </a:p>
          <a:p>
            <a:pPr marL="457200" lvl="1" indent="0" algn="just">
              <a:buNone/>
            </a:pPr>
            <a:endParaRPr lang="en-GB" sz="2000" dirty="0" smtClean="0"/>
          </a:p>
          <a:p>
            <a:pPr marL="457200" lvl="1" indent="0" algn="just">
              <a:buNone/>
            </a:pPr>
            <a:endParaRPr lang="en-GB" sz="2000" dirty="0" smtClean="0"/>
          </a:p>
          <a:p>
            <a:pPr marL="342900" lvl="1" indent="-342900" algn="just">
              <a:buFont typeface="Arial"/>
              <a:buChar char="•"/>
            </a:pPr>
            <a:r>
              <a:rPr lang="en-ZA" sz="1900" dirty="0" smtClean="0"/>
              <a:t>The sector is struggling with a range of challenges, specifically wrt to sustainability, weak implementation at provincial level and poor oversight and support by DAFF</a:t>
            </a:r>
          </a:p>
          <a:p>
            <a:pPr marL="342900" lvl="1" indent="-342900" algn="just">
              <a:buFont typeface="Arial"/>
              <a:buChar char="•"/>
            </a:pPr>
            <a:r>
              <a:rPr lang="en-ZA" sz="1900" dirty="0" smtClean="0"/>
              <a:t>There are also functional overlaps between DAFF and DRDLR that may contribute towards undermining service delivery in rural areas </a:t>
            </a:r>
          </a:p>
        </p:txBody>
      </p:sp>
      <p:pic>
        <p:nvPicPr>
          <p:cNvPr id="6" name="Picture 5"/>
          <p:cNvPicPr>
            <a:picLocks noChangeAspect="1"/>
          </p:cNvPicPr>
          <p:nvPr/>
        </p:nvPicPr>
        <p:blipFill>
          <a:blip r:embed="rId3"/>
          <a:stretch>
            <a:fillRect/>
          </a:stretch>
        </p:blipFill>
        <p:spPr>
          <a:xfrm>
            <a:off x="905771" y="3524982"/>
            <a:ext cx="7004911" cy="1956986"/>
          </a:xfrm>
          <a:prstGeom prst="rect">
            <a:avLst/>
          </a:prstGeom>
        </p:spPr>
      </p:pic>
      <p:sp>
        <p:nvSpPr>
          <p:cNvPr id="7" name="Slide Number Placeholder 6"/>
          <p:cNvSpPr>
            <a:spLocks noGrp="1"/>
          </p:cNvSpPr>
          <p:nvPr>
            <p:ph type="sldNum" sz="quarter" idx="2"/>
          </p:nvPr>
        </p:nvSpPr>
        <p:spPr/>
        <p:txBody>
          <a:bodyPr/>
          <a:lstStyle/>
          <a:p>
            <a:pPr lvl="0"/>
            <a:fld id="{86CB4B4D-7CA3-9044-876B-883B54F8677D}" type="slidenum">
              <a:rPr lang="en-ZA" smtClean="0"/>
              <a:t>8</a:t>
            </a:fld>
            <a:endParaRPr lang="en-ZA" dirty="0"/>
          </a:p>
        </p:txBody>
      </p:sp>
    </p:spTree>
    <p:extLst>
      <p:ext uri="{BB962C8B-B14F-4D97-AF65-F5344CB8AC3E}">
        <p14:creationId xmlns:p14="http://schemas.microsoft.com/office/powerpoint/2010/main" val="937638985"/>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Shape 157"/>
          <p:cNvSpPr/>
          <p:nvPr/>
        </p:nvSpPr>
        <p:spPr>
          <a:xfrm>
            <a:off x="2699791" y="6237289"/>
            <a:ext cx="3744418" cy="261610"/>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ctr">
              <a:defRPr sz="1100" i="1">
                <a:solidFill>
                  <a:srgbClr val="366C5B"/>
                </a:solidFill>
                <a:latin typeface="Times New Roman"/>
                <a:ea typeface="Times New Roman"/>
                <a:cs typeface="Times New Roman"/>
                <a:sym typeface="Times New Roman"/>
              </a:defRPr>
            </a:lvl1pPr>
          </a:lstStyle>
          <a:p>
            <a:pPr lvl="0">
              <a:defRPr sz="1800" i="0">
                <a:solidFill>
                  <a:srgbClr val="000000"/>
                </a:solidFill>
              </a:defRPr>
            </a:pPr>
            <a:r>
              <a:rPr sz="1100" i="1" dirty="0">
                <a:solidFill>
                  <a:srgbClr val="366C5B"/>
                </a:solidFill>
              </a:rPr>
              <a:t>Briefing on the </a:t>
            </a:r>
            <a:r>
              <a:rPr lang="en-ZA" sz="1100" i="1" dirty="0">
                <a:solidFill>
                  <a:srgbClr val="366C5B"/>
                </a:solidFill>
              </a:rPr>
              <a:t>2017</a:t>
            </a:r>
            <a:r>
              <a:rPr sz="1100" i="1" dirty="0">
                <a:solidFill>
                  <a:srgbClr val="366C5B"/>
                </a:solidFill>
              </a:rPr>
              <a:t> Appropriation Bill</a:t>
            </a:r>
          </a:p>
        </p:txBody>
      </p:sp>
      <p:sp>
        <p:nvSpPr>
          <p:cNvPr id="158" name="Shape 158"/>
          <p:cNvSpPr>
            <a:spLocks noGrp="1"/>
          </p:cNvSpPr>
          <p:nvPr>
            <p:ph type="title"/>
          </p:nvPr>
        </p:nvSpPr>
        <p:spPr>
          <a:xfrm>
            <a:off x="457200" y="274638"/>
            <a:ext cx="8229600" cy="1143001"/>
          </a:xfrm>
          <a:prstGeom prst="rect">
            <a:avLst/>
          </a:prstGeom>
        </p:spPr>
        <p:txBody>
          <a:bodyPr>
            <a:normAutofit/>
          </a:bodyPr>
          <a:lstStyle/>
          <a:p>
            <a:pPr lvl="0">
              <a:defRPr sz="1800" cap="none">
                <a:solidFill>
                  <a:srgbClr val="000000"/>
                </a:solidFill>
                <a:effectLst/>
              </a:defRPr>
            </a:pPr>
            <a:r>
              <a:rPr lang="en-ZA" sz="3000" dirty="0"/>
              <a:t>2</a:t>
            </a:r>
            <a:r>
              <a:rPr sz="3000" cap="small" dirty="0" smtClean="0">
                <a:solidFill>
                  <a:srgbClr val="3B7150"/>
                </a:solidFill>
              </a:rPr>
              <a:t>.</a:t>
            </a:r>
            <a:r>
              <a:rPr lang="en-ZA" sz="3000" dirty="0" smtClean="0"/>
              <a:t>3.2</a:t>
            </a:r>
            <a:r>
              <a:rPr sz="3000" cap="small" dirty="0" smtClean="0">
                <a:solidFill>
                  <a:srgbClr val="3B7150"/>
                </a:solidFill>
              </a:rPr>
              <a:t> </a:t>
            </a:r>
            <a:r>
              <a:rPr lang="en-ZA" sz="3000" cap="small" dirty="0">
                <a:solidFill>
                  <a:srgbClr val="3B7150"/>
                </a:solidFill>
              </a:rPr>
              <a:t>Performance </a:t>
            </a:r>
            <a:r>
              <a:rPr lang="en-ZA" sz="3000" cap="small" dirty="0" smtClean="0">
                <a:solidFill>
                  <a:srgbClr val="3B7150"/>
                </a:solidFill>
              </a:rPr>
              <a:t>Assessment:  </a:t>
            </a:r>
            <a:r>
              <a:rPr lang="en-ZA" sz="3000" cap="small" dirty="0">
                <a:solidFill>
                  <a:srgbClr val="3B7150"/>
                </a:solidFill>
              </a:rPr>
              <a:t>Department of Higher Education and Training</a:t>
            </a:r>
            <a:endParaRPr sz="3000" cap="small" dirty="0">
              <a:solidFill>
                <a:srgbClr val="3B7150"/>
              </a:solidFill>
            </a:endParaRPr>
          </a:p>
        </p:txBody>
      </p:sp>
      <p:sp>
        <p:nvSpPr>
          <p:cNvPr id="159" name="Shape 159"/>
          <p:cNvSpPr>
            <a:spLocks noGrp="1"/>
          </p:cNvSpPr>
          <p:nvPr>
            <p:ph type="body" idx="1"/>
          </p:nvPr>
        </p:nvSpPr>
        <p:spPr>
          <a:xfrm>
            <a:off x="311285" y="1585609"/>
            <a:ext cx="8618111" cy="5067118"/>
          </a:xfrm>
          <a:prstGeom prst="rect">
            <a:avLst/>
          </a:prstGeom>
        </p:spPr>
        <p:txBody>
          <a:bodyPr lIns="0" tIns="0" rIns="0" bIns="0">
            <a:normAutofit/>
          </a:bodyPr>
          <a:lstStyle/>
          <a:p>
            <a:pPr marL="233386" lvl="0" indent="-233386" defTabSz="905255">
              <a:spcBef>
                <a:spcPts val="500"/>
              </a:spcBef>
              <a:defRPr sz="1800"/>
            </a:pPr>
            <a:r>
              <a:rPr lang="en-GB" sz="1800" dirty="0"/>
              <a:t>Post-school education and training is one of the key priorities of government in line with NDP goals contributing to Outcome 5 – a skilled and capable workforce to support an inclusive growth path</a:t>
            </a:r>
          </a:p>
          <a:p>
            <a:pPr marL="233386" lvl="0" indent="-233386" defTabSz="905255">
              <a:spcBef>
                <a:spcPts val="500"/>
              </a:spcBef>
              <a:defRPr sz="1800"/>
            </a:pPr>
            <a:r>
              <a:rPr lang="en-GB" sz="1800" dirty="0"/>
              <a:t>As per 2014 to 2019 MTSF, measures in progress to expand access to higher education and training include :</a:t>
            </a:r>
          </a:p>
          <a:p>
            <a:pPr marL="674257" lvl="1" indent="-233386" defTabSz="905255">
              <a:spcBef>
                <a:spcPts val="500"/>
              </a:spcBef>
              <a:defRPr sz="1800"/>
            </a:pPr>
            <a:r>
              <a:rPr lang="en-GB" sz="1600" dirty="0"/>
              <a:t>Establishment of two new universities(the University of Mpumalanga and Sol Plaatjie)</a:t>
            </a:r>
          </a:p>
          <a:p>
            <a:pPr marL="674257" lvl="1" indent="-233386" defTabSz="905255">
              <a:spcBef>
                <a:spcPts val="500"/>
              </a:spcBef>
              <a:defRPr sz="1800"/>
            </a:pPr>
            <a:r>
              <a:rPr lang="en-GB" sz="1600" dirty="0"/>
              <a:t>Increasing enrolment in technical and vocational education and training (TVET) colleges and steps to improve the quality of TVET</a:t>
            </a:r>
          </a:p>
          <a:p>
            <a:pPr marL="233386" lvl="0" indent="-233386" defTabSz="905255">
              <a:spcBef>
                <a:spcPts val="500"/>
              </a:spcBef>
              <a:defRPr sz="1800"/>
            </a:pPr>
            <a:r>
              <a:rPr lang="en-GB" sz="1800" dirty="0"/>
              <a:t>The Commission supports operational and capital funding for the two new universities but emphasises that much needs to be done in respect of adequately funding the TVET sector and ensuring that the underlying issues negatively affecting the sector are addressed:</a:t>
            </a:r>
          </a:p>
          <a:p>
            <a:pPr marL="674257" lvl="1" indent="-233386" defTabSz="905255">
              <a:spcBef>
                <a:spcPts val="500"/>
              </a:spcBef>
              <a:defRPr sz="1800"/>
            </a:pPr>
            <a:r>
              <a:rPr lang="en-GB" sz="1600" dirty="0"/>
              <a:t>The 2017 Appropriation Bill proposes a total allocation of R52.3 billion to the Department of Higher Education and Training (DHET). The bulk of this amount, (R43.5 billion or 83.1%) is in respect of transfers and subsidies to universities and, to a lesser extent, colleges</a:t>
            </a:r>
          </a:p>
          <a:p>
            <a:pPr marL="1109686" lvl="2" indent="-233386" defTabSz="905255">
              <a:spcBef>
                <a:spcPts val="500"/>
              </a:spcBef>
              <a:defRPr sz="1800"/>
            </a:pPr>
            <a:r>
              <a:rPr lang="en-GB" sz="1600" dirty="0"/>
              <a:t>Over the 2017 MTEF period (2017/18 to 2019/20) University Education programme is projected to grow by real annual average of 5.5%,while TVET and CET colleges programmes grow by 1.8% and 0.5% respectively</a:t>
            </a:r>
          </a:p>
          <a:p>
            <a:pPr marL="0" lvl="0" indent="0" defTabSz="905255">
              <a:spcBef>
                <a:spcPts val="500"/>
              </a:spcBef>
              <a:buNone/>
              <a:defRPr sz="1800"/>
            </a:pPr>
            <a:endParaRPr lang="en-GB" sz="1800" dirty="0"/>
          </a:p>
          <a:p>
            <a:pPr marL="674257" lvl="1" indent="-233386" defTabSz="905255">
              <a:spcBef>
                <a:spcPts val="500"/>
              </a:spcBef>
              <a:defRPr sz="1800"/>
            </a:pPr>
            <a:endParaRPr lang="en-GB" sz="1600" dirty="0"/>
          </a:p>
          <a:p>
            <a:pPr marL="674257" lvl="1" indent="-233386" defTabSz="905255">
              <a:spcBef>
                <a:spcPts val="500"/>
              </a:spcBef>
              <a:defRPr sz="1800"/>
            </a:pPr>
            <a:endParaRPr lang="en-GB" sz="1600" dirty="0"/>
          </a:p>
        </p:txBody>
      </p:sp>
      <p:sp>
        <p:nvSpPr>
          <p:cNvPr id="2" name="Slide Number Placeholder 1"/>
          <p:cNvSpPr>
            <a:spLocks noGrp="1"/>
          </p:cNvSpPr>
          <p:nvPr>
            <p:ph type="sldNum" sz="quarter" idx="2"/>
          </p:nvPr>
        </p:nvSpPr>
        <p:spPr/>
        <p:txBody>
          <a:bodyPr/>
          <a:lstStyle/>
          <a:p>
            <a:pPr lvl="0"/>
            <a:fld id="{86CB4B4D-7CA3-9044-876B-883B54F8677D}" type="slidenum">
              <a:rPr lang="en-ZA" smtClean="0"/>
              <a:t>9</a:t>
            </a:fld>
            <a:endParaRPr lang="en-ZA" dirty="0"/>
          </a:p>
        </p:txBody>
      </p:sp>
    </p:spTree>
    <p:extLst>
      <p:ext uri="{BB962C8B-B14F-4D97-AF65-F5344CB8AC3E}">
        <p14:creationId xmlns:p14="http://schemas.microsoft.com/office/powerpoint/2010/main" val="963511492"/>
      </p:ext>
    </p:extLst>
  </p:cSld>
  <p:clrMapOvr>
    <a:masterClrMapping/>
  </p:clrMapOvr>
  <p:transition spd="med"/>
</p:sld>
</file>

<file path=ppt/theme/theme1.xml><?xml version="1.0" encoding="utf-8"?>
<a:theme xmlns:a="http://schemas.openxmlformats.org/drawingml/2006/main" name="Default">
  <a:themeElements>
    <a:clrScheme name="Default">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4F81BD"/>
          </a:solidFill>
          <a:prstDash val="solid"/>
          <a:bevel/>
        </a:ln>
        <a:effectLst>
          <a:outerShdw blurRad="38100" dist="23000" dir="5400000" rotWithShape="0">
            <a:srgbClr val="000000">
              <a:alpha val="35000"/>
            </a:srgbClr>
          </a:outerShdw>
        </a:effectLst>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4F81BD"/>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4F81BD"/>
          </a:solidFill>
          <a:prstDash val="solid"/>
          <a:bevel/>
        </a:ln>
        <a:effectLst>
          <a:outerShdw blurRad="38100" dist="23000" dir="5400000" rotWithShape="0">
            <a:srgbClr val="000000">
              <a:alpha val="35000"/>
            </a:srgbClr>
          </a:outerShdw>
        </a:effectLst>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4F81BD"/>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Default">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themeOverride>
</file>

<file path=docProps/app.xml><?xml version="1.0" encoding="utf-8"?>
<Properties xmlns="http://schemas.openxmlformats.org/officeDocument/2006/extended-properties" xmlns:vt="http://schemas.openxmlformats.org/officeDocument/2006/docPropsVTypes">
  <Template/>
  <TotalTime>964</TotalTime>
  <Words>3570</Words>
  <Application>Microsoft Office PowerPoint</Application>
  <PresentationFormat>On-screen Show (4:3)</PresentationFormat>
  <Paragraphs>341</Paragraphs>
  <Slides>25</Slides>
  <Notes>7</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25</vt:i4>
      </vt:variant>
    </vt:vector>
  </HeadingPairs>
  <TitlesOfParts>
    <vt:vector size="34" baseType="lpstr">
      <vt:lpstr>Arial Unicode MS</vt:lpstr>
      <vt:lpstr>Arial</vt:lpstr>
      <vt:lpstr>Avenir Roman</vt:lpstr>
      <vt:lpstr>Calibri</vt:lpstr>
      <vt:lpstr>Courier New</vt:lpstr>
      <vt:lpstr>Helvetica</vt:lpstr>
      <vt:lpstr>Times New Roman</vt:lpstr>
      <vt:lpstr>Default</vt:lpstr>
      <vt:lpstr>Document</vt:lpstr>
      <vt:lpstr>Briefing on the 2017 Appropriation Bill</vt:lpstr>
      <vt:lpstr>Background</vt:lpstr>
      <vt:lpstr>Presentation Outline</vt:lpstr>
      <vt:lpstr>1. Overview of the 2017 Appropriation Bill</vt:lpstr>
      <vt:lpstr>Overview of the 2017 Appropriation Bill [cont.]</vt:lpstr>
      <vt:lpstr>2.1 Assessment of baseline changes as per 2017 Appropriation bill</vt:lpstr>
      <vt:lpstr>2.2 Assessment of 2016/17 Spending Outcomes</vt:lpstr>
      <vt:lpstr>2.3.1 Performance Assessment: department of agriculture, forestry and fisheries</vt:lpstr>
      <vt:lpstr>2.3.2 Performance Assessment:  Department of Higher Education and Training</vt:lpstr>
      <vt:lpstr>2.3.3 Performance Assessment: Department of Transport</vt:lpstr>
      <vt:lpstr>3. Inclusive Growth And Economic Transformation  </vt:lpstr>
      <vt:lpstr>3. Inclusive Growth And Economic Transformation [cont.] </vt:lpstr>
      <vt:lpstr>4. GOVERNMENT’S PROGRESS IN ACHIEVING MTSF GOALS IN 2017 APPROPRIATION BILL: ASESSING GOVERNMENT’S GIVE KEY PRIORITIES</vt:lpstr>
      <vt:lpstr>4.1. Assessment: Promoting Economic Growth</vt:lpstr>
      <vt:lpstr> 4.2. Assessment: Job Creation</vt:lpstr>
      <vt:lpstr>4.3. Assessment: Education</vt:lpstr>
      <vt:lpstr>4.4. Assessment: Health</vt:lpstr>
      <vt:lpstr>4.5. Improved Public Service</vt:lpstr>
      <vt:lpstr>5. Infrastructure Investment</vt:lpstr>
      <vt:lpstr>6. State Owned Entities</vt:lpstr>
      <vt:lpstr>7. Measures to Stimulate Cost Efficiencies</vt:lpstr>
      <vt:lpstr>7. Measures to Stimulate Cost Efficiencies [cont.]</vt:lpstr>
      <vt:lpstr>7. Measures to Stimulate Cost Efficiencies [cont.]</vt:lpstr>
      <vt:lpstr>8. Conclusion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Briefing on the 2014 Appropriation Bill</dc:title>
  <dc:creator>Ghalieb Dawood;Ramos Mabugu</dc:creator>
  <cp:lastModifiedBy>Ramos Mabugu</cp:lastModifiedBy>
  <cp:revision>64</cp:revision>
  <dcterms:modified xsi:type="dcterms:W3CDTF">2017-05-15T19:02:50Z</dcterms:modified>
</cp:coreProperties>
</file>