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29"/>
  </p:notesMasterIdLst>
  <p:handoutMasterIdLst>
    <p:handoutMasterId r:id="rId30"/>
  </p:handoutMasterIdLst>
  <p:sldIdLst>
    <p:sldId id="376" r:id="rId2"/>
    <p:sldId id="686" r:id="rId3"/>
    <p:sldId id="734" r:id="rId4"/>
    <p:sldId id="719" r:id="rId5"/>
    <p:sldId id="720" r:id="rId6"/>
    <p:sldId id="721" r:id="rId7"/>
    <p:sldId id="722" r:id="rId8"/>
    <p:sldId id="682" r:id="rId9"/>
    <p:sldId id="700" r:id="rId10"/>
    <p:sldId id="694" r:id="rId11"/>
    <p:sldId id="703" r:id="rId12"/>
    <p:sldId id="698" r:id="rId13"/>
    <p:sldId id="693" r:id="rId14"/>
    <p:sldId id="697" r:id="rId15"/>
    <p:sldId id="695" r:id="rId16"/>
    <p:sldId id="699" r:id="rId17"/>
    <p:sldId id="701" r:id="rId18"/>
    <p:sldId id="713" r:id="rId19"/>
    <p:sldId id="725" r:id="rId20"/>
    <p:sldId id="714" r:id="rId21"/>
    <p:sldId id="735" r:id="rId22"/>
    <p:sldId id="737" r:id="rId23"/>
    <p:sldId id="736" r:id="rId24"/>
    <p:sldId id="738" r:id="rId25"/>
    <p:sldId id="727" r:id="rId26"/>
    <p:sldId id="733" r:id="rId27"/>
    <p:sldId id="723" r:id="rId28"/>
  </p:sldIdLst>
  <p:sldSz cx="9144000" cy="6858000" type="screen4x3"/>
  <p:notesSz cx="6784975" cy="9856788"/>
  <p:defaultTextStyle>
    <a:defPPr>
      <a:defRPr lang="en-US"/>
    </a:defPPr>
    <a:lvl1pPr algn="l" rtl="0" eaLnBrk="0" fontAlgn="base" hangingPunct="0">
      <a:spcBef>
        <a:spcPct val="50000"/>
      </a:spcBef>
      <a:spcAft>
        <a:spcPct val="0"/>
      </a:spcAft>
      <a:defRPr sz="4000" b="1" kern="1200">
        <a:solidFill>
          <a:schemeClr val="bg2"/>
        </a:solidFill>
        <a:latin typeface="Arial" charset="0"/>
        <a:ea typeface="ＭＳ Ｐゴシック" charset="0"/>
        <a:cs typeface="Arial" charset="0"/>
      </a:defRPr>
    </a:lvl1pPr>
    <a:lvl2pPr marL="457200" algn="l" rtl="0" eaLnBrk="0" fontAlgn="base" hangingPunct="0">
      <a:spcBef>
        <a:spcPct val="50000"/>
      </a:spcBef>
      <a:spcAft>
        <a:spcPct val="0"/>
      </a:spcAft>
      <a:defRPr sz="4000" b="1" kern="1200">
        <a:solidFill>
          <a:schemeClr val="bg2"/>
        </a:solidFill>
        <a:latin typeface="Arial" charset="0"/>
        <a:ea typeface="ＭＳ Ｐゴシック" charset="0"/>
        <a:cs typeface="Arial" charset="0"/>
      </a:defRPr>
    </a:lvl2pPr>
    <a:lvl3pPr marL="914400" algn="l" rtl="0" eaLnBrk="0" fontAlgn="base" hangingPunct="0">
      <a:spcBef>
        <a:spcPct val="50000"/>
      </a:spcBef>
      <a:spcAft>
        <a:spcPct val="0"/>
      </a:spcAft>
      <a:defRPr sz="4000" b="1" kern="1200">
        <a:solidFill>
          <a:schemeClr val="bg2"/>
        </a:solidFill>
        <a:latin typeface="Arial" charset="0"/>
        <a:ea typeface="ＭＳ Ｐゴシック" charset="0"/>
        <a:cs typeface="Arial" charset="0"/>
      </a:defRPr>
    </a:lvl3pPr>
    <a:lvl4pPr marL="1371600" algn="l" rtl="0" eaLnBrk="0" fontAlgn="base" hangingPunct="0">
      <a:spcBef>
        <a:spcPct val="50000"/>
      </a:spcBef>
      <a:spcAft>
        <a:spcPct val="0"/>
      </a:spcAft>
      <a:defRPr sz="4000" b="1" kern="1200">
        <a:solidFill>
          <a:schemeClr val="bg2"/>
        </a:solidFill>
        <a:latin typeface="Arial" charset="0"/>
        <a:ea typeface="ＭＳ Ｐゴシック" charset="0"/>
        <a:cs typeface="Arial" charset="0"/>
      </a:defRPr>
    </a:lvl4pPr>
    <a:lvl5pPr marL="1828800" algn="l" rtl="0" eaLnBrk="0" fontAlgn="base" hangingPunct="0">
      <a:spcBef>
        <a:spcPct val="50000"/>
      </a:spcBef>
      <a:spcAft>
        <a:spcPct val="0"/>
      </a:spcAft>
      <a:defRPr sz="4000" b="1" kern="1200">
        <a:solidFill>
          <a:schemeClr val="bg2"/>
        </a:solidFill>
        <a:latin typeface="Arial" charset="0"/>
        <a:ea typeface="ＭＳ Ｐゴシック" charset="0"/>
        <a:cs typeface="Arial" charset="0"/>
      </a:defRPr>
    </a:lvl5pPr>
    <a:lvl6pPr marL="2286000" algn="l" defTabSz="457200" rtl="0" eaLnBrk="1" latinLnBrk="0" hangingPunct="1">
      <a:defRPr sz="4000" b="1" kern="1200">
        <a:solidFill>
          <a:schemeClr val="bg2"/>
        </a:solidFill>
        <a:latin typeface="Arial" charset="0"/>
        <a:ea typeface="ＭＳ Ｐゴシック" charset="0"/>
        <a:cs typeface="Arial" charset="0"/>
      </a:defRPr>
    </a:lvl6pPr>
    <a:lvl7pPr marL="2743200" algn="l" defTabSz="457200" rtl="0" eaLnBrk="1" latinLnBrk="0" hangingPunct="1">
      <a:defRPr sz="4000" b="1" kern="1200">
        <a:solidFill>
          <a:schemeClr val="bg2"/>
        </a:solidFill>
        <a:latin typeface="Arial" charset="0"/>
        <a:ea typeface="ＭＳ Ｐゴシック" charset="0"/>
        <a:cs typeface="Arial" charset="0"/>
      </a:defRPr>
    </a:lvl7pPr>
    <a:lvl8pPr marL="3200400" algn="l" defTabSz="457200" rtl="0" eaLnBrk="1" latinLnBrk="0" hangingPunct="1">
      <a:defRPr sz="4000" b="1" kern="1200">
        <a:solidFill>
          <a:schemeClr val="bg2"/>
        </a:solidFill>
        <a:latin typeface="Arial" charset="0"/>
        <a:ea typeface="ＭＳ Ｐゴシック" charset="0"/>
        <a:cs typeface="Arial" charset="0"/>
      </a:defRPr>
    </a:lvl8pPr>
    <a:lvl9pPr marL="3657600" algn="l" defTabSz="457200" rtl="0" eaLnBrk="1" latinLnBrk="0" hangingPunct="1">
      <a:defRPr sz="4000" b="1" kern="1200">
        <a:solidFill>
          <a:schemeClr val="bg2"/>
        </a:solidFill>
        <a:latin typeface="Arial" charset="0"/>
        <a:ea typeface="ＭＳ Ｐゴシック"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CCFF3B"/>
    <a:srgbClr val="FF9900"/>
    <a:srgbClr val="FF6600"/>
    <a:srgbClr val="B07D3A"/>
    <a:srgbClr val="A17335"/>
    <a:srgbClr val="00FFFF"/>
    <a:srgbClr val="00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713" autoAdjust="0"/>
  </p:normalViewPr>
  <p:slideViewPr>
    <p:cSldViewPr>
      <p:cViewPr>
        <p:scale>
          <a:sx n="100" d="100"/>
          <a:sy n="100" d="100"/>
        </p:scale>
        <p:origin x="-1944" y="-312"/>
      </p:cViewPr>
      <p:guideLst>
        <p:guide orient="horz" pos="2160"/>
        <p:guide pos="2880"/>
      </p:guideLst>
    </p:cSldViewPr>
  </p:slideViewPr>
  <p:outlineViewPr>
    <p:cViewPr>
      <p:scale>
        <a:sx n="25" d="100"/>
        <a:sy n="25" d="100"/>
      </p:scale>
      <p:origin x="0" y="768"/>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3170" name="Rectangle 2"/>
          <p:cNvSpPr>
            <a:spLocks noGrp="1" noChangeArrowheads="1"/>
          </p:cNvSpPr>
          <p:nvPr>
            <p:ph type="hdr" sz="quarter"/>
          </p:nvPr>
        </p:nvSpPr>
        <p:spPr bwMode="auto">
          <a:xfrm>
            <a:off x="1" y="0"/>
            <a:ext cx="2938463" cy="4937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lvl1pPr eaLnBrk="1" hangingPunct="1">
              <a:spcBef>
                <a:spcPct val="0"/>
              </a:spcBef>
              <a:defRPr sz="1200" b="0">
                <a:solidFill>
                  <a:schemeClr val="tx1"/>
                </a:solidFill>
                <a:ea typeface="+mn-ea"/>
              </a:defRPr>
            </a:lvl1pPr>
          </a:lstStyle>
          <a:p>
            <a:pPr>
              <a:defRPr/>
            </a:pPr>
            <a:endParaRPr lang="en-US"/>
          </a:p>
        </p:txBody>
      </p:sp>
      <p:sp>
        <p:nvSpPr>
          <p:cNvPr id="263171" name="Rectangle 3"/>
          <p:cNvSpPr>
            <a:spLocks noGrp="1" noChangeArrowheads="1"/>
          </p:cNvSpPr>
          <p:nvPr>
            <p:ph type="dt" sz="quarter" idx="1"/>
          </p:nvPr>
        </p:nvSpPr>
        <p:spPr bwMode="auto">
          <a:xfrm>
            <a:off x="3844926" y="0"/>
            <a:ext cx="2938463" cy="4937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lvl1pPr algn="r" eaLnBrk="1" hangingPunct="1">
              <a:spcBef>
                <a:spcPct val="0"/>
              </a:spcBef>
              <a:defRPr sz="1200" b="0">
                <a:solidFill>
                  <a:schemeClr val="tx1"/>
                </a:solidFill>
                <a:ea typeface="+mn-ea"/>
              </a:defRPr>
            </a:lvl1pPr>
          </a:lstStyle>
          <a:p>
            <a:pPr>
              <a:defRPr/>
            </a:pPr>
            <a:endParaRPr lang="en-US"/>
          </a:p>
        </p:txBody>
      </p:sp>
      <p:sp>
        <p:nvSpPr>
          <p:cNvPr id="263172" name="Rectangle 4"/>
          <p:cNvSpPr>
            <a:spLocks noGrp="1" noChangeArrowheads="1"/>
          </p:cNvSpPr>
          <p:nvPr>
            <p:ph type="ftr" sz="quarter" idx="2"/>
          </p:nvPr>
        </p:nvSpPr>
        <p:spPr bwMode="auto">
          <a:xfrm>
            <a:off x="1" y="9361488"/>
            <a:ext cx="2938463" cy="493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33" tIns="45717" rIns="91433" bIns="45717" numCol="1" anchor="b" anchorCtr="0" compatLnSpc="1">
            <a:prstTxWarp prst="textNoShape">
              <a:avLst/>
            </a:prstTxWarp>
          </a:bodyPr>
          <a:lstStyle>
            <a:lvl1pPr eaLnBrk="1" hangingPunct="1">
              <a:spcBef>
                <a:spcPct val="0"/>
              </a:spcBef>
              <a:defRPr sz="1200" b="0">
                <a:solidFill>
                  <a:schemeClr val="tx1"/>
                </a:solidFill>
                <a:ea typeface="+mn-ea"/>
              </a:defRPr>
            </a:lvl1pPr>
          </a:lstStyle>
          <a:p>
            <a:pPr>
              <a:defRPr/>
            </a:pPr>
            <a:endParaRPr lang="en-US"/>
          </a:p>
        </p:txBody>
      </p:sp>
      <p:sp>
        <p:nvSpPr>
          <p:cNvPr id="263173" name="Rectangle 5"/>
          <p:cNvSpPr>
            <a:spLocks noGrp="1" noChangeArrowheads="1"/>
          </p:cNvSpPr>
          <p:nvPr>
            <p:ph type="sldNum" sz="quarter" idx="3"/>
          </p:nvPr>
        </p:nvSpPr>
        <p:spPr bwMode="auto">
          <a:xfrm>
            <a:off x="3844926" y="9361488"/>
            <a:ext cx="2938463" cy="493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33" tIns="45717" rIns="91433" bIns="45717" numCol="1" anchor="b" anchorCtr="0" compatLnSpc="1">
            <a:prstTxWarp prst="textNoShape">
              <a:avLst/>
            </a:prstTxWarp>
          </a:bodyPr>
          <a:lstStyle>
            <a:lvl1pPr algn="r" eaLnBrk="1" hangingPunct="1">
              <a:spcBef>
                <a:spcPct val="0"/>
              </a:spcBef>
              <a:defRPr sz="1200" b="0">
                <a:solidFill>
                  <a:schemeClr val="tx1"/>
                </a:solidFill>
              </a:defRPr>
            </a:lvl1pPr>
          </a:lstStyle>
          <a:p>
            <a:fld id="{C0320B9E-A81F-5144-A5F4-0B24AA1BC613}" type="slidenum">
              <a:rPr lang="en-US"/>
              <a:pPr/>
              <a:t>‹#›</a:t>
            </a:fld>
            <a:endParaRPr lang="en-US"/>
          </a:p>
        </p:txBody>
      </p:sp>
    </p:spTree>
    <p:extLst>
      <p:ext uri="{BB962C8B-B14F-4D97-AF65-F5344CB8AC3E}">
        <p14:creationId xmlns:p14="http://schemas.microsoft.com/office/powerpoint/2010/main" xmlns="" val="32407976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2938463" cy="4937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lvl1pPr eaLnBrk="1" hangingPunct="1">
              <a:spcBef>
                <a:spcPct val="0"/>
              </a:spcBef>
              <a:defRPr sz="1200" b="0">
                <a:solidFill>
                  <a:schemeClr val="tx1"/>
                </a:solidFill>
                <a:ea typeface="+mn-ea"/>
              </a:defRPr>
            </a:lvl1pPr>
          </a:lstStyle>
          <a:p>
            <a:pPr>
              <a:defRPr/>
            </a:pPr>
            <a:endParaRPr lang="en-US"/>
          </a:p>
        </p:txBody>
      </p:sp>
      <p:sp>
        <p:nvSpPr>
          <p:cNvPr id="5123" name="Rectangle 3"/>
          <p:cNvSpPr>
            <a:spLocks noGrp="1" noChangeArrowheads="1"/>
          </p:cNvSpPr>
          <p:nvPr>
            <p:ph type="dt" idx="1"/>
          </p:nvPr>
        </p:nvSpPr>
        <p:spPr bwMode="auto">
          <a:xfrm>
            <a:off x="3844926" y="0"/>
            <a:ext cx="2938463" cy="4937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lvl1pPr algn="r" eaLnBrk="1" hangingPunct="1">
              <a:spcBef>
                <a:spcPct val="0"/>
              </a:spcBef>
              <a:defRPr sz="1200" b="0">
                <a:solidFill>
                  <a:schemeClr val="tx1"/>
                </a:solidFill>
                <a:ea typeface="+mn-ea"/>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930275" y="738188"/>
            <a:ext cx="4926013" cy="369570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 uri="{FAA26D3D-D897-4be2-8F04-BA451C77F1D7}">
              <ma14:placeholderFlag xmlns:ma14="http://schemas.microsoft.com/office/mac/drawingml/2011/main" xmlns="" val="1"/>
            </a:ext>
          </a:extLst>
        </p:spPr>
      </p:sp>
      <p:sp>
        <p:nvSpPr>
          <p:cNvPr id="5125" name="Rectangle 5"/>
          <p:cNvSpPr>
            <a:spLocks noGrp="1" noChangeArrowheads="1"/>
          </p:cNvSpPr>
          <p:nvPr>
            <p:ph type="body" sz="quarter" idx="3"/>
          </p:nvPr>
        </p:nvSpPr>
        <p:spPr bwMode="auto">
          <a:xfrm>
            <a:off x="677863" y="4681538"/>
            <a:ext cx="5429250" cy="44370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1" y="9361488"/>
            <a:ext cx="2938463" cy="493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33" tIns="45717" rIns="91433" bIns="45717" numCol="1" anchor="b" anchorCtr="0" compatLnSpc="1">
            <a:prstTxWarp prst="textNoShape">
              <a:avLst/>
            </a:prstTxWarp>
          </a:bodyPr>
          <a:lstStyle>
            <a:lvl1pPr eaLnBrk="1" hangingPunct="1">
              <a:spcBef>
                <a:spcPct val="0"/>
              </a:spcBef>
              <a:defRPr sz="1200" b="0">
                <a:solidFill>
                  <a:schemeClr val="tx1"/>
                </a:solidFill>
                <a:ea typeface="+mn-ea"/>
              </a:defRPr>
            </a:lvl1pPr>
          </a:lstStyle>
          <a:p>
            <a:pPr>
              <a:defRPr/>
            </a:pPr>
            <a:endParaRPr lang="en-US"/>
          </a:p>
        </p:txBody>
      </p:sp>
      <p:sp>
        <p:nvSpPr>
          <p:cNvPr id="5127" name="Rectangle 7"/>
          <p:cNvSpPr>
            <a:spLocks noGrp="1" noChangeArrowheads="1"/>
          </p:cNvSpPr>
          <p:nvPr>
            <p:ph type="sldNum" sz="quarter" idx="5"/>
          </p:nvPr>
        </p:nvSpPr>
        <p:spPr bwMode="auto">
          <a:xfrm>
            <a:off x="3844926" y="9361488"/>
            <a:ext cx="2938463" cy="493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33" tIns="45717" rIns="91433" bIns="45717" numCol="1" anchor="b" anchorCtr="0" compatLnSpc="1">
            <a:prstTxWarp prst="textNoShape">
              <a:avLst/>
            </a:prstTxWarp>
          </a:bodyPr>
          <a:lstStyle>
            <a:lvl1pPr algn="r" eaLnBrk="1" hangingPunct="1">
              <a:spcBef>
                <a:spcPct val="0"/>
              </a:spcBef>
              <a:defRPr sz="1200" b="0">
                <a:solidFill>
                  <a:schemeClr val="tx1"/>
                </a:solidFill>
              </a:defRPr>
            </a:lvl1pPr>
          </a:lstStyle>
          <a:p>
            <a:fld id="{CD45091A-DA83-9B41-8140-8240509BA861}" type="slidenum">
              <a:rPr lang="en-US"/>
              <a:pPr/>
              <a:t>‹#›</a:t>
            </a:fld>
            <a:endParaRPr lang="en-US"/>
          </a:p>
        </p:txBody>
      </p:sp>
    </p:spTree>
    <p:extLst>
      <p:ext uri="{BB962C8B-B14F-4D97-AF65-F5344CB8AC3E}">
        <p14:creationId xmlns:p14="http://schemas.microsoft.com/office/powerpoint/2010/main" xmlns="" val="1314921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102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88" y="4763"/>
            <a:ext cx="9142412" cy="6850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56035" name="Rectangle 1027"/>
          <p:cNvSpPr>
            <a:spLocks noGrp="1" noChangeArrowheads="1"/>
          </p:cNvSpPr>
          <p:nvPr>
            <p:ph type="ctrTitle"/>
          </p:nvPr>
        </p:nvSpPr>
        <p:spPr>
          <a:xfrm>
            <a:off x="3059113" y="4221163"/>
            <a:ext cx="4608512" cy="431800"/>
          </a:xfrm>
        </p:spPr>
        <p:txBody>
          <a:bodyPr/>
          <a:lstStyle>
            <a:lvl1pPr>
              <a:defRPr sz="2800"/>
            </a:lvl1pPr>
          </a:lstStyle>
          <a:p>
            <a:pPr lvl="0"/>
            <a:r>
              <a:rPr lang="en-US" noProof="0" smtClean="0"/>
              <a:t>PRESENTATION NAME</a:t>
            </a:r>
          </a:p>
        </p:txBody>
      </p:sp>
    </p:spTree>
    <p:extLst>
      <p:ext uri="{BB962C8B-B14F-4D97-AF65-F5344CB8AC3E}">
        <p14:creationId xmlns:p14="http://schemas.microsoft.com/office/powerpoint/2010/main" xmlns="" val="1726424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5"/>
          <p:cNvSpPr>
            <a:spLocks noGrp="1" noChangeArrowheads="1"/>
          </p:cNvSpPr>
          <p:nvPr>
            <p:ph type="dt" sz="half" idx="10"/>
          </p:nvPr>
        </p:nvSpPr>
        <p:spPr>
          <a:ln/>
        </p:spPr>
        <p:txBody>
          <a:bodyPr/>
          <a:lstStyle>
            <a:lvl1pPr>
              <a:defRPr/>
            </a:lvl1pPr>
          </a:lstStyle>
          <a:p>
            <a:fld id="{9568558C-2BE3-5B4C-ACCC-DEFC1F20F269}" type="datetime3">
              <a:rPr lang="en-US"/>
              <a:pPr/>
              <a:t>17 May 2017</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DC17802E-5B0F-4C4C-8F49-96DF4861A9E1}" type="slidenum">
              <a:rPr lang="en-US"/>
              <a:pPr/>
              <a:t>‹#›</a:t>
            </a:fld>
            <a:endParaRPr lang="en-US"/>
          </a:p>
        </p:txBody>
      </p:sp>
    </p:spTree>
    <p:extLst>
      <p:ext uri="{BB962C8B-B14F-4D97-AF65-F5344CB8AC3E}">
        <p14:creationId xmlns:p14="http://schemas.microsoft.com/office/powerpoint/2010/main" xmlns="" val="1710974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26200" y="1196975"/>
            <a:ext cx="2033588" cy="511175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323850" y="1196975"/>
            <a:ext cx="5949950" cy="5111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5"/>
          <p:cNvSpPr>
            <a:spLocks noGrp="1" noChangeArrowheads="1"/>
          </p:cNvSpPr>
          <p:nvPr>
            <p:ph type="dt" sz="half" idx="10"/>
          </p:nvPr>
        </p:nvSpPr>
        <p:spPr>
          <a:ln/>
        </p:spPr>
        <p:txBody>
          <a:bodyPr/>
          <a:lstStyle>
            <a:lvl1pPr>
              <a:defRPr/>
            </a:lvl1pPr>
          </a:lstStyle>
          <a:p>
            <a:fld id="{C622EEEC-AE3C-FD49-AAC5-97840769AC17}" type="datetime3">
              <a:rPr lang="en-US"/>
              <a:pPr/>
              <a:t>17 May 2017</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41407717-9A53-C146-8B4E-FF9C18B1C129}" type="slidenum">
              <a:rPr lang="en-US"/>
              <a:pPr/>
              <a:t>‹#›</a:t>
            </a:fld>
            <a:endParaRPr lang="en-US"/>
          </a:p>
        </p:txBody>
      </p:sp>
    </p:spTree>
    <p:extLst>
      <p:ext uri="{BB962C8B-B14F-4D97-AF65-F5344CB8AC3E}">
        <p14:creationId xmlns:p14="http://schemas.microsoft.com/office/powerpoint/2010/main" xmlns="" val="3032926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5"/>
          <p:cNvSpPr>
            <a:spLocks noGrp="1" noChangeArrowheads="1"/>
          </p:cNvSpPr>
          <p:nvPr>
            <p:ph type="dt" sz="half" idx="10"/>
          </p:nvPr>
        </p:nvSpPr>
        <p:spPr>
          <a:ln/>
        </p:spPr>
        <p:txBody>
          <a:bodyPr/>
          <a:lstStyle>
            <a:lvl1pPr>
              <a:defRPr/>
            </a:lvl1pPr>
          </a:lstStyle>
          <a:p>
            <a:fld id="{25C1E08A-69EE-7D48-AF9F-9BAC2AE22A2B}" type="datetime3">
              <a:rPr lang="en-US"/>
              <a:pPr/>
              <a:t>17 May 2017</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37967EEE-7396-CC4A-9768-F93B708D835D}" type="slidenum">
              <a:rPr lang="en-US"/>
              <a:pPr/>
              <a:t>‹#›</a:t>
            </a:fld>
            <a:endParaRPr lang="en-US"/>
          </a:p>
        </p:txBody>
      </p:sp>
    </p:spTree>
    <p:extLst>
      <p:ext uri="{BB962C8B-B14F-4D97-AF65-F5344CB8AC3E}">
        <p14:creationId xmlns:p14="http://schemas.microsoft.com/office/powerpoint/2010/main" xmlns="" val="2127372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fld id="{CA2E3D03-983B-5C44-8CF4-FDC3825BD307}" type="datetime3">
              <a:rPr lang="en-US"/>
              <a:pPr/>
              <a:t>17 May 2017</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5B735C7B-0806-164C-AADC-DB654924B9D1}" type="slidenum">
              <a:rPr lang="en-US"/>
              <a:pPr/>
              <a:t>‹#›</a:t>
            </a:fld>
            <a:endParaRPr lang="en-US"/>
          </a:p>
        </p:txBody>
      </p:sp>
    </p:spTree>
    <p:extLst>
      <p:ext uri="{BB962C8B-B14F-4D97-AF65-F5344CB8AC3E}">
        <p14:creationId xmlns:p14="http://schemas.microsoft.com/office/powerpoint/2010/main" xmlns="" val="1898317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323850" y="2276475"/>
            <a:ext cx="3919538" cy="4032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395788" y="2276475"/>
            <a:ext cx="3921125" cy="4032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5"/>
          <p:cNvSpPr>
            <a:spLocks noGrp="1" noChangeArrowheads="1"/>
          </p:cNvSpPr>
          <p:nvPr>
            <p:ph type="dt" sz="half" idx="10"/>
          </p:nvPr>
        </p:nvSpPr>
        <p:spPr>
          <a:ln/>
        </p:spPr>
        <p:txBody>
          <a:bodyPr/>
          <a:lstStyle>
            <a:lvl1pPr>
              <a:defRPr/>
            </a:lvl1pPr>
          </a:lstStyle>
          <a:p>
            <a:fld id="{7AA79928-D174-6E42-89FF-33ED4D9AA6E6}" type="datetime3">
              <a:rPr lang="en-US"/>
              <a:pPr/>
              <a:t>17 May 2017</a:t>
            </a:fld>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fld id="{5641B7EE-D788-7B48-B3AE-8AC87AC72D4B}" type="slidenum">
              <a:rPr lang="en-US"/>
              <a:pPr/>
              <a:t>‹#›</a:t>
            </a:fld>
            <a:endParaRPr lang="en-US"/>
          </a:p>
        </p:txBody>
      </p:sp>
    </p:spTree>
    <p:extLst>
      <p:ext uri="{BB962C8B-B14F-4D97-AF65-F5344CB8AC3E}">
        <p14:creationId xmlns:p14="http://schemas.microsoft.com/office/powerpoint/2010/main" xmlns="" val="3648140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5"/>
          <p:cNvSpPr>
            <a:spLocks noGrp="1" noChangeArrowheads="1"/>
          </p:cNvSpPr>
          <p:nvPr>
            <p:ph type="dt" sz="half" idx="10"/>
          </p:nvPr>
        </p:nvSpPr>
        <p:spPr>
          <a:ln/>
        </p:spPr>
        <p:txBody>
          <a:bodyPr/>
          <a:lstStyle>
            <a:lvl1pPr>
              <a:defRPr/>
            </a:lvl1pPr>
          </a:lstStyle>
          <a:p>
            <a:fld id="{4CBA1477-EB03-E640-909C-B207096AA183}" type="datetime3">
              <a:rPr lang="en-US"/>
              <a:pPr/>
              <a:t>17 May 2017</a:t>
            </a:fld>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fld id="{7D05E0D3-BD86-4A40-9187-2F10754ED6E9}" type="slidenum">
              <a:rPr lang="en-US"/>
              <a:pPr/>
              <a:t>‹#›</a:t>
            </a:fld>
            <a:endParaRPr lang="en-US"/>
          </a:p>
        </p:txBody>
      </p:sp>
    </p:spTree>
    <p:extLst>
      <p:ext uri="{BB962C8B-B14F-4D97-AF65-F5344CB8AC3E}">
        <p14:creationId xmlns:p14="http://schemas.microsoft.com/office/powerpoint/2010/main" xmlns="" val="820790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5"/>
          <p:cNvSpPr>
            <a:spLocks noGrp="1" noChangeArrowheads="1"/>
          </p:cNvSpPr>
          <p:nvPr>
            <p:ph type="dt" sz="half" idx="10"/>
          </p:nvPr>
        </p:nvSpPr>
        <p:spPr>
          <a:ln/>
        </p:spPr>
        <p:txBody>
          <a:bodyPr/>
          <a:lstStyle>
            <a:lvl1pPr>
              <a:defRPr/>
            </a:lvl1pPr>
          </a:lstStyle>
          <a:p>
            <a:fld id="{00B17960-9749-B040-AD39-6015724E2579}" type="datetime3">
              <a:rPr lang="en-US"/>
              <a:pPr/>
              <a:t>17 May 2017</a:t>
            </a:fld>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fld id="{C5293950-5DB0-6641-9BDB-CFD4CFF7434E}" type="slidenum">
              <a:rPr lang="en-US"/>
              <a:pPr/>
              <a:t>‹#›</a:t>
            </a:fld>
            <a:endParaRPr lang="en-US"/>
          </a:p>
        </p:txBody>
      </p:sp>
    </p:spTree>
    <p:extLst>
      <p:ext uri="{BB962C8B-B14F-4D97-AF65-F5344CB8AC3E}">
        <p14:creationId xmlns:p14="http://schemas.microsoft.com/office/powerpoint/2010/main" xmlns="" val="937014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fld id="{F0211954-859D-9145-BFD3-5131AF83C032}" type="datetime3">
              <a:rPr lang="en-US"/>
              <a:pPr/>
              <a:t>17 May 2017</a:t>
            </a:fld>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fld id="{797EA544-A7E4-E241-BDEC-3E9A0A61E8F7}" type="slidenum">
              <a:rPr lang="en-US"/>
              <a:pPr/>
              <a:t>‹#›</a:t>
            </a:fld>
            <a:endParaRPr lang="en-US"/>
          </a:p>
        </p:txBody>
      </p:sp>
    </p:spTree>
    <p:extLst>
      <p:ext uri="{BB962C8B-B14F-4D97-AF65-F5344CB8AC3E}">
        <p14:creationId xmlns:p14="http://schemas.microsoft.com/office/powerpoint/2010/main" xmlns="" val="414680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fld id="{1318647F-0B66-9247-A5FC-8CF5AB3CD158}" type="datetime3">
              <a:rPr lang="en-US"/>
              <a:pPr/>
              <a:t>17 May 2017</a:t>
            </a:fld>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fld id="{DB6A75DE-D85C-3141-ABE4-6D71671C04AA}" type="slidenum">
              <a:rPr lang="en-US"/>
              <a:pPr/>
              <a:t>‹#›</a:t>
            </a:fld>
            <a:endParaRPr lang="en-US"/>
          </a:p>
        </p:txBody>
      </p:sp>
    </p:spTree>
    <p:extLst>
      <p:ext uri="{BB962C8B-B14F-4D97-AF65-F5344CB8AC3E}">
        <p14:creationId xmlns:p14="http://schemas.microsoft.com/office/powerpoint/2010/main" xmlns="" val="167540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fld id="{EF7279BA-09C8-0F4A-84E4-3E09E0D0FDA0}" type="datetime3">
              <a:rPr lang="en-US"/>
              <a:pPr/>
              <a:t>17 May 2017</a:t>
            </a:fld>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fld id="{C81E3C63-8BB3-6941-AE74-B09044C13C12}" type="slidenum">
              <a:rPr lang="en-US"/>
              <a:pPr/>
              <a:t>‹#›</a:t>
            </a:fld>
            <a:endParaRPr lang="en-US"/>
          </a:p>
        </p:txBody>
      </p:sp>
    </p:spTree>
    <p:extLst>
      <p:ext uri="{BB962C8B-B14F-4D97-AF65-F5344CB8AC3E}">
        <p14:creationId xmlns:p14="http://schemas.microsoft.com/office/powerpoint/2010/main" xmlns="" val="2634885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0" y="0"/>
            <a:ext cx="9144000" cy="6872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Rectangle 4"/>
          <p:cNvSpPr>
            <a:spLocks noGrp="1" noChangeArrowheads="1"/>
          </p:cNvSpPr>
          <p:nvPr>
            <p:ph type="body" idx="1"/>
          </p:nvPr>
        </p:nvSpPr>
        <p:spPr bwMode="auto">
          <a:xfrm>
            <a:off x="323850" y="2276475"/>
            <a:ext cx="7993063" cy="4032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55013" name="Rectangle 5"/>
          <p:cNvSpPr>
            <a:spLocks noGrp="1" noChangeArrowheads="1"/>
          </p:cNvSpPr>
          <p:nvPr>
            <p:ph type="dt" sz="half" idx="2"/>
          </p:nvPr>
        </p:nvSpPr>
        <p:spPr bwMode="auto">
          <a:xfrm>
            <a:off x="323850" y="6381750"/>
            <a:ext cx="2133600" cy="339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defRPr sz="1400" b="0">
                <a:solidFill>
                  <a:schemeClr val="tx1"/>
                </a:solidFill>
              </a:defRPr>
            </a:lvl1pPr>
          </a:lstStyle>
          <a:p>
            <a:fld id="{8BFD002F-0163-0942-8157-4B95BABEF9F5}" type="datetime3">
              <a:rPr lang="en-US"/>
              <a:pPr/>
              <a:t>17 May 2017</a:t>
            </a:fld>
            <a:endParaRPr lang="en-US"/>
          </a:p>
        </p:txBody>
      </p:sp>
      <p:sp>
        <p:nvSpPr>
          <p:cNvPr id="555014" name="Rectangle 6"/>
          <p:cNvSpPr>
            <a:spLocks noGrp="1" noChangeArrowheads="1"/>
          </p:cNvSpPr>
          <p:nvPr>
            <p:ph type="ftr" sz="quarter" idx="3"/>
          </p:nvPr>
        </p:nvSpPr>
        <p:spPr bwMode="auto">
          <a:xfrm>
            <a:off x="2627313" y="6381750"/>
            <a:ext cx="2895600" cy="339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spcBef>
                <a:spcPct val="0"/>
              </a:spcBef>
              <a:defRPr sz="1400" b="0">
                <a:solidFill>
                  <a:schemeClr val="tx1"/>
                </a:solidFill>
                <a:ea typeface="+mn-ea"/>
              </a:defRPr>
            </a:lvl1pPr>
          </a:lstStyle>
          <a:p>
            <a:pPr>
              <a:defRPr/>
            </a:pPr>
            <a:endParaRPr lang="en-US"/>
          </a:p>
        </p:txBody>
      </p:sp>
      <p:sp>
        <p:nvSpPr>
          <p:cNvPr id="555015" name="Rectangle 7"/>
          <p:cNvSpPr>
            <a:spLocks noGrp="1" noChangeArrowheads="1"/>
          </p:cNvSpPr>
          <p:nvPr>
            <p:ph type="sldNum" sz="quarter" idx="4"/>
          </p:nvPr>
        </p:nvSpPr>
        <p:spPr bwMode="auto">
          <a:xfrm>
            <a:off x="6759575" y="6381750"/>
            <a:ext cx="2133600" cy="339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spcBef>
                <a:spcPct val="0"/>
              </a:spcBef>
              <a:defRPr sz="1400" b="0">
                <a:solidFill>
                  <a:schemeClr val="tx1"/>
                </a:solidFill>
              </a:defRPr>
            </a:lvl1pPr>
          </a:lstStyle>
          <a:p>
            <a:fld id="{62B6B924-74FC-A34B-B393-95CCECCD4A4C}" type="slidenum">
              <a:rPr lang="en-US"/>
              <a:pPr/>
              <a:t>‹#›</a:t>
            </a:fld>
            <a:endParaRPr lang="en-US"/>
          </a:p>
        </p:txBody>
      </p:sp>
      <p:sp>
        <p:nvSpPr>
          <p:cNvPr id="1031" name="AutoShape 10"/>
          <p:cNvSpPr>
            <a:spLocks noChangeArrowheads="1"/>
          </p:cNvSpPr>
          <p:nvPr userDrawn="1"/>
        </p:nvSpPr>
        <p:spPr bwMode="auto">
          <a:xfrm>
            <a:off x="5465763" y="1196975"/>
            <a:ext cx="2986087" cy="519113"/>
          </a:xfrm>
          <a:prstGeom prst="roundRect">
            <a:avLst>
              <a:gd name="adj" fmla="val 24542"/>
            </a:avLst>
          </a:prstGeom>
          <a:solidFill>
            <a:srgbClr val="B07D3A"/>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0000" tIns="46800" rIns="90000" bIns="46800" anchor="ctr">
            <a:spAutoFit/>
          </a:bodyPr>
          <a:lstStyle/>
          <a:p>
            <a:pPr algn="ctr"/>
            <a:endParaRPr lang="en-GB" sz="2400">
              <a:solidFill>
                <a:schemeClr val="bg1"/>
              </a:solidFill>
            </a:endParaRPr>
          </a:p>
        </p:txBody>
      </p:sp>
      <p:sp>
        <p:nvSpPr>
          <p:cNvPr id="1032" name="Rectangle 3"/>
          <p:cNvSpPr>
            <a:spLocks noGrp="1" noChangeArrowheads="1"/>
          </p:cNvSpPr>
          <p:nvPr>
            <p:ph type="title"/>
          </p:nvPr>
        </p:nvSpPr>
        <p:spPr bwMode="auto">
          <a:xfrm>
            <a:off x="5435600" y="1196975"/>
            <a:ext cx="3024188" cy="5032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PRESENTATION NAME</a:t>
            </a:r>
          </a:p>
        </p:txBody>
      </p:sp>
    </p:spTree>
  </p:cSld>
  <p:clrMap bg1="lt1" tx1="dk1" bg2="lt2" tx2="dk2" accent1="accent1" accent2="accent2" accent3="accent3" accent4="accent4" accent5="accent5" accent6="accent6" hlink="hlink" folHlink="folHlink"/>
  <p:sldLayoutIdLst>
    <p:sldLayoutId id="2147483771"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hf hdr="0" ftr="0" dt="0"/>
  <p:txStyles>
    <p:titleStyle>
      <a:lvl1pPr algn="ctr" rtl="0" eaLnBrk="0" fontAlgn="base" hangingPunct="0">
        <a:spcBef>
          <a:spcPct val="0"/>
        </a:spcBef>
        <a:spcAft>
          <a:spcPct val="0"/>
        </a:spcAft>
        <a:defRPr b="1">
          <a:solidFill>
            <a:schemeClr val="tx1"/>
          </a:solidFill>
          <a:latin typeface="+mj-lt"/>
          <a:ea typeface="ＭＳ Ｐゴシック" charset="0"/>
          <a:cs typeface="+mj-cs"/>
        </a:defRPr>
      </a:lvl1pPr>
      <a:lvl2pPr algn="ctr" rtl="0" eaLnBrk="0" fontAlgn="base" hangingPunct="0">
        <a:spcBef>
          <a:spcPct val="0"/>
        </a:spcBef>
        <a:spcAft>
          <a:spcPct val="0"/>
        </a:spcAft>
        <a:defRPr b="1">
          <a:solidFill>
            <a:schemeClr val="tx1"/>
          </a:solidFill>
          <a:latin typeface="Arial" charset="0"/>
          <a:ea typeface="ＭＳ Ｐゴシック" charset="0"/>
        </a:defRPr>
      </a:lvl2pPr>
      <a:lvl3pPr algn="ctr" rtl="0" eaLnBrk="0" fontAlgn="base" hangingPunct="0">
        <a:spcBef>
          <a:spcPct val="0"/>
        </a:spcBef>
        <a:spcAft>
          <a:spcPct val="0"/>
        </a:spcAft>
        <a:defRPr b="1">
          <a:solidFill>
            <a:schemeClr val="tx1"/>
          </a:solidFill>
          <a:latin typeface="Arial" charset="0"/>
          <a:ea typeface="ＭＳ Ｐゴシック" charset="0"/>
        </a:defRPr>
      </a:lvl3pPr>
      <a:lvl4pPr algn="ctr" rtl="0" eaLnBrk="0" fontAlgn="base" hangingPunct="0">
        <a:spcBef>
          <a:spcPct val="0"/>
        </a:spcBef>
        <a:spcAft>
          <a:spcPct val="0"/>
        </a:spcAft>
        <a:defRPr b="1">
          <a:solidFill>
            <a:schemeClr val="tx1"/>
          </a:solidFill>
          <a:latin typeface="Arial" charset="0"/>
          <a:ea typeface="ＭＳ Ｐゴシック" charset="0"/>
        </a:defRPr>
      </a:lvl4pPr>
      <a:lvl5pPr algn="ctr" rtl="0" eaLnBrk="0" fontAlgn="base" hangingPunct="0">
        <a:spcBef>
          <a:spcPct val="0"/>
        </a:spcBef>
        <a:spcAft>
          <a:spcPct val="0"/>
        </a:spcAft>
        <a:defRPr b="1">
          <a:solidFill>
            <a:schemeClr val="tx1"/>
          </a:solidFill>
          <a:latin typeface="Arial" charset="0"/>
          <a:ea typeface="ＭＳ Ｐゴシック" charset="0"/>
        </a:defRPr>
      </a:lvl5pPr>
      <a:lvl6pPr marL="457200" algn="ctr" rtl="0" fontAlgn="base">
        <a:spcBef>
          <a:spcPct val="0"/>
        </a:spcBef>
        <a:spcAft>
          <a:spcPct val="0"/>
        </a:spcAft>
        <a:defRPr b="1">
          <a:solidFill>
            <a:schemeClr val="tx1"/>
          </a:solidFill>
          <a:latin typeface="Arial" charset="0"/>
        </a:defRPr>
      </a:lvl6pPr>
      <a:lvl7pPr marL="914400" algn="ctr" rtl="0" fontAlgn="base">
        <a:spcBef>
          <a:spcPct val="0"/>
        </a:spcBef>
        <a:spcAft>
          <a:spcPct val="0"/>
        </a:spcAft>
        <a:defRPr b="1">
          <a:solidFill>
            <a:schemeClr val="tx1"/>
          </a:solidFill>
          <a:latin typeface="Arial" charset="0"/>
        </a:defRPr>
      </a:lvl7pPr>
      <a:lvl8pPr marL="1371600" algn="ctr" rtl="0" fontAlgn="base">
        <a:spcBef>
          <a:spcPct val="0"/>
        </a:spcBef>
        <a:spcAft>
          <a:spcPct val="0"/>
        </a:spcAft>
        <a:defRPr b="1">
          <a:solidFill>
            <a:schemeClr val="tx1"/>
          </a:solidFill>
          <a:latin typeface="Arial" charset="0"/>
        </a:defRPr>
      </a:lvl8pPr>
      <a:lvl9pPr marL="1828800" algn="ctr" rtl="0" fontAlgn="base">
        <a:spcBef>
          <a:spcPct val="0"/>
        </a:spcBef>
        <a:spcAft>
          <a:spcPct val="0"/>
        </a:spcAft>
        <a:defRPr b="1">
          <a:solidFill>
            <a:schemeClr val="tx1"/>
          </a:solidFill>
          <a:latin typeface="Arial" charset="0"/>
        </a:defRPr>
      </a:lvl9pPr>
    </p:titleStyle>
    <p:body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lr>
          <a:schemeClr val="tx1"/>
        </a:buClr>
        <a:buFont typeface="Arial" charset="0"/>
        <a:buChar char="–"/>
        <a:defRPr sz="2400">
          <a:solidFill>
            <a:schemeClr val="tx1"/>
          </a:solidFill>
          <a:latin typeface="+mn-lt"/>
          <a:ea typeface="ＭＳ Ｐゴシック" charset="0"/>
        </a:defRPr>
      </a:lvl2pPr>
      <a:lvl3pPr marL="1143000" indent="-228600" algn="l" rtl="0" eaLnBrk="0" fontAlgn="base" hangingPunct="0">
        <a:spcBef>
          <a:spcPct val="20000"/>
        </a:spcBef>
        <a:spcAft>
          <a:spcPct val="0"/>
        </a:spcAft>
        <a:buClr>
          <a:srgbClr val="FF9900"/>
        </a:buClr>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lr>
          <a:srgbClr val="FF9900"/>
        </a:buClr>
        <a:buChar char="–"/>
        <a:defRPr sz="2400">
          <a:solidFill>
            <a:schemeClr val="tx1"/>
          </a:solidFill>
          <a:latin typeface="+mn-lt"/>
          <a:ea typeface="ＭＳ Ｐゴシック" charset="0"/>
        </a:defRPr>
      </a:lvl4pPr>
      <a:lvl5pPr marL="2057400" indent="-228600" algn="l" rtl="0" eaLnBrk="0" fontAlgn="base" hangingPunct="0">
        <a:spcBef>
          <a:spcPct val="20000"/>
        </a:spcBef>
        <a:spcAft>
          <a:spcPct val="0"/>
        </a:spcAft>
        <a:buClr>
          <a:srgbClr val="FF9900"/>
        </a:buClr>
        <a:buChar char="»"/>
        <a:defRPr sz="2400">
          <a:solidFill>
            <a:schemeClr val="tx1"/>
          </a:solidFill>
          <a:latin typeface="+mn-lt"/>
          <a:ea typeface="ＭＳ Ｐゴシック" charset="0"/>
        </a:defRPr>
      </a:lvl5pPr>
      <a:lvl6pPr marL="2514600" indent="-228600" algn="l" rtl="0" fontAlgn="base">
        <a:spcBef>
          <a:spcPct val="20000"/>
        </a:spcBef>
        <a:spcAft>
          <a:spcPct val="0"/>
        </a:spcAft>
        <a:buClr>
          <a:srgbClr val="FF9900"/>
        </a:buClr>
        <a:buChar char="»"/>
        <a:defRPr sz="2400">
          <a:solidFill>
            <a:schemeClr val="tx1"/>
          </a:solidFill>
          <a:latin typeface="+mn-lt"/>
        </a:defRPr>
      </a:lvl6pPr>
      <a:lvl7pPr marL="2971800" indent="-228600" algn="l" rtl="0" fontAlgn="base">
        <a:spcBef>
          <a:spcPct val="20000"/>
        </a:spcBef>
        <a:spcAft>
          <a:spcPct val="0"/>
        </a:spcAft>
        <a:buClr>
          <a:srgbClr val="FF9900"/>
        </a:buClr>
        <a:buChar char="»"/>
        <a:defRPr sz="2400">
          <a:solidFill>
            <a:schemeClr val="tx1"/>
          </a:solidFill>
          <a:latin typeface="+mn-lt"/>
        </a:defRPr>
      </a:lvl7pPr>
      <a:lvl8pPr marL="3429000" indent="-228600" algn="l" rtl="0" fontAlgn="base">
        <a:spcBef>
          <a:spcPct val="20000"/>
        </a:spcBef>
        <a:spcAft>
          <a:spcPct val="0"/>
        </a:spcAft>
        <a:buClr>
          <a:srgbClr val="FF9900"/>
        </a:buClr>
        <a:buChar char="»"/>
        <a:defRPr sz="2400">
          <a:solidFill>
            <a:schemeClr val="tx1"/>
          </a:solidFill>
          <a:latin typeface="+mn-lt"/>
        </a:defRPr>
      </a:lvl8pPr>
      <a:lvl9pPr marL="3886200" indent="-228600" algn="l" rtl="0" fontAlgn="base">
        <a:spcBef>
          <a:spcPct val="20000"/>
        </a:spcBef>
        <a:spcAft>
          <a:spcPct val="0"/>
        </a:spcAft>
        <a:buClr>
          <a:srgbClr val="FF9900"/>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987675" y="3789363"/>
            <a:ext cx="4752975" cy="1368425"/>
          </a:xfrm>
        </p:spPr>
        <p:txBody>
          <a:bodyPr/>
          <a:lstStyle/>
          <a:p>
            <a:pPr eaLnBrk="1" hangingPunct="1"/>
            <a:r>
              <a:rPr lang="en-US" sz="1800" dirty="0" smtClean="0">
                <a:latin typeface="Arial" charset="0"/>
              </a:rPr>
              <a:t>Copyright Amendment and Performers Protection Amendment Bills</a:t>
            </a:r>
            <a:endParaRPr lang="en-US" sz="1800" dirty="0">
              <a:latin typeface="Arial" charset="0"/>
            </a:endParaRPr>
          </a:p>
        </p:txBody>
      </p:sp>
      <p:sp>
        <p:nvSpPr>
          <p:cNvPr id="3075" name="Rectangle 3"/>
          <p:cNvSpPr>
            <a:spLocks noGrp="1" noChangeArrowheads="1"/>
          </p:cNvSpPr>
          <p:nvPr>
            <p:ph type="subTitle" idx="4294967295"/>
          </p:nvPr>
        </p:nvSpPr>
        <p:spPr>
          <a:xfrm>
            <a:off x="611560" y="5157192"/>
            <a:ext cx="5473700" cy="1224136"/>
          </a:xfrm>
          <a:solidFill>
            <a:srgbClr val="FFFFFF"/>
          </a:solidFill>
          <a:extLst>
            <a:ext uri="{91240B29-F687-4F45-9708-019B960494DF}">
              <a14:hiddenLine xmlns:a14="http://schemas.microsoft.com/office/drawing/2010/main" xmlns="" w="9525">
                <a:solidFill>
                  <a:srgbClr val="000000"/>
                </a:solidFill>
                <a:miter lim="800000"/>
                <a:headEnd/>
                <a:tailEnd/>
              </a14:hiddenLine>
            </a:ext>
          </a:extLst>
        </p:spPr>
        <p:txBody>
          <a:bodyPr/>
          <a:lstStyle/>
          <a:p>
            <a:pPr marL="0" indent="0" eaLnBrk="1" hangingPunct="1">
              <a:buFontTx/>
              <a:buNone/>
            </a:pPr>
            <a:r>
              <a:rPr lang="en-GB" sz="1600" b="1" dirty="0" smtClean="0">
                <a:latin typeface="Arial" charset="0"/>
              </a:rPr>
              <a:t>Presentation to the Portfolio Committee of Arts and Culture</a:t>
            </a:r>
          </a:p>
          <a:p>
            <a:pPr marL="0" indent="0" eaLnBrk="1" hangingPunct="1">
              <a:buFontTx/>
              <a:buNone/>
            </a:pPr>
            <a:r>
              <a:rPr lang="en-GB" sz="1600" b="1" dirty="0" smtClean="0">
                <a:latin typeface="Arial" charset="0"/>
              </a:rPr>
              <a:t>Cape Town</a:t>
            </a:r>
          </a:p>
          <a:p>
            <a:pPr marL="0" indent="0" eaLnBrk="1" hangingPunct="1">
              <a:buFontTx/>
              <a:buNone/>
            </a:pPr>
            <a:r>
              <a:rPr lang="en-GB" sz="1600" b="1" dirty="0" smtClean="0">
                <a:latin typeface="Arial" charset="0"/>
              </a:rPr>
              <a:t>16 May 2017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Discussion</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231599082"/>
              </p:ext>
            </p:extLst>
          </p:nvPr>
        </p:nvGraphicFramePr>
        <p:xfrm>
          <a:off x="323528" y="2060848"/>
          <a:ext cx="7993064" cy="3318702"/>
        </p:xfrm>
        <a:graphic>
          <a:graphicData uri="http://schemas.openxmlformats.org/drawingml/2006/table">
            <a:tbl>
              <a:tblPr firstRow="1" bandRow="1">
                <a:tableStyleId>{22838BEF-8BB2-4498-84A7-C5851F593DF1}</a:tableStyleId>
              </a:tblPr>
              <a:tblGrid>
                <a:gridCol w="4032448"/>
                <a:gridCol w="3960616"/>
              </a:tblGrid>
              <a:tr h="632166">
                <a:tc>
                  <a:txBody>
                    <a:bodyPr/>
                    <a:lstStyle/>
                    <a:p>
                      <a:r>
                        <a:rPr lang="en-ZA" dirty="0" smtClean="0"/>
                        <a:t>Issues</a:t>
                      </a:r>
                      <a:r>
                        <a:rPr lang="en-ZA" baseline="0" dirty="0" smtClean="0"/>
                        <a:t> to be introduced into the Copyright Amendment Bill</a:t>
                      </a:r>
                      <a:endParaRPr lang="en-ZA" dirty="0"/>
                    </a:p>
                  </a:txBody>
                  <a:tcPr/>
                </a:tc>
                <a:tc>
                  <a:txBody>
                    <a:bodyPr/>
                    <a:lstStyle/>
                    <a:p>
                      <a:r>
                        <a:rPr lang="en-ZA" dirty="0" smtClean="0"/>
                        <a:t>What</a:t>
                      </a:r>
                      <a:r>
                        <a:rPr lang="en-ZA" baseline="0" dirty="0" smtClean="0"/>
                        <a:t> the Bill provides</a:t>
                      </a:r>
                      <a:endParaRPr lang="en-ZA" dirty="0" smtClean="0"/>
                    </a:p>
                    <a:p>
                      <a:endParaRPr lang="en-ZA" dirty="0"/>
                    </a:p>
                  </a:txBody>
                  <a:tcPr/>
                </a:tc>
              </a:tr>
              <a:tr h="745596">
                <a:tc>
                  <a:txBody>
                    <a:bodyPr/>
                    <a:lstStyle/>
                    <a:p>
                      <a:r>
                        <a:rPr lang="en-ZA" sz="1400" dirty="0" smtClean="0"/>
                        <a:t>WIPO Copyright treaty (WCT)</a:t>
                      </a:r>
                      <a:endParaRPr lang="en-ZA" sz="1400" dirty="0"/>
                    </a:p>
                  </a:txBody>
                  <a:tcPr/>
                </a:tc>
                <a:tc>
                  <a:txBody>
                    <a:bodyPr/>
                    <a:lstStyle/>
                    <a:p>
                      <a:r>
                        <a:rPr lang="en-ZA" sz="1400" baseline="0" dirty="0" smtClean="0"/>
                        <a:t>WCT is under the Berne  Convention and the Bill deals with the protection of works and rights of authors in the digital environment.</a:t>
                      </a:r>
                      <a:endParaRPr lang="en-ZA" sz="1400" dirty="0" smtClean="0"/>
                    </a:p>
                  </a:txBody>
                  <a:tcPr/>
                </a:tc>
              </a:tr>
              <a:tr h="966513">
                <a:tc>
                  <a:txBody>
                    <a:bodyPr/>
                    <a:lstStyle/>
                    <a:p>
                      <a:r>
                        <a:rPr lang="en-ZA" sz="1600" dirty="0" smtClean="0"/>
                        <a:t> </a:t>
                      </a:r>
                    </a:p>
                    <a:p>
                      <a:r>
                        <a:rPr lang="en-ZA" sz="1400" dirty="0" smtClean="0"/>
                        <a:t>Films, TV and Radio Shows, Photographs</a:t>
                      </a:r>
                    </a:p>
                    <a:p>
                      <a:endParaRPr lang="en-ZA" sz="1600" dirty="0"/>
                    </a:p>
                  </a:txBody>
                  <a:tcPr/>
                </a:tc>
                <a:tc>
                  <a:txBody>
                    <a:bodyPr/>
                    <a:lstStyle/>
                    <a:p>
                      <a:r>
                        <a:rPr lang="en-ZA" sz="1400" dirty="0" smtClean="0"/>
                        <a:t>The commercial re-use of works such as the rebroadcasting of films in the area of copyright without any compensation to the author is unfair. (Value</a:t>
                      </a:r>
                      <a:r>
                        <a:rPr lang="en-ZA" sz="1400" baseline="0" dirty="0" smtClean="0"/>
                        <a:t> Chain) ISBN for books</a:t>
                      </a:r>
                      <a:endParaRPr lang="en-ZA" sz="1400" dirty="0" smtClean="0"/>
                    </a:p>
                  </a:txBody>
                  <a:tcPr/>
                </a:tc>
              </a:tr>
              <a:tr h="966513">
                <a:tc>
                  <a:txBody>
                    <a:bodyPr/>
                    <a:lstStyle/>
                    <a:p>
                      <a:r>
                        <a:rPr lang="en-ZA" sz="1600" dirty="0" smtClean="0"/>
                        <a:t>Introduction of a Private</a:t>
                      </a:r>
                      <a:r>
                        <a:rPr lang="en-ZA" sz="1600" baseline="0" dirty="0" smtClean="0"/>
                        <a:t> Copy Levy </a:t>
                      </a:r>
                      <a:endParaRPr lang="en-ZA" sz="1600" dirty="0"/>
                    </a:p>
                  </a:txBody>
                  <a:tcPr/>
                </a:tc>
                <a:tc>
                  <a:txBody>
                    <a:bodyPr/>
                    <a:lstStyle/>
                    <a:p>
                      <a:r>
                        <a:rPr lang="en-ZA" sz="1400" dirty="0" smtClean="0"/>
                        <a:t>Ensures that performers, songwriters, music publishers</a:t>
                      </a:r>
                      <a:r>
                        <a:rPr lang="en-ZA" sz="1400" baseline="0" dirty="0" smtClean="0"/>
                        <a:t> and makers of sound recordings receive compensation for copies of their work that are made by individuals for private use.</a:t>
                      </a:r>
                      <a:endParaRPr lang="en-ZA" sz="1400" dirty="0" smtClean="0"/>
                    </a:p>
                  </a:txBody>
                  <a:tcPr/>
                </a:tc>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10</a:t>
            </a:fld>
            <a:endParaRPr lang="en-US" sz="1400" b="0">
              <a:solidFill>
                <a:schemeClr val="tx1"/>
              </a:solidFill>
            </a:endParaRPr>
          </a:p>
        </p:txBody>
      </p:sp>
    </p:spTree>
    <p:extLst>
      <p:ext uri="{BB962C8B-B14F-4D97-AF65-F5344CB8AC3E}">
        <p14:creationId xmlns:p14="http://schemas.microsoft.com/office/powerpoint/2010/main" xmlns="" val="18446021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Discussion</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098699782"/>
              </p:ext>
            </p:extLst>
          </p:nvPr>
        </p:nvGraphicFramePr>
        <p:xfrm>
          <a:off x="539552" y="1988840"/>
          <a:ext cx="7993064" cy="3566160"/>
        </p:xfrm>
        <a:graphic>
          <a:graphicData uri="http://schemas.openxmlformats.org/drawingml/2006/table">
            <a:tbl>
              <a:tblPr firstRow="1" bandRow="1">
                <a:tableStyleId>{22838BEF-8BB2-4498-84A7-C5851F593DF1}</a:tableStyleId>
              </a:tblPr>
              <a:tblGrid>
                <a:gridCol w="3996532"/>
                <a:gridCol w="3996532"/>
              </a:tblGrid>
              <a:tr h="697760">
                <a:tc>
                  <a:txBody>
                    <a:bodyPr/>
                    <a:lstStyle/>
                    <a:p>
                      <a:r>
                        <a:rPr lang="en-ZA" sz="1600" dirty="0" smtClean="0"/>
                        <a:t>Issues</a:t>
                      </a:r>
                      <a:r>
                        <a:rPr lang="en-ZA" sz="1600" baseline="0" dirty="0" smtClean="0"/>
                        <a:t> to be introduced</a:t>
                      </a:r>
                      <a:endParaRPr lang="en-ZA" sz="1600" dirty="0"/>
                    </a:p>
                  </a:txBody>
                  <a:tcPr/>
                </a:tc>
                <a:tc>
                  <a:txBody>
                    <a:bodyPr/>
                    <a:lstStyle/>
                    <a:p>
                      <a:r>
                        <a:rPr lang="en-ZA" sz="1600" dirty="0" smtClean="0"/>
                        <a:t>What</a:t>
                      </a:r>
                      <a:r>
                        <a:rPr lang="en-ZA" sz="1600" baseline="0" dirty="0" smtClean="0"/>
                        <a:t> the Copyright Amendment Bill provides</a:t>
                      </a:r>
                      <a:endParaRPr lang="en-ZA" sz="1600" dirty="0" smtClean="0"/>
                    </a:p>
                    <a:p>
                      <a:endParaRPr lang="en-ZA" sz="1600" dirty="0"/>
                    </a:p>
                  </a:txBody>
                  <a:tcPr/>
                </a:tc>
              </a:tr>
              <a:tr h="697760">
                <a:tc>
                  <a:txBody>
                    <a:bodyPr/>
                    <a:lstStyle/>
                    <a:p>
                      <a:r>
                        <a:rPr lang="en-ZA" sz="1400" dirty="0" smtClean="0"/>
                        <a:t>Collection of  Royalties/ Royalty Management</a:t>
                      </a:r>
                      <a:endParaRPr lang="en-ZA" sz="1400" dirty="0"/>
                    </a:p>
                  </a:txBody>
                  <a:tcPr/>
                </a:tc>
                <a:tc>
                  <a:txBody>
                    <a:bodyPr/>
                    <a:lstStyle/>
                    <a:p>
                      <a:pPr algn="just"/>
                      <a:r>
                        <a:rPr lang="en-US" sz="1400" u="none" kern="1200" dirty="0" smtClean="0">
                          <a:solidFill>
                            <a:schemeClr val="dk1"/>
                          </a:solidFill>
                          <a:latin typeface="+mn-lt"/>
                          <a:ea typeface="+mn-ea"/>
                          <a:cs typeface="+mn-cs"/>
                        </a:rPr>
                        <a:t>There shall be one Collecting Society per copyright set of rights with regard to all music rights such as performance, </a:t>
                      </a:r>
                      <a:r>
                        <a:rPr lang="en-US" sz="1400" u="none" kern="1200" dirty="0" err="1" smtClean="0">
                          <a:solidFill>
                            <a:schemeClr val="dk1"/>
                          </a:solidFill>
                          <a:latin typeface="+mn-lt"/>
                          <a:ea typeface="+mn-ea"/>
                          <a:cs typeface="+mn-cs"/>
                        </a:rPr>
                        <a:t>needletime</a:t>
                      </a:r>
                      <a:r>
                        <a:rPr lang="en-US" sz="1400" u="none" kern="1200" baseline="0" dirty="0" smtClean="0">
                          <a:solidFill>
                            <a:schemeClr val="dk1"/>
                          </a:solidFill>
                          <a:latin typeface="+mn-lt"/>
                          <a:ea typeface="+mn-ea"/>
                          <a:cs typeface="+mn-cs"/>
                        </a:rPr>
                        <a:t> </a:t>
                      </a:r>
                      <a:r>
                        <a:rPr lang="en-US" sz="1400" u="none" kern="1200" dirty="0" smtClean="0">
                          <a:solidFill>
                            <a:schemeClr val="dk1"/>
                          </a:solidFill>
                          <a:latin typeface="+mn-lt"/>
                          <a:ea typeface="+mn-ea"/>
                          <a:cs typeface="+mn-cs"/>
                        </a:rPr>
                        <a:t>and mechanical...”</a:t>
                      </a:r>
                    </a:p>
                    <a:p>
                      <a:pPr algn="just"/>
                      <a:endParaRPr lang="en-US" sz="1400" u="none" kern="1200" dirty="0" smtClean="0">
                        <a:solidFill>
                          <a:schemeClr val="dk1"/>
                        </a:solidFill>
                        <a:latin typeface="+mn-lt"/>
                        <a:ea typeface="+mn-ea"/>
                        <a:cs typeface="+mn-cs"/>
                      </a:endParaRPr>
                    </a:p>
                    <a:p>
                      <a:pPr algn="just"/>
                      <a:r>
                        <a:rPr lang="en-US" sz="1400" u="none" kern="1200" dirty="0" smtClean="0">
                          <a:solidFill>
                            <a:schemeClr val="dk1"/>
                          </a:solidFill>
                          <a:latin typeface="+mn-lt"/>
                          <a:ea typeface="+mn-ea"/>
                          <a:cs typeface="+mn-cs"/>
                        </a:rPr>
                        <a:t>“In cases where there is no Collecting Society, contractual arrangements between copyright</a:t>
                      </a:r>
                      <a:r>
                        <a:rPr lang="en-US" sz="1400" u="none" kern="1200" baseline="0" dirty="0" smtClean="0">
                          <a:solidFill>
                            <a:schemeClr val="dk1"/>
                          </a:solidFill>
                          <a:latin typeface="+mn-lt"/>
                          <a:ea typeface="+mn-ea"/>
                          <a:cs typeface="+mn-cs"/>
                        </a:rPr>
                        <a:t> owners and creator shall be prescribed by the Minister.”</a:t>
                      </a:r>
                      <a:endParaRPr lang="en-US" sz="1400" u="none" kern="1200" dirty="0" smtClean="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smtClean="0">
                          <a:ln>
                            <a:noFill/>
                          </a:ln>
                          <a:solidFill>
                            <a:srgbClr val="000000"/>
                          </a:solidFill>
                          <a:effectLst/>
                          <a:uLnTx/>
                          <a:uFillTx/>
                          <a:latin typeface="+mn-lt"/>
                          <a:ea typeface="+mn-ea"/>
                          <a:cs typeface="+mn-cs"/>
                        </a:rPr>
                        <a:t>Conditions in the licence (CRC)</a:t>
                      </a:r>
                    </a:p>
                    <a:p>
                      <a:endParaRPr lang="en-US" sz="180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600" dirty="0" smtClean="0"/>
                    </a:p>
                  </a:txBody>
                  <a:tcPr/>
                </a:tc>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11</a:t>
            </a:fld>
            <a:endParaRPr lang="en-US" sz="1400" b="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solidFill>
                  <a:srgbClr val="000000"/>
                </a:solidFill>
                <a:latin typeface="Arial" charset="0"/>
              </a:rPr>
              <a:t>Discussion</a:t>
            </a:r>
            <a:r>
              <a:rPr lang="en-ZA" sz="1200" dirty="0" smtClean="0">
                <a:solidFill>
                  <a:srgbClr val="000000"/>
                </a:solidFill>
                <a:latin typeface="Arial" charset="0"/>
              </a:rPr>
              <a:t>  </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750426983"/>
              </p:ext>
            </p:extLst>
          </p:nvPr>
        </p:nvGraphicFramePr>
        <p:xfrm>
          <a:off x="683568" y="2133600"/>
          <a:ext cx="7993064" cy="4354150"/>
        </p:xfrm>
        <a:graphic>
          <a:graphicData uri="http://schemas.openxmlformats.org/drawingml/2006/table">
            <a:tbl>
              <a:tblPr firstRow="1" bandRow="1">
                <a:tableStyleId>{22838BEF-8BB2-4498-84A7-C5851F593DF1}</a:tableStyleId>
              </a:tblPr>
              <a:tblGrid>
                <a:gridCol w="3996532"/>
                <a:gridCol w="3996532"/>
              </a:tblGrid>
              <a:tr h="557545">
                <a:tc>
                  <a:txBody>
                    <a:bodyPr/>
                    <a:lstStyle/>
                    <a:p>
                      <a:r>
                        <a:rPr lang="en-ZA" sz="1600" dirty="0" smtClean="0"/>
                        <a:t>Issues</a:t>
                      </a:r>
                      <a:r>
                        <a:rPr lang="en-ZA" sz="1600" baseline="0" dirty="0" smtClean="0"/>
                        <a:t> to be introduced</a:t>
                      </a:r>
                      <a:endParaRPr lang="en-ZA" sz="1600" dirty="0"/>
                    </a:p>
                  </a:txBody>
                  <a:tcPr/>
                </a:tc>
                <a:tc>
                  <a:txBody>
                    <a:bodyPr/>
                    <a:lstStyle/>
                    <a:p>
                      <a:r>
                        <a:rPr lang="en-ZA" sz="1600" dirty="0" smtClean="0"/>
                        <a:t>What</a:t>
                      </a:r>
                      <a:r>
                        <a:rPr lang="en-ZA" sz="1600" baseline="0" dirty="0" smtClean="0"/>
                        <a:t> the Bill provides</a:t>
                      </a:r>
                      <a:endParaRPr lang="en-ZA" sz="1600" dirty="0" smtClean="0"/>
                    </a:p>
                    <a:p>
                      <a:endParaRPr lang="en-ZA" sz="1600" dirty="0"/>
                    </a:p>
                  </a:txBody>
                  <a:tcPr/>
                </a:tc>
              </a:tr>
              <a:tr h="3775030">
                <a:tc>
                  <a:txBody>
                    <a:bodyPr/>
                    <a:lstStyle/>
                    <a:p>
                      <a:r>
                        <a:rPr lang="en-ZA" sz="1400" dirty="0" smtClean="0"/>
                        <a:t>Reciprocity</a:t>
                      </a:r>
                      <a:r>
                        <a:rPr lang="en-ZA" sz="1400" baseline="0" dirty="0" smtClean="0"/>
                        <a:t> on Needle Time</a:t>
                      </a:r>
                      <a:endParaRPr lang="en-ZA" sz="1400" dirty="0"/>
                    </a:p>
                  </a:txBody>
                  <a:tcPr/>
                </a:tc>
                <a:tc>
                  <a:txBody>
                    <a:bodyPr/>
                    <a:lstStyle/>
                    <a:p>
                      <a:r>
                        <a:rPr lang="en-ZA" sz="1400" u="none" kern="1200" dirty="0" smtClean="0">
                          <a:solidFill>
                            <a:schemeClr val="dk1"/>
                          </a:solidFill>
                          <a:latin typeface="+mn-lt"/>
                          <a:ea typeface="+mn-ea"/>
                          <a:cs typeface="+mn-cs"/>
                        </a:rPr>
                        <a:t>A Collecting Society may enter into an agreement with any foreign society or organisation administering rights corresponding to rights under this Act, to entrust to such foreign society or organisation the administration in any foreign country of rights administered by the said Collecting Society in the Republic: Provided that no such Collecting Society or organisation shall permit any discrimination with regard to the terms of licence or the distribution of royalties collected.</a:t>
                      </a:r>
                      <a:endParaRPr lang="en-ZA" sz="1400" u="none" baseline="0" dirty="0" smtClean="0"/>
                    </a:p>
                    <a:p>
                      <a:endParaRPr lang="en-ZA" sz="1600" baseline="0" dirty="0" smtClean="0"/>
                    </a:p>
                    <a:p>
                      <a:endParaRPr lang="en-ZA" sz="1600" dirty="0" smtClean="0"/>
                    </a:p>
                  </a:txBody>
                  <a:tcPr/>
                </a:tc>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12</a:t>
            </a:fld>
            <a:endParaRPr lang="en-US" sz="1400" b="0">
              <a:solidFill>
                <a:schemeClr val="tx1"/>
              </a:solidFill>
            </a:endParaRPr>
          </a:p>
        </p:txBody>
      </p:sp>
    </p:spTree>
    <p:extLst>
      <p:ext uri="{BB962C8B-B14F-4D97-AF65-F5344CB8AC3E}">
        <p14:creationId xmlns:p14="http://schemas.microsoft.com/office/powerpoint/2010/main" xmlns="" val="2388662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solidFill>
                  <a:srgbClr val="000000"/>
                </a:solidFill>
                <a:latin typeface="Arial" charset="0"/>
              </a:rPr>
              <a:t>Discussion</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70584788"/>
              </p:ext>
            </p:extLst>
          </p:nvPr>
        </p:nvGraphicFramePr>
        <p:xfrm>
          <a:off x="611560" y="2420888"/>
          <a:ext cx="7993064" cy="3380000"/>
        </p:xfrm>
        <a:graphic>
          <a:graphicData uri="http://schemas.openxmlformats.org/drawingml/2006/table">
            <a:tbl>
              <a:tblPr firstRow="1" bandRow="1">
                <a:tableStyleId>{22838BEF-8BB2-4498-84A7-C5851F593DF1}</a:tableStyleId>
              </a:tblPr>
              <a:tblGrid>
                <a:gridCol w="4032126"/>
                <a:gridCol w="3960938"/>
              </a:tblGrid>
              <a:tr h="697760">
                <a:tc>
                  <a:txBody>
                    <a:bodyPr/>
                    <a:lstStyle/>
                    <a:p>
                      <a:r>
                        <a:rPr lang="en-ZA" dirty="0" smtClean="0"/>
                        <a:t>Issues</a:t>
                      </a:r>
                      <a:r>
                        <a:rPr lang="en-ZA" baseline="0" dirty="0" smtClean="0"/>
                        <a:t> to be introduced</a:t>
                      </a:r>
                      <a:endParaRPr lang="en-ZA" dirty="0"/>
                    </a:p>
                  </a:txBody>
                  <a:tcPr/>
                </a:tc>
                <a:tc>
                  <a:txBody>
                    <a:bodyPr/>
                    <a:lstStyle/>
                    <a:p>
                      <a:r>
                        <a:rPr lang="en-ZA" dirty="0" smtClean="0"/>
                        <a:t>What</a:t>
                      </a:r>
                      <a:r>
                        <a:rPr lang="en-ZA" baseline="0" dirty="0" smtClean="0"/>
                        <a:t> the Bill provides</a:t>
                      </a:r>
                      <a:endParaRPr lang="en-ZA" dirty="0" smtClean="0"/>
                    </a:p>
                    <a:p>
                      <a:endParaRPr lang="en-ZA" dirty="0"/>
                    </a:p>
                  </a:txBody>
                  <a:tcPr/>
                </a:tc>
              </a:tr>
              <a:tr h="404258">
                <a:tc>
                  <a:txBody>
                    <a:bodyPr/>
                    <a:lstStyle/>
                    <a:p>
                      <a:r>
                        <a:rPr lang="en-ZA" sz="1400" dirty="0" smtClean="0"/>
                        <a:t>Collecting Societies to collect only for their registered members</a:t>
                      </a:r>
                      <a:endParaRPr lang="en-ZA" sz="1400" dirty="0"/>
                    </a:p>
                  </a:txBody>
                  <a:tcPr/>
                </a:tc>
                <a:tc>
                  <a:txBody>
                    <a:bodyPr/>
                    <a:lstStyle/>
                    <a:p>
                      <a:r>
                        <a:rPr lang="en-ZA" sz="1400" dirty="0" smtClean="0"/>
                        <a:t>Collecting societies practice of distributing unallocated revenues is unacceptable</a:t>
                      </a:r>
                    </a:p>
                  </a:txBody>
                  <a:tcPr/>
                </a:tc>
              </a:tr>
              <a:tr h="697760">
                <a:tc>
                  <a:txBody>
                    <a:bodyPr/>
                    <a:lstStyle/>
                    <a:p>
                      <a:r>
                        <a:rPr lang="en-ZA" sz="1400" dirty="0" smtClean="0"/>
                        <a:t>Exceptions and Limitations</a:t>
                      </a:r>
                      <a:endParaRPr lang="en-ZA"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aseline="0" dirty="0" smtClean="0"/>
                        <a:t>principal Act makes provision for </a:t>
                      </a:r>
                      <a:r>
                        <a:rPr lang="en-US" sz="1400" b="1" i="0" kern="1200" baseline="0" dirty="0" smtClean="0">
                          <a:solidFill>
                            <a:schemeClr val="dk1"/>
                          </a:solidFill>
                          <a:latin typeface="+mn-lt"/>
                          <a:ea typeface="+mn-ea"/>
                          <a:cs typeface="+mn-cs"/>
                        </a:rPr>
                        <a:t>e</a:t>
                      </a:r>
                      <a:r>
                        <a:rPr lang="en-US" sz="1400" b="1" i="0" kern="1200" dirty="0" smtClean="0">
                          <a:solidFill>
                            <a:schemeClr val="dk1"/>
                          </a:solidFill>
                          <a:latin typeface="+mn-lt"/>
                          <a:ea typeface="+mn-ea"/>
                          <a:cs typeface="+mn-cs"/>
                        </a:rPr>
                        <a:t>xceptions</a:t>
                      </a:r>
                      <a:r>
                        <a:rPr lang="en-US" sz="1400" b="0" i="0" kern="1200" dirty="0" smtClean="0">
                          <a:solidFill>
                            <a:schemeClr val="dk1"/>
                          </a:solidFill>
                          <a:latin typeface="+mn-lt"/>
                          <a:ea typeface="+mn-ea"/>
                          <a:cs typeface="+mn-cs"/>
                        </a:rPr>
                        <a:t> and </a:t>
                      </a:r>
                      <a:r>
                        <a:rPr lang="en-US" sz="1400" b="1" i="0" kern="1200" dirty="0" smtClean="0">
                          <a:solidFill>
                            <a:schemeClr val="dk1"/>
                          </a:solidFill>
                          <a:latin typeface="+mn-lt"/>
                          <a:ea typeface="+mn-ea"/>
                          <a:cs typeface="+mn-cs"/>
                        </a:rPr>
                        <a:t>limitations </a:t>
                      </a:r>
                      <a:r>
                        <a:rPr lang="en-US" sz="1400" b="0" i="0" kern="1200" dirty="0" smtClean="0">
                          <a:solidFill>
                            <a:schemeClr val="dk1"/>
                          </a:solidFill>
                          <a:latin typeface="+mn-lt"/>
                          <a:ea typeface="+mn-ea"/>
                          <a:cs typeface="+mn-cs"/>
                        </a:rPr>
                        <a:t>for libraries, museums, galleries and people with disabilities.</a:t>
                      </a:r>
                      <a:r>
                        <a:rPr lang="en-US" sz="1800" b="0" i="0" kern="1200" dirty="0" smtClean="0">
                          <a:solidFill>
                            <a:schemeClr val="dk1"/>
                          </a:solidFill>
                          <a:latin typeface="+mn-lt"/>
                          <a:ea typeface="+mn-ea"/>
                          <a:cs typeface="+mn-cs"/>
                        </a:rPr>
                        <a:t> </a:t>
                      </a:r>
                      <a:endParaRPr lang="en-ZA" sz="1600" dirty="0" smtClean="0"/>
                    </a:p>
                  </a:txBody>
                  <a:tcPr/>
                </a:tc>
              </a:tr>
              <a:tr h="697760">
                <a:tc>
                  <a:txBody>
                    <a:bodyPr/>
                    <a:lstStyle/>
                    <a:p>
                      <a:r>
                        <a:rPr lang="en-ZA" sz="1600" dirty="0" smtClean="0"/>
                        <a:t> Marrakesh  Treaty</a:t>
                      </a:r>
                    </a:p>
                    <a:p>
                      <a:endParaRPr lang="en-ZA" sz="1400" dirty="0"/>
                    </a:p>
                  </a:txBody>
                  <a:tcPr/>
                </a:tc>
                <a:tc>
                  <a:txBody>
                    <a:bodyPr/>
                    <a:lstStyle/>
                    <a:p>
                      <a:r>
                        <a:rPr lang="en-ZA" sz="1400" dirty="0" smtClean="0"/>
                        <a:t>makes provision for making accessible formats of a work to accommodate persons with print disabilities</a:t>
                      </a:r>
                      <a:r>
                        <a:rPr lang="en-ZA" sz="1400" baseline="0" dirty="0" smtClean="0"/>
                        <a:t>, the blind and visually impaired</a:t>
                      </a:r>
                      <a:r>
                        <a:rPr lang="en-ZA" sz="1400" dirty="0" smtClean="0"/>
                        <a:t>. However the African position and the Bill are for all disabilities not just the blind.</a:t>
                      </a:r>
                    </a:p>
                    <a:p>
                      <a:endParaRPr lang="en-ZA" sz="1400" dirty="0" smtClean="0"/>
                    </a:p>
                  </a:txBody>
                  <a:tcPr/>
                </a:tc>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13</a:t>
            </a:fld>
            <a:endParaRPr lang="en-US" sz="1400" b="0">
              <a:solidFill>
                <a:schemeClr val="tx1"/>
              </a:solidFill>
            </a:endParaRPr>
          </a:p>
        </p:txBody>
      </p:sp>
    </p:spTree>
    <p:extLst>
      <p:ext uri="{BB962C8B-B14F-4D97-AF65-F5344CB8AC3E}">
        <p14:creationId xmlns:p14="http://schemas.microsoft.com/office/powerpoint/2010/main" xmlns="" val="9050527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Discussion</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244468913"/>
              </p:ext>
            </p:extLst>
          </p:nvPr>
        </p:nvGraphicFramePr>
        <p:xfrm>
          <a:off x="683568" y="2348880"/>
          <a:ext cx="7993064" cy="3867680"/>
        </p:xfrm>
        <a:graphic>
          <a:graphicData uri="http://schemas.openxmlformats.org/drawingml/2006/table">
            <a:tbl>
              <a:tblPr firstRow="1" bandRow="1">
                <a:tableStyleId>{22838BEF-8BB2-4498-84A7-C5851F593DF1}</a:tableStyleId>
              </a:tblPr>
              <a:tblGrid>
                <a:gridCol w="3996532"/>
                <a:gridCol w="3996532"/>
              </a:tblGrid>
              <a:tr h="697760">
                <a:tc>
                  <a:txBody>
                    <a:bodyPr/>
                    <a:lstStyle/>
                    <a:p>
                      <a:r>
                        <a:rPr lang="en-ZA" sz="1600" dirty="0" smtClean="0"/>
                        <a:t>Issues</a:t>
                      </a:r>
                      <a:r>
                        <a:rPr lang="en-ZA" sz="1600" baseline="0" dirty="0" smtClean="0"/>
                        <a:t> to be introduced</a:t>
                      </a:r>
                      <a:endParaRPr lang="en-ZA" sz="1600" dirty="0"/>
                    </a:p>
                  </a:txBody>
                  <a:tcPr/>
                </a:tc>
                <a:tc>
                  <a:txBody>
                    <a:bodyPr/>
                    <a:lstStyle/>
                    <a:p>
                      <a:r>
                        <a:rPr lang="en-ZA" sz="1600" dirty="0" smtClean="0"/>
                        <a:t>What</a:t>
                      </a:r>
                      <a:r>
                        <a:rPr lang="en-ZA" sz="1600" baseline="0" dirty="0" smtClean="0"/>
                        <a:t> the Bill provides</a:t>
                      </a:r>
                      <a:endParaRPr lang="en-ZA" sz="1600" dirty="0" smtClean="0"/>
                    </a:p>
                    <a:p>
                      <a:endParaRPr lang="en-ZA" sz="1600" dirty="0"/>
                    </a:p>
                  </a:txBody>
                  <a:tcPr/>
                </a:tc>
              </a:tr>
              <a:tr h="697760">
                <a:tc>
                  <a:txBody>
                    <a:bodyPr/>
                    <a:lstStyle/>
                    <a:p>
                      <a:r>
                        <a:rPr lang="en-ZA" sz="1400" dirty="0" smtClean="0"/>
                        <a:t>Minimum Contractual terms  </a:t>
                      </a:r>
                      <a:endParaRPr lang="en-ZA" sz="1400" dirty="0"/>
                    </a:p>
                  </a:txBody>
                  <a:tcPr/>
                </a:tc>
                <a:tc>
                  <a:txBody>
                    <a:bodyPr/>
                    <a:lstStyle/>
                    <a:p>
                      <a:r>
                        <a:rPr lang="en-ZA" sz="1400" dirty="0" smtClean="0"/>
                        <a:t>This is so as to safeguard the rights of contracting parties. </a:t>
                      </a:r>
                      <a:r>
                        <a:rPr lang="en-ZA" sz="1400" b="1" dirty="0" smtClean="0"/>
                        <a:t>the </a:t>
                      </a:r>
                      <a:r>
                        <a:rPr lang="en-ZA" sz="1400" b="1" dirty="0" err="1" smtClean="0"/>
                        <a:t>dti</a:t>
                      </a:r>
                      <a:r>
                        <a:rPr lang="en-ZA" sz="1400" b="1" dirty="0" smtClean="0"/>
                        <a:t> </a:t>
                      </a:r>
                      <a:r>
                        <a:rPr lang="en-ZA" sz="1400" dirty="0" smtClean="0"/>
                        <a:t>must develop a standardised template of terms and conditions for contracts for the creative industry, for example between performers and recording companies. Recommendation: Contracts for the whole creative industry and the vulnerable.</a:t>
                      </a:r>
                    </a:p>
                  </a:txBody>
                  <a:tcPr/>
                </a:tc>
              </a:tr>
              <a:tr h="697760">
                <a:tc>
                  <a:txBody>
                    <a:bodyPr/>
                    <a:lstStyle/>
                    <a:p>
                      <a:r>
                        <a:rPr lang="en-ZA" sz="1400" dirty="0" smtClean="0"/>
                        <a:t>All collecting societies must be regulated by the</a:t>
                      </a:r>
                      <a:r>
                        <a:rPr lang="en-ZA" sz="1400" baseline="0" dirty="0" smtClean="0"/>
                        <a:t> Companies and Intellectual Property Commission (CIPC)</a:t>
                      </a:r>
                      <a:endParaRPr lang="en-ZA" sz="1400" dirty="0"/>
                    </a:p>
                  </a:txBody>
                  <a:tcPr/>
                </a:tc>
                <a:tc>
                  <a:txBody>
                    <a:bodyPr/>
                    <a:lstStyle/>
                    <a:p>
                      <a:r>
                        <a:rPr lang="en-ZA" sz="1400" baseline="0" dirty="0" smtClean="0"/>
                        <a:t>There shall be one Collecting Society....to be registered and regulated by the Commission (CIPC).” </a:t>
                      </a:r>
                    </a:p>
                    <a:p>
                      <a:endParaRPr lang="en-ZA" sz="1400" baseline="0" dirty="0" smtClean="0"/>
                    </a:p>
                    <a:p>
                      <a:endParaRPr lang="en-ZA" sz="1400" baseline="0" dirty="0" smtClean="0"/>
                    </a:p>
                    <a:p>
                      <a:r>
                        <a:rPr lang="en-ZA" sz="1400" baseline="0" dirty="0" smtClean="0"/>
                        <a:t>IP tribunal access and speedy resolutions… companies law model</a:t>
                      </a:r>
                      <a:endParaRPr lang="en-ZA" sz="1400" dirty="0" smtClean="0"/>
                    </a:p>
                  </a:txBody>
                  <a:tcPr/>
                </a:tc>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14</a:t>
            </a:fld>
            <a:endParaRPr lang="en-US" sz="1400" b="0">
              <a:solidFill>
                <a:schemeClr val="tx1"/>
              </a:solidFill>
            </a:endParaRPr>
          </a:p>
        </p:txBody>
      </p:sp>
    </p:spTree>
    <p:extLst>
      <p:ext uri="{BB962C8B-B14F-4D97-AF65-F5344CB8AC3E}">
        <p14:creationId xmlns:p14="http://schemas.microsoft.com/office/powerpoint/2010/main" xmlns="" val="39747796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Discussion</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432096039"/>
              </p:ext>
            </p:extLst>
          </p:nvPr>
        </p:nvGraphicFramePr>
        <p:xfrm>
          <a:off x="395536" y="2204864"/>
          <a:ext cx="7993064" cy="4202374"/>
        </p:xfrm>
        <a:graphic>
          <a:graphicData uri="http://schemas.openxmlformats.org/drawingml/2006/table">
            <a:tbl>
              <a:tblPr firstRow="1" bandRow="1">
                <a:tableStyleId>{22838BEF-8BB2-4498-84A7-C5851F593DF1}</a:tableStyleId>
              </a:tblPr>
              <a:tblGrid>
                <a:gridCol w="3996532"/>
                <a:gridCol w="3996532"/>
              </a:tblGrid>
              <a:tr h="697760">
                <a:tc>
                  <a:txBody>
                    <a:bodyPr/>
                    <a:lstStyle/>
                    <a:p>
                      <a:r>
                        <a:rPr lang="en-ZA" dirty="0" smtClean="0"/>
                        <a:t>Issues</a:t>
                      </a:r>
                      <a:r>
                        <a:rPr lang="en-ZA" baseline="0" dirty="0" smtClean="0"/>
                        <a:t> to be introduced</a:t>
                      </a:r>
                      <a:endParaRPr lang="en-ZA" dirty="0"/>
                    </a:p>
                  </a:txBody>
                  <a:tcPr/>
                </a:tc>
                <a:tc>
                  <a:txBody>
                    <a:bodyPr/>
                    <a:lstStyle/>
                    <a:p>
                      <a:r>
                        <a:rPr lang="en-ZA" dirty="0" smtClean="0"/>
                        <a:t>What</a:t>
                      </a:r>
                      <a:r>
                        <a:rPr lang="en-ZA" baseline="0" dirty="0" smtClean="0"/>
                        <a:t> the Bill provides</a:t>
                      </a:r>
                      <a:endParaRPr lang="en-ZA" dirty="0" smtClean="0"/>
                    </a:p>
                    <a:p>
                      <a:endParaRPr lang="en-ZA" dirty="0"/>
                    </a:p>
                  </a:txBody>
                  <a:tcPr/>
                </a:tc>
              </a:tr>
              <a:tr h="1706294">
                <a:tc>
                  <a:txBody>
                    <a:bodyPr/>
                    <a:lstStyle/>
                    <a:p>
                      <a:r>
                        <a:rPr lang="en-ZA" sz="1400" dirty="0" smtClean="0"/>
                        <a:t>Resale of Original Work of Art</a:t>
                      </a:r>
                      <a:endParaRPr lang="en-ZA"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u="none" dirty="0" smtClean="0"/>
                        <a:t>The Artist's Resale Right means that an artist could be entitled to a royalty when their work is resold (threshold amount can be identified UK), with the involvement of an auction house, gallery or dealer.  Supported</a:t>
                      </a:r>
                      <a:r>
                        <a:rPr lang="en-ZA" sz="1400" u="none" baseline="0" dirty="0" smtClean="0"/>
                        <a:t> by the DAC and DST.</a:t>
                      </a:r>
                      <a:endParaRPr lang="en-ZA" sz="1400" u="none"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400" u="non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ZA" sz="1400" u="none" dirty="0" smtClean="0"/>
                        <a:t>Sliding Scale, Fixed Rate, collecting society</a:t>
                      </a:r>
                    </a:p>
                  </a:txBody>
                  <a:tcPr/>
                </a:tc>
              </a:tr>
              <a:tr h="1706294">
                <a:tc>
                  <a:txBody>
                    <a:bodyPr/>
                    <a:lstStyle/>
                    <a:p>
                      <a:r>
                        <a:rPr lang="en-ZA" sz="1400" dirty="0" smtClean="0"/>
                        <a:t>Local</a:t>
                      </a:r>
                      <a:r>
                        <a:rPr lang="en-ZA" sz="1400" baseline="0" dirty="0" smtClean="0"/>
                        <a:t> Content</a:t>
                      </a:r>
                      <a:endParaRPr lang="en-ZA" sz="1400" dirty="0"/>
                    </a:p>
                  </a:txBody>
                  <a:tcPr/>
                </a:tc>
                <a:tc>
                  <a:txBody>
                    <a:bodyPr/>
                    <a:lstStyle/>
                    <a:p>
                      <a:r>
                        <a:rPr lang="fr-FR" sz="1400" dirty="0" smtClean="0"/>
                        <a:t>Quotas for radio stations.</a:t>
                      </a:r>
                    </a:p>
                    <a:p>
                      <a:r>
                        <a:rPr lang="fr-FR" sz="1400" dirty="0" smtClean="0"/>
                        <a:t>80% public</a:t>
                      </a:r>
                    </a:p>
                    <a:p>
                      <a:r>
                        <a:rPr lang="fr-FR" sz="1400" dirty="0" smtClean="0"/>
                        <a:t>60% commercial/</a:t>
                      </a:r>
                      <a:r>
                        <a:rPr lang="fr-FR" sz="1400" dirty="0" err="1" smtClean="0"/>
                        <a:t>private</a:t>
                      </a:r>
                      <a:endParaRPr lang="fr-FR" sz="1400" dirty="0" smtClean="0"/>
                    </a:p>
                    <a:p>
                      <a:r>
                        <a:rPr lang="fr-FR" sz="1400" dirty="0" err="1" smtClean="0"/>
                        <a:t>Linked</a:t>
                      </a:r>
                      <a:r>
                        <a:rPr lang="fr-FR" sz="1400" baseline="0" dirty="0" smtClean="0"/>
                        <a:t> to </a:t>
                      </a:r>
                      <a:r>
                        <a:rPr lang="fr-FR" sz="1400" baseline="0" dirty="0" err="1" smtClean="0"/>
                        <a:t>matter</a:t>
                      </a:r>
                      <a:r>
                        <a:rPr lang="fr-FR" sz="1400" baseline="0" dirty="0" smtClean="0"/>
                        <a:t> of performers protection.</a:t>
                      </a:r>
                    </a:p>
                  </a:txBody>
                  <a:tcPr/>
                </a:tc>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15</a:t>
            </a:fld>
            <a:endParaRPr lang="en-US" sz="1400" b="0">
              <a:solidFill>
                <a:schemeClr val="tx1"/>
              </a:solidFill>
            </a:endParaRPr>
          </a:p>
        </p:txBody>
      </p:sp>
    </p:spTree>
    <p:extLst>
      <p:ext uri="{BB962C8B-B14F-4D97-AF65-F5344CB8AC3E}">
        <p14:creationId xmlns:p14="http://schemas.microsoft.com/office/powerpoint/2010/main" xmlns="" val="22387428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Discussion</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514222933"/>
              </p:ext>
            </p:extLst>
          </p:nvPr>
        </p:nvGraphicFramePr>
        <p:xfrm>
          <a:off x="395536" y="2204864"/>
          <a:ext cx="7993064" cy="2282720"/>
        </p:xfrm>
        <a:graphic>
          <a:graphicData uri="http://schemas.openxmlformats.org/drawingml/2006/table">
            <a:tbl>
              <a:tblPr firstRow="1" bandRow="1">
                <a:tableStyleId>{22838BEF-8BB2-4498-84A7-C5851F593DF1}</a:tableStyleId>
              </a:tblPr>
              <a:tblGrid>
                <a:gridCol w="3996532"/>
                <a:gridCol w="3996532"/>
              </a:tblGrid>
              <a:tr h="697760">
                <a:tc>
                  <a:txBody>
                    <a:bodyPr/>
                    <a:lstStyle/>
                    <a:p>
                      <a:r>
                        <a:rPr lang="en-ZA" dirty="0" smtClean="0"/>
                        <a:t>Issues</a:t>
                      </a:r>
                      <a:r>
                        <a:rPr lang="en-ZA" baseline="0" dirty="0" smtClean="0"/>
                        <a:t> to be introduced</a:t>
                      </a:r>
                      <a:endParaRPr lang="en-ZA" dirty="0"/>
                    </a:p>
                  </a:txBody>
                  <a:tcPr/>
                </a:tc>
                <a:tc>
                  <a:txBody>
                    <a:bodyPr/>
                    <a:lstStyle/>
                    <a:p>
                      <a:r>
                        <a:rPr lang="en-ZA" dirty="0" smtClean="0"/>
                        <a:t>What</a:t>
                      </a:r>
                      <a:r>
                        <a:rPr lang="en-ZA" baseline="0" dirty="0" smtClean="0"/>
                        <a:t> the Bill provides</a:t>
                      </a:r>
                      <a:endParaRPr lang="en-ZA" dirty="0" smtClean="0"/>
                    </a:p>
                    <a:p>
                      <a:endParaRPr lang="en-ZA" dirty="0"/>
                    </a:p>
                  </a:txBody>
                  <a:tcPr/>
                </a:tc>
              </a:tr>
              <a:tr h="404258">
                <a:tc>
                  <a:txBody>
                    <a:bodyPr/>
                    <a:lstStyle/>
                    <a:p>
                      <a:r>
                        <a:rPr lang="en-ZA" sz="1400" dirty="0" smtClean="0"/>
                        <a:t>Orphan Works Exceptions and Limitations</a:t>
                      </a:r>
                      <a:endParaRPr lang="en-ZA"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u="none" dirty="0" smtClean="0"/>
                        <a:t>Ownership of any copyright  whose owner cannot be located, is unknown, or is deceased shall  vest in a</a:t>
                      </a:r>
                      <a:r>
                        <a:rPr lang="en-ZA" sz="1400" u="none" baseline="0" dirty="0" smtClean="0"/>
                        <a:t> trust or Guardian Fund</a:t>
                      </a:r>
                      <a:r>
                        <a:rPr lang="en-ZA" sz="1400" u="none" dirty="0" smtClean="0"/>
                        <a:t>: Provided that if the owner of such copyright is located at anytime, ownership of such copyright shall revert to  such owner.</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400" u="sng" dirty="0" smtClean="0"/>
                    </a:p>
                  </a:txBody>
                  <a:tcPr/>
                </a:tc>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16</a:t>
            </a:fld>
            <a:endParaRPr lang="en-US" sz="1400" b="0">
              <a:solidFill>
                <a:schemeClr val="tx1"/>
              </a:solidFill>
            </a:endParaRPr>
          </a:p>
        </p:txBody>
      </p:sp>
    </p:spTree>
    <p:extLst>
      <p:ext uri="{BB962C8B-B14F-4D97-AF65-F5344CB8AC3E}">
        <p14:creationId xmlns:p14="http://schemas.microsoft.com/office/powerpoint/2010/main" xmlns="" val="30148462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Discussion</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67102276"/>
              </p:ext>
            </p:extLst>
          </p:nvPr>
        </p:nvGraphicFramePr>
        <p:xfrm>
          <a:off x="395536" y="2204864"/>
          <a:ext cx="7993064" cy="4629680"/>
        </p:xfrm>
        <a:graphic>
          <a:graphicData uri="http://schemas.openxmlformats.org/drawingml/2006/table">
            <a:tbl>
              <a:tblPr firstRow="1" bandRow="1">
                <a:tableStyleId>{22838BEF-8BB2-4498-84A7-C5851F593DF1}</a:tableStyleId>
              </a:tblPr>
              <a:tblGrid>
                <a:gridCol w="3996532"/>
                <a:gridCol w="3996532"/>
              </a:tblGrid>
              <a:tr h="697760">
                <a:tc>
                  <a:txBody>
                    <a:bodyPr/>
                    <a:lstStyle/>
                    <a:p>
                      <a:r>
                        <a:rPr lang="en-ZA" dirty="0" smtClean="0"/>
                        <a:t>Issues</a:t>
                      </a:r>
                      <a:r>
                        <a:rPr lang="en-ZA" baseline="0" dirty="0" smtClean="0"/>
                        <a:t> to be introduced</a:t>
                      </a:r>
                      <a:endParaRPr lang="en-ZA" dirty="0"/>
                    </a:p>
                  </a:txBody>
                  <a:tcPr/>
                </a:tc>
                <a:tc>
                  <a:txBody>
                    <a:bodyPr/>
                    <a:lstStyle/>
                    <a:p>
                      <a:r>
                        <a:rPr lang="en-ZA" dirty="0" smtClean="0"/>
                        <a:t>What</a:t>
                      </a:r>
                      <a:r>
                        <a:rPr lang="en-ZA" baseline="0" dirty="0" smtClean="0"/>
                        <a:t> the Bill provides</a:t>
                      </a:r>
                      <a:endParaRPr lang="en-ZA" dirty="0" smtClean="0"/>
                    </a:p>
                    <a:p>
                      <a:endParaRPr lang="en-ZA" dirty="0"/>
                    </a:p>
                  </a:txBody>
                  <a:tcPr/>
                </a:tc>
              </a:tr>
              <a:tr h="404258">
                <a:tc>
                  <a:txBody>
                    <a:bodyPr/>
                    <a:lstStyle/>
                    <a:p>
                      <a:r>
                        <a:rPr lang="en-ZA" sz="1400" dirty="0" smtClean="0"/>
                        <a:t>Fair</a:t>
                      </a:r>
                      <a:r>
                        <a:rPr lang="en-ZA" sz="1400" baseline="0" dirty="0" smtClean="0"/>
                        <a:t> Use of Copyright Work </a:t>
                      </a:r>
                      <a:endParaRPr lang="en-ZA"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t>Allows for the reproduction of copyright material for certain uses or purposes without obtaining permission and without paying a fee and without paying a royalty. Limited circumstances have been provided for. </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t>Furthermore, this section stipulates the factors that need to be considered in determining whether  the use of a copyright amounts to fair use.</a:t>
                      </a: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t>Temporary copying exception introduced as well.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u="none" kern="1200" dirty="0" smtClean="0">
                          <a:solidFill>
                            <a:schemeClr val="dk1"/>
                          </a:solidFill>
                          <a:latin typeface="+mn-lt"/>
                          <a:ea typeface="+mn-ea"/>
                          <a:cs typeface="+mn-cs"/>
                        </a:rPr>
                        <a:t>Fair use Model such as the United</a:t>
                      </a:r>
                      <a:r>
                        <a:rPr lang="en-US" sz="1400" u="none" kern="1200" baseline="0" dirty="0" smtClean="0">
                          <a:solidFill>
                            <a:schemeClr val="dk1"/>
                          </a:solidFill>
                          <a:latin typeface="+mn-lt"/>
                          <a:ea typeface="+mn-ea"/>
                          <a:cs typeface="+mn-cs"/>
                        </a:rPr>
                        <a:t> States (US)</a:t>
                      </a:r>
                      <a:r>
                        <a:rPr lang="en-US" sz="1400" u="none" kern="1200" dirty="0" smtClean="0">
                          <a:solidFill>
                            <a:schemeClr val="dk1"/>
                          </a:solidFill>
                          <a:latin typeface="+mn-lt"/>
                          <a:ea typeface="+mn-ea"/>
                          <a:cs typeface="+mn-cs"/>
                        </a:rPr>
                        <a:t>, jurisprudence developed, the US cannot challenge the law. SA courts can develop their</a:t>
                      </a:r>
                      <a:r>
                        <a:rPr lang="en-US" sz="1400" u="none" kern="1200" baseline="0" dirty="0" smtClean="0">
                          <a:solidFill>
                            <a:schemeClr val="dk1"/>
                          </a:solidFill>
                          <a:latin typeface="+mn-lt"/>
                          <a:ea typeface="+mn-ea"/>
                          <a:cs typeface="+mn-cs"/>
                        </a:rPr>
                        <a:t> own jurisprudence like in Company Law-no codification of law.</a:t>
                      </a:r>
                      <a:endParaRPr lang="en-US" sz="1400" u="none"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400" dirty="0" smtClean="0"/>
                    </a:p>
                  </a:txBody>
                  <a:tcPr/>
                </a:tc>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17</a:t>
            </a:fld>
            <a:endParaRPr lang="en-US" sz="1400" b="0">
              <a:solidFill>
                <a:schemeClr val="tx1"/>
              </a:solidFill>
            </a:endParaRPr>
          </a:p>
        </p:txBody>
      </p:sp>
    </p:spTree>
    <p:extLst>
      <p:ext uri="{BB962C8B-B14F-4D97-AF65-F5344CB8AC3E}">
        <p14:creationId xmlns:p14="http://schemas.microsoft.com/office/powerpoint/2010/main" xmlns="" val="30148462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solidFill>
                  <a:srgbClr val="000000"/>
                </a:solidFill>
                <a:latin typeface="Arial" charset="0"/>
              </a:rPr>
              <a:t>Discussion</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000907166"/>
              </p:ext>
            </p:extLst>
          </p:nvPr>
        </p:nvGraphicFramePr>
        <p:xfrm>
          <a:off x="611560" y="2420888"/>
          <a:ext cx="7993064" cy="3779520"/>
        </p:xfrm>
        <a:graphic>
          <a:graphicData uri="http://schemas.openxmlformats.org/drawingml/2006/table">
            <a:tbl>
              <a:tblPr firstRow="1" bandRow="1">
                <a:tableStyleId>{22838BEF-8BB2-4498-84A7-C5851F593DF1}</a:tableStyleId>
              </a:tblPr>
              <a:tblGrid>
                <a:gridCol w="4032126"/>
                <a:gridCol w="3960938"/>
              </a:tblGrid>
              <a:tr h="697760">
                <a:tc>
                  <a:txBody>
                    <a:bodyPr/>
                    <a:lstStyle/>
                    <a:p>
                      <a:r>
                        <a:rPr lang="en-ZA" dirty="0" smtClean="0"/>
                        <a:t>Issues</a:t>
                      </a:r>
                      <a:r>
                        <a:rPr lang="en-ZA" baseline="0" dirty="0" smtClean="0"/>
                        <a:t> to be introduced into the Performers Protection Amendment Bill</a:t>
                      </a:r>
                      <a:endParaRPr lang="en-ZA" dirty="0"/>
                    </a:p>
                  </a:txBody>
                  <a:tcPr/>
                </a:tc>
                <a:tc>
                  <a:txBody>
                    <a:bodyPr/>
                    <a:lstStyle/>
                    <a:p>
                      <a:r>
                        <a:rPr lang="en-ZA" dirty="0" smtClean="0"/>
                        <a:t>What</a:t>
                      </a:r>
                      <a:r>
                        <a:rPr lang="en-ZA" baseline="0" dirty="0" smtClean="0"/>
                        <a:t> the Bill provides</a:t>
                      </a:r>
                      <a:endParaRPr lang="en-ZA" dirty="0" smtClean="0"/>
                    </a:p>
                    <a:p>
                      <a:endParaRPr lang="en-ZA" dirty="0"/>
                    </a:p>
                  </a:txBody>
                  <a:tcPr/>
                </a:tc>
              </a:tr>
              <a:tr h="697760">
                <a:tc>
                  <a:txBody>
                    <a:bodyPr/>
                    <a:lstStyle/>
                    <a:p>
                      <a:r>
                        <a:rPr lang="en-ZA" sz="1600" dirty="0" smtClean="0"/>
                        <a:t> </a:t>
                      </a:r>
                      <a:r>
                        <a:rPr lang="en-ZA" sz="1400" dirty="0" smtClean="0"/>
                        <a:t>Beijing Treaty on Audio Visual Performances</a:t>
                      </a:r>
                      <a:endParaRPr lang="en-ZA" sz="1400" dirty="0"/>
                    </a:p>
                  </a:txBody>
                  <a:tcPr/>
                </a:tc>
                <a:tc>
                  <a:txBody>
                    <a:bodyPr/>
                    <a:lstStyle/>
                    <a:p>
                      <a:r>
                        <a:rPr lang="en-ZA" sz="1400" dirty="0" smtClean="0"/>
                        <a:t>Grants performers four kinds of economic rights for their performances fixed in audio visual fixations (1) reproduction( direct or indirect reproduction in any manner or form)( 2) distribution (making available to the public the original and copies through sale or transfer of ownership); (3) rental ( commercial rental to public of original and copies) (f) making available (the right to authorise the making available to the public by wire or wireless means </a:t>
                      </a:r>
                      <a:r>
                        <a:rPr lang="en-ZA" sz="1400" dirty="0" err="1" smtClean="0"/>
                        <a:t>etc</a:t>
                      </a:r>
                      <a:r>
                        <a:rPr lang="en-ZA" sz="1400" dirty="0" smtClean="0"/>
                        <a:t>)</a:t>
                      </a:r>
                    </a:p>
                    <a:p>
                      <a:r>
                        <a:rPr lang="en-ZA" sz="1400" dirty="0" smtClean="0"/>
                        <a:t>Giving</a:t>
                      </a:r>
                      <a:r>
                        <a:rPr lang="en-ZA" sz="1400" baseline="0" dirty="0" smtClean="0"/>
                        <a:t> performers in Audio Visual Performances moral rights.</a:t>
                      </a:r>
                      <a:endParaRPr lang="en-ZA" sz="1400" dirty="0" smtClean="0"/>
                    </a:p>
                  </a:txBody>
                  <a:tcPr/>
                </a:tc>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18</a:t>
            </a:fld>
            <a:endParaRPr lang="en-US" sz="1400" b="0">
              <a:solidFill>
                <a:schemeClr val="tx1"/>
              </a:solidFill>
            </a:endParaRPr>
          </a:p>
        </p:txBody>
      </p:sp>
    </p:spTree>
    <p:extLst>
      <p:ext uri="{BB962C8B-B14F-4D97-AF65-F5344CB8AC3E}">
        <p14:creationId xmlns:p14="http://schemas.microsoft.com/office/powerpoint/2010/main" xmlns="" val="17534948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1200" dirty="0">
                <a:solidFill>
                  <a:srgbClr val="000000"/>
                </a:solidFill>
                <a:latin typeface="Arial" charset="0"/>
              </a:rPr>
              <a:t>Proposed Amendments </a:t>
            </a:r>
            <a:r>
              <a:rPr lang="en-ZA" sz="1200" dirty="0" smtClean="0">
                <a:solidFill>
                  <a:srgbClr val="000000"/>
                </a:solidFill>
                <a:latin typeface="Arial" charset="0"/>
              </a:rPr>
              <a:t>Performers </a:t>
            </a:r>
            <a:r>
              <a:rPr lang="en-ZA" sz="1200" dirty="0">
                <a:solidFill>
                  <a:srgbClr val="000000"/>
                </a:solidFill>
                <a:latin typeface="Arial" charset="0"/>
              </a:rPr>
              <a:t>Rights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054849726"/>
              </p:ext>
            </p:extLst>
          </p:nvPr>
        </p:nvGraphicFramePr>
        <p:xfrm>
          <a:off x="611560" y="2420888"/>
          <a:ext cx="7993064" cy="4419600"/>
        </p:xfrm>
        <a:graphic>
          <a:graphicData uri="http://schemas.openxmlformats.org/drawingml/2006/table">
            <a:tbl>
              <a:tblPr firstRow="1" bandRow="1">
                <a:tableStyleId>{22838BEF-8BB2-4498-84A7-C5851F593DF1}</a:tableStyleId>
              </a:tblPr>
              <a:tblGrid>
                <a:gridCol w="4032126"/>
                <a:gridCol w="3960938"/>
              </a:tblGrid>
              <a:tr h="697760">
                <a:tc>
                  <a:txBody>
                    <a:bodyPr/>
                    <a:lstStyle/>
                    <a:p>
                      <a:r>
                        <a:rPr lang="en-ZA" dirty="0" smtClean="0"/>
                        <a:t>Issues</a:t>
                      </a:r>
                      <a:r>
                        <a:rPr lang="en-ZA" baseline="0" dirty="0" smtClean="0"/>
                        <a:t> to be introduced into the Performers Protection Amendment Bill</a:t>
                      </a:r>
                      <a:endParaRPr lang="en-ZA" dirty="0"/>
                    </a:p>
                  </a:txBody>
                  <a:tcPr/>
                </a:tc>
                <a:tc>
                  <a:txBody>
                    <a:bodyPr/>
                    <a:lstStyle/>
                    <a:p>
                      <a:r>
                        <a:rPr lang="en-ZA" dirty="0" smtClean="0"/>
                        <a:t>What</a:t>
                      </a:r>
                      <a:r>
                        <a:rPr lang="en-ZA" baseline="0" dirty="0" smtClean="0"/>
                        <a:t> the Bill provides</a:t>
                      </a:r>
                      <a:endParaRPr lang="en-ZA" dirty="0" smtClean="0"/>
                    </a:p>
                    <a:p>
                      <a:endParaRPr lang="en-ZA" dirty="0"/>
                    </a:p>
                  </a:txBody>
                  <a:tcPr/>
                </a:tc>
              </a:tr>
              <a:tr h="697760">
                <a:tc>
                  <a:txBody>
                    <a:bodyPr/>
                    <a:lstStyle/>
                    <a:p>
                      <a:r>
                        <a:rPr lang="en-ZA" sz="1600" dirty="0" smtClean="0"/>
                        <a:t> </a:t>
                      </a:r>
                      <a:r>
                        <a:rPr lang="en-ZA" sz="1400" dirty="0" smtClean="0"/>
                        <a:t>Beijing Treaty on Audio Visual Performances</a:t>
                      </a:r>
                      <a:endParaRPr lang="en-ZA"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smtClean="0">
                          <a:ln>
                            <a:noFill/>
                          </a:ln>
                          <a:solidFill>
                            <a:srgbClr val="000000"/>
                          </a:solidFill>
                          <a:effectLst/>
                          <a:uLnTx/>
                          <a:uFillTx/>
                          <a:latin typeface="+mn-lt"/>
                          <a:ea typeface="+mn-ea"/>
                          <a:cs typeface="+mn-cs"/>
                        </a:rPr>
                        <a:t>The main difference between the BTAP and the 1961 Rome Convention is that, whilst the latter only awarded performers the right to oppose certain uses of their performances, the former grants them a comprehensive list of exclusive rights, including the right of making available on demand, which has become essential in light of the latest technological developments and the digital distribution of creative works. The BTAP also awards </a:t>
                      </a:r>
                      <a:r>
                        <a:rPr kumimoji="0" lang="en-ZA" sz="1400" b="0" i="0" u="none" strike="noStrike" kern="1200" cap="none" spc="0" normalizeH="0" baseline="0" noProof="0" dirty="0" err="1" smtClean="0">
                          <a:ln>
                            <a:noFill/>
                          </a:ln>
                          <a:solidFill>
                            <a:srgbClr val="000000"/>
                          </a:solidFill>
                          <a:effectLst/>
                          <a:uLnTx/>
                          <a:uFillTx/>
                          <a:latin typeface="+mn-lt"/>
                          <a:ea typeface="+mn-ea"/>
                          <a:cs typeface="+mn-cs"/>
                        </a:rPr>
                        <a:t>audiovisual</a:t>
                      </a:r>
                      <a:r>
                        <a:rPr kumimoji="0" lang="en-ZA" sz="1400" b="0" i="0" u="none" strike="noStrike" kern="1200" cap="none" spc="0" normalizeH="0" baseline="0" noProof="0" dirty="0" smtClean="0">
                          <a:ln>
                            <a:noFill/>
                          </a:ln>
                          <a:solidFill>
                            <a:srgbClr val="000000"/>
                          </a:solidFill>
                          <a:effectLst/>
                          <a:uLnTx/>
                          <a:uFillTx/>
                          <a:latin typeface="+mn-lt"/>
                          <a:ea typeface="+mn-ea"/>
                          <a:cs typeface="+mn-cs"/>
                        </a:rPr>
                        <a:t> performers moral rights, which were not included in the Rome Convention. By far the most striking difference however is the fact that, the BTAP specifically protects </a:t>
                      </a:r>
                      <a:r>
                        <a:rPr kumimoji="0" lang="en-ZA" sz="1400" b="0" i="0" u="none" strike="noStrike" kern="1200" cap="none" spc="0" normalizeH="0" baseline="0" noProof="0" dirty="0" err="1" smtClean="0">
                          <a:ln>
                            <a:noFill/>
                          </a:ln>
                          <a:solidFill>
                            <a:srgbClr val="000000"/>
                          </a:solidFill>
                          <a:effectLst/>
                          <a:uLnTx/>
                          <a:uFillTx/>
                          <a:latin typeface="+mn-lt"/>
                          <a:ea typeface="+mn-ea"/>
                          <a:cs typeface="+mn-cs"/>
                        </a:rPr>
                        <a:t>audiovisual</a:t>
                      </a:r>
                      <a:r>
                        <a:rPr kumimoji="0" lang="en-ZA" sz="1400" b="0" i="0" u="none" strike="noStrike" kern="1200" cap="none" spc="0" normalizeH="0" baseline="0" noProof="0" dirty="0" smtClean="0">
                          <a:ln>
                            <a:noFill/>
                          </a:ln>
                          <a:solidFill>
                            <a:srgbClr val="000000"/>
                          </a:solidFill>
                          <a:effectLst/>
                          <a:uLnTx/>
                          <a:uFillTx/>
                          <a:latin typeface="+mn-lt"/>
                          <a:ea typeface="+mn-ea"/>
                          <a:cs typeface="+mn-cs"/>
                        </a:rPr>
                        <a:t> fixations, whilst the Rome Convention did not. </a:t>
                      </a:r>
                    </a:p>
                    <a:p>
                      <a:endParaRPr lang="en-ZA" sz="1400" dirty="0" smtClean="0"/>
                    </a:p>
                  </a:txBody>
                  <a:tcPr/>
                </a:tc>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19</a:t>
            </a:fld>
            <a:endParaRPr lang="en-US" sz="1400" b="0">
              <a:solidFill>
                <a:schemeClr val="tx1"/>
              </a:solidFill>
            </a:endParaRPr>
          </a:p>
        </p:txBody>
      </p:sp>
    </p:spTree>
    <p:extLst>
      <p:ext uri="{BB962C8B-B14F-4D97-AF65-F5344CB8AC3E}">
        <p14:creationId xmlns:p14="http://schemas.microsoft.com/office/powerpoint/2010/main" xmlns="" val="1562804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ZA" dirty="0" smtClean="0">
                <a:latin typeface="Arial" charset="0"/>
              </a:rPr>
              <a:t>Presenters</a:t>
            </a:r>
            <a:endParaRPr lang="en-ZA" dirty="0">
              <a:latin typeface="Arial" charset="0"/>
            </a:endParaRPr>
          </a:p>
        </p:txBody>
      </p:sp>
      <p:sp>
        <p:nvSpPr>
          <p:cNvPr id="3" name="Content Placeholder 2"/>
          <p:cNvSpPr>
            <a:spLocks noGrp="1"/>
          </p:cNvSpPr>
          <p:nvPr>
            <p:ph idx="1"/>
          </p:nvPr>
        </p:nvSpPr>
        <p:spPr>
          <a:xfrm>
            <a:off x="323528" y="2160290"/>
            <a:ext cx="7993063" cy="4679950"/>
          </a:xfrm>
        </p:spPr>
        <p:txBody>
          <a:bodyPr/>
          <a:lstStyle/>
          <a:p>
            <a:pPr>
              <a:defRPr/>
            </a:pPr>
            <a:endParaRPr lang="en-ZA" sz="2000" b="1" i="1" dirty="0" smtClean="0">
              <a:ea typeface="+mn-ea"/>
            </a:endParaRPr>
          </a:p>
          <a:p>
            <a:pPr marL="0" indent="0">
              <a:buNone/>
              <a:defRPr/>
            </a:pPr>
            <a:endParaRPr lang="en-ZA" sz="2000" b="1" i="1" dirty="0" smtClean="0">
              <a:ea typeface="+mn-ea"/>
            </a:endParaRPr>
          </a:p>
          <a:p>
            <a:pPr>
              <a:defRPr/>
            </a:pPr>
            <a:r>
              <a:rPr lang="en-ZA" sz="2000" b="1" dirty="0" smtClean="0">
                <a:ea typeface="+mn-ea"/>
              </a:rPr>
              <a:t>MR MACDONALD NETSHITENZHE </a:t>
            </a:r>
            <a:r>
              <a:rPr lang="en-ZA" sz="2000" dirty="0" smtClean="0">
                <a:ea typeface="+mn-ea"/>
              </a:rPr>
              <a:t>: Acting Deputy Director- General , </a:t>
            </a:r>
            <a:r>
              <a:rPr lang="en-ZA" sz="2000" dirty="0" smtClean="0"/>
              <a:t>Consumer and Corporate Regulation Division </a:t>
            </a:r>
          </a:p>
          <a:p>
            <a:pPr>
              <a:defRPr/>
            </a:pPr>
            <a:endParaRPr lang="en-ZA" sz="2000" dirty="0"/>
          </a:p>
          <a:p>
            <a:pPr>
              <a:defRPr/>
            </a:pPr>
            <a:r>
              <a:rPr lang="en-ZA" sz="2000" b="1" dirty="0" smtClean="0"/>
              <a:t>MS MESHENDRI PADAYACHY: </a:t>
            </a:r>
            <a:r>
              <a:rPr lang="en-ZA" sz="2000" dirty="0" smtClean="0"/>
              <a:t>Deputy Director: Intellectual Property Law and Policy, Consumer and Corporate Regulation Division</a:t>
            </a:r>
            <a:endParaRPr lang="en-ZA" sz="2000" b="1" dirty="0" smtClean="0"/>
          </a:p>
          <a:p>
            <a:pPr>
              <a:defRPr/>
            </a:pPr>
            <a:endParaRPr lang="en-ZA" sz="2000" dirty="0" smtClean="0"/>
          </a:p>
          <a:p>
            <a:pPr marL="0" indent="0">
              <a:buFontTx/>
              <a:buNone/>
              <a:defRPr/>
            </a:pPr>
            <a:endParaRPr lang="en-ZA" sz="2000" dirty="0" smtClean="0">
              <a:ea typeface="+mn-ea"/>
            </a:endParaRPr>
          </a:p>
          <a:p>
            <a:pPr marL="0" indent="0">
              <a:buFontTx/>
              <a:buNone/>
              <a:defRPr/>
            </a:pPr>
            <a:endParaRPr lang="en-ZA" sz="2000" dirty="0" smtClean="0">
              <a:ea typeface="+mn-ea"/>
            </a:endParaRPr>
          </a:p>
          <a:p>
            <a:pPr marL="0" indent="0">
              <a:buNone/>
              <a:defRPr/>
            </a:pPr>
            <a:endParaRPr lang="en-ZA" sz="2000" dirty="0" smtClean="0">
              <a:ea typeface="+mn-ea"/>
            </a:endParaRPr>
          </a:p>
        </p:txBody>
      </p:sp>
      <p:sp>
        <p:nvSpPr>
          <p:cNvPr id="4100" name="Slide Number Placeholder 3"/>
          <p:cNvSpPr>
            <a:spLocks noGrp="1"/>
          </p:cNvSpPr>
          <p:nvPr>
            <p:ph type="sldNum" sz="quarter" idx="12"/>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7B135E56-7A51-3C49-BBD1-32960F4C4F0C}" type="slidenum">
              <a:rPr lang="en-US" sz="1400" b="0">
                <a:solidFill>
                  <a:schemeClr val="tx1"/>
                </a:solidFill>
              </a:rPr>
              <a:pPr/>
              <a:t>2</a:t>
            </a:fld>
            <a:endParaRPr lang="en-US" sz="1400" b="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solidFill>
                  <a:srgbClr val="000000"/>
                </a:solidFill>
                <a:latin typeface="Arial" charset="0"/>
              </a:rPr>
              <a:t>Discussion</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73270257"/>
              </p:ext>
            </p:extLst>
          </p:nvPr>
        </p:nvGraphicFramePr>
        <p:xfrm>
          <a:off x="611560" y="2420888"/>
          <a:ext cx="7993064" cy="2379712"/>
        </p:xfrm>
        <a:graphic>
          <a:graphicData uri="http://schemas.openxmlformats.org/drawingml/2006/table">
            <a:tbl>
              <a:tblPr firstRow="1" bandRow="1">
                <a:tableStyleId>{22838BEF-8BB2-4498-84A7-C5851F593DF1}</a:tableStyleId>
              </a:tblPr>
              <a:tblGrid>
                <a:gridCol w="4032126"/>
                <a:gridCol w="3960938"/>
              </a:tblGrid>
              <a:tr h="1008112">
                <a:tc>
                  <a:txBody>
                    <a:bodyPr/>
                    <a:lstStyle/>
                    <a:p>
                      <a:r>
                        <a:rPr lang="en-ZA" dirty="0" smtClean="0"/>
                        <a:t>Issues</a:t>
                      </a:r>
                      <a:r>
                        <a:rPr lang="en-ZA" baseline="0" dirty="0" smtClean="0"/>
                        <a:t> to be introduced into the Performers Protection Amendment Bill</a:t>
                      </a:r>
                      <a:endParaRPr lang="en-ZA" dirty="0"/>
                    </a:p>
                  </a:txBody>
                  <a:tcPr/>
                </a:tc>
                <a:tc>
                  <a:txBody>
                    <a:bodyPr/>
                    <a:lstStyle/>
                    <a:p>
                      <a:r>
                        <a:rPr lang="en-ZA" dirty="0" smtClean="0"/>
                        <a:t>What</a:t>
                      </a:r>
                      <a:r>
                        <a:rPr lang="en-ZA" baseline="0" dirty="0" smtClean="0"/>
                        <a:t> the Bill provides</a:t>
                      </a:r>
                      <a:endParaRPr lang="en-ZA" dirty="0" smtClean="0"/>
                    </a:p>
                    <a:p>
                      <a:endParaRPr lang="en-ZA" dirty="0"/>
                    </a:p>
                  </a:txBody>
                  <a:tcPr/>
                </a:tc>
              </a:tr>
              <a:tr h="697760">
                <a:tc>
                  <a:txBody>
                    <a:bodyPr/>
                    <a:lstStyle/>
                    <a:p>
                      <a:r>
                        <a:rPr lang="en-ZA" sz="1600" dirty="0" smtClean="0"/>
                        <a:t>WIPO Performances and Phonograms Treaty(WPPT)</a:t>
                      </a:r>
                    </a:p>
                    <a:p>
                      <a:endParaRPr lang="en-ZA" sz="1400" dirty="0"/>
                    </a:p>
                  </a:txBody>
                  <a:tcPr/>
                </a:tc>
                <a:tc>
                  <a:txBody>
                    <a:bodyPr/>
                    <a:lstStyle/>
                    <a:p>
                      <a:r>
                        <a:rPr lang="en-ZA" sz="1400" dirty="0" smtClean="0"/>
                        <a:t>Both the performer and producer of a phonogram shall enjoy the right to a single equitable remuneration in terms of the Bill. </a:t>
                      </a:r>
                    </a:p>
                    <a:p>
                      <a:r>
                        <a:rPr lang="en-ZA" sz="1400" dirty="0" smtClean="0"/>
                        <a:t>Provides</a:t>
                      </a:r>
                      <a:r>
                        <a:rPr lang="en-ZA" sz="1400" baseline="0" dirty="0" smtClean="0"/>
                        <a:t> economic and moral rights for performers of phonograms.</a:t>
                      </a:r>
                      <a:endParaRPr lang="en-ZA" sz="1400" dirty="0" smtClean="0"/>
                    </a:p>
                    <a:p>
                      <a:endParaRPr lang="en-ZA" sz="1400" dirty="0" smtClean="0"/>
                    </a:p>
                  </a:txBody>
                  <a:tcPr/>
                </a:tc>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20</a:t>
            </a:fld>
            <a:endParaRPr lang="en-US" sz="1400" b="0">
              <a:solidFill>
                <a:schemeClr val="tx1"/>
              </a:solidFill>
            </a:endParaRPr>
          </a:p>
        </p:txBody>
      </p:sp>
    </p:spTree>
    <p:extLst>
      <p:ext uri="{BB962C8B-B14F-4D97-AF65-F5344CB8AC3E}">
        <p14:creationId xmlns:p14="http://schemas.microsoft.com/office/powerpoint/2010/main" xmlns="" val="34551635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000" dirty="0" smtClean="0"/>
              <a:t>Legislation</a:t>
            </a:r>
            <a:endParaRPr lang="en-ZA" sz="2000" dirty="0"/>
          </a:p>
        </p:txBody>
      </p:sp>
      <p:sp>
        <p:nvSpPr>
          <p:cNvPr id="3" name="Content Placeholder 2"/>
          <p:cNvSpPr>
            <a:spLocks noGrp="1"/>
          </p:cNvSpPr>
          <p:nvPr>
            <p:ph idx="1"/>
          </p:nvPr>
        </p:nvSpPr>
        <p:spPr>
          <a:xfrm>
            <a:off x="304800" y="1828800"/>
            <a:ext cx="7993063" cy="4505325"/>
          </a:xfrm>
        </p:spPr>
        <p:txBody>
          <a:bodyPr/>
          <a:lstStyle/>
          <a:p>
            <a:pPr marL="0" indent="0">
              <a:buNone/>
            </a:pPr>
            <a:r>
              <a:rPr lang="en-ZA" sz="1800" b="1" dirty="0" smtClean="0">
                <a:latin typeface="+mj-lt"/>
              </a:rPr>
              <a:t>Legislation of other Departments that may be impacted on:</a:t>
            </a:r>
          </a:p>
          <a:p>
            <a:pPr>
              <a:buClr>
                <a:srgbClr val="FF6600"/>
              </a:buClr>
              <a:buFont typeface="Arial" pitchFamily="34" charset="0"/>
              <a:buChar char="•"/>
            </a:pPr>
            <a:r>
              <a:rPr lang="en-ZA" sz="1600" dirty="0" smtClean="0"/>
              <a:t>IP including Copyright is transversal i.e. ICT, business, creative industries, trade and science.</a:t>
            </a:r>
          </a:p>
          <a:p>
            <a:pPr>
              <a:buClr>
                <a:srgbClr val="FF6600"/>
              </a:buClr>
              <a:buFont typeface="Arial" pitchFamily="34" charset="0"/>
              <a:buChar char="•"/>
            </a:pPr>
            <a:r>
              <a:rPr lang="en-ZA" sz="1600" dirty="0" smtClean="0"/>
              <a:t>The following legislation may be effected by the Amendment Bills:</a:t>
            </a:r>
          </a:p>
          <a:p>
            <a:pPr>
              <a:buClr>
                <a:srgbClr val="FF6600"/>
              </a:buClr>
              <a:buFont typeface="Wingdings" pitchFamily="2" charset="2"/>
              <a:buChar char="Ø"/>
            </a:pPr>
            <a:r>
              <a:rPr lang="en-ZA" sz="1600" b="1" dirty="0" smtClean="0"/>
              <a:t>The National Development Plan </a:t>
            </a:r>
            <a:r>
              <a:rPr lang="en-ZA" sz="1600" dirty="0" smtClean="0"/>
              <a:t>as all legislation is required to be aligned to the NDP;</a:t>
            </a:r>
          </a:p>
          <a:p>
            <a:pPr>
              <a:buClr>
                <a:srgbClr val="FF6600"/>
              </a:buClr>
              <a:buFont typeface="Wingdings" pitchFamily="2" charset="2"/>
              <a:buChar char="Ø"/>
            </a:pPr>
            <a:r>
              <a:rPr lang="en-ZA" sz="1600" b="1" dirty="0"/>
              <a:t>Legal Deposit Act 54 of 1997 </a:t>
            </a:r>
            <a:r>
              <a:rPr lang="en-ZA" sz="1600" dirty="0"/>
              <a:t>-  Legal Deposit Act, 1997 requires publishers to provide five copies of every book published, if the print run consists of 100 or more </a:t>
            </a:r>
            <a:r>
              <a:rPr lang="en-ZA" sz="1600" dirty="0" smtClean="0"/>
              <a:t>copies;</a:t>
            </a:r>
          </a:p>
          <a:p>
            <a:pPr>
              <a:buClr>
                <a:srgbClr val="FF6600"/>
              </a:buClr>
              <a:buFont typeface="Wingdings" pitchFamily="2" charset="2"/>
              <a:buChar char="Ø"/>
            </a:pPr>
            <a:r>
              <a:rPr lang="en-ZA" sz="1600" b="1" dirty="0" smtClean="0"/>
              <a:t>South </a:t>
            </a:r>
            <a:r>
              <a:rPr lang="en-ZA" sz="1600" b="1" dirty="0"/>
              <a:t>African Library for the Blind Act 91 of 1998 - </a:t>
            </a:r>
            <a:r>
              <a:rPr lang="en-ZA" sz="1600" dirty="0"/>
              <a:t>provides for the functions of the Library, which aims, inter alia, to build up the appropriate collections of South African and other documents for the use of blind and print-handicapped </a:t>
            </a:r>
            <a:r>
              <a:rPr lang="en-ZA" sz="1600" dirty="0" smtClean="0"/>
              <a:t>readers. The </a:t>
            </a:r>
            <a:r>
              <a:rPr lang="en-ZA" sz="1600" dirty="0"/>
              <a:t>Act provides that the fees or royalties paid to the Library of the Blind constitute, among others, one of the sources of the Library funds (Section 13(d</a:t>
            </a:r>
            <a:r>
              <a:rPr lang="en-ZA" sz="1600" dirty="0" smtClean="0"/>
              <a:t>)).</a:t>
            </a:r>
            <a:endParaRPr lang="en-ZA" sz="1600" dirty="0"/>
          </a:p>
          <a:p>
            <a:pPr>
              <a:buClr>
                <a:srgbClr val="FF6600"/>
              </a:buClr>
              <a:buFont typeface="Wingdings" pitchFamily="2" charset="2"/>
              <a:buChar char="Ø"/>
            </a:pPr>
            <a:r>
              <a:rPr lang="en-ZA" sz="1600" b="1" dirty="0"/>
              <a:t>National Archives and Records Service of South Africa Act 43 of 1996 - </a:t>
            </a:r>
            <a:r>
              <a:rPr lang="en-ZA" sz="1600" dirty="0"/>
              <a:t>To provide for a National </a:t>
            </a:r>
            <a:r>
              <a:rPr lang="en-ZA" sz="1600" dirty="0" smtClean="0"/>
              <a:t>Archive; </a:t>
            </a:r>
            <a:r>
              <a:rPr lang="en-ZA" sz="1600" dirty="0"/>
              <a:t>the proper management and care of the records of governmental bodies; and the preservation and use of a national archival heritage; and to provide for matters connected </a:t>
            </a:r>
            <a:r>
              <a:rPr lang="en-ZA" sz="1600" dirty="0" smtClean="0"/>
              <a:t>therewith.</a:t>
            </a:r>
            <a:endParaRPr lang="en-ZA" sz="1600" dirty="0"/>
          </a:p>
          <a:p>
            <a:pPr>
              <a:buClr>
                <a:srgbClr val="FF6600"/>
              </a:buClr>
              <a:buFont typeface="Wingdings" pitchFamily="2" charset="2"/>
              <a:buChar char="Ø"/>
            </a:pPr>
            <a:endParaRPr lang="en-ZA" sz="1800" dirty="0"/>
          </a:p>
        </p:txBody>
      </p:sp>
      <p:sp>
        <p:nvSpPr>
          <p:cNvPr id="4" name="Slide Number Placeholder 3"/>
          <p:cNvSpPr>
            <a:spLocks noGrp="1"/>
          </p:cNvSpPr>
          <p:nvPr>
            <p:ph type="sldNum" sz="quarter" idx="12"/>
          </p:nvPr>
        </p:nvSpPr>
        <p:spPr/>
        <p:txBody>
          <a:bodyPr/>
          <a:lstStyle/>
          <a:p>
            <a:fld id="{37967EEE-7396-CC4A-9768-F93B708D835D}" type="slidenum">
              <a:rPr lang="en-US" smtClean="0"/>
              <a:pPr/>
              <a:t>21</a:t>
            </a:fld>
            <a:endParaRPr lang="en-US"/>
          </a:p>
        </p:txBody>
      </p:sp>
    </p:spTree>
    <p:extLst>
      <p:ext uri="{BB962C8B-B14F-4D97-AF65-F5344CB8AC3E}">
        <p14:creationId xmlns:p14="http://schemas.microsoft.com/office/powerpoint/2010/main" xmlns="" val="1380225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000" dirty="0" smtClean="0"/>
              <a:t>Legislation</a:t>
            </a:r>
            <a:endParaRPr lang="en-ZA" sz="2000" dirty="0"/>
          </a:p>
        </p:txBody>
      </p:sp>
      <p:sp>
        <p:nvSpPr>
          <p:cNvPr id="3" name="Content Placeholder 2"/>
          <p:cNvSpPr>
            <a:spLocks noGrp="1"/>
          </p:cNvSpPr>
          <p:nvPr>
            <p:ph idx="1"/>
          </p:nvPr>
        </p:nvSpPr>
        <p:spPr>
          <a:xfrm>
            <a:off x="304800" y="1828800"/>
            <a:ext cx="7993063" cy="4505325"/>
          </a:xfrm>
        </p:spPr>
        <p:txBody>
          <a:bodyPr/>
          <a:lstStyle/>
          <a:p>
            <a:pPr>
              <a:buClr>
                <a:srgbClr val="FF6600"/>
              </a:buClr>
              <a:buFont typeface="Wingdings" pitchFamily="2" charset="2"/>
              <a:buChar char="Ø"/>
            </a:pPr>
            <a:r>
              <a:rPr lang="en-ZA" sz="1600" b="1" dirty="0"/>
              <a:t>R</a:t>
            </a:r>
            <a:r>
              <a:rPr lang="en-ZA" sz="1600" b="1" dirty="0" smtClean="0"/>
              <a:t>evised </a:t>
            </a:r>
            <a:r>
              <a:rPr lang="en-ZA" sz="1600" b="1" dirty="0"/>
              <a:t>White Paper (White Paper) on Arts, Culture and Heritage (ACH) - </a:t>
            </a:r>
            <a:r>
              <a:rPr lang="en-ZA" sz="1600" dirty="0"/>
              <a:t>conveys government’s current vision for ACH and the Cultural and Creative </a:t>
            </a:r>
            <a:r>
              <a:rPr lang="en-ZA" sz="1600" dirty="0" smtClean="0"/>
              <a:t>Industries. </a:t>
            </a:r>
            <a:endParaRPr lang="en-ZA" sz="1600" b="1" dirty="0" smtClean="0"/>
          </a:p>
          <a:p>
            <a:pPr>
              <a:buClr>
                <a:srgbClr val="FF6600"/>
              </a:buClr>
              <a:buFont typeface="Wingdings" pitchFamily="2" charset="2"/>
              <a:buChar char="Ø"/>
            </a:pPr>
            <a:r>
              <a:rPr lang="en-ZA" sz="1600" b="1" dirty="0" smtClean="0"/>
              <a:t>Electronic </a:t>
            </a:r>
            <a:r>
              <a:rPr lang="en-ZA" sz="1600" b="1" dirty="0"/>
              <a:t>Communications </a:t>
            </a:r>
            <a:r>
              <a:rPr lang="en-ZA" sz="1600" b="1" dirty="0" smtClean="0"/>
              <a:t>Act (DOC) </a:t>
            </a:r>
            <a:r>
              <a:rPr lang="en-ZA" sz="1600" dirty="0"/>
              <a:t>- It applies to any form of communication by e-mail, the Internet, SMS </a:t>
            </a:r>
            <a:r>
              <a:rPr lang="en-ZA" sz="1600" dirty="0" err="1"/>
              <a:t>etc</a:t>
            </a:r>
            <a:r>
              <a:rPr lang="en-ZA" sz="1600" dirty="0"/>
              <a:t> except for possibly voice communications between 2 people. </a:t>
            </a:r>
            <a:r>
              <a:rPr lang="en-ZA" sz="1600" dirty="0" smtClean="0"/>
              <a:t>The </a:t>
            </a:r>
            <a:r>
              <a:rPr lang="en-ZA" sz="1600" dirty="0"/>
              <a:t>ECT Act is also “an enabling” piece of legislation in that it provides functional equivalents for paper-based concepts (including writing, original and signature</a:t>
            </a:r>
            <a:r>
              <a:rPr lang="en-ZA" sz="1600" dirty="0" smtClean="0"/>
              <a:t>) </a:t>
            </a:r>
            <a:endParaRPr lang="en-ZA" sz="1600" dirty="0"/>
          </a:p>
          <a:p>
            <a:pPr>
              <a:buClr>
                <a:srgbClr val="FF6600"/>
              </a:buClr>
              <a:buFont typeface="Wingdings" pitchFamily="2" charset="2"/>
              <a:buChar char="Ø"/>
            </a:pPr>
            <a:endParaRPr lang="en-ZA" sz="1800" dirty="0"/>
          </a:p>
        </p:txBody>
      </p:sp>
      <p:sp>
        <p:nvSpPr>
          <p:cNvPr id="4" name="Slide Number Placeholder 3"/>
          <p:cNvSpPr>
            <a:spLocks noGrp="1"/>
          </p:cNvSpPr>
          <p:nvPr>
            <p:ph type="sldNum" sz="quarter" idx="12"/>
          </p:nvPr>
        </p:nvSpPr>
        <p:spPr/>
        <p:txBody>
          <a:bodyPr/>
          <a:lstStyle/>
          <a:p>
            <a:fld id="{37967EEE-7396-CC4A-9768-F93B708D835D}" type="slidenum">
              <a:rPr lang="en-US" smtClean="0"/>
              <a:pPr/>
              <a:t>22</a:t>
            </a:fld>
            <a:endParaRPr lang="en-US"/>
          </a:p>
        </p:txBody>
      </p:sp>
    </p:spTree>
    <p:extLst>
      <p:ext uri="{BB962C8B-B14F-4D97-AF65-F5344CB8AC3E}">
        <p14:creationId xmlns:p14="http://schemas.microsoft.com/office/powerpoint/2010/main" xmlns="" val="39236625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000" dirty="0" smtClean="0"/>
              <a:t>International Treaties</a:t>
            </a:r>
            <a:endParaRPr lang="en-ZA" sz="2000" dirty="0"/>
          </a:p>
        </p:txBody>
      </p:sp>
      <p:sp>
        <p:nvSpPr>
          <p:cNvPr id="3" name="Content Placeholder 2"/>
          <p:cNvSpPr>
            <a:spLocks noGrp="1"/>
          </p:cNvSpPr>
          <p:nvPr>
            <p:ph idx="1"/>
          </p:nvPr>
        </p:nvSpPr>
        <p:spPr>
          <a:xfrm>
            <a:off x="323850" y="1752600"/>
            <a:ext cx="7993063" cy="4876800"/>
          </a:xfrm>
        </p:spPr>
        <p:txBody>
          <a:bodyPr/>
          <a:lstStyle/>
          <a:p>
            <a:pPr marL="0" indent="0">
              <a:buNone/>
            </a:pPr>
            <a:r>
              <a:rPr lang="en-ZA" sz="1800" b="1" dirty="0" smtClean="0">
                <a:latin typeface="+mj-lt"/>
              </a:rPr>
              <a:t>International Treaties affecting Copyright and Performers Protection:</a:t>
            </a:r>
          </a:p>
          <a:p>
            <a:pPr>
              <a:buClr>
                <a:srgbClr val="FF6600"/>
              </a:buClr>
              <a:buFont typeface="Arial" pitchFamily="34" charset="0"/>
              <a:buChar char="•"/>
            </a:pPr>
            <a:r>
              <a:rPr lang="en-ZA" sz="1600" b="1" dirty="0"/>
              <a:t>Trade Related Aspects of Intellectual Property (TRIPS Agreement) </a:t>
            </a:r>
            <a:r>
              <a:rPr lang="en-ZA" sz="1600" dirty="0"/>
              <a:t>administered by the World Trade Organisation, South Africa is a member</a:t>
            </a:r>
            <a:r>
              <a:rPr lang="en-ZA" sz="1600" b="1" dirty="0"/>
              <a:t>;</a:t>
            </a:r>
          </a:p>
          <a:p>
            <a:pPr>
              <a:buClr>
                <a:srgbClr val="FF6600"/>
              </a:buClr>
              <a:buFont typeface="Arial" pitchFamily="34" charset="0"/>
              <a:buChar char="•"/>
            </a:pPr>
            <a:r>
              <a:rPr lang="en-US" sz="1600" b="1" dirty="0"/>
              <a:t>WIPO Performances and Phonograms Treaty (WPPT) </a:t>
            </a:r>
            <a:r>
              <a:rPr lang="en-US" sz="1600" dirty="0"/>
              <a:t>administered by the World Intellectual Property </a:t>
            </a:r>
            <a:r>
              <a:rPr lang="en-US" sz="1600" dirty="0" err="1"/>
              <a:t>Organisation</a:t>
            </a:r>
            <a:r>
              <a:rPr lang="en-US" sz="1600" dirty="0"/>
              <a:t> (WIPO), South Africa is not a member</a:t>
            </a:r>
            <a:r>
              <a:rPr lang="en-US" sz="1600" b="1" dirty="0"/>
              <a:t>;</a:t>
            </a:r>
          </a:p>
          <a:p>
            <a:pPr>
              <a:buClr>
                <a:srgbClr val="FF6600"/>
              </a:buClr>
              <a:buFont typeface="Arial" pitchFamily="34" charset="0"/>
              <a:buChar char="•"/>
            </a:pPr>
            <a:r>
              <a:rPr lang="en-ZA" sz="1600" b="1" dirty="0"/>
              <a:t>Rome Convention for the Protection of Performers, Producers of Phonograms and Broadcasting Organizations </a:t>
            </a:r>
            <a:r>
              <a:rPr lang="en-ZA" sz="1600" dirty="0"/>
              <a:t>administered by WIPO, International Labour Organisation (ILO) and United Nations Educational Scientific and Cultural Organisation (UNESCO)</a:t>
            </a:r>
            <a:r>
              <a:rPr lang="en-ZA" sz="1600" b="1" dirty="0"/>
              <a:t>, </a:t>
            </a:r>
            <a:r>
              <a:rPr lang="en-ZA" sz="1600" dirty="0"/>
              <a:t>South Africa is not a member; </a:t>
            </a:r>
          </a:p>
          <a:p>
            <a:pPr>
              <a:buClr>
                <a:srgbClr val="FF6600"/>
              </a:buClr>
              <a:buFont typeface="Arial" pitchFamily="34" charset="0"/>
              <a:buChar char="•"/>
            </a:pPr>
            <a:r>
              <a:rPr lang="en-US" sz="1600" b="1" dirty="0"/>
              <a:t>The Beijing Treaty for Audio Visual Performances (BTAP) </a:t>
            </a:r>
            <a:r>
              <a:rPr lang="en-US" sz="1600" dirty="0"/>
              <a:t>administered by WIPO, South Africa is not a </a:t>
            </a:r>
            <a:r>
              <a:rPr lang="en-US" sz="1600" dirty="0" smtClean="0"/>
              <a:t>member</a:t>
            </a:r>
            <a:r>
              <a:rPr lang="en-US" sz="1600" b="1" dirty="0" smtClean="0"/>
              <a:t>;</a:t>
            </a:r>
            <a:endParaRPr lang="en-ZA" sz="1600" b="1" dirty="0"/>
          </a:p>
          <a:p>
            <a:pPr>
              <a:buClr>
                <a:srgbClr val="FF6600"/>
              </a:buClr>
              <a:buFont typeface="Arial" pitchFamily="34" charset="0"/>
              <a:buChar char="•"/>
            </a:pPr>
            <a:r>
              <a:rPr lang="en-ZA" sz="1600" b="1" dirty="0"/>
              <a:t>WIPO</a:t>
            </a:r>
            <a:r>
              <a:rPr lang="en-ZA" sz="1600" dirty="0"/>
              <a:t> </a:t>
            </a:r>
            <a:r>
              <a:rPr lang="en-ZA" sz="1600" b="1" dirty="0"/>
              <a:t>Copyright</a:t>
            </a:r>
            <a:r>
              <a:rPr lang="en-ZA" sz="1600" dirty="0"/>
              <a:t> </a:t>
            </a:r>
            <a:r>
              <a:rPr lang="en-ZA" sz="1600" b="1" dirty="0"/>
              <a:t>Treaty (WCT)</a:t>
            </a:r>
            <a:r>
              <a:rPr lang="en-ZA" sz="1600" dirty="0"/>
              <a:t> deals with protection for authors of literary and artistic works, such as writings and computer programs; original databases; musical works; </a:t>
            </a:r>
            <a:r>
              <a:rPr lang="en-ZA" sz="1600" dirty="0" err="1"/>
              <a:t>audiovisual</a:t>
            </a:r>
            <a:r>
              <a:rPr lang="en-ZA" sz="1600" dirty="0"/>
              <a:t> works; works of fine art and </a:t>
            </a:r>
            <a:r>
              <a:rPr lang="en-ZA" sz="1600" dirty="0" smtClean="0"/>
              <a:t>photographs;</a:t>
            </a:r>
          </a:p>
          <a:p>
            <a:pPr>
              <a:buClr>
                <a:srgbClr val="FF6600"/>
              </a:buClr>
              <a:buFont typeface="Arial" pitchFamily="34" charset="0"/>
              <a:buChar char="•"/>
            </a:pPr>
            <a:r>
              <a:rPr lang="en-ZA" sz="1600" b="1" dirty="0">
                <a:solidFill>
                  <a:srgbClr val="000000"/>
                </a:solidFill>
              </a:rPr>
              <a:t>Marrakesh Treaty </a:t>
            </a:r>
            <a:r>
              <a:rPr lang="en-ZA" sz="1600" dirty="0">
                <a:solidFill>
                  <a:srgbClr val="000000"/>
                </a:solidFill>
              </a:rPr>
              <a:t>(South Africa not a member)</a:t>
            </a:r>
            <a:r>
              <a:rPr lang="en-ZA" sz="1600" b="1" dirty="0">
                <a:solidFill>
                  <a:srgbClr val="000000"/>
                </a:solidFill>
              </a:rPr>
              <a:t>: </a:t>
            </a:r>
            <a:r>
              <a:rPr lang="en-ZA" sz="1600" dirty="0">
                <a:solidFill>
                  <a:srgbClr val="000000"/>
                </a:solidFill>
              </a:rPr>
              <a:t>to facilitate access to published works for persons who are blind, visually impaired or otherwise print </a:t>
            </a:r>
            <a:r>
              <a:rPr lang="en-ZA" sz="1600" dirty="0" smtClean="0">
                <a:solidFill>
                  <a:srgbClr val="000000"/>
                </a:solidFill>
              </a:rPr>
              <a:t>disabled and </a:t>
            </a:r>
            <a:endParaRPr lang="en-ZA" sz="1600" dirty="0">
              <a:solidFill>
                <a:srgbClr val="000000"/>
              </a:solidFill>
            </a:endParaRPr>
          </a:p>
          <a:p>
            <a:pPr>
              <a:buClr>
                <a:srgbClr val="FF6600"/>
              </a:buClr>
              <a:buFont typeface="Arial" pitchFamily="34" charset="0"/>
              <a:buChar char="•"/>
            </a:pPr>
            <a:r>
              <a:rPr lang="en-ZA" sz="1600" b="1" dirty="0" smtClean="0"/>
              <a:t>Berne </a:t>
            </a:r>
            <a:r>
              <a:rPr lang="en-ZA" sz="1600" b="1" dirty="0"/>
              <a:t>Convention </a:t>
            </a:r>
            <a:r>
              <a:rPr lang="en-ZA" sz="1600" dirty="0"/>
              <a:t>(South Africa is a member): deals with the protection of literary and artistic </a:t>
            </a:r>
            <a:r>
              <a:rPr lang="en-ZA" sz="1600" dirty="0" smtClean="0"/>
              <a:t>works.</a:t>
            </a:r>
            <a:endParaRPr lang="en-ZA" sz="1600" dirty="0"/>
          </a:p>
          <a:p>
            <a:pPr>
              <a:buClr>
                <a:srgbClr val="FF6600"/>
              </a:buClr>
              <a:buFont typeface="Arial" pitchFamily="34" charset="0"/>
              <a:buChar char="•"/>
            </a:pPr>
            <a:endParaRPr lang="en-ZA" sz="1800" dirty="0"/>
          </a:p>
        </p:txBody>
      </p:sp>
      <p:sp>
        <p:nvSpPr>
          <p:cNvPr id="4" name="Slide Number Placeholder 3"/>
          <p:cNvSpPr>
            <a:spLocks noGrp="1"/>
          </p:cNvSpPr>
          <p:nvPr>
            <p:ph type="sldNum" sz="quarter" idx="12"/>
          </p:nvPr>
        </p:nvSpPr>
        <p:spPr/>
        <p:txBody>
          <a:bodyPr/>
          <a:lstStyle/>
          <a:p>
            <a:fld id="{37967EEE-7396-CC4A-9768-F93B708D835D}" type="slidenum">
              <a:rPr lang="en-US" smtClean="0"/>
              <a:pPr/>
              <a:t>23</a:t>
            </a:fld>
            <a:endParaRPr lang="en-US"/>
          </a:p>
        </p:txBody>
      </p:sp>
    </p:spTree>
    <p:extLst>
      <p:ext uri="{BB962C8B-B14F-4D97-AF65-F5344CB8AC3E}">
        <p14:creationId xmlns:p14="http://schemas.microsoft.com/office/powerpoint/2010/main" xmlns="" val="41350562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000" dirty="0" smtClean="0"/>
              <a:t>Recommendations</a:t>
            </a:r>
            <a:endParaRPr lang="en-ZA" sz="2000" dirty="0"/>
          </a:p>
        </p:txBody>
      </p:sp>
      <p:sp>
        <p:nvSpPr>
          <p:cNvPr id="3" name="Content Placeholder 2"/>
          <p:cNvSpPr>
            <a:spLocks noGrp="1"/>
          </p:cNvSpPr>
          <p:nvPr>
            <p:ph idx="1"/>
          </p:nvPr>
        </p:nvSpPr>
        <p:spPr>
          <a:xfrm>
            <a:off x="323850" y="1752600"/>
            <a:ext cx="7993063" cy="4876800"/>
          </a:xfrm>
        </p:spPr>
        <p:txBody>
          <a:bodyPr/>
          <a:lstStyle/>
          <a:p>
            <a:pPr lvl="0">
              <a:buClr>
                <a:srgbClr val="000000"/>
              </a:buClr>
            </a:pPr>
            <a:endParaRPr lang="en-US" sz="1600" dirty="0" smtClean="0">
              <a:solidFill>
                <a:srgbClr val="000000"/>
              </a:solidFill>
            </a:endParaRPr>
          </a:p>
          <a:p>
            <a:pPr marL="0" lvl="0" indent="0">
              <a:buClr>
                <a:srgbClr val="000000"/>
              </a:buClr>
              <a:buNone/>
            </a:pPr>
            <a:endParaRPr lang="en-US" sz="1600" dirty="0">
              <a:solidFill>
                <a:srgbClr val="000000"/>
              </a:solidFill>
            </a:endParaRPr>
          </a:p>
          <a:p>
            <a:pPr lvl="0">
              <a:buClr>
                <a:srgbClr val="000000"/>
              </a:buClr>
            </a:pPr>
            <a:r>
              <a:rPr lang="en-US" sz="1600" dirty="0" smtClean="0">
                <a:solidFill>
                  <a:srgbClr val="000000"/>
                </a:solidFill>
              </a:rPr>
              <a:t>PC </a:t>
            </a:r>
            <a:r>
              <a:rPr lang="en-US" sz="1600" dirty="0">
                <a:solidFill>
                  <a:srgbClr val="000000"/>
                </a:solidFill>
              </a:rPr>
              <a:t>should take note that </a:t>
            </a:r>
            <a:r>
              <a:rPr lang="en-US" sz="1600" dirty="0" smtClean="0">
                <a:solidFill>
                  <a:srgbClr val="000000"/>
                </a:solidFill>
              </a:rPr>
              <a:t>the Bills do </a:t>
            </a:r>
            <a:r>
              <a:rPr lang="en-US" sz="1600" dirty="0">
                <a:solidFill>
                  <a:srgbClr val="000000"/>
                </a:solidFill>
              </a:rPr>
              <a:t>not intend to repeal any law relating to copyright and related rights.</a:t>
            </a:r>
          </a:p>
          <a:p>
            <a:pPr lvl="0">
              <a:buClr>
                <a:srgbClr val="000000"/>
              </a:buClr>
            </a:pPr>
            <a:r>
              <a:rPr lang="en-US" sz="1600" dirty="0" smtClean="0">
                <a:solidFill>
                  <a:srgbClr val="000000"/>
                </a:solidFill>
              </a:rPr>
              <a:t>PC </a:t>
            </a:r>
            <a:r>
              <a:rPr lang="en-US" sz="1600" dirty="0">
                <a:solidFill>
                  <a:srgbClr val="000000"/>
                </a:solidFill>
              </a:rPr>
              <a:t>should confer with PC of Communications regarding the issue of (music) local content: 80% (public) / 60% (private).</a:t>
            </a:r>
          </a:p>
          <a:p>
            <a:pPr lvl="0">
              <a:buClr>
                <a:srgbClr val="000000"/>
              </a:buClr>
            </a:pPr>
            <a:r>
              <a:rPr lang="en-US" sz="1600" dirty="0" smtClean="0">
                <a:solidFill>
                  <a:srgbClr val="000000"/>
                </a:solidFill>
              </a:rPr>
              <a:t>PC </a:t>
            </a:r>
            <a:r>
              <a:rPr lang="en-US" sz="1600" dirty="0">
                <a:solidFill>
                  <a:srgbClr val="000000"/>
                </a:solidFill>
              </a:rPr>
              <a:t>should foster coordination of enforcement agencies to deal with piracy and counterfeiting.</a:t>
            </a:r>
          </a:p>
          <a:p>
            <a:pPr lvl="0">
              <a:buClr>
                <a:srgbClr val="000000"/>
              </a:buClr>
            </a:pPr>
            <a:r>
              <a:rPr lang="en-US" sz="1600" dirty="0">
                <a:solidFill>
                  <a:srgbClr val="000000"/>
                </a:solidFill>
              </a:rPr>
              <a:t>PC must take note of </a:t>
            </a:r>
            <a:r>
              <a:rPr lang="en-US" sz="1600" dirty="0" smtClean="0">
                <a:solidFill>
                  <a:srgbClr val="000000"/>
                </a:solidFill>
              </a:rPr>
              <a:t>the Economic Study of the Contribution of Copyright based Industries, Regulatory Impact Assessment (RIA) and  </a:t>
            </a:r>
            <a:r>
              <a:rPr lang="en-US" sz="1600" dirty="0">
                <a:solidFill>
                  <a:srgbClr val="000000"/>
                </a:solidFill>
              </a:rPr>
              <a:t>Socio Economic Impact Assessment (SEIAS Report</a:t>
            </a:r>
            <a:r>
              <a:rPr lang="en-US" sz="1600" dirty="0" smtClean="0">
                <a:solidFill>
                  <a:srgbClr val="000000"/>
                </a:solidFill>
              </a:rPr>
              <a:t>).</a:t>
            </a:r>
            <a:endParaRPr lang="en-ZA" sz="1600" dirty="0">
              <a:solidFill>
                <a:srgbClr val="000000"/>
              </a:solidFill>
            </a:endParaRPr>
          </a:p>
          <a:p>
            <a:pPr>
              <a:buClr>
                <a:srgbClr val="FF6600"/>
              </a:buClr>
              <a:buFont typeface="Arial" pitchFamily="34" charset="0"/>
              <a:buChar char="•"/>
            </a:pPr>
            <a:endParaRPr lang="en-ZA" sz="1800" dirty="0"/>
          </a:p>
        </p:txBody>
      </p:sp>
      <p:sp>
        <p:nvSpPr>
          <p:cNvPr id="4" name="Slide Number Placeholder 3"/>
          <p:cNvSpPr>
            <a:spLocks noGrp="1"/>
          </p:cNvSpPr>
          <p:nvPr>
            <p:ph type="sldNum" sz="quarter" idx="12"/>
          </p:nvPr>
        </p:nvSpPr>
        <p:spPr/>
        <p:txBody>
          <a:bodyPr/>
          <a:lstStyle/>
          <a:p>
            <a:fld id="{37967EEE-7396-CC4A-9768-F93B708D835D}" type="slidenum">
              <a:rPr lang="en-US" smtClean="0"/>
              <a:pPr/>
              <a:t>24</a:t>
            </a:fld>
            <a:endParaRPr lang="en-US"/>
          </a:p>
        </p:txBody>
      </p:sp>
    </p:spTree>
    <p:extLst>
      <p:ext uri="{BB962C8B-B14F-4D97-AF65-F5344CB8AC3E}">
        <p14:creationId xmlns:p14="http://schemas.microsoft.com/office/powerpoint/2010/main" xmlns="" val="19318219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2A679E52-37EA-DB4B-9FE3-FBBCB74BACEF}" type="slidenum">
              <a:rPr lang="en-US" sz="1400" b="0">
                <a:solidFill>
                  <a:srgbClr val="000000"/>
                </a:solidFill>
              </a:rPr>
              <a:pPr/>
              <a:t>25</a:t>
            </a:fld>
            <a:endParaRPr lang="en-US" sz="1400" b="0">
              <a:solidFill>
                <a:srgbClr val="000000"/>
              </a:solidFill>
            </a:endParaRPr>
          </a:p>
        </p:txBody>
      </p:sp>
      <p:sp>
        <p:nvSpPr>
          <p:cNvPr id="24579" name="Rectangle 2"/>
          <p:cNvSpPr>
            <a:spLocks noGrp="1" noChangeArrowheads="1"/>
          </p:cNvSpPr>
          <p:nvPr>
            <p:ph type="title"/>
          </p:nvPr>
        </p:nvSpPr>
        <p:spPr>
          <a:xfrm>
            <a:off x="5292725" y="981075"/>
            <a:ext cx="3455988" cy="719138"/>
          </a:xfrm>
        </p:spPr>
        <p:txBody>
          <a:bodyPr/>
          <a:lstStyle/>
          <a:p>
            <a:pPr eaLnBrk="1" hangingPunct="1"/>
            <a:r>
              <a:rPr lang="en-ZA" dirty="0">
                <a:solidFill>
                  <a:srgbClr val="000000"/>
                </a:solidFill>
                <a:latin typeface="Arial" charset="0"/>
              </a:rPr>
              <a:t>CONCLUSION</a:t>
            </a:r>
            <a:endParaRPr lang="en-US" sz="1600" dirty="0">
              <a:latin typeface="Arial" charset="0"/>
            </a:endParaRPr>
          </a:p>
        </p:txBody>
      </p:sp>
      <p:sp>
        <p:nvSpPr>
          <p:cNvPr id="24580" name="Rectangle 3"/>
          <p:cNvSpPr>
            <a:spLocks noGrp="1" noChangeArrowheads="1"/>
          </p:cNvSpPr>
          <p:nvPr>
            <p:ph type="body" idx="1"/>
          </p:nvPr>
        </p:nvSpPr>
        <p:spPr>
          <a:xfrm>
            <a:off x="323528" y="1700808"/>
            <a:ext cx="8568952" cy="5040560"/>
          </a:xfrm>
        </p:spPr>
        <p:txBody>
          <a:bodyPr/>
          <a:lstStyle/>
          <a:p>
            <a:pPr>
              <a:buClr>
                <a:srgbClr val="FF6600"/>
              </a:buClr>
              <a:buFont typeface="Arial" pitchFamily="34" charset="0"/>
              <a:buChar char="•"/>
            </a:pPr>
            <a:r>
              <a:rPr lang="en-ZA" sz="1600" dirty="0">
                <a:solidFill>
                  <a:srgbClr val="000000"/>
                </a:solidFill>
              </a:rPr>
              <a:t>Performers are often in a very weak bargaining position and forced to transfer all their economic rights to producers in perpetuity for little more than a symbolic payment. </a:t>
            </a:r>
            <a:endParaRPr lang="en-ZA" sz="1600" b="1" dirty="0">
              <a:latin typeface="Arial" charset="0"/>
            </a:endParaRPr>
          </a:p>
          <a:p>
            <a:pPr algn="just">
              <a:lnSpc>
                <a:spcPct val="90000"/>
              </a:lnSpc>
              <a:buClr>
                <a:srgbClr val="FF6600"/>
              </a:buClr>
              <a:buFont typeface="Arial"/>
              <a:buChar char="•"/>
            </a:pPr>
            <a:r>
              <a:rPr lang="en-ZA" sz="1600" dirty="0" smtClean="0">
                <a:latin typeface="Arial" charset="0"/>
              </a:rPr>
              <a:t>Gives the creator of the work a bundle of exclusive rights to control the economic use of his/her work.</a:t>
            </a:r>
          </a:p>
          <a:p>
            <a:pPr algn="just">
              <a:lnSpc>
                <a:spcPct val="90000"/>
              </a:lnSpc>
              <a:buClr>
                <a:srgbClr val="FF6600"/>
              </a:buClr>
              <a:buFont typeface="Arial"/>
              <a:buChar char="•"/>
            </a:pPr>
            <a:r>
              <a:rPr lang="en-ZA" sz="1600" dirty="0" smtClean="0">
                <a:latin typeface="Arial" charset="0"/>
              </a:rPr>
              <a:t>Copyright and related rights can generate an income. (Copies or a license)</a:t>
            </a:r>
          </a:p>
          <a:p>
            <a:pPr>
              <a:buClr>
                <a:srgbClr val="FF6600"/>
              </a:buClr>
              <a:buFont typeface="Arial" pitchFamily="34" charset="0"/>
              <a:buChar char="•"/>
            </a:pPr>
            <a:r>
              <a:rPr lang="en-ZA" sz="1600" b="1" dirty="0"/>
              <a:t>Moral rights</a:t>
            </a:r>
            <a:r>
              <a:rPr lang="en-ZA" sz="1600" dirty="0"/>
              <a:t> are essentially meant to help performers uphold their reputation. Typically, they include the right of paternity (i.e. the right to be named as the performer of one’s performance) and the right of integrity (i.e. the right to oppose any alteration of the performance that may be prejudicial to the reputation of the performer). </a:t>
            </a:r>
          </a:p>
          <a:p>
            <a:pPr>
              <a:buClr>
                <a:srgbClr val="FF6600"/>
              </a:buClr>
              <a:buFont typeface="Arial" pitchFamily="34" charset="0"/>
              <a:buChar char="•"/>
            </a:pPr>
            <a:r>
              <a:rPr lang="en-ZA" sz="1600" dirty="0" smtClean="0"/>
              <a:t>As </a:t>
            </a:r>
            <a:r>
              <a:rPr lang="en-ZA" sz="1600" dirty="0"/>
              <a:t>they are closely linked to the performers’ personality, they belong to the performer independently </a:t>
            </a:r>
            <a:r>
              <a:rPr lang="en-ZA" sz="1600"/>
              <a:t>of </a:t>
            </a:r>
            <a:r>
              <a:rPr lang="en-ZA" sz="1600" smtClean="0"/>
              <a:t>his or her </a:t>
            </a:r>
            <a:r>
              <a:rPr lang="en-ZA" sz="1600" dirty="0"/>
              <a:t>economic rights, and even after the transfer of those rights, and are protected at least just as long. </a:t>
            </a:r>
            <a:endParaRPr lang="en-ZA" sz="1600" dirty="0" smtClean="0"/>
          </a:p>
          <a:p>
            <a:pPr>
              <a:buClr>
                <a:srgbClr val="FF6600"/>
              </a:buClr>
              <a:buFont typeface="Arial" pitchFamily="34" charset="0"/>
              <a:buChar char="•"/>
            </a:pPr>
            <a:r>
              <a:rPr lang="en-ZA" sz="1600" dirty="0" smtClean="0"/>
              <a:t>Most </a:t>
            </a:r>
            <a:r>
              <a:rPr lang="en-ZA" sz="1600" dirty="0"/>
              <a:t>of the </a:t>
            </a:r>
            <a:r>
              <a:rPr lang="en-ZA" sz="1600" b="1" dirty="0"/>
              <a:t>economic rights </a:t>
            </a:r>
            <a:r>
              <a:rPr lang="en-ZA" sz="1600" dirty="0"/>
              <a:t>granted by the BTAP are exclusive rights. Broadly speaking, these give performers maximum leverage, enabling them to </a:t>
            </a:r>
            <a:r>
              <a:rPr lang="en-ZA" sz="1600" dirty="0" smtClean="0"/>
              <a:t>authorise </a:t>
            </a:r>
            <a:r>
              <a:rPr lang="en-ZA" sz="1600" dirty="0"/>
              <a:t>use against the promise of a fair payment, e.g. a residual or a royalty payment. </a:t>
            </a:r>
          </a:p>
          <a:p>
            <a:pPr algn="just">
              <a:lnSpc>
                <a:spcPct val="90000"/>
              </a:lnSpc>
              <a:buClr>
                <a:srgbClr val="FF6600"/>
              </a:buClr>
              <a:buFont typeface="Arial"/>
              <a:buChar char="•"/>
            </a:pPr>
            <a:endParaRPr lang="en-ZA" sz="1600" dirty="0">
              <a:latin typeface="Arial" charset="0"/>
            </a:endParaRPr>
          </a:p>
          <a:p>
            <a:pPr algn="just">
              <a:lnSpc>
                <a:spcPct val="90000"/>
              </a:lnSpc>
              <a:buClr>
                <a:srgbClr val="FF6600"/>
              </a:buClr>
              <a:buFont typeface="Arial"/>
              <a:buChar char="•"/>
            </a:pPr>
            <a:endParaRPr lang="en-ZA" sz="1800" dirty="0" smtClean="0">
              <a:latin typeface="Arial" charset="0"/>
            </a:endParaRPr>
          </a:p>
          <a:p>
            <a:pPr algn="just">
              <a:lnSpc>
                <a:spcPct val="90000"/>
              </a:lnSpc>
              <a:buClr>
                <a:srgbClr val="FF6600"/>
              </a:buClr>
              <a:buFont typeface="Arial"/>
              <a:buChar char="•"/>
            </a:pPr>
            <a:endParaRPr lang="en-ZA" sz="1800" dirty="0">
              <a:latin typeface="Arial" charset="0"/>
            </a:endParaRPr>
          </a:p>
        </p:txBody>
      </p:sp>
    </p:spTree>
    <p:extLst>
      <p:ext uri="{BB962C8B-B14F-4D97-AF65-F5344CB8AC3E}">
        <p14:creationId xmlns:p14="http://schemas.microsoft.com/office/powerpoint/2010/main" xmlns="" val="18760233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2A679E52-37EA-DB4B-9FE3-FBBCB74BACEF}" type="slidenum">
              <a:rPr lang="en-US" sz="1400" b="0">
                <a:solidFill>
                  <a:srgbClr val="000000"/>
                </a:solidFill>
              </a:rPr>
              <a:pPr/>
              <a:t>26</a:t>
            </a:fld>
            <a:endParaRPr lang="en-US" sz="1400" b="0">
              <a:solidFill>
                <a:srgbClr val="000000"/>
              </a:solidFill>
            </a:endParaRPr>
          </a:p>
        </p:txBody>
      </p:sp>
      <p:sp>
        <p:nvSpPr>
          <p:cNvPr id="24579" name="Rectangle 2"/>
          <p:cNvSpPr>
            <a:spLocks noGrp="1" noChangeArrowheads="1"/>
          </p:cNvSpPr>
          <p:nvPr>
            <p:ph type="title"/>
          </p:nvPr>
        </p:nvSpPr>
        <p:spPr>
          <a:xfrm>
            <a:off x="5292725" y="981075"/>
            <a:ext cx="3455988" cy="719138"/>
          </a:xfrm>
        </p:spPr>
        <p:txBody>
          <a:bodyPr/>
          <a:lstStyle/>
          <a:p>
            <a:pPr eaLnBrk="1" hangingPunct="1"/>
            <a:r>
              <a:rPr lang="en-ZA" dirty="0">
                <a:solidFill>
                  <a:srgbClr val="000000"/>
                </a:solidFill>
                <a:latin typeface="Arial" charset="0"/>
              </a:rPr>
              <a:t>CONCLUSION</a:t>
            </a:r>
            <a:endParaRPr lang="en-US" sz="1600" dirty="0">
              <a:latin typeface="Arial" charset="0"/>
            </a:endParaRPr>
          </a:p>
        </p:txBody>
      </p:sp>
      <p:sp>
        <p:nvSpPr>
          <p:cNvPr id="24580" name="Rectangle 3"/>
          <p:cNvSpPr>
            <a:spLocks noGrp="1" noChangeArrowheads="1"/>
          </p:cNvSpPr>
          <p:nvPr>
            <p:ph type="body" idx="1"/>
          </p:nvPr>
        </p:nvSpPr>
        <p:spPr>
          <a:xfrm>
            <a:off x="323528" y="1700808"/>
            <a:ext cx="8568952" cy="5040560"/>
          </a:xfrm>
        </p:spPr>
        <p:txBody>
          <a:bodyPr/>
          <a:lstStyle/>
          <a:p>
            <a:pPr>
              <a:buClr>
                <a:srgbClr val="FF6600"/>
              </a:buClr>
              <a:buFont typeface="Arial" pitchFamily="34" charset="0"/>
              <a:buChar char="•"/>
            </a:pPr>
            <a:r>
              <a:rPr lang="en-ZA" sz="1600" dirty="0">
                <a:solidFill>
                  <a:srgbClr val="000000"/>
                </a:solidFill>
              </a:rPr>
              <a:t>There are Intellectual Property Rights in terms of the TRIPS Agreement-Articles 6,7,8 should be applied in a balanced manner for the benefit of both producers, users and consumers.</a:t>
            </a:r>
          </a:p>
          <a:p>
            <a:pPr>
              <a:buClr>
                <a:srgbClr val="FF6600"/>
              </a:buClr>
              <a:buFont typeface="Arial" pitchFamily="34" charset="0"/>
              <a:buChar char="•"/>
            </a:pPr>
            <a:r>
              <a:rPr lang="en-ZA" sz="1600" dirty="0">
                <a:solidFill>
                  <a:srgbClr val="000000"/>
                </a:solidFill>
              </a:rPr>
              <a:t>It will be wrong to allow one stakeholder to usurp all the benefits at the expense of other stakeholders.</a:t>
            </a:r>
          </a:p>
          <a:p>
            <a:pPr>
              <a:buClr>
                <a:srgbClr val="FF6600"/>
              </a:buClr>
              <a:buFont typeface="Arial" pitchFamily="34" charset="0"/>
              <a:buChar char="•"/>
            </a:pPr>
            <a:r>
              <a:rPr lang="en-ZA" sz="1600" dirty="0">
                <a:solidFill>
                  <a:srgbClr val="000000"/>
                </a:solidFill>
              </a:rPr>
              <a:t>The Bills really want to balance the equation in the area of copyright and related rights.</a:t>
            </a:r>
          </a:p>
          <a:p>
            <a:pPr algn="just">
              <a:lnSpc>
                <a:spcPct val="90000"/>
              </a:lnSpc>
              <a:buClr>
                <a:srgbClr val="FF6600"/>
              </a:buClr>
              <a:buFont typeface="Arial"/>
              <a:buChar char="•"/>
            </a:pPr>
            <a:r>
              <a:rPr lang="en-ZA" sz="1600" dirty="0" smtClean="0">
                <a:latin typeface="Arial" charset="0"/>
              </a:rPr>
              <a:t>IP is cross cutting music, ICT, arts, trade etc. and therefore a coordinated approach is required.</a:t>
            </a:r>
          </a:p>
          <a:p>
            <a:pPr algn="just">
              <a:lnSpc>
                <a:spcPct val="90000"/>
              </a:lnSpc>
              <a:buClr>
                <a:srgbClr val="FF6600"/>
              </a:buClr>
              <a:buFont typeface="Arial"/>
              <a:buChar char="•"/>
            </a:pPr>
            <a:r>
              <a:rPr lang="en-ZA" sz="1600" dirty="0" smtClean="0">
                <a:latin typeface="Arial" charset="0"/>
              </a:rPr>
              <a:t>Joint Briefing on the Bills should be had with the Portfolio Committees of Trade and Industry, Arts and Culture and Communication to ensure that each Department is aligned in terms of their mandate to protect IP and ensure that legislation is coordinated.</a:t>
            </a:r>
          </a:p>
          <a:p>
            <a:pPr algn="just">
              <a:lnSpc>
                <a:spcPct val="90000"/>
              </a:lnSpc>
              <a:buClr>
                <a:srgbClr val="FF6600"/>
              </a:buClr>
              <a:buFont typeface="Arial"/>
              <a:buChar char="•"/>
            </a:pPr>
            <a:endParaRPr lang="en-ZA" sz="1800" dirty="0">
              <a:latin typeface="Arial" charset="0"/>
            </a:endParaRPr>
          </a:p>
        </p:txBody>
      </p:sp>
    </p:spTree>
    <p:extLst>
      <p:ext uri="{BB962C8B-B14F-4D97-AF65-F5344CB8AC3E}">
        <p14:creationId xmlns:p14="http://schemas.microsoft.com/office/powerpoint/2010/main" xmlns="" val="29622772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61A5BA-E311-FA4A-A730-7367D8021E0D}" type="slidenum">
              <a:rPr lang="en-US" sz="1400" b="0">
                <a:solidFill>
                  <a:schemeClr val="tx1"/>
                </a:solidFill>
              </a:rPr>
              <a:pPr/>
              <a:t>27</a:t>
            </a:fld>
            <a:endParaRPr lang="en-US" sz="1400" b="0">
              <a:solidFill>
                <a:schemeClr val="tx1"/>
              </a:solidFill>
            </a:endParaRPr>
          </a:p>
        </p:txBody>
      </p:sp>
      <p:sp>
        <p:nvSpPr>
          <p:cNvPr id="29700" name="Rectangle 3"/>
          <p:cNvSpPr>
            <a:spLocks noGrp="1" noChangeArrowheads="1"/>
          </p:cNvSpPr>
          <p:nvPr>
            <p:ph type="body" idx="1"/>
          </p:nvPr>
        </p:nvSpPr>
        <p:spPr>
          <a:xfrm>
            <a:off x="323528" y="1988840"/>
            <a:ext cx="7993063" cy="2665413"/>
          </a:xfrm>
        </p:spPr>
        <p:txBody>
          <a:bodyPr/>
          <a:lstStyle/>
          <a:p>
            <a:pPr marL="0" indent="0" algn="ctr" eaLnBrk="1" hangingPunct="1">
              <a:lnSpc>
                <a:spcPct val="80000"/>
              </a:lnSpc>
              <a:buFontTx/>
              <a:buNone/>
            </a:pPr>
            <a:endParaRPr lang="en-US" sz="3600" dirty="0" smtClean="0">
              <a:latin typeface="Arial" charset="0"/>
            </a:endParaRPr>
          </a:p>
          <a:p>
            <a:pPr marL="0" indent="0" algn="ctr" eaLnBrk="1" hangingPunct="1">
              <a:lnSpc>
                <a:spcPct val="80000"/>
              </a:lnSpc>
              <a:buFontTx/>
              <a:buNone/>
            </a:pPr>
            <a:endParaRPr lang="en-US" sz="3600" dirty="0" smtClean="0">
              <a:latin typeface="Arial" charset="0"/>
            </a:endParaRPr>
          </a:p>
          <a:p>
            <a:pPr marL="0" indent="0" algn="ctr" eaLnBrk="1" hangingPunct="1">
              <a:lnSpc>
                <a:spcPct val="80000"/>
              </a:lnSpc>
              <a:buFontTx/>
              <a:buNone/>
            </a:pPr>
            <a:r>
              <a:rPr lang="en-US" sz="3600" dirty="0" smtClean="0">
                <a:solidFill>
                  <a:srgbClr val="FF9900"/>
                </a:solidFill>
                <a:latin typeface="Arial" charset="0"/>
              </a:rPr>
              <a:t>Thank You</a:t>
            </a:r>
            <a:endParaRPr lang="en-US" sz="3600" dirty="0">
              <a:solidFill>
                <a:srgbClr val="FF9900"/>
              </a:solidFill>
              <a:latin typeface="Arial" charset="0"/>
            </a:endParaRPr>
          </a:p>
        </p:txBody>
      </p:sp>
    </p:spTree>
    <p:extLst>
      <p:ext uri="{BB962C8B-B14F-4D97-AF65-F5344CB8AC3E}">
        <p14:creationId xmlns:p14="http://schemas.microsoft.com/office/powerpoint/2010/main" xmlns="" val="3968814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Purpose</a:t>
            </a:r>
            <a:endParaRPr lang="en-ZA" dirty="0"/>
          </a:p>
        </p:txBody>
      </p:sp>
      <p:sp>
        <p:nvSpPr>
          <p:cNvPr id="3" name="Content Placeholder 2"/>
          <p:cNvSpPr>
            <a:spLocks noGrp="1"/>
          </p:cNvSpPr>
          <p:nvPr>
            <p:ph idx="1"/>
          </p:nvPr>
        </p:nvSpPr>
        <p:spPr/>
        <p:txBody>
          <a:bodyPr/>
          <a:lstStyle/>
          <a:p>
            <a:pPr marL="0" indent="0" algn="just">
              <a:lnSpc>
                <a:spcPct val="90000"/>
              </a:lnSpc>
              <a:buClr>
                <a:srgbClr val="FF6600"/>
              </a:buClr>
              <a:buNone/>
            </a:pPr>
            <a:endParaRPr lang="en-ZA" sz="1800" b="1" dirty="0" smtClean="0">
              <a:latin typeface="Arial" charset="0"/>
            </a:endParaRPr>
          </a:p>
          <a:p>
            <a:pPr marL="0" indent="0" algn="just">
              <a:lnSpc>
                <a:spcPct val="90000"/>
              </a:lnSpc>
              <a:buClr>
                <a:srgbClr val="FF6600"/>
              </a:buClr>
              <a:buNone/>
            </a:pPr>
            <a:endParaRPr lang="en-ZA" sz="1800" b="1" dirty="0">
              <a:latin typeface="Arial" charset="0"/>
            </a:endParaRPr>
          </a:p>
          <a:p>
            <a:pPr marL="0" indent="0" algn="just">
              <a:lnSpc>
                <a:spcPct val="90000"/>
              </a:lnSpc>
              <a:buClr>
                <a:srgbClr val="FF6600"/>
              </a:buClr>
              <a:buNone/>
            </a:pPr>
            <a:endParaRPr lang="en-ZA" sz="1800" b="1" dirty="0" smtClean="0">
              <a:latin typeface="Arial" charset="0"/>
            </a:endParaRPr>
          </a:p>
          <a:p>
            <a:pPr marL="0" indent="0" algn="ctr">
              <a:lnSpc>
                <a:spcPct val="90000"/>
              </a:lnSpc>
              <a:buClr>
                <a:srgbClr val="FF6600"/>
              </a:buClr>
              <a:buNone/>
            </a:pPr>
            <a:r>
              <a:rPr lang="en-ZA" sz="1800" dirty="0" smtClean="0">
                <a:latin typeface="Arial" charset="0"/>
              </a:rPr>
              <a:t>The purpose is to update the PC of Arts and Culture on the processing of the Copyright Amendment Bill and the Performers Protection Amendment Bill of Trade and Industry</a:t>
            </a:r>
            <a:endParaRPr lang="en-ZA" sz="1800" dirty="0"/>
          </a:p>
        </p:txBody>
      </p:sp>
      <p:sp>
        <p:nvSpPr>
          <p:cNvPr id="4" name="Slide Number Placeholder 3"/>
          <p:cNvSpPr>
            <a:spLocks noGrp="1"/>
          </p:cNvSpPr>
          <p:nvPr>
            <p:ph type="sldNum" sz="quarter" idx="12"/>
          </p:nvPr>
        </p:nvSpPr>
        <p:spPr/>
        <p:txBody>
          <a:bodyPr/>
          <a:lstStyle/>
          <a:p>
            <a:fld id="{37967EEE-7396-CC4A-9768-F93B708D835D}" type="slidenum">
              <a:rPr lang="en-US" smtClean="0"/>
              <a:pPr/>
              <a:t>3</a:t>
            </a:fld>
            <a:endParaRPr lang="en-US"/>
          </a:p>
        </p:txBody>
      </p:sp>
    </p:spTree>
    <p:extLst>
      <p:ext uri="{BB962C8B-B14F-4D97-AF65-F5344CB8AC3E}">
        <p14:creationId xmlns:p14="http://schemas.microsoft.com/office/powerpoint/2010/main" xmlns="" val="1351059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ZA" dirty="0" smtClean="0">
                <a:latin typeface="Arial" charset="0"/>
              </a:rPr>
              <a:t>Index</a:t>
            </a:r>
            <a:endParaRPr lang="en-ZA" dirty="0">
              <a:latin typeface="Arial" charset="0"/>
            </a:endParaRPr>
          </a:p>
        </p:txBody>
      </p:sp>
      <p:sp>
        <p:nvSpPr>
          <p:cNvPr id="3" name="Content Placeholder 2"/>
          <p:cNvSpPr>
            <a:spLocks noGrp="1"/>
          </p:cNvSpPr>
          <p:nvPr>
            <p:ph idx="1"/>
          </p:nvPr>
        </p:nvSpPr>
        <p:spPr>
          <a:xfrm>
            <a:off x="323528" y="2160290"/>
            <a:ext cx="7993063" cy="4679950"/>
          </a:xfrm>
        </p:spPr>
        <p:txBody>
          <a:bodyPr/>
          <a:lstStyle/>
          <a:p>
            <a:pPr marL="0" indent="0">
              <a:buNone/>
              <a:defRPr/>
            </a:pPr>
            <a:endParaRPr lang="en-ZA" sz="2000" b="1" i="1" dirty="0" smtClean="0">
              <a:ea typeface="+mn-ea"/>
            </a:endParaRPr>
          </a:p>
          <a:p>
            <a:pPr>
              <a:defRPr/>
            </a:pPr>
            <a:endParaRPr lang="en-ZA" sz="1600" b="1" dirty="0" smtClean="0">
              <a:ea typeface="+mn-ea"/>
            </a:endParaRPr>
          </a:p>
          <a:p>
            <a:pPr>
              <a:defRPr/>
            </a:pPr>
            <a:endParaRPr lang="en-ZA" sz="1600" b="1" dirty="0">
              <a:ea typeface="+mn-ea"/>
            </a:endParaRPr>
          </a:p>
          <a:p>
            <a:pPr>
              <a:defRPr/>
            </a:pPr>
            <a:r>
              <a:rPr lang="en-ZA" sz="1600" b="1" dirty="0" smtClean="0">
                <a:ea typeface="+mn-ea"/>
              </a:rPr>
              <a:t>BACKGROUND</a:t>
            </a:r>
          </a:p>
          <a:p>
            <a:pPr>
              <a:defRPr/>
            </a:pPr>
            <a:r>
              <a:rPr lang="en-ZA" sz="1600" b="1" dirty="0" smtClean="0">
                <a:ea typeface="+mn-ea"/>
              </a:rPr>
              <a:t>Objectives of the Bills</a:t>
            </a:r>
          </a:p>
          <a:p>
            <a:pPr>
              <a:defRPr/>
            </a:pPr>
            <a:r>
              <a:rPr lang="en-ZA" sz="1600" b="1" dirty="0" smtClean="0"/>
              <a:t>DISCUSSION</a:t>
            </a:r>
            <a:r>
              <a:rPr lang="en-ZA" sz="1600" b="1" dirty="0"/>
              <a:t>:</a:t>
            </a:r>
          </a:p>
          <a:p>
            <a:pPr>
              <a:buFont typeface="Wingdings" pitchFamily="2" charset="2"/>
              <a:buChar char="Ø"/>
              <a:defRPr/>
            </a:pPr>
            <a:r>
              <a:rPr lang="en-ZA" sz="1600" b="1" dirty="0"/>
              <a:t>Provisions of the Bills</a:t>
            </a:r>
          </a:p>
          <a:p>
            <a:pPr>
              <a:buFont typeface="Wingdings" pitchFamily="2" charset="2"/>
              <a:buChar char="Ø"/>
              <a:defRPr/>
            </a:pPr>
            <a:r>
              <a:rPr lang="en-ZA" sz="1600" b="1" dirty="0" smtClean="0">
                <a:ea typeface="+mn-ea"/>
              </a:rPr>
              <a:t>Legislation of other Departments that can be impacted on</a:t>
            </a:r>
          </a:p>
          <a:p>
            <a:pPr>
              <a:buFont typeface="Wingdings" pitchFamily="2" charset="2"/>
              <a:buChar char="Ø"/>
              <a:defRPr/>
            </a:pPr>
            <a:r>
              <a:rPr lang="en-ZA" sz="1600" b="1" dirty="0" smtClean="0">
                <a:ea typeface="+mn-ea"/>
              </a:rPr>
              <a:t>International Treaties affecting Copyright and Performers Protection</a:t>
            </a:r>
          </a:p>
          <a:p>
            <a:pPr>
              <a:buFont typeface="Arial" pitchFamily="34" charset="0"/>
              <a:buChar char="•"/>
              <a:defRPr/>
            </a:pPr>
            <a:r>
              <a:rPr lang="en-ZA" sz="1600" b="1" dirty="0" smtClean="0">
                <a:ea typeface="+mn-ea"/>
              </a:rPr>
              <a:t>RECOMMENDATIONS</a:t>
            </a:r>
          </a:p>
          <a:p>
            <a:pPr>
              <a:defRPr/>
            </a:pPr>
            <a:r>
              <a:rPr lang="en-ZA" sz="1600" b="1" dirty="0" smtClean="0">
                <a:ea typeface="+mn-ea"/>
              </a:rPr>
              <a:t>CONCLUSION</a:t>
            </a:r>
            <a:r>
              <a:rPr lang="en-ZA" sz="1600" dirty="0" smtClean="0"/>
              <a:t> </a:t>
            </a:r>
          </a:p>
          <a:p>
            <a:pPr marL="0" indent="0">
              <a:buNone/>
              <a:defRPr/>
            </a:pPr>
            <a:endParaRPr lang="en-ZA" sz="2000" dirty="0"/>
          </a:p>
          <a:p>
            <a:pPr marL="0" indent="0">
              <a:buNone/>
              <a:defRPr/>
            </a:pPr>
            <a:endParaRPr lang="en-ZA" sz="2000" b="1" dirty="0" smtClean="0"/>
          </a:p>
          <a:p>
            <a:pPr marL="0" indent="0">
              <a:buNone/>
              <a:defRPr/>
            </a:pPr>
            <a:endParaRPr lang="en-ZA" sz="2000" dirty="0" smtClean="0"/>
          </a:p>
          <a:p>
            <a:pPr marL="0" indent="0">
              <a:buFontTx/>
              <a:buNone/>
              <a:defRPr/>
            </a:pPr>
            <a:endParaRPr lang="en-ZA" sz="2000" dirty="0" smtClean="0">
              <a:ea typeface="+mn-ea"/>
            </a:endParaRPr>
          </a:p>
          <a:p>
            <a:pPr marL="0" indent="0">
              <a:buFontTx/>
              <a:buNone/>
              <a:defRPr/>
            </a:pPr>
            <a:endParaRPr lang="en-ZA" sz="2000" dirty="0" smtClean="0">
              <a:ea typeface="+mn-ea"/>
            </a:endParaRPr>
          </a:p>
          <a:p>
            <a:pPr marL="0" indent="0">
              <a:buNone/>
              <a:defRPr/>
            </a:pPr>
            <a:endParaRPr lang="en-ZA" sz="2000" dirty="0" smtClean="0">
              <a:ea typeface="+mn-ea"/>
            </a:endParaRPr>
          </a:p>
        </p:txBody>
      </p:sp>
      <p:sp>
        <p:nvSpPr>
          <p:cNvPr id="4100" name="Slide Number Placeholder 3"/>
          <p:cNvSpPr>
            <a:spLocks noGrp="1"/>
          </p:cNvSpPr>
          <p:nvPr>
            <p:ph type="sldNum" sz="quarter" idx="12"/>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7B135E56-7A51-3C49-BBD1-32960F4C4F0C}" type="slidenum">
              <a:rPr lang="en-US" sz="1400" b="0">
                <a:solidFill>
                  <a:schemeClr val="tx1"/>
                </a:solidFill>
              </a:rPr>
              <a:pPr/>
              <a:t>4</a:t>
            </a:fld>
            <a:endParaRPr lang="en-US" sz="1400" b="0">
              <a:solidFill>
                <a:schemeClr val="tx1"/>
              </a:solidFill>
            </a:endParaRPr>
          </a:p>
        </p:txBody>
      </p:sp>
    </p:spTree>
    <p:extLst>
      <p:ext uri="{BB962C8B-B14F-4D97-AF65-F5344CB8AC3E}">
        <p14:creationId xmlns:p14="http://schemas.microsoft.com/office/powerpoint/2010/main" xmlns="" val="1159540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2A679E52-37EA-DB4B-9FE3-FBBCB74BACEF}" type="slidenum">
              <a:rPr lang="en-US" sz="1400" b="0">
                <a:solidFill>
                  <a:schemeClr val="tx1"/>
                </a:solidFill>
              </a:rPr>
              <a:pPr/>
              <a:t>5</a:t>
            </a:fld>
            <a:endParaRPr lang="en-US" sz="1400" b="0">
              <a:solidFill>
                <a:schemeClr val="tx1"/>
              </a:solidFill>
            </a:endParaRPr>
          </a:p>
        </p:txBody>
      </p:sp>
      <p:sp>
        <p:nvSpPr>
          <p:cNvPr id="24579" name="Rectangle 2"/>
          <p:cNvSpPr>
            <a:spLocks noGrp="1" noChangeArrowheads="1"/>
          </p:cNvSpPr>
          <p:nvPr>
            <p:ph type="title"/>
          </p:nvPr>
        </p:nvSpPr>
        <p:spPr>
          <a:xfrm>
            <a:off x="5292725" y="981075"/>
            <a:ext cx="3455988" cy="719138"/>
          </a:xfrm>
        </p:spPr>
        <p:txBody>
          <a:bodyPr/>
          <a:lstStyle/>
          <a:p>
            <a:pPr eaLnBrk="1" hangingPunct="1"/>
            <a:r>
              <a:rPr lang="en-US" sz="2000" dirty="0">
                <a:solidFill>
                  <a:schemeClr val="bg1"/>
                </a:solidFill>
                <a:latin typeface="Arial" charset="0"/>
              </a:rPr>
              <a:t/>
            </a:r>
            <a:br>
              <a:rPr lang="en-US" sz="2000" dirty="0">
                <a:solidFill>
                  <a:schemeClr val="bg1"/>
                </a:solidFill>
                <a:latin typeface="Arial" charset="0"/>
              </a:rPr>
            </a:br>
            <a:r>
              <a:rPr lang="en-US" sz="1600" dirty="0" smtClean="0">
                <a:latin typeface="Arial" charset="0"/>
              </a:rPr>
              <a:t>Background</a:t>
            </a:r>
            <a:endParaRPr lang="en-US" sz="1600" dirty="0">
              <a:latin typeface="Arial" charset="0"/>
            </a:endParaRPr>
          </a:p>
        </p:txBody>
      </p:sp>
      <p:sp>
        <p:nvSpPr>
          <p:cNvPr id="24580" name="Rectangle 3"/>
          <p:cNvSpPr>
            <a:spLocks noGrp="1" noChangeArrowheads="1"/>
          </p:cNvSpPr>
          <p:nvPr>
            <p:ph type="body" idx="1"/>
          </p:nvPr>
        </p:nvSpPr>
        <p:spPr>
          <a:xfrm>
            <a:off x="323528" y="1700808"/>
            <a:ext cx="8568952" cy="5040560"/>
          </a:xfrm>
        </p:spPr>
        <p:txBody>
          <a:bodyPr/>
          <a:lstStyle/>
          <a:p>
            <a:pPr marL="0" indent="0" algn="just">
              <a:lnSpc>
                <a:spcPct val="90000"/>
              </a:lnSpc>
              <a:buClr>
                <a:srgbClr val="FF6600"/>
              </a:buClr>
              <a:buNone/>
            </a:pPr>
            <a:r>
              <a:rPr lang="en-ZA" sz="1800" b="1" dirty="0" smtClean="0">
                <a:latin typeface="Arial" charset="0"/>
              </a:rPr>
              <a:t>Background:</a:t>
            </a:r>
            <a:endParaRPr lang="en-ZA" sz="1800" b="1" dirty="0">
              <a:latin typeface="Arial" charset="0"/>
            </a:endParaRPr>
          </a:p>
          <a:p>
            <a:pPr algn="just">
              <a:lnSpc>
                <a:spcPct val="90000"/>
              </a:lnSpc>
              <a:buClr>
                <a:srgbClr val="FF6600"/>
              </a:buClr>
              <a:buFont typeface="Arial"/>
              <a:buChar char="•"/>
            </a:pPr>
            <a:r>
              <a:rPr lang="en-ZA" sz="1600" dirty="0" smtClean="0"/>
              <a:t>Intellectual Property (IP) consists of Industrial Property: Patents, Designs and Trademarks and Copyright. Copyright is part of IP.</a:t>
            </a:r>
            <a:endParaRPr lang="en-ZA" sz="1600" dirty="0"/>
          </a:p>
          <a:p>
            <a:pPr algn="just">
              <a:lnSpc>
                <a:spcPct val="90000"/>
              </a:lnSpc>
              <a:buClr>
                <a:srgbClr val="FF6600"/>
              </a:buClr>
              <a:buFont typeface="Arial"/>
              <a:buChar char="•"/>
            </a:pPr>
            <a:r>
              <a:rPr lang="en-ZA" sz="1600" dirty="0" smtClean="0"/>
              <a:t>In 2013 a Draft IP Policy was published.</a:t>
            </a:r>
            <a:endParaRPr lang="en-ZA" sz="1600" dirty="0"/>
          </a:p>
          <a:p>
            <a:pPr algn="just">
              <a:lnSpc>
                <a:spcPct val="90000"/>
              </a:lnSpc>
              <a:buClr>
                <a:srgbClr val="FF6600"/>
              </a:buClr>
              <a:buFont typeface="Arial"/>
              <a:buChar char="•"/>
            </a:pPr>
            <a:r>
              <a:rPr lang="en-ZA" sz="1600" dirty="0" smtClean="0"/>
              <a:t>Copyright and related rights were consulted upon.</a:t>
            </a:r>
            <a:endParaRPr lang="en-ZA" sz="1600" dirty="0"/>
          </a:p>
          <a:p>
            <a:pPr algn="just">
              <a:lnSpc>
                <a:spcPct val="90000"/>
              </a:lnSpc>
              <a:buClr>
                <a:srgbClr val="FF6600"/>
              </a:buClr>
              <a:buFont typeface="Arial"/>
              <a:buChar char="•"/>
            </a:pPr>
            <a:r>
              <a:rPr lang="en-ZA" sz="1600" dirty="0" smtClean="0"/>
              <a:t>Departments consulted: the </a:t>
            </a:r>
            <a:r>
              <a:rPr lang="en-ZA" sz="1600" dirty="0"/>
              <a:t>Department of Environmental Affairs (Biological/Genetic resources-support), Department of Arts and Culture (Heritage and Cultural issues) – Support the IP Policy, Department of Telecommunications and Postal Services (ICT, Digital and Broadcasting), Department of Communications (Communications)- Support the IP Policy and hold the position in regards to the WIPO digital treaties that Broadcasters must only own the signal and not the content, Department of Health (access to public health and medicines)- Supports the IP Policy,  Department of Science and Technology (Publicly funded research, Technology transfer)- Support the introduction of an SSE and encourage the use of a utility model for incremental innovation, Department of Sport and Recreation (mega sporting events), and the Department of Energy (IP and energy technologies)- Support the IP Policy and ask that the Patents Act, 1978 and the Nuclear Energy Act, 1999 be aligned for purposes of State security. </a:t>
            </a:r>
            <a:endParaRPr lang="en-ZA" sz="1600" dirty="0" smtClean="0"/>
          </a:p>
          <a:p>
            <a:pPr algn="just">
              <a:lnSpc>
                <a:spcPct val="90000"/>
              </a:lnSpc>
              <a:buClr>
                <a:srgbClr val="FF6600"/>
              </a:buClr>
              <a:buFont typeface="Arial"/>
              <a:buChar char="•"/>
            </a:pPr>
            <a:r>
              <a:rPr lang="en-ZA" sz="1600" dirty="0" smtClean="0"/>
              <a:t>Ministers consulted: International Relations and Cooperation, State Security, Justice and Constitutional Development, Sport and Recreation, Science and Technology, Finance, Cooperative Governance and Traditional Affairs, Communications, Police,</a:t>
            </a:r>
            <a:endParaRPr lang="en-ZA" sz="1600" dirty="0"/>
          </a:p>
          <a:p>
            <a:pPr marL="0" indent="0" algn="just">
              <a:lnSpc>
                <a:spcPct val="90000"/>
              </a:lnSpc>
              <a:buClr>
                <a:srgbClr val="FF6600"/>
              </a:buClr>
              <a:buNone/>
            </a:pPr>
            <a:endParaRPr lang="en-ZA" sz="1800" dirty="0" smtClean="0">
              <a:latin typeface="Arial" charset="0"/>
            </a:endParaRPr>
          </a:p>
          <a:p>
            <a:pPr algn="just">
              <a:lnSpc>
                <a:spcPct val="90000"/>
              </a:lnSpc>
              <a:buClr>
                <a:srgbClr val="FF6600"/>
              </a:buClr>
              <a:buFont typeface="Arial"/>
              <a:buChar char="•"/>
            </a:pPr>
            <a:endParaRPr lang="en-ZA" sz="1800" dirty="0">
              <a:latin typeface="Arial" charset="0"/>
            </a:endParaRPr>
          </a:p>
        </p:txBody>
      </p:sp>
    </p:spTree>
    <p:extLst>
      <p:ext uri="{BB962C8B-B14F-4D97-AF65-F5344CB8AC3E}">
        <p14:creationId xmlns:p14="http://schemas.microsoft.com/office/powerpoint/2010/main" xmlns="" val="2921086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2A679E52-37EA-DB4B-9FE3-FBBCB74BACEF}" type="slidenum">
              <a:rPr lang="en-US" sz="1400" b="0">
                <a:solidFill>
                  <a:schemeClr val="tx1"/>
                </a:solidFill>
              </a:rPr>
              <a:pPr/>
              <a:t>6</a:t>
            </a:fld>
            <a:endParaRPr lang="en-US" sz="1400" b="0">
              <a:solidFill>
                <a:schemeClr val="tx1"/>
              </a:solidFill>
            </a:endParaRPr>
          </a:p>
        </p:txBody>
      </p:sp>
      <p:sp>
        <p:nvSpPr>
          <p:cNvPr id="24579" name="Rectangle 2"/>
          <p:cNvSpPr>
            <a:spLocks noGrp="1" noChangeArrowheads="1"/>
          </p:cNvSpPr>
          <p:nvPr>
            <p:ph type="title"/>
          </p:nvPr>
        </p:nvSpPr>
        <p:spPr>
          <a:xfrm>
            <a:off x="5292725" y="981075"/>
            <a:ext cx="3455988" cy="719138"/>
          </a:xfrm>
        </p:spPr>
        <p:txBody>
          <a:bodyPr/>
          <a:lstStyle/>
          <a:p>
            <a:pPr eaLnBrk="1" hangingPunct="1"/>
            <a:r>
              <a:rPr lang="en-US" sz="2000" dirty="0">
                <a:solidFill>
                  <a:schemeClr val="bg1"/>
                </a:solidFill>
                <a:latin typeface="Arial" charset="0"/>
              </a:rPr>
              <a:t/>
            </a:r>
            <a:br>
              <a:rPr lang="en-US" sz="2000" dirty="0">
                <a:solidFill>
                  <a:schemeClr val="bg1"/>
                </a:solidFill>
                <a:latin typeface="Arial" charset="0"/>
              </a:rPr>
            </a:br>
            <a:r>
              <a:rPr lang="en-US" sz="1600" dirty="0" smtClean="0">
                <a:latin typeface="Arial" charset="0"/>
              </a:rPr>
              <a:t>Background</a:t>
            </a:r>
            <a:endParaRPr lang="en-US" sz="1600" dirty="0">
              <a:latin typeface="Arial" charset="0"/>
            </a:endParaRPr>
          </a:p>
        </p:txBody>
      </p:sp>
      <p:sp>
        <p:nvSpPr>
          <p:cNvPr id="24580" name="Rectangle 3"/>
          <p:cNvSpPr>
            <a:spLocks noGrp="1" noChangeArrowheads="1"/>
          </p:cNvSpPr>
          <p:nvPr>
            <p:ph type="body" idx="1"/>
          </p:nvPr>
        </p:nvSpPr>
        <p:spPr>
          <a:xfrm>
            <a:off x="323528" y="1700808"/>
            <a:ext cx="8568952" cy="5040560"/>
          </a:xfrm>
        </p:spPr>
        <p:txBody>
          <a:bodyPr/>
          <a:lstStyle/>
          <a:p>
            <a:pPr marL="0" indent="0" algn="just">
              <a:lnSpc>
                <a:spcPct val="90000"/>
              </a:lnSpc>
              <a:buClr>
                <a:srgbClr val="FF6600"/>
              </a:buClr>
              <a:buNone/>
            </a:pPr>
            <a:r>
              <a:rPr lang="en-ZA" sz="1800" b="1" dirty="0" smtClean="0">
                <a:latin typeface="Arial" charset="0"/>
              </a:rPr>
              <a:t>Background:</a:t>
            </a:r>
            <a:endParaRPr lang="en-ZA" sz="1800" b="1" dirty="0">
              <a:latin typeface="Arial" charset="0"/>
            </a:endParaRPr>
          </a:p>
          <a:p>
            <a:pPr algn="just">
              <a:lnSpc>
                <a:spcPct val="90000"/>
              </a:lnSpc>
              <a:buClr>
                <a:srgbClr val="FF6600"/>
              </a:buClr>
              <a:buFont typeface="Arial"/>
              <a:buChar char="•"/>
            </a:pPr>
            <a:r>
              <a:rPr lang="en-ZA" sz="1600" dirty="0" smtClean="0"/>
              <a:t>Basic Education, Agriculture Forestry and Fisheries, Arts and Culture, Water and Environmental Affairs, Health, Women Children and Persons with Disabilities, Higher Education and Training, the Presidency, Defence and Military Veterans, Economic Development, Home Affairs and Mineral Resources.</a:t>
            </a:r>
            <a:endParaRPr lang="en-ZA" sz="1600" dirty="0"/>
          </a:p>
          <a:p>
            <a:pPr algn="just">
              <a:lnSpc>
                <a:spcPct val="90000"/>
              </a:lnSpc>
              <a:buClr>
                <a:srgbClr val="FF6600"/>
              </a:buClr>
              <a:buFont typeface="Arial"/>
              <a:buChar char="•"/>
            </a:pPr>
            <a:r>
              <a:rPr lang="en-ZA" sz="1600" dirty="0" smtClean="0"/>
              <a:t>International Organisations consulted: World Trade Organisation, World Intellectual Property Organisation, South Centre, Food and Agriculture Organisation, United Nations Conference on Trade and Development, Intellectual Property Office of the UK and World Health Organisation.</a:t>
            </a:r>
            <a:endParaRPr lang="en-ZA" sz="1600" dirty="0"/>
          </a:p>
          <a:p>
            <a:pPr algn="just">
              <a:lnSpc>
                <a:spcPct val="90000"/>
              </a:lnSpc>
              <a:buClr>
                <a:srgbClr val="FF6600"/>
              </a:buClr>
              <a:buFont typeface="Arial"/>
              <a:buChar char="•"/>
            </a:pPr>
            <a:r>
              <a:rPr lang="en-ZA" sz="1600" dirty="0" smtClean="0"/>
              <a:t>National Stakeholders: Pharmaceuticals, Generics, Universities and </a:t>
            </a:r>
            <a:r>
              <a:rPr lang="en-ZA" sz="1600" dirty="0" err="1" smtClean="0"/>
              <a:t>Technikons</a:t>
            </a:r>
            <a:r>
              <a:rPr lang="en-ZA" sz="1600" dirty="0" smtClean="0"/>
              <a:t>, NGOs, Academics, Legal: Attorneys and consultants, Broadcasters, Collecting Societies, Authors, Publishers, Photographers, Producers, Actors, Musicians, Galleries, Art Institutions, Creative Industries and  Anti Counterfeiting Agencies.</a:t>
            </a:r>
            <a:endParaRPr lang="en-ZA" sz="1600" dirty="0"/>
          </a:p>
          <a:p>
            <a:pPr algn="just">
              <a:lnSpc>
                <a:spcPct val="90000"/>
              </a:lnSpc>
              <a:buClr>
                <a:srgbClr val="FF6600"/>
              </a:buClr>
              <a:buFont typeface="Arial"/>
              <a:buChar char="•"/>
            </a:pPr>
            <a:r>
              <a:rPr lang="en-ZA" sz="1600" dirty="0" smtClean="0"/>
              <a:t>Inputs from the above were analysed and produced policy direction. (Annexure A)</a:t>
            </a:r>
          </a:p>
          <a:p>
            <a:pPr algn="just">
              <a:lnSpc>
                <a:spcPct val="90000"/>
              </a:lnSpc>
              <a:buClr>
                <a:srgbClr val="FF6600"/>
              </a:buClr>
              <a:buFont typeface="Arial"/>
              <a:buChar char="•"/>
            </a:pPr>
            <a:r>
              <a:rPr lang="en-ZA" sz="1600" dirty="0" smtClean="0"/>
              <a:t>Bills drafted accordingly.</a:t>
            </a:r>
          </a:p>
          <a:p>
            <a:pPr algn="just">
              <a:lnSpc>
                <a:spcPct val="90000"/>
              </a:lnSpc>
              <a:buClr>
                <a:srgbClr val="FF6600"/>
              </a:buClr>
              <a:buFont typeface="Arial"/>
              <a:buChar char="•"/>
            </a:pPr>
            <a:r>
              <a:rPr lang="en-ZA" sz="1600" dirty="0" smtClean="0"/>
              <a:t>Cabinet approved for wider publication in June 2015, Bills published for wider consultations 27 July 2015. Consulted nationally and internationally, 122 written submissions received.</a:t>
            </a:r>
          </a:p>
          <a:p>
            <a:pPr marL="0" indent="0" algn="just">
              <a:lnSpc>
                <a:spcPct val="90000"/>
              </a:lnSpc>
              <a:buClr>
                <a:srgbClr val="FF6600"/>
              </a:buClr>
              <a:buNone/>
            </a:pPr>
            <a:endParaRPr lang="en-ZA" sz="1800" dirty="0" smtClean="0">
              <a:latin typeface="Arial" charset="0"/>
            </a:endParaRPr>
          </a:p>
          <a:p>
            <a:pPr algn="just">
              <a:lnSpc>
                <a:spcPct val="90000"/>
              </a:lnSpc>
              <a:buClr>
                <a:srgbClr val="FF6600"/>
              </a:buClr>
              <a:buFont typeface="Arial"/>
              <a:buChar char="•"/>
            </a:pPr>
            <a:endParaRPr lang="en-ZA" sz="1800" dirty="0">
              <a:latin typeface="Arial" charset="0"/>
            </a:endParaRPr>
          </a:p>
        </p:txBody>
      </p:sp>
    </p:spTree>
    <p:extLst>
      <p:ext uri="{BB962C8B-B14F-4D97-AF65-F5344CB8AC3E}">
        <p14:creationId xmlns:p14="http://schemas.microsoft.com/office/powerpoint/2010/main" xmlns="" val="4490945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2A679E52-37EA-DB4B-9FE3-FBBCB74BACEF}" type="slidenum">
              <a:rPr lang="en-US" sz="1400" b="0">
                <a:solidFill>
                  <a:schemeClr val="tx1"/>
                </a:solidFill>
              </a:rPr>
              <a:pPr/>
              <a:t>7</a:t>
            </a:fld>
            <a:endParaRPr lang="en-US" sz="1400" b="0">
              <a:solidFill>
                <a:schemeClr val="tx1"/>
              </a:solidFill>
            </a:endParaRPr>
          </a:p>
        </p:txBody>
      </p:sp>
      <p:sp>
        <p:nvSpPr>
          <p:cNvPr id="24579" name="Rectangle 2"/>
          <p:cNvSpPr>
            <a:spLocks noGrp="1" noChangeArrowheads="1"/>
          </p:cNvSpPr>
          <p:nvPr>
            <p:ph type="title"/>
          </p:nvPr>
        </p:nvSpPr>
        <p:spPr>
          <a:xfrm>
            <a:off x="5292725" y="981075"/>
            <a:ext cx="3455988" cy="719138"/>
          </a:xfrm>
        </p:spPr>
        <p:txBody>
          <a:bodyPr/>
          <a:lstStyle/>
          <a:p>
            <a:pPr eaLnBrk="1" hangingPunct="1"/>
            <a:r>
              <a:rPr lang="en-US" sz="2000" dirty="0">
                <a:solidFill>
                  <a:schemeClr val="bg1"/>
                </a:solidFill>
                <a:latin typeface="Arial" charset="0"/>
              </a:rPr>
              <a:t/>
            </a:r>
            <a:br>
              <a:rPr lang="en-US" sz="2000" dirty="0">
                <a:solidFill>
                  <a:schemeClr val="bg1"/>
                </a:solidFill>
                <a:latin typeface="Arial" charset="0"/>
              </a:rPr>
            </a:br>
            <a:r>
              <a:rPr lang="en-US" sz="1600" dirty="0" smtClean="0">
                <a:latin typeface="Arial" charset="0"/>
              </a:rPr>
              <a:t>Background</a:t>
            </a:r>
            <a:endParaRPr lang="en-US" sz="1600" dirty="0">
              <a:latin typeface="Arial" charset="0"/>
            </a:endParaRPr>
          </a:p>
        </p:txBody>
      </p:sp>
      <p:sp>
        <p:nvSpPr>
          <p:cNvPr id="24580" name="Rectangle 3"/>
          <p:cNvSpPr>
            <a:spLocks noGrp="1" noChangeArrowheads="1"/>
          </p:cNvSpPr>
          <p:nvPr>
            <p:ph type="body" idx="1"/>
          </p:nvPr>
        </p:nvSpPr>
        <p:spPr>
          <a:xfrm>
            <a:off x="323528" y="1700808"/>
            <a:ext cx="8568952" cy="5040560"/>
          </a:xfrm>
        </p:spPr>
        <p:txBody>
          <a:bodyPr/>
          <a:lstStyle/>
          <a:p>
            <a:pPr marL="0" indent="0" algn="just">
              <a:lnSpc>
                <a:spcPct val="90000"/>
              </a:lnSpc>
              <a:buClr>
                <a:srgbClr val="FF6600"/>
              </a:buClr>
              <a:buNone/>
            </a:pPr>
            <a:r>
              <a:rPr lang="en-ZA" sz="1800" b="1" dirty="0" smtClean="0">
                <a:latin typeface="Arial" charset="0"/>
              </a:rPr>
              <a:t>Background:</a:t>
            </a:r>
            <a:endParaRPr lang="en-ZA" sz="1800" b="1" dirty="0">
              <a:latin typeface="Arial" charset="0"/>
            </a:endParaRPr>
          </a:p>
          <a:p>
            <a:pPr algn="just">
              <a:lnSpc>
                <a:spcPct val="90000"/>
              </a:lnSpc>
              <a:buClr>
                <a:srgbClr val="FF6600"/>
              </a:buClr>
              <a:buFont typeface="Arial"/>
              <a:buChar char="•"/>
            </a:pPr>
            <a:r>
              <a:rPr lang="en-ZA" sz="1600" dirty="0" smtClean="0"/>
              <a:t>Copyright Review Commission (CRC) established and made recommendations of effective collective management system.</a:t>
            </a:r>
          </a:p>
          <a:p>
            <a:pPr algn="just">
              <a:lnSpc>
                <a:spcPct val="90000"/>
              </a:lnSpc>
              <a:buClr>
                <a:srgbClr val="FF6600"/>
              </a:buClr>
              <a:buFont typeface="Arial"/>
              <a:buChar char="•"/>
            </a:pPr>
            <a:r>
              <a:rPr lang="en-ZA" sz="1600" dirty="0" smtClean="0"/>
              <a:t>Issue of local content was pronounced upon for public and private radio stations. The CRC Task Team did recommendations to the Inter Ministerial Committee (IMC).</a:t>
            </a:r>
          </a:p>
          <a:p>
            <a:pPr algn="just">
              <a:lnSpc>
                <a:spcPct val="90000"/>
              </a:lnSpc>
              <a:buClr>
                <a:srgbClr val="FF6600"/>
              </a:buClr>
              <a:buFont typeface="Arial"/>
              <a:buChar char="•"/>
            </a:pPr>
            <a:r>
              <a:rPr lang="en-ZA" sz="1600" dirty="0" smtClean="0"/>
              <a:t>Cabinet Approved Bills for introduction into Parliament on the 8</a:t>
            </a:r>
            <a:r>
              <a:rPr lang="en-ZA" sz="1600" baseline="30000" dirty="0" smtClean="0"/>
              <a:t>th</a:t>
            </a:r>
            <a:r>
              <a:rPr lang="en-ZA" sz="1600" dirty="0" smtClean="0"/>
              <a:t> of June 2016.</a:t>
            </a:r>
          </a:p>
          <a:p>
            <a:pPr algn="just">
              <a:lnSpc>
                <a:spcPct val="90000"/>
              </a:lnSpc>
              <a:buClr>
                <a:srgbClr val="FF6600"/>
              </a:buClr>
              <a:buFont typeface="Arial"/>
              <a:buChar char="•"/>
            </a:pPr>
            <a:r>
              <a:rPr lang="en-ZA" sz="1600" dirty="0" smtClean="0"/>
              <a:t>The Copyright Amendment Bill is on the verge of introduction into Parliament whilst the Performers Protection Amendment Bill has already been introduced.</a:t>
            </a:r>
          </a:p>
          <a:p>
            <a:pPr algn="just">
              <a:lnSpc>
                <a:spcPct val="90000"/>
              </a:lnSpc>
              <a:buClr>
                <a:srgbClr val="FF6600"/>
              </a:buClr>
              <a:buFont typeface="Arial"/>
              <a:buChar char="•"/>
            </a:pPr>
            <a:r>
              <a:rPr lang="en-ZA" sz="1600" dirty="0" smtClean="0"/>
              <a:t>Both the Bills are amending Copyright and Related rights and are therefore enriching previous amendments such as the Intellectual Property Laws Amendment Act 2013.</a:t>
            </a:r>
          </a:p>
          <a:p>
            <a:pPr algn="just">
              <a:lnSpc>
                <a:spcPct val="90000"/>
              </a:lnSpc>
              <a:buClr>
                <a:srgbClr val="FF6600"/>
              </a:buClr>
              <a:buFont typeface="Arial"/>
              <a:buChar char="•"/>
            </a:pPr>
            <a:r>
              <a:rPr lang="en-ZA" sz="1600" dirty="0"/>
              <a:t>In 2010 the </a:t>
            </a:r>
            <a:r>
              <a:rPr lang="en-ZA" sz="1600" b="1" dirty="0" err="1"/>
              <a:t>dti</a:t>
            </a:r>
            <a:r>
              <a:rPr lang="en-ZA" sz="1600" b="1" dirty="0"/>
              <a:t> </a:t>
            </a:r>
            <a:r>
              <a:rPr lang="en-ZA" sz="1600" dirty="0"/>
              <a:t>commissioned a study through </a:t>
            </a:r>
            <a:r>
              <a:rPr lang="en-ZA" sz="1600" dirty="0" smtClean="0"/>
              <a:t>the </a:t>
            </a:r>
            <a:r>
              <a:rPr lang="en-ZA" sz="1600" dirty="0"/>
              <a:t>World Intellectual Property Organisation (WIPO) to research the benefits coming from the copyright based industries in South Africa.</a:t>
            </a:r>
            <a:endParaRPr lang="en-ZA" sz="1600" b="1" dirty="0"/>
          </a:p>
          <a:p>
            <a:pPr algn="just">
              <a:lnSpc>
                <a:spcPct val="90000"/>
              </a:lnSpc>
              <a:buClr>
                <a:srgbClr val="FF6600"/>
              </a:buClr>
              <a:buFont typeface="Arial"/>
              <a:buChar char="•"/>
            </a:pPr>
            <a:r>
              <a:rPr lang="en-ZA" sz="1600" dirty="0"/>
              <a:t>In 2014 the </a:t>
            </a:r>
            <a:r>
              <a:rPr lang="en-ZA" sz="1600" b="1" dirty="0" err="1"/>
              <a:t>dti</a:t>
            </a:r>
            <a:r>
              <a:rPr lang="en-ZA" sz="1600" b="1" dirty="0"/>
              <a:t> </a:t>
            </a:r>
            <a:r>
              <a:rPr lang="en-ZA" sz="1600" dirty="0"/>
              <a:t>commissioned a RIA to be conducted on the Draft National IP Policy 2013. </a:t>
            </a:r>
          </a:p>
          <a:p>
            <a:pPr algn="just">
              <a:lnSpc>
                <a:spcPct val="90000"/>
              </a:lnSpc>
              <a:buClr>
                <a:srgbClr val="FF6600"/>
              </a:buClr>
              <a:buFont typeface="Arial"/>
              <a:buChar char="•"/>
            </a:pPr>
            <a:r>
              <a:rPr lang="en-ZA" sz="1600" dirty="0"/>
              <a:t>In 2016 Socio Economic Impact Assessments (SEIAS) were completed on both </a:t>
            </a:r>
            <a:r>
              <a:rPr lang="en-ZA" sz="1600" dirty="0" smtClean="0"/>
              <a:t>Bills; the </a:t>
            </a:r>
            <a:r>
              <a:rPr lang="en-ZA" sz="1600" dirty="0"/>
              <a:t>proposed legislative amendments will achieve the intended outcomes and offer authors and creators of copyright works the benefits due to them if education and awareness and the regulatory capacity of the CIPC are </a:t>
            </a:r>
            <a:r>
              <a:rPr lang="en-ZA" sz="1600" dirty="0" smtClean="0"/>
              <a:t>intensified.</a:t>
            </a:r>
            <a:endParaRPr lang="en-ZA" sz="1600" dirty="0"/>
          </a:p>
          <a:p>
            <a:pPr algn="just">
              <a:lnSpc>
                <a:spcPct val="90000"/>
              </a:lnSpc>
              <a:buClr>
                <a:srgbClr val="FF6600"/>
              </a:buClr>
              <a:buFont typeface="Arial"/>
              <a:buChar char="•"/>
            </a:pPr>
            <a:endParaRPr lang="en-ZA" sz="1600" dirty="0">
              <a:latin typeface="Arial" charset="0"/>
            </a:endParaRPr>
          </a:p>
          <a:p>
            <a:pPr marL="0" indent="0" algn="just">
              <a:lnSpc>
                <a:spcPct val="90000"/>
              </a:lnSpc>
              <a:buClr>
                <a:srgbClr val="FF6600"/>
              </a:buClr>
              <a:buNone/>
            </a:pPr>
            <a:endParaRPr lang="en-ZA" sz="1600" dirty="0" smtClean="0">
              <a:latin typeface="Arial" charset="0"/>
            </a:endParaRPr>
          </a:p>
          <a:p>
            <a:pPr marL="0" indent="0" algn="just">
              <a:lnSpc>
                <a:spcPct val="90000"/>
              </a:lnSpc>
              <a:buClr>
                <a:srgbClr val="FF6600"/>
              </a:buClr>
              <a:buNone/>
            </a:pPr>
            <a:endParaRPr lang="en-ZA" sz="1800" dirty="0" smtClean="0">
              <a:latin typeface="Arial" charset="0"/>
            </a:endParaRPr>
          </a:p>
          <a:p>
            <a:pPr algn="just">
              <a:lnSpc>
                <a:spcPct val="90000"/>
              </a:lnSpc>
              <a:buClr>
                <a:srgbClr val="FF6600"/>
              </a:buClr>
              <a:buFont typeface="Arial"/>
              <a:buChar char="•"/>
            </a:pPr>
            <a:endParaRPr lang="en-ZA" sz="1800" dirty="0">
              <a:latin typeface="Arial" charset="0"/>
            </a:endParaRPr>
          </a:p>
        </p:txBody>
      </p:sp>
    </p:spTree>
    <p:extLst>
      <p:ext uri="{BB962C8B-B14F-4D97-AF65-F5344CB8AC3E}">
        <p14:creationId xmlns:p14="http://schemas.microsoft.com/office/powerpoint/2010/main" xmlns="" val="1907213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ZA" sz="2000" dirty="0" smtClean="0">
                <a:latin typeface="Arial" charset="0"/>
              </a:rPr>
              <a:t>Objectives of the Bills</a:t>
            </a:r>
            <a:endParaRPr lang="en-ZA" sz="2000" dirty="0">
              <a:latin typeface="Arial" charset="0"/>
            </a:endParaRPr>
          </a:p>
        </p:txBody>
      </p:sp>
      <p:sp>
        <p:nvSpPr>
          <p:cNvPr id="13315" name="Content Placeholder 2"/>
          <p:cNvSpPr>
            <a:spLocks noGrp="1"/>
          </p:cNvSpPr>
          <p:nvPr>
            <p:ph idx="1"/>
          </p:nvPr>
        </p:nvSpPr>
        <p:spPr>
          <a:xfrm>
            <a:off x="323528" y="1484784"/>
            <a:ext cx="7993063" cy="5184775"/>
          </a:xfrm>
        </p:spPr>
        <p:txBody>
          <a:bodyPr/>
          <a:lstStyle/>
          <a:p>
            <a:pPr algn="just">
              <a:buClr>
                <a:srgbClr val="FF6600"/>
              </a:buClr>
              <a:buFont typeface="Arial"/>
              <a:buChar char="•"/>
            </a:pPr>
            <a:endParaRPr lang="en-ZA" sz="1800" dirty="0" smtClean="0">
              <a:latin typeface="Arial" charset="0"/>
            </a:endParaRPr>
          </a:p>
          <a:p>
            <a:pPr algn="just">
              <a:buClr>
                <a:srgbClr val="FF6600"/>
              </a:buClr>
              <a:buFont typeface="Arial"/>
              <a:buChar char="•"/>
            </a:pPr>
            <a:endParaRPr lang="en-ZA" sz="1600" dirty="0" smtClean="0">
              <a:latin typeface="Arial" charset="0"/>
            </a:endParaRPr>
          </a:p>
          <a:p>
            <a:pPr algn="just">
              <a:buClr>
                <a:srgbClr val="FF6600"/>
              </a:buClr>
              <a:buFont typeface="Arial"/>
              <a:buChar char="•"/>
            </a:pPr>
            <a:endParaRPr lang="en-ZA" sz="1600" dirty="0">
              <a:latin typeface="Arial" charset="0"/>
            </a:endParaRPr>
          </a:p>
          <a:p>
            <a:pPr algn="just">
              <a:buClr>
                <a:srgbClr val="FF6600"/>
              </a:buClr>
              <a:buFont typeface="Arial"/>
              <a:buChar char="•"/>
            </a:pPr>
            <a:r>
              <a:rPr lang="en-ZA" sz="1600" dirty="0" smtClean="0">
                <a:latin typeface="Arial" charset="0"/>
              </a:rPr>
              <a:t>To develop a legal framework on Copyright and related rights that will promote accessibility to producers, users and consumers in a balanced manner; this includes flexibilities and advancements in the digital space that should empower all strata of the citizens of South Africa. ( CRC Report, NDP and Draft IP Policy)</a:t>
            </a:r>
          </a:p>
          <a:p>
            <a:pPr marL="0" indent="0" algn="just">
              <a:buClr>
                <a:srgbClr val="FF6600"/>
              </a:buClr>
              <a:buNone/>
            </a:pPr>
            <a:endParaRPr lang="en-ZA" sz="1600" dirty="0" smtClean="0">
              <a:latin typeface="Arial" charset="0"/>
            </a:endParaRPr>
          </a:p>
          <a:p>
            <a:pPr algn="just">
              <a:buClr>
                <a:srgbClr val="FF6600"/>
              </a:buClr>
              <a:buFont typeface="Arial"/>
              <a:buChar char="•"/>
            </a:pPr>
            <a:r>
              <a:rPr lang="en-ZA" sz="1600" dirty="0" smtClean="0">
                <a:latin typeface="Arial" charset="0"/>
              </a:rPr>
              <a:t>To address </a:t>
            </a:r>
            <a:r>
              <a:rPr lang="en-ZA" sz="1600" dirty="0">
                <a:latin typeface="Arial" charset="0"/>
              </a:rPr>
              <a:t>the licensing of Copyright works/material in relation to commissioned work to facilitate commercial exploitation by any person so </a:t>
            </a:r>
            <a:r>
              <a:rPr lang="en-ZA" sz="1600" dirty="0" smtClean="0">
                <a:latin typeface="Arial" charset="0"/>
              </a:rPr>
              <a:t>licensed.</a:t>
            </a:r>
          </a:p>
          <a:p>
            <a:pPr marL="0" indent="0" algn="just">
              <a:buClr>
                <a:srgbClr val="FF6600"/>
              </a:buClr>
              <a:buNone/>
            </a:pPr>
            <a:endParaRPr lang="en-ZA" sz="1800" dirty="0" smtClean="0">
              <a:latin typeface="Arial" charset="0"/>
            </a:endParaRPr>
          </a:p>
          <a:p>
            <a:pPr algn="just">
              <a:buClr>
                <a:srgbClr val="FF6600"/>
              </a:buClr>
              <a:buFont typeface="Arial"/>
              <a:buChar char="•"/>
            </a:pPr>
            <a:r>
              <a:rPr lang="en-ZA" sz="1600" dirty="0" smtClean="0">
                <a:latin typeface="Arial" charset="0"/>
              </a:rPr>
              <a:t>To </a:t>
            </a:r>
            <a:r>
              <a:rPr lang="en-ZA" sz="1600" dirty="0">
                <a:latin typeface="Arial" charset="0"/>
              </a:rPr>
              <a:t>ensure that IP legislation remains updated in view of the ever evolving digital space; that current legislation does not limit access to education; that access to information and resources are available for persons with disabilities and that </a:t>
            </a:r>
            <a:r>
              <a:rPr lang="en-ZA" sz="1600" dirty="0" smtClean="0">
                <a:latin typeface="Arial" charset="0"/>
              </a:rPr>
              <a:t>artists and authors of works </a:t>
            </a:r>
            <a:r>
              <a:rPr lang="en-ZA" sz="1600" dirty="0">
                <a:latin typeface="Arial" charset="0"/>
              </a:rPr>
              <a:t>do not die as paupers due to ineffective protection.</a:t>
            </a:r>
            <a:endParaRPr lang="en-ZA" sz="1600" dirty="0" smtClean="0">
              <a:latin typeface="Arial" charset="0"/>
            </a:endParaRPr>
          </a:p>
        </p:txBody>
      </p:sp>
      <p:sp>
        <p:nvSpPr>
          <p:cNvPr id="13316" name="Slide Number Placeholder 3"/>
          <p:cNvSpPr>
            <a:spLocks noGrp="1"/>
          </p:cNvSpPr>
          <p:nvPr>
            <p:ph type="sldNum" sz="quarter" idx="12"/>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4CF29AF4-4C75-FA45-AF38-01C215909F8E}" type="slidenum">
              <a:rPr lang="en-US" sz="1400" b="0">
                <a:solidFill>
                  <a:schemeClr val="tx1"/>
                </a:solidFill>
              </a:rPr>
              <a:pPr/>
              <a:t>8</a:t>
            </a:fld>
            <a:endParaRPr lang="en-US" sz="1400" b="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ZA" sz="2000" dirty="0" smtClean="0">
                <a:latin typeface="Arial" charset="0"/>
              </a:rPr>
              <a:t>Objectives of the Bills</a:t>
            </a:r>
            <a:endParaRPr lang="en-ZA" sz="2000" dirty="0">
              <a:latin typeface="Arial" charset="0"/>
            </a:endParaRPr>
          </a:p>
        </p:txBody>
      </p:sp>
      <p:sp>
        <p:nvSpPr>
          <p:cNvPr id="13315" name="Content Placeholder 2"/>
          <p:cNvSpPr>
            <a:spLocks noGrp="1"/>
          </p:cNvSpPr>
          <p:nvPr>
            <p:ph idx="1"/>
          </p:nvPr>
        </p:nvSpPr>
        <p:spPr>
          <a:xfrm>
            <a:off x="323528" y="1484784"/>
            <a:ext cx="7993063" cy="5184775"/>
          </a:xfrm>
        </p:spPr>
        <p:txBody>
          <a:bodyPr/>
          <a:lstStyle/>
          <a:p>
            <a:pPr algn="just">
              <a:buClr>
                <a:srgbClr val="FF6600"/>
              </a:buClr>
              <a:buFont typeface="Arial"/>
              <a:buChar char="•"/>
            </a:pPr>
            <a:endParaRPr lang="en-ZA" sz="1800" dirty="0" smtClean="0">
              <a:latin typeface="Arial" charset="0"/>
            </a:endParaRPr>
          </a:p>
          <a:p>
            <a:pPr algn="just">
              <a:buClr>
                <a:srgbClr val="FF6600"/>
              </a:buClr>
              <a:buFont typeface="Arial"/>
              <a:buChar char="•"/>
            </a:pPr>
            <a:endParaRPr lang="en-ZA" sz="1600" dirty="0" smtClean="0">
              <a:latin typeface="Arial" charset="0"/>
            </a:endParaRPr>
          </a:p>
          <a:p>
            <a:pPr algn="just">
              <a:buClr>
                <a:srgbClr val="FF6600"/>
              </a:buClr>
              <a:buFont typeface="Arial"/>
              <a:buChar char="•"/>
            </a:pPr>
            <a:endParaRPr lang="en-ZA" sz="1600" dirty="0">
              <a:latin typeface="Arial" charset="0"/>
            </a:endParaRPr>
          </a:p>
          <a:p>
            <a:pPr algn="just">
              <a:buClr>
                <a:srgbClr val="FF6600"/>
              </a:buClr>
              <a:buFont typeface="Arial"/>
              <a:buChar char="•"/>
            </a:pPr>
            <a:r>
              <a:rPr lang="en-ZA" sz="1600" dirty="0" smtClean="0">
                <a:latin typeface="Arial" charset="0"/>
              </a:rPr>
              <a:t>To </a:t>
            </a:r>
            <a:r>
              <a:rPr lang="en-ZA" sz="1600" dirty="0">
                <a:latin typeface="Arial" charset="0"/>
              </a:rPr>
              <a:t>provide  exceptions and limitations in order </a:t>
            </a:r>
            <a:r>
              <a:rPr lang="en-ZA" sz="1600" dirty="0" smtClean="0">
                <a:latin typeface="Arial" charset="0"/>
              </a:rPr>
              <a:t>for South Africa </a:t>
            </a:r>
            <a:r>
              <a:rPr lang="en-ZA" sz="1600" dirty="0">
                <a:latin typeface="Arial" charset="0"/>
              </a:rPr>
              <a:t>to address national needs, to encourage international organisations to take into consideration “new emerging issues” in the area of Copyright which enhances access to and use of copyright </a:t>
            </a:r>
            <a:r>
              <a:rPr lang="en-ZA" sz="1600" dirty="0" smtClean="0">
                <a:latin typeface="Arial" charset="0"/>
              </a:rPr>
              <a:t>works.</a:t>
            </a:r>
          </a:p>
          <a:p>
            <a:pPr marL="0" indent="0" algn="just">
              <a:buClr>
                <a:srgbClr val="FF6600"/>
              </a:buClr>
              <a:buNone/>
            </a:pPr>
            <a:endParaRPr lang="en-ZA" sz="1600" dirty="0" smtClean="0">
              <a:latin typeface="Arial" charset="0"/>
            </a:endParaRPr>
          </a:p>
          <a:p>
            <a:pPr algn="just">
              <a:buClr>
                <a:srgbClr val="FF6600"/>
              </a:buClr>
              <a:buFont typeface="Arial"/>
              <a:buChar char="•"/>
            </a:pPr>
            <a:r>
              <a:rPr lang="en-ZA" sz="1600" dirty="0" smtClean="0">
                <a:latin typeface="Arial" charset="0"/>
              </a:rPr>
              <a:t>To </a:t>
            </a:r>
            <a:r>
              <a:rPr lang="en-ZA" sz="1600" dirty="0">
                <a:latin typeface="Arial" charset="0"/>
              </a:rPr>
              <a:t>enhance access to information for the enhancement of education and research and payment of royalties to alleviate the plight of the creative industry</a:t>
            </a:r>
            <a:r>
              <a:rPr lang="en-ZA" sz="1600" dirty="0" smtClean="0">
                <a:latin typeface="Arial" charset="0"/>
              </a:rPr>
              <a:t>.</a:t>
            </a:r>
          </a:p>
          <a:p>
            <a:pPr algn="just">
              <a:buClr>
                <a:srgbClr val="FF6600"/>
              </a:buClr>
              <a:buFont typeface="Arial"/>
              <a:buChar char="•"/>
            </a:pPr>
            <a:endParaRPr lang="en-ZA" sz="1600" dirty="0">
              <a:latin typeface="Arial" charset="0"/>
            </a:endParaRPr>
          </a:p>
          <a:p>
            <a:pPr algn="just">
              <a:buClr>
                <a:srgbClr val="FF6600"/>
              </a:buClr>
              <a:buFont typeface="Arial"/>
              <a:buChar char="•"/>
            </a:pPr>
            <a:r>
              <a:rPr lang="en-ZA" sz="1600" dirty="0">
                <a:latin typeface="Arial" charset="0"/>
              </a:rPr>
              <a:t>The Appendix to the Berne Convention (incorporated into the TRIPS Agreement) allows developing countries to make use of compulsory licensing (use of protected works without </a:t>
            </a:r>
            <a:r>
              <a:rPr lang="en-ZA" sz="1600" dirty="0" smtClean="0">
                <a:latin typeface="Arial" charset="0"/>
              </a:rPr>
              <a:t>authorisation </a:t>
            </a:r>
            <a:r>
              <a:rPr lang="en-ZA" sz="1600" dirty="0">
                <a:latin typeface="Arial" charset="0"/>
              </a:rPr>
              <a:t>but paying remuneration) in respect of the rights of translation and reproduction for </a:t>
            </a:r>
            <a:r>
              <a:rPr lang="en-ZA" sz="1600" dirty="0" smtClean="0">
                <a:latin typeface="Arial" charset="0"/>
              </a:rPr>
              <a:t>educational purposes.</a:t>
            </a:r>
          </a:p>
          <a:p>
            <a:pPr marL="0" indent="0" algn="just">
              <a:buClr>
                <a:srgbClr val="FF6600"/>
              </a:buClr>
              <a:buNone/>
            </a:pPr>
            <a:endParaRPr lang="en-ZA" sz="1800" dirty="0" smtClean="0">
              <a:latin typeface="Arial" charset="0"/>
            </a:endParaRPr>
          </a:p>
        </p:txBody>
      </p:sp>
      <p:sp>
        <p:nvSpPr>
          <p:cNvPr id="13316" name="Slide Number Placeholder 3"/>
          <p:cNvSpPr>
            <a:spLocks noGrp="1"/>
          </p:cNvSpPr>
          <p:nvPr>
            <p:ph type="sldNum" sz="quarter" idx="12"/>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4CF29AF4-4C75-FA45-AF38-01C215909F8E}" type="slidenum">
              <a:rPr lang="en-US" sz="1400" b="0">
                <a:solidFill>
                  <a:schemeClr val="tx1"/>
                </a:solidFill>
              </a:rPr>
              <a:pPr/>
              <a:t>9</a:t>
            </a:fld>
            <a:endParaRPr lang="en-US" sz="1400" b="0" dirty="0">
              <a:solidFill>
                <a:schemeClr val="tx1"/>
              </a:solidFill>
            </a:endParaRPr>
          </a:p>
        </p:txBody>
      </p:sp>
    </p:spTree>
    <p:extLst>
      <p:ext uri="{BB962C8B-B14F-4D97-AF65-F5344CB8AC3E}">
        <p14:creationId xmlns:p14="http://schemas.microsoft.com/office/powerpoint/2010/main" xmlns="" val="4199989271"/>
      </p:ext>
    </p:extLst>
  </p:cSld>
  <p:clrMapOvr>
    <a:masterClrMapping/>
  </p:clrMapOvr>
  <p:timing>
    <p:tnLst>
      <p:par>
        <p:cTn id="1" dur="indefinite" restart="never" nodeType="tmRoot"/>
      </p:par>
    </p:tnLst>
  </p:timing>
</p:sld>
</file>

<file path=ppt/theme/theme1.xml><?xml version="1.0" encoding="utf-8"?>
<a:theme xmlns:a="http://schemas.openxmlformats.org/drawingml/2006/main" name="CELESTE">
  <a:themeElements>
    <a:clrScheme name="CELES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ELES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rgbClr val="A5A5A5"/>
              </a:solidFill>
            </a14:hiddenFill>
          </a:ex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4000" b="1" i="0" u="none" strike="noStrike" cap="none" normalizeH="0" baseline="0" smtClean="0">
            <a:ln>
              <a:noFill/>
            </a:ln>
            <a:solidFill>
              <a:schemeClr val="bg2"/>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rgbClr val="A5A5A5"/>
              </a:solidFill>
            </a14:hiddenFill>
          </a:ex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4000" b="1" i="0" u="none" strike="noStrike" cap="none" normalizeH="0" baseline="0" smtClean="0">
            <a:ln>
              <a:noFill/>
            </a:ln>
            <a:solidFill>
              <a:schemeClr val="bg2"/>
            </a:solidFill>
            <a:effectLst/>
            <a:latin typeface="Arial" charset="0"/>
            <a:cs typeface="Arial" charset="0"/>
          </a:defRPr>
        </a:defPPr>
      </a:lstStyle>
    </a:lnDef>
  </a:objectDefaults>
  <a:extraClrSchemeLst>
    <a:extraClrScheme>
      <a:clrScheme name="CELES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ELES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ELES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ELES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ELES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ELES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ELES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ELES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ELES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ELES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ELES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ELES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dti presentation layout April 2005</Template>
  <TotalTime>27644</TotalTime>
  <Words>2897</Words>
  <Application>Microsoft Office PowerPoint</Application>
  <PresentationFormat>On-screen Show (4:3)</PresentationFormat>
  <Paragraphs>233</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CELESTE</vt:lpstr>
      <vt:lpstr>Copyright Amendment and Performers Protection Amendment Bills</vt:lpstr>
      <vt:lpstr>Presenters</vt:lpstr>
      <vt:lpstr>Purpose</vt:lpstr>
      <vt:lpstr>Index</vt:lpstr>
      <vt:lpstr> Background</vt:lpstr>
      <vt:lpstr> Background</vt:lpstr>
      <vt:lpstr> Background</vt:lpstr>
      <vt:lpstr>Objectives of the Bills</vt:lpstr>
      <vt:lpstr>Objectives of the Bills</vt:lpstr>
      <vt:lpstr>Discussion</vt:lpstr>
      <vt:lpstr>Discussion</vt:lpstr>
      <vt:lpstr>Discussion  </vt:lpstr>
      <vt:lpstr>Discussion</vt:lpstr>
      <vt:lpstr>Discussion</vt:lpstr>
      <vt:lpstr>Discussion</vt:lpstr>
      <vt:lpstr>Discussion</vt:lpstr>
      <vt:lpstr>Discussion</vt:lpstr>
      <vt:lpstr>Discussion</vt:lpstr>
      <vt:lpstr>Proposed Amendments Performers Rights</vt:lpstr>
      <vt:lpstr>Discussion</vt:lpstr>
      <vt:lpstr>Legislation</vt:lpstr>
      <vt:lpstr>Legislation</vt:lpstr>
      <vt:lpstr>International Treaties</vt:lpstr>
      <vt:lpstr>Recommendations</vt:lpstr>
      <vt:lpstr>CONCLUSION</vt:lpstr>
      <vt:lpstr>CONCLUSION</vt:lpstr>
      <vt:lpstr>Slide 27</vt:lpstr>
    </vt:vector>
  </TitlesOfParts>
  <Company>DDSA &amp; Paladin Consulting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dti CCC</dc:title>
  <dc:subject>Strategy 2005 + beyond</dc:subject>
  <dc:creator>Ica van Eeden</dc:creator>
  <cp:lastModifiedBy>PUMZA</cp:lastModifiedBy>
  <cp:revision>2596</cp:revision>
  <cp:lastPrinted>2017-05-09T09:37:29Z</cp:lastPrinted>
  <dcterms:created xsi:type="dcterms:W3CDTF">2004-08-11T10:31:23Z</dcterms:created>
  <dcterms:modified xsi:type="dcterms:W3CDTF">2017-05-17T08:56:34Z</dcterms:modified>
</cp:coreProperties>
</file>