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35"/>
  </p:notesMasterIdLst>
  <p:handoutMasterIdLst>
    <p:handoutMasterId r:id="rId36"/>
  </p:handoutMasterIdLst>
  <p:sldIdLst>
    <p:sldId id="378" r:id="rId3"/>
    <p:sldId id="535" r:id="rId4"/>
    <p:sldId id="539" r:id="rId5"/>
    <p:sldId id="563" r:id="rId6"/>
    <p:sldId id="542" r:id="rId7"/>
    <p:sldId id="582" r:id="rId8"/>
    <p:sldId id="564" r:id="rId9"/>
    <p:sldId id="558" r:id="rId10"/>
    <p:sldId id="545" r:id="rId11"/>
    <p:sldId id="556" r:id="rId12"/>
    <p:sldId id="559" r:id="rId13"/>
    <p:sldId id="565" r:id="rId14"/>
    <p:sldId id="549" r:id="rId15"/>
    <p:sldId id="576" r:id="rId16"/>
    <p:sldId id="575" r:id="rId17"/>
    <p:sldId id="577" r:id="rId18"/>
    <p:sldId id="578" r:id="rId19"/>
    <p:sldId id="579" r:id="rId20"/>
    <p:sldId id="560" r:id="rId21"/>
    <p:sldId id="567" r:id="rId22"/>
    <p:sldId id="561" r:id="rId23"/>
    <p:sldId id="550" r:id="rId24"/>
    <p:sldId id="570" r:id="rId25"/>
    <p:sldId id="584" r:id="rId26"/>
    <p:sldId id="583" r:id="rId27"/>
    <p:sldId id="586" r:id="rId28"/>
    <p:sldId id="587" r:id="rId29"/>
    <p:sldId id="555" r:id="rId30"/>
    <p:sldId id="572" r:id="rId31"/>
    <p:sldId id="562" r:id="rId32"/>
    <p:sldId id="585" r:id="rId33"/>
    <p:sldId id="551" r:id="rId34"/>
  </p:sldIdLst>
  <p:sldSz cx="9144000" cy="6858000" type="screen4x3"/>
  <p:notesSz cx="6784975" cy="9856788"/>
  <p:defaultTextStyle>
    <a:defPPr>
      <a:defRPr lang="en-US"/>
    </a:defPPr>
    <a:lvl1pPr algn="l" rtl="0" eaLnBrk="0" fontAlgn="base" hangingPunct="0">
      <a:spcBef>
        <a:spcPct val="0"/>
      </a:spcBef>
      <a:spcAft>
        <a:spcPct val="0"/>
      </a:spcAft>
      <a:defRPr sz="2400" kern="1200">
        <a:solidFill>
          <a:srgbClr val="FF9966"/>
        </a:solidFill>
        <a:latin typeface="Arial" charset="0"/>
        <a:ea typeface="+mn-ea"/>
        <a:cs typeface="+mn-cs"/>
      </a:defRPr>
    </a:lvl1pPr>
    <a:lvl2pPr marL="457200" algn="l" rtl="0" eaLnBrk="0" fontAlgn="base" hangingPunct="0">
      <a:spcBef>
        <a:spcPct val="0"/>
      </a:spcBef>
      <a:spcAft>
        <a:spcPct val="0"/>
      </a:spcAft>
      <a:defRPr sz="2400" kern="1200">
        <a:solidFill>
          <a:srgbClr val="FF9966"/>
        </a:solidFill>
        <a:latin typeface="Arial" charset="0"/>
        <a:ea typeface="+mn-ea"/>
        <a:cs typeface="+mn-cs"/>
      </a:defRPr>
    </a:lvl2pPr>
    <a:lvl3pPr marL="914400" algn="l" rtl="0" eaLnBrk="0" fontAlgn="base" hangingPunct="0">
      <a:spcBef>
        <a:spcPct val="0"/>
      </a:spcBef>
      <a:spcAft>
        <a:spcPct val="0"/>
      </a:spcAft>
      <a:defRPr sz="2400" kern="1200">
        <a:solidFill>
          <a:srgbClr val="FF9966"/>
        </a:solidFill>
        <a:latin typeface="Arial" charset="0"/>
        <a:ea typeface="+mn-ea"/>
        <a:cs typeface="+mn-cs"/>
      </a:defRPr>
    </a:lvl3pPr>
    <a:lvl4pPr marL="1371600" algn="l" rtl="0" eaLnBrk="0" fontAlgn="base" hangingPunct="0">
      <a:spcBef>
        <a:spcPct val="0"/>
      </a:spcBef>
      <a:spcAft>
        <a:spcPct val="0"/>
      </a:spcAft>
      <a:defRPr sz="2400" kern="1200">
        <a:solidFill>
          <a:srgbClr val="FF9966"/>
        </a:solidFill>
        <a:latin typeface="Arial" charset="0"/>
        <a:ea typeface="+mn-ea"/>
        <a:cs typeface="+mn-cs"/>
      </a:defRPr>
    </a:lvl4pPr>
    <a:lvl5pPr marL="1828800" algn="l" rtl="0" eaLnBrk="0" fontAlgn="base" hangingPunct="0">
      <a:spcBef>
        <a:spcPct val="0"/>
      </a:spcBef>
      <a:spcAft>
        <a:spcPct val="0"/>
      </a:spcAft>
      <a:defRPr sz="2400" kern="1200">
        <a:solidFill>
          <a:srgbClr val="FF9966"/>
        </a:solidFill>
        <a:latin typeface="Arial" charset="0"/>
        <a:ea typeface="+mn-ea"/>
        <a:cs typeface="+mn-cs"/>
      </a:defRPr>
    </a:lvl5pPr>
    <a:lvl6pPr marL="2286000" algn="l" defTabSz="914400" rtl="0" eaLnBrk="1" latinLnBrk="0" hangingPunct="1">
      <a:defRPr sz="2400" kern="1200">
        <a:solidFill>
          <a:srgbClr val="FF9966"/>
        </a:solidFill>
        <a:latin typeface="Arial" charset="0"/>
        <a:ea typeface="+mn-ea"/>
        <a:cs typeface="+mn-cs"/>
      </a:defRPr>
    </a:lvl6pPr>
    <a:lvl7pPr marL="2743200" algn="l" defTabSz="914400" rtl="0" eaLnBrk="1" latinLnBrk="0" hangingPunct="1">
      <a:defRPr sz="2400" kern="1200">
        <a:solidFill>
          <a:srgbClr val="FF9966"/>
        </a:solidFill>
        <a:latin typeface="Arial" charset="0"/>
        <a:ea typeface="+mn-ea"/>
        <a:cs typeface="+mn-cs"/>
      </a:defRPr>
    </a:lvl7pPr>
    <a:lvl8pPr marL="3200400" algn="l" defTabSz="914400" rtl="0" eaLnBrk="1" latinLnBrk="0" hangingPunct="1">
      <a:defRPr sz="2400" kern="1200">
        <a:solidFill>
          <a:srgbClr val="FF9966"/>
        </a:solidFill>
        <a:latin typeface="Arial" charset="0"/>
        <a:ea typeface="+mn-ea"/>
        <a:cs typeface="+mn-cs"/>
      </a:defRPr>
    </a:lvl8pPr>
    <a:lvl9pPr marL="3657600" algn="l" defTabSz="914400" rtl="0" eaLnBrk="1" latinLnBrk="0" hangingPunct="1">
      <a:defRPr sz="2400" kern="1200">
        <a:solidFill>
          <a:srgbClr val="FF9966"/>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FF9933"/>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5332" autoAdjust="0"/>
  </p:normalViewPr>
  <p:slideViewPr>
    <p:cSldViewPr>
      <p:cViewPr varScale="1">
        <p:scale>
          <a:sx n="110" d="100"/>
          <a:sy n="110" d="100"/>
        </p:scale>
        <p:origin x="1656" y="108"/>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100" d="100"/>
        <a:sy n="100" d="100"/>
      </p:scale>
      <p:origin x="0" y="676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C1C1B8-FC3E-4999-967E-7C9C85469F82}"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ZA"/>
        </a:p>
      </dgm:t>
    </dgm:pt>
    <dgm:pt modelId="{72C1FDA8-00F9-47C3-931D-5667D76D8FB0}">
      <dgm:prSet phldrT="[Text]"/>
      <dgm:spPr/>
      <dgm:t>
        <a:bodyPr/>
        <a:lstStyle/>
        <a:p>
          <a:r>
            <a:rPr lang="en-ZA" dirty="0" smtClean="0">
              <a:solidFill>
                <a:srgbClr val="FF0000"/>
              </a:solidFill>
            </a:rPr>
            <a:t>Development</a:t>
          </a:r>
          <a:r>
            <a:rPr lang="en-ZA" dirty="0" smtClean="0"/>
            <a:t> </a:t>
          </a:r>
          <a:r>
            <a:rPr lang="en-ZA" dirty="0" smtClean="0">
              <a:solidFill>
                <a:srgbClr val="FF0000"/>
              </a:solidFill>
            </a:rPr>
            <a:t>integration</a:t>
          </a:r>
          <a:endParaRPr lang="en-ZA" dirty="0">
            <a:solidFill>
              <a:srgbClr val="FF0000"/>
            </a:solidFill>
          </a:endParaRPr>
        </a:p>
      </dgm:t>
    </dgm:pt>
    <dgm:pt modelId="{BDC35586-5F1E-4DAB-A77C-D56F93B87B3E}" type="parTrans" cxnId="{C3BAB00E-CDA5-466A-90B2-50FD15DC03D1}">
      <dgm:prSet/>
      <dgm:spPr/>
      <dgm:t>
        <a:bodyPr/>
        <a:lstStyle/>
        <a:p>
          <a:endParaRPr lang="en-ZA"/>
        </a:p>
      </dgm:t>
    </dgm:pt>
    <dgm:pt modelId="{EE09478C-FCEA-4606-848B-501CB0A3C691}" type="sibTrans" cxnId="{C3BAB00E-CDA5-466A-90B2-50FD15DC03D1}">
      <dgm:prSet/>
      <dgm:spPr/>
      <dgm:t>
        <a:bodyPr/>
        <a:lstStyle/>
        <a:p>
          <a:endParaRPr lang="en-ZA"/>
        </a:p>
      </dgm:t>
    </dgm:pt>
    <dgm:pt modelId="{4C04E9BB-2071-49C0-AE4D-0563988C81A6}">
      <dgm:prSet phldrT="[Text]"/>
      <dgm:spPr/>
      <dgm:t>
        <a:bodyPr/>
        <a:lstStyle/>
        <a:p>
          <a:r>
            <a:rPr lang="en-ZA" dirty="0" smtClean="0">
              <a:solidFill>
                <a:srgbClr val="FF0000"/>
              </a:solidFill>
            </a:rPr>
            <a:t>Market integration - FTAs</a:t>
          </a:r>
          <a:endParaRPr lang="en-ZA" dirty="0">
            <a:solidFill>
              <a:srgbClr val="FF0000"/>
            </a:solidFill>
          </a:endParaRPr>
        </a:p>
      </dgm:t>
    </dgm:pt>
    <dgm:pt modelId="{A68597F6-4701-450B-A7FC-B91F43D3FC2B}" type="parTrans" cxnId="{4AFC90D7-D121-4DAE-91FD-9B4FC3774551}">
      <dgm:prSet/>
      <dgm:spPr/>
      <dgm:t>
        <a:bodyPr/>
        <a:lstStyle/>
        <a:p>
          <a:endParaRPr lang="en-ZA"/>
        </a:p>
      </dgm:t>
    </dgm:pt>
    <dgm:pt modelId="{97F0DD7F-D1C2-403E-8BD4-8C81E44C4BC8}" type="sibTrans" cxnId="{4AFC90D7-D121-4DAE-91FD-9B4FC3774551}">
      <dgm:prSet/>
      <dgm:spPr/>
      <dgm:t>
        <a:bodyPr/>
        <a:lstStyle/>
        <a:p>
          <a:endParaRPr lang="en-ZA"/>
        </a:p>
      </dgm:t>
    </dgm:pt>
    <dgm:pt modelId="{FB428556-36F8-4FC7-B4EA-4F4FE281FAE5}">
      <dgm:prSet phldrT="[Text]"/>
      <dgm:spPr/>
      <dgm:t>
        <a:bodyPr/>
        <a:lstStyle/>
        <a:p>
          <a:r>
            <a:rPr lang="en-ZA" dirty="0" smtClean="0">
              <a:solidFill>
                <a:srgbClr val="FF0000"/>
              </a:solidFill>
            </a:rPr>
            <a:t>Industrial development</a:t>
          </a:r>
          <a:endParaRPr lang="en-ZA" dirty="0">
            <a:solidFill>
              <a:srgbClr val="FF0000"/>
            </a:solidFill>
          </a:endParaRPr>
        </a:p>
      </dgm:t>
    </dgm:pt>
    <dgm:pt modelId="{750A414A-929C-4FFF-B3B8-D4BC2204A09E}" type="parTrans" cxnId="{A725B6F6-988B-44A1-A788-F669BC1562F2}">
      <dgm:prSet/>
      <dgm:spPr/>
      <dgm:t>
        <a:bodyPr/>
        <a:lstStyle/>
        <a:p>
          <a:endParaRPr lang="en-ZA"/>
        </a:p>
      </dgm:t>
    </dgm:pt>
    <dgm:pt modelId="{DBF4775E-B2F1-4A9E-ACF2-F727066FA826}" type="sibTrans" cxnId="{A725B6F6-988B-44A1-A788-F669BC1562F2}">
      <dgm:prSet/>
      <dgm:spPr/>
      <dgm:t>
        <a:bodyPr/>
        <a:lstStyle/>
        <a:p>
          <a:endParaRPr lang="en-ZA"/>
        </a:p>
      </dgm:t>
    </dgm:pt>
    <dgm:pt modelId="{B4A9C7D1-E2A2-4E55-9592-9A9166E749BC}">
      <dgm:prSet phldrT="[Text]"/>
      <dgm:spPr/>
      <dgm:t>
        <a:bodyPr/>
        <a:lstStyle/>
        <a:p>
          <a:r>
            <a:rPr lang="en-ZA" dirty="0" smtClean="0">
              <a:solidFill>
                <a:srgbClr val="FF0000"/>
              </a:solidFill>
            </a:rPr>
            <a:t>Infrastructure development</a:t>
          </a:r>
          <a:endParaRPr lang="en-ZA" dirty="0">
            <a:solidFill>
              <a:srgbClr val="FF0000"/>
            </a:solidFill>
          </a:endParaRPr>
        </a:p>
      </dgm:t>
    </dgm:pt>
    <dgm:pt modelId="{EF2B8FA3-B05D-4D4C-8816-9B14CE2B4EDE}" type="parTrans" cxnId="{6D756F68-1DF9-4955-B1D5-39C112AF62C4}">
      <dgm:prSet/>
      <dgm:spPr/>
      <dgm:t>
        <a:bodyPr/>
        <a:lstStyle/>
        <a:p>
          <a:endParaRPr lang="en-ZA"/>
        </a:p>
      </dgm:t>
    </dgm:pt>
    <dgm:pt modelId="{5EE2D736-45E4-4BF6-85A9-7CFA94158D5E}" type="sibTrans" cxnId="{6D756F68-1DF9-4955-B1D5-39C112AF62C4}">
      <dgm:prSet/>
      <dgm:spPr/>
      <dgm:t>
        <a:bodyPr/>
        <a:lstStyle/>
        <a:p>
          <a:endParaRPr lang="en-ZA"/>
        </a:p>
      </dgm:t>
    </dgm:pt>
    <dgm:pt modelId="{805F2567-59AF-44FA-A727-67E066BBF93F}" type="pres">
      <dgm:prSet presAssocID="{66C1C1B8-FC3E-4999-967E-7C9C85469F82}" presName="Name0" presStyleCnt="0">
        <dgm:presLayoutVars>
          <dgm:chPref val="1"/>
          <dgm:dir/>
          <dgm:animOne val="branch"/>
          <dgm:animLvl val="lvl"/>
          <dgm:resizeHandles val="exact"/>
        </dgm:presLayoutVars>
      </dgm:prSet>
      <dgm:spPr/>
      <dgm:t>
        <a:bodyPr/>
        <a:lstStyle/>
        <a:p>
          <a:endParaRPr lang="en-ZA"/>
        </a:p>
      </dgm:t>
    </dgm:pt>
    <dgm:pt modelId="{7B20A9E6-49F4-4DE3-B89D-70DF9D5E5AF3}" type="pres">
      <dgm:prSet presAssocID="{72C1FDA8-00F9-47C3-931D-5667D76D8FB0}" presName="root1" presStyleCnt="0"/>
      <dgm:spPr/>
    </dgm:pt>
    <dgm:pt modelId="{F61EA48E-B13E-49FC-9DD0-EE75FF96B674}" type="pres">
      <dgm:prSet presAssocID="{72C1FDA8-00F9-47C3-931D-5667D76D8FB0}" presName="LevelOneTextNode" presStyleLbl="node0" presStyleIdx="0" presStyleCnt="1" custScaleX="106122">
        <dgm:presLayoutVars>
          <dgm:chPref val="3"/>
        </dgm:presLayoutVars>
      </dgm:prSet>
      <dgm:spPr/>
      <dgm:t>
        <a:bodyPr/>
        <a:lstStyle/>
        <a:p>
          <a:endParaRPr lang="en-ZA"/>
        </a:p>
      </dgm:t>
    </dgm:pt>
    <dgm:pt modelId="{21C48074-6536-4C3D-B048-FDF7FBBEF56F}" type="pres">
      <dgm:prSet presAssocID="{72C1FDA8-00F9-47C3-931D-5667D76D8FB0}" presName="level2hierChild" presStyleCnt="0"/>
      <dgm:spPr/>
    </dgm:pt>
    <dgm:pt modelId="{A99ADE54-62A9-4EA0-B4FB-9337877058A5}" type="pres">
      <dgm:prSet presAssocID="{A68597F6-4701-450B-A7FC-B91F43D3FC2B}" presName="conn2-1" presStyleLbl="parChTrans1D2" presStyleIdx="0" presStyleCnt="3"/>
      <dgm:spPr/>
      <dgm:t>
        <a:bodyPr/>
        <a:lstStyle/>
        <a:p>
          <a:endParaRPr lang="en-ZA"/>
        </a:p>
      </dgm:t>
    </dgm:pt>
    <dgm:pt modelId="{AA52D9F3-CD34-4CE0-AD3A-91D142A464CD}" type="pres">
      <dgm:prSet presAssocID="{A68597F6-4701-450B-A7FC-B91F43D3FC2B}" presName="connTx" presStyleLbl="parChTrans1D2" presStyleIdx="0" presStyleCnt="3"/>
      <dgm:spPr/>
      <dgm:t>
        <a:bodyPr/>
        <a:lstStyle/>
        <a:p>
          <a:endParaRPr lang="en-ZA"/>
        </a:p>
      </dgm:t>
    </dgm:pt>
    <dgm:pt modelId="{36E89F9A-A8E5-4C64-A759-16FCCA91DA11}" type="pres">
      <dgm:prSet presAssocID="{4C04E9BB-2071-49C0-AE4D-0563988C81A6}" presName="root2" presStyleCnt="0"/>
      <dgm:spPr/>
    </dgm:pt>
    <dgm:pt modelId="{0F7BCD53-6FBF-4FF9-85FD-04854EB0CA49}" type="pres">
      <dgm:prSet presAssocID="{4C04E9BB-2071-49C0-AE4D-0563988C81A6}" presName="LevelTwoTextNode" presStyleLbl="node2" presStyleIdx="0" presStyleCnt="3">
        <dgm:presLayoutVars>
          <dgm:chPref val="3"/>
        </dgm:presLayoutVars>
      </dgm:prSet>
      <dgm:spPr/>
      <dgm:t>
        <a:bodyPr/>
        <a:lstStyle/>
        <a:p>
          <a:endParaRPr lang="en-ZA"/>
        </a:p>
      </dgm:t>
    </dgm:pt>
    <dgm:pt modelId="{E813BD3F-2CD6-4D9C-B92B-687863846458}" type="pres">
      <dgm:prSet presAssocID="{4C04E9BB-2071-49C0-AE4D-0563988C81A6}" presName="level3hierChild" presStyleCnt="0"/>
      <dgm:spPr/>
    </dgm:pt>
    <dgm:pt modelId="{45D36DA8-35C1-40D8-9E3F-37A6F49BAA9D}" type="pres">
      <dgm:prSet presAssocID="{750A414A-929C-4FFF-B3B8-D4BC2204A09E}" presName="conn2-1" presStyleLbl="parChTrans1D2" presStyleIdx="1" presStyleCnt="3"/>
      <dgm:spPr/>
      <dgm:t>
        <a:bodyPr/>
        <a:lstStyle/>
        <a:p>
          <a:endParaRPr lang="en-ZA"/>
        </a:p>
      </dgm:t>
    </dgm:pt>
    <dgm:pt modelId="{9B464D7D-C3F5-448D-AC1C-DEB1DA80048E}" type="pres">
      <dgm:prSet presAssocID="{750A414A-929C-4FFF-B3B8-D4BC2204A09E}" presName="connTx" presStyleLbl="parChTrans1D2" presStyleIdx="1" presStyleCnt="3"/>
      <dgm:spPr/>
      <dgm:t>
        <a:bodyPr/>
        <a:lstStyle/>
        <a:p>
          <a:endParaRPr lang="en-ZA"/>
        </a:p>
      </dgm:t>
    </dgm:pt>
    <dgm:pt modelId="{54655280-333F-4349-BDCA-F21BD885ABBA}" type="pres">
      <dgm:prSet presAssocID="{FB428556-36F8-4FC7-B4EA-4F4FE281FAE5}" presName="root2" presStyleCnt="0"/>
      <dgm:spPr/>
    </dgm:pt>
    <dgm:pt modelId="{487CC9FA-1BAB-41D8-BB9A-BA76645B01F3}" type="pres">
      <dgm:prSet presAssocID="{FB428556-36F8-4FC7-B4EA-4F4FE281FAE5}" presName="LevelTwoTextNode" presStyleLbl="node2" presStyleIdx="1" presStyleCnt="3">
        <dgm:presLayoutVars>
          <dgm:chPref val="3"/>
        </dgm:presLayoutVars>
      </dgm:prSet>
      <dgm:spPr/>
      <dgm:t>
        <a:bodyPr/>
        <a:lstStyle/>
        <a:p>
          <a:endParaRPr lang="en-ZA"/>
        </a:p>
      </dgm:t>
    </dgm:pt>
    <dgm:pt modelId="{AB0BF616-C5EB-41E8-81AE-C083C77283B4}" type="pres">
      <dgm:prSet presAssocID="{FB428556-36F8-4FC7-B4EA-4F4FE281FAE5}" presName="level3hierChild" presStyleCnt="0"/>
      <dgm:spPr/>
    </dgm:pt>
    <dgm:pt modelId="{F0827F3F-E0E5-44ED-90C7-5C76A1CD0C37}" type="pres">
      <dgm:prSet presAssocID="{EF2B8FA3-B05D-4D4C-8816-9B14CE2B4EDE}" presName="conn2-1" presStyleLbl="parChTrans1D2" presStyleIdx="2" presStyleCnt="3"/>
      <dgm:spPr/>
      <dgm:t>
        <a:bodyPr/>
        <a:lstStyle/>
        <a:p>
          <a:endParaRPr lang="en-ZA"/>
        </a:p>
      </dgm:t>
    </dgm:pt>
    <dgm:pt modelId="{0A379CCD-2530-44AA-B380-8B8EFFA32BEC}" type="pres">
      <dgm:prSet presAssocID="{EF2B8FA3-B05D-4D4C-8816-9B14CE2B4EDE}" presName="connTx" presStyleLbl="parChTrans1D2" presStyleIdx="2" presStyleCnt="3"/>
      <dgm:spPr/>
      <dgm:t>
        <a:bodyPr/>
        <a:lstStyle/>
        <a:p>
          <a:endParaRPr lang="en-ZA"/>
        </a:p>
      </dgm:t>
    </dgm:pt>
    <dgm:pt modelId="{4E448B07-0270-400F-8744-A34903900B3B}" type="pres">
      <dgm:prSet presAssocID="{B4A9C7D1-E2A2-4E55-9592-9A9166E749BC}" presName="root2" presStyleCnt="0"/>
      <dgm:spPr/>
    </dgm:pt>
    <dgm:pt modelId="{6F5FD710-B160-4BA6-B0A5-1F6750D42B1E}" type="pres">
      <dgm:prSet presAssocID="{B4A9C7D1-E2A2-4E55-9592-9A9166E749BC}" presName="LevelTwoTextNode" presStyleLbl="node2" presStyleIdx="2" presStyleCnt="3">
        <dgm:presLayoutVars>
          <dgm:chPref val="3"/>
        </dgm:presLayoutVars>
      </dgm:prSet>
      <dgm:spPr/>
      <dgm:t>
        <a:bodyPr/>
        <a:lstStyle/>
        <a:p>
          <a:endParaRPr lang="en-ZA"/>
        </a:p>
      </dgm:t>
    </dgm:pt>
    <dgm:pt modelId="{A5CDE1BC-1362-44F7-A19D-687435AD9388}" type="pres">
      <dgm:prSet presAssocID="{B4A9C7D1-E2A2-4E55-9592-9A9166E749BC}" presName="level3hierChild" presStyleCnt="0"/>
      <dgm:spPr/>
    </dgm:pt>
  </dgm:ptLst>
  <dgm:cxnLst>
    <dgm:cxn modelId="{49483ECD-80D9-4C8A-ACDF-BEEB49548E00}" type="presOf" srcId="{750A414A-929C-4FFF-B3B8-D4BC2204A09E}" destId="{45D36DA8-35C1-40D8-9E3F-37A6F49BAA9D}" srcOrd="0" destOrd="0" presId="urn:microsoft.com/office/officeart/2008/layout/HorizontalMultiLevelHierarchy"/>
    <dgm:cxn modelId="{0781A8E3-1B07-4244-80DE-C1F71F959947}" type="presOf" srcId="{66C1C1B8-FC3E-4999-967E-7C9C85469F82}" destId="{805F2567-59AF-44FA-A727-67E066BBF93F}" srcOrd="0" destOrd="0" presId="urn:microsoft.com/office/officeart/2008/layout/HorizontalMultiLevelHierarchy"/>
    <dgm:cxn modelId="{C3BAB00E-CDA5-466A-90B2-50FD15DC03D1}" srcId="{66C1C1B8-FC3E-4999-967E-7C9C85469F82}" destId="{72C1FDA8-00F9-47C3-931D-5667D76D8FB0}" srcOrd="0" destOrd="0" parTransId="{BDC35586-5F1E-4DAB-A77C-D56F93B87B3E}" sibTransId="{EE09478C-FCEA-4606-848B-501CB0A3C691}"/>
    <dgm:cxn modelId="{1BEE8184-7A51-4415-899C-2BE3443631AD}" type="presOf" srcId="{750A414A-929C-4FFF-B3B8-D4BC2204A09E}" destId="{9B464D7D-C3F5-448D-AC1C-DEB1DA80048E}" srcOrd="1" destOrd="0" presId="urn:microsoft.com/office/officeart/2008/layout/HorizontalMultiLevelHierarchy"/>
    <dgm:cxn modelId="{61389C3E-9ABC-4406-AB5F-99ABB3153533}" type="presOf" srcId="{A68597F6-4701-450B-A7FC-B91F43D3FC2B}" destId="{A99ADE54-62A9-4EA0-B4FB-9337877058A5}" srcOrd="0" destOrd="0" presId="urn:microsoft.com/office/officeart/2008/layout/HorizontalMultiLevelHierarchy"/>
    <dgm:cxn modelId="{1756B75D-E271-4920-BC1D-FA4B2D295673}" type="presOf" srcId="{FB428556-36F8-4FC7-B4EA-4F4FE281FAE5}" destId="{487CC9FA-1BAB-41D8-BB9A-BA76645B01F3}" srcOrd="0" destOrd="0" presId="urn:microsoft.com/office/officeart/2008/layout/HorizontalMultiLevelHierarchy"/>
    <dgm:cxn modelId="{E5168C15-E0B1-45D0-87F2-44EB9235636A}" type="presOf" srcId="{EF2B8FA3-B05D-4D4C-8816-9B14CE2B4EDE}" destId="{F0827F3F-E0E5-44ED-90C7-5C76A1CD0C37}" srcOrd="0" destOrd="0" presId="urn:microsoft.com/office/officeart/2008/layout/HorizontalMultiLevelHierarchy"/>
    <dgm:cxn modelId="{E1BC2315-A0C3-46C1-8A56-A365EC23D029}" type="presOf" srcId="{4C04E9BB-2071-49C0-AE4D-0563988C81A6}" destId="{0F7BCD53-6FBF-4FF9-85FD-04854EB0CA49}" srcOrd="0" destOrd="0" presId="urn:microsoft.com/office/officeart/2008/layout/HorizontalMultiLevelHierarchy"/>
    <dgm:cxn modelId="{896537E0-DAA5-4BE2-A21D-55585D00967E}" type="presOf" srcId="{EF2B8FA3-B05D-4D4C-8816-9B14CE2B4EDE}" destId="{0A379CCD-2530-44AA-B380-8B8EFFA32BEC}" srcOrd="1" destOrd="0" presId="urn:microsoft.com/office/officeart/2008/layout/HorizontalMultiLevelHierarchy"/>
    <dgm:cxn modelId="{49FB3940-2672-4CF5-92B4-DD680820075C}" type="presOf" srcId="{A68597F6-4701-450B-A7FC-B91F43D3FC2B}" destId="{AA52D9F3-CD34-4CE0-AD3A-91D142A464CD}" srcOrd="1" destOrd="0" presId="urn:microsoft.com/office/officeart/2008/layout/HorizontalMultiLevelHierarchy"/>
    <dgm:cxn modelId="{A725B6F6-988B-44A1-A788-F669BC1562F2}" srcId="{72C1FDA8-00F9-47C3-931D-5667D76D8FB0}" destId="{FB428556-36F8-4FC7-B4EA-4F4FE281FAE5}" srcOrd="1" destOrd="0" parTransId="{750A414A-929C-4FFF-B3B8-D4BC2204A09E}" sibTransId="{DBF4775E-B2F1-4A9E-ACF2-F727066FA826}"/>
    <dgm:cxn modelId="{6D756F68-1DF9-4955-B1D5-39C112AF62C4}" srcId="{72C1FDA8-00F9-47C3-931D-5667D76D8FB0}" destId="{B4A9C7D1-E2A2-4E55-9592-9A9166E749BC}" srcOrd="2" destOrd="0" parTransId="{EF2B8FA3-B05D-4D4C-8816-9B14CE2B4EDE}" sibTransId="{5EE2D736-45E4-4BF6-85A9-7CFA94158D5E}"/>
    <dgm:cxn modelId="{073B8701-3D27-48F1-8682-673CA4BF4E92}" type="presOf" srcId="{B4A9C7D1-E2A2-4E55-9592-9A9166E749BC}" destId="{6F5FD710-B160-4BA6-B0A5-1F6750D42B1E}" srcOrd="0" destOrd="0" presId="urn:microsoft.com/office/officeart/2008/layout/HorizontalMultiLevelHierarchy"/>
    <dgm:cxn modelId="{D5761315-E282-4494-B00D-1303661E5144}" type="presOf" srcId="{72C1FDA8-00F9-47C3-931D-5667D76D8FB0}" destId="{F61EA48E-B13E-49FC-9DD0-EE75FF96B674}" srcOrd="0" destOrd="0" presId="urn:microsoft.com/office/officeart/2008/layout/HorizontalMultiLevelHierarchy"/>
    <dgm:cxn modelId="{4AFC90D7-D121-4DAE-91FD-9B4FC3774551}" srcId="{72C1FDA8-00F9-47C3-931D-5667D76D8FB0}" destId="{4C04E9BB-2071-49C0-AE4D-0563988C81A6}" srcOrd="0" destOrd="0" parTransId="{A68597F6-4701-450B-A7FC-B91F43D3FC2B}" sibTransId="{97F0DD7F-D1C2-403E-8BD4-8C81E44C4BC8}"/>
    <dgm:cxn modelId="{9CF8BBB2-BF20-40F1-A4C2-5FE5143F7E41}" type="presParOf" srcId="{805F2567-59AF-44FA-A727-67E066BBF93F}" destId="{7B20A9E6-49F4-4DE3-B89D-70DF9D5E5AF3}" srcOrd="0" destOrd="0" presId="urn:microsoft.com/office/officeart/2008/layout/HorizontalMultiLevelHierarchy"/>
    <dgm:cxn modelId="{CFD32F5A-6262-4FD9-9DD2-25E920DE5891}" type="presParOf" srcId="{7B20A9E6-49F4-4DE3-B89D-70DF9D5E5AF3}" destId="{F61EA48E-B13E-49FC-9DD0-EE75FF96B674}" srcOrd="0" destOrd="0" presId="urn:microsoft.com/office/officeart/2008/layout/HorizontalMultiLevelHierarchy"/>
    <dgm:cxn modelId="{80CA2A5A-3592-4599-8889-6FEABD1C2B62}" type="presParOf" srcId="{7B20A9E6-49F4-4DE3-B89D-70DF9D5E5AF3}" destId="{21C48074-6536-4C3D-B048-FDF7FBBEF56F}" srcOrd="1" destOrd="0" presId="urn:microsoft.com/office/officeart/2008/layout/HorizontalMultiLevelHierarchy"/>
    <dgm:cxn modelId="{09C47EE5-E78D-43E2-AF53-2A9A489A8CD5}" type="presParOf" srcId="{21C48074-6536-4C3D-B048-FDF7FBBEF56F}" destId="{A99ADE54-62A9-4EA0-B4FB-9337877058A5}" srcOrd="0" destOrd="0" presId="urn:microsoft.com/office/officeart/2008/layout/HorizontalMultiLevelHierarchy"/>
    <dgm:cxn modelId="{CCD4885B-10F3-466B-906D-FFC4BBFC6B28}" type="presParOf" srcId="{A99ADE54-62A9-4EA0-B4FB-9337877058A5}" destId="{AA52D9F3-CD34-4CE0-AD3A-91D142A464CD}" srcOrd="0" destOrd="0" presId="urn:microsoft.com/office/officeart/2008/layout/HorizontalMultiLevelHierarchy"/>
    <dgm:cxn modelId="{61489499-CA08-4403-86B6-AFAD9358B0CF}" type="presParOf" srcId="{21C48074-6536-4C3D-B048-FDF7FBBEF56F}" destId="{36E89F9A-A8E5-4C64-A759-16FCCA91DA11}" srcOrd="1" destOrd="0" presId="urn:microsoft.com/office/officeart/2008/layout/HorizontalMultiLevelHierarchy"/>
    <dgm:cxn modelId="{790BF31E-B64A-49C8-903C-2E9FAFB01D87}" type="presParOf" srcId="{36E89F9A-A8E5-4C64-A759-16FCCA91DA11}" destId="{0F7BCD53-6FBF-4FF9-85FD-04854EB0CA49}" srcOrd="0" destOrd="0" presId="urn:microsoft.com/office/officeart/2008/layout/HorizontalMultiLevelHierarchy"/>
    <dgm:cxn modelId="{C8E45A11-143A-41DA-B0D9-E74E8B882CD8}" type="presParOf" srcId="{36E89F9A-A8E5-4C64-A759-16FCCA91DA11}" destId="{E813BD3F-2CD6-4D9C-B92B-687863846458}" srcOrd="1" destOrd="0" presId="urn:microsoft.com/office/officeart/2008/layout/HorizontalMultiLevelHierarchy"/>
    <dgm:cxn modelId="{04E43D21-2F8E-40E4-A4F6-42BBA5D92AAE}" type="presParOf" srcId="{21C48074-6536-4C3D-B048-FDF7FBBEF56F}" destId="{45D36DA8-35C1-40D8-9E3F-37A6F49BAA9D}" srcOrd="2" destOrd="0" presId="urn:microsoft.com/office/officeart/2008/layout/HorizontalMultiLevelHierarchy"/>
    <dgm:cxn modelId="{46357289-80D1-4223-AF25-1CC725B9D8C9}" type="presParOf" srcId="{45D36DA8-35C1-40D8-9E3F-37A6F49BAA9D}" destId="{9B464D7D-C3F5-448D-AC1C-DEB1DA80048E}" srcOrd="0" destOrd="0" presId="urn:microsoft.com/office/officeart/2008/layout/HorizontalMultiLevelHierarchy"/>
    <dgm:cxn modelId="{29215EAC-2B4C-464D-90EE-D8EA8926C453}" type="presParOf" srcId="{21C48074-6536-4C3D-B048-FDF7FBBEF56F}" destId="{54655280-333F-4349-BDCA-F21BD885ABBA}" srcOrd="3" destOrd="0" presId="urn:microsoft.com/office/officeart/2008/layout/HorizontalMultiLevelHierarchy"/>
    <dgm:cxn modelId="{2ECE3433-CFF3-490D-AFBB-635F7C5F9D3A}" type="presParOf" srcId="{54655280-333F-4349-BDCA-F21BD885ABBA}" destId="{487CC9FA-1BAB-41D8-BB9A-BA76645B01F3}" srcOrd="0" destOrd="0" presId="urn:microsoft.com/office/officeart/2008/layout/HorizontalMultiLevelHierarchy"/>
    <dgm:cxn modelId="{9FF5B9F6-7681-4A96-86EC-0113D41AD8BF}" type="presParOf" srcId="{54655280-333F-4349-BDCA-F21BD885ABBA}" destId="{AB0BF616-C5EB-41E8-81AE-C083C77283B4}" srcOrd="1" destOrd="0" presId="urn:microsoft.com/office/officeart/2008/layout/HorizontalMultiLevelHierarchy"/>
    <dgm:cxn modelId="{800EDD2F-16E0-4B0C-A2DB-6C356C2B4800}" type="presParOf" srcId="{21C48074-6536-4C3D-B048-FDF7FBBEF56F}" destId="{F0827F3F-E0E5-44ED-90C7-5C76A1CD0C37}" srcOrd="4" destOrd="0" presId="urn:microsoft.com/office/officeart/2008/layout/HorizontalMultiLevelHierarchy"/>
    <dgm:cxn modelId="{B8E73A2F-8458-4FC3-BB60-301E94393FBA}" type="presParOf" srcId="{F0827F3F-E0E5-44ED-90C7-5C76A1CD0C37}" destId="{0A379CCD-2530-44AA-B380-8B8EFFA32BEC}" srcOrd="0" destOrd="0" presId="urn:microsoft.com/office/officeart/2008/layout/HorizontalMultiLevelHierarchy"/>
    <dgm:cxn modelId="{A5BB9D33-C359-4F3F-BFB2-1868CFF71589}" type="presParOf" srcId="{21C48074-6536-4C3D-B048-FDF7FBBEF56F}" destId="{4E448B07-0270-400F-8744-A34903900B3B}" srcOrd="5" destOrd="0" presId="urn:microsoft.com/office/officeart/2008/layout/HorizontalMultiLevelHierarchy"/>
    <dgm:cxn modelId="{CF63290D-F9CE-4121-B8B5-60BE247D2DFF}" type="presParOf" srcId="{4E448B07-0270-400F-8744-A34903900B3B}" destId="{6F5FD710-B160-4BA6-B0A5-1F6750D42B1E}" srcOrd="0" destOrd="0" presId="urn:microsoft.com/office/officeart/2008/layout/HorizontalMultiLevelHierarchy"/>
    <dgm:cxn modelId="{28724F4C-1988-44CB-9081-B790628ED12D}" type="presParOf" srcId="{4E448B07-0270-400F-8744-A34903900B3B}" destId="{A5CDE1BC-1362-44F7-A19D-687435AD9388}"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827F3F-E0E5-44ED-90C7-5C76A1CD0C37}">
      <dsp:nvSpPr>
        <dsp:cNvPr id="0" name=""/>
        <dsp:cNvSpPr/>
      </dsp:nvSpPr>
      <dsp:spPr>
        <a:xfrm>
          <a:off x="2049410" y="1409700"/>
          <a:ext cx="351410" cy="669607"/>
        </a:xfrm>
        <a:custGeom>
          <a:avLst/>
          <a:gdLst/>
          <a:ahLst/>
          <a:cxnLst/>
          <a:rect l="0" t="0" r="0" b="0"/>
          <a:pathLst>
            <a:path>
              <a:moveTo>
                <a:pt x="0" y="0"/>
              </a:moveTo>
              <a:lnTo>
                <a:pt x="175705" y="0"/>
              </a:lnTo>
              <a:lnTo>
                <a:pt x="175705" y="669607"/>
              </a:lnTo>
              <a:lnTo>
                <a:pt x="351410" y="66960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p>
      </dsp:txBody>
      <dsp:txXfrm>
        <a:off x="2206209" y="1725598"/>
        <a:ext cx="37810" cy="37810"/>
      </dsp:txXfrm>
    </dsp:sp>
    <dsp:sp modelId="{45D36DA8-35C1-40D8-9E3F-37A6F49BAA9D}">
      <dsp:nvSpPr>
        <dsp:cNvPr id="0" name=""/>
        <dsp:cNvSpPr/>
      </dsp:nvSpPr>
      <dsp:spPr>
        <a:xfrm>
          <a:off x="2049410" y="1363979"/>
          <a:ext cx="351410" cy="91440"/>
        </a:xfrm>
        <a:custGeom>
          <a:avLst/>
          <a:gdLst/>
          <a:ahLst/>
          <a:cxnLst/>
          <a:rect l="0" t="0" r="0" b="0"/>
          <a:pathLst>
            <a:path>
              <a:moveTo>
                <a:pt x="0" y="45720"/>
              </a:moveTo>
              <a:lnTo>
                <a:pt x="351410" y="457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p>
      </dsp:txBody>
      <dsp:txXfrm>
        <a:off x="2216330" y="1400914"/>
        <a:ext cx="17570" cy="17570"/>
      </dsp:txXfrm>
    </dsp:sp>
    <dsp:sp modelId="{A99ADE54-62A9-4EA0-B4FB-9337877058A5}">
      <dsp:nvSpPr>
        <dsp:cNvPr id="0" name=""/>
        <dsp:cNvSpPr/>
      </dsp:nvSpPr>
      <dsp:spPr>
        <a:xfrm>
          <a:off x="2049410" y="740092"/>
          <a:ext cx="351410" cy="669607"/>
        </a:xfrm>
        <a:custGeom>
          <a:avLst/>
          <a:gdLst/>
          <a:ahLst/>
          <a:cxnLst/>
          <a:rect l="0" t="0" r="0" b="0"/>
          <a:pathLst>
            <a:path>
              <a:moveTo>
                <a:pt x="0" y="669607"/>
              </a:moveTo>
              <a:lnTo>
                <a:pt x="175705" y="669607"/>
              </a:lnTo>
              <a:lnTo>
                <a:pt x="175705" y="0"/>
              </a:lnTo>
              <a:lnTo>
                <a:pt x="35141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p>
      </dsp:txBody>
      <dsp:txXfrm>
        <a:off x="2206209" y="1055990"/>
        <a:ext cx="37810" cy="37810"/>
      </dsp:txXfrm>
    </dsp:sp>
    <dsp:sp modelId="{F61EA48E-B13E-49FC-9DD0-EE75FF96B674}">
      <dsp:nvSpPr>
        <dsp:cNvPr id="0" name=""/>
        <dsp:cNvSpPr/>
      </dsp:nvSpPr>
      <dsp:spPr>
        <a:xfrm rot="16200000">
          <a:off x="355469" y="1125459"/>
          <a:ext cx="2819400" cy="5684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ZA" sz="2200" kern="1200" dirty="0" smtClean="0">
              <a:solidFill>
                <a:srgbClr val="FF0000"/>
              </a:solidFill>
            </a:rPr>
            <a:t>Development</a:t>
          </a:r>
          <a:r>
            <a:rPr lang="en-ZA" sz="2200" kern="1200" dirty="0" smtClean="0"/>
            <a:t> </a:t>
          </a:r>
          <a:r>
            <a:rPr lang="en-ZA" sz="2200" kern="1200" dirty="0" smtClean="0">
              <a:solidFill>
                <a:srgbClr val="FF0000"/>
              </a:solidFill>
            </a:rPr>
            <a:t>integration</a:t>
          </a:r>
          <a:endParaRPr lang="en-ZA" sz="2200" kern="1200" dirty="0">
            <a:solidFill>
              <a:srgbClr val="FF0000"/>
            </a:solidFill>
          </a:endParaRPr>
        </a:p>
      </dsp:txBody>
      <dsp:txXfrm>
        <a:off x="355469" y="1125459"/>
        <a:ext cx="2819400" cy="568480"/>
      </dsp:txXfrm>
    </dsp:sp>
    <dsp:sp modelId="{0F7BCD53-6FBF-4FF9-85FD-04854EB0CA49}">
      <dsp:nvSpPr>
        <dsp:cNvPr id="0" name=""/>
        <dsp:cNvSpPr/>
      </dsp:nvSpPr>
      <dsp:spPr>
        <a:xfrm>
          <a:off x="2400820" y="472249"/>
          <a:ext cx="1757050" cy="5356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ZA" sz="1800" kern="1200" dirty="0" smtClean="0">
              <a:solidFill>
                <a:srgbClr val="FF0000"/>
              </a:solidFill>
            </a:rPr>
            <a:t>Market integration - FTAs</a:t>
          </a:r>
          <a:endParaRPr lang="en-ZA" sz="1800" kern="1200" dirty="0">
            <a:solidFill>
              <a:srgbClr val="FF0000"/>
            </a:solidFill>
          </a:endParaRPr>
        </a:p>
      </dsp:txBody>
      <dsp:txXfrm>
        <a:off x="2400820" y="472249"/>
        <a:ext cx="1757050" cy="535686"/>
      </dsp:txXfrm>
    </dsp:sp>
    <dsp:sp modelId="{487CC9FA-1BAB-41D8-BB9A-BA76645B01F3}">
      <dsp:nvSpPr>
        <dsp:cNvPr id="0" name=""/>
        <dsp:cNvSpPr/>
      </dsp:nvSpPr>
      <dsp:spPr>
        <a:xfrm>
          <a:off x="2400820" y="1141857"/>
          <a:ext cx="1757050" cy="5356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ZA" sz="1800" kern="1200" dirty="0" smtClean="0">
              <a:solidFill>
                <a:srgbClr val="FF0000"/>
              </a:solidFill>
            </a:rPr>
            <a:t>Industrial development</a:t>
          </a:r>
          <a:endParaRPr lang="en-ZA" sz="1800" kern="1200" dirty="0">
            <a:solidFill>
              <a:srgbClr val="FF0000"/>
            </a:solidFill>
          </a:endParaRPr>
        </a:p>
      </dsp:txBody>
      <dsp:txXfrm>
        <a:off x="2400820" y="1141857"/>
        <a:ext cx="1757050" cy="535686"/>
      </dsp:txXfrm>
    </dsp:sp>
    <dsp:sp modelId="{6F5FD710-B160-4BA6-B0A5-1F6750D42B1E}">
      <dsp:nvSpPr>
        <dsp:cNvPr id="0" name=""/>
        <dsp:cNvSpPr/>
      </dsp:nvSpPr>
      <dsp:spPr>
        <a:xfrm>
          <a:off x="2400820" y="1811464"/>
          <a:ext cx="1757050" cy="5356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ZA" sz="1800" kern="1200" dirty="0" smtClean="0">
              <a:solidFill>
                <a:srgbClr val="FF0000"/>
              </a:solidFill>
            </a:rPr>
            <a:t>Infrastructure development</a:t>
          </a:r>
          <a:endParaRPr lang="en-ZA" sz="1800" kern="1200" dirty="0">
            <a:solidFill>
              <a:srgbClr val="FF0000"/>
            </a:solidFill>
          </a:endParaRPr>
        </a:p>
      </dsp:txBody>
      <dsp:txXfrm>
        <a:off x="2400820" y="1811464"/>
        <a:ext cx="1757050" cy="535686"/>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0155" cy="493265"/>
          </a:xfrm>
          <a:prstGeom prst="rect">
            <a:avLst/>
          </a:prstGeom>
        </p:spPr>
        <p:txBody>
          <a:bodyPr vert="horz" lIns="92238" tIns="46118" rIns="92238" bIns="46118" rtlCol="0"/>
          <a:lstStyle>
            <a:lvl1pPr algn="l">
              <a:defRPr sz="1200">
                <a:latin typeface="Arial" charset="0"/>
              </a:defRPr>
            </a:lvl1pPr>
          </a:lstStyle>
          <a:p>
            <a:pPr>
              <a:defRPr/>
            </a:pPr>
            <a:endParaRPr lang="en-US" dirty="0"/>
          </a:p>
        </p:txBody>
      </p:sp>
      <p:sp>
        <p:nvSpPr>
          <p:cNvPr id="3" name="Date Placeholder 2"/>
          <p:cNvSpPr>
            <a:spLocks noGrp="1"/>
          </p:cNvSpPr>
          <p:nvPr>
            <p:ph type="dt" sz="quarter" idx="1"/>
          </p:nvPr>
        </p:nvSpPr>
        <p:spPr>
          <a:xfrm>
            <a:off x="3843251" y="1"/>
            <a:ext cx="2940155" cy="493265"/>
          </a:xfrm>
          <a:prstGeom prst="rect">
            <a:avLst/>
          </a:prstGeom>
        </p:spPr>
        <p:txBody>
          <a:bodyPr vert="horz" lIns="92238" tIns="46118" rIns="92238" bIns="46118" rtlCol="0"/>
          <a:lstStyle>
            <a:lvl1pPr algn="r">
              <a:defRPr sz="1200">
                <a:latin typeface="Arial" charset="0"/>
              </a:defRPr>
            </a:lvl1pPr>
          </a:lstStyle>
          <a:p>
            <a:pPr>
              <a:defRPr/>
            </a:pPr>
            <a:fld id="{37F75CEB-442D-4B59-A043-187A2BF31271}" type="datetimeFigureOut">
              <a:rPr lang="en-US"/>
              <a:pPr>
                <a:defRPr/>
              </a:pPr>
              <a:t>5/11/2017</a:t>
            </a:fld>
            <a:endParaRPr lang="en-US" dirty="0"/>
          </a:p>
        </p:txBody>
      </p:sp>
      <p:sp>
        <p:nvSpPr>
          <p:cNvPr id="4" name="Footer Placeholder 3"/>
          <p:cNvSpPr>
            <a:spLocks noGrp="1"/>
          </p:cNvSpPr>
          <p:nvPr>
            <p:ph type="ftr" sz="quarter" idx="2"/>
          </p:nvPr>
        </p:nvSpPr>
        <p:spPr>
          <a:xfrm>
            <a:off x="0" y="9361824"/>
            <a:ext cx="2940155" cy="493265"/>
          </a:xfrm>
          <a:prstGeom prst="rect">
            <a:avLst/>
          </a:prstGeom>
        </p:spPr>
        <p:txBody>
          <a:bodyPr vert="horz" lIns="92238" tIns="46118" rIns="92238" bIns="46118" rtlCol="0" anchor="b"/>
          <a:lstStyle>
            <a:lvl1pPr algn="l">
              <a:defRPr sz="1200">
                <a:latin typeface="Arial" charset="0"/>
              </a:defRPr>
            </a:lvl1pPr>
          </a:lstStyle>
          <a:p>
            <a:pPr>
              <a:defRPr/>
            </a:pPr>
            <a:endParaRPr lang="en-US" dirty="0"/>
          </a:p>
        </p:txBody>
      </p:sp>
      <p:sp>
        <p:nvSpPr>
          <p:cNvPr id="5" name="Slide Number Placeholder 4"/>
          <p:cNvSpPr>
            <a:spLocks noGrp="1"/>
          </p:cNvSpPr>
          <p:nvPr>
            <p:ph type="sldNum" sz="quarter" idx="3"/>
          </p:nvPr>
        </p:nvSpPr>
        <p:spPr>
          <a:xfrm>
            <a:off x="3843251" y="9361824"/>
            <a:ext cx="2940155" cy="493265"/>
          </a:xfrm>
          <a:prstGeom prst="rect">
            <a:avLst/>
          </a:prstGeom>
        </p:spPr>
        <p:txBody>
          <a:bodyPr vert="horz" lIns="92238" tIns="46118" rIns="92238" bIns="46118" rtlCol="0" anchor="b"/>
          <a:lstStyle>
            <a:lvl1pPr algn="r">
              <a:defRPr sz="1200">
                <a:latin typeface="Arial" charset="0"/>
              </a:defRPr>
            </a:lvl1pPr>
          </a:lstStyle>
          <a:p>
            <a:pPr>
              <a:defRPr/>
            </a:pPr>
            <a:fld id="{8AFC2603-79EB-4211-8F23-CE0E02FE1758}" type="slidenum">
              <a:rPr lang="en-US"/>
              <a:pPr>
                <a:defRPr/>
              </a:pPr>
              <a:t>‹#›</a:t>
            </a:fld>
            <a:endParaRPr lang="en-US" dirty="0"/>
          </a:p>
        </p:txBody>
      </p:sp>
    </p:spTree>
    <p:extLst>
      <p:ext uri="{BB962C8B-B14F-4D97-AF65-F5344CB8AC3E}">
        <p14:creationId xmlns:p14="http://schemas.microsoft.com/office/powerpoint/2010/main" val="6019967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2940155" cy="493265"/>
          </a:xfrm>
          <a:prstGeom prst="rect">
            <a:avLst/>
          </a:prstGeom>
          <a:noFill/>
          <a:ln w="9525">
            <a:noFill/>
            <a:miter lim="800000"/>
            <a:headEnd/>
            <a:tailEnd/>
          </a:ln>
          <a:effectLst/>
        </p:spPr>
        <p:txBody>
          <a:bodyPr vert="horz" wrap="square" lIns="92238" tIns="46118" rIns="92238" bIns="46118" numCol="1" anchor="t" anchorCtr="0" compatLnSpc="1">
            <a:prstTxWarp prst="textNoShape">
              <a:avLst/>
            </a:prstTxWarp>
          </a:bodyPr>
          <a:lstStyle>
            <a:lvl1pPr>
              <a:defRPr sz="1200">
                <a:solidFill>
                  <a:schemeClr val="tx1"/>
                </a:solidFill>
                <a:latin typeface="Times" charset="0"/>
              </a:defRPr>
            </a:lvl1pPr>
          </a:lstStyle>
          <a:p>
            <a:pPr>
              <a:defRPr/>
            </a:pPr>
            <a:endParaRPr lang="en-US" dirty="0"/>
          </a:p>
        </p:txBody>
      </p:sp>
      <p:sp>
        <p:nvSpPr>
          <p:cNvPr id="4099" name="Rectangle 3"/>
          <p:cNvSpPr>
            <a:spLocks noGrp="1" noChangeArrowheads="1"/>
          </p:cNvSpPr>
          <p:nvPr>
            <p:ph type="dt" idx="1"/>
          </p:nvPr>
        </p:nvSpPr>
        <p:spPr bwMode="auto">
          <a:xfrm>
            <a:off x="3844821" y="1"/>
            <a:ext cx="2940155" cy="493265"/>
          </a:xfrm>
          <a:prstGeom prst="rect">
            <a:avLst/>
          </a:prstGeom>
          <a:noFill/>
          <a:ln w="9525">
            <a:noFill/>
            <a:miter lim="800000"/>
            <a:headEnd/>
            <a:tailEnd/>
          </a:ln>
          <a:effectLst/>
        </p:spPr>
        <p:txBody>
          <a:bodyPr vert="horz" wrap="square" lIns="92238" tIns="46118" rIns="92238" bIns="46118" numCol="1" anchor="t" anchorCtr="0" compatLnSpc="1">
            <a:prstTxWarp prst="textNoShape">
              <a:avLst/>
            </a:prstTxWarp>
          </a:bodyPr>
          <a:lstStyle>
            <a:lvl1pPr algn="r">
              <a:defRPr sz="1200">
                <a:solidFill>
                  <a:schemeClr val="tx1"/>
                </a:solidFill>
                <a:latin typeface="Times" charset="0"/>
              </a:defRPr>
            </a:lvl1pPr>
          </a:lstStyle>
          <a:p>
            <a:pPr>
              <a:defRPr/>
            </a:pPr>
            <a:endParaRPr lang="en-US" dirty="0"/>
          </a:p>
        </p:txBody>
      </p:sp>
      <p:sp>
        <p:nvSpPr>
          <p:cNvPr id="32772" name="Rectangle 4"/>
          <p:cNvSpPr>
            <a:spLocks noGrp="1" noRot="1" noChangeAspect="1" noChangeArrowheads="1" noTextEdit="1"/>
          </p:cNvSpPr>
          <p:nvPr>
            <p:ph type="sldImg" idx="2"/>
          </p:nvPr>
        </p:nvSpPr>
        <p:spPr bwMode="auto">
          <a:xfrm>
            <a:off x="930275" y="739775"/>
            <a:ext cx="4926013" cy="3694113"/>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04664" y="4680911"/>
            <a:ext cx="4975648" cy="4435980"/>
          </a:xfrm>
          <a:prstGeom prst="rect">
            <a:avLst/>
          </a:prstGeom>
          <a:noFill/>
          <a:ln w="9525">
            <a:noFill/>
            <a:miter lim="800000"/>
            <a:headEnd/>
            <a:tailEnd/>
          </a:ln>
          <a:effectLst/>
        </p:spPr>
        <p:txBody>
          <a:bodyPr vert="horz" wrap="square" lIns="92238" tIns="46118" rIns="92238" bIns="4611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363526"/>
            <a:ext cx="2940155" cy="493265"/>
          </a:xfrm>
          <a:prstGeom prst="rect">
            <a:avLst/>
          </a:prstGeom>
          <a:noFill/>
          <a:ln w="9525">
            <a:noFill/>
            <a:miter lim="800000"/>
            <a:headEnd/>
            <a:tailEnd/>
          </a:ln>
          <a:effectLst/>
        </p:spPr>
        <p:txBody>
          <a:bodyPr vert="horz" wrap="square" lIns="92238" tIns="46118" rIns="92238" bIns="46118" numCol="1" anchor="b" anchorCtr="0" compatLnSpc="1">
            <a:prstTxWarp prst="textNoShape">
              <a:avLst/>
            </a:prstTxWarp>
          </a:bodyPr>
          <a:lstStyle>
            <a:lvl1pPr>
              <a:defRPr sz="1200">
                <a:solidFill>
                  <a:schemeClr val="tx1"/>
                </a:solidFill>
                <a:latin typeface="Times" charset="0"/>
              </a:defRPr>
            </a:lvl1pPr>
          </a:lstStyle>
          <a:p>
            <a:pPr>
              <a:defRPr/>
            </a:pPr>
            <a:endParaRPr lang="en-US" dirty="0"/>
          </a:p>
        </p:txBody>
      </p:sp>
      <p:sp>
        <p:nvSpPr>
          <p:cNvPr id="4103" name="Rectangle 7"/>
          <p:cNvSpPr>
            <a:spLocks noGrp="1" noChangeArrowheads="1"/>
          </p:cNvSpPr>
          <p:nvPr>
            <p:ph type="sldNum" sz="quarter" idx="5"/>
          </p:nvPr>
        </p:nvSpPr>
        <p:spPr bwMode="auto">
          <a:xfrm>
            <a:off x="3844821" y="9363526"/>
            <a:ext cx="2940155" cy="493265"/>
          </a:xfrm>
          <a:prstGeom prst="rect">
            <a:avLst/>
          </a:prstGeom>
          <a:noFill/>
          <a:ln w="9525">
            <a:noFill/>
            <a:miter lim="800000"/>
            <a:headEnd/>
            <a:tailEnd/>
          </a:ln>
          <a:effectLst/>
        </p:spPr>
        <p:txBody>
          <a:bodyPr vert="horz" wrap="square" lIns="92238" tIns="46118" rIns="92238" bIns="46118" numCol="1" anchor="b" anchorCtr="0" compatLnSpc="1">
            <a:prstTxWarp prst="textNoShape">
              <a:avLst/>
            </a:prstTxWarp>
          </a:bodyPr>
          <a:lstStyle>
            <a:lvl1pPr algn="r">
              <a:defRPr sz="1200">
                <a:solidFill>
                  <a:schemeClr val="tx1"/>
                </a:solidFill>
                <a:latin typeface="Times" charset="0"/>
              </a:defRPr>
            </a:lvl1pPr>
          </a:lstStyle>
          <a:p>
            <a:pPr>
              <a:defRPr/>
            </a:pPr>
            <a:fld id="{490C9CFB-5008-42C6-BF0D-58B5CC461A68}" type="slidenum">
              <a:rPr lang="en-US"/>
              <a:pPr>
                <a:defRPr/>
              </a:pPr>
              <a:t>‹#›</a:t>
            </a:fld>
            <a:endParaRPr lang="en-US" dirty="0"/>
          </a:p>
        </p:txBody>
      </p:sp>
    </p:spTree>
    <p:extLst>
      <p:ext uri="{BB962C8B-B14F-4D97-AF65-F5344CB8AC3E}">
        <p14:creationId xmlns:p14="http://schemas.microsoft.com/office/powerpoint/2010/main" val="11021215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ZA" sz="1200" dirty="0" smtClean="0">
                <a:latin typeface="Arial" pitchFamily="34" charset="0"/>
                <a:cs typeface="Arial" pitchFamily="34" charset="0"/>
              </a:rPr>
              <a:t>SA’s total exports were R15 billion in 2016, while total imports were R10.75 billion.</a:t>
            </a:r>
          </a:p>
          <a:p>
            <a:endParaRPr lang="en-ZA" dirty="0"/>
          </a:p>
        </p:txBody>
      </p:sp>
      <p:sp>
        <p:nvSpPr>
          <p:cNvPr id="4" name="Slide Number Placeholder 3"/>
          <p:cNvSpPr>
            <a:spLocks noGrp="1"/>
          </p:cNvSpPr>
          <p:nvPr>
            <p:ph type="sldNum" sz="quarter" idx="10"/>
          </p:nvPr>
        </p:nvSpPr>
        <p:spPr/>
        <p:txBody>
          <a:bodyPr/>
          <a:lstStyle/>
          <a:p>
            <a:pPr>
              <a:defRPr/>
            </a:pPr>
            <a:fld id="{490C9CFB-5008-42C6-BF0D-58B5CC461A68}" type="slidenum">
              <a:rPr lang="en-US" smtClean="0"/>
              <a:pPr>
                <a:defRPr/>
              </a:pPr>
              <a:t>28</a:t>
            </a:fld>
            <a:endParaRPr lang="en-US" dirty="0"/>
          </a:p>
        </p:txBody>
      </p:sp>
    </p:spTree>
    <p:extLst>
      <p:ext uri="{BB962C8B-B14F-4D97-AF65-F5344CB8AC3E}">
        <p14:creationId xmlns:p14="http://schemas.microsoft.com/office/powerpoint/2010/main" val="2937354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pitchFamily="-84" charset="0"/>
                <a:ea typeface="MS PGothic" pitchFamily="34" charset="-128"/>
              </a:defRPr>
            </a:lvl1pPr>
            <a:lvl2pPr marL="742950" indent="-285750" eaLnBrk="0" hangingPunct="0">
              <a:spcBef>
                <a:spcPct val="30000"/>
              </a:spcBef>
              <a:defRPr sz="1200">
                <a:solidFill>
                  <a:schemeClr val="tx1"/>
                </a:solidFill>
                <a:latin typeface="Times" pitchFamily="-84" charset="0"/>
                <a:ea typeface="MS PGothic" pitchFamily="34" charset="-128"/>
              </a:defRPr>
            </a:lvl2pPr>
            <a:lvl3pPr marL="1143000" indent="-228600" eaLnBrk="0" hangingPunct="0">
              <a:spcBef>
                <a:spcPct val="30000"/>
              </a:spcBef>
              <a:defRPr sz="1200">
                <a:solidFill>
                  <a:schemeClr val="tx1"/>
                </a:solidFill>
                <a:latin typeface="Times" pitchFamily="-84" charset="0"/>
                <a:ea typeface="MS PGothic" pitchFamily="34" charset="-128"/>
              </a:defRPr>
            </a:lvl3pPr>
            <a:lvl4pPr marL="1600200" indent="-228600" eaLnBrk="0" hangingPunct="0">
              <a:spcBef>
                <a:spcPct val="30000"/>
              </a:spcBef>
              <a:defRPr sz="1200">
                <a:solidFill>
                  <a:schemeClr val="tx1"/>
                </a:solidFill>
                <a:latin typeface="Times" pitchFamily="-84" charset="0"/>
                <a:ea typeface="MS PGothic" pitchFamily="34" charset="-128"/>
              </a:defRPr>
            </a:lvl4pPr>
            <a:lvl5pPr marL="2057400" indent="-228600" eaLnBrk="0" hangingPunct="0">
              <a:spcBef>
                <a:spcPct val="30000"/>
              </a:spcBef>
              <a:defRPr sz="1200">
                <a:solidFill>
                  <a:schemeClr val="tx1"/>
                </a:solidFill>
                <a:latin typeface="Times" pitchFamily="-84" charset="0"/>
                <a:ea typeface="MS PGothic" pitchFamily="34" charset="-128"/>
              </a:defRPr>
            </a:lvl5pPr>
            <a:lvl6pPr marL="2514600" indent="-228600" eaLnBrk="0" fontAlgn="base" hangingPunct="0">
              <a:spcBef>
                <a:spcPct val="30000"/>
              </a:spcBef>
              <a:spcAft>
                <a:spcPct val="0"/>
              </a:spcAft>
              <a:defRPr sz="1200">
                <a:solidFill>
                  <a:schemeClr val="tx1"/>
                </a:solidFill>
                <a:latin typeface="Times" pitchFamily="-84" charset="0"/>
                <a:ea typeface="MS PGothic" pitchFamily="34" charset="-128"/>
              </a:defRPr>
            </a:lvl6pPr>
            <a:lvl7pPr marL="2971800" indent="-228600" eaLnBrk="0" fontAlgn="base" hangingPunct="0">
              <a:spcBef>
                <a:spcPct val="30000"/>
              </a:spcBef>
              <a:spcAft>
                <a:spcPct val="0"/>
              </a:spcAft>
              <a:defRPr sz="1200">
                <a:solidFill>
                  <a:schemeClr val="tx1"/>
                </a:solidFill>
                <a:latin typeface="Times" pitchFamily="-84" charset="0"/>
                <a:ea typeface="MS PGothic" pitchFamily="34" charset="-128"/>
              </a:defRPr>
            </a:lvl7pPr>
            <a:lvl8pPr marL="3429000" indent="-228600" eaLnBrk="0" fontAlgn="base" hangingPunct="0">
              <a:spcBef>
                <a:spcPct val="30000"/>
              </a:spcBef>
              <a:spcAft>
                <a:spcPct val="0"/>
              </a:spcAft>
              <a:defRPr sz="1200">
                <a:solidFill>
                  <a:schemeClr val="tx1"/>
                </a:solidFill>
                <a:latin typeface="Times" pitchFamily="-84" charset="0"/>
                <a:ea typeface="MS PGothic" pitchFamily="34" charset="-128"/>
              </a:defRPr>
            </a:lvl8pPr>
            <a:lvl9pPr marL="3886200" indent="-228600" eaLnBrk="0" fontAlgn="base" hangingPunct="0">
              <a:spcBef>
                <a:spcPct val="30000"/>
              </a:spcBef>
              <a:spcAft>
                <a:spcPct val="0"/>
              </a:spcAft>
              <a:defRPr sz="1200">
                <a:solidFill>
                  <a:schemeClr val="tx1"/>
                </a:solidFill>
                <a:latin typeface="Times" pitchFamily="-84" charset="0"/>
                <a:ea typeface="MS PGothic" pitchFamily="34" charset="-128"/>
              </a:defRPr>
            </a:lvl9pPr>
          </a:lstStyle>
          <a:p>
            <a:pPr>
              <a:spcBef>
                <a:spcPct val="0"/>
              </a:spcBef>
            </a:pPr>
            <a:fld id="{33BD4F8A-0CC3-4A4F-BAA5-7BFF77311487}" type="slidenum">
              <a:rPr lang="en-US" altLang="en-US" smtClean="0"/>
              <a:pPr>
                <a:spcBef>
                  <a:spcPct val="0"/>
                </a:spcBef>
              </a:pPr>
              <a:t>2</a:t>
            </a:fld>
            <a:endParaRPr lang="en-US" alt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Times" pitchFamily="-8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Char char="•"/>
            </a:pPr>
            <a:r>
              <a:rPr lang="en-ZA" altLang="en-US" sz="2000" dirty="0" smtClean="0">
                <a:solidFill>
                  <a:schemeClr val="tx1"/>
                </a:solidFill>
                <a:cs typeface="Arial" charset="0"/>
              </a:rPr>
              <a:t>Both industrial capacity and infrastructure have to be addressed as well</a:t>
            </a:r>
          </a:p>
          <a:p>
            <a:pPr algn="just">
              <a:buFont typeface="Arial" pitchFamily="34" charset="0"/>
              <a:buChar char="•"/>
            </a:pPr>
            <a:r>
              <a:rPr lang="en-US" sz="2000" dirty="0" smtClean="0">
                <a:solidFill>
                  <a:schemeClr val="tx1"/>
                </a:solidFill>
              </a:rPr>
              <a:t> Integration processes must be complemented/preceded by advances in cooperation and coordination </a:t>
            </a:r>
            <a:r>
              <a:rPr lang="en-US" sz="2000" dirty="0" err="1" smtClean="0">
                <a:solidFill>
                  <a:schemeClr val="tx1"/>
                </a:solidFill>
              </a:rPr>
              <a:t>programmes</a:t>
            </a:r>
            <a:r>
              <a:rPr lang="en-US" sz="2000" dirty="0" smtClean="0">
                <a:solidFill>
                  <a:schemeClr val="tx1"/>
                </a:solidFill>
              </a:rPr>
              <a:t> to address real economy constraints.</a:t>
            </a:r>
          </a:p>
          <a:p>
            <a:pPr>
              <a:buFont typeface="Arial" pitchFamily="34" charset="0"/>
              <a:buChar char="•"/>
            </a:pPr>
            <a:r>
              <a:rPr lang="en-US" sz="2000" dirty="0" smtClean="0">
                <a:solidFill>
                  <a:schemeClr val="tx1"/>
                </a:solidFill>
              </a:rPr>
              <a:t> </a:t>
            </a:r>
            <a:r>
              <a:rPr lang="en-ZA" altLang="en-US" sz="2000" dirty="0" smtClean="0">
                <a:solidFill>
                  <a:schemeClr val="tx1"/>
                </a:solidFill>
                <a:cs typeface="Arial" charset="0"/>
              </a:rPr>
              <a:t>Developmental integration structures integration not merely as a market integration/trade liberalization event, but has three pillars: </a:t>
            </a:r>
          </a:p>
          <a:p>
            <a:pPr lvl="1"/>
            <a:r>
              <a:rPr lang="en-ZA" altLang="en-US" sz="2000" dirty="0" smtClean="0">
                <a:solidFill>
                  <a:schemeClr val="tx1"/>
                </a:solidFill>
                <a:cs typeface="Arial" charset="0"/>
              </a:rPr>
              <a:t>-	market integration</a:t>
            </a:r>
          </a:p>
          <a:p>
            <a:pPr lvl="1"/>
            <a:r>
              <a:rPr lang="en-ZA" altLang="en-US" sz="2000" dirty="0" smtClean="0">
                <a:solidFill>
                  <a:schemeClr val="tx1"/>
                </a:solidFill>
                <a:cs typeface="Arial" charset="0"/>
              </a:rPr>
              <a:t>-	infrastructure development; and</a:t>
            </a:r>
          </a:p>
          <a:p>
            <a:pPr lvl="1"/>
            <a:r>
              <a:rPr lang="en-ZA" altLang="en-US" sz="2000" dirty="0" smtClean="0">
                <a:solidFill>
                  <a:schemeClr val="tx1"/>
                </a:solidFill>
                <a:cs typeface="Arial" charset="0"/>
              </a:rPr>
              <a:t>-	industrial development</a:t>
            </a:r>
          </a:p>
          <a:p>
            <a:pPr algn="just">
              <a:buFont typeface="Arial" pitchFamily="34" charset="0"/>
              <a:buChar char="•"/>
            </a:pPr>
            <a:r>
              <a:rPr lang="en-ZA" altLang="en-US" sz="2000" dirty="0" smtClean="0">
                <a:solidFill>
                  <a:schemeClr val="tx1"/>
                </a:solidFill>
                <a:cs typeface="Arial" charset="0"/>
              </a:rPr>
              <a:t> The movement of business persons also receives attention </a:t>
            </a:r>
          </a:p>
          <a:p>
            <a:endParaRPr lang="en-ZA" dirty="0"/>
          </a:p>
        </p:txBody>
      </p:sp>
      <p:sp>
        <p:nvSpPr>
          <p:cNvPr id="4" name="Slide Number Placeholder 3"/>
          <p:cNvSpPr>
            <a:spLocks noGrp="1"/>
          </p:cNvSpPr>
          <p:nvPr>
            <p:ph type="sldNum" sz="quarter" idx="10"/>
          </p:nvPr>
        </p:nvSpPr>
        <p:spPr/>
        <p:txBody>
          <a:bodyPr/>
          <a:lstStyle/>
          <a:p>
            <a:pPr>
              <a:defRPr/>
            </a:pPr>
            <a:fld id="{490C9CFB-5008-42C6-BF0D-58B5CC461A68}" type="slidenum">
              <a:rPr lang="en-US" smtClean="0"/>
              <a:pPr>
                <a:defRPr/>
              </a:pPr>
              <a:t>5</a:t>
            </a:fld>
            <a:endParaRPr lang="en-US" dirty="0"/>
          </a:p>
        </p:txBody>
      </p:sp>
    </p:spTree>
    <p:extLst>
      <p:ext uri="{BB962C8B-B14F-4D97-AF65-F5344CB8AC3E}">
        <p14:creationId xmlns:p14="http://schemas.microsoft.com/office/powerpoint/2010/main" val="3687847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pitchFamily="-84" charset="0"/>
                <a:ea typeface="MS PGothic" pitchFamily="34" charset="-128"/>
              </a:defRPr>
            </a:lvl1pPr>
            <a:lvl2pPr marL="742950" indent="-285750" eaLnBrk="0" hangingPunct="0">
              <a:spcBef>
                <a:spcPct val="30000"/>
              </a:spcBef>
              <a:defRPr sz="1200">
                <a:solidFill>
                  <a:schemeClr val="tx1"/>
                </a:solidFill>
                <a:latin typeface="Times" pitchFamily="-84" charset="0"/>
                <a:ea typeface="MS PGothic" pitchFamily="34" charset="-128"/>
              </a:defRPr>
            </a:lvl2pPr>
            <a:lvl3pPr marL="1143000" indent="-228600" eaLnBrk="0" hangingPunct="0">
              <a:spcBef>
                <a:spcPct val="30000"/>
              </a:spcBef>
              <a:defRPr sz="1200">
                <a:solidFill>
                  <a:schemeClr val="tx1"/>
                </a:solidFill>
                <a:latin typeface="Times" pitchFamily="-84" charset="0"/>
                <a:ea typeface="MS PGothic" pitchFamily="34" charset="-128"/>
              </a:defRPr>
            </a:lvl3pPr>
            <a:lvl4pPr marL="1600200" indent="-228600" eaLnBrk="0" hangingPunct="0">
              <a:spcBef>
                <a:spcPct val="30000"/>
              </a:spcBef>
              <a:defRPr sz="1200">
                <a:solidFill>
                  <a:schemeClr val="tx1"/>
                </a:solidFill>
                <a:latin typeface="Times" pitchFamily="-84" charset="0"/>
                <a:ea typeface="MS PGothic" pitchFamily="34" charset="-128"/>
              </a:defRPr>
            </a:lvl4pPr>
            <a:lvl5pPr marL="2057400" indent="-228600" eaLnBrk="0" hangingPunct="0">
              <a:spcBef>
                <a:spcPct val="30000"/>
              </a:spcBef>
              <a:defRPr sz="1200">
                <a:solidFill>
                  <a:schemeClr val="tx1"/>
                </a:solidFill>
                <a:latin typeface="Times" pitchFamily="-84" charset="0"/>
                <a:ea typeface="MS PGothic" pitchFamily="34" charset="-128"/>
              </a:defRPr>
            </a:lvl5pPr>
            <a:lvl6pPr marL="2514600" indent="-228600" eaLnBrk="0" fontAlgn="base" hangingPunct="0">
              <a:spcBef>
                <a:spcPct val="30000"/>
              </a:spcBef>
              <a:spcAft>
                <a:spcPct val="0"/>
              </a:spcAft>
              <a:defRPr sz="1200">
                <a:solidFill>
                  <a:schemeClr val="tx1"/>
                </a:solidFill>
                <a:latin typeface="Times" pitchFamily="-84" charset="0"/>
                <a:ea typeface="MS PGothic" pitchFamily="34" charset="-128"/>
              </a:defRPr>
            </a:lvl6pPr>
            <a:lvl7pPr marL="2971800" indent="-228600" eaLnBrk="0" fontAlgn="base" hangingPunct="0">
              <a:spcBef>
                <a:spcPct val="30000"/>
              </a:spcBef>
              <a:spcAft>
                <a:spcPct val="0"/>
              </a:spcAft>
              <a:defRPr sz="1200">
                <a:solidFill>
                  <a:schemeClr val="tx1"/>
                </a:solidFill>
                <a:latin typeface="Times" pitchFamily="-84" charset="0"/>
                <a:ea typeface="MS PGothic" pitchFamily="34" charset="-128"/>
              </a:defRPr>
            </a:lvl7pPr>
            <a:lvl8pPr marL="3429000" indent="-228600" eaLnBrk="0" fontAlgn="base" hangingPunct="0">
              <a:spcBef>
                <a:spcPct val="30000"/>
              </a:spcBef>
              <a:spcAft>
                <a:spcPct val="0"/>
              </a:spcAft>
              <a:defRPr sz="1200">
                <a:solidFill>
                  <a:schemeClr val="tx1"/>
                </a:solidFill>
                <a:latin typeface="Times" pitchFamily="-84" charset="0"/>
                <a:ea typeface="MS PGothic" pitchFamily="34" charset="-128"/>
              </a:defRPr>
            </a:lvl8pPr>
            <a:lvl9pPr marL="3886200" indent="-228600" eaLnBrk="0" fontAlgn="base" hangingPunct="0">
              <a:spcBef>
                <a:spcPct val="30000"/>
              </a:spcBef>
              <a:spcAft>
                <a:spcPct val="0"/>
              </a:spcAft>
              <a:defRPr sz="1200">
                <a:solidFill>
                  <a:schemeClr val="tx1"/>
                </a:solidFill>
                <a:latin typeface="Times" pitchFamily="-84" charset="0"/>
                <a:ea typeface="MS PGothic" pitchFamily="34" charset="-128"/>
              </a:defRPr>
            </a:lvl9pPr>
          </a:lstStyle>
          <a:p>
            <a:pPr>
              <a:spcBef>
                <a:spcPct val="0"/>
              </a:spcBef>
            </a:pPr>
            <a:fld id="{ABAA8FB9-6F64-4182-9D0F-3D6750B79D95}" type="slidenum">
              <a:rPr lang="en-US" altLang="en-US" smtClean="0"/>
              <a:pPr>
                <a:spcBef>
                  <a:spcPct val="0"/>
                </a:spcBef>
              </a:pPr>
              <a:t>11</a:t>
            </a:fld>
            <a:endParaRPr lang="en-US" alt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Times" pitchFamily="-8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pitchFamily="-84" charset="0"/>
                <a:ea typeface="MS PGothic" pitchFamily="34" charset="-128"/>
              </a:defRPr>
            </a:lvl1pPr>
            <a:lvl2pPr marL="742950" indent="-285750" eaLnBrk="0" hangingPunct="0">
              <a:spcBef>
                <a:spcPct val="30000"/>
              </a:spcBef>
              <a:defRPr sz="1200">
                <a:solidFill>
                  <a:schemeClr val="tx1"/>
                </a:solidFill>
                <a:latin typeface="Times" pitchFamily="-84" charset="0"/>
                <a:ea typeface="MS PGothic" pitchFamily="34" charset="-128"/>
              </a:defRPr>
            </a:lvl2pPr>
            <a:lvl3pPr marL="1143000" indent="-228600" eaLnBrk="0" hangingPunct="0">
              <a:spcBef>
                <a:spcPct val="30000"/>
              </a:spcBef>
              <a:defRPr sz="1200">
                <a:solidFill>
                  <a:schemeClr val="tx1"/>
                </a:solidFill>
                <a:latin typeface="Times" pitchFamily="-84" charset="0"/>
                <a:ea typeface="MS PGothic" pitchFamily="34" charset="-128"/>
              </a:defRPr>
            </a:lvl3pPr>
            <a:lvl4pPr marL="1600200" indent="-228600" eaLnBrk="0" hangingPunct="0">
              <a:spcBef>
                <a:spcPct val="30000"/>
              </a:spcBef>
              <a:defRPr sz="1200">
                <a:solidFill>
                  <a:schemeClr val="tx1"/>
                </a:solidFill>
                <a:latin typeface="Times" pitchFamily="-84" charset="0"/>
                <a:ea typeface="MS PGothic" pitchFamily="34" charset="-128"/>
              </a:defRPr>
            </a:lvl4pPr>
            <a:lvl5pPr marL="2057400" indent="-228600" eaLnBrk="0" hangingPunct="0">
              <a:spcBef>
                <a:spcPct val="30000"/>
              </a:spcBef>
              <a:defRPr sz="1200">
                <a:solidFill>
                  <a:schemeClr val="tx1"/>
                </a:solidFill>
                <a:latin typeface="Times" pitchFamily="-84" charset="0"/>
                <a:ea typeface="MS PGothic" pitchFamily="34" charset="-128"/>
              </a:defRPr>
            </a:lvl5pPr>
            <a:lvl6pPr marL="2514600" indent="-228600" eaLnBrk="0" fontAlgn="base" hangingPunct="0">
              <a:spcBef>
                <a:spcPct val="30000"/>
              </a:spcBef>
              <a:spcAft>
                <a:spcPct val="0"/>
              </a:spcAft>
              <a:defRPr sz="1200">
                <a:solidFill>
                  <a:schemeClr val="tx1"/>
                </a:solidFill>
                <a:latin typeface="Times" pitchFamily="-84" charset="0"/>
                <a:ea typeface="MS PGothic" pitchFamily="34" charset="-128"/>
              </a:defRPr>
            </a:lvl6pPr>
            <a:lvl7pPr marL="2971800" indent="-228600" eaLnBrk="0" fontAlgn="base" hangingPunct="0">
              <a:spcBef>
                <a:spcPct val="30000"/>
              </a:spcBef>
              <a:spcAft>
                <a:spcPct val="0"/>
              </a:spcAft>
              <a:defRPr sz="1200">
                <a:solidFill>
                  <a:schemeClr val="tx1"/>
                </a:solidFill>
                <a:latin typeface="Times" pitchFamily="-84" charset="0"/>
                <a:ea typeface="MS PGothic" pitchFamily="34" charset="-128"/>
              </a:defRPr>
            </a:lvl7pPr>
            <a:lvl8pPr marL="3429000" indent="-228600" eaLnBrk="0" fontAlgn="base" hangingPunct="0">
              <a:spcBef>
                <a:spcPct val="30000"/>
              </a:spcBef>
              <a:spcAft>
                <a:spcPct val="0"/>
              </a:spcAft>
              <a:defRPr sz="1200">
                <a:solidFill>
                  <a:schemeClr val="tx1"/>
                </a:solidFill>
                <a:latin typeface="Times" pitchFamily="-84" charset="0"/>
                <a:ea typeface="MS PGothic" pitchFamily="34" charset="-128"/>
              </a:defRPr>
            </a:lvl8pPr>
            <a:lvl9pPr marL="3886200" indent="-228600" eaLnBrk="0" fontAlgn="base" hangingPunct="0">
              <a:spcBef>
                <a:spcPct val="30000"/>
              </a:spcBef>
              <a:spcAft>
                <a:spcPct val="0"/>
              </a:spcAft>
              <a:defRPr sz="1200">
                <a:solidFill>
                  <a:schemeClr val="tx1"/>
                </a:solidFill>
                <a:latin typeface="Times" pitchFamily="-84" charset="0"/>
                <a:ea typeface="MS PGothic" pitchFamily="34" charset="-128"/>
              </a:defRPr>
            </a:lvl9pPr>
          </a:lstStyle>
          <a:p>
            <a:pPr>
              <a:spcBef>
                <a:spcPct val="0"/>
              </a:spcBef>
            </a:pPr>
            <a:fld id="{ABAA8FB9-6F64-4182-9D0F-3D6750B79D95}" type="slidenum">
              <a:rPr lang="en-US" altLang="en-US" smtClean="0"/>
              <a:pPr>
                <a:spcBef>
                  <a:spcPct val="0"/>
                </a:spcBef>
              </a:pPr>
              <a:t>12</a:t>
            </a:fld>
            <a:endParaRPr lang="en-US" alt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Times" pitchFamily="-8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dirty="0" smtClean="0">
                <a:latin typeface="Arial"/>
                <a:cs typeface="Arial"/>
              </a:rPr>
              <a:t>Agreement in SACU that further consultations should be undertaken at national level to consider an expansion of the coverage and an increase in margins of preferences in SACU Consolidated response to India request list.</a:t>
            </a:r>
          </a:p>
          <a:p>
            <a:pPr algn="just"/>
            <a:r>
              <a:rPr lang="en-US" sz="1200" dirty="0" smtClean="0">
                <a:latin typeface="Arial"/>
                <a:cs typeface="Arial"/>
              </a:rPr>
              <a:t>Further consultations undertaken in NEDLAC led to an increase of the lines covered,</a:t>
            </a:r>
          </a:p>
          <a:p>
            <a:pPr algn="just"/>
            <a:r>
              <a:rPr lang="en-US" sz="1200" dirty="0" smtClean="0">
                <a:latin typeface="Arial"/>
                <a:cs typeface="Arial"/>
              </a:rPr>
              <a:t>SA’s further response had been submitted to the SACU Secretariat and a internal SACU meeting will now be arranged to </a:t>
            </a:r>
            <a:r>
              <a:rPr lang="en-US" sz="1200" dirty="0" err="1" smtClean="0">
                <a:latin typeface="Arial"/>
                <a:cs typeface="Arial"/>
              </a:rPr>
              <a:t>finalise</a:t>
            </a:r>
            <a:r>
              <a:rPr lang="en-US" sz="1200" dirty="0" smtClean="0">
                <a:latin typeface="Arial"/>
                <a:cs typeface="Arial"/>
              </a:rPr>
              <a:t> to SACU response to the India request list</a:t>
            </a:r>
            <a:endParaRPr lang="en-US" sz="1200" b="1" dirty="0" smtClean="0">
              <a:latin typeface="Arial"/>
              <a:cs typeface="Arial"/>
            </a:endParaRPr>
          </a:p>
          <a:p>
            <a:endParaRPr lang="en-ZA" dirty="0"/>
          </a:p>
        </p:txBody>
      </p:sp>
      <p:sp>
        <p:nvSpPr>
          <p:cNvPr id="4" name="Slide Number Placeholder 3"/>
          <p:cNvSpPr>
            <a:spLocks noGrp="1"/>
          </p:cNvSpPr>
          <p:nvPr>
            <p:ph type="sldNum" sz="quarter" idx="10"/>
          </p:nvPr>
        </p:nvSpPr>
        <p:spPr/>
        <p:txBody>
          <a:bodyPr/>
          <a:lstStyle/>
          <a:p>
            <a:pPr>
              <a:defRPr/>
            </a:pPr>
            <a:fld id="{490C9CFB-5008-42C6-BF0D-58B5CC461A68}" type="slidenum">
              <a:rPr lang="en-US" smtClean="0"/>
              <a:pPr>
                <a:defRPr/>
              </a:pPr>
              <a:t>21</a:t>
            </a:fld>
            <a:endParaRPr lang="en-US" dirty="0"/>
          </a:p>
        </p:txBody>
      </p:sp>
    </p:spTree>
    <p:extLst>
      <p:ext uri="{BB962C8B-B14F-4D97-AF65-F5344CB8AC3E}">
        <p14:creationId xmlns:p14="http://schemas.microsoft.com/office/powerpoint/2010/main" val="1908097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490C9CFB-5008-42C6-BF0D-58B5CC461A68}" type="slidenum">
              <a:rPr lang="en-US" smtClean="0"/>
              <a:pPr>
                <a:defRPr/>
              </a:pPr>
              <a:t>25</a:t>
            </a:fld>
            <a:endParaRPr lang="en-US" dirty="0"/>
          </a:p>
        </p:txBody>
      </p:sp>
    </p:spTree>
    <p:extLst>
      <p:ext uri="{BB962C8B-B14F-4D97-AF65-F5344CB8AC3E}">
        <p14:creationId xmlns:p14="http://schemas.microsoft.com/office/powerpoint/2010/main" val="2485730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490C9CFB-5008-42C6-BF0D-58B5CC461A68}" type="slidenum">
              <a:rPr lang="en-US" smtClean="0"/>
              <a:pPr>
                <a:defRPr/>
              </a:pPr>
              <a:t>26</a:t>
            </a:fld>
            <a:endParaRPr lang="en-US" dirty="0"/>
          </a:p>
        </p:txBody>
      </p:sp>
    </p:spTree>
    <p:extLst>
      <p:ext uri="{BB962C8B-B14F-4D97-AF65-F5344CB8AC3E}">
        <p14:creationId xmlns:p14="http://schemas.microsoft.com/office/powerpoint/2010/main" val="2607195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490C9CFB-5008-42C6-BF0D-58B5CC461A68}" type="slidenum">
              <a:rPr lang="en-US" smtClean="0"/>
              <a:pPr>
                <a:defRPr/>
              </a:pPr>
              <a:t>27</a:t>
            </a:fld>
            <a:endParaRPr lang="en-US" dirty="0"/>
          </a:p>
        </p:txBody>
      </p:sp>
    </p:spTree>
    <p:extLst>
      <p:ext uri="{BB962C8B-B14F-4D97-AF65-F5344CB8AC3E}">
        <p14:creationId xmlns:p14="http://schemas.microsoft.com/office/powerpoint/2010/main" val="1796804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BFE07EA-F60D-473C-877A-5AC7F029F7D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F2F0B48-AD3F-4C36-81EB-076FC551C9F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658B481-8D0F-4619-A50B-75777738C3B6}"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1AD45D0-9C75-422E-8546-4D63F3E43F30}"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94E3549-0987-45DB-84CE-C331DAB309A6}"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DD47D56-7E27-4F99-A3A4-962E7C716C91}"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9833144-A93E-46C8-B6E5-A6606B58B96D}"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5458AC8-78E0-4A4B-8C0F-D216CA942DED}"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CCEE809-A6EF-4920-9C23-229DB1313106}"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B96D1F5-3CD6-44CC-9B43-4D43E8875F1D}"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767D35FD-1587-438B-B183-212504B777D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DD9BE6E-EB6B-4812-B53E-25E02459A996}"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4CFCFC1B-B2F8-476F-A84F-D2C9A38D6B27}"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D162CF8-8D1A-4368-A3BA-5D7450E06F11}"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716B009-01CA-4253-B1F5-F1010BEC8935}"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4A7E0F0-2A97-4216-A2DB-8FB2DBB7BDA2}"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0"/>
            <a:ext cx="21145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0"/>
            <a:ext cx="61912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F416282-CB54-4FD1-A6D8-AF76D7F9D53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93AD6E4-5457-41A1-941F-281D2D93ACC9}"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52FAEDD-4D2B-4245-BF79-BE49645824C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C3C38F7E-C3F2-4A20-BC59-151CDF48671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68082FF8-641A-4E8B-A218-BC56BAA5055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50F00FB0-9133-46A8-A1BD-8C0B3FD5E8B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859BB15-D765-4774-B737-E9A0BFCDEEE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09BDDED-DEDA-4E15-B14A-7333D2EE5BF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Times"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Times" charset="0"/>
              </a:defRPr>
            </a:lvl1pPr>
          </a:lstStyle>
          <a:p>
            <a:pPr>
              <a:defRPr/>
            </a:pP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Times" charset="0"/>
              </a:defRPr>
            </a:lvl1pPr>
          </a:lstStyle>
          <a:p>
            <a:pPr>
              <a:defRPr/>
            </a:pPr>
            <a:fld id="{DD7B4C21-013F-4211-BD34-00BF978C313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bwMode="auto">
          <a:xfrm>
            <a:off x="1371600" y="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837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Times" charset="0"/>
              </a:defRPr>
            </a:lvl1pPr>
          </a:lstStyle>
          <a:p>
            <a:pPr>
              <a:defRPr/>
            </a:pPr>
            <a:endParaRPr lang="en-US" dirty="0"/>
          </a:p>
        </p:txBody>
      </p:sp>
      <p:sp>
        <p:nvSpPr>
          <p:cNvPr id="5837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Times" charset="0"/>
              </a:defRPr>
            </a:lvl1pPr>
          </a:lstStyle>
          <a:p>
            <a:pPr>
              <a:defRPr/>
            </a:pPr>
            <a:endParaRPr lang="en-US" dirty="0"/>
          </a:p>
        </p:txBody>
      </p:sp>
      <p:sp>
        <p:nvSpPr>
          <p:cNvPr id="58374"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Times" charset="0"/>
              </a:defRPr>
            </a:lvl1pPr>
          </a:lstStyle>
          <a:p>
            <a:pPr>
              <a:defRPr/>
            </a:pPr>
            <a:fld id="{C0F8FE0A-DAC0-430E-B6C3-A1116EEC5AE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Black" pitchFamily="34" charset="0"/>
        </a:defRPr>
      </a:lvl2pPr>
      <a:lvl3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Black" pitchFamily="34" charset="0"/>
        </a:defRPr>
      </a:lvl3pPr>
      <a:lvl4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Black" pitchFamily="34" charset="0"/>
        </a:defRPr>
      </a:lvl4pPr>
      <a:lvl5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Black" pitchFamily="34" charset="0"/>
        </a:defRPr>
      </a:lvl5pPr>
      <a:lvl6pPr marL="457200" algn="ctr" rtl="0" fontAlgn="base">
        <a:spcBef>
          <a:spcPct val="0"/>
        </a:spcBef>
        <a:spcAft>
          <a:spcPct val="0"/>
        </a:spcAft>
        <a:defRPr b="1">
          <a:solidFill>
            <a:schemeClr val="tx2"/>
          </a:solidFill>
          <a:effectLst>
            <a:outerShdw blurRad="38100" dist="38100" dir="2700000" algn="tl">
              <a:srgbClr val="C0C0C0"/>
            </a:outerShdw>
          </a:effectLst>
          <a:latin typeface="Arial Black" pitchFamily="34" charset="0"/>
        </a:defRPr>
      </a:lvl6pPr>
      <a:lvl7pPr marL="914400" algn="ctr" rtl="0" fontAlgn="base">
        <a:spcBef>
          <a:spcPct val="0"/>
        </a:spcBef>
        <a:spcAft>
          <a:spcPct val="0"/>
        </a:spcAft>
        <a:defRPr b="1">
          <a:solidFill>
            <a:schemeClr val="tx2"/>
          </a:solidFill>
          <a:effectLst>
            <a:outerShdw blurRad="38100" dist="38100" dir="2700000" algn="tl">
              <a:srgbClr val="C0C0C0"/>
            </a:outerShdw>
          </a:effectLst>
          <a:latin typeface="Arial Black" pitchFamily="34" charset="0"/>
        </a:defRPr>
      </a:lvl7pPr>
      <a:lvl8pPr marL="1371600" algn="ctr" rtl="0" fontAlgn="base">
        <a:spcBef>
          <a:spcPct val="0"/>
        </a:spcBef>
        <a:spcAft>
          <a:spcPct val="0"/>
        </a:spcAft>
        <a:defRPr b="1">
          <a:solidFill>
            <a:schemeClr val="tx2"/>
          </a:solidFill>
          <a:effectLst>
            <a:outerShdw blurRad="38100" dist="38100" dir="2700000" algn="tl">
              <a:srgbClr val="C0C0C0"/>
            </a:outerShdw>
          </a:effectLst>
          <a:latin typeface="Arial Black" pitchFamily="34" charset="0"/>
        </a:defRPr>
      </a:lvl8pPr>
      <a:lvl9pPr marL="1828800" algn="ctr" rtl="0" fontAlgn="base">
        <a:spcBef>
          <a:spcPct val="0"/>
        </a:spcBef>
        <a:spcAft>
          <a:spcPct val="0"/>
        </a:spcAft>
        <a:defRPr b="1">
          <a:solidFill>
            <a:schemeClr val="tx2"/>
          </a:solidFill>
          <a:effectLst>
            <a:outerShdw blurRad="38100" dist="38100" dir="2700000" algn="tl">
              <a:srgbClr val="C0C0C0"/>
            </a:outerShdw>
          </a:effectLst>
          <a:latin typeface="Arial Black" pitchFamily="34"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a:solidFill>
            <a:schemeClr val="accent2"/>
          </a:solidFill>
          <a:latin typeface="+mn-lt"/>
        </a:defRPr>
      </a:lvl2pPr>
      <a:lvl3pPr marL="1143000" indent="-228600" algn="l" rtl="0" eaLnBrk="0" fontAlgn="base" hangingPunct="0">
        <a:spcBef>
          <a:spcPct val="20000"/>
        </a:spcBef>
        <a:spcAft>
          <a:spcPct val="0"/>
        </a:spcAft>
        <a:buChar char="•"/>
        <a:defRPr sz="2400">
          <a:solidFill>
            <a:schemeClr val="accent2"/>
          </a:solidFill>
          <a:latin typeface="+mn-lt"/>
        </a:defRPr>
      </a:lvl3pPr>
      <a:lvl4pPr marL="1600200" indent="-228600" algn="l" rtl="0" eaLnBrk="0" fontAlgn="base" hangingPunct="0">
        <a:spcBef>
          <a:spcPct val="20000"/>
        </a:spcBef>
        <a:spcAft>
          <a:spcPct val="0"/>
        </a:spcAft>
        <a:buChar char="–"/>
        <a:defRPr sz="2000">
          <a:solidFill>
            <a:schemeClr val="accent2"/>
          </a:solidFill>
          <a:latin typeface="+mn-lt"/>
        </a:defRPr>
      </a:lvl4pPr>
      <a:lvl5pPr marL="2057400" indent="-228600" algn="l" rtl="0" eaLnBrk="0" fontAlgn="base" hangingPunct="0">
        <a:spcBef>
          <a:spcPct val="20000"/>
        </a:spcBef>
        <a:spcAft>
          <a:spcPct val="0"/>
        </a:spcAft>
        <a:buChar char="»"/>
        <a:defRPr sz="2000">
          <a:solidFill>
            <a:schemeClr val="accent2"/>
          </a:solidFill>
          <a:latin typeface="+mn-lt"/>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152400" y="685800"/>
            <a:ext cx="8915400" cy="2362200"/>
          </a:xfrm>
          <a:noFill/>
        </p:spPr>
        <p:txBody>
          <a:bodyPr/>
          <a:lstStyle/>
          <a:p>
            <a:pPr algn="ctr">
              <a:spcBef>
                <a:spcPts val="0"/>
              </a:spcBef>
              <a:buFontTx/>
              <a:buNone/>
            </a:pPr>
            <a:r>
              <a:rPr lang="en-US" sz="4000" b="1" dirty="0" smtClean="0">
                <a:solidFill>
                  <a:srgbClr val="FF0000"/>
                </a:solidFill>
                <a:latin typeface="Arial" charset="0"/>
              </a:rPr>
              <a:t>Update on South Africa’s Trade Negotiations</a:t>
            </a:r>
            <a:endParaRPr lang="en-US" sz="4000" b="1" dirty="0" smtClean="0">
              <a:latin typeface="Arial" charset="0"/>
              <a:cs typeface="Arial" charset="0"/>
            </a:endParaRPr>
          </a:p>
        </p:txBody>
      </p:sp>
      <p:sp>
        <p:nvSpPr>
          <p:cNvPr id="2" name="TextBox 1"/>
          <p:cNvSpPr txBox="1"/>
          <p:nvPr/>
        </p:nvSpPr>
        <p:spPr>
          <a:xfrm>
            <a:off x="304800" y="2884944"/>
            <a:ext cx="8610600" cy="2431435"/>
          </a:xfrm>
          <a:prstGeom prst="rect">
            <a:avLst/>
          </a:prstGeom>
          <a:noFill/>
        </p:spPr>
        <p:txBody>
          <a:bodyPr wrap="square" rtlCol="0">
            <a:spAutoFit/>
          </a:bodyPr>
          <a:lstStyle/>
          <a:p>
            <a:pPr algn="ctr"/>
            <a:r>
              <a:rPr lang="en-ZA" b="1" dirty="0" smtClean="0">
                <a:solidFill>
                  <a:schemeClr val="tx1"/>
                </a:solidFill>
              </a:rPr>
              <a:t>Presentation to the Parliamentary Portfolio Committee</a:t>
            </a:r>
          </a:p>
          <a:p>
            <a:pPr algn="ctr"/>
            <a:r>
              <a:rPr lang="en-ZA" b="1" dirty="0" smtClean="0">
                <a:solidFill>
                  <a:schemeClr val="tx1"/>
                </a:solidFill>
              </a:rPr>
              <a:t>on Trade and Industry</a:t>
            </a:r>
          </a:p>
          <a:p>
            <a:pPr algn="ctr"/>
            <a:endParaRPr lang="en-ZA" b="1" dirty="0" smtClean="0">
              <a:solidFill>
                <a:schemeClr val="tx1"/>
              </a:solidFill>
            </a:endParaRPr>
          </a:p>
          <a:p>
            <a:pPr algn="ctr"/>
            <a:r>
              <a:rPr lang="en-ZA" sz="2000" b="1" dirty="0" err="1" smtClean="0">
                <a:solidFill>
                  <a:schemeClr val="tx1"/>
                </a:solidFill>
              </a:rPr>
              <a:t>Niki</a:t>
            </a:r>
            <a:r>
              <a:rPr lang="en-ZA" sz="2000" b="1" dirty="0" smtClean="0">
                <a:solidFill>
                  <a:schemeClr val="tx1"/>
                </a:solidFill>
              </a:rPr>
              <a:t> Kruger</a:t>
            </a:r>
            <a:br>
              <a:rPr lang="en-ZA" sz="2000" b="1" dirty="0" smtClean="0">
                <a:solidFill>
                  <a:schemeClr val="tx1"/>
                </a:solidFill>
              </a:rPr>
            </a:br>
            <a:r>
              <a:rPr lang="en-ZA" sz="2000" b="1" dirty="0" smtClean="0">
                <a:solidFill>
                  <a:schemeClr val="tx1"/>
                </a:solidFill>
              </a:rPr>
              <a:t>Chief Director: Trade Negotiations</a:t>
            </a:r>
          </a:p>
          <a:p>
            <a:pPr algn="ctr"/>
            <a:r>
              <a:rPr lang="en-ZA" sz="2000" b="1" dirty="0" smtClean="0">
                <a:solidFill>
                  <a:schemeClr val="tx1"/>
                </a:solidFill>
              </a:rPr>
              <a:t>International Trade and Economic Development Division</a:t>
            </a:r>
          </a:p>
          <a:p>
            <a:pPr algn="ctr"/>
            <a:r>
              <a:rPr lang="en-ZA" sz="2000" b="1" dirty="0" smtClean="0">
                <a:solidFill>
                  <a:schemeClr val="tx1"/>
                </a:solidFill>
              </a:rPr>
              <a:t>16 May 2017</a:t>
            </a:r>
            <a:endParaRPr lang="en-ZA" sz="20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685800" y="152399"/>
            <a:ext cx="7772400" cy="1143001"/>
          </a:xfrm>
        </p:spPr>
        <p:txBody>
          <a:bodyPr/>
          <a:lstStyle/>
          <a:p>
            <a:r>
              <a:rPr lang="en-US" sz="3600" b="1" dirty="0" smtClean="0">
                <a:solidFill>
                  <a:srgbClr val="FF0000"/>
                </a:solidFill>
              </a:rPr>
              <a:t>SADC Trade Protocol (TP)</a:t>
            </a:r>
            <a:r>
              <a:rPr lang="en-US" sz="3600" b="1" dirty="0">
                <a:solidFill>
                  <a:srgbClr val="FF0000"/>
                </a:solidFill>
              </a:rPr>
              <a:t/>
            </a:r>
            <a:br>
              <a:rPr lang="en-US" sz="3600" b="1" dirty="0">
                <a:solidFill>
                  <a:srgbClr val="FF0000"/>
                </a:solidFill>
              </a:rPr>
            </a:br>
            <a:endParaRPr lang="en-US" sz="3600" dirty="0">
              <a:solidFill>
                <a:srgbClr val="FF0000"/>
              </a:solidFill>
              <a:latin typeface="Times" charset="0"/>
              <a:ea typeface="MS PGothic" charset="0"/>
            </a:endParaRPr>
          </a:p>
        </p:txBody>
      </p:sp>
      <p:sp>
        <p:nvSpPr>
          <p:cNvPr id="26626" name="Content Placeholder 2"/>
          <p:cNvSpPr>
            <a:spLocks noGrp="1"/>
          </p:cNvSpPr>
          <p:nvPr>
            <p:ph idx="1"/>
          </p:nvPr>
        </p:nvSpPr>
        <p:spPr>
          <a:xfrm>
            <a:off x="228600" y="914400"/>
            <a:ext cx="8534400" cy="5638800"/>
          </a:xfrm>
        </p:spPr>
        <p:txBody>
          <a:bodyPr/>
          <a:lstStyle/>
          <a:p>
            <a:pPr algn="just">
              <a:spcBef>
                <a:spcPts val="0"/>
              </a:spcBef>
            </a:pPr>
            <a:r>
              <a:rPr lang="en-ZA" sz="2400" b="1" dirty="0" smtClean="0">
                <a:latin typeface="Arial" pitchFamily="34" charset="0"/>
                <a:cs typeface="Arial" pitchFamily="34" charset="0"/>
              </a:rPr>
              <a:t> </a:t>
            </a:r>
            <a:r>
              <a:rPr lang="en-ZA" sz="2000" dirty="0" smtClean="0">
                <a:latin typeface="Arial" pitchFamily="34" charset="0"/>
                <a:cs typeface="Arial" pitchFamily="34" charset="0"/>
              </a:rPr>
              <a:t>In force since 25 January 2000. Aims to reduce customs duties and other barriers to trade.</a:t>
            </a:r>
          </a:p>
          <a:p>
            <a:pPr algn="just">
              <a:spcBef>
                <a:spcPts val="0"/>
              </a:spcBef>
            </a:pPr>
            <a:r>
              <a:rPr lang="en-ZA" sz="2000" dirty="0" smtClean="0">
                <a:latin typeface="Arial" pitchFamily="34" charset="0"/>
                <a:cs typeface="Arial" pitchFamily="34" charset="0"/>
              </a:rPr>
              <a:t>13 out of 15 MS have acceded to the TP, with Seychelles the latest.</a:t>
            </a:r>
          </a:p>
          <a:p>
            <a:pPr algn="just">
              <a:spcBef>
                <a:spcPts val="0"/>
              </a:spcBef>
            </a:pPr>
            <a:r>
              <a:rPr lang="en-ZA" sz="2000" dirty="0" smtClean="0">
                <a:latin typeface="Arial" pitchFamily="34" charset="0"/>
                <a:cs typeface="Arial" pitchFamily="34" charset="0"/>
              </a:rPr>
              <a:t>SA/SACU grants duty free status to 99% of products under the agreement.</a:t>
            </a:r>
          </a:p>
          <a:p>
            <a:pPr algn="just">
              <a:spcBef>
                <a:spcPts val="0"/>
              </a:spcBef>
            </a:pPr>
            <a:r>
              <a:rPr lang="en-ZA" sz="2000" dirty="0" smtClean="0">
                <a:latin typeface="Arial" pitchFamily="34" charset="0"/>
                <a:cs typeface="Arial" pitchFamily="34" charset="0"/>
              </a:rPr>
              <a:t>The excluded products are second hand clothing and certain automotive parts. Sugar is liberalized subject to a volume-based quota. </a:t>
            </a:r>
          </a:p>
          <a:p>
            <a:pPr algn="just">
              <a:spcBef>
                <a:spcPts val="0"/>
              </a:spcBef>
            </a:pPr>
            <a:r>
              <a:rPr lang="en-ZA" sz="2000" dirty="0" smtClean="0">
                <a:latin typeface="Arial" pitchFamily="34" charset="0"/>
                <a:cs typeface="Arial" pitchFamily="34" charset="0"/>
              </a:rPr>
              <a:t>Has resulted in increase in intra-regional trade from US$6bn – US$24bn.</a:t>
            </a:r>
          </a:p>
          <a:p>
            <a:pPr algn="just">
              <a:spcBef>
                <a:spcPts val="0"/>
              </a:spcBef>
            </a:pPr>
            <a:r>
              <a:rPr lang="en-ZA" sz="2000" dirty="0" smtClean="0">
                <a:latin typeface="Arial" pitchFamily="34" charset="0"/>
                <a:cs typeface="Arial" pitchFamily="34" charset="0"/>
              </a:rPr>
              <a:t>In 2015, approximately 25% of SA exports went to SADC region while about 6% of imports from SADC region. </a:t>
            </a:r>
          </a:p>
          <a:p>
            <a:pPr algn="just">
              <a:spcBef>
                <a:spcPts val="0"/>
              </a:spcBef>
            </a:pPr>
            <a:r>
              <a:rPr lang="en-ZA" sz="2000" dirty="0" smtClean="0">
                <a:latin typeface="Arial" pitchFamily="34" charset="0"/>
                <a:cs typeface="Arial" pitchFamily="34" charset="0"/>
              </a:rPr>
              <a:t>Currently over 90% of products are traded duty free. If fully implemented, over 99% of products will be traded free of duty within SADC.</a:t>
            </a:r>
          </a:p>
          <a:p>
            <a:pPr algn="just">
              <a:spcBef>
                <a:spcPts val="0"/>
              </a:spcBef>
            </a:pPr>
            <a:r>
              <a:rPr lang="en-ZA" sz="2000" dirty="0" smtClean="0">
                <a:latin typeface="Arial" pitchFamily="34" charset="0"/>
                <a:cs typeface="Arial" pitchFamily="34" charset="0"/>
              </a:rPr>
              <a:t>SA to Chair SADC from August 2017-2018 – focus will be the implementation of the SADC TP and the industrial work programme.</a:t>
            </a:r>
          </a:p>
          <a:p>
            <a:pPr lvl="0">
              <a:buNone/>
            </a:pPr>
            <a:r>
              <a:rPr lang="en-US" sz="2400" dirty="0" smtClean="0">
                <a:latin typeface="Arial"/>
                <a:cs typeface="Arial"/>
              </a:rPr>
              <a:t> </a:t>
            </a:r>
            <a:endParaRPr lang="en-US" sz="2400" b="1" dirty="0">
              <a:latin typeface="Arial"/>
              <a:cs typeface="Arial"/>
            </a:endParaRPr>
          </a:p>
          <a:p>
            <a:endParaRPr lang="en-US" sz="2800" dirty="0">
              <a:latin typeface="Arial" charset="0"/>
              <a:ea typeface="MS PGothic" charset="0"/>
              <a:cs typeface="Arial" charset="0"/>
            </a:endParaRPr>
          </a:p>
        </p:txBody>
      </p:sp>
      <p:sp>
        <p:nvSpPr>
          <p:cNvPr id="2662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charset="0"/>
                <a:ea typeface="MS PGothic" charset="0"/>
                <a:cs typeface="MS PGothic" charset="0"/>
              </a:defRPr>
            </a:lvl1pPr>
            <a:lvl2pPr marL="742950" indent="-285750" eaLnBrk="0" hangingPunct="0">
              <a:defRPr sz="2400">
                <a:solidFill>
                  <a:schemeClr val="tx1"/>
                </a:solidFill>
                <a:latin typeface="Times" charset="0"/>
                <a:ea typeface="MS PGothic" charset="0"/>
                <a:cs typeface="MS PGothic" charset="0"/>
              </a:defRPr>
            </a:lvl2pPr>
            <a:lvl3pPr marL="1143000" indent="-228600" eaLnBrk="0" hangingPunct="0">
              <a:defRPr sz="2400">
                <a:solidFill>
                  <a:schemeClr val="tx1"/>
                </a:solidFill>
                <a:latin typeface="Times" charset="0"/>
                <a:ea typeface="MS PGothic" charset="0"/>
                <a:cs typeface="MS PGothic" charset="0"/>
              </a:defRPr>
            </a:lvl3pPr>
            <a:lvl4pPr marL="1600200" indent="-228600" eaLnBrk="0" hangingPunct="0">
              <a:defRPr sz="2400">
                <a:solidFill>
                  <a:schemeClr val="tx1"/>
                </a:solidFill>
                <a:latin typeface="Times" charset="0"/>
                <a:ea typeface="MS PGothic" charset="0"/>
                <a:cs typeface="MS PGothic" charset="0"/>
              </a:defRPr>
            </a:lvl4pPr>
            <a:lvl5pPr marL="2057400" indent="-228600" eaLnBrk="0" hangingPunct="0">
              <a:defRPr sz="2400">
                <a:solidFill>
                  <a:schemeClr val="tx1"/>
                </a:solidFill>
                <a:latin typeface="Times"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Times"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Times"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Times"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Times" charset="0"/>
                <a:ea typeface="MS PGothic" charset="0"/>
                <a:cs typeface="MS PGothic" charset="0"/>
              </a:defRPr>
            </a:lvl9pPr>
          </a:lstStyle>
          <a:p>
            <a:fld id="{2BD25A15-5FC7-D842-A1E1-6A8367415B58}" type="slidenum">
              <a:rPr lang="en-US" sz="1400">
                <a:cs typeface="Arial" charset="0"/>
              </a:rPr>
              <a:pPr/>
              <a:t>10</a:t>
            </a:fld>
            <a:endParaRPr lang="en-US" sz="1400">
              <a:cs typeface="Arial" charset="0"/>
            </a:endParaRPr>
          </a:p>
        </p:txBody>
      </p:sp>
    </p:spTree>
    <p:extLst>
      <p:ext uri="{BB962C8B-B14F-4D97-AF65-F5344CB8AC3E}">
        <p14:creationId xmlns:p14="http://schemas.microsoft.com/office/powerpoint/2010/main" val="3942926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pitchFamily="-84" charset="0"/>
                <a:ea typeface="MS PGothic" pitchFamily="34" charset="-128"/>
              </a:defRPr>
            </a:lvl1pPr>
            <a:lvl2pPr marL="742950" indent="-285750" eaLnBrk="0" hangingPunct="0">
              <a:spcBef>
                <a:spcPct val="20000"/>
              </a:spcBef>
              <a:buChar char="–"/>
              <a:defRPr sz="2800">
                <a:solidFill>
                  <a:schemeClr val="tx1"/>
                </a:solidFill>
                <a:latin typeface="Times" pitchFamily="-84" charset="0"/>
                <a:ea typeface="MS PGothic" pitchFamily="34" charset="-128"/>
              </a:defRPr>
            </a:lvl2pPr>
            <a:lvl3pPr marL="1143000" indent="-228600" eaLnBrk="0" hangingPunct="0">
              <a:spcBef>
                <a:spcPct val="20000"/>
              </a:spcBef>
              <a:buChar char="•"/>
              <a:defRPr sz="2400">
                <a:solidFill>
                  <a:schemeClr val="tx1"/>
                </a:solidFill>
                <a:latin typeface="Times" pitchFamily="-84" charset="0"/>
                <a:ea typeface="MS PGothic" pitchFamily="34" charset="-128"/>
              </a:defRPr>
            </a:lvl3pPr>
            <a:lvl4pPr marL="1600200" indent="-228600" eaLnBrk="0" hangingPunct="0">
              <a:spcBef>
                <a:spcPct val="20000"/>
              </a:spcBef>
              <a:buChar char="–"/>
              <a:defRPr sz="2000">
                <a:solidFill>
                  <a:schemeClr val="tx1"/>
                </a:solidFill>
                <a:latin typeface="Times" pitchFamily="-84" charset="0"/>
                <a:ea typeface="MS PGothic" pitchFamily="34" charset="-128"/>
              </a:defRPr>
            </a:lvl4pPr>
            <a:lvl5pPr marL="2057400" indent="-228600" eaLnBrk="0" hangingPunct="0">
              <a:spcBef>
                <a:spcPct val="20000"/>
              </a:spcBef>
              <a:buChar char="»"/>
              <a:defRPr sz="2000">
                <a:solidFill>
                  <a:schemeClr val="tx1"/>
                </a:solidFill>
                <a:latin typeface="Times" pitchFamily="-8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9pPr>
          </a:lstStyle>
          <a:p>
            <a:pPr>
              <a:spcBef>
                <a:spcPct val="0"/>
              </a:spcBef>
              <a:buFontTx/>
              <a:buNone/>
            </a:pPr>
            <a:fld id="{04BE11E4-F488-40E3-A59C-36E3EBC2D815}" type="slidenum">
              <a:rPr lang="en-US" altLang="en-US" sz="1400" smtClean="0"/>
              <a:pPr>
                <a:spcBef>
                  <a:spcPct val="0"/>
                </a:spcBef>
                <a:buFontTx/>
                <a:buNone/>
              </a:pPr>
              <a:t>11</a:t>
            </a:fld>
            <a:endParaRPr lang="en-US" altLang="en-US" sz="1400" smtClean="0"/>
          </a:p>
        </p:txBody>
      </p:sp>
      <p:sp>
        <p:nvSpPr>
          <p:cNvPr id="3075" name="Rectangle 2"/>
          <p:cNvSpPr>
            <a:spLocks noGrp="1" noChangeArrowheads="1"/>
          </p:cNvSpPr>
          <p:nvPr>
            <p:ph type="title"/>
          </p:nvPr>
        </p:nvSpPr>
        <p:spPr>
          <a:xfrm>
            <a:off x="179388" y="76199"/>
            <a:ext cx="8964612" cy="406159"/>
          </a:xfrm>
        </p:spPr>
        <p:txBody>
          <a:bodyPr/>
          <a:lstStyle/>
          <a:p>
            <a:pPr eaLnBrk="1" hangingPunct="1"/>
            <a:r>
              <a:rPr lang="en-US" sz="3200" b="1" dirty="0" smtClean="0">
                <a:solidFill>
                  <a:srgbClr val="FF0000"/>
                </a:solidFill>
                <a:latin typeface="Arial"/>
                <a:cs typeface="Arial"/>
              </a:rPr>
              <a:t>SADC Services Negotiations</a:t>
            </a:r>
            <a:endParaRPr lang="en-US" altLang="en-US" sz="3200" b="1" dirty="0" smtClean="0">
              <a:solidFill>
                <a:srgbClr val="FF0000"/>
              </a:solidFill>
              <a:latin typeface="Arial" pitchFamily="34" charset="0"/>
            </a:endParaRPr>
          </a:p>
        </p:txBody>
      </p:sp>
      <p:sp>
        <p:nvSpPr>
          <p:cNvPr id="3076" name="Rectangle 3"/>
          <p:cNvSpPr>
            <a:spLocks noGrp="1" noChangeArrowheads="1"/>
          </p:cNvSpPr>
          <p:nvPr>
            <p:ph type="body" idx="1"/>
          </p:nvPr>
        </p:nvSpPr>
        <p:spPr>
          <a:xfrm>
            <a:off x="1" y="819150"/>
            <a:ext cx="9220200" cy="4895850"/>
          </a:xfrm>
        </p:spPr>
        <p:txBody>
          <a:bodyPr/>
          <a:lstStyle/>
          <a:p>
            <a:pPr>
              <a:spcBef>
                <a:spcPct val="0"/>
              </a:spcBef>
            </a:pPr>
            <a:endParaRPr lang="en-US" altLang="en-US" sz="2600" dirty="0" smtClean="0">
              <a:latin typeface="Arial" pitchFamily="34" charset="0"/>
            </a:endParaRPr>
          </a:p>
          <a:p>
            <a:pPr>
              <a:spcBef>
                <a:spcPct val="0"/>
              </a:spcBef>
            </a:pPr>
            <a:endParaRPr lang="en-ZA" altLang="en-US" sz="2600" i="1" dirty="0" smtClean="0">
              <a:latin typeface="Arial" pitchFamily="34" charset="0"/>
            </a:endParaRPr>
          </a:p>
          <a:p>
            <a:pPr>
              <a:lnSpc>
                <a:spcPct val="80000"/>
              </a:lnSpc>
              <a:spcBef>
                <a:spcPct val="0"/>
              </a:spcBef>
            </a:pPr>
            <a:endParaRPr lang="en-US" altLang="en-US" sz="2600" dirty="0" smtClean="0">
              <a:latin typeface="Arial" pitchFamily="34" charset="0"/>
            </a:endParaRPr>
          </a:p>
          <a:p>
            <a:pPr>
              <a:lnSpc>
                <a:spcPct val="80000"/>
              </a:lnSpc>
              <a:spcBef>
                <a:spcPct val="0"/>
              </a:spcBef>
            </a:pPr>
            <a:endParaRPr lang="en-US" altLang="en-US" sz="2600" dirty="0" smtClean="0">
              <a:latin typeface="Arial" pitchFamily="34" charset="0"/>
            </a:endParaRPr>
          </a:p>
        </p:txBody>
      </p:sp>
      <p:sp>
        <p:nvSpPr>
          <p:cNvPr id="2" name="TextBox 1"/>
          <p:cNvSpPr txBox="1"/>
          <p:nvPr/>
        </p:nvSpPr>
        <p:spPr>
          <a:xfrm>
            <a:off x="457200" y="819150"/>
            <a:ext cx="8229600" cy="4924425"/>
          </a:xfrm>
          <a:prstGeom prst="rect">
            <a:avLst/>
          </a:prstGeom>
          <a:noFill/>
        </p:spPr>
        <p:txBody>
          <a:bodyPr wrap="square" rtlCol="0">
            <a:spAutoFit/>
          </a:bodyPr>
          <a:lstStyle/>
          <a:p>
            <a:pPr marL="342900" indent="-342900" algn="just" eaLnBrk="1" hangingPunct="1">
              <a:buFont typeface="Arial" panose="020B0604020202020204" pitchFamily="34" charset="0"/>
              <a:buChar char="•"/>
            </a:pPr>
            <a:r>
              <a:rPr lang="en-US" altLang="en-US" sz="2000" dirty="0" smtClean="0">
                <a:solidFill>
                  <a:schemeClr val="tx1"/>
                </a:solidFill>
              </a:rPr>
              <a:t>The SADC Trade in Services Protocol was approved by Summit in 2012 and negotiations started in 2012 on specific commitments in priority sectors.</a:t>
            </a:r>
          </a:p>
          <a:p>
            <a:pPr algn="just" eaLnBrk="1" hangingPunct="1"/>
            <a:endParaRPr lang="en-US" altLang="en-US" sz="2000" dirty="0" smtClean="0">
              <a:solidFill>
                <a:schemeClr val="tx1"/>
              </a:solidFill>
            </a:endParaRPr>
          </a:p>
          <a:p>
            <a:pPr marL="342900" indent="-342900" algn="just" eaLnBrk="1" hangingPunct="1">
              <a:lnSpc>
                <a:spcPct val="90000"/>
              </a:lnSpc>
              <a:buFont typeface="Arial" panose="020B0604020202020204" pitchFamily="34" charset="0"/>
              <a:buChar char="•"/>
            </a:pPr>
            <a:r>
              <a:rPr lang="en-US" sz="2000" dirty="0" smtClean="0">
                <a:solidFill>
                  <a:schemeClr val="tx1"/>
                </a:solidFill>
                <a:latin typeface="Arial" pitchFamily="34" charset="0"/>
                <a:cs typeface="Arial" pitchFamily="34" charset="0"/>
              </a:rPr>
              <a:t>SA </a:t>
            </a:r>
            <a:r>
              <a:rPr lang="en-US" sz="2000" dirty="0">
                <a:solidFill>
                  <a:schemeClr val="tx1"/>
                </a:solidFill>
                <a:latin typeface="Arial" pitchFamily="34" charset="0"/>
                <a:cs typeface="Arial" pitchFamily="34" charset="0"/>
              </a:rPr>
              <a:t>has a well developed services sector, already active in SADC and Africa. </a:t>
            </a:r>
            <a:r>
              <a:rPr lang="en-US" sz="2000" dirty="0" smtClean="0">
                <a:solidFill>
                  <a:schemeClr val="tx1"/>
                </a:solidFill>
                <a:latin typeface="Arial" pitchFamily="34" charset="0"/>
                <a:cs typeface="Arial" pitchFamily="34" charset="0"/>
              </a:rPr>
              <a:t>The Services Protocol </a:t>
            </a:r>
            <a:r>
              <a:rPr lang="en-US" sz="2000" dirty="0">
                <a:solidFill>
                  <a:schemeClr val="tx1"/>
                </a:solidFill>
                <a:latin typeface="Arial" pitchFamily="34" charset="0"/>
                <a:cs typeface="Arial" pitchFamily="34" charset="0"/>
              </a:rPr>
              <a:t>will consolidate </a:t>
            </a:r>
            <a:r>
              <a:rPr lang="en-US" sz="2000" dirty="0" smtClean="0">
                <a:solidFill>
                  <a:schemeClr val="tx1"/>
                </a:solidFill>
                <a:latin typeface="Arial" pitchFamily="34" charset="0"/>
                <a:cs typeface="Arial" pitchFamily="34" charset="0"/>
              </a:rPr>
              <a:t>this.</a:t>
            </a:r>
          </a:p>
          <a:p>
            <a:pPr algn="just" eaLnBrk="1" hangingPunct="1">
              <a:lnSpc>
                <a:spcPct val="90000"/>
              </a:lnSpc>
            </a:pPr>
            <a:endParaRPr lang="en-US" sz="2000" dirty="0" smtClean="0">
              <a:solidFill>
                <a:schemeClr val="tx1"/>
              </a:solidFill>
              <a:latin typeface="Arial" pitchFamily="34" charset="0"/>
              <a:cs typeface="Arial" pitchFamily="34" charset="0"/>
            </a:endParaRPr>
          </a:p>
          <a:p>
            <a:pPr marL="342900" indent="-342900" algn="just" eaLnBrk="1" hangingPunct="1">
              <a:lnSpc>
                <a:spcPct val="90000"/>
              </a:lnSpc>
              <a:buFont typeface="Arial" panose="020B0604020202020204" pitchFamily="34" charset="0"/>
              <a:buChar char="•"/>
            </a:pPr>
            <a:r>
              <a:rPr lang="en-US" sz="2000" dirty="0" smtClean="0">
                <a:solidFill>
                  <a:schemeClr val="tx1"/>
                </a:solidFill>
                <a:latin typeface="Arial" pitchFamily="34" charset="0"/>
                <a:cs typeface="Arial" pitchFamily="34" charset="0"/>
              </a:rPr>
              <a:t>Enhance </a:t>
            </a:r>
            <a:r>
              <a:rPr lang="en-US" sz="2000" dirty="0">
                <a:solidFill>
                  <a:schemeClr val="tx1"/>
                </a:solidFill>
                <a:latin typeface="Arial" pitchFamily="34" charset="0"/>
                <a:cs typeface="Arial" pitchFamily="34" charset="0"/>
              </a:rPr>
              <a:t>access for SA services </a:t>
            </a:r>
            <a:r>
              <a:rPr lang="en-US" sz="2000" dirty="0" smtClean="0">
                <a:solidFill>
                  <a:schemeClr val="tx1"/>
                </a:solidFill>
                <a:latin typeface="Arial" pitchFamily="34" charset="0"/>
                <a:cs typeface="Arial" pitchFamily="34" charset="0"/>
              </a:rPr>
              <a:t>providers.</a:t>
            </a:r>
          </a:p>
          <a:p>
            <a:pPr algn="just" eaLnBrk="1" hangingPunct="1">
              <a:lnSpc>
                <a:spcPct val="90000"/>
              </a:lnSpc>
            </a:pPr>
            <a:endParaRPr lang="en-US" sz="2000" dirty="0" smtClean="0">
              <a:solidFill>
                <a:schemeClr val="tx1"/>
              </a:solidFill>
              <a:latin typeface="Arial" pitchFamily="34" charset="0"/>
              <a:cs typeface="Arial" pitchFamily="34" charset="0"/>
            </a:endParaRPr>
          </a:p>
          <a:p>
            <a:pPr marL="342900" indent="-342900" algn="just" eaLnBrk="1" hangingPunct="1">
              <a:lnSpc>
                <a:spcPct val="90000"/>
              </a:lnSpc>
              <a:buFont typeface="Arial" panose="020B0604020202020204" pitchFamily="34" charset="0"/>
              <a:buChar char="•"/>
            </a:pPr>
            <a:r>
              <a:rPr lang="en-GB" sz="2000" dirty="0" smtClean="0">
                <a:solidFill>
                  <a:schemeClr val="tx1"/>
                </a:solidFill>
                <a:latin typeface="Arial" pitchFamily="34" charset="0"/>
                <a:cs typeface="Arial" pitchFamily="34" charset="0"/>
              </a:rPr>
              <a:t>SA </a:t>
            </a:r>
            <a:r>
              <a:rPr lang="en-GB" sz="2000" dirty="0">
                <a:solidFill>
                  <a:schemeClr val="tx1"/>
                </a:solidFill>
                <a:latin typeface="Arial" pitchFamily="34" charset="0"/>
                <a:cs typeface="Arial" pitchFamily="34" charset="0"/>
              </a:rPr>
              <a:t>firms can contribute to economic development in the region. </a:t>
            </a:r>
            <a:endParaRPr lang="en-GB" sz="2000" dirty="0" smtClean="0">
              <a:solidFill>
                <a:schemeClr val="tx1"/>
              </a:solidFill>
              <a:latin typeface="Arial" pitchFamily="34" charset="0"/>
              <a:cs typeface="Arial" pitchFamily="34" charset="0"/>
            </a:endParaRPr>
          </a:p>
          <a:p>
            <a:pPr algn="just" eaLnBrk="1" hangingPunct="1">
              <a:lnSpc>
                <a:spcPct val="90000"/>
              </a:lnSpc>
            </a:pPr>
            <a:endParaRPr lang="en-US" sz="2000" dirty="0" smtClean="0">
              <a:solidFill>
                <a:schemeClr val="tx1"/>
              </a:solidFill>
              <a:latin typeface="Arial" pitchFamily="34" charset="0"/>
              <a:cs typeface="Arial" pitchFamily="34" charset="0"/>
            </a:endParaRPr>
          </a:p>
          <a:p>
            <a:pPr marL="342900" indent="-342900" algn="just" eaLnBrk="1" hangingPunct="1">
              <a:lnSpc>
                <a:spcPct val="90000"/>
              </a:lnSpc>
              <a:buFont typeface="Arial" panose="020B0604020202020204" pitchFamily="34" charset="0"/>
              <a:buChar char="•"/>
            </a:pPr>
            <a:r>
              <a:rPr lang="en-US" sz="2000" dirty="0" err="1" smtClean="0">
                <a:solidFill>
                  <a:schemeClr val="tx1"/>
                </a:solidFill>
                <a:latin typeface="Arial" pitchFamily="34" charset="0"/>
                <a:cs typeface="Arial" pitchFamily="34" charset="0"/>
              </a:rPr>
              <a:t>Liberalisation</a:t>
            </a:r>
            <a:r>
              <a:rPr lang="en-US" sz="2000" dirty="0" smtClean="0">
                <a:solidFill>
                  <a:schemeClr val="tx1"/>
                </a:solidFill>
                <a:latin typeface="Arial" pitchFamily="34" charset="0"/>
                <a:cs typeface="Arial" pitchFamily="34" charset="0"/>
              </a:rPr>
              <a:t> </a:t>
            </a:r>
            <a:r>
              <a:rPr lang="en-US" sz="2000" dirty="0">
                <a:solidFill>
                  <a:schemeClr val="tx1"/>
                </a:solidFill>
                <a:latin typeface="Arial" pitchFamily="34" charset="0"/>
                <a:cs typeface="Arial" pitchFamily="34" charset="0"/>
              </a:rPr>
              <a:t>will give SA an advantage over suppliers from outside the </a:t>
            </a:r>
            <a:r>
              <a:rPr lang="en-US" sz="2000" dirty="0" smtClean="0">
                <a:solidFill>
                  <a:schemeClr val="tx1"/>
                </a:solidFill>
                <a:latin typeface="Arial" pitchFamily="34" charset="0"/>
                <a:cs typeface="Arial" pitchFamily="34" charset="0"/>
              </a:rPr>
              <a:t>region.</a:t>
            </a:r>
          </a:p>
          <a:p>
            <a:pPr algn="just" eaLnBrk="1" hangingPunct="1">
              <a:lnSpc>
                <a:spcPct val="90000"/>
              </a:lnSpc>
            </a:pPr>
            <a:endParaRPr lang="en-US" sz="2000" dirty="0" smtClean="0">
              <a:solidFill>
                <a:schemeClr val="tx1"/>
              </a:solidFill>
              <a:latin typeface="Arial" pitchFamily="34" charset="0"/>
              <a:cs typeface="Arial" pitchFamily="34" charset="0"/>
            </a:endParaRPr>
          </a:p>
          <a:p>
            <a:pPr marL="342900" indent="-342900" algn="just" eaLnBrk="1" hangingPunct="1">
              <a:lnSpc>
                <a:spcPct val="90000"/>
              </a:lnSpc>
              <a:buFont typeface="Arial" panose="020B0604020202020204" pitchFamily="34" charset="0"/>
              <a:buChar char="•"/>
            </a:pPr>
            <a:r>
              <a:rPr lang="en-US" sz="2000" dirty="0" smtClean="0">
                <a:solidFill>
                  <a:schemeClr val="tx1"/>
                </a:solidFill>
                <a:latin typeface="Arial" pitchFamily="34" charset="0"/>
                <a:cs typeface="Arial" pitchFamily="34" charset="0"/>
              </a:rPr>
              <a:t>The </a:t>
            </a:r>
            <a:r>
              <a:rPr lang="en-US" sz="2000" dirty="0">
                <a:solidFill>
                  <a:schemeClr val="tx1"/>
                </a:solidFill>
                <a:latin typeface="Arial" pitchFamily="34" charset="0"/>
                <a:cs typeface="Arial" pitchFamily="34" charset="0"/>
              </a:rPr>
              <a:t>Protocol will lay basis for wider services market under the TFTA and CFTA in future.</a:t>
            </a:r>
            <a:endParaRPr lang="en-ZA" sz="2000" dirty="0">
              <a:solidFill>
                <a:schemeClr val="tx1"/>
              </a:solidFill>
              <a:latin typeface="Arial" pitchFamily="34" charset="0"/>
              <a:cs typeface="Arial" pitchFamily="34" charset="0"/>
            </a:endParaRPr>
          </a:p>
          <a:p>
            <a:pPr marL="342900" indent="-342900" algn="just" eaLnBrk="1" hangingPunct="1">
              <a:lnSpc>
                <a:spcPct val="90000"/>
              </a:lnSpc>
              <a:buFont typeface="Arial" panose="020B0604020202020204" pitchFamily="34" charset="0"/>
              <a:buChar char="•"/>
            </a:pPr>
            <a:endParaRPr lang="en-US" sz="2000" b="1" dirty="0">
              <a:solidFill>
                <a:schemeClr val="tx1"/>
              </a:solidFill>
              <a:ea typeface="MS PGothic" charset="0"/>
              <a:cs typeface="Arial" charset="0"/>
            </a:endParaRPr>
          </a:p>
        </p:txBody>
      </p:sp>
    </p:spTree>
    <p:extLst>
      <p:ext uri="{BB962C8B-B14F-4D97-AF65-F5344CB8AC3E}">
        <p14:creationId xmlns:p14="http://schemas.microsoft.com/office/powerpoint/2010/main" val="23769274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pitchFamily="-84" charset="0"/>
                <a:ea typeface="MS PGothic" pitchFamily="34" charset="-128"/>
              </a:defRPr>
            </a:lvl1pPr>
            <a:lvl2pPr marL="742950" indent="-285750" eaLnBrk="0" hangingPunct="0">
              <a:spcBef>
                <a:spcPct val="20000"/>
              </a:spcBef>
              <a:buChar char="–"/>
              <a:defRPr sz="2800">
                <a:solidFill>
                  <a:schemeClr val="tx1"/>
                </a:solidFill>
                <a:latin typeface="Times" pitchFamily="-84" charset="0"/>
                <a:ea typeface="MS PGothic" pitchFamily="34" charset="-128"/>
              </a:defRPr>
            </a:lvl2pPr>
            <a:lvl3pPr marL="1143000" indent="-228600" eaLnBrk="0" hangingPunct="0">
              <a:spcBef>
                <a:spcPct val="20000"/>
              </a:spcBef>
              <a:buChar char="•"/>
              <a:defRPr sz="2400">
                <a:solidFill>
                  <a:schemeClr val="tx1"/>
                </a:solidFill>
                <a:latin typeface="Times" pitchFamily="-84" charset="0"/>
                <a:ea typeface="MS PGothic" pitchFamily="34" charset="-128"/>
              </a:defRPr>
            </a:lvl3pPr>
            <a:lvl4pPr marL="1600200" indent="-228600" eaLnBrk="0" hangingPunct="0">
              <a:spcBef>
                <a:spcPct val="20000"/>
              </a:spcBef>
              <a:buChar char="–"/>
              <a:defRPr sz="2000">
                <a:solidFill>
                  <a:schemeClr val="tx1"/>
                </a:solidFill>
                <a:latin typeface="Times" pitchFamily="-84" charset="0"/>
                <a:ea typeface="MS PGothic" pitchFamily="34" charset="-128"/>
              </a:defRPr>
            </a:lvl4pPr>
            <a:lvl5pPr marL="2057400" indent="-228600" eaLnBrk="0" hangingPunct="0">
              <a:spcBef>
                <a:spcPct val="20000"/>
              </a:spcBef>
              <a:buChar char="»"/>
              <a:defRPr sz="2000">
                <a:solidFill>
                  <a:schemeClr val="tx1"/>
                </a:solidFill>
                <a:latin typeface="Times" pitchFamily="-8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9pPr>
          </a:lstStyle>
          <a:p>
            <a:pPr>
              <a:spcBef>
                <a:spcPct val="0"/>
              </a:spcBef>
              <a:buFontTx/>
              <a:buNone/>
            </a:pPr>
            <a:fld id="{04BE11E4-F488-40E3-A59C-36E3EBC2D815}" type="slidenum">
              <a:rPr lang="en-US" altLang="en-US" sz="1400" smtClean="0"/>
              <a:pPr>
                <a:spcBef>
                  <a:spcPct val="0"/>
                </a:spcBef>
                <a:buFontTx/>
                <a:buNone/>
              </a:pPr>
              <a:t>12</a:t>
            </a:fld>
            <a:endParaRPr lang="en-US" altLang="en-US" sz="1400" smtClean="0"/>
          </a:p>
        </p:txBody>
      </p:sp>
      <p:sp>
        <p:nvSpPr>
          <p:cNvPr id="3075" name="Rectangle 2"/>
          <p:cNvSpPr>
            <a:spLocks noGrp="1" noChangeArrowheads="1"/>
          </p:cNvSpPr>
          <p:nvPr>
            <p:ph type="title"/>
          </p:nvPr>
        </p:nvSpPr>
        <p:spPr>
          <a:xfrm>
            <a:off x="179388" y="180379"/>
            <a:ext cx="8964612" cy="429221"/>
          </a:xfrm>
        </p:spPr>
        <p:txBody>
          <a:bodyPr/>
          <a:lstStyle/>
          <a:p>
            <a:pPr eaLnBrk="1" hangingPunct="1"/>
            <a:r>
              <a:rPr lang="en-US" sz="3200" b="1" dirty="0" smtClean="0">
                <a:solidFill>
                  <a:srgbClr val="FF0000"/>
                </a:solidFill>
                <a:latin typeface="Arial"/>
                <a:cs typeface="Arial"/>
              </a:rPr>
              <a:t>SADC Services Negotiations Cont.</a:t>
            </a:r>
            <a:endParaRPr lang="en-US" altLang="en-US" sz="3200" b="1" dirty="0" smtClean="0">
              <a:solidFill>
                <a:srgbClr val="FF0000"/>
              </a:solidFill>
              <a:latin typeface="Arial" pitchFamily="34" charset="0"/>
            </a:endParaRPr>
          </a:p>
        </p:txBody>
      </p:sp>
      <p:sp>
        <p:nvSpPr>
          <p:cNvPr id="3076" name="Rectangle 3"/>
          <p:cNvSpPr>
            <a:spLocks noGrp="1" noChangeArrowheads="1"/>
          </p:cNvSpPr>
          <p:nvPr>
            <p:ph type="body" idx="1"/>
          </p:nvPr>
        </p:nvSpPr>
        <p:spPr>
          <a:xfrm>
            <a:off x="1" y="819150"/>
            <a:ext cx="9220200" cy="4895850"/>
          </a:xfrm>
        </p:spPr>
        <p:txBody>
          <a:bodyPr/>
          <a:lstStyle/>
          <a:p>
            <a:pPr>
              <a:spcBef>
                <a:spcPct val="0"/>
              </a:spcBef>
            </a:pPr>
            <a:endParaRPr lang="en-US" altLang="en-US" sz="2600" dirty="0" smtClean="0">
              <a:latin typeface="Arial" pitchFamily="34" charset="0"/>
            </a:endParaRPr>
          </a:p>
          <a:p>
            <a:pPr>
              <a:spcBef>
                <a:spcPct val="0"/>
              </a:spcBef>
            </a:pPr>
            <a:endParaRPr lang="en-ZA" altLang="en-US" sz="2600" i="1" dirty="0" smtClean="0">
              <a:latin typeface="Arial" pitchFamily="34" charset="0"/>
            </a:endParaRPr>
          </a:p>
          <a:p>
            <a:pPr>
              <a:lnSpc>
                <a:spcPct val="80000"/>
              </a:lnSpc>
              <a:spcBef>
                <a:spcPct val="0"/>
              </a:spcBef>
            </a:pPr>
            <a:endParaRPr lang="en-US" altLang="en-US" sz="2600" dirty="0" smtClean="0">
              <a:latin typeface="Arial" pitchFamily="34" charset="0"/>
            </a:endParaRPr>
          </a:p>
          <a:p>
            <a:pPr>
              <a:lnSpc>
                <a:spcPct val="80000"/>
              </a:lnSpc>
              <a:spcBef>
                <a:spcPct val="0"/>
              </a:spcBef>
            </a:pPr>
            <a:endParaRPr lang="en-US" altLang="en-US" sz="2600" dirty="0" smtClean="0">
              <a:latin typeface="Arial" pitchFamily="34" charset="0"/>
            </a:endParaRPr>
          </a:p>
        </p:txBody>
      </p:sp>
      <p:sp>
        <p:nvSpPr>
          <p:cNvPr id="2" name="TextBox 1"/>
          <p:cNvSpPr txBox="1"/>
          <p:nvPr/>
        </p:nvSpPr>
        <p:spPr>
          <a:xfrm>
            <a:off x="304800" y="1066800"/>
            <a:ext cx="8458200" cy="4339650"/>
          </a:xfrm>
          <a:prstGeom prst="rect">
            <a:avLst/>
          </a:prstGeom>
          <a:noFill/>
        </p:spPr>
        <p:txBody>
          <a:bodyPr wrap="square" rtlCol="0">
            <a:spAutoFit/>
          </a:bodyPr>
          <a:lstStyle/>
          <a:p>
            <a:pPr marL="342900" indent="-342900" algn="just" eaLnBrk="1" hangingPunct="1">
              <a:lnSpc>
                <a:spcPct val="90000"/>
              </a:lnSpc>
              <a:buFont typeface="Arial" panose="020B0604020202020204" pitchFamily="34" charset="0"/>
              <a:buChar char="•"/>
            </a:pPr>
            <a:r>
              <a:rPr lang="en-GB" altLang="en-US" sz="2000" dirty="0">
                <a:solidFill>
                  <a:schemeClr val="tx1"/>
                </a:solidFill>
              </a:rPr>
              <a:t>SADC Identified 6 priority sectors namely Communications, Construction, Financial, Energy Related Services, Tourism, Transport</a:t>
            </a:r>
            <a:r>
              <a:rPr lang="en-GB" altLang="en-US" sz="2000" dirty="0" smtClean="0">
                <a:solidFill>
                  <a:schemeClr val="tx1"/>
                </a:solidFill>
              </a:rPr>
              <a:t>.</a:t>
            </a:r>
          </a:p>
          <a:p>
            <a:pPr algn="just" eaLnBrk="1" hangingPunct="1">
              <a:lnSpc>
                <a:spcPct val="90000"/>
              </a:lnSpc>
            </a:pPr>
            <a:endParaRPr lang="en-GB" altLang="en-US" sz="2000" dirty="0" smtClean="0">
              <a:solidFill>
                <a:schemeClr val="tx1"/>
              </a:solidFill>
            </a:endParaRPr>
          </a:p>
          <a:p>
            <a:pPr marL="342900" indent="-342900" algn="just" eaLnBrk="1" hangingPunct="1">
              <a:lnSpc>
                <a:spcPct val="90000"/>
              </a:lnSpc>
              <a:buFont typeface="Arial" panose="020B0604020202020204" pitchFamily="34" charset="0"/>
              <a:buChar char="•"/>
            </a:pPr>
            <a:r>
              <a:rPr lang="en-GB" altLang="en-US" sz="2000" dirty="0" smtClean="0">
                <a:solidFill>
                  <a:schemeClr val="tx1"/>
                </a:solidFill>
              </a:rPr>
              <a:t>Negotiations on Communication, Financial, Tourism and Transport services sectors completed.</a:t>
            </a:r>
          </a:p>
          <a:p>
            <a:pPr algn="just" eaLnBrk="1" hangingPunct="1">
              <a:lnSpc>
                <a:spcPct val="90000"/>
              </a:lnSpc>
            </a:pPr>
            <a:endParaRPr lang="en-GB" altLang="en-US" sz="2000" dirty="0" smtClean="0">
              <a:solidFill>
                <a:schemeClr val="tx1"/>
              </a:solidFill>
            </a:endParaRPr>
          </a:p>
          <a:p>
            <a:pPr marL="342900" indent="-342900" algn="just" eaLnBrk="1" hangingPunct="1">
              <a:lnSpc>
                <a:spcPct val="90000"/>
              </a:lnSpc>
              <a:buFont typeface="Arial" panose="020B0604020202020204" pitchFamily="34" charset="0"/>
              <a:buChar char="•"/>
            </a:pPr>
            <a:r>
              <a:rPr lang="en-GB" altLang="en-US" sz="2000" dirty="0" smtClean="0">
                <a:solidFill>
                  <a:schemeClr val="tx1"/>
                </a:solidFill>
              </a:rPr>
              <a:t>Negotiations on Construction and Energy services in early stages.</a:t>
            </a:r>
          </a:p>
          <a:p>
            <a:pPr algn="just" eaLnBrk="1" hangingPunct="1">
              <a:lnSpc>
                <a:spcPct val="90000"/>
              </a:lnSpc>
            </a:pPr>
            <a:endParaRPr lang="en-GB" altLang="en-US" sz="2000" dirty="0" smtClean="0">
              <a:solidFill>
                <a:schemeClr val="tx1"/>
              </a:solidFill>
            </a:endParaRPr>
          </a:p>
          <a:p>
            <a:pPr marL="342900" indent="-342900" algn="just" eaLnBrk="1" hangingPunct="1">
              <a:lnSpc>
                <a:spcPct val="90000"/>
              </a:lnSpc>
              <a:buFont typeface="Arial" panose="020B0604020202020204" pitchFamily="34" charset="0"/>
              <a:buChar char="•"/>
            </a:pPr>
            <a:r>
              <a:rPr lang="en-GB" altLang="en-US" sz="2000" dirty="0" smtClean="0">
                <a:solidFill>
                  <a:schemeClr val="tx1"/>
                </a:solidFill>
              </a:rPr>
              <a:t>Thirteen countries have made offers so far – Angola and  Namibia outstanding.</a:t>
            </a:r>
          </a:p>
          <a:p>
            <a:pPr algn="just" eaLnBrk="1" hangingPunct="1">
              <a:lnSpc>
                <a:spcPct val="90000"/>
              </a:lnSpc>
            </a:pPr>
            <a:endParaRPr lang="en-GB" altLang="en-US" sz="2000" dirty="0" smtClean="0">
              <a:solidFill>
                <a:schemeClr val="tx1"/>
              </a:solidFill>
            </a:endParaRPr>
          </a:p>
          <a:p>
            <a:pPr marL="342900" indent="-342900" algn="just" eaLnBrk="1" hangingPunct="1">
              <a:lnSpc>
                <a:spcPct val="90000"/>
              </a:lnSpc>
              <a:buFont typeface="Arial" panose="020B0604020202020204" pitchFamily="34" charset="0"/>
              <a:buChar char="•"/>
            </a:pPr>
            <a:r>
              <a:rPr lang="en-GB" altLang="en-US" sz="2000" dirty="0" smtClean="0">
                <a:solidFill>
                  <a:schemeClr val="tx1"/>
                </a:solidFill>
              </a:rPr>
              <a:t>The indicative timeline for finalization of negotiations was  September 2016 but negotiations on two sectors still to be finalised. CMT in June/July will decide on new timeline.</a:t>
            </a:r>
          </a:p>
          <a:p>
            <a:pPr eaLnBrk="1" hangingPunct="1"/>
            <a:endParaRPr lang="en-US" b="1" dirty="0">
              <a:solidFill>
                <a:schemeClr val="tx1"/>
              </a:solidFill>
              <a:ea typeface="MS PGothic" charset="0"/>
              <a:cs typeface="Arial" charset="0"/>
            </a:endParaRPr>
          </a:p>
        </p:txBody>
      </p:sp>
    </p:spTree>
    <p:extLst>
      <p:ext uri="{BB962C8B-B14F-4D97-AF65-F5344CB8AC3E}">
        <p14:creationId xmlns:p14="http://schemas.microsoft.com/office/powerpoint/2010/main" val="23769274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pitchFamily="-84" charset="0"/>
                <a:ea typeface="MS PGothic" pitchFamily="34" charset="-128"/>
              </a:defRPr>
            </a:lvl1pPr>
            <a:lvl2pPr marL="742950" indent="-285750" eaLnBrk="0" hangingPunct="0">
              <a:spcBef>
                <a:spcPct val="20000"/>
              </a:spcBef>
              <a:buChar char="–"/>
              <a:defRPr sz="2800">
                <a:solidFill>
                  <a:schemeClr val="tx1"/>
                </a:solidFill>
                <a:latin typeface="Times" pitchFamily="-84" charset="0"/>
                <a:ea typeface="MS PGothic" pitchFamily="34" charset="-128"/>
              </a:defRPr>
            </a:lvl2pPr>
            <a:lvl3pPr marL="1143000" indent="-228600" eaLnBrk="0" hangingPunct="0">
              <a:spcBef>
                <a:spcPct val="20000"/>
              </a:spcBef>
              <a:buChar char="•"/>
              <a:defRPr sz="2400">
                <a:solidFill>
                  <a:schemeClr val="tx1"/>
                </a:solidFill>
                <a:latin typeface="Times" pitchFamily="-84" charset="0"/>
                <a:ea typeface="MS PGothic" pitchFamily="34" charset="-128"/>
              </a:defRPr>
            </a:lvl3pPr>
            <a:lvl4pPr marL="1600200" indent="-228600" eaLnBrk="0" hangingPunct="0">
              <a:spcBef>
                <a:spcPct val="20000"/>
              </a:spcBef>
              <a:buChar char="–"/>
              <a:defRPr sz="2000">
                <a:solidFill>
                  <a:schemeClr val="tx1"/>
                </a:solidFill>
                <a:latin typeface="Times" pitchFamily="-84" charset="0"/>
                <a:ea typeface="MS PGothic" pitchFamily="34" charset="-128"/>
              </a:defRPr>
            </a:lvl4pPr>
            <a:lvl5pPr marL="2057400" indent="-228600" eaLnBrk="0" hangingPunct="0">
              <a:spcBef>
                <a:spcPct val="20000"/>
              </a:spcBef>
              <a:buChar char="»"/>
              <a:defRPr sz="2000">
                <a:solidFill>
                  <a:schemeClr val="tx1"/>
                </a:solidFill>
                <a:latin typeface="Times" pitchFamily="-8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9pPr>
          </a:lstStyle>
          <a:p>
            <a:pPr>
              <a:spcBef>
                <a:spcPct val="0"/>
              </a:spcBef>
              <a:buFontTx/>
              <a:buNone/>
            </a:pPr>
            <a:fld id="{642AAB52-9B07-4DDD-8976-84D175C2F243}" type="slidenum">
              <a:rPr lang="en-US" altLang="en-US" sz="1400" smtClean="0"/>
              <a:pPr>
                <a:spcBef>
                  <a:spcPct val="0"/>
                </a:spcBef>
                <a:buFontTx/>
                <a:buNone/>
              </a:pPr>
              <a:t>13</a:t>
            </a:fld>
            <a:endParaRPr lang="en-US" altLang="en-US" sz="1400" dirty="0" smtClean="0"/>
          </a:p>
        </p:txBody>
      </p:sp>
      <p:sp>
        <p:nvSpPr>
          <p:cNvPr id="13316" name="Rectangle 3"/>
          <p:cNvSpPr>
            <a:spLocks noGrp="1" noChangeArrowheads="1"/>
          </p:cNvSpPr>
          <p:nvPr>
            <p:ph type="body" idx="1"/>
          </p:nvPr>
        </p:nvSpPr>
        <p:spPr>
          <a:xfrm>
            <a:off x="106363" y="609600"/>
            <a:ext cx="8656637" cy="5181600"/>
          </a:xfrm>
        </p:spPr>
        <p:txBody>
          <a:bodyPr/>
          <a:lstStyle/>
          <a:p>
            <a:pPr algn="just"/>
            <a:r>
              <a:rPr lang="en-US" sz="2000" dirty="0" smtClean="0">
                <a:latin typeface="Arial"/>
                <a:cs typeface="Arial"/>
              </a:rPr>
              <a:t>Tripartite initiative has three pillars: market access, cross-border infrastructure and regional industrial development.</a:t>
            </a:r>
          </a:p>
          <a:p>
            <a:pPr marL="0" indent="0" algn="just">
              <a:buNone/>
            </a:pPr>
            <a:endParaRPr lang="en-US" sz="2000" dirty="0" smtClean="0">
              <a:latin typeface="Arial"/>
              <a:cs typeface="Arial"/>
            </a:endParaRPr>
          </a:p>
          <a:p>
            <a:pPr algn="just"/>
            <a:r>
              <a:rPr lang="en-GB" sz="2000" dirty="0" smtClean="0">
                <a:latin typeface="Arial"/>
                <a:cs typeface="Arial"/>
              </a:rPr>
              <a:t>TFTA will combine markets of 26 countries with a population of nearly 625 million and a combined GDP of US$1.6 trillion. </a:t>
            </a:r>
          </a:p>
          <a:p>
            <a:pPr marL="0" indent="0" algn="just">
              <a:buNone/>
            </a:pPr>
            <a:endParaRPr lang="en-GB" sz="2000" dirty="0" smtClean="0">
              <a:latin typeface="Arial"/>
              <a:cs typeface="Arial"/>
            </a:endParaRPr>
          </a:p>
          <a:p>
            <a:pPr algn="just"/>
            <a:r>
              <a:rPr lang="en-GB" sz="2000" dirty="0" smtClean="0">
                <a:latin typeface="Arial"/>
                <a:cs typeface="Arial"/>
              </a:rPr>
              <a:t>Provide market scale that could launch a sizeable part of the continent onto a new developmental trajectory.</a:t>
            </a:r>
          </a:p>
          <a:p>
            <a:pPr marL="0" indent="0" algn="just">
              <a:buNone/>
            </a:pPr>
            <a:endParaRPr lang="en-GB" sz="2000" dirty="0" smtClean="0">
              <a:latin typeface="Arial"/>
              <a:cs typeface="Arial"/>
            </a:endParaRPr>
          </a:p>
          <a:p>
            <a:pPr algn="just"/>
            <a:r>
              <a:rPr lang="en-GB" sz="2000" dirty="0" smtClean="0">
                <a:latin typeface="Arial"/>
                <a:cs typeface="Arial"/>
              </a:rPr>
              <a:t>The T-FTA to form the basis for an Africa-wide FTA.</a:t>
            </a:r>
            <a:r>
              <a:rPr lang="en-US" sz="2000" dirty="0" smtClean="0">
                <a:latin typeface="Arial"/>
                <a:cs typeface="Arial"/>
              </a:rPr>
              <a:t> </a:t>
            </a:r>
          </a:p>
          <a:p>
            <a:pPr marL="0" indent="0" algn="just">
              <a:buNone/>
            </a:pPr>
            <a:endParaRPr lang="en-US" sz="2000" dirty="0" smtClean="0">
              <a:latin typeface="Arial"/>
              <a:cs typeface="Arial"/>
            </a:endParaRPr>
          </a:p>
          <a:p>
            <a:pPr algn="just"/>
            <a:r>
              <a:rPr lang="en-US" sz="2000" dirty="0" smtClean="0">
                <a:latin typeface="Arial"/>
                <a:cs typeface="Arial"/>
              </a:rPr>
              <a:t>T-FTA launched on 10 June 2015 following the launch of negotiations in 2011. </a:t>
            </a:r>
            <a:r>
              <a:rPr lang="en-GB" sz="2000" dirty="0" smtClean="0">
                <a:latin typeface="Arial"/>
                <a:cs typeface="Arial"/>
              </a:rPr>
              <a:t>Launch signified the conclusion of negotiations on the legal text of the main agreement and most of the annexes to the Agreement; work towards a functional FTA continued as part of the built-in agenda.</a:t>
            </a:r>
          </a:p>
        </p:txBody>
      </p:sp>
      <p:sp>
        <p:nvSpPr>
          <p:cNvPr id="5" name="Rectangle 2"/>
          <p:cNvSpPr txBox="1">
            <a:spLocks noGrp="1" noChangeArrowheads="1"/>
          </p:cNvSpPr>
          <p:nvPr>
            <p:ph type="title"/>
          </p:nvPr>
        </p:nvSpPr>
        <p:spPr bwMode="auto">
          <a:xfrm>
            <a:off x="428625" y="200025"/>
            <a:ext cx="8058150" cy="7143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a:lstStyle>
          <a:p>
            <a:pPr eaLnBrk="1" hangingPunct="1"/>
            <a:r>
              <a:rPr lang="en-ZA" sz="3200" b="1" dirty="0" smtClean="0">
                <a:solidFill>
                  <a:srgbClr val="FF0000"/>
                </a:solidFill>
                <a:latin typeface="Arial"/>
                <a:cs typeface="Arial"/>
              </a:rPr>
              <a:t>Tripartite FTA Negotiations</a:t>
            </a:r>
            <a:r>
              <a:rPr lang="en-US" sz="3200" b="1" dirty="0">
                <a:solidFill>
                  <a:srgbClr val="FF0000"/>
                </a:solidFill>
                <a:latin typeface="Arial"/>
                <a:cs typeface="Arial"/>
              </a:rPr>
              <a:t/>
            </a:r>
            <a:br>
              <a:rPr lang="en-US" sz="3200" b="1" dirty="0">
                <a:solidFill>
                  <a:srgbClr val="FF0000"/>
                </a:solidFill>
                <a:latin typeface="Arial"/>
                <a:cs typeface="Arial"/>
              </a:rPr>
            </a:br>
            <a:endParaRPr lang="en-GB" sz="3200" b="1" kern="1200" dirty="0">
              <a:solidFill>
                <a:srgbClr val="FF0000"/>
              </a:solidFill>
              <a:latin typeface="Arial"/>
              <a:cs typeface="Arial"/>
            </a:endParaRPr>
          </a:p>
        </p:txBody>
      </p:sp>
    </p:spTree>
    <p:extLst>
      <p:ext uri="{BB962C8B-B14F-4D97-AF65-F5344CB8AC3E}">
        <p14:creationId xmlns:p14="http://schemas.microsoft.com/office/powerpoint/2010/main" val="38687558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pitchFamily="-84" charset="0"/>
                <a:ea typeface="MS PGothic" pitchFamily="34" charset="-128"/>
              </a:defRPr>
            </a:lvl1pPr>
            <a:lvl2pPr marL="742950" indent="-285750" eaLnBrk="0" hangingPunct="0">
              <a:spcBef>
                <a:spcPct val="20000"/>
              </a:spcBef>
              <a:buChar char="–"/>
              <a:defRPr sz="2800">
                <a:solidFill>
                  <a:schemeClr val="tx1"/>
                </a:solidFill>
                <a:latin typeface="Times" pitchFamily="-84" charset="0"/>
                <a:ea typeface="MS PGothic" pitchFamily="34" charset="-128"/>
              </a:defRPr>
            </a:lvl2pPr>
            <a:lvl3pPr marL="1143000" indent="-228600" eaLnBrk="0" hangingPunct="0">
              <a:spcBef>
                <a:spcPct val="20000"/>
              </a:spcBef>
              <a:buChar char="•"/>
              <a:defRPr sz="2400">
                <a:solidFill>
                  <a:schemeClr val="tx1"/>
                </a:solidFill>
                <a:latin typeface="Times" pitchFamily="-84" charset="0"/>
                <a:ea typeface="MS PGothic" pitchFamily="34" charset="-128"/>
              </a:defRPr>
            </a:lvl3pPr>
            <a:lvl4pPr marL="1600200" indent="-228600" eaLnBrk="0" hangingPunct="0">
              <a:spcBef>
                <a:spcPct val="20000"/>
              </a:spcBef>
              <a:buChar char="–"/>
              <a:defRPr sz="2000">
                <a:solidFill>
                  <a:schemeClr val="tx1"/>
                </a:solidFill>
                <a:latin typeface="Times" pitchFamily="-84" charset="0"/>
                <a:ea typeface="MS PGothic" pitchFamily="34" charset="-128"/>
              </a:defRPr>
            </a:lvl4pPr>
            <a:lvl5pPr marL="2057400" indent="-228600" eaLnBrk="0" hangingPunct="0">
              <a:spcBef>
                <a:spcPct val="20000"/>
              </a:spcBef>
              <a:buChar char="»"/>
              <a:defRPr sz="2000">
                <a:solidFill>
                  <a:schemeClr val="tx1"/>
                </a:solidFill>
                <a:latin typeface="Times" pitchFamily="-8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9pPr>
          </a:lstStyle>
          <a:p>
            <a:pPr>
              <a:spcBef>
                <a:spcPct val="0"/>
              </a:spcBef>
              <a:buFontTx/>
              <a:buNone/>
            </a:pPr>
            <a:fld id="{642AAB52-9B07-4DDD-8976-84D175C2F243}" type="slidenum">
              <a:rPr lang="en-US" altLang="en-US" sz="1400" smtClean="0"/>
              <a:pPr>
                <a:spcBef>
                  <a:spcPct val="0"/>
                </a:spcBef>
                <a:buFontTx/>
                <a:buNone/>
              </a:pPr>
              <a:t>14</a:t>
            </a:fld>
            <a:endParaRPr lang="en-US" altLang="en-US" sz="1400" dirty="0" smtClean="0"/>
          </a:p>
        </p:txBody>
      </p:sp>
      <p:sp>
        <p:nvSpPr>
          <p:cNvPr id="13316" name="Rectangle 3"/>
          <p:cNvSpPr>
            <a:spLocks noGrp="1" noChangeArrowheads="1"/>
          </p:cNvSpPr>
          <p:nvPr>
            <p:ph type="body" idx="1"/>
          </p:nvPr>
        </p:nvSpPr>
        <p:spPr>
          <a:xfrm>
            <a:off x="304800" y="914400"/>
            <a:ext cx="8610600" cy="4571999"/>
          </a:xfrm>
        </p:spPr>
        <p:txBody>
          <a:bodyPr/>
          <a:lstStyle/>
          <a:p>
            <a:pPr algn="just"/>
            <a:r>
              <a:rPr lang="en-ZA" altLang="en-US" sz="2000" b="1" dirty="0" smtClean="0">
                <a:latin typeface="Arial" charset="0"/>
                <a:cs typeface="Arial" charset="0"/>
              </a:rPr>
              <a:t>STATUS UPDATE: MARKET INTEGRATION</a:t>
            </a:r>
            <a:endParaRPr lang="en-US" sz="2000" dirty="0" smtClean="0">
              <a:latin typeface="Arial"/>
              <a:cs typeface="Arial"/>
            </a:endParaRPr>
          </a:p>
          <a:p>
            <a:pPr algn="just">
              <a:buFontTx/>
              <a:buChar char="-"/>
            </a:pPr>
            <a:r>
              <a:rPr lang="en-GB" sz="2000" dirty="0" smtClean="0">
                <a:latin typeface="Arial"/>
                <a:cs typeface="Arial"/>
              </a:rPr>
              <a:t>Legal scrubbing of most annexes has been concluded with outstanding annexes completed and to be legally scrubbed in May 2017.</a:t>
            </a:r>
          </a:p>
          <a:p>
            <a:pPr algn="just">
              <a:buFontTx/>
              <a:buChar char="-"/>
            </a:pPr>
            <a:r>
              <a:rPr lang="en-GB" sz="2000" dirty="0" smtClean="0">
                <a:latin typeface="Arial"/>
                <a:cs typeface="Arial"/>
              </a:rPr>
              <a:t>Outstanding work: list rules that will form an appendix to the Annex on Rules of Origin and the tariff concessions that will be granted to each other by Member States of the TFTA.</a:t>
            </a:r>
          </a:p>
          <a:p>
            <a:pPr algn="just">
              <a:buFontTx/>
              <a:buChar char="-"/>
            </a:pPr>
            <a:r>
              <a:rPr lang="en-US" sz="2000" dirty="0" smtClean="0">
                <a:latin typeface="Arial" panose="020B0604020202020204" pitchFamily="34" charset="0"/>
                <a:cs typeface="Arial" panose="020B0604020202020204" pitchFamily="34" charset="0"/>
              </a:rPr>
              <a:t>For SA/SACU , the SADC list rules are a basis for negotiation and the negotiations will be informed by industrial policy objectives.</a:t>
            </a:r>
          </a:p>
          <a:p>
            <a:pPr algn="just">
              <a:buFontTx/>
              <a:buChar char="-"/>
            </a:pPr>
            <a:r>
              <a:rPr lang="en-US" sz="2000" dirty="0" smtClean="0">
                <a:latin typeface="Arial" panose="020B0604020202020204" pitchFamily="34" charset="0"/>
                <a:cs typeface="Arial" panose="020B0604020202020204" pitchFamily="34" charset="0"/>
              </a:rPr>
              <a:t>Negotiations on tariff preferences are among TFTA members with no preferential arrangements in place between them (i.e. no reopening SADC Trade Protocol) </a:t>
            </a:r>
          </a:p>
          <a:p>
            <a:pPr algn="just">
              <a:buFontTx/>
              <a:buChar char="-"/>
            </a:pPr>
            <a:r>
              <a:rPr lang="en-US" sz="2000" dirty="0" smtClean="0">
                <a:latin typeface="Arial" panose="020B0604020202020204" pitchFamily="34" charset="0"/>
                <a:cs typeface="Arial" panose="020B0604020202020204" pitchFamily="34" charset="0"/>
              </a:rPr>
              <a:t>In effect SACU is negotiating tariff concessions with non-SADC Members of TFTA (notably EAC, Egypt, Ethiopia, Djibouti, Eritrea, Sudan).</a:t>
            </a:r>
          </a:p>
          <a:p>
            <a:pPr algn="just">
              <a:buFontTx/>
              <a:buChar char="-"/>
            </a:pPr>
            <a:endParaRPr lang="en-US" sz="2400" dirty="0" smtClean="0">
              <a:latin typeface="Arial" pitchFamily="34" charset="0"/>
              <a:cs typeface="Arial" pitchFamily="34" charset="0"/>
            </a:endParaRPr>
          </a:p>
          <a:p>
            <a:pPr algn="just">
              <a:buNone/>
            </a:pPr>
            <a:endParaRPr lang="en-US" sz="2000" b="1" dirty="0">
              <a:latin typeface="Arial"/>
              <a:cs typeface="Arial"/>
            </a:endParaRPr>
          </a:p>
        </p:txBody>
      </p:sp>
      <p:sp>
        <p:nvSpPr>
          <p:cNvPr id="5" name="Rectangle 2"/>
          <p:cNvSpPr txBox="1">
            <a:spLocks noGrp="1" noChangeArrowheads="1"/>
          </p:cNvSpPr>
          <p:nvPr>
            <p:ph type="title"/>
          </p:nvPr>
        </p:nvSpPr>
        <p:spPr bwMode="auto">
          <a:xfrm>
            <a:off x="428625" y="200025"/>
            <a:ext cx="8058150" cy="7143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a:lstStyle>
          <a:p>
            <a:pPr eaLnBrk="1" hangingPunct="1"/>
            <a:r>
              <a:rPr lang="en-ZA" sz="3200" b="1" dirty="0" smtClean="0">
                <a:solidFill>
                  <a:srgbClr val="FF0000"/>
                </a:solidFill>
                <a:latin typeface="Arial"/>
                <a:cs typeface="Arial"/>
              </a:rPr>
              <a:t>Tripartite FTA Negotiations cont.</a:t>
            </a:r>
            <a:r>
              <a:rPr lang="en-US" sz="3200" b="1" dirty="0" smtClean="0">
                <a:solidFill>
                  <a:srgbClr val="FF0000"/>
                </a:solidFill>
                <a:latin typeface="Arial"/>
                <a:cs typeface="Arial"/>
              </a:rPr>
              <a:t/>
            </a:r>
            <a:br>
              <a:rPr lang="en-US" sz="3200" b="1" dirty="0" smtClean="0">
                <a:solidFill>
                  <a:srgbClr val="FF0000"/>
                </a:solidFill>
                <a:latin typeface="Arial"/>
                <a:cs typeface="Arial"/>
              </a:rPr>
            </a:br>
            <a:endParaRPr lang="en-GB" sz="3200" b="1" kern="1200" dirty="0">
              <a:solidFill>
                <a:srgbClr val="FF0000"/>
              </a:solidFill>
              <a:latin typeface="Arial"/>
              <a:cs typeface="Arial"/>
            </a:endParaRPr>
          </a:p>
        </p:txBody>
      </p:sp>
    </p:spTree>
    <p:extLst>
      <p:ext uri="{BB962C8B-B14F-4D97-AF65-F5344CB8AC3E}">
        <p14:creationId xmlns:p14="http://schemas.microsoft.com/office/powerpoint/2010/main" val="38687558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pitchFamily="-84" charset="0"/>
                <a:ea typeface="MS PGothic" pitchFamily="34" charset="-128"/>
              </a:defRPr>
            </a:lvl1pPr>
            <a:lvl2pPr marL="742950" indent="-285750" eaLnBrk="0" hangingPunct="0">
              <a:spcBef>
                <a:spcPct val="20000"/>
              </a:spcBef>
              <a:buChar char="–"/>
              <a:defRPr sz="2800">
                <a:solidFill>
                  <a:schemeClr val="tx1"/>
                </a:solidFill>
                <a:latin typeface="Times" pitchFamily="-84" charset="0"/>
                <a:ea typeface="MS PGothic" pitchFamily="34" charset="-128"/>
              </a:defRPr>
            </a:lvl2pPr>
            <a:lvl3pPr marL="1143000" indent="-228600" eaLnBrk="0" hangingPunct="0">
              <a:spcBef>
                <a:spcPct val="20000"/>
              </a:spcBef>
              <a:buChar char="•"/>
              <a:defRPr sz="2400">
                <a:solidFill>
                  <a:schemeClr val="tx1"/>
                </a:solidFill>
                <a:latin typeface="Times" pitchFamily="-84" charset="0"/>
                <a:ea typeface="MS PGothic" pitchFamily="34" charset="-128"/>
              </a:defRPr>
            </a:lvl3pPr>
            <a:lvl4pPr marL="1600200" indent="-228600" eaLnBrk="0" hangingPunct="0">
              <a:spcBef>
                <a:spcPct val="20000"/>
              </a:spcBef>
              <a:buChar char="–"/>
              <a:defRPr sz="2000">
                <a:solidFill>
                  <a:schemeClr val="tx1"/>
                </a:solidFill>
                <a:latin typeface="Times" pitchFamily="-84" charset="0"/>
                <a:ea typeface="MS PGothic" pitchFamily="34" charset="-128"/>
              </a:defRPr>
            </a:lvl4pPr>
            <a:lvl5pPr marL="2057400" indent="-228600" eaLnBrk="0" hangingPunct="0">
              <a:spcBef>
                <a:spcPct val="20000"/>
              </a:spcBef>
              <a:buChar char="»"/>
              <a:defRPr sz="2000">
                <a:solidFill>
                  <a:schemeClr val="tx1"/>
                </a:solidFill>
                <a:latin typeface="Times" pitchFamily="-8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9pPr>
          </a:lstStyle>
          <a:p>
            <a:pPr>
              <a:spcBef>
                <a:spcPct val="0"/>
              </a:spcBef>
              <a:buFontTx/>
              <a:buNone/>
            </a:pPr>
            <a:fld id="{642AAB52-9B07-4DDD-8976-84D175C2F243}" type="slidenum">
              <a:rPr lang="en-US" altLang="en-US" sz="1400" smtClean="0"/>
              <a:pPr>
                <a:spcBef>
                  <a:spcPct val="0"/>
                </a:spcBef>
                <a:buFontTx/>
                <a:buNone/>
              </a:pPr>
              <a:t>15</a:t>
            </a:fld>
            <a:endParaRPr lang="en-US" altLang="en-US" sz="1400" dirty="0" smtClean="0"/>
          </a:p>
        </p:txBody>
      </p:sp>
      <p:sp>
        <p:nvSpPr>
          <p:cNvPr id="13316" name="Rectangle 3"/>
          <p:cNvSpPr>
            <a:spLocks noGrp="1" noChangeArrowheads="1"/>
          </p:cNvSpPr>
          <p:nvPr>
            <p:ph type="body" idx="1"/>
          </p:nvPr>
        </p:nvSpPr>
        <p:spPr>
          <a:xfrm>
            <a:off x="106363" y="762000"/>
            <a:ext cx="8656637" cy="5334000"/>
          </a:xfrm>
        </p:spPr>
        <p:txBody>
          <a:bodyPr/>
          <a:lstStyle/>
          <a:p>
            <a:pPr algn="just">
              <a:buNone/>
            </a:pPr>
            <a:endParaRPr lang="en-US" sz="2000" dirty="0" smtClean="0">
              <a:latin typeface="Arial"/>
              <a:cs typeface="Arial"/>
            </a:endParaRPr>
          </a:p>
          <a:p>
            <a:pPr algn="just">
              <a:buFontTx/>
              <a:buChar char="-"/>
            </a:pPr>
            <a:r>
              <a:rPr lang="en-US" sz="2000" dirty="0" smtClean="0">
                <a:latin typeface="Arial"/>
                <a:cs typeface="Arial"/>
              </a:rPr>
              <a:t>Offers </a:t>
            </a:r>
            <a:r>
              <a:rPr lang="en-US" sz="2000" dirty="0">
                <a:latin typeface="Arial"/>
                <a:cs typeface="Arial"/>
              </a:rPr>
              <a:t>have been exchanged between EAC and SACU as well as between SACU and Egypt. Negotiations at advance </a:t>
            </a:r>
            <a:r>
              <a:rPr lang="en-US" sz="2000" dirty="0" smtClean="0">
                <a:latin typeface="Arial"/>
                <a:cs typeface="Arial"/>
              </a:rPr>
              <a:t>stage.</a:t>
            </a:r>
          </a:p>
          <a:p>
            <a:pPr algn="just">
              <a:buFontTx/>
              <a:buChar char="-"/>
            </a:pPr>
            <a:endParaRPr lang="en-US" sz="2000" dirty="0">
              <a:latin typeface="Arial"/>
              <a:cs typeface="Arial"/>
            </a:endParaRPr>
          </a:p>
          <a:p>
            <a:pPr algn="just">
              <a:buFontTx/>
              <a:buChar char="-"/>
            </a:pPr>
            <a:r>
              <a:rPr lang="en-US" sz="2000" dirty="0">
                <a:latin typeface="Arial"/>
                <a:cs typeface="Arial"/>
              </a:rPr>
              <a:t>Offers to all other non SADC member states are ready for exchange once those countries are ready</a:t>
            </a:r>
            <a:r>
              <a:rPr lang="en-US" sz="2000" dirty="0" smtClean="0">
                <a:latin typeface="Arial"/>
                <a:cs typeface="Arial"/>
              </a:rPr>
              <a:t>.</a:t>
            </a:r>
          </a:p>
          <a:p>
            <a:pPr marL="0" indent="0" algn="just">
              <a:buNone/>
            </a:pPr>
            <a:endParaRPr lang="en-US" sz="2000" dirty="0">
              <a:latin typeface="Arial"/>
              <a:cs typeface="Arial"/>
            </a:endParaRPr>
          </a:p>
          <a:p>
            <a:pPr algn="just">
              <a:buNone/>
            </a:pPr>
            <a:r>
              <a:rPr lang="en-US" sz="2000" dirty="0" smtClean="0">
                <a:latin typeface="Arial"/>
                <a:cs typeface="Arial"/>
              </a:rPr>
              <a:t>-	2</a:t>
            </a:r>
            <a:r>
              <a:rPr lang="en-US" sz="2000" baseline="30000" dirty="0" smtClean="0">
                <a:latin typeface="Arial"/>
                <a:cs typeface="Arial"/>
              </a:rPr>
              <a:t>nd</a:t>
            </a:r>
            <a:r>
              <a:rPr lang="en-US" sz="2000" dirty="0" smtClean="0">
                <a:latin typeface="Arial"/>
                <a:cs typeface="Arial"/>
              </a:rPr>
              <a:t> Phase of negotiations will cover negotiations on trade in services as well as  cooperation on IPR, investment and competition policy.</a:t>
            </a:r>
          </a:p>
          <a:p>
            <a:pPr algn="just">
              <a:buNone/>
            </a:pPr>
            <a:endParaRPr lang="en-US" sz="2400" b="1" dirty="0">
              <a:latin typeface="Arial"/>
              <a:cs typeface="Arial"/>
            </a:endParaRPr>
          </a:p>
        </p:txBody>
      </p:sp>
      <p:sp>
        <p:nvSpPr>
          <p:cNvPr id="5" name="Rectangle 2"/>
          <p:cNvSpPr txBox="1">
            <a:spLocks noGrp="1" noChangeArrowheads="1"/>
          </p:cNvSpPr>
          <p:nvPr>
            <p:ph type="title"/>
          </p:nvPr>
        </p:nvSpPr>
        <p:spPr bwMode="auto">
          <a:xfrm>
            <a:off x="428625" y="200025"/>
            <a:ext cx="8058150" cy="7143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a:lstStyle>
          <a:p>
            <a:pPr eaLnBrk="1" hangingPunct="1"/>
            <a:r>
              <a:rPr lang="en-ZA" sz="3200" b="1" dirty="0" smtClean="0">
                <a:solidFill>
                  <a:srgbClr val="FF0000"/>
                </a:solidFill>
                <a:latin typeface="Arial"/>
                <a:cs typeface="Arial"/>
              </a:rPr>
              <a:t>Tripartite FTA Negotiations cont.</a:t>
            </a:r>
            <a:r>
              <a:rPr lang="en-US" sz="3200" b="1" dirty="0">
                <a:solidFill>
                  <a:srgbClr val="FF0000"/>
                </a:solidFill>
                <a:latin typeface="Arial"/>
                <a:cs typeface="Arial"/>
              </a:rPr>
              <a:t/>
            </a:r>
            <a:br>
              <a:rPr lang="en-US" sz="3200" b="1" dirty="0">
                <a:solidFill>
                  <a:srgbClr val="FF0000"/>
                </a:solidFill>
                <a:latin typeface="Arial"/>
                <a:cs typeface="Arial"/>
              </a:rPr>
            </a:br>
            <a:endParaRPr lang="en-GB" sz="3200" b="1" kern="1200" dirty="0">
              <a:solidFill>
                <a:srgbClr val="FF0000"/>
              </a:solidFill>
              <a:latin typeface="Arial"/>
              <a:cs typeface="Arial"/>
            </a:endParaRPr>
          </a:p>
        </p:txBody>
      </p:sp>
    </p:spTree>
    <p:extLst>
      <p:ext uri="{BB962C8B-B14F-4D97-AF65-F5344CB8AC3E}">
        <p14:creationId xmlns:p14="http://schemas.microsoft.com/office/powerpoint/2010/main" val="38687558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pitchFamily="-84" charset="0"/>
                <a:ea typeface="MS PGothic" pitchFamily="34" charset="-128"/>
              </a:defRPr>
            </a:lvl1pPr>
            <a:lvl2pPr marL="742950" indent="-285750" eaLnBrk="0" hangingPunct="0">
              <a:spcBef>
                <a:spcPct val="20000"/>
              </a:spcBef>
              <a:buChar char="–"/>
              <a:defRPr sz="2800">
                <a:solidFill>
                  <a:schemeClr val="tx1"/>
                </a:solidFill>
                <a:latin typeface="Times" pitchFamily="-84" charset="0"/>
                <a:ea typeface="MS PGothic" pitchFamily="34" charset="-128"/>
              </a:defRPr>
            </a:lvl2pPr>
            <a:lvl3pPr marL="1143000" indent="-228600" eaLnBrk="0" hangingPunct="0">
              <a:spcBef>
                <a:spcPct val="20000"/>
              </a:spcBef>
              <a:buChar char="•"/>
              <a:defRPr sz="2400">
                <a:solidFill>
                  <a:schemeClr val="tx1"/>
                </a:solidFill>
                <a:latin typeface="Times" pitchFamily="-84" charset="0"/>
                <a:ea typeface="MS PGothic" pitchFamily="34" charset="-128"/>
              </a:defRPr>
            </a:lvl3pPr>
            <a:lvl4pPr marL="1600200" indent="-228600" eaLnBrk="0" hangingPunct="0">
              <a:spcBef>
                <a:spcPct val="20000"/>
              </a:spcBef>
              <a:buChar char="–"/>
              <a:defRPr sz="2000">
                <a:solidFill>
                  <a:schemeClr val="tx1"/>
                </a:solidFill>
                <a:latin typeface="Times" pitchFamily="-84" charset="0"/>
                <a:ea typeface="MS PGothic" pitchFamily="34" charset="-128"/>
              </a:defRPr>
            </a:lvl4pPr>
            <a:lvl5pPr marL="2057400" indent="-228600" eaLnBrk="0" hangingPunct="0">
              <a:spcBef>
                <a:spcPct val="20000"/>
              </a:spcBef>
              <a:buChar char="»"/>
              <a:defRPr sz="2000">
                <a:solidFill>
                  <a:schemeClr val="tx1"/>
                </a:solidFill>
                <a:latin typeface="Times" pitchFamily="-8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9pPr>
          </a:lstStyle>
          <a:p>
            <a:pPr>
              <a:spcBef>
                <a:spcPct val="0"/>
              </a:spcBef>
              <a:buFontTx/>
              <a:buNone/>
            </a:pPr>
            <a:fld id="{642AAB52-9B07-4DDD-8976-84D175C2F243}" type="slidenum">
              <a:rPr lang="en-US" altLang="en-US" sz="1400" smtClean="0"/>
              <a:pPr>
                <a:spcBef>
                  <a:spcPct val="0"/>
                </a:spcBef>
                <a:buFontTx/>
                <a:buNone/>
              </a:pPr>
              <a:t>16</a:t>
            </a:fld>
            <a:endParaRPr lang="en-US" altLang="en-US" sz="1400" dirty="0" smtClean="0"/>
          </a:p>
        </p:txBody>
      </p:sp>
      <p:sp>
        <p:nvSpPr>
          <p:cNvPr id="13316" name="Rectangle 3"/>
          <p:cNvSpPr>
            <a:spLocks noGrp="1" noChangeArrowheads="1"/>
          </p:cNvSpPr>
          <p:nvPr>
            <p:ph type="body" idx="1"/>
          </p:nvPr>
        </p:nvSpPr>
        <p:spPr>
          <a:xfrm>
            <a:off x="106363" y="990600"/>
            <a:ext cx="8656637" cy="4495799"/>
          </a:xfrm>
        </p:spPr>
        <p:txBody>
          <a:bodyPr/>
          <a:lstStyle/>
          <a:p>
            <a:pPr algn="just"/>
            <a:r>
              <a:rPr lang="en-ZA" altLang="en-US" sz="2000" b="1" dirty="0" smtClean="0">
                <a:latin typeface="Arial" charset="0"/>
                <a:cs typeface="Arial" charset="0"/>
              </a:rPr>
              <a:t>STATUS UPDATE: INDUSTRIAL DEVELOPMENT</a:t>
            </a:r>
          </a:p>
          <a:p>
            <a:pPr algn="just">
              <a:buNone/>
            </a:pPr>
            <a:endParaRPr lang="en-US" sz="2000" dirty="0" smtClean="0">
              <a:latin typeface="Arial"/>
              <a:cs typeface="Arial"/>
            </a:endParaRPr>
          </a:p>
          <a:p>
            <a:pPr algn="just">
              <a:buFontTx/>
              <a:buChar char="-"/>
            </a:pPr>
            <a:r>
              <a:rPr lang="en-ZA" altLang="en-US" sz="2000" dirty="0" smtClean="0">
                <a:latin typeface="Arial" charset="0"/>
                <a:cs typeface="Arial" charset="0"/>
              </a:rPr>
              <a:t>The </a:t>
            </a:r>
            <a:r>
              <a:rPr lang="en-ZA" altLang="en-US" sz="2000" dirty="0">
                <a:latin typeface="Arial" charset="0"/>
                <a:cs typeface="Arial" charset="0"/>
              </a:rPr>
              <a:t>Tripartite Sectoral Ministerial Committee approved the Framework for Cooperation and Roadmap/ Work Programme of the Industrial Development Pillar </a:t>
            </a:r>
            <a:r>
              <a:rPr lang="en-ZA" altLang="en-US" sz="2000" dirty="0" smtClean="0">
                <a:latin typeface="Arial" charset="0"/>
                <a:cs typeface="Arial" charset="0"/>
              </a:rPr>
              <a:t>in </a:t>
            </a:r>
            <a:r>
              <a:rPr lang="en-ZA" altLang="en-US" sz="2000" dirty="0">
                <a:latin typeface="Arial" charset="0"/>
                <a:cs typeface="Arial" charset="0"/>
              </a:rPr>
              <a:t>October 2016. </a:t>
            </a:r>
            <a:endParaRPr lang="en-ZA" altLang="en-US" sz="2000" dirty="0" smtClean="0">
              <a:latin typeface="Arial" charset="0"/>
              <a:cs typeface="Arial" charset="0"/>
            </a:endParaRPr>
          </a:p>
          <a:p>
            <a:pPr marL="0" indent="0" algn="just">
              <a:buNone/>
            </a:pPr>
            <a:endParaRPr lang="en-ZA" altLang="en-US" sz="2000" dirty="0">
              <a:latin typeface="Arial" charset="0"/>
              <a:cs typeface="Arial" charset="0"/>
            </a:endParaRPr>
          </a:p>
          <a:p>
            <a:pPr algn="just">
              <a:buFontTx/>
              <a:buChar char="-"/>
            </a:pPr>
            <a:r>
              <a:rPr lang="en-US" altLang="en-US" sz="2000" dirty="0">
                <a:latin typeface="Arial" charset="0"/>
                <a:cs typeface="Arial" charset="0"/>
              </a:rPr>
              <a:t>There is need for the Tripartite Task Force to </a:t>
            </a:r>
            <a:r>
              <a:rPr lang="en-US" altLang="en-US" sz="2000" dirty="0" err="1">
                <a:latin typeface="Arial" charset="0"/>
                <a:cs typeface="Arial" charset="0"/>
              </a:rPr>
              <a:t>mobilise</a:t>
            </a:r>
            <a:r>
              <a:rPr lang="en-US" altLang="en-US" sz="2000" dirty="0">
                <a:latin typeface="Arial" charset="0"/>
                <a:cs typeface="Arial" charset="0"/>
              </a:rPr>
              <a:t> resources for the implementation of the </a:t>
            </a:r>
            <a:r>
              <a:rPr lang="en-ZA" altLang="en-US" sz="2000" dirty="0">
                <a:latin typeface="Arial" charset="0"/>
                <a:cs typeface="Arial" charset="0"/>
              </a:rPr>
              <a:t>Work Programme of the Industrial Development </a:t>
            </a:r>
            <a:r>
              <a:rPr lang="en-ZA" altLang="en-US" sz="2000" dirty="0" smtClean="0">
                <a:latin typeface="Arial" charset="0"/>
                <a:cs typeface="Arial" charset="0"/>
              </a:rPr>
              <a:t>Pillar. </a:t>
            </a:r>
            <a:endParaRPr lang="en-ZA" altLang="en-US" sz="2000" dirty="0">
              <a:latin typeface="Arial" charset="0"/>
              <a:cs typeface="Arial" charset="0"/>
            </a:endParaRPr>
          </a:p>
          <a:p>
            <a:pPr algn="just">
              <a:buNone/>
            </a:pPr>
            <a:endParaRPr lang="en-US" sz="2000" dirty="0">
              <a:latin typeface="Arial"/>
              <a:cs typeface="Arial"/>
            </a:endParaRPr>
          </a:p>
        </p:txBody>
      </p:sp>
      <p:sp>
        <p:nvSpPr>
          <p:cNvPr id="5" name="Rectangle 2"/>
          <p:cNvSpPr txBox="1">
            <a:spLocks noGrp="1" noChangeArrowheads="1"/>
          </p:cNvSpPr>
          <p:nvPr>
            <p:ph type="title"/>
          </p:nvPr>
        </p:nvSpPr>
        <p:spPr bwMode="auto">
          <a:xfrm>
            <a:off x="428625" y="200025"/>
            <a:ext cx="8058150" cy="7143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a:lstStyle>
          <a:p>
            <a:pPr eaLnBrk="1" hangingPunct="1"/>
            <a:r>
              <a:rPr lang="en-ZA" sz="3200" b="1" dirty="0" smtClean="0">
                <a:solidFill>
                  <a:srgbClr val="FF0000"/>
                </a:solidFill>
                <a:latin typeface="Arial"/>
                <a:cs typeface="Arial"/>
              </a:rPr>
              <a:t>Tripartite FTA Negotiations cont.</a:t>
            </a:r>
            <a:r>
              <a:rPr lang="en-US" sz="3200" b="1" dirty="0">
                <a:solidFill>
                  <a:srgbClr val="FF0000"/>
                </a:solidFill>
                <a:latin typeface="Arial"/>
                <a:cs typeface="Arial"/>
              </a:rPr>
              <a:t/>
            </a:r>
            <a:br>
              <a:rPr lang="en-US" sz="3200" b="1" dirty="0">
                <a:solidFill>
                  <a:srgbClr val="FF0000"/>
                </a:solidFill>
                <a:latin typeface="Arial"/>
                <a:cs typeface="Arial"/>
              </a:rPr>
            </a:br>
            <a:endParaRPr lang="en-GB" sz="3200" b="1" kern="1200" dirty="0">
              <a:solidFill>
                <a:srgbClr val="FF0000"/>
              </a:solidFill>
              <a:latin typeface="Arial"/>
              <a:cs typeface="Arial"/>
            </a:endParaRPr>
          </a:p>
        </p:txBody>
      </p:sp>
    </p:spTree>
    <p:extLst>
      <p:ext uri="{BB962C8B-B14F-4D97-AF65-F5344CB8AC3E}">
        <p14:creationId xmlns:p14="http://schemas.microsoft.com/office/powerpoint/2010/main" val="38687558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pitchFamily="-84" charset="0"/>
                <a:ea typeface="MS PGothic" pitchFamily="34" charset="-128"/>
              </a:defRPr>
            </a:lvl1pPr>
            <a:lvl2pPr marL="742950" indent="-285750" eaLnBrk="0" hangingPunct="0">
              <a:spcBef>
                <a:spcPct val="20000"/>
              </a:spcBef>
              <a:buChar char="–"/>
              <a:defRPr sz="2800">
                <a:solidFill>
                  <a:schemeClr val="tx1"/>
                </a:solidFill>
                <a:latin typeface="Times" pitchFamily="-84" charset="0"/>
                <a:ea typeface="MS PGothic" pitchFamily="34" charset="-128"/>
              </a:defRPr>
            </a:lvl2pPr>
            <a:lvl3pPr marL="1143000" indent="-228600" eaLnBrk="0" hangingPunct="0">
              <a:spcBef>
                <a:spcPct val="20000"/>
              </a:spcBef>
              <a:buChar char="•"/>
              <a:defRPr sz="2400">
                <a:solidFill>
                  <a:schemeClr val="tx1"/>
                </a:solidFill>
                <a:latin typeface="Times" pitchFamily="-84" charset="0"/>
                <a:ea typeface="MS PGothic" pitchFamily="34" charset="-128"/>
              </a:defRPr>
            </a:lvl3pPr>
            <a:lvl4pPr marL="1600200" indent="-228600" eaLnBrk="0" hangingPunct="0">
              <a:spcBef>
                <a:spcPct val="20000"/>
              </a:spcBef>
              <a:buChar char="–"/>
              <a:defRPr sz="2000">
                <a:solidFill>
                  <a:schemeClr val="tx1"/>
                </a:solidFill>
                <a:latin typeface="Times" pitchFamily="-84" charset="0"/>
                <a:ea typeface="MS PGothic" pitchFamily="34" charset="-128"/>
              </a:defRPr>
            </a:lvl4pPr>
            <a:lvl5pPr marL="2057400" indent="-228600" eaLnBrk="0" hangingPunct="0">
              <a:spcBef>
                <a:spcPct val="20000"/>
              </a:spcBef>
              <a:buChar char="»"/>
              <a:defRPr sz="2000">
                <a:solidFill>
                  <a:schemeClr val="tx1"/>
                </a:solidFill>
                <a:latin typeface="Times" pitchFamily="-8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9pPr>
          </a:lstStyle>
          <a:p>
            <a:pPr>
              <a:spcBef>
                <a:spcPct val="0"/>
              </a:spcBef>
              <a:buFontTx/>
              <a:buNone/>
            </a:pPr>
            <a:fld id="{642AAB52-9B07-4DDD-8976-84D175C2F243}" type="slidenum">
              <a:rPr lang="en-US" altLang="en-US" sz="1400" smtClean="0"/>
              <a:pPr>
                <a:spcBef>
                  <a:spcPct val="0"/>
                </a:spcBef>
                <a:buFontTx/>
                <a:buNone/>
              </a:pPr>
              <a:t>17</a:t>
            </a:fld>
            <a:endParaRPr lang="en-US" altLang="en-US" sz="1400" dirty="0" smtClean="0"/>
          </a:p>
        </p:txBody>
      </p:sp>
      <p:sp>
        <p:nvSpPr>
          <p:cNvPr id="13316" name="Rectangle 3"/>
          <p:cNvSpPr>
            <a:spLocks noGrp="1" noChangeArrowheads="1"/>
          </p:cNvSpPr>
          <p:nvPr>
            <p:ph type="body" idx="1"/>
          </p:nvPr>
        </p:nvSpPr>
        <p:spPr>
          <a:xfrm>
            <a:off x="106363" y="990600"/>
            <a:ext cx="8656637" cy="4495799"/>
          </a:xfrm>
        </p:spPr>
        <p:txBody>
          <a:bodyPr/>
          <a:lstStyle/>
          <a:p>
            <a:pPr algn="just"/>
            <a:r>
              <a:rPr lang="en-ZA" altLang="en-US" sz="2000" b="1" dirty="0" smtClean="0">
                <a:latin typeface="Arial" charset="0"/>
                <a:cs typeface="Arial" charset="0"/>
              </a:rPr>
              <a:t>STATUS UPDATE: INFRASTRUCTURE DEVELOPMENT</a:t>
            </a:r>
          </a:p>
          <a:p>
            <a:pPr marL="0" indent="0" algn="just">
              <a:buNone/>
            </a:pPr>
            <a:endParaRPr lang="en-ZA" altLang="en-US" sz="2000" b="1" dirty="0" smtClean="0">
              <a:latin typeface="Arial" charset="0"/>
              <a:cs typeface="Arial" charset="0"/>
            </a:endParaRPr>
          </a:p>
          <a:p>
            <a:pPr algn="just">
              <a:buNone/>
            </a:pPr>
            <a:r>
              <a:rPr lang="en-ZA" altLang="en-US" sz="2000" dirty="0" smtClean="0">
                <a:latin typeface="Arial" charset="0"/>
                <a:cs typeface="Arial" charset="0"/>
              </a:rPr>
              <a:t>-	Done by Tripartite Task Force (i.e. the 3 secretariats)</a:t>
            </a:r>
          </a:p>
          <a:p>
            <a:pPr algn="just">
              <a:buNone/>
            </a:pPr>
            <a:r>
              <a:rPr lang="en-ZA" altLang="en-US" sz="2000" dirty="0" smtClean="0">
                <a:latin typeface="Arial" charset="0"/>
                <a:cs typeface="Arial" charset="0"/>
              </a:rPr>
              <a:t>-	Purpose: improving the region’s infrastructure so as to improve the efficiency of the internal trade and transport network (road, rail, water and air and including, ICT and energy). </a:t>
            </a:r>
          </a:p>
          <a:p>
            <a:pPr algn="just">
              <a:buNone/>
            </a:pPr>
            <a:r>
              <a:rPr lang="en-ZA" altLang="en-US" sz="2000" dirty="0" smtClean="0">
                <a:latin typeface="Arial" charset="0"/>
                <a:cs typeface="Arial" charset="0"/>
              </a:rPr>
              <a:t>-	Progress made: </a:t>
            </a:r>
            <a:r>
              <a:rPr lang="en-ZA" altLang="en-US" sz="2000" dirty="0" err="1" smtClean="0">
                <a:latin typeface="Arial" charset="0"/>
                <a:cs typeface="Arial" charset="0"/>
              </a:rPr>
              <a:t>operationalization</a:t>
            </a:r>
            <a:r>
              <a:rPr lang="en-ZA" altLang="en-US" sz="2000" dirty="0" smtClean="0">
                <a:latin typeface="Arial" charset="0"/>
                <a:cs typeface="Arial" charset="0"/>
              </a:rPr>
              <a:t> of the Project Preparatory and Implementation Unit (PPIU) which supports the preparation of bankable infrastructure projects</a:t>
            </a:r>
          </a:p>
          <a:p>
            <a:pPr algn="just">
              <a:buNone/>
            </a:pPr>
            <a:r>
              <a:rPr lang="en-ZA" altLang="en-US" sz="2000" dirty="0" smtClean="0">
                <a:latin typeface="Arial" charset="0"/>
                <a:cs typeface="Arial" charset="0"/>
              </a:rPr>
              <a:t>-	Flagship infrastructure and trade facilitation programme: North-South Corridor</a:t>
            </a:r>
          </a:p>
          <a:p>
            <a:pPr algn="just">
              <a:buNone/>
            </a:pPr>
            <a:r>
              <a:rPr lang="en-ZA" altLang="en-US" sz="2000" dirty="0" smtClean="0">
                <a:latin typeface="Arial" charset="0"/>
                <a:cs typeface="Arial" charset="0"/>
              </a:rPr>
              <a:t>-	The aim is to address both physical and non-physical bottlenecks along the corridor</a:t>
            </a:r>
          </a:p>
          <a:p>
            <a:pPr algn="just">
              <a:buNone/>
            </a:pPr>
            <a:endParaRPr lang="en-ZA" altLang="en-US" sz="2000" dirty="0" smtClean="0">
              <a:latin typeface="Arial" charset="0"/>
              <a:cs typeface="Arial" charset="0"/>
            </a:endParaRPr>
          </a:p>
          <a:p>
            <a:pPr algn="just">
              <a:buNone/>
            </a:pPr>
            <a:endParaRPr lang="en-US" sz="2000" dirty="0">
              <a:latin typeface="Arial"/>
              <a:cs typeface="Arial"/>
            </a:endParaRPr>
          </a:p>
        </p:txBody>
      </p:sp>
      <p:sp>
        <p:nvSpPr>
          <p:cNvPr id="5" name="Rectangle 2"/>
          <p:cNvSpPr txBox="1">
            <a:spLocks noGrp="1" noChangeArrowheads="1"/>
          </p:cNvSpPr>
          <p:nvPr>
            <p:ph type="title"/>
          </p:nvPr>
        </p:nvSpPr>
        <p:spPr bwMode="auto">
          <a:xfrm>
            <a:off x="428625" y="200025"/>
            <a:ext cx="8058150" cy="7143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a:lstStyle>
          <a:p>
            <a:pPr eaLnBrk="1" hangingPunct="1"/>
            <a:r>
              <a:rPr lang="en-ZA" sz="3200" b="1" dirty="0" smtClean="0">
                <a:solidFill>
                  <a:srgbClr val="FF0000"/>
                </a:solidFill>
                <a:latin typeface="Arial"/>
                <a:cs typeface="Arial"/>
              </a:rPr>
              <a:t>Tripartite FTA Negotiations cont.</a:t>
            </a:r>
            <a:r>
              <a:rPr lang="en-US" sz="3200" b="1" dirty="0">
                <a:solidFill>
                  <a:srgbClr val="FF0000"/>
                </a:solidFill>
                <a:latin typeface="Arial"/>
                <a:cs typeface="Arial"/>
              </a:rPr>
              <a:t/>
            </a:r>
            <a:br>
              <a:rPr lang="en-US" sz="3200" b="1" dirty="0">
                <a:solidFill>
                  <a:srgbClr val="FF0000"/>
                </a:solidFill>
                <a:latin typeface="Arial"/>
                <a:cs typeface="Arial"/>
              </a:rPr>
            </a:br>
            <a:endParaRPr lang="en-GB" sz="3200" b="1" kern="1200" dirty="0">
              <a:solidFill>
                <a:srgbClr val="FF0000"/>
              </a:solidFill>
              <a:latin typeface="Arial"/>
              <a:cs typeface="Arial"/>
            </a:endParaRPr>
          </a:p>
        </p:txBody>
      </p:sp>
    </p:spTree>
    <p:extLst>
      <p:ext uri="{BB962C8B-B14F-4D97-AF65-F5344CB8AC3E}">
        <p14:creationId xmlns:p14="http://schemas.microsoft.com/office/powerpoint/2010/main" val="38687558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pitchFamily="-84" charset="0"/>
                <a:ea typeface="MS PGothic" pitchFamily="34" charset="-128"/>
              </a:defRPr>
            </a:lvl1pPr>
            <a:lvl2pPr marL="742950" indent="-285750" eaLnBrk="0" hangingPunct="0">
              <a:spcBef>
                <a:spcPct val="20000"/>
              </a:spcBef>
              <a:buChar char="–"/>
              <a:defRPr sz="2800">
                <a:solidFill>
                  <a:schemeClr val="tx1"/>
                </a:solidFill>
                <a:latin typeface="Times" pitchFamily="-84" charset="0"/>
                <a:ea typeface="MS PGothic" pitchFamily="34" charset="-128"/>
              </a:defRPr>
            </a:lvl2pPr>
            <a:lvl3pPr marL="1143000" indent="-228600" eaLnBrk="0" hangingPunct="0">
              <a:spcBef>
                <a:spcPct val="20000"/>
              </a:spcBef>
              <a:buChar char="•"/>
              <a:defRPr sz="2400">
                <a:solidFill>
                  <a:schemeClr val="tx1"/>
                </a:solidFill>
                <a:latin typeface="Times" pitchFamily="-84" charset="0"/>
                <a:ea typeface="MS PGothic" pitchFamily="34" charset="-128"/>
              </a:defRPr>
            </a:lvl3pPr>
            <a:lvl4pPr marL="1600200" indent="-228600" eaLnBrk="0" hangingPunct="0">
              <a:spcBef>
                <a:spcPct val="20000"/>
              </a:spcBef>
              <a:buChar char="–"/>
              <a:defRPr sz="2000">
                <a:solidFill>
                  <a:schemeClr val="tx1"/>
                </a:solidFill>
                <a:latin typeface="Times" pitchFamily="-84" charset="0"/>
                <a:ea typeface="MS PGothic" pitchFamily="34" charset="-128"/>
              </a:defRPr>
            </a:lvl4pPr>
            <a:lvl5pPr marL="2057400" indent="-228600" eaLnBrk="0" hangingPunct="0">
              <a:spcBef>
                <a:spcPct val="20000"/>
              </a:spcBef>
              <a:buChar char="»"/>
              <a:defRPr sz="2000">
                <a:solidFill>
                  <a:schemeClr val="tx1"/>
                </a:solidFill>
                <a:latin typeface="Times" pitchFamily="-8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9pPr>
          </a:lstStyle>
          <a:p>
            <a:pPr>
              <a:spcBef>
                <a:spcPct val="0"/>
              </a:spcBef>
              <a:buFontTx/>
              <a:buNone/>
            </a:pPr>
            <a:fld id="{642AAB52-9B07-4DDD-8976-84D175C2F243}" type="slidenum">
              <a:rPr lang="en-US" altLang="en-US" sz="1400" smtClean="0"/>
              <a:pPr>
                <a:spcBef>
                  <a:spcPct val="0"/>
                </a:spcBef>
                <a:buFontTx/>
                <a:buNone/>
              </a:pPr>
              <a:t>18</a:t>
            </a:fld>
            <a:endParaRPr lang="en-US" altLang="en-US" sz="1400" dirty="0" smtClean="0"/>
          </a:p>
        </p:txBody>
      </p:sp>
      <p:sp>
        <p:nvSpPr>
          <p:cNvPr id="13316" name="Rectangle 3"/>
          <p:cNvSpPr>
            <a:spLocks noGrp="1" noChangeArrowheads="1"/>
          </p:cNvSpPr>
          <p:nvPr>
            <p:ph type="body" idx="1"/>
          </p:nvPr>
        </p:nvSpPr>
        <p:spPr>
          <a:xfrm>
            <a:off x="228600" y="990600"/>
            <a:ext cx="8686800" cy="4495799"/>
          </a:xfrm>
        </p:spPr>
        <p:txBody>
          <a:bodyPr/>
          <a:lstStyle/>
          <a:p>
            <a:pPr algn="just"/>
            <a:r>
              <a:rPr lang="en-ZA" altLang="en-US" sz="2000" b="1" dirty="0" smtClean="0">
                <a:latin typeface="Arial" charset="0"/>
                <a:cs typeface="Arial" charset="0"/>
              </a:rPr>
              <a:t>STATUS UPDATE: MOVEMENT OF BUSINESS PERSONS</a:t>
            </a:r>
          </a:p>
          <a:p>
            <a:pPr marL="0" indent="0" algn="just">
              <a:buNone/>
            </a:pPr>
            <a:endParaRPr lang="en-ZA" altLang="en-US" sz="2000" b="1" dirty="0" smtClean="0">
              <a:latin typeface="Arial" charset="0"/>
              <a:cs typeface="Arial" charset="0"/>
            </a:endParaRPr>
          </a:p>
          <a:p>
            <a:pPr algn="just" eaLnBrk="1" hangingPunct="1">
              <a:lnSpc>
                <a:spcPct val="80000"/>
              </a:lnSpc>
              <a:buNone/>
            </a:pPr>
            <a:r>
              <a:rPr lang="en-ZA" altLang="en-US" sz="2000" dirty="0" smtClean="0">
                <a:latin typeface="Arial" charset="0"/>
                <a:cs typeface="Arial" charset="0"/>
              </a:rPr>
              <a:t>-	</a:t>
            </a:r>
            <a:r>
              <a:rPr lang="en-US" altLang="en-US" sz="2000" dirty="0" smtClean="0">
                <a:latin typeface="Arial" charset="0"/>
                <a:cs typeface="Arial" charset="0"/>
              </a:rPr>
              <a:t>Instrument on Movement Business Persons (MBP) being negotiated.</a:t>
            </a:r>
          </a:p>
          <a:p>
            <a:pPr algn="just">
              <a:buNone/>
            </a:pPr>
            <a:r>
              <a:rPr lang="en-US" altLang="en-US" sz="2000" dirty="0" smtClean="0">
                <a:latin typeface="Arial" charset="0"/>
                <a:cs typeface="Arial" charset="0"/>
              </a:rPr>
              <a:t>-	Inter-departmental framework: Department of Home Affairs (DHA) leads the negotiations; </a:t>
            </a:r>
            <a:r>
              <a:rPr lang="en-US" altLang="en-US" sz="2000" b="1" dirty="0" smtClean="0">
                <a:latin typeface="Arial" charset="0"/>
                <a:cs typeface="Arial" charset="0"/>
              </a:rPr>
              <a:t>the </a:t>
            </a:r>
            <a:r>
              <a:rPr lang="en-US" altLang="en-US" sz="2000" b="1" dirty="0" err="1" smtClean="0">
                <a:latin typeface="Arial" charset="0"/>
                <a:cs typeface="Arial" charset="0"/>
              </a:rPr>
              <a:t>dti</a:t>
            </a:r>
            <a:r>
              <a:rPr lang="en-US" altLang="en-US" sz="2000" b="1" dirty="0" smtClean="0">
                <a:latin typeface="Arial" charset="0"/>
                <a:cs typeface="Arial" charset="0"/>
              </a:rPr>
              <a:t> </a:t>
            </a:r>
            <a:r>
              <a:rPr lang="en-US" altLang="en-US" sz="2000" dirty="0" smtClean="0">
                <a:latin typeface="Arial" charset="0"/>
                <a:cs typeface="Arial" charset="0"/>
              </a:rPr>
              <a:t>and Department of </a:t>
            </a:r>
            <a:r>
              <a:rPr lang="en-US" altLang="en-US" sz="2000" dirty="0" err="1" smtClean="0">
                <a:latin typeface="Arial" charset="0"/>
                <a:cs typeface="Arial" charset="0"/>
              </a:rPr>
              <a:t>Labour</a:t>
            </a:r>
            <a:r>
              <a:rPr lang="en-US" altLang="en-US" sz="2000" dirty="0" smtClean="0">
                <a:latin typeface="Arial" charset="0"/>
                <a:cs typeface="Arial" charset="0"/>
              </a:rPr>
              <a:t> (</a:t>
            </a:r>
            <a:r>
              <a:rPr lang="en-US" altLang="en-US" sz="2000" dirty="0" err="1" smtClean="0">
                <a:latin typeface="Arial" charset="0"/>
                <a:cs typeface="Arial" charset="0"/>
              </a:rPr>
              <a:t>DoL</a:t>
            </a:r>
            <a:r>
              <a:rPr lang="en-US" altLang="en-US" sz="2000" dirty="0" smtClean="0">
                <a:latin typeface="Arial" charset="0"/>
                <a:cs typeface="Arial" charset="0"/>
              </a:rPr>
              <a:t>) provide technical support to DHA.</a:t>
            </a:r>
          </a:p>
          <a:p>
            <a:pPr algn="just" eaLnBrk="1" hangingPunct="1">
              <a:lnSpc>
                <a:spcPct val="80000"/>
              </a:lnSpc>
              <a:buNone/>
            </a:pPr>
            <a:r>
              <a:rPr lang="en-GB" altLang="en-US" sz="2000" dirty="0" smtClean="0">
                <a:latin typeface="Arial" charset="0"/>
                <a:cs typeface="Arial" charset="0"/>
              </a:rPr>
              <a:t>-	Tripartite Technical Committee on Movement of Business Persons (TTC-MBP) has had 6 meetings.</a:t>
            </a:r>
          </a:p>
          <a:p>
            <a:pPr algn="just" eaLnBrk="1" hangingPunct="1">
              <a:lnSpc>
                <a:spcPct val="80000"/>
              </a:lnSpc>
              <a:buNone/>
            </a:pPr>
            <a:r>
              <a:rPr lang="en-US" altLang="en-US" sz="2000" dirty="0" smtClean="0">
                <a:latin typeface="Arial" charset="0"/>
                <a:cs typeface="Arial" charset="0"/>
              </a:rPr>
              <a:t>-	Text on the guiding principles and dispute settlement provisions remain outstanding.</a:t>
            </a:r>
          </a:p>
          <a:p>
            <a:pPr algn="just" eaLnBrk="1" hangingPunct="1">
              <a:lnSpc>
                <a:spcPct val="80000"/>
              </a:lnSpc>
              <a:buNone/>
            </a:pPr>
            <a:r>
              <a:rPr lang="en-US" altLang="en-US" sz="2000" dirty="0" smtClean="0">
                <a:latin typeface="Arial" charset="0"/>
                <a:cs typeface="Arial" charset="0"/>
              </a:rPr>
              <a:t>-	Aim to </a:t>
            </a:r>
            <a:r>
              <a:rPr lang="en-US" altLang="en-US" sz="2000" dirty="0" err="1" smtClean="0">
                <a:latin typeface="Arial" charset="0"/>
                <a:cs typeface="Arial" charset="0"/>
              </a:rPr>
              <a:t>finalise</a:t>
            </a:r>
            <a:r>
              <a:rPr lang="en-US" altLang="en-US" sz="2000" dirty="0" smtClean="0">
                <a:latin typeface="Arial" charset="0"/>
                <a:cs typeface="Arial" charset="0"/>
              </a:rPr>
              <a:t> Instrument by June 2017.</a:t>
            </a:r>
          </a:p>
          <a:p>
            <a:pPr>
              <a:buNone/>
            </a:pPr>
            <a:endParaRPr lang="en-US" sz="2000" dirty="0">
              <a:latin typeface="Arial"/>
              <a:cs typeface="Arial"/>
            </a:endParaRPr>
          </a:p>
        </p:txBody>
      </p:sp>
      <p:sp>
        <p:nvSpPr>
          <p:cNvPr id="5" name="Rectangle 2"/>
          <p:cNvSpPr txBox="1">
            <a:spLocks noGrp="1" noChangeArrowheads="1"/>
          </p:cNvSpPr>
          <p:nvPr>
            <p:ph type="title"/>
          </p:nvPr>
        </p:nvSpPr>
        <p:spPr bwMode="auto">
          <a:xfrm>
            <a:off x="428625" y="200025"/>
            <a:ext cx="8058150" cy="7143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a:lstStyle>
          <a:p>
            <a:pPr eaLnBrk="1" hangingPunct="1"/>
            <a:r>
              <a:rPr lang="en-ZA" sz="3200" b="1" dirty="0" smtClean="0">
                <a:solidFill>
                  <a:srgbClr val="FF0000"/>
                </a:solidFill>
                <a:latin typeface="Arial"/>
                <a:cs typeface="Arial"/>
              </a:rPr>
              <a:t>Tripartite FTA Negotiations cont.</a:t>
            </a:r>
            <a:r>
              <a:rPr lang="en-US" sz="3200" b="1" dirty="0">
                <a:solidFill>
                  <a:srgbClr val="FF0000"/>
                </a:solidFill>
                <a:latin typeface="Arial"/>
                <a:cs typeface="Arial"/>
              </a:rPr>
              <a:t/>
            </a:r>
            <a:br>
              <a:rPr lang="en-US" sz="3200" b="1" dirty="0">
                <a:solidFill>
                  <a:srgbClr val="FF0000"/>
                </a:solidFill>
                <a:latin typeface="Arial"/>
                <a:cs typeface="Arial"/>
              </a:rPr>
            </a:br>
            <a:endParaRPr lang="en-GB" sz="3200" b="1" kern="1200" dirty="0">
              <a:solidFill>
                <a:srgbClr val="FF0000"/>
              </a:solidFill>
              <a:latin typeface="Arial"/>
              <a:cs typeface="Arial"/>
            </a:endParaRPr>
          </a:p>
        </p:txBody>
      </p:sp>
    </p:spTree>
    <p:extLst>
      <p:ext uri="{BB962C8B-B14F-4D97-AF65-F5344CB8AC3E}">
        <p14:creationId xmlns:p14="http://schemas.microsoft.com/office/powerpoint/2010/main" val="38687558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pitchFamily="-84" charset="0"/>
                <a:ea typeface="MS PGothic" pitchFamily="34" charset="-128"/>
              </a:defRPr>
            </a:lvl1pPr>
            <a:lvl2pPr marL="742950" indent="-285750" eaLnBrk="0" hangingPunct="0">
              <a:spcBef>
                <a:spcPct val="20000"/>
              </a:spcBef>
              <a:buChar char="–"/>
              <a:defRPr sz="2800">
                <a:solidFill>
                  <a:schemeClr val="tx1"/>
                </a:solidFill>
                <a:latin typeface="Times" pitchFamily="-84" charset="0"/>
                <a:ea typeface="MS PGothic" pitchFamily="34" charset="-128"/>
              </a:defRPr>
            </a:lvl2pPr>
            <a:lvl3pPr marL="1143000" indent="-228600" eaLnBrk="0" hangingPunct="0">
              <a:spcBef>
                <a:spcPct val="20000"/>
              </a:spcBef>
              <a:buChar char="•"/>
              <a:defRPr sz="2400">
                <a:solidFill>
                  <a:schemeClr val="tx1"/>
                </a:solidFill>
                <a:latin typeface="Times" pitchFamily="-84" charset="0"/>
                <a:ea typeface="MS PGothic" pitchFamily="34" charset="-128"/>
              </a:defRPr>
            </a:lvl3pPr>
            <a:lvl4pPr marL="1600200" indent="-228600" eaLnBrk="0" hangingPunct="0">
              <a:spcBef>
                <a:spcPct val="20000"/>
              </a:spcBef>
              <a:buChar char="–"/>
              <a:defRPr sz="2000">
                <a:solidFill>
                  <a:schemeClr val="tx1"/>
                </a:solidFill>
                <a:latin typeface="Times" pitchFamily="-84" charset="0"/>
                <a:ea typeface="MS PGothic" pitchFamily="34" charset="-128"/>
              </a:defRPr>
            </a:lvl4pPr>
            <a:lvl5pPr marL="2057400" indent="-228600" eaLnBrk="0" hangingPunct="0">
              <a:spcBef>
                <a:spcPct val="20000"/>
              </a:spcBef>
              <a:buChar char="»"/>
              <a:defRPr sz="2000">
                <a:solidFill>
                  <a:schemeClr val="tx1"/>
                </a:solidFill>
                <a:latin typeface="Times" pitchFamily="-8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9pPr>
          </a:lstStyle>
          <a:p>
            <a:pPr>
              <a:spcBef>
                <a:spcPct val="0"/>
              </a:spcBef>
              <a:buFontTx/>
              <a:buNone/>
            </a:pPr>
            <a:fld id="{642AAB52-9B07-4DDD-8976-84D175C2F243}" type="slidenum">
              <a:rPr lang="en-US" altLang="en-US" sz="1400" smtClean="0"/>
              <a:pPr>
                <a:spcBef>
                  <a:spcPct val="0"/>
                </a:spcBef>
                <a:buFontTx/>
                <a:buNone/>
              </a:pPr>
              <a:t>19</a:t>
            </a:fld>
            <a:endParaRPr lang="en-US" altLang="en-US" sz="1400" dirty="0" smtClean="0"/>
          </a:p>
        </p:txBody>
      </p:sp>
      <p:sp>
        <p:nvSpPr>
          <p:cNvPr id="13316" name="Rectangle 3"/>
          <p:cNvSpPr>
            <a:spLocks noGrp="1" noChangeArrowheads="1"/>
          </p:cNvSpPr>
          <p:nvPr>
            <p:ph type="body" idx="1"/>
          </p:nvPr>
        </p:nvSpPr>
        <p:spPr>
          <a:xfrm>
            <a:off x="106363" y="609600"/>
            <a:ext cx="8656637" cy="5257801"/>
          </a:xfrm>
        </p:spPr>
        <p:txBody>
          <a:bodyPr/>
          <a:lstStyle/>
          <a:p>
            <a:pPr algn="just" eaLnBrk="1" hangingPunct="1">
              <a:defRPr/>
            </a:pPr>
            <a:r>
              <a:rPr lang="en-ZA" sz="2000" dirty="0">
                <a:latin typeface="Arial" pitchFamily="34" charset="0"/>
                <a:cs typeface="Arial" pitchFamily="34" charset="0"/>
              </a:rPr>
              <a:t>The AU Assembly launched the Continental Free Trade Area (CFTA) negotiations during the 25th Ordinary Summit of Head of States and Governments on the 15th of </a:t>
            </a:r>
            <a:r>
              <a:rPr lang="en-ZA" sz="2000" dirty="0" smtClean="0">
                <a:latin typeface="Arial" pitchFamily="34" charset="0"/>
                <a:cs typeface="Arial" pitchFamily="34" charset="0"/>
              </a:rPr>
              <a:t>June 2015 </a:t>
            </a:r>
            <a:r>
              <a:rPr lang="en-ZA" sz="2000" dirty="0">
                <a:latin typeface="Arial" pitchFamily="34" charset="0"/>
                <a:cs typeface="Arial" pitchFamily="34" charset="0"/>
              </a:rPr>
              <a:t>in Johannesburg, South Africa. </a:t>
            </a:r>
          </a:p>
          <a:p>
            <a:pPr algn="just" eaLnBrk="1" hangingPunct="1">
              <a:defRPr/>
            </a:pPr>
            <a:r>
              <a:rPr lang="en-US" sz="2000" dirty="0">
                <a:latin typeface="Arial" panose="020B0604020202020204" pitchFamily="34" charset="0"/>
                <a:ea typeface="Calibri" panose="020F0502020204030204" pitchFamily="34" charset="0"/>
                <a:cs typeface="Times New Roman" panose="02020603050405020304" pitchFamily="18" charset="0"/>
              </a:rPr>
              <a:t>To date, 5 meetings of the CFTA Negotiating Forum (CFTA-NF), Two Meetings of the seven Technical Working Groups (TWGs), Two Senior Trade Officials and AU Ministers of Trade meetings have taken place. </a:t>
            </a:r>
          </a:p>
          <a:p>
            <a:pPr algn="just" eaLnBrk="1" hangingPunct="1">
              <a:defRPr/>
            </a:pPr>
            <a:r>
              <a:rPr lang="en-US" sz="2000" dirty="0">
                <a:latin typeface="Arial" panose="020B0604020202020204" pitchFamily="34" charset="0"/>
                <a:ea typeface="Calibri" panose="020F0502020204030204" pitchFamily="34" charset="0"/>
                <a:cs typeface="Times New Roman" panose="02020603050405020304" pitchFamily="18" charset="0"/>
              </a:rPr>
              <a:t>The outcomes of the meetings include:</a:t>
            </a:r>
          </a:p>
          <a:p>
            <a:pPr lvl="1" algn="just">
              <a:lnSpc>
                <a:spcPct val="130000"/>
              </a:lnSpc>
              <a:spcBef>
                <a:spcPts val="0"/>
              </a:spcBef>
              <a:spcAft>
                <a:spcPts val="0"/>
              </a:spcAft>
              <a:buFont typeface="Wingdings" panose="05000000000000000000" pitchFamily="2" charset="2"/>
              <a:buChar char="q"/>
              <a:tabLst>
                <a:tab pos="720090" algn="l"/>
              </a:tabLst>
            </a:pPr>
            <a:r>
              <a:rPr lang="en-US" sz="1600" dirty="0" smtClean="0">
                <a:latin typeface="Arial" panose="020B0604020202020204" pitchFamily="34" charset="0"/>
                <a:ea typeface="Calibri" panose="020F0502020204030204" pitchFamily="34" charset="0"/>
                <a:cs typeface="Times New Roman" panose="02020603050405020304" pitchFamily="18" charset="0"/>
              </a:rPr>
              <a:t>Definitions </a:t>
            </a:r>
            <a:r>
              <a:rPr lang="en-US" sz="1600" dirty="0">
                <a:latin typeface="Arial" panose="020B0604020202020204" pitchFamily="34" charset="0"/>
                <a:ea typeface="Calibri" panose="020F0502020204030204" pitchFamily="34" charset="0"/>
                <a:cs typeface="Times New Roman" panose="02020603050405020304" pitchFamily="18" charset="0"/>
              </a:rPr>
              <a:t>of the Principles guiding the CFTA negotiations; </a:t>
            </a: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30000"/>
              </a:lnSpc>
              <a:spcBef>
                <a:spcPts val="0"/>
              </a:spcBef>
              <a:spcAft>
                <a:spcPts val="0"/>
              </a:spcAft>
              <a:buFont typeface="Wingdings" panose="05000000000000000000" pitchFamily="2" charset="2"/>
              <a:buChar char="q"/>
              <a:tabLst>
                <a:tab pos="720090" algn="l"/>
              </a:tabLst>
            </a:pPr>
            <a:r>
              <a:rPr lang="en-US" sz="1600" dirty="0">
                <a:latin typeface="Arial" panose="020B0604020202020204" pitchFamily="34" charset="0"/>
                <a:ea typeface="Calibri" panose="020F0502020204030204" pitchFamily="34" charset="0"/>
                <a:cs typeface="Times New Roman" panose="02020603050405020304" pitchFamily="18" charset="0"/>
              </a:rPr>
              <a:t>Terms of References for various Technical Working Groups, namely: </a:t>
            </a: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lvl="2" algn="just">
              <a:lnSpc>
                <a:spcPct val="130000"/>
              </a:lnSpc>
              <a:spcBef>
                <a:spcPts val="0"/>
              </a:spcBef>
              <a:spcAft>
                <a:spcPts val="0"/>
              </a:spcAft>
              <a:buFont typeface="Courier New" panose="02070309020205020404" pitchFamily="49" charset="0"/>
              <a:buChar char="o"/>
              <a:tabLst>
                <a:tab pos="720090" algn="l"/>
              </a:tabLst>
            </a:pPr>
            <a:r>
              <a:rPr lang="en-US" sz="1600" i="1" dirty="0">
                <a:latin typeface="Arial" panose="020B0604020202020204" pitchFamily="34" charset="0"/>
                <a:ea typeface="Calibri" panose="020F0502020204030204" pitchFamily="34" charset="0"/>
                <a:cs typeface="Times New Roman" panose="02020603050405020304" pitchFamily="18" charset="0"/>
              </a:rPr>
              <a:t>Legal and Institutional Affairs</a:t>
            </a:r>
            <a:endParaRPr lang="en-ZA" sz="1600" i="1" dirty="0">
              <a:latin typeface="Calibri" panose="020F0502020204030204" pitchFamily="34" charset="0"/>
              <a:ea typeface="Calibri" panose="020F0502020204030204" pitchFamily="34" charset="0"/>
              <a:cs typeface="Times New Roman" panose="02020603050405020304" pitchFamily="18" charset="0"/>
            </a:endParaRPr>
          </a:p>
          <a:p>
            <a:pPr lvl="2" algn="just">
              <a:lnSpc>
                <a:spcPct val="130000"/>
              </a:lnSpc>
              <a:spcBef>
                <a:spcPts val="0"/>
              </a:spcBef>
              <a:spcAft>
                <a:spcPts val="0"/>
              </a:spcAft>
              <a:buFont typeface="Courier New" panose="02070309020205020404" pitchFamily="49" charset="0"/>
              <a:buChar char="o"/>
              <a:tabLst>
                <a:tab pos="720090" algn="l"/>
              </a:tabLst>
            </a:pPr>
            <a:r>
              <a:rPr lang="en-US" sz="1600" i="1" dirty="0">
                <a:latin typeface="Arial" panose="020B0604020202020204" pitchFamily="34" charset="0"/>
                <a:ea typeface="Calibri" panose="020F0502020204030204" pitchFamily="34" charset="0"/>
                <a:cs typeface="Times New Roman" panose="02020603050405020304" pitchFamily="18" charset="0"/>
              </a:rPr>
              <a:t>Non-Tariff Barriers (NTBs) and Technical Barriers to Trade (TBTs)</a:t>
            </a:r>
            <a:endParaRPr lang="en-ZA" sz="1600" i="1" dirty="0">
              <a:latin typeface="Calibri" panose="020F0502020204030204" pitchFamily="34" charset="0"/>
              <a:ea typeface="Calibri" panose="020F0502020204030204" pitchFamily="34" charset="0"/>
              <a:cs typeface="Times New Roman" panose="02020603050405020304" pitchFamily="18" charset="0"/>
            </a:endParaRPr>
          </a:p>
          <a:p>
            <a:pPr lvl="2" algn="just">
              <a:lnSpc>
                <a:spcPct val="130000"/>
              </a:lnSpc>
              <a:spcBef>
                <a:spcPts val="0"/>
              </a:spcBef>
              <a:spcAft>
                <a:spcPts val="0"/>
              </a:spcAft>
              <a:buFont typeface="Courier New" panose="02070309020205020404" pitchFamily="49" charset="0"/>
              <a:buChar char="o"/>
              <a:tabLst>
                <a:tab pos="720090" algn="l"/>
              </a:tabLst>
            </a:pPr>
            <a:r>
              <a:rPr lang="en-ZA" sz="1600" i="1" dirty="0">
                <a:latin typeface="Arial" panose="020B0604020202020204" pitchFamily="34" charset="0"/>
                <a:ea typeface="Calibri" panose="020F0502020204030204" pitchFamily="34" charset="0"/>
                <a:cs typeface="Times New Roman" panose="02020603050405020304" pitchFamily="18" charset="0"/>
              </a:rPr>
              <a:t>Rules of Origin</a:t>
            </a:r>
            <a:endParaRPr lang="en-ZA" sz="1600" i="1" dirty="0">
              <a:latin typeface="Calibri" panose="020F0502020204030204" pitchFamily="34" charset="0"/>
              <a:ea typeface="Calibri" panose="020F0502020204030204" pitchFamily="34" charset="0"/>
              <a:cs typeface="Times New Roman" panose="02020603050405020304" pitchFamily="18" charset="0"/>
            </a:endParaRPr>
          </a:p>
          <a:p>
            <a:pPr lvl="2" algn="just">
              <a:lnSpc>
                <a:spcPct val="130000"/>
              </a:lnSpc>
              <a:spcBef>
                <a:spcPts val="0"/>
              </a:spcBef>
              <a:spcAft>
                <a:spcPts val="0"/>
              </a:spcAft>
              <a:buFont typeface="Courier New" panose="02070309020205020404" pitchFamily="49" charset="0"/>
              <a:buChar char="o"/>
              <a:tabLst>
                <a:tab pos="720090" algn="l"/>
              </a:tabLst>
            </a:pPr>
            <a:r>
              <a:rPr lang="en-ZA" sz="1600" i="1" dirty="0">
                <a:latin typeface="Arial" panose="020B0604020202020204" pitchFamily="34" charset="0"/>
                <a:ea typeface="Calibri" panose="020F0502020204030204" pitchFamily="34" charset="0"/>
                <a:cs typeface="Times New Roman" panose="02020603050405020304" pitchFamily="18" charset="0"/>
              </a:rPr>
              <a:t>Sanitary and </a:t>
            </a:r>
            <a:r>
              <a:rPr lang="en-ZA" sz="1600" i="1" dirty="0" err="1">
                <a:latin typeface="Arial" panose="020B0604020202020204" pitchFamily="34" charset="0"/>
                <a:ea typeface="Calibri" panose="020F0502020204030204" pitchFamily="34" charset="0"/>
                <a:cs typeface="Times New Roman" panose="02020603050405020304" pitchFamily="18" charset="0"/>
              </a:rPr>
              <a:t>Phyto</a:t>
            </a:r>
            <a:r>
              <a:rPr lang="en-ZA" sz="1600" i="1" dirty="0">
                <a:latin typeface="Arial" panose="020B0604020202020204" pitchFamily="34" charset="0"/>
                <a:ea typeface="Calibri" panose="020F0502020204030204" pitchFamily="34" charset="0"/>
                <a:cs typeface="Times New Roman" panose="02020603050405020304" pitchFamily="18" charset="0"/>
              </a:rPr>
              <a:t>-sanitary (SPS) Measures</a:t>
            </a:r>
            <a:endParaRPr lang="en-ZA" sz="1600" i="1" dirty="0">
              <a:latin typeface="Calibri" panose="020F0502020204030204" pitchFamily="34" charset="0"/>
              <a:ea typeface="Calibri" panose="020F0502020204030204" pitchFamily="34" charset="0"/>
              <a:cs typeface="Times New Roman" panose="02020603050405020304" pitchFamily="18" charset="0"/>
            </a:endParaRPr>
          </a:p>
          <a:p>
            <a:pPr lvl="2" algn="just">
              <a:lnSpc>
                <a:spcPct val="130000"/>
              </a:lnSpc>
              <a:spcBef>
                <a:spcPts val="0"/>
              </a:spcBef>
              <a:spcAft>
                <a:spcPts val="0"/>
              </a:spcAft>
              <a:buFont typeface="Courier New" panose="02070309020205020404" pitchFamily="49" charset="0"/>
              <a:buChar char="o"/>
              <a:tabLst>
                <a:tab pos="720090" algn="l"/>
              </a:tabLst>
            </a:pPr>
            <a:r>
              <a:rPr lang="en-ZA" sz="1600" i="1" dirty="0">
                <a:latin typeface="Arial" panose="020B0604020202020204" pitchFamily="34" charset="0"/>
                <a:ea typeface="Calibri" panose="020F0502020204030204" pitchFamily="34" charset="0"/>
                <a:cs typeface="Times New Roman" panose="02020603050405020304" pitchFamily="18" charset="0"/>
              </a:rPr>
              <a:t>Trade Remedies</a:t>
            </a:r>
            <a:endParaRPr lang="en-ZA" sz="1600" i="1" dirty="0">
              <a:latin typeface="Calibri" panose="020F0502020204030204" pitchFamily="34" charset="0"/>
              <a:ea typeface="Calibri" panose="020F0502020204030204" pitchFamily="34" charset="0"/>
              <a:cs typeface="Times New Roman" panose="02020603050405020304" pitchFamily="18" charset="0"/>
            </a:endParaRPr>
          </a:p>
          <a:p>
            <a:pPr lvl="2" algn="just">
              <a:lnSpc>
                <a:spcPct val="130000"/>
              </a:lnSpc>
              <a:spcBef>
                <a:spcPts val="0"/>
              </a:spcBef>
              <a:spcAft>
                <a:spcPts val="0"/>
              </a:spcAft>
              <a:buFont typeface="Courier New" panose="02070309020205020404" pitchFamily="49" charset="0"/>
              <a:buChar char="o"/>
              <a:tabLst>
                <a:tab pos="720090" algn="l"/>
              </a:tabLst>
            </a:pPr>
            <a:r>
              <a:rPr lang="en-ZA" sz="1600" i="1" dirty="0">
                <a:latin typeface="Arial" panose="020B0604020202020204" pitchFamily="34" charset="0"/>
                <a:ea typeface="Calibri" panose="020F0502020204030204" pitchFamily="34" charset="0"/>
                <a:cs typeface="Times New Roman" panose="02020603050405020304" pitchFamily="18" charset="0"/>
              </a:rPr>
              <a:t>Customs Procedures and Trade Facilitation</a:t>
            </a:r>
            <a:endParaRPr lang="en-ZA" sz="1600" i="1" dirty="0">
              <a:latin typeface="Calibri" panose="020F0502020204030204" pitchFamily="34" charset="0"/>
              <a:ea typeface="Calibri" panose="020F0502020204030204" pitchFamily="34" charset="0"/>
              <a:cs typeface="Times New Roman" panose="02020603050405020304" pitchFamily="18" charset="0"/>
            </a:endParaRPr>
          </a:p>
          <a:p>
            <a:pPr lvl="2" algn="just">
              <a:lnSpc>
                <a:spcPct val="130000"/>
              </a:lnSpc>
              <a:spcBef>
                <a:spcPts val="0"/>
              </a:spcBef>
              <a:spcAft>
                <a:spcPts val="0"/>
              </a:spcAft>
              <a:buFont typeface="Courier New" panose="02070309020205020404" pitchFamily="49" charset="0"/>
              <a:buChar char="o"/>
              <a:tabLst>
                <a:tab pos="720090" algn="l"/>
              </a:tabLst>
            </a:pPr>
            <a:r>
              <a:rPr lang="en-ZA" sz="1600" i="1" dirty="0">
                <a:latin typeface="Arial" panose="020B0604020202020204" pitchFamily="34" charset="0"/>
                <a:ea typeface="Calibri" panose="020F0502020204030204" pitchFamily="34" charset="0"/>
                <a:cs typeface="Times New Roman" panose="02020603050405020304" pitchFamily="18" charset="0"/>
              </a:rPr>
              <a:t>Trade in Services</a:t>
            </a:r>
            <a:endParaRPr lang="en-ZA" sz="1600" i="1" dirty="0">
              <a:latin typeface="Calibri" panose="020F0502020204030204" pitchFamily="34" charset="0"/>
              <a:ea typeface="Calibri" panose="020F0502020204030204" pitchFamily="34" charset="0"/>
              <a:cs typeface="Times New Roman" panose="02020603050405020304" pitchFamily="18" charset="0"/>
            </a:endParaRPr>
          </a:p>
          <a:p>
            <a:endParaRPr lang="en-US" sz="2400" b="1" dirty="0">
              <a:latin typeface="Arial"/>
              <a:cs typeface="Arial"/>
            </a:endParaRPr>
          </a:p>
        </p:txBody>
      </p:sp>
      <p:sp>
        <p:nvSpPr>
          <p:cNvPr id="5" name="Rectangle 2"/>
          <p:cNvSpPr txBox="1">
            <a:spLocks noGrp="1" noChangeArrowheads="1"/>
          </p:cNvSpPr>
          <p:nvPr>
            <p:ph type="title"/>
          </p:nvPr>
        </p:nvSpPr>
        <p:spPr bwMode="auto">
          <a:xfrm>
            <a:off x="428625" y="428625"/>
            <a:ext cx="8058150" cy="1809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a:lstStyle>
          <a:p>
            <a:pPr eaLnBrk="1" hangingPunct="1"/>
            <a:r>
              <a:rPr lang="en-ZA" sz="3200" b="1" dirty="0" smtClean="0">
                <a:solidFill>
                  <a:srgbClr val="FF0000"/>
                </a:solidFill>
                <a:latin typeface="Arial" pitchFamily="34" charset="0"/>
                <a:cs typeface="Arial" pitchFamily="34" charset="0"/>
              </a:rPr>
              <a:t>Continental FTA Negotiations</a:t>
            </a:r>
            <a:r>
              <a:rPr lang="en-US" sz="3200" b="1" dirty="0">
                <a:solidFill>
                  <a:srgbClr val="FF0000"/>
                </a:solidFill>
                <a:latin typeface="Arial"/>
                <a:cs typeface="Arial"/>
              </a:rPr>
              <a:t/>
            </a:r>
            <a:br>
              <a:rPr lang="en-US" sz="3200" b="1" dirty="0">
                <a:solidFill>
                  <a:srgbClr val="FF0000"/>
                </a:solidFill>
                <a:latin typeface="Arial"/>
                <a:cs typeface="Arial"/>
              </a:rPr>
            </a:br>
            <a:endParaRPr lang="en-GB" sz="3200" b="1" kern="1200" dirty="0">
              <a:solidFill>
                <a:srgbClr val="FF0000"/>
              </a:solidFill>
              <a:latin typeface="Arial"/>
              <a:cs typeface="Arial"/>
            </a:endParaRPr>
          </a:p>
        </p:txBody>
      </p:sp>
    </p:spTree>
    <p:extLst>
      <p:ext uri="{BB962C8B-B14F-4D97-AF65-F5344CB8AC3E}">
        <p14:creationId xmlns:p14="http://schemas.microsoft.com/office/powerpoint/2010/main" val="32344894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pitchFamily="-84" charset="0"/>
                <a:ea typeface="MS PGothic" pitchFamily="34" charset="-128"/>
              </a:defRPr>
            </a:lvl1pPr>
            <a:lvl2pPr marL="742950" indent="-285750" eaLnBrk="0" hangingPunct="0">
              <a:spcBef>
                <a:spcPct val="20000"/>
              </a:spcBef>
              <a:buChar char="–"/>
              <a:defRPr sz="2800">
                <a:solidFill>
                  <a:schemeClr val="tx1"/>
                </a:solidFill>
                <a:latin typeface="Times" pitchFamily="-84" charset="0"/>
                <a:ea typeface="MS PGothic" pitchFamily="34" charset="-128"/>
              </a:defRPr>
            </a:lvl2pPr>
            <a:lvl3pPr marL="1143000" indent="-228600" eaLnBrk="0" hangingPunct="0">
              <a:spcBef>
                <a:spcPct val="20000"/>
              </a:spcBef>
              <a:buChar char="•"/>
              <a:defRPr sz="2400">
                <a:solidFill>
                  <a:schemeClr val="tx1"/>
                </a:solidFill>
                <a:latin typeface="Times" pitchFamily="-84" charset="0"/>
                <a:ea typeface="MS PGothic" pitchFamily="34" charset="-128"/>
              </a:defRPr>
            </a:lvl3pPr>
            <a:lvl4pPr marL="1600200" indent="-228600" eaLnBrk="0" hangingPunct="0">
              <a:spcBef>
                <a:spcPct val="20000"/>
              </a:spcBef>
              <a:buChar char="–"/>
              <a:defRPr sz="2000">
                <a:solidFill>
                  <a:schemeClr val="tx1"/>
                </a:solidFill>
                <a:latin typeface="Times" pitchFamily="-84" charset="0"/>
                <a:ea typeface="MS PGothic" pitchFamily="34" charset="-128"/>
              </a:defRPr>
            </a:lvl4pPr>
            <a:lvl5pPr marL="2057400" indent="-228600" eaLnBrk="0" hangingPunct="0">
              <a:spcBef>
                <a:spcPct val="20000"/>
              </a:spcBef>
              <a:buChar char="»"/>
              <a:defRPr sz="2000">
                <a:solidFill>
                  <a:schemeClr val="tx1"/>
                </a:solidFill>
                <a:latin typeface="Times" pitchFamily="-8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9pPr>
          </a:lstStyle>
          <a:p>
            <a:pPr>
              <a:spcBef>
                <a:spcPct val="0"/>
              </a:spcBef>
              <a:buFontTx/>
              <a:buNone/>
            </a:pPr>
            <a:fld id="{35015E13-3A1C-4ED3-9155-357BAF60E23B}" type="slidenum">
              <a:rPr lang="en-US" altLang="en-US" sz="1400" smtClean="0"/>
              <a:pPr>
                <a:spcBef>
                  <a:spcPct val="0"/>
                </a:spcBef>
                <a:buFontTx/>
                <a:buNone/>
              </a:pPr>
              <a:t>2</a:t>
            </a:fld>
            <a:endParaRPr lang="en-US" altLang="en-US" sz="1400" smtClean="0"/>
          </a:p>
        </p:txBody>
      </p:sp>
      <p:sp>
        <p:nvSpPr>
          <p:cNvPr id="3075" name="Rectangle 2"/>
          <p:cNvSpPr>
            <a:spLocks noGrp="1" noChangeArrowheads="1"/>
          </p:cNvSpPr>
          <p:nvPr>
            <p:ph type="title"/>
          </p:nvPr>
        </p:nvSpPr>
        <p:spPr>
          <a:xfrm>
            <a:off x="381000" y="1295400"/>
            <a:ext cx="8458200" cy="3352800"/>
          </a:xfrm>
        </p:spPr>
        <p:txBody>
          <a:bodyPr/>
          <a:lstStyle/>
          <a:p>
            <a:pPr eaLnBrk="1" hangingPunct="1"/>
            <a:r>
              <a:rPr lang="en-ZA" sz="4800" b="1" dirty="0" smtClean="0">
                <a:solidFill>
                  <a:srgbClr val="FF0000"/>
                </a:solidFill>
              </a:rPr>
              <a:t>Key parameters for trade negotiations</a:t>
            </a:r>
            <a:br>
              <a:rPr lang="en-ZA" sz="4800" b="1" dirty="0" smtClean="0">
                <a:solidFill>
                  <a:srgbClr val="FF0000"/>
                </a:solidFill>
              </a:rPr>
            </a:br>
            <a:r>
              <a:rPr lang="en-US" sz="3200" b="1" dirty="0" smtClean="0">
                <a:solidFill>
                  <a:srgbClr val="FF0000"/>
                </a:solidFill>
                <a:latin typeface="Arial"/>
                <a:cs typeface="Arial"/>
              </a:rPr>
              <a:t> </a:t>
            </a:r>
            <a:r>
              <a:rPr lang="en-US" sz="3200" b="1" dirty="0">
                <a:solidFill>
                  <a:srgbClr val="FF0000"/>
                </a:solidFill>
                <a:latin typeface="Arial"/>
                <a:cs typeface="Arial"/>
              </a:rPr>
              <a:t/>
            </a:r>
            <a:br>
              <a:rPr lang="en-US" sz="3200" b="1" dirty="0">
                <a:solidFill>
                  <a:srgbClr val="FF0000"/>
                </a:solidFill>
                <a:latin typeface="Arial"/>
                <a:cs typeface="Arial"/>
              </a:rPr>
            </a:br>
            <a:endParaRPr lang="en-US" altLang="en-US" sz="3200" b="1" dirty="0" smtClean="0">
              <a:solidFill>
                <a:srgbClr val="FF0000"/>
              </a:solidFill>
              <a:latin typeface="Arial"/>
              <a:cs typeface="Arial"/>
            </a:endParaRPr>
          </a:p>
        </p:txBody>
      </p:sp>
      <p:sp>
        <p:nvSpPr>
          <p:cNvPr id="3076" name="Rectangle 3"/>
          <p:cNvSpPr>
            <a:spLocks noGrp="1" noChangeArrowheads="1"/>
          </p:cNvSpPr>
          <p:nvPr>
            <p:ph type="body" idx="1"/>
          </p:nvPr>
        </p:nvSpPr>
        <p:spPr>
          <a:xfrm flipV="1">
            <a:off x="45612" y="5410200"/>
            <a:ext cx="9107487" cy="76200"/>
          </a:xfrm>
        </p:spPr>
        <p:txBody>
          <a:bodyPr/>
          <a:lstStyle/>
          <a:p>
            <a:pPr algn="r">
              <a:lnSpc>
                <a:spcPct val="80000"/>
              </a:lnSpc>
              <a:spcBef>
                <a:spcPct val="0"/>
              </a:spcBef>
              <a:buFontTx/>
              <a:buNone/>
            </a:pPr>
            <a:endParaRPr lang="en-US" altLang="en-US" sz="2800" dirty="0" smtClean="0">
              <a:latin typeface="Arial" pitchFamily="34" charset="0"/>
            </a:endParaRPr>
          </a:p>
          <a:p>
            <a:pPr lvl="0">
              <a:buNone/>
            </a:pPr>
            <a:endParaRPr lang="en-US" sz="2400" b="1" dirty="0">
              <a:latin typeface="Arial"/>
              <a:cs typeface="Arial"/>
            </a:endParaRPr>
          </a:p>
          <a:p>
            <a:pPr marL="0" indent="0">
              <a:buNone/>
            </a:pPr>
            <a:r>
              <a:rPr lang="en-US" sz="2800" b="1" dirty="0"/>
              <a:t> </a:t>
            </a:r>
          </a:p>
          <a:p>
            <a:pPr>
              <a:lnSpc>
                <a:spcPct val="80000"/>
              </a:lnSpc>
              <a:spcBef>
                <a:spcPct val="0"/>
              </a:spcBef>
            </a:pPr>
            <a:endParaRPr lang="en-US" altLang="en-US" sz="2600" dirty="0" smtClean="0">
              <a:latin typeface="Arial" pitchFamily="34" charset="0"/>
            </a:endParaRPr>
          </a:p>
          <a:p>
            <a:pPr>
              <a:lnSpc>
                <a:spcPct val="80000"/>
              </a:lnSpc>
              <a:spcBef>
                <a:spcPct val="0"/>
              </a:spcBef>
            </a:pPr>
            <a:endParaRPr lang="en-US" altLang="en-US" sz="2600" dirty="0" smtClean="0">
              <a:latin typeface="Arial" pitchFamily="34" charset="0"/>
            </a:endParaRPr>
          </a:p>
        </p:txBody>
      </p:sp>
    </p:spTree>
    <p:extLst>
      <p:ext uri="{BB962C8B-B14F-4D97-AF65-F5344CB8AC3E}">
        <p14:creationId xmlns:p14="http://schemas.microsoft.com/office/powerpoint/2010/main" val="10667226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pitchFamily="-84" charset="0"/>
                <a:ea typeface="MS PGothic" pitchFamily="34" charset="-128"/>
              </a:defRPr>
            </a:lvl1pPr>
            <a:lvl2pPr marL="742950" indent="-285750" eaLnBrk="0" hangingPunct="0">
              <a:spcBef>
                <a:spcPct val="20000"/>
              </a:spcBef>
              <a:buChar char="–"/>
              <a:defRPr sz="2800">
                <a:solidFill>
                  <a:schemeClr val="tx1"/>
                </a:solidFill>
                <a:latin typeface="Times" pitchFamily="-84" charset="0"/>
                <a:ea typeface="MS PGothic" pitchFamily="34" charset="-128"/>
              </a:defRPr>
            </a:lvl2pPr>
            <a:lvl3pPr marL="1143000" indent="-228600" eaLnBrk="0" hangingPunct="0">
              <a:spcBef>
                <a:spcPct val="20000"/>
              </a:spcBef>
              <a:buChar char="•"/>
              <a:defRPr sz="2400">
                <a:solidFill>
                  <a:schemeClr val="tx1"/>
                </a:solidFill>
                <a:latin typeface="Times" pitchFamily="-84" charset="0"/>
                <a:ea typeface="MS PGothic" pitchFamily="34" charset="-128"/>
              </a:defRPr>
            </a:lvl3pPr>
            <a:lvl4pPr marL="1600200" indent="-228600" eaLnBrk="0" hangingPunct="0">
              <a:spcBef>
                <a:spcPct val="20000"/>
              </a:spcBef>
              <a:buChar char="–"/>
              <a:defRPr sz="2000">
                <a:solidFill>
                  <a:schemeClr val="tx1"/>
                </a:solidFill>
                <a:latin typeface="Times" pitchFamily="-84" charset="0"/>
                <a:ea typeface="MS PGothic" pitchFamily="34" charset="-128"/>
              </a:defRPr>
            </a:lvl4pPr>
            <a:lvl5pPr marL="2057400" indent="-228600" eaLnBrk="0" hangingPunct="0">
              <a:spcBef>
                <a:spcPct val="20000"/>
              </a:spcBef>
              <a:buChar char="»"/>
              <a:defRPr sz="2000">
                <a:solidFill>
                  <a:schemeClr val="tx1"/>
                </a:solidFill>
                <a:latin typeface="Times" pitchFamily="-8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9pPr>
          </a:lstStyle>
          <a:p>
            <a:pPr>
              <a:spcBef>
                <a:spcPct val="0"/>
              </a:spcBef>
              <a:buFontTx/>
              <a:buNone/>
            </a:pPr>
            <a:fld id="{642AAB52-9B07-4DDD-8976-84D175C2F243}" type="slidenum">
              <a:rPr lang="en-US" altLang="en-US" sz="1400" smtClean="0"/>
              <a:pPr>
                <a:spcBef>
                  <a:spcPct val="0"/>
                </a:spcBef>
                <a:buFontTx/>
                <a:buNone/>
              </a:pPr>
              <a:t>20</a:t>
            </a:fld>
            <a:endParaRPr lang="en-US" altLang="en-US" sz="1400" dirty="0" smtClean="0"/>
          </a:p>
        </p:txBody>
      </p:sp>
      <p:sp>
        <p:nvSpPr>
          <p:cNvPr id="13316" name="Rectangle 3"/>
          <p:cNvSpPr>
            <a:spLocks noGrp="1" noChangeArrowheads="1"/>
          </p:cNvSpPr>
          <p:nvPr>
            <p:ph type="body" idx="1"/>
          </p:nvPr>
        </p:nvSpPr>
        <p:spPr>
          <a:xfrm>
            <a:off x="106363" y="304800"/>
            <a:ext cx="8732837" cy="5562601"/>
          </a:xfrm>
        </p:spPr>
        <p:txBody>
          <a:bodyPr/>
          <a:lstStyle/>
          <a:p>
            <a:pPr lvl="1" algn="just">
              <a:lnSpc>
                <a:spcPct val="130000"/>
              </a:lnSpc>
              <a:spcBef>
                <a:spcPts val="0"/>
              </a:spcBef>
              <a:spcAft>
                <a:spcPts val="0"/>
              </a:spcAft>
              <a:buFont typeface="Wingdings" panose="05000000000000000000" pitchFamily="2" charset="2"/>
              <a:buChar char="q"/>
              <a:tabLst>
                <a:tab pos="720090" algn="l"/>
              </a:tabLst>
            </a:pPr>
            <a:endParaRPr lang="en-US" sz="1600" dirty="0" smtClean="0">
              <a:latin typeface="Arial" panose="020B0604020202020204" pitchFamily="34" charset="0"/>
              <a:ea typeface="Calibri" panose="020F0502020204030204" pitchFamily="34" charset="0"/>
              <a:cs typeface="Times New Roman" panose="02020603050405020304" pitchFamily="18" charset="0"/>
            </a:endParaRPr>
          </a:p>
          <a:p>
            <a:pPr lvl="1" algn="just">
              <a:lnSpc>
                <a:spcPct val="130000"/>
              </a:lnSpc>
              <a:spcBef>
                <a:spcPts val="0"/>
              </a:spcBef>
              <a:spcAft>
                <a:spcPts val="0"/>
              </a:spcAft>
              <a:buFont typeface="Wingdings" panose="05000000000000000000" pitchFamily="2" charset="2"/>
              <a:buChar char="q"/>
              <a:tabLst>
                <a:tab pos="720090" algn="l"/>
              </a:tabLst>
            </a:pPr>
            <a:r>
              <a:rPr lang="en-US" sz="1600" dirty="0" smtClean="0">
                <a:latin typeface="Arial" panose="020B0604020202020204" pitchFamily="34" charset="0"/>
                <a:ea typeface="Calibri" panose="020F0502020204030204" pitchFamily="34" charset="0"/>
                <a:cs typeface="Times New Roman" panose="02020603050405020304" pitchFamily="18" charset="0"/>
              </a:rPr>
              <a:t>Work </a:t>
            </a:r>
            <a:r>
              <a:rPr lang="en-US" sz="1600" dirty="0">
                <a:latin typeface="Arial" panose="020B0604020202020204" pitchFamily="34" charset="0"/>
                <a:ea typeface="Calibri" panose="020F0502020204030204" pitchFamily="34" charset="0"/>
                <a:cs typeface="Times New Roman" panose="02020603050405020304" pitchFamily="18" charset="0"/>
              </a:rPr>
              <a:t>Plan and Schedule for the CFTA negotiations.</a:t>
            </a: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30000"/>
              </a:lnSpc>
              <a:spcBef>
                <a:spcPts val="0"/>
              </a:spcBef>
              <a:spcAft>
                <a:spcPts val="0"/>
              </a:spcAft>
              <a:buFont typeface="Wingdings" panose="05000000000000000000" pitchFamily="2" charset="2"/>
              <a:buChar char="q"/>
              <a:tabLst>
                <a:tab pos="720090" algn="l"/>
              </a:tabLst>
            </a:pPr>
            <a:r>
              <a:rPr lang="en-US" sz="1600" dirty="0">
                <a:latin typeface="Arial" panose="020B0604020202020204" pitchFamily="34" charset="0"/>
                <a:ea typeface="Calibri" panose="020F0502020204030204" pitchFamily="34" charset="0"/>
                <a:cs typeface="Times New Roman" panose="02020603050405020304" pitchFamily="18" charset="0"/>
              </a:rPr>
              <a:t>Consideration of the draft modalities for the CFTA tariff negotiations</a:t>
            </a: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30000"/>
              </a:lnSpc>
              <a:spcBef>
                <a:spcPts val="0"/>
              </a:spcBef>
              <a:spcAft>
                <a:spcPts val="0"/>
              </a:spcAft>
              <a:buFont typeface="Wingdings" panose="05000000000000000000" pitchFamily="2" charset="2"/>
              <a:buChar char="q"/>
              <a:tabLst>
                <a:tab pos="720090" algn="l"/>
              </a:tabLst>
            </a:pPr>
            <a:r>
              <a:rPr lang="en-US" sz="1600" dirty="0">
                <a:latin typeface="Arial" panose="020B0604020202020204" pitchFamily="34" charset="0"/>
                <a:ea typeface="Calibri" panose="020F0502020204030204" pitchFamily="34" charset="0"/>
                <a:cs typeface="Times New Roman" panose="02020603050405020304" pitchFamily="18" charset="0"/>
              </a:rPr>
              <a:t>Consideration of the draft modalities for the CFTA Trade in services negotiations</a:t>
            </a: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30000"/>
              </a:lnSpc>
              <a:spcBef>
                <a:spcPts val="0"/>
              </a:spcBef>
              <a:spcAft>
                <a:spcPts val="0"/>
              </a:spcAft>
              <a:buFont typeface="Wingdings" panose="05000000000000000000" pitchFamily="2" charset="2"/>
              <a:buChar char="q"/>
              <a:tabLst>
                <a:tab pos="720090" algn="l"/>
              </a:tabLst>
            </a:pPr>
            <a:r>
              <a:rPr lang="en-US" sz="1600" dirty="0">
                <a:latin typeface="Arial" panose="020B0604020202020204" pitchFamily="34" charset="0"/>
                <a:ea typeface="Calibri" panose="020F0502020204030204" pitchFamily="34" charset="0"/>
                <a:cs typeface="Times New Roman" panose="02020603050405020304" pitchFamily="18" charset="0"/>
              </a:rPr>
              <a:t>Introduction and preliminary consideration and discussion of the Draft CFTA texts (Framework Agreement and Annexes)</a:t>
            </a: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spcAft>
                <a:spcPts val="0"/>
              </a:spcAft>
              <a:tabLst>
                <a:tab pos="720090" algn="l"/>
              </a:tabLst>
            </a:pPr>
            <a:endParaRPr lang="en-US" sz="2000" dirty="0" smtClean="0">
              <a:latin typeface="Arial" panose="020B0604020202020204" pitchFamily="34" charset="0"/>
              <a:ea typeface="Calibri" panose="020F0502020204030204" pitchFamily="34" charset="0"/>
              <a:cs typeface="Times New Roman" panose="02020603050405020304" pitchFamily="18" charset="0"/>
            </a:endParaRPr>
          </a:p>
          <a:p>
            <a:pPr algn="just">
              <a:spcBef>
                <a:spcPts val="0"/>
              </a:spcBef>
              <a:spcAft>
                <a:spcPts val="0"/>
              </a:spcAft>
              <a:tabLst>
                <a:tab pos="720090" algn="l"/>
              </a:tabLst>
            </a:pPr>
            <a:r>
              <a:rPr lang="en-US" sz="2000" dirty="0" smtClean="0">
                <a:latin typeface="Arial" panose="020B0604020202020204" pitchFamily="34" charset="0"/>
                <a:ea typeface="Calibri" panose="020F0502020204030204" pitchFamily="34" charset="0"/>
                <a:cs typeface="Times New Roman" panose="02020603050405020304" pitchFamily="18" charset="0"/>
              </a:rPr>
              <a:t>The </a:t>
            </a:r>
            <a:r>
              <a:rPr lang="en-US" sz="2000" dirty="0">
                <a:latin typeface="Arial" panose="020B0604020202020204" pitchFamily="34" charset="0"/>
                <a:ea typeface="Calibri" panose="020F0502020204030204" pitchFamily="34" charset="0"/>
                <a:cs typeface="Times New Roman" panose="02020603050405020304" pitchFamily="18" charset="0"/>
              </a:rPr>
              <a:t>draft modalities for Trade in Goods (Tariff Negotiations) and Trade in Services which are the cornerstone for the negotiations remain to be finalized by the 6</a:t>
            </a:r>
            <a:r>
              <a:rPr lang="en-US" sz="2000" baseline="30000" dirty="0">
                <a:latin typeface="Arial" panose="020B0604020202020204" pitchFamily="34" charset="0"/>
                <a:ea typeface="Calibri" panose="020F0502020204030204" pitchFamily="34" charset="0"/>
                <a:cs typeface="Times New Roman" panose="02020603050405020304" pitchFamily="18" charset="0"/>
              </a:rPr>
              <a:t>th</a:t>
            </a:r>
            <a:r>
              <a:rPr lang="en-US" sz="2000" dirty="0">
                <a:latin typeface="Arial" panose="020B0604020202020204" pitchFamily="34" charset="0"/>
                <a:ea typeface="Calibri" panose="020F0502020204030204" pitchFamily="34" charset="0"/>
                <a:cs typeface="Times New Roman" panose="02020603050405020304" pitchFamily="18" charset="0"/>
              </a:rPr>
              <a:t> CFTA-NF, STO and AMOT scheduled to take place in June 2017. </a:t>
            </a:r>
            <a:endParaRPr lang="en-US" sz="2000" dirty="0" smtClean="0">
              <a:latin typeface="Arial" panose="020B0604020202020204" pitchFamily="34" charset="0"/>
              <a:ea typeface="Calibri" panose="020F0502020204030204" pitchFamily="34" charset="0"/>
              <a:cs typeface="Times New Roman" panose="02020603050405020304" pitchFamily="18" charset="0"/>
            </a:endParaRPr>
          </a:p>
          <a:p>
            <a:pPr algn="just">
              <a:spcBef>
                <a:spcPts val="0"/>
              </a:spcBef>
              <a:spcAft>
                <a:spcPts val="0"/>
              </a:spcAft>
              <a:tabLst>
                <a:tab pos="720090" algn="l"/>
              </a:tabLst>
            </a:pPr>
            <a:r>
              <a:rPr lang="en-US" sz="2000" dirty="0" smtClean="0">
                <a:latin typeface="Arial" panose="020B0604020202020204" pitchFamily="34" charset="0"/>
                <a:ea typeface="Calibri" panose="020F0502020204030204" pitchFamily="34" charset="0"/>
                <a:cs typeface="Times New Roman" panose="02020603050405020304" pitchFamily="18" charset="0"/>
              </a:rPr>
              <a:t>Negotiations are Member States driven.</a:t>
            </a:r>
            <a:endParaRPr lang="en-US" sz="2000" dirty="0">
              <a:latin typeface="Arial" panose="020B0604020202020204" pitchFamily="34" charset="0"/>
              <a:ea typeface="Calibri" panose="020F0502020204030204" pitchFamily="34" charset="0"/>
              <a:cs typeface="Times New Roman" panose="02020603050405020304" pitchFamily="18" charset="0"/>
            </a:endParaRPr>
          </a:p>
          <a:p>
            <a:pPr algn="just">
              <a:spcBef>
                <a:spcPts val="0"/>
              </a:spcBef>
              <a:spcAft>
                <a:spcPts val="0"/>
              </a:spcAft>
              <a:tabLst>
                <a:tab pos="720090" algn="l"/>
              </a:tabLst>
            </a:pPr>
            <a:r>
              <a:rPr lang="en-US" sz="2000" dirty="0">
                <a:latin typeface="Arial" panose="020B0604020202020204" pitchFamily="34" charset="0"/>
                <a:ea typeface="Calibri" panose="020F0502020204030204" pitchFamily="34" charset="0"/>
                <a:cs typeface="Times New Roman" panose="02020603050405020304" pitchFamily="18" charset="0"/>
              </a:rPr>
              <a:t>The draft CFTA texts are considered to be </a:t>
            </a:r>
            <a:r>
              <a:rPr lang="en-US" sz="2000" dirty="0" smtClean="0">
                <a:latin typeface="Arial" panose="020B0604020202020204" pitchFamily="34" charset="0"/>
                <a:ea typeface="Calibri" panose="020F0502020204030204" pitchFamily="34" charset="0"/>
                <a:cs typeface="Times New Roman" panose="02020603050405020304" pitchFamily="18" charset="0"/>
              </a:rPr>
              <a:t>work </a:t>
            </a:r>
            <a:r>
              <a:rPr lang="en-US" sz="2000" dirty="0">
                <a:latin typeface="Arial" panose="020B0604020202020204" pitchFamily="34" charset="0"/>
                <a:ea typeface="Calibri" panose="020F0502020204030204" pitchFamily="34" charset="0"/>
                <a:cs typeface="Times New Roman" panose="02020603050405020304" pitchFamily="18" charset="0"/>
              </a:rPr>
              <a:t>in progress for discussion and consideration by the next meeting of the TWGs. </a:t>
            </a:r>
          </a:p>
          <a:p>
            <a:pPr algn="just">
              <a:spcBef>
                <a:spcPts val="0"/>
              </a:spcBef>
              <a:spcAft>
                <a:spcPts val="0"/>
              </a:spcAft>
              <a:tabLst>
                <a:tab pos="720090" algn="l"/>
              </a:tabLst>
            </a:pPr>
            <a:r>
              <a:rPr lang="en-US" sz="2000" dirty="0">
                <a:latin typeface="Arial" panose="020B0604020202020204" pitchFamily="34" charset="0"/>
                <a:ea typeface="Calibri" panose="020F0502020204030204" pitchFamily="34" charset="0"/>
                <a:cs typeface="Times New Roman" panose="02020603050405020304" pitchFamily="18" charset="0"/>
              </a:rPr>
              <a:t>SACU and TFTA Member States continue to coordinate positions/approaches to the CFTA negotiations. </a:t>
            </a:r>
          </a:p>
          <a:p>
            <a:pPr algn="just">
              <a:spcBef>
                <a:spcPts val="0"/>
              </a:spcBef>
              <a:spcAft>
                <a:spcPts val="0"/>
              </a:spcAft>
              <a:tabLst>
                <a:tab pos="720090" algn="l"/>
              </a:tabLst>
            </a:pPr>
            <a:r>
              <a:rPr lang="en-US" sz="2000" dirty="0">
                <a:latin typeface="Arial" panose="020B0604020202020204" pitchFamily="34" charset="0"/>
                <a:ea typeface="Calibri" panose="020F0502020204030204" pitchFamily="34" charset="0"/>
                <a:cs typeface="Times New Roman" panose="02020603050405020304" pitchFamily="18" charset="0"/>
              </a:rPr>
              <a:t>For SA, SACU and TFTA Member States, the approach is to build on the acquis of the TFTA. </a:t>
            </a:r>
          </a:p>
          <a:p>
            <a:endParaRPr lang="en-US" sz="2400" b="1" dirty="0">
              <a:latin typeface="Arial"/>
              <a:cs typeface="Arial"/>
            </a:endParaRPr>
          </a:p>
        </p:txBody>
      </p:sp>
      <p:sp>
        <p:nvSpPr>
          <p:cNvPr id="5" name="Rectangle 2"/>
          <p:cNvSpPr txBox="1">
            <a:spLocks noGrp="1" noChangeArrowheads="1"/>
          </p:cNvSpPr>
          <p:nvPr>
            <p:ph type="title"/>
          </p:nvPr>
        </p:nvSpPr>
        <p:spPr bwMode="auto">
          <a:xfrm>
            <a:off x="428625" y="304800"/>
            <a:ext cx="8058150" cy="30480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a:lstStyle>
          <a:p>
            <a:pPr eaLnBrk="1" hangingPunct="1"/>
            <a:r>
              <a:rPr lang="en-ZA" sz="3200" b="1" dirty="0" smtClean="0">
                <a:solidFill>
                  <a:srgbClr val="FF0000"/>
                </a:solidFill>
                <a:latin typeface="Arial" pitchFamily="34" charset="0"/>
                <a:cs typeface="Arial" pitchFamily="34" charset="0"/>
              </a:rPr>
              <a:t>Continental FTA Negotiations cont.</a:t>
            </a:r>
            <a:r>
              <a:rPr lang="en-US" sz="3200" b="1" dirty="0">
                <a:solidFill>
                  <a:srgbClr val="FF0000"/>
                </a:solidFill>
                <a:latin typeface="Arial"/>
                <a:cs typeface="Arial"/>
              </a:rPr>
              <a:t/>
            </a:r>
            <a:br>
              <a:rPr lang="en-US" sz="3200" b="1" dirty="0">
                <a:solidFill>
                  <a:srgbClr val="FF0000"/>
                </a:solidFill>
                <a:latin typeface="Arial"/>
                <a:cs typeface="Arial"/>
              </a:rPr>
            </a:br>
            <a:endParaRPr lang="en-GB" sz="3200" b="1" kern="1200" dirty="0">
              <a:solidFill>
                <a:srgbClr val="FF0000"/>
              </a:solidFill>
              <a:latin typeface="Arial"/>
              <a:cs typeface="Arial"/>
            </a:endParaRPr>
          </a:p>
        </p:txBody>
      </p:sp>
    </p:spTree>
    <p:extLst>
      <p:ext uri="{BB962C8B-B14F-4D97-AF65-F5344CB8AC3E}">
        <p14:creationId xmlns:p14="http://schemas.microsoft.com/office/powerpoint/2010/main" val="32344894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pitchFamily="-84" charset="0"/>
                <a:ea typeface="MS PGothic" pitchFamily="34" charset="-128"/>
              </a:defRPr>
            </a:lvl1pPr>
            <a:lvl2pPr marL="742950" indent="-285750" eaLnBrk="0" hangingPunct="0">
              <a:spcBef>
                <a:spcPct val="20000"/>
              </a:spcBef>
              <a:buChar char="–"/>
              <a:defRPr sz="2800">
                <a:solidFill>
                  <a:schemeClr val="tx1"/>
                </a:solidFill>
                <a:latin typeface="Times" pitchFamily="-84" charset="0"/>
                <a:ea typeface="MS PGothic" pitchFamily="34" charset="-128"/>
              </a:defRPr>
            </a:lvl2pPr>
            <a:lvl3pPr marL="1143000" indent="-228600" eaLnBrk="0" hangingPunct="0">
              <a:spcBef>
                <a:spcPct val="20000"/>
              </a:spcBef>
              <a:buChar char="•"/>
              <a:defRPr sz="2400">
                <a:solidFill>
                  <a:schemeClr val="tx1"/>
                </a:solidFill>
                <a:latin typeface="Times" pitchFamily="-84" charset="0"/>
                <a:ea typeface="MS PGothic" pitchFamily="34" charset="-128"/>
              </a:defRPr>
            </a:lvl3pPr>
            <a:lvl4pPr marL="1600200" indent="-228600" eaLnBrk="0" hangingPunct="0">
              <a:spcBef>
                <a:spcPct val="20000"/>
              </a:spcBef>
              <a:buChar char="–"/>
              <a:defRPr sz="2000">
                <a:solidFill>
                  <a:schemeClr val="tx1"/>
                </a:solidFill>
                <a:latin typeface="Times" pitchFamily="-84" charset="0"/>
                <a:ea typeface="MS PGothic" pitchFamily="34" charset="-128"/>
              </a:defRPr>
            </a:lvl4pPr>
            <a:lvl5pPr marL="2057400" indent="-228600" eaLnBrk="0" hangingPunct="0">
              <a:spcBef>
                <a:spcPct val="20000"/>
              </a:spcBef>
              <a:buChar char="»"/>
              <a:defRPr sz="2000">
                <a:solidFill>
                  <a:schemeClr val="tx1"/>
                </a:solidFill>
                <a:latin typeface="Times" pitchFamily="-8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9pPr>
          </a:lstStyle>
          <a:p>
            <a:pPr>
              <a:spcBef>
                <a:spcPct val="0"/>
              </a:spcBef>
              <a:buFontTx/>
              <a:buNone/>
            </a:pPr>
            <a:fld id="{642AAB52-9B07-4DDD-8976-84D175C2F243}" type="slidenum">
              <a:rPr lang="en-US" altLang="en-US" sz="1400" smtClean="0"/>
              <a:pPr>
                <a:spcBef>
                  <a:spcPct val="0"/>
                </a:spcBef>
                <a:buFontTx/>
                <a:buNone/>
              </a:pPr>
              <a:t>21</a:t>
            </a:fld>
            <a:endParaRPr lang="en-US" altLang="en-US" sz="1400" dirty="0" smtClean="0"/>
          </a:p>
        </p:txBody>
      </p:sp>
      <p:sp>
        <p:nvSpPr>
          <p:cNvPr id="13316" name="Rectangle 3"/>
          <p:cNvSpPr>
            <a:spLocks noGrp="1" noChangeArrowheads="1"/>
          </p:cNvSpPr>
          <p:nvPr>
            <p:ph type="body" idx="1"/>
          </p:nvPr>
        </p:nvSpPr>
        <p:spPr>
          <a:xfrm>
            <a:off x="106363" y="685800"/>
            <a:ext cx="8580437" cy="5562600"/>
          </a:xfrm>
        </p:spPr>
        <p:txBody>
          <a:bodyPr/>
          <a:lstStyle/>
          <a:p>
            <a:pPr algn="just"/>
            <a:r>
              <a:rPr lang="en-US" sz="2200" dirty="0" smtClean="0">
                <a:latin typeface="Arial"/>
                <a:cs typeface="Arial"/>
              </a:rPr>
              <a:t>PTA can boost south-south trade in a targeted manner.</a:t>
            </a:r>
          </a:p>
          <a:p>
            <a:pPr algn="just"/>
            <a:r>
              <a:rPr lang="en-US" sz="2200" dirty="0" smtClean="0">
                <a:latin typeface="Arial"/>
                <a:cs typeface="Arial"/>
              </a:rPr>
              <a:t>More focused approach to tariff preferences compared to FTA.</a:t>
            </a:r>
          </a:p>
          <a:p>
            <a:pPr algn="just"/>
            <a:r>
              <a:rPr lang="en-US" sz="2200" dirty="0" smtClean="0">
                <a:latin typeface="Arial"/>
                <a:cs typeface="Arial"/>
              </a:rPr>
              <a:t>Also provides legal-institutional framework to manage trade.</a:t>
            </a:r>
          </a:p>
          <a:p>
            <a:pPr algn="just"/>
            <a:r>
              <a:rPr lang="en-US" sz="2200" dirty="0" smtClean="0">
                <a:latin typeface="Arial"/>
                <a:cs typeface="Arial"/>
              </a:rPr>
              <a:t>India is now SA 5</a:t>
            </a:r>
            <a:r>
              <a:rPr lang="en-US" sz="2200" baseline="30000" dirty="0" smtClean="0">
                <a:latin typeface="Arial"/>
                <a:cs typeface="Arial"/>
              </a:rPr>
              <a:t>th</a:t>
            </a:r>
            <a:r>
              <a:rPr lang="en-US" sz="2200" dirty="0" smtClean="0">
                <a:latin typeface="Arial"/>
                <a:cs typeface="Arial"/>
              </a:rPr>
              <a:t> largest trade partner with trade in 2015  over R95 billion. </a:t>
            </a:r>
          </a:p>
          <a:p>
            <a:pPr algn="just"/>
            <a:r>
              <a:rPr lang="en-US" sz="2200" dirty="0" smtClean="0">
                <a:latin typeface="Arial"/>
                <a:cs typeface="Arial"/>
              </a:rPr>
              <a:t>Difficulty in </a:t>
            </a:r>
            <a:r>
              <a:rPr lang="en-US" sz="2200" dirty="0" err="1" smtClean="0">
                <a:latin typeface="Arial"/>
                <a:cs typeface="Arial"/>
              </a:rPr>
              <a:t>finalising</a:t>
            </a:r>
            <a:r>
              <a:rPr lang="en-US" sz="2200" dirty="0" smtClean="0">
                <a:latin typeface="Arial"/>
                <a:cs typeface="Arial"/>
              </a:rPr>
              <a:t> SA/SACU offer - Concerns raised with negotiations include NTBs in the Indian market and requests by India in sensitive sectors like textiles and clothing.</a:t>
            </a:r>
          </a:p>
          <a:p>
            <a:pPr algn="just"/>
            <a:r>
              <a:rPr lang="en-US" sz="2200" dirty="0" smtClean="0">
                <a:latin typeface="Arial"/>
                <a:cs typeface="Arial"/>
              </a:rPr>
              <a:t>Looking at reduced level of tariff exchange coverage and use the PTA as an incremental building block to enhanced trade in future.</a:t>
            </a:r>
          </a:p>
          <a:p>
            <a:pPr lvl="0"/>
            <a:endParaRPr lang="en-US" sz="2200" b="1" dirty="0">
              <a:latin typeface="Arial"/>
              <a:cs typeface="Arial"/>
            </a:endParaRPr>
          </a:p>
        </p:txBody>
      </p:sp>
      <p:sp>
        <p:nvSpPr>
          <p:cNvPr id="5" name="Rectangle 2"/>
          <p:cNvSpPr txBox="1">
            <a:spLocks noGrp="1" noChangeArrowheads="1"/>
          </p:cNvSpPr>
          <p:nvPr>
            <p:ph type="title"/>
          </p:nvPr>
        </p:nvSpPr>
        <p:spPr bwMode="auto">
          <a:xfrm>
            <a:off x="381000" y="76201"/>
            <a:ext cx="8058150"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a:lstStyle>
          <a:p>
            <a:pPr eaLnBrk="1" hangingPunct="1"/>
            <a:r>
              <a:rPr lang="en-US" sz="3200" b="1" dirty="0" smtClean="0">
                <a:solidFill>
                  <a:srgbClr val="FF0000"/>
                </a:solidFill>
                <a:latin typeface="Arial"/>
                <a:cs typeface="Arial"/>
              </a:rPr>
              <a:t>SACU-India PTA Negotiations</a:t>
            </a:r>
            <a:endParaRPr lang="en-GB" sz="3200" b="1" kern="1200" dirty="0">
              <a:solidFill>
                <a:srgbClr val="FF0000"/>
              </a:solidFill>
              <a:latin typeface="Arial"/>
              <a:cs typeface="Arial"/>
            </a:endParaRPr>
          </a:p>
        </p:txBody>
      </p:sp>
    </p:spTree>
    <p:extLst>
      <p:ext uri="{BB962C8B-B14F-4D97-AF65-F5344CB8AC3E}">
        <p14:creationId xmlns:p14="http://schemas.microsoft.com/office/powerpoint/2010/main" val="32403059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pitchFamily="-84" charset="0"/>
                <a:ea typeface="MS PGothic" pitchFamily="34" charset="-128"/>
              </a:defRPr>
            </a:lvl1pPr>
            <a:lvl2pPr marL="742950" indent="-285750" eaLnBrk="0" hangingPunct="0">
              <a:spcBef>
                <a:spcPct val="20000"/>
              </a:spcBef>
              <a:buChar char="–"/>
              <a:defRPr sz="2800">
                <a:solidFill>
                  <a:schemeClr val="tx1"/>
                </a:solidFill>
                <a:latin typeface="Times" pitchFamily="-84" charset="0"/>
                <a:ea typeface="MS PGothic" pitchFamily="34" charset="-128"/>
              </a:defRPr>
            </a:lvl2pPr>
            <a:lvl3pPr marL="1143000" indent="-228600" eaLnBrk="0" hangingPunct="0">
              <a:spcBef>
                <a:spcPct val="20000"/>
              </a:spcBef>
              <a:buChar char="•"/>
              <a:defRPr sz="2400">
                <a:solidFill>
                  <a:schemeClr val="tx1"/>
                </a:solidFill>
                <a:latin typeface="Times" pitchFamily="-84" charset="0"/>
                <a:ea typeface="MS PGothic" pitchFamily="34" charset="-128"/>
              </a:defRPr>
            </a:lvl3pPr>
            <a:lvl4pPr marL="1600200" indent="-228600" eaLnBrk="0" hangingPunct="0">
              <a:spcBef>
                <a:spcPct val="20000"/>
              </a:spcBef>
              <a:buChar char="–"/>
              <a:defRPr sz="2000">
                <a:solidFill>
                  <a:schemeClr val="tx1"/>
                </a:solidFill>
                <a:latin typeface="Times" pitchFamily="-84" charset="0"/>
                <a:ea typeface="MS PGothic" pitchFamily="34" charset="-128"/>
              </a:defRPr>
            </a:lvl4pPr>
            <a:lvl5pPr marL="2057400" indent="-228600" eaLnBrk="0" hangingPunct="0">
              <a:spcBef>
                <a:spcPct val="20000"/>
              </a:spcBef>
              <a:buChar char="»"/>
              <a:defRPr sz="2000">
                <a:solidFill>
                  <a:schemeClr val="tx1"/>
                </a:solidFill>
                <a:latin typeface="Times" pitchFamily="-8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9pPr>
          </a:lstStyle>
          <a:p>
            <a:pPr>
              <a:spcBef>
                <a:spcPct val="0"/>
              </a:spcBef>
              <a:buFontTx/>
              <a:buNone/>
            </a:pPr>
            <a:fld id="{642AAB52-9B07-4DDD-8976-84D175C2F243}" type="slidenum">
              <a:rPr lang="en-US" altLang="en-US" sz="1400" smtClean="0"/>
              <a:pPr>
                <a:spcBef>
                  <a:spcPct val="0"/>
                </a:spcBef>
                <a:buFontTx/>
                <a:buNone/>
              </a:pPr>
              <a:t>22</a:t>
            </a:fld>
            <a:endParaRPr lang="en-US" altLang="en-US" sz="1400" smtClean="0"/>
          </a:p>
        </p:txBody>
      </p:sp>
      <p:sp>
        <p:nvSpPr>
          <p:cNvPr id="13316" name="Rectangle 3"/>
          <p:cNvSpPr>
            <a:spLocks noGrp="1" noChangeArrowheads="1"/>
          </p:cNvSpPr>
          <p:nvPr>
            <p:ph type="body" idx="1"/>
          </p:nvPr>
        </p:nvSpPr>
        <p:spPr>
          <a:xfrm>
            <a:off x="106363" y="1219200"/>
            <a:ext cx="9037637" cy="4648200"/>
          </a:xfrm>
        </p:spPr>
        <p:txBody>
          <a:bodyPr/>
          <a:lstStyle/>
          <a:p>
            <a:pPr lvl="0" algn="just"/>
            <a:r>
              <a:rPr lang="en-US" sz="2000" dirty="0" smtClean="0">
                <a:solidFill>
                  <a:srgbClr val="000000"/>
                </a:solidFill>
                <a:latin typeface="Arial" pitchFamily="34" charset="0"/>
                <a:cs typeface="Arial" pitchFamily="34" charset="0"/>
              </a:rPr>
              <a:t>The EU as a block </a:t>
            </a:r>
            <a:r>
              <a:rPr lang="en-US" sz="2000" dirty="0">
                <a:solidFill>
                  <a:srgbClr val="000000"/>
                </a:solidFill>
                <a:latin typeface="Arial" pitchFamily="34" charset="0"/>
                <a:cs typeface="Arial" pitchFamily="34" charset="0"/>
              </a:rPr>
              <a:t>remains SA’s largest trading partner. </a:t>
            </a:r>
          </a:p>
          <a:p>
            <a:pPr lvl="0" algn="just"/>
            <a:r>
              <a:rPr lang="en-US" sz="2000" dirty="0" smtClean="0">
                <a:solidFill>
                  <a:srgbClr val="000000"/>
                </a:solidFill>
                <a:latin typeface="Arial" pitchFamily="34" charset="0"/>
                <a:cs typeface="Arial" pitchFamily="34" charset="0"/>
              </a:rPr>
              <a:t>Trade Development and Cooperation Agreement (TDCA) between SA and EU entered into force on 1 January 2000 and has been fully implemented </a:t>
            </a:r>
            <a:r>
              <a:rPr lang="en-US" sz="2000" dirty="0">
                <a:solidFill>
                  <a:srgbClr val="000000"/>
                </a:solidFill>
                <a:latin typeface="Arial" pitchFamily="34" charset="0"/>
                <a:cs typeface="Arial" pitchFamily="34" charset="0"/>
              </a:rPr>
              <a:t>since 2012. </a:t>
            </a:r>
            <a:endParaRPr lang="en-US" sz="2000" dirty="0" smtClean="0">
              <a:solidFill>
                <a:srgbClr val="000000"/>
              </a:solidFill>
              <a:latin typeface="Arial" pitchFamily="34" charset="0"/>
              <a:cs typeface="Arial" pitchFamily="34" charset="0"/>
            </a:endParaRPr>
          </a:p>
          <a:p>
            <a:pPr lvl="0" algn="just"/>
            <a:r>
              <a:rPr lang="en-GB" sz="2000" dirty="0" smtClean="0">
                <a:solidFill>
                  <a:srgbClr val="000000"/>
                </a:solidFill>
                <a:latin typeface="Arial" pitchFamily="34" charset="0"/>
                <a:cs typeface="Arial" pitchFamily="34" charset="0"/>
              </a:rPr>
              <a:t>Total </a:t>
            </a:r>
            <a:r>
              <a:rPr lang="en-GB" sz="2000" dirty="0">
                <a:solidFill>
                  <a:srgbClr val="000000"/>
                </a:solidFill>
                <a:latin typeface="Arial" pitchFamily="34" charset="0"/>
                <a:cs typeface="Arial" pitchFamily="34" charset="0"/>
              </a:rPr>
              <a:t>trade between SA and EU increased from R 150 billion in 2000 to R 588 billion in 2016. SA exports to the EU increased from R 64 billion to R250 billion, while imports from the EU increased from R 86 billion to R338 billion during the same period.</a:t>
            </a:r>
            <a:endParaRPr lang="en-US" sz="2000" dirty="0">
              <a:solidFill>
                <a:srgbClr val="000000"/>
              </a:solidFill>
              <a:latin typeface="Arial" pitchFamily="34" charset="0"/>
              <a:cs typeface="Arial" pitchFamily="34" charset="0"/>
            </a:endParaRPr>
          </a:p>
          <a:p>
            <a:pPr lvl="0" algn="just"/>
            <a:r>
              <a:rPr lang="en-US" sz="2000" dirty="0">
                <a:solidFill>
                  <a:srgbClr val="000000"/>
                </a:solidFill>
                <a:latin typeface="Arial" pitchFamily="34" charset="0"/>
                <a:cs typeface="Arial" pitchFamily="34" charset="0"/>
              </a:rPr>
              <a:t>SA decided to join EPA process to establish a regional agreement with the EU and to secure further market access especially in agriculture</a:t>
            </a:r>
            <a:r>
              <a:rPr lang="en-US" sz="2000" dirty="0" smtClean="0">
                <a:solidFill>
                  <a:srgbClr val="000000"/>
                </a:solidFill>
                <a:latin typeface="Arial" pitchFamily="34" charset="0"/>
                <a:cs typeface="Arial" pitchFamily="34" charset="0"/>
              </a:rPr>
              <a:t>.</a:t>
            </a:r>
          </a:p>
          <a:p>
            <a:pPr lvl="0" algn="just"/>
            <a:r>
              <a:rPr lang="en-ZA" sz="2000" dirty="0" smtClean="0">
                <a:solidFill>
                  <a:srgbClr val="000000"/>
                </a:solidFill>
                <a:latin typeface="Arial" pitchFamily="34" charset="0"/>
                <a:cs typeface="Arial" pitchFamily="34" charset="0"/>
              </a:rPr>
              <a:t>The EPA was signed on 10 </a:t>
            </a:r>
            <a:r>
              <a:rPr lang="en-ZA" sz="2000" dirty="0">
                <a:solidFill>
                  <a:srgbClr val="000000"/>
                </a:solidFill>
                <a:latin typeface="Arial" pitchFamily="34" charset="0"/>
                <a:cs typeface="Arial" pitchFamily="34" charset="0"/>
              </a:rPr>
              <a:t>June </a:t>
            </a:r>
            <a:r>
              <a:rPr lang="en-ZA" sz="2000" dirty="0" smtClean="0">
                <a:solidFill>
                  <a:srgbClr val="000000"/>
                </a:solidFill>
                <a:latin typeface="Arial" pitchFamily="34" charset="0"/>
                <a:cs typeface="Arial" pitchFamily="34" charset="0"/>
              </a:rPr>
              <a:t>2016.</a:t>
            </a:r>
            <a:endParaRPr lang="en-ZA" sz="2000" dirty="0">
              <a:solidFill>
                <a:srgbClr val="000000"/>
              </a:solidFill>
              <a:latin typeface="Arial" pitchFamily="34" charset="0"/>
              <a:cs typeface="Arial" pitchFamily="34" charset="0"/>
            </a:endParaRPr>
          </a:p>
          <a:p>
            <a:pPr lvl="0" algn="just"/>
            <a:endParaRPr lang="en-ZA" sz="2000" dirty="0">
              <a:solidFill>
                <a:srgbClr val="000000"/>
              </a:solidFill>
              <a:latin typeface="Arial" pitchFamily="34" charset="0"/>
              <a:cs typeface="Arial" pitchFamily="34" charset="0"/>
            </a:endParaRPr>
          </a:p>
          <a:p>
            <a:pPr marL="0" lvl="0" indent="0">
              <a:buNone/>
            </a:pPr>
            <a:endParaRPr lang="en-US" altLang="en-US" sz="2400" dirty="0">
              <a:solidFill>
                <a:srgbClr val="000000"/>
              </a:solidFill>
              <a:latin typeface="Arial"/>
              <a:cs typeface="Arial"/>
            </a:endParaRPr>
          </a:p>
          <a:p>
            <a:pPr lvl="0"/>
            <a:endParaRPr lang="en-US" altLang="en-US" sz="2400" dirty="0">
              <a:latin typeface="Arial"/>
              <a:cs typeface="Arial"/>
            </a:endParaRPr>
          </a:p>
        </p:txBody>
      </p:sp>
      <p:sp>
        <p:nvSpPr>
          <p:cNvPr id="5" name="Rectangle 2"/>
          <p:cNvSpPr txBox="1">
            <a:spLocks noGrp="1" noChangeArrowheads="1"/>
          </p:cNvSpPr>
          <p:nvPr>
            <p:ph type="title"/>
          </p:nvPr>
        </p:nvSpPr>
        <p:spPr bwMode="auto">
          <a:xfrm>
            <a:off x="0" y="0"/>
            <a:ext cx="89154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a:lstStyle>
          <a:p>
            <a:pPr eaLnBrk="1" hangingPunct="1"/>
            <a:r>
              <a:rPr lang="en-US" sz="2800" b="1" dirty="0" smtClean="0">
                <a:solidFill>
                  <a:srgbClr val="FF0000"/>
                </a:solidFill>
                <a:latin typeface="Arial"/>
                <a:cs typeface="Arial"/>
              </a:rPr>
              <a:t>Economic Partnership Agreement  (EPA) between SADC EPA Group and the European Union (EU)</a:t>
            </a:r>
            <a:endParaRPr lang="en-GB" sz="2800" b="1" kern="1200" dirty="0">
              <a:solidFill>
                <a:srgbClr val="FF0000"/>
              </a:solidFill>
              <a:latin typeface="Arial"/>
              <a:cs typeface="Arial"/>
            </a:endParaRPr>
          </a:p>
        </p:txBody>
      </p:sp>
    </p:spTree>
    <p:extLst>
      <p:ext uri="{BB962C8B-B14F-4D97-AF65-F5344CB8AC3E}">
        <p14:creationId xmlns:p14="http://schemas.microsoft.com/office/powerpoint/2010/main" val="5741800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pitchFamily="-84" charset="0"/>
                <a:ea typeface="MS PGothic" pitchFamily="34" charset="-128"/>
              </a:defRPr>
            </a:lvl1pPr>
            <a:lvl2pPr marL="742950" indent="-285750" eaLnBrk="0" hangingPunct="0">
              <a:spcBef>
                <a:spcPct val="20000"/>
              </a:spcBef>
              <a:buChar char="–"/>
              <a:defRPr sz="2800">
                <a:solidFill>
                  <a:schemeClr val="tx1"/>
                </a:solidFill>
                <a:latin typeface="Times" pitchFamily="-84" charset="0"/>
                <a:ea typeface="MS PGothic" pitchFamily="34" charset="-128"/>
              </a:defRPr>
            </a:lvl2pPr>
            <a:lvl3pPr marL="1143000" indent="-228600" eaLnBrk="0" hangingPunct="0">
              <a:spcBef>
                <a:spcPct val="20000"/>
              </a:spcBef>
              <a:buChar char="•"/>
              <a:defRPr sz="2400">
                <a:solidFill>
                  <a:schemeClr val="tx1"/>
                </a:solidFill>
                <a:latin typeface="Times" pitchFamily="-84" charset="0"/>
                <a:ea typeface="MS PGothic" pitchFamily="34" charset="-128"/>
              </a:defRPr>
            </a:lvl3pPr>
            <a:lvl4pPr marL="1600200" indent="-228600" eaLnBrk="0" hangingPunct="0">
              <a:spcBef>
                <a:spcPct val="20000"/>
              </a:spcBef>
              <a:buChar char="–"/>
              <a:defRPr sz="2000">
                <a:solidFill>
                  <a:schemeClr val="tx1"/>
                </a:solidFill>
                <a:latin typeface="Times" pitchFamily="-84" charset="0"/>
                <a:ea typeface="MS PGothic" pitchFamily="34" charset="-128"/>
              </a:defRPr>
            </a:lvl4pPr>
            <a:lvl5pPr marL="2057400" indent="-228600" eaLnBrk="0" hangingPunct="0">
              <a:spcBef>
                <a:spcPct val="20000"/>
              </a:spcBef>
              <a:buChar char="»"/>
              <a:defRPr sz="2000">
                <a:solidFill>
                  <a:schemeClr val="tx1"/>
                </a:solidFill>
                <a:latin typeface="Times" pitchFamily="-8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9pPr>
          </a:lstStyle>
          <a:p>
            <a:pPr>
              <a:spcBef>
                <a:spcPct val="0"/>
              </a:spcBef>
              <a:buFontTx/>
              <a:buNone/>
            </a:pPr>
            <a:fld id="{642AAB52-9B07-4DDD-8976-84D175C2F243}" type="slidenum">
              <a:rPr lang="en-US" altLang="en-US" sz="1400" smtClean="0"/>
              <a:pPr>
                <a:spcBef>
                  <a:spcPct val="0"/>
                </a:spcBef>
                <a:buFontTx/>
                <a:buNone/>
              </a:pPr>
              <a:t>23</a:t>
            </a:fld>
            <a:endParaRPr lang="en-US" altLang="en-US" sz="1400" smtClean="0"/>
          </a:p>
        </p:txBody>
      </p:sp>
      <p:sp>
        <p:nvSpPr>
          <p:cNvPr id="13316" name="Rectangle 3"/>
          <p:cNvSpPr>
            <a:spLocks noGrp="1" noChangeArrowheads="1"/>
          </p:cNvSpPr>
          <p:nvPr>
            <p:ph type="body" idx="1"/>
          </p:nvPr>
        </p:nvSpPr>
        <p:spPr>
          <a:xfrm>
            <a:off x="106363" y="1219200"/>
            <a:ext cx="8504237" cy="4659086"/>
          </a:xfrm>
        </p:spPr>
        <p:txBody>
          <a:bodyPr/>
          <a:lstStyle/>
          <a:p>
            <a:pPr algn="just"/>
            <a:r>
              <a:rPr lang="en-US" sz="2000" dirty="0" smtClean="0">
                <a:latin typeface="Arial"/>
                <a:cs typeface="Arial"/>
              </a:rPr>
              <a:t>The Agreement provisionally </a:t>
            </a:r>
            <a:r>
              <a:rPr lang="en-US" sz="2000" dirty="0">
                <a:latin typeface="Arial"/>
                <a:cs typeface="Arial"/>
              </a:rPr>
              <a:t>entered into force on 10 October 2016, except for </a:t>
            </a:r>
            <a:r>
              <a:rPr lang="en-US" sz="2000" dirty="0" smtClean="0">
                <a:latin typeface="Arial"/>
                <a:cs typeface="Arial"/>
              </a:rPr>
              <a:t>the new </a:t>
            </a:r>
            <a:r>
              <a:rPr lang="en-US" sz="2000" dirty="0">
                <a:latin typeface="Arial"/>
                <a:cs typeface="Arial"/>
              </a:rPr>
              <a:t>agriculture market </a:t>
            </a:r>
            <a:r>
              <a:rPr lang="en-US" sz="2000" dirty="0" smtClean="0">
                <a:latin typeface="Arial"/>
                <a:cs typeface="Arial"/>
              </a:rPr>
              <a:t>access negotiated.</a:t>
            </a:r>
            <a:endParaRPr lang="en-US" sz="2000" dirty="0">
              <a:latin typeface="Arial"/>
              <a:cs typeface="Arial"/>
            </a:endParaRPr>
          </a:p>
          <a:p>
            <a:pPr algn="just"/>
            <a:r>
              <a:rPr lang="en-US" sz="2000" dirty="0">
                <a:latin typeface="Arial"/>
                <a:cs typeface="Arial"/>
              </a:rPr>
              <a:t>New agriculture market access entered into force on </a:t>
            </a:r>
            <a:r>
              <a:rPr lang="en-US" sz="2000" dirty="0" smtClean="0">
                <a:latin typeface="Arial"/>
                <a:cs typeface="Arial"/>
              </a:rPr>
              <a:t>1 </a:t>
            </a:r>
            <a:r>
              <a:rPr lang="en-US" sz="2000" dirty="0">
                <a:latin typeface="Arial"/>
                <a:cs typeface="Arial"/>
              </a:rPr>
              <a:t>November 2016</a:t>
            </a:r>
            <a:r>
              <a:rPr lang="en-US" sz="2000" dirty="0" smtClean="0">
                <a:latin typeface="Arial"/>
                <a:cs typeface="Arial"/>
              </a:rPr>
              <a:t>.</a:t>
            </a:r>
          </a:p>
          <a:p>
            <a:pPr lvl="0">
              <a:defRPr/>
            </a:pPr>
            <a:r>
              <a:rPr lang="en-US" sz="2000" dirty="0" smtClean="0">
                <a:solidFill>
                  <a:srgbClr val="000000"/>
                </a:solidFill>
                <a:latin typeface="Arial" panose="020B0604020202020204" pitchFamily="34" charset="0"/>
                <a:ea typeface="Calibri" panose="020F0502020204030204" pitchFamily="34" charset="0"/>
              </a:rPr>
              <a:t>Two </a:t>
            </a:r>
            <a:r>
              <a:rPr lang="en-US" sz="2000" dirty="0">
                <a:solidFill>
                  <a:srgbClr val="000000"/>
                </a:solidFill>
                <a:latin typeface="Arial" panose="020B0604020202020204" pitchFamily="34" charset="0"/>
                <a:ea typeface="Calibri" panose="020F0502020204030204" pitchFamily="34" charset="0"/>
              </a:rPr>
              <a:t>tariff reductions </a:t>
            </a:r>
            <a:r>
              <a:rPr lang="en-US" sz="2000" dirty="0" smtClean="0">
                <a:solidFill>
                  <a:srgbClr val="000000"/>
                </a:solidFill>
                <a:latin typeface="Arial" panose="020B0604020202020204" pitchFamily="34" charset="0"/>
                <a:ea typeface="Calibri" panose="020F0502020204030204" pitchFamily="34" charset="0"/>
              </a:rPr>
              <a:t>have taken place </a:t>
            </a:r>
            <a:r>
              <a:rPr lang="en-US" sz="2000" dirty="0">
                <a:solidFill>
                  <a:srgbClr val="000000"/>
                </a:solidFill>
                <a:latin typeface="Arial" panose="020B0604020202020204" pitchFamily="34" charset="0"/>
                <a:ea typeface="Calibri" panose="020F0502020204030204" pitchFamily="34" charset="0"/>
              </a:rPr>
              <a:t>on SACU and EU </a:t>
            </a:r>
            <a:r>
              <a:rPr lang="en-US" sz="2000" dirty="0" smtClean="0">
                <a:solidFill>
                  <a:srgbClr val="000000"/>
                </a:solidFill>
                <a:latin typeface="Arial" panose="020B0604020202020204" pitchFamily="34" charset="0"/>
                <a:ea typeface="Calibri" panose="020F0502020204030204" pitchFamily="34" charset="0"/>
              </a:rPr>
              <a:t>side:</a:t>
            </a:r>
            <a:r>
              <a:rPr lang="en-US" sz="2000" dirty="0">
                <a:solidFill>
                  <a:srgbClr val="000000"/>
                </a:solidFill>
                <a:latin typeface="Arial" panose="020B0604020202020204" pitchFamily="34" charset="0"/>
                <a:ea typeface="Calibri" panose="020F0502020204030204" pitchFamily="34" charset="0"/>
              </a:rPr>
              <a:t>	</a:t>
            </a:r>
            <a:r>
              <a:rPr lang="en-US" sz="2000" b="1" dirty="0">
                <a:solidFill>
                  <a:srgbClr val="000000"/>
                </a:solidFill>
                <a:latin typeface="Arial" panose="020B0604020202020204" pitchFamily="34" charset="0"/>
                <a:ea typeface="Calibri" panose="020F0502020204030204" pitchFamily="34" charset="0"/>
              </a:rPr>
              <a:t>				</a:t>
            </a:r>
            <a:r>
              <a:rPr lang="en-US" sz="2000" dirty="0">
                <a:solidFill>
                  <a:srgbClr val="000000"/>
                </a:solidFill>
                <a:latin typeface="Arial" panose="020B0604020202020204" pitchFamily="34" charset="0"/>
                <a:ea typeface="Calibri" panose="020F0502020204030204" pitchFamily="34" charset="0"/>
              </a:rPr>
              <a:t>	</a:t>
            </a:r>
          </a:p>
          <a:p>
            <a:pPr lvl="1">
              <a:buFont typeface="Wingdings" panose="05000000000000000000" pitchFamily="2" charset="2"/>
              <a:buChar char="Ø"/>
              <a:defRPr/>
            </a:pPr>
            <a:r>
              <a:rPr lang="en-US" sz="2000" dirty="0">
                <a:solidFill>
                  <a:srgbClr val="000000"/>
                </a:solidFill>
                <a:latin typeface="Arial" panose="020B0604020202020204" pitchFamily="34" charset="0"/>
                <a:ea typeface="Calibri" panose="020F0502020204030204" pitchFamily="34" charset="0"/>
              </a:rPr>
              <a:t>first reductions occurred on 10 October 2016 </a:t>
            </a:r>
            <a:r>
              <a:rPr lang="en-US" sz="2000" dirty="0" smtClean="0">
                <a:solidFill>
                  <a:srgbClr val="000000"/>
                </a:solidFill>
                <a:latin typeface="Arial" panose="020B0604020202020204" pitchFamily="34" charset="0"/>
                <a:ea typeface="Calibri" panose="020F0502020204030204" pitchFamily="34" charset="0"/>
              </a:rPr>
              <a:t>for fisheries and </a:t>
            </a:r>
            <a:r>
              <a:rPr lang="en-US" sz="2000" dirty="0">
                <a:solidFill>
                  <a:srgbClr val="000000"/>
                </a:solidFill>
                <a:latin typeface="Arial" panose="020B0604020202020204" pitchFamily="34" charset="0"/>
                <a:ea typeface="Calibri" panose="020F0502020204030204" pitchFamily="34" charset="0"/>
              </a:rPr>
              <a:t>on </a:t>
            </a:r>
            <a:r>
              <a:rPr lang="en-US" sz="2000" dirty="0" smtClean="0">
                <a:solidFill>
                  <a:srgbClr val="000000"/>
                </a:solidFill>
                <a:latin typeface="Arial" panose="020B0604020202020204" pitchFamily="34" charset="0"/>
                <a:ea typeface="Calibri" panose="020F0502020204030204" pitchFamily="34" charset="0"/>
              </a:rPr>
              <a:t>1 </a:t>
            </a:r>
            <a:r>
              <a:rPr lang="en-US" sz="2000" dirty="0">
                <a:solidFill>
                  <a:srgbClr val="000000"/>
                </a:solidFill>
                <a:latin typeface="Arial" panose="020B0604020202020204" pitchFamily="34" charset="0"/>
                <a:ea typeface="Calibri" panose="020F0502020204030204" pitchFamily="34" charset="0"/>
              </a:rPr>
              <a:t>November 2016, for new agricultural market access </a:t>
            </a:r>
          </a:p>
          <a:p>
            <a:pPr lvl="1">
              <a:buFont typeface="Wingdings" panose="05000000000000000000" pitchFamily="2" charset="2"/>
              <a:buChar char="Ø"/>
              <a:defRPr/>
            </a:pPr>
            <a:r>
              <a:rPr lang="en-US" sz="2000" dirty="0">
                <a:solidFill>
                  <a:srgbClr val="000000"/>
                </a:solidFill>
                <a:latin typeface="Arial" panose="020B0604020202020204" pitchFamily="34" charset="0"/>
                <a:ea typeface="Calibri" panose="020F0502020204030204" pitchFamily="34" charset="0"/>
              </a:rPr>
              <a:t>second reductions occurred on </a:t>
            </a:r>
            <a:r>
              <a:rPr lang="en-US" sz="2000" dirty="0" smtClean="0">
                <a:solidFill>
                  <a:srgbClr val="000000"/>
                </a:solidFill>
                <a:latin typeface="Arial" panose="020B0604020202020204" pitchFamily="34" charset="0"/>
                <a:ea typeface="Calibri" panose="020F0502020204030204" pitchFamily="34" charset="0"/>
              </a:rPr>
              <a:t>1 </a:t>
            </a:r>
            <a:r>
              <a:rPr lang="en-US" sz="2000" dirty="0">
                <a:solidFill>
                  <a:srgbClr val="000000"/>
                </a:solidFill>
                <a:latin typeface="Arial" panose="020B0604020202020204" pitchFamily="34" charset="0"/>
                <a:ea typeface="Calibri" panose="020F0502020204030204" pitchFamily="34" charset="0"/>
              </a:rPr>
              <a:t>January 2016</a:t>
            </a:r>
          </a:p>
          <a:p>
            <a:pPr marL="0" lvl="0" indent="0">
              <a:buNone/>
              <a:defRPr/>
            </a:pPr>
            <a:endParaRPr lang="en-US" sz="2000" dirty="0">
              <a:solidFill>
                <a:srgbClr val="000000"/>
              </a:solidFill>
              <a:latin typeface="Arial" panose="020B0604020202020204" pitchFamily="34" charset="0"/>
              <a:ea typeface="Calibri" panose="020F0502020204030204" pitchFamily="34" charset="0"/>
            </a:endParaRPr>
          </a:p>
          <a:p>
            <a:pPr lvl="0" algn="just"/>
            <a:r>
              <a:rPr lang="en-ZA" sz="2000" dirty="0">
                <a:latin typeface="Arial"/>
                <a:cs typeface="Arial"/>
              </a:rPr>
              <a:t>EPA replaced the trade chapter of TDCA </a:t>
            </a:r>
            <a:r>
              <a:rPr lang="en-ZA" sz="2000" dirty="0" smtClean="0">
                <a:latin typeface="Arial"/>
                <a:cs typeface="Arial"/>
              </a:rPr>
              <a:t>at entry </a:t>
            </a:r>
            <a:r>
              <a:rPr lang="en-ZA" sz="2000" dirty="0">
                <a:latin typeface="Arial"/>
                <a:cs typeface="Arial"/>
              </a:rPr>
              <a:t>into </a:t>
            </a:r>
            <a:r>
              <a:rPr lang="en-ZA" sz="2000" dirty="0" smtClean="0">
                <a:latin typeface="Arial"/>
                <a:cs typeface="Arial"/>
              </a:rPr>
              <a:t>force.</a:t>
            </a:r>
            <a:endParaRPr lang="en-ZA" sz="2000" dirty="0">
              <a:latin typeface="Arial"/>
              <a:cs typeface="Arial"/>
            </a:endParaRPr>
          </a:p>
          <a:p>
            <a:pPr algn="just"/>
            <a:endParaRPr lang="en-ZA" sz="2000" dirty="0" smtClean="0">
              <a:latin typeface="Arial"/>
              <a:cs typeface="Arial"/>
            </a:endParaRPr>
          </a:p>
          <a:p>
            <a:pPr lvl="0"/>
            <a:endParaRPr lang="en-US" altLang="en-US" sz="2400" dirty="0">
              <a:latin typeface="Arial"/>
              <a:cs typeface="Arial"/>
            </a:endParaRPr>
          </a:p>
        </p:txBody>
      </p:sp>
      <p:sp>
        <p:nvSpPr>
          <p:cNvPr id="5" name="Rectangle 2"/>
          <p:cNvSpPr txBox="1">
            <a:spLocks noGrp="1" noChangeArrowheads="1"/>
          </p:cNvSpPr>
          <p:nvPr>
            <p:ph type="title"/>
          </p:nvPr>
        </p:nvSpPr>
        <p:spPr bwMode="auto">
          <a:xfrm>
            <a:off x="0" y="0"/>
            <a:ext cx="89154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a:lstStyle>
          <a:p>
            <a:pPr eaLnBrk="1" hangingPunct="1"/>
            <a:r>
              <a:rPr lang="en-US" sz="2800" b="1" dirty="0" smtClean="0">
                <a:solidFill>
                  <a:srgbClr val="FF0000"/>
                </a:solidFill>
                <a:latin typeface="Arial"/>
                <a:cs typeface="Arial"/>
              </a:rPr>
              <a:t>EPA between SADC EPA Group and the EU Cont.</a:t>
            </a:r>
            <a:endParaRPr lang="en-GB" sz="2800" b="1" kern="1200" dirty="0">
              <a:solidFill>
                <a:srgbClr val="FF0000"/>
              </a:solidFill>
              <a:latin typeface="Arial"/>
              <a:cs typeface="Arial"/>
            </a:endParaRPr>
          </a:p>
        </p:txBody>
      </p:sp>
    </p:spTree>
    <p:extLst>
      <p:ext uri="{BB962C8B-B14F-4D97-AF65-F5344CB8AC3E}">
        <p14:creationId xmlns:p14="http://schemas.microsoft.com/office/powerpoint/2010/main" val="574180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964" y="152400"/>
            <a:ext cx="7772400" cy="685800"/>
          </a:xfrm>
        </p:spPr>
        <p:txBody>
          <a:bodyPr/>
          <a:lstStyle/>
          <a:p>
            <a:r>
              <a:rPr lang="en-US" altLang="en-US" sz="2800" b="1" dirty="0">
                <a:solidFill>
                  <a:srgbClr val="FF0000"/>
                </a:solidFill>
                <a:latin typeface="Arial" panose="020B0604020202020204" pitchFamily="34" charset="0"/>
                <a:cs typeface="Arial" panose="020B0604020202020204" pitchFamily="34" charset="0"/>
              </a:rPr>
              <a:t>EPA Implementation Institutions</a:t>
            </a:r>
            <a:endParaRPr lang="en-ZA" sz="2800" dirty="0"/>
          </a:p>
        </p:txBody>
      </p:sp>
      <p:sp>
        <p:nvSpPr>
          <p:cNvPr id="3" name="Content Placeholder 2"/>
          <p:cNvSpPr>
            <a:spLocks noGrp="1"/>
          </p:cNvSpPr>
          <p:nvPr>
            <p:ph idx="1"/>
          </p:nvPr>
        </p:nvSpPr>
        <p:spPr>
          <a:xfrm>
            <a:off x="228600" y="1143000"/>
            <a:ext cx="8458200" cy="4495800"/>
          </a:xfrm>
        </p:spPr>
        <p:txBody>
          <a:bodyPr/>
          <a:lstStyle/>
          <a:p>
            <a:pPr algn="just">
              <a:defRPr/>
            </a:pPr>
            <a:r>
              <a:rPr lang="en-US" sz="2000" b="1" dirty="0">
                <a:latin typeface="Arial" panose="020B0604020202020204" pitchFamily="34" charset="0"/>
                <a:ea typeface="Calibri" panose="020F0502020204030204" pitchFamily="34" charset="0"/>
              </a:rPr>
              <a:t>Joint Council </a:t>
            </a:r>
          </a:p>
          <a:p>
            <a:pPr lvl="1" algn="just">
              <a:buFont typeface="Wingdings" panose="05000000000000000000" pitchFamily="2" charset="2"/>
              <a:buChar char="Ø"/>
              <a:defRPr/>
            </a:pPr>
            <a:r>
              <a:rPr lang="en-US" sz="2000" dirty="0">
                <a:latin typeface="Arial" panose="020B0604020202020204" pitchFamily="34" charset="0"/>
                <a:ea typeface="Calibri" panose="020F0502020204030204" pitchFamily="34" charset="0"/>
                <a:cs typeface="Arial" panose="020B0604020202020204" pitchFamily="34" charset="0"/>
              </a:rPr>
              <a:t>Composed of the relevant members of the European Commission and SADC EPA Ministers</a:t>
            </a:r>
          </a:p>
          <a:p>
            <a:pPr lvl="1" algn="just">
              <a:buFont typeface="Wingdings" panose="05000000000000000000" pitchFamily="2" charset="2"/>
              <a:buChar char="Ø"/>
              <a:defRPr/>
            </a:pPr>
            <a:r>
              <a:rPr lang="en-US" sz="2000" dirty="0">
                <a:latin typeface="Arial" panose="020B0604020202020204" pitchFamily="34" charset="0"/>
                <a:cs typeface="Arial" panose="020B0604020202020204" pitchFamily="34" charset="0"/>
              </a:rPr>
              <a:t>The Joint Council have powers to take decisions in respect of all matters covered by the agreement. </a:t>
            </a:r>
            <a:endParaRPr lang="en-US" sz="2000" b="1" dirty="0">
              <a:latin typeface="Arial" panose="020B0604020202020204" pitchFamily="34" charset="0"/>
              <a:ea typeface="Calibri" panose="020F0502020204030204" pitchFamily="34" charset="0"/>
              <a:cs typeface="Arial" panose="020B0604020202020204" pitchFamily="34" charset="0"/>
            </a:endParaRPr>
          </a:p>
          <a:p>
            <a:pPr algn="just">
              <a:defRPr/>
            </a:pPr>
            <a:r>
              <a:rPr lang="en-US" sz="2000" b="1" dirty="0">
                <a:latin typeface="Arial" panose="020B0604020202020204" pitchFamily="34" charset="0"/>
                <a:ea typeface="Calibri" panose="020F0502020204030204" pitchFamily="34" charset="0"/>
              </a:rPr>
              <a:t>Trade and Development Committee (TDC)</a:t>
            </a:r>
          </a:p>
          <a:p>
            <a:pPr lvl="1" algn="just">
              <a:buFont typeface="Wingdings" panose="05000000000000000000" pitchFamily="2" charset="2"/>
              <a:buChar char="Ø"/>
              <a:defRPr/>
            </a:pPr>
            <a:r>
              <a:rPr lang="en-US" sz="2000" dirty="0">
                <a:latin typeface="Arial" panose="020B0604020202020204" pitchFamily="34" charset="0"/>
                <a:ea typeface="Calibri" panose="020F0502020204030204" pitchFamily="34" charset="0"/>
                <a:cs typeface="Arial" panose="020B0604020202020204" pitchFamily="34" charset="0"/>
              </a:rPr>
              <a:t>Assist the Joint Council </a:t>
            </a:r>
            <a:r>
              <a:rPr lang="en-US" sz="2000" dirty="0">
                <a:latin typeface="Arial" panose="020B0604020202020204" pitchFamily="34" charset="0"/>
                <a:cs typeface="Arial" panose="020B0604020202020204" pitchFamily="34" charset="0"/>
              </a:rPr>
              <a:t>in the performance of their duties</a:t>
            </a:r>
            <a:endParaRPr lang="en-US" sz="2000" dirty="0">
              <a:latin typeface="Arial" panose="020B0604020202020204" pitchFamily="34" charset="0"/>
              <a:ea typeface="Calibri" panose="020F0502020204030204" pitchFamily="34" charset="0"/>
              <a:cs typeface="Arial" panose="020B0604020202020204" pitchFamily="34" charset="0"/>
            </a:endParaRPr>
          </a:p>
          <a:p>
            <a:pPr lvl="1" algn="just">
              <a:buFont typeface="Wingdings" panose="05000000000000000000" pitchFamily="2" charset="2"/>
              <a:buChar char="Ø"/>
              <a:defRPr/>
            </a:pPr>
            <a:r>
              <a:rPr lang="en-US" sz="2000" dirty="0">
                <a:latin typeface="Arial" panose="020B0604020202020204" pitchFamily="34" charset="0"/>
                <a:ea typeface="Calibri" panose="020F0502020204030204" pitchFamily="34" charset="0"/>
                <a:cs typeface="Arial" panose="020B0604020202020204" pitchFamily="34" charset="0"/>
              </a:rPr>
              <a:t>The TDC </a:t>
            </a:r>
            <a:r>
              <a:rPr lang="en-ZA" sz="2000" dirty="0">
                <a:latin typeface="Arial" panose="020B0604020202020204" pitchFamily="34" charset="0"/>
                <a:ea typeface="Calibri" panose="020F0502020204030204" pitchFamily="34" charset="0"/>
                <a:cs typeface="Arial" panose="020B0604020202020204" pitchFamily="34" charset="0"/>
              </a:rPr>
              <a:t>monitors and evaluates the implementation of the provisions of this Agreement. </a:t>
            </a:r>
            <a:endParaRPr lang="en-ZA" sz="2000" dirty="0">
              <a:latin typeface="Arial" panose="020B0604020202020204" pitchFamily="34" charset="0"/>
              <a:cs typeface="Arial" panose="020B0604020202020204" pitchFamily="34" charset="0"/>
            </a:endParaRPr>
          </a:p>
          <a:p>
            <a:pPr algn="just">
              <a:buFont typeface="Arial" panose="020B0604020202020204" pitchFamily="34" charset="0"/>
              <a:buChar char="•"/>
              <a:defRPr/>
            </a:pPr>
            <a:r>
              <a:rPr lang="en-US" sz="2000" dirty="0">
                <a:latin typeface="Arial" panose="020B0604020202020204" pitchFamily="34" charset="0"/>
                <a:ea typeface="Calibri" panose="020F0502020204030204" pitchFamily="34" charset="0"/>
              </a:rPr>
              <a:t>The first Trade and Development Committee (TDC) meeting took place on 16 – 17 February </a:t>
            </a:r>
            <a:r>
              <a:rPr lang="en-US" sz="2000" dirty="0" smtClean="0">
                <a:latin typeface="Arial" panose="020B0604020202020204" pitchFamily="34" charset="0"/>
                <a:ea typeface="Calibri" panose="020F0502020204030204" pitchFamily="34" charset="0"/>
              </a:rPr>
              <a:t>2017 in South </a:t>
            </a:r>
            <a:r>
              <a:rPr lang="en-US" sz="2000" dirty="0">
                <a:latin typeface="Arial" panose="020B0604020202020204" pitchFamily="34" charset="0"/>
                <a:ea typeface="Calibri" panose="020F0502020204030204" pitchFamily="34" charset="0"/>
              </a:rPr>
              <a:t>Africa.</a:t>
            </a:r>
          </a:p>
          <a:p>
            <a:endParaRPr lang="en-ZA" dirty="0"/>
          </a:p>
        </p:txBody>
      </p:sp>
      <p:sp>
        <p:nvSpPr>
          <p:cNvPr id="4" name="Slide Number Placeholder 3"/>
          <p:cNvSpPr>
            <a:spLocks noGrp="1"/>
          </p:cNvSpPr>
          <p:nvPr>
            <p:ph type="sldNum" sz="quarter" idx="12"/>
          </p:nvPr>
        </p:nvSpPr>
        <p:spPr/>
        <p:txBody>
          <a:bodyPr/>
          <a:lstStyle/>
          <a:p>
            <a:pPr>
              <a:defRPr/>
            </a:pPr>
            <a:fld id="{CDD9BE6E-EB6B-4812-B53E-25E02459A996}" type="slidenum">
              <a:rPr lang="en-US" smtClean="0"/>
              <a:pPr>
                <a:defRPr/>
              </a:pPr>
              <a:t>24</a:t>
            </a:fld>
            <a:endParaRPr lang="en-US" dirty="0"/>
          </a:p>
        </p:txBody>
      </p:sp>
    </p:spTree>
    <p:extLst>
      <p:ext uri="{BB962C8B-B14F-4D97-AF65-F5344CB8AC3E}">
        <p14:creationId xmlns:p14="http://schemas.microsoft.com/office/powerpoint/2010/main" val="21201447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838200"/>
          </a:xfrm>
        </p:spPr>
        <p:txBody>
          <a:bodyPr/>
          <a:lstStyle/>
          <a:p>
            <a:r>
              <a:rPr lang="en-US" sz="2800" b="1" dirty="0">
                <a:solidFill>
                  <a:srgbClr val="FF0000"/>
                </a:solidFill>
                <a:latin typeface="Arial"/>
                <a:cs typeface="Arial"/>
              </a:rPr>
              <a:t>EPA </a:t>
            </a:r>
            <a:r>
              <a:rPr lang="en-US" sz="2800" b="1" dirty="0" smtClean="0">
                <a:solidFill>
                  <a:srgbClr val="FF0000"/>
                </a:solidFill>
                <a:latin typeface="Arial"/>
                <a:cs typeface="Arial"/>
              </a:rPr>
              <a:t>Benefits for SA</a:t>
            </a:r>
            <a:endParaRPr lang="en-US" dirty="0"/>
          </a:p>
        </p:txBody>
      </p:sp>
      <p:sp>
        <p:nvSpPr>
          <p:cNvPr id="3" name="Content Placeholder 2"/>
          <p:cNvSpPr>
            <a:spLocks noGrp="1"/>
          </p:cNvSpPr>
          <p:nvPr>
            <p:ph idx="1"/>
          </p:nvPr>
        </p:nvSpPr>
        <p:spPr>
          <a:xfrm>
            <a:off x="228600" y="685800"/>
            <a:ext cx="8610600" cy="5410200"/>
          </a:xfrm>
        </p:spPr>
        <p:txBody>
          <a:bodyPr/>
          <a:lstStyle/>
          <a:p>
            <a:pPr lvl="0" algn="just"/>
            <a:r>
              <a:rPr lang="en-ZA" sz="2000" dirty="0">
                <a:solidFill>
                  <a:srgbClr val="000000"/>
                </a:solidFill>
                <a:latin typeface="Arial"/>
                <a:cs typeface="Arial"/>
              </a:rPr>
              <a:t>I</a:t>
            </a:r>
            <a:r>
              <a:rPr lang="en-ZA" sz="2000" dirty="0" smtClean="0">
                <a:solidFill>
                  <a:srgbClr val="000000"/>
                </a:solidFill>
                <a:latin typeface="Arial"/>
                <a:cs typeface="Arial"/>
              </a:rPr>
              <a:t>mproved </a:t>
            </a:r>
            <a:r>
              <a:rPr lang="en-ZA" sz="2000" dirty="0">
                <a:solidFill>
                  <a:srgbClr val="000000"/>
                </a:solidFill>
                <a:latin typeface="Arial"/>
                <a:cs typeface="Arial"/>
              </a:rPr>
              <a:t>market access for 32 agricultural products, with a significant improvement in our access to the EU market for wine (110 million litres duty free), sugar (150,000 tons duty free) and ethanol (80,000 tons duty free</a:t>
            </a:r>
            <a:r>
              <a:rPr lang="en-ZA" sz="2000" dirty="0" smtClean="0">
                <a:solidFill>
                  <a:srgbClr val="000000"/>
                </a:solidFill>
                <a:latin typeface="Arial"/>
                <a:cs typeface="Arial"/>
              </a:rPr>
              <a:t>).</a:t>
            </a:r>
            <a:endParaRPr lang="en-ZA" sz="2000" dirty="0">
              <a:solidFill>
                <a:srgbClr val="000000"/>
              </a:solidFill>
              <a:latin typeface="Arial"/>
              <a:cs typeface="Arial"/>
            </a:endParaRPr>
          </a:p>
          <a:p>
            <a:pPr lvl="0" algn="just"/>
            <a:r>
              <a:rPr lang="en-ZA" sz="2000" dirty="0">
                <a:solidFill>
                  <a:srgbClr val="000000"/>
                </a:solidFill>
                <a:latin typeface="Arial"/>
                <a:cs typeface="Arial"/>
              </a:rPr>
              <a:t>I</a:t>
            </a:r>
            <a:r>
              <a:rPr lang="en-ZA" sz="2000" dirty="0" smtClean="0">
                <a:solidFill>
                  <a:srgbClr val="000000"/>
                </a:solidFill>
                <a:latin typeface="Arial"/>
                <a:cs typeface="Arial"/>
              </a:rPr>
              <a:t>mproved </a:t>
            </a:r>
            <a:r>
              <a:rPr lang="en-ZA" sz="2000" dirty="0">
                <a:solidFill>
                  <a:srgbClr val="000000"/>
                </a:solidFill>
                <a:latin typeface="Arial"/>
                <a:cs typeface="Arial"/>
              </a:rPr>
              <a:t>access for our exports of flowers, some dairy, fruit and fruit </a:t>
            </a:r>
            <a:r>
              <a:rPr lang="en-ZA" sz="2000" dirty="0" smtClean="0">
                <a:solidFill>
                  <a:srgbClr val="000000"/>
                </a:solidFill>
                <a:latin typeface="Arial"/>
                <a:cs typeface="Arial"/>
              </a:rPr>
              <a:t>products.</a:t>
            </a:r>
          </a:p>
          <a:p>
            <a:pPr lvl="0" algn="just"/>
            <a:r>
              <a:rPr lang="en-ZA" sz="2000" dirty="0" smtClean="0">
                <a:solidFill>
                  <a:srgbClr val="000000"/>
                </a:solidFill>
                <a:latin typeface="Arial"/>
                <a:cs typeface="Arial"/>
              </a:rPr>
              <a:t>New market access for our fishery products.</a:t>
            </a:r>
            <a:endParaRPr lang="en-ZA" sz="2000" dirty="0">
              <a:solidFill>
                <a:srgbClr val="000000"/>
              </a:solidFill>
              <a:latin typeface="Arial"/>
              <a:cs typeface="Arial"/>
            </a:endParaRPr>
          </a:p>
          <a:p>
            <a:pPr lvl="0" algn="just"/>
            <a:r>
              <a:rPr lang="en-ZA" sz="2000" dirty="0" smtClean="0">
                <a:solidFill>
                  <a:srgbClr val="000000"/>
                </a:solidFill>
                <a:latin typeface="Arial"/>
                <a:cs typeface="Arial"/>
              </a:rPr>
              <a:t>The </a:t>
            </a:r>
            <a:r>
              <a:rPr lang="en-ZA" sz="2000" dirty="0">
                <a:solidFill>
                  <a:srgbClr val="000000"/>
                </a:solidFill>
                <a:latin typeface="Arial"/>
                <a:cs typeface="Arial"/>
              </a:rPr>
              <a:t>EPA rules of origin improve on the TDCA as they allow for extended </a:t>
            </a:r>
            <a:r>
              <a:rPr lang="en-ZA" sz="2000" dirty="0" err="1">
                <a:solidFill>
                  <a:srgbClr val="000000"/>
                </a:solidFill>
                <a:latin typeface="Arial"/>
                <a:cs typeface="Arial"/>
              </a:rPr>
              <a:t>cumulation</a:t>
            </a:r>
            <a:r>
              <a:rPr lang="en-ZA" sz="2000" dirty="0">
                <a:solidFill>
                  <a:srgbClr val="000000"/>
                </a:solidFill>
                <a:latin typeface="Arial"/>
                <a:cs typeface="Arial"/>
              </a:rPr>
              <a:t> that can facilitate intra-regional trade and industrialisation across the Southern and Eastern Africa in particular. </a:t>
            </a:r>
          </a:p>
          <a:p>
            <a:pPr lvl="0" algn="just"/>
            <a:r>
              <a:rPr lang="en-ZA" sz="2000" dirty="0">
                <a:solidFill>
                  <a:srgbClr val="000000"/>
                </a:solidFill>
                <a:latin typeface="Arial"/>
                <a:cs typeface="Arial"/>
              </a:rPr>
              <a:t>Several other restrictive trade rules under the TDCA, like on export taxes and standstill clause have been eased under the </a:t>
            </a:r>
            <a:r>
              <a:rPr lang="en-ZA" sz="2000" dirty="0" smtClean="0">
                <a:solidFill>
                  <a:srgbClr val="000000"/>
                </a:solidFill>
                <a:latin typeface="Arial"/>
                <a:cs typeface="Arial"/>
              </a:rPr>
              <a:t>EPA and new safeguard provision included in EPA.</a:t>
            </a:r>
            <a:endParaRPr lang="en-ZA" sz="2000" dirty="0">
              <a:solidFill>
                <a:srgbClr val="000000"/>
              </a:solidFill>
              <a:latin typeface="Arial"/>
              <a:cs typeface="Arial"/>
            </a:endParaRPr>
          </a:p>
          <a:p>
            <a:pPr lvl="0" algn="just"/>
            <a:r>
              <a:rPr lang="en-ZA" sz="2000" dirty="0" smtClean="0">
                <a:solidFill>
                  <a:srgbClr val="000000"/>
                </a:solidFill>
                <a:latin typeface="Arial"/>
                <a:cs typeface="Arial"/>
              </a:rPr>
              <a:t>Protocol </a:t>
            </a:r>
            <a:r>
              <a:rPr lang="en-ZA" sz="2000" dirty="0">
                <a:solidFill>
                  <a:srgbClr val="000000"/>
                </a:solidFill>
                <a:latin typeface="Arial"/>
                <a:cs typeface="Arial"/>
              </a:rPr>
              <a:t>on Geographical Indications (GIs) that </a:t>
            </a:r>
            <a:r>
              <a:rPr lang="en-ZA" sz="2000" dirty="0" smtClean="0">
                <a:solidFill>
                  <a:srgbClr val="000000"/>
                </a:solidFill>
                <a:latin typeface="Arial"/>
                <a:cs typeface="Arial"/>
              </a:rPr>
              <a:t>protects 102 South </a:t>
            </a:r>
            <a:r>
              <a:rPr lang="en-ZA" sz="2000" dirty="0">
                <a:solidFill>
                  <a:srgbClr val="000000"/>
                </a:solidFill>
                <a:latin typeface="Arial"/>
                <a:cs typeface="Arial"/>
              </a:rPr>
              <a:t>African wines </a:t>
            </a:r>
            <a:r>
              <a:rPr lang="en-ZA" sz="2000" dirty="0" smtClean="0">
                <a:solidFill>
                  <a:srgbClr val="000000"/>
                </a:solidFill>
                <a:latin typeface="Arial"/>
                <a:cs typeface="Arial"/>
              </a:rPr>
              <a:t>and three agricultural product names (Rooibos, honey bush and </a:t>
            </a:r>
            <a:r>
              <a:rPr lang="en-ZA" sz="2000" dirty="0" err="1" smtClean="0">
                <a:solidFill>
                  <a:srgbClr val="000000"/>
                </a:solidFill>
                <a:latin typeface="Arial"/>
                <a:cs typeface="Arial"/>
              </a:rPr>
              <a:t>karoo</a:t>
            </a:r>
            <a:r>
              <a:rPr lang="en-ZA" sz="2000" dirty="0" smtClean="0">
                <a:solidFill>
                  <a:srgbClr val="000000"/>
                </a:solidFill>
                <a:latin typeface="Arial"/>
                <a:cs typeface="Arial"/>
              </a:rPr>
              <a:t> lamb).</a:t>
            </a:r>
            <a:endParaRPr lang="en-US" dirty="0"/>
          </a:p>
        </p:txBody>
      </p:sp>
      <p:sp>
        <p:nvSpPr>
          <p:cNvPr id="4" name="Slide Number Placeholder 3"/>
          <p:cNvSpPr>
            <a:spLocks noGrp="1"/>
          </p:cNvSpPr>
          <p:nvPr>
            <p:ph type="sldNum" sz="quarter" idx="12"/>
          </p:nvPr>
        </p:nvSpPr>
        <p:spPr/>
        <p:txBody>
          <a:bodyPr/>
          <a:lstStyle/>
          <a:p>
            <a:pPr>
              <a:defRPr/>
            </a:pPr>
            <a:fld id="{CDD9BE6E-EB6B-4812-B53E-25E02459A996}" type="slidenum">
              <a:rPr lang="en-US" smtClean="0"/>
              <a:pPr>
                <a:defRPr/>
              </a:pPr>
              <a:t>25</a:t>
            </a:fld>
            <a:endParaRPr lang="en-US" dirty="0"/>
          </a:p>
        </p:txBody>
      </p:sp>
    </p:spTree>
    <p:extLst>
      <p:ext uri="{BB962C8B-B14F-4D97-AF65-F5344CB8AC3E}">
        <p14:creationId xmlns:p14="http://schemas.microsoft.com/office/powerpoint/2010/main" val="2014717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838200"/>
          </a:xfrm>
        </p:spPr>
        <p:txBody>
          <a:bodyPr/>
          <a:lstStyle/>
          <a:p>
            <a:r>
              <a:rPr lang="en-ZA" altLang="en-US" sz="2800" b="1" dirty="0">
                <a:solidFill>
                  <a:srgbClr val="FF0000"/>
                </a:solidFill>
                <a:latin typeface="Arial" charset="0"/>
                <a:cs typeface="Arial" charset="0"/>
              </a:rPr>
              <a:t>Effect of BREXIT on </a:t>
            </a:r>
            <a:r>
              <a:rPr lang="en-ZA" altLang="en-US" sz="2800" b="1" dirty="0" smtClean="0">
                <a:solidFill>
                  <a:srgbClr val="FF0000"/>
                </a:solidFill>
                <a:latin typeface="Arial" charset="0"/>
                <a:cs typeface="Arial" charset="0"/>
              </a:rPr>
              <a:t>EPA</a:t>
            </a:r>
            <a:endParaRPr lang="en-US" dirty="0"/>
          </a:p>
        </p:txBody>
      </p:sp>
      <p:sp>
        <p:nvSpPr>
          <p:cNvPr id="3" name="Content Placeholder 2"/>
          <p:cNvSpPr>
            <a:spLocks noGrp="1"/>
          </p:cNvSpPr>
          <p:nvPr>
            <p:ph idx="1"/>
          </p:nvPr>
        </p:nvSpPr>
        <p:spPr>
          <a:xfrm>
            <a:off x="228600" y="838200"/>
            <a:ext cx="8610600" cy="5257800"/>
          </a:xfrm>
        </p:spPr>
        <p:txBody>
          <a:bodyPr/>
          <a:lstStyle/>
          <a:p>
            <a:pPr lvl="0" algn="just"/>
            <a:r>
              <a:rPr lang="en-ZA" sz="2000" dirty="0" smtClean="0">
                <a:solidFill>
                  <a:srgbClr val="000000"/>
                </a:solidFill>
                <a:latin typeface="Arial"/>
                <a:cs typeface="Arial"/>
              </a:rPr>
              <a:t>The United Kingdom (UK) is South Africa’s 7</a:t>
            </a:r>
            <a:r>
              <a:rPr lang="en-ZA" sz="2000" baseline="30000" dirty="0" smtClean="0">
                <a:solidFill>
                  <a:srgbClr val="000000"/>
                </a:solidFill>
                <a:latin typeface="Arial"/>
                <a:cs typeface="Arial"/>
              </a:rPr>
              <a:t>th</a:t>
            </a:r>
            <a:r>
              <a:rPr lang="en-ZA" sz="2000" dirty="0" smtClean="0">
                <a:solidFill>
                  <a:srgbClr val="000000"/>
                </a:solidFill>
                <a:latin typeface="Arial"/>
                <a:cs typeface="Arial"/>
              </a:rPr>
              <a:t> biggest trading partner and 2</a:t>
            </a:r>
            <a:r>
              <a:rPr lang="en-ZA" sz="2000" baseline="30000" dirty="0" smtClean="0">
                <a:solidFill>
                  <a:srgbClr val="000000"/>
                </a:solidFill>
                <a:latin typeface="Arial"/>
                <a:cs typeface="Arial"/>
              </a:rPr>
              <a:t>nd</a:t>
            </a:r>
            <a:r>
              <a:rPr lang="en-ZA" sz="2000" dirty="0" smtClean="0">
                <a:solidFill>
                  <a:srgbClr val="000000"/>
                </a:solidFill>
                <a:latin typeface="Arial"/>
                <a:cs typeface="Arial"/>
              </a:rPr>
              <a:t> biggest trading partner in the EU.</a:t>
            </a:r>
          </a:p>
          <a:p>
            <a:pPr algn="just"/>
            <a:r>
              <a:rPr lang="en-GB" sz="2000" dirty="0">
                <a:latin typeface="Arial" panose="020B0604020202020204" pitchFamily="34" charset="0"/>
                <a:cs typeface="Arial" panose="020B0604020202020204" pitchFamily="34" charset="0"/>
              </a:rPr>
              <a:t>For agricultural exports, the UK was the 3</a:t>
            </a:r>
            <a:r>
              <a:rPr lang="en-GB" sz="2000" baseline="30000" dirty="0">
                <a:latin typeface="Arial" panose="020B0604020202020204" pitchFamily="34" charset="0"/>
                <a:cs typeface="Arial" panose="020B0604020202020204" pitchFamily="34" charset="0"/>
              </a:rPr>
              <a:t>rd</a:t>
            </a:r>
            <a:r>
              <a:rPr lang="en-GB" sz="2000" dirty="0">
                <a:latin typeface="Arial" panose="020B0604020202020204" pitchFamily="34" charset="0"/>
                <a:cs typeface="Arial" panose="020B0604020202020204" pitchFamily="34" charset="0"/>
              </a:rPr>
              <a:t> biggest market in the world in 2015 with 30% of all SA’s fruit exports going to the UK and 25% of all wine exports.</a:t>
            </a:r>
          </a:p>
          <a:p>
            <a:pPr algn="just"/>
            <a:r>
              <a:rPr lang="en-GB" sz="2000" dirty="0" smtClean="0">
                <a:latin typeface="Arial" panose="020B0604020202020204" pitchFamily="34" charset="0"/>
                <a:cs typeface="Arial" panose="020B0604020202020204" pitchFamily="34" charset="0"/>
              </a:rPr>
              <a:t>In March 2017, the UK Prime Minister gave notice under Article </a:t>
            </a:r>
            <a:r>
              <a:rPr lang="en-GB" sz="2000" dirty="0">
                <a:latin typeface="Arial" panose="020B0604020202020204" pitchFamily="34" charset="0"/>
                <a:cs typeface="Arial" panose="020B0604020202020204" pitchFamily="34" charset="0"/>
              </a:rPr>
              <a:t>50 of the Lisbon Treaty </a:t>
            </a:r>
            <a:r>
              <a:rPr lang="en-GB" sz="2000" dirty="0" smtClean="0">
                <a:latin typeface="Arial" panose="020B0604020202020204" pitchFamily="34" charset="0"/>
                <a:cs typeface="Arial" panose="020B0604020202020204" pitchFamily="34" charset="0"/>
              </a:rPr>
              <a:t>that the UK will be leaving the EU. This </a:t>
            </a:r>
            <a:r>
              <a:rPr lang="en-GB" sz="2000" dirty="0">
                <a:latin typeface="Arial" panose="020B0604020202020204" pitchFamily="34" charset="0"/>
                <a:cs typeface="Arial" panose="020B0604020202020204" pitchFamily="34" charset="0"/>
              </a:rPr>
              <a:t>notification </a:t>
            </a:r>
            <a:r>
              <a:rPr lang="en-GB" sz="2000" dirty="0" smtClean="0">
                <a:latin typeface="Arial" panose="020B0604020202020204" pitchFamily="34" charset="0"/>
                <a:cs typeface="Arial" panose="020B0604020202020204" pitchFamily="34" charset="0"/>
              </a:rPr>
              <a:t> started the two year period of </a:t>
            </a:r>
            <a:r>
              <a:rPr lang="en-GB" sz="2000" dirty="0">
                <a:latin typeface="Arial" panose="020B0604020202020204" pitchFamily="34" charset="0"/>
                <a:cs typeface="Arial" panose="020B0604020202020204" pitchFamily="34" charset="0"/>
              </a:rPr>
              <a:t>negotiations for the UK exit from the EU. </a:t>
            </a:r>
          </a:p>
          <a:p>
            <a:pPr algn="just"/>
            <a:r>
              <a:rPr lang="en-GB" sz="2000" dirty="0">
                <a:latin typeface="Arial" panose="020B0604020202020204" pitchFamily="34" charset="0"/>
                <a:cs typeface="Arial" panose="020B0604020202020204" pitchFamily="34" charset="0"/>
              </a:rPr>
              <a:t>Currently the UK is still part of the EU and is provisionally applying the EPA as decided by the EU Parliament.</a:t>
            </a:r>
          </a:p>
          <a:p>
            <a:pPr algn="just"/>
            <a:r>
              <a:rPr lang="en-GB" sz="2000" dirty="0">
                <a:latin typeface="Arial" panose="020B0604020202020204" pitchFamily="34" charset="0"/>
                <a:cs typeface="Arial" panose="020B0604020202020204" pitchFamily="34" charset="0"/>
              </a:rPr>
              <a:t>Until the UK completes negotiations and exits the EU, all the obligations of the EU, including under the EPA, will stay in place.</a:t>
            </a:r>
          </a:p>
          <a:p>
            <a:pPr algn="just"/>
            <a:r>
              <a:rPr lang="en-GB" sz="2000" dirty="0">
                <a:latin typeface="Arial" panose="020B0604020202020204" pitchFamily="34" charset="0"/>
                <a:cs typeface="Arial" panose="020B0604020202020204" pitchFamily="34" charset="0"/>
              </a:rPr>
              <a:t>SA’s objectives is to ensure that there will not be an interruption in the trade between SA and the UK once the UK exits the EU.</a:t>
            </a:r>
          </a:p>
          <a:p>
            <a:pPr lvl="0" algn="just"/>
            <a:endParaRPr lang="en-ZA" sz="2000" dirty="0">
              <a:solidFill>
                <a:srgbClr val="000000"/>
              </a:solidFill>
              <a:latin typeface="Arial"/>
              <a:cs typeface="Arial"/>
            </a:endParaRPr>
          </a:p>
        </p:txBody>
      </p:sp>
      <p:sp>
        <p:nvSpPr>
          <p:cNvPr id="4" name="Slide Number Placeholder 3"/>
          <p:cNvSpPr>
            <a:spLocks noGrp="1"/>
          </p:cNvSpPr>
          <p:nvPr>
            <p:ph type="sldNum" sz="quarter" idx="12"/>
          </p:nvPr>
        </p:nvSpPr>
        <p:spPr/>
        <p:txBody>
          <a:bodyPr/>
          <a:lstStyle/>
          <a:p>
            <a:pPr>
              <a:defRPr/>
            </a:pPr>
            <a:fld id="{CDD9BE6E-EB6B-4812-B53E-25E02459A996}" type="slidenum">
              <a:rPr lang="en-US" smtClean="0"/>
              <a:pPr>
                <a:defRPr/>
              </a:pPr>
              <a:t>26</a:t>
            </a:fld>
            <a:endParaRPr lang="en-US" dirty="0"/>
          </a:p>
        </p:txBody>
      </p:sp>
    </p:spTree>
    <p:extLst>
      <p:ext uri="{BB962C8B-B14F-4D97-AF65-F5344CB8AC3E}">
        <p14:creationId xmlns:p14="http://schemas.microsoft.com/office/powerpoint/2010/main" val="736971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685800"/>
          </a:xfrm>
        </p:spPr>
        <p:txBody>
          <a:bodyPr/>
          <a:lstStyle/>
          <a:p>
            <a:r>
              <a:rPr lang="en-ZA" altLang="en-US" sz="2800" b="1" dirty="0">
                <a:solidFill>
                  <a:srgbClr val="FF0000"/>
                </a:solidFill>
                <a:latin typeface="Arial" charset="0"/>
                <a:cs typeface="Arial" charset="0"/>
              </a:rPr>
              <a:t>Effect of BREXIT on </a:t>
            </a:r>
            <a:r>
              <a:rPr lang="en-ZA" altLang="en-US" sz="2800" b="1" dirty="0" smtClean="0">
                <a:solidFill>
                  <a:srgbClr val="FF0000"/>
                </a:solidFill>
                <a:latin typeface="Arial" charset="0"/>
                <a:cs typeface="Arial" charset="0"/>
              </a:rPr>
              <a:t>EPA Cont.</a:t>
            </a:r>
            <a:endParaRPr lang="en-US" dirty="0"/>
          </a:p>
        </p:txBody>
      </p:sp>
      <p:sp>
        <p:nvSpPr>
          <p:cNvPr id="3" name="Content Placeholder 2"/>
          <p:cNvSpPr>
            <a:spLocks noGrp="1"/>
          </p:cNvSpPr>
          <p:nvPr>
            <p:ph idx="1"/>
          </p:nvPr>
        </p:nvSpPr>
        <p:spPr>
          <a:xfrm>
            <a:off x="228600" y="685800"/>
            <a:ext cx="8610600" cy="5410200"/>
          </a:xfrm>
        </p:spPr>
        <p:txBody>
          <a:bodyPr/>
          <a:lstStyle/>
          <a:p>
            <a:pPr algn="just"/>
            <a:r>
              <a:rPr lang="en-GB" sz="2000" dirty="0" smtClean="0">
                <a:latin typeface="Arial" panose="020B0604020202020204" pitchFamily="34" charset="0"/>
                <a:cs typeface="Arial" panose="020B0604020202020204" pitchFamily="34" charset="0"/>
              </a:rPr>
              <a:t>Ongoing </a:t>
            </a:r>
            <a:r>
              <a:rPr lang="en-GB" sz="2000" dirty="0">
                <a:latin typeface="Arial" panose="020B0604020202020204" pitchFamily="34" charset="0"/>
                <a:cs typeface="Arial" panose="020B0604020202020204" pitchFamily="34" charset="0"/>
              </a:rPr>
              <a:t>discussions have been held between SA and the UK on the need to provide certainty to traders and investors on the trade arrangement between SA and UK post BREXIT.</a:t>
            </a:r>
          </a:p>
          <a:p>
            <a:pPr algn="just"/>
            <a:r>
              <a:rPr lang="en-GB" sz="2000" dirty="0" smtClean="0">
                <a:latin typeface="Arial" panose="020B0604020202020204" pitchFamily="34" charset="0"/>
                <a:cs typeface="Arial" panose="020B0604020202020204" pitchFamily="34" charset="0"/>
              </a:rPr>
              <a:t>Agreement </a:t>
            </a:r>
            <a:r>
              <a:rPr lang="en-GB" sz="2000" dirty="0">
                <a:latin typeface="Arial" panose="020B0604020202020204" pitchFamily="34" charset="0"/>
                <a:cs typeface="Arial" panose="020B0604020202020204" pitchFamily="34" charset="0"/>
              </a:rPr>
              <a:t>in principle </a:t>
            </a:r>
            <a:r>
              <a:rPr lang="en-GB" sz="2000" dirty="0" smtClean="0">
                <a:latin typeface="Arial" panose="020B0604020202020204" pitchFamily="34" charset="0"/>
                <a:cs typeface="Arial" panose="020B0604020202020204" pitchFamily="34" charset="0"/>
              </a:rPr>
              <a:t>that </a:t>
            </a:r>
            <a:r>
              <a:rPr lang="en-GB" sz="2000" dirty="0">
                <a:latin typeface="Arial" panose="020B0604020202020204" pitchFamily="34" charset="0"/>
                <a:cs typeface="Arial" panose="020B0604020202020204" pitchFamily="34" charset="0"/>
              </a:rPr>
              <a:t>the most expedient way to ensure a smooth transition and no interruption in the trade between the UK and SA will be to put an  interim arrangement in place based on the EPA.</a:t>
            </a:r>
          </a:p>
          <a:p>
            <a:pPr algn="just"/>
            <a:r>
              <a:rPr lang="en-GB" sz="2000" dirty="0">
                <a:latin typeface="Arial" panose="020B0604020202020204" pitchFamily="34" charset="0"/>
                <a:cs typeface="Arial" panose="020B0604020202020204" pitchFamily="34" charset="0"/>
              </a:rPr>
              <a:t>There are a number of Tariff Rate Quotas (TRQs) in the EPA and SA will have to negotiate the volume of the TRQs with the UK.</a:t>
            </a:r>
          </a:p>
          <a:p>
            <a:pPr algn="just"/>
            <a:r>
              <a:rPr lang="en-GB" sz="2000" dirty="0">
                <a:latin typeface="Arial" panose="020B0604020202020204" pitchFamily="34" charset="0"/>
                <a:cs typeface="Arial" panose="020B0604020202020204" pitchFamily="34" charset="0"/>
              </a:rPr>
              <a:t>Since the TRQs in place with the EU were never increased as more countries became part of the EU, like Croatia in 2014, it is SA’s position that </a:t>
            </a:r>
            <a:r>
              <a:rPr lang="en-GB" sz="2000" dirty="0" smtClean="0">
                <a:latin typeface="Arial" panose="020B0604020202020204" pitchFamily="34" charset="0"/>
                <a:cs typeface="Arial" panose="020B0604020202020204" pitchFamily="34" charset="0"/>
              </a:rPr>
              <a:t>the volume of TRQs </a:t>
            </a:r>
            <a:r>
              <a:rPr lang="en-GB" sz="2000" dirty="0">
                <a:latin typeface="Arial" panose="020B0604020202020204" pitchFamily="34" charset="0"/>
                <a:cs typeface="Arial" panose="020B0604020202020204" pitchFamily="34" charset="0"/>
              </a:rPr>
              <a:t>in the EPA should not be </a:t>
            </a:r>
            <a:r>
              <a:rPr lang="en-GB" sz="2000" dirty="0" smtClean="0">
                <a:latin typeface="Arial" panose="020B0604020202020204" pitchFamily="34" charset="0"/>
                <a:cs typeface="Arial" panose="020B0604020202020204" pitchFamily="34" charset="0"/>
              </a:rPr>
              <a:t>reduced with the UK exit from EU. </a:t>
            </a:r>
          </a:p>
          <a:p>
            <a:pPr algn="just"/>
            <a:r>
              <a:rPr lang="en-GB" sz="2000" dirty="0" smtClean="0">
                <a:latin typeface="Arial" panose="020B0604020202020204" pitchFamily="34" charset="0"/>
                <a:cs typeface="Arial" panose="020B0604020202020204" pitchFamily="34" charset="0"/>
              </a:rPr>
              <a:t>SACU has sent a letter to the UK requesting discussions on establishing an interim arrangement based on the EPA.</a:t>
            </a:r>
          </a:p>
          <a:p>
            <a:pPr algn="just"/>
            <a:r>
              <a:rPr lang="en-GB" sz="2000" dirty="0" smtClean="0">
                <a:latin typeface="Arial" panose="020B0604020202020204" pitchFamily="34" charset="0"/>
                <a:cs typeface="Arial" panose="020B0604020202020204" pitchFamily="34" charset="0"/>
              </a:rPr>
              <a:t>It is anticipated that discussions between SACU and UK may start after the UK’s general elections on 8 June 2017.</a:t>
            </a:r>
            <a:endParaRPr lang="en-GB" sz="2000" dirty="0">
              <a:latin typeface="Arial" panose="020B0604020202020204" pitchFamily="34" charset="0"/>
              <a:cs typeface="Arial" panose="020B0604020202020204" pitchFamily="34" charset="0"/>
            </a:endParaRPr>
          </a:p>
          <a:p>
            <a:pPr lvl="0" algn="just"/>
            <a:endParaRPr lang="en-ZA" sz="2000" dirty="0">
              <a:solidFill>
                <a:srgbClr val="000000"/>
              </a:solidFill>
              <a:latin typeface="Arial"/>
              <a:cs typeface="Arial"/>
            </a:endParaRPr>
          </a:p>
        </p:txBody>
      </p:sp>
      <p:sp>
        <p:nvSpPr>
          <p:cNvPr id="4" name="Slide Number Placeholder 3"/>
          <p:cNvSpPr>
            <a:spLocks noGrp="1"/>
          </p:cNvSpPr>
          <p:nvPr>
            <p:ph type="sldNum" sz="quarter" idx="12"/>
          </p:nvPr>
        </p:nvSpPr>
        <p:spPr/>
        <p:txBody>
          <a:bodyPr/>
          <a:lstStyle/>
          <a:p>
            <a:pPr>
              <a:defRPr/>
            </a:pPr>
            <a:fld id="{CDD9BE6E-EB6B-4812-B53E-25E02459A996}" type="slidenum">
              <a:rPr lang="en-US" smtClean="0"/>
              <a:pPr>
                <a:defRPr/>
              </a:pPr>
              <a:t>27</a:t>
            </a:fld>
            <a:endParaRPr lang="en-US" dirty="0"/>
          </a:p>
        </p:txBody>
      </p:sp>
    </p:spTree>
    <p:extLst>
      <p:ext uri="{BB962C8B-B14F-4D97-AF65-F5344CB8AC3E}">
        <p14:creationId xmlns:p14="http://schemas.microsoft.com/office/powerpoint/2010/main" val="22217742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62000"/>
          </a:xfrm>
        </p:spPr>
        <p:txBody>
          <a:bodyPr/>
          <a:lstStyle/>
          <a:p>
            <a:r>
              <a:rPr lang="en-GB" sz="3200" b="1" dirty="0" smtClean="0">
                <a:solidFill>
                  <a:srgbClr val="FF0000"/>
                </a:solidFill>
                <a:latin typeface="Arial" pitchFamily="34" charset="0"/>
                <a:cs typeface="Arial" pitchFamily="34" charset="0"/>
              </a:rPr>
              <a:t>European Free Trade Association (</a:t>
            </a:r>
            <a:r>
              <a:rPr lang="en-US" sz="3200" b="1" dirty="0" smtClean="0">
                <a:solidFill>
                  <a:srgbClr val="FF0000"/>
                </a:solidFill>
                <a:latin typeface="Arial" pitchFamily="34" charset="0"/>
                <a:cs typeface="Arial" pitchFamily="34" charset="0"/>
              </a:rPr>
              <a:t>EFTA) FTA </a:t>
            </a:r>
            <a:r>
              <a:rPr lang="en-US" sz="3200" b="1" dirty="0"/>
              <a:t/>
            </a:r>
            <a:br>
              <a:rPr lang="en-US" sz="3200" b="1" dirty="0"/>
            </a:br>
            <a:endParaRPr lang="en-US" sz="3200" b="1" dirty="0">
              <a:solidFill>
                <a:srgbClr val="FF0000"/>
              </a:solidFill>
              <a:latin typeface="Arial"/>
              <a:cs typeface="Arial"/>
            </a:endParaRPr>
          </a:p>
        </p:txBody>
      </p:sp>
      <p:sp>
        <p:nvSpPr>
          <p:cNvPr id="3" name="Content Placeholder 2"/>
          <p:cNvSpPr>
            <a:spLocks noGrp="1"/>
          </p:cNvSpPr>
          <p:nvPr>
            <p:ph idx="1"/>
          </p:nvPr>
        </p:nvSpPr>
        <p:spPr>
          <a:xfrm>
            <a:off x="152400" y="1066800"/>
            <a:ext cx="8839200" cy="4724400"/>
          </a:xfrm>
        </p:spPr>
        <p:txBody>
          <a:bodyPr/>
          <a:lstStyle/>
          <a:p>
            <a:pPr algn="just">
              <a:spcBef>
                <a:spcPct val="0"/>
              </a:spcBef>
              <a:defRPr/>
            </a:pPr>
            <a:r>
              <a:rPr lang="en-ZA" sz="2000" dirty="0" smtClean="0">
                <a:latin typeface="Arial" charset="0"/>
              </a:rPr>
              <a:t>EFTA comprises of Iceland, Liechtenstein, Norway and Switzerland.</a:t>
            </a:r>
          </a:p>
          <a:p>
            <a:pPr algn="just">
              <a:spcBef>
                <a:spcPct val="0"/>
              </a:spcBef>
              <a:defRPr/>
            </a:pPr>
            <a:r>
              <a:rPr lang="en-ZA" sz="2000" dirty="0" smtClean="0">
                <a:latin typeface="Arial" charset="0"/>
              </a:rPr>
              <a:t>The SACU - EFTA  Free Trade Agreement(FTA) was concluded in 2006 and entered into force on 01 May 2008. </a:t>
            </a:r>
          </a:p>
          <a:p>
            <a:pPr algn="just">
              <a:spcBef>
                <a:spcPct val="0"/>
              </a:spcBef>
              <a:defRPr/>
            </a:pPr>
            <a:r>
              <a:rPr lang="en-ZA" sz="2000" dirty="0" smtClean="0">
                <a:latin typeface="Arial" charset="0"/>
              </a:rPr>
              <a:t>The Agreement covers trade in goods including industrial products, processed agricultural products; fish and other marine products.</a:t>
            </a:r>
          </a:p>
          <a:p>
            <a:pPr algn="just">
              <a:spcBef>
                <a:spcPct val="0"/>
              </a:spcBef>
              <a:defRPr/>
            </a:pPr>
            <a:r>
              <a:rPr lang="en-ZA" sz="2000" dirty="0" smtClean="0">
                <a:latin typeface="Arial" charset="0"/>
              </a:rPr>
              <a:t>The main Agreement covers all products falling within HS Chapters 25 to 97.</a:t>
            </a:r>
          </a:p>
          <a:p>
            <a:pPr algn="just">
              <a:spcBef>
                <a:spcPct val="0"/>
              </a:spcBef>
              <a:defRPr/>
            </a:pPr>
            <a:r>
              <a:rPr lang="en-ZA" sz="2000" dirty="0" smtClean="0">
                <a:latin typeface="Arial" charset="0"/>
              </a:rPr>
              <a:t>Bilateral Agreements on basic agricultural products (within HS chapters 1 to 24 except process agricultural products) were entered into with individual EFTA States. </a:t>
            </a:r>
          </a:p>
          <a:p>
            <a:pPr algn="just">
              <a:spcBef>
                <a:spcPct val="0"/>
              </a:spcBef>
              <a:defRPr/>
            </a:pPr>
            <a:r>
              <a:rPr lang="en-ZA" sz="2000" dirty="0" smtClean="0">
                <a:latin typeface="Arial" charset="0"/>
              </a:rPr>
              <a:t>Tariff reductions finalised at the end</a:t>
            </a:r>
            <a:r>
              <a:rPr lang="en-ZA" sz="2000" dirty="0" smtClean="0">
                <a:latin typeface="Arial" panose="020B0604020202020204" pitchFamily="34" charset="0"/>
                <a:cs typeface="Arial" panose="020B0604020202020204" pitchFamily="34" charset="0"/>
              </a:rPr>
              <a:t> of </a:t>
            </a:r>
            <a:r>
              <a:rPr lang="en-ZA" sz="2000" dirty="0">
                <a:latin typeface="Arial" panose="020B0604020202020204" pitchFamily="34" charset="0"/>
                <a:cs typeface="Arial" panose="020B0604020202020204" pitchFamily="34" charset="0"/>
              </a:rPr>
              <a:t>2015</a:t>
            </a:r>
            <a:r>
              <a:rPr lang="en-ZA" sz="2000" dirty="0" smtClean="0">
                <a:latin typeface="Arial" charset="0"/>
              </a:rPr>
              <a:t>.</a:t>
            </a:r>
          </a:p>
          <a:p>
            <a:pPr algn="just">
              <a:spcBef>
                <a:spcPct val="0"/>
              </a:spcBef>
              <a:defRPr/>
            </a:pPr>
            <a:r>
              <a:rPr lang="en-ZA" sz="2000" dirty="0" smtClean="0">
                <a:latin typeface="Arial" charset="0"/>
              </a:rPr>
              <a:t>SACU states received duty free quota free access (DFQF) for all industrial products at entry into force of the agreement</a:t>
            </a:r>
          </a:p>
          <a:p>
            <a:r>
              <a:rPr lang="en-ZA" sz="2000" dirty="0">
                <a:latin typeface="Arial" pitchFamily="34" charset="0"/>
                <a:cs typeface="Arial" pitchFamily="34" charset="0"/>
              </a:rPr>
              <a:t>SA remains the main trading partner of EFTA in the region</a:t>
            </a:r>
          </a:p>
          <a:p>
            <a:r>
              <a:rPr lang="en-ZA" sz="2000" dirty="0">
                <a:latin typeface="Arial" pitchFamily="34" charset="0"/>
                <a:cs typeface="Arial" pitchFamily="34" charset="0"/>
              </a:rPr>
              <a:t>The trade balance between South Africa and EFTA has consistently been in SA’s </a:t>
            </a:r>
            <a:r>
              <a:rPr lang="en-ZA" sz="2000" dirty="0" smtClean="0">
                <a:latin typeface="Arial" pitchFamily="34" charset="0"/>
                <a:cs typeface="Arial" pitchFamily="34" charset="0"/>
              </a:rPr>
              <a:t>favour, with a positive trade balance of R4.25 </a:t>
            </a:r>
            <a:r>
              <a:rPr lang="en-ZA" sz="2000" dirty="0">
                <a:latin typeface="Arial" pitchFamily="34" charset="0"/>
                <a:cs typeface="Arial" pitchFamily="34" charset="0"/>
              </a:rPr>
              <a:t>billion in </a:t>
            </a:r>
            <a:r>
              <a:rPr lang="en-ZA" sz="2000" dirty="0" smtClean="0">
                <a:latin typeface="Arial" pitchFamily="34" charset="0"/>
                <a:cs typeface="Arial" pitchFamily="34" charset="0"/>
              </a:rPr>
              <a:t>2016.</a:t>
            </a:r>
            <a:endParaRPr lang="en-ZA" sz="2000" dirty="0">
              <a:latin typeface="Arial" pitchFamily="34" charset="0"/>
              <a:cs typeface="Arial" pitchFamily="34" charset="0"/>
            </a:endParaRPr>
          </a:p>
          <a:p>
            <a:pPr marL="0" indent="0">
              <a:buNone/>
            </a:pPr>
            <a:endParaRPr lang="en-US" sz="2400" b="1" dirty="0">
              <a:latin typeface="Arial"/>
              <a:cs typeface="Arial"/>
            </a:endParaRPr>
          </a:p>
        </p:txBody>
      </p:sp>
      <p:sp>
        <p:nvSpPr>
          <p:cNvPr id="4" name="Slide Number Placeholder 3"/>
          <p:cNvSpPr>
            <a:spLocks noGrp="1"/>
          </p:cNvSpPr>
          <p:nvPr>
            <p:ph type="sldNum" sz="quarter" idx="12"/>
          </p:nvPr>
        </p:nvSpPr>
        <p:spPr/>
        <p:txBody>
          <a:bodyPr/>
          <a:lstStyle/>
          <a:p>
            <a:pPr>
              <a:defRPr/>
            </a:pPr>
            <a:fld id="{CDD9BE6E-EB6B-4812-B53E-25E02459A996}" type="slidenum">
              <a:rPr lang="en-US" smtClean="0"/>
              <a:pPr>
                <a:defRPr/>
              </a:pPr>
              <a:t>28</a:t>
            </a:fld>
            <a:endParaRPr lang="en-US" dirty="0"/>
          </a:p>
        </p:txBody>
      </p:sp>
    </p:spTree>
    <p:extLst>
      <p:ext uri="{BB962C8B-B14F-4D97-AF65-F5344CB8AC3E}">
        <p14:creationId xmlns:p14="http://schemas.microsoft.com/office/powerpoint/2010/main" val="7968680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762000"/>
          </a:xfrm>
        </p:spPr>
        <p:txBody>
          <a:bodyPr/>
          <a:lstStyle/>
          <a:p>
            <a:r>
              <a:rPr lang="en-GB" sz="3200" b="1" dirty="0" smtClean="0">
                <a:solidFill>
                  <a:srgbClr val="FF0000"/>
                </a:solidFill>
                <a:latin typeface="Arial" pitchFamily="34" charset="0"/>
                <a:cs typeface="Arial" pitchFamily="34" charset="0"/>
              </a:rPr>
              <a:t>EFTA FTA cont.</a:t>
            </a:r>
            <a:r>
              <a:rPr lang="en-US" sz="3200" b="1" dirty="0"/>
              <a:t/>
            </a:r>
            <a:br>
              <a:rPr lang="en-US" sz="3200" b="1" dirty="0"/>
            </a:br>
            <a:endParaRPr lang="en-US" sz="3200" b="1" dirty="0">
              <a:solidFill>
                <a:srgbClr val="FF0000"/>
              </a:solidFill>
              <a:latin typeface="Arial"/>
              <a:cs typeface="Arial"/>
            </a:endParaRPr>
          </a:p>
        </p:txBody>
      </p:sp>
      <p:sp>
        <p:nvSpPr>
          <p:cNvPr id="3" name="Content Placeholder 2"/>
          <p:cNvSpPr>
            <a:spLocks noGrp="1"/>
          </p:cNvSpPr>
          <p:nvPr>
            <p:ph idx="1"/>
          </p:nvPr>
        </p:nvSpPr>
        <p:spPr>
          <a:xfrm>
            <a:off x="228600" y="457200"/>
            <a:ext cx="8686800" cy="6172200"/>
          </a:xfrm>
        </p:spPr>
        <p:txBody>
          <a:bodyPr/>
          <a:lstStyle/>
          <a:p>
            <a:pPr algn="just"/>
            <a:r>
              <a:rPr lang="en-ZA" sz="2000" dirty="0" smtClean="0">
                <a:latin typeface="Arial" pitchFamily="34" charset="0"/>
                <a:cs typeface="Arial" pitchFamily="34" charset="0"/>
              </a:rPr>
              <a:t>The </a:t>
            </a:r>
            <a:r>
              <a:rPr lang="en-ZA" sz="2000" dirty="0">
                <a:latin typeface="Arial" pitchFamily="34" charset="0"/>
                <a:cs typeface="Arial" pitchFamily="34" charset="0"/>
              </a:rPr>
              <a:t>Agreement has been due for review since 2013; however, it has been postponed pending entry into force EPA negotiations. </a:t>
            </a:r>
            <a:endParaRPr lang="en-ZA" sz="2000" dirty="0" smtClean="0">
              <a:latin typeface="Arial" pitchFamily="34" charset="0"/>
              <a:cs typeface="Arial" pitchFamily="34" charset="0"/>
            </a:endParaRPr>
          </a:p>
          <a:p>
            <a:pPr algn="just"/>
            <a:r>
              <a:rPr lang="en-US" sz="2000" dirty="0" smtClean="0">
                <a:latin typeface="Arial" pitchFamily="34" charset="0"/>
                <a:cs typeface="Arial" pitchFamily="34" charset="0"/>
              </a:rPr>
              <a:t>The </a:t>
            </a:r>
            <a:r>
              <a:rPr lang="en-US" sz="2000" dirty="0">
                <a:latin typeface="Arial" pitchFamily="34" charset="0"/>
                <a:cs typeface="Arial" pitchFamily="34" charset="0"/>
              </a:rPr>
              <a:t>parties met in November </a:t>
            </a:r>
            <a:r>
              <a:rPr lang="en-US" sz="2000" dirty="0" smtClean="0">
                <a:latin typeface="Arial" pitchFamily="34" charset="0"/>
                <a:cs typeface="Arial" pitchFamily="34" charset="0"/>
              </a:rPr>
              <a:t>2016 </a:t>
            </a:r>
            <a:r>
              <a:rPr lang="en-US" sz="2000" dirty="0">
                <a:latin typeface="Arial" pitchFamily="34" charset="0"/>
                <a:cs typeface="Arial" pitchFamily="34" charset="0"/>
              </a:rPr>
              <a:t>to </a:t>
            </a:r>
            <a:r>
              <a:rPr lang="en-US" sz="2000" dirty="0" smtClean="0">
                <a:latin typeface="Arial" pitchFamily="34" charset="0"/>
                <a:cs typeface="Arial" pitchFamily="34" charset="0"/>
              </a:rPr>
              <a:t>agree on the process of the review.</a:t>
            </a:r>
            <a:endParaRPr lang="en-ZA" sz="2000" dirty="0">
              <a:latin typeface="Arial" pitchFamily="34" charset="0"/>
              <a:cs typeface="Arial" pitchFamily="34" charset="0"/>
            </a:endParaRPr>
          </a:p>
          <a:p>
            <a:pPr algn="just"/>
            <a:r>
              <a:rPr lang="en-ZA" sz="2000" dirty="0">
                <a:latin typeface="Arial" pitchFamily="34" charset="0"/>
                <a:cs typeface="Arial" pitchFamily="34" charset="0"/>
              </a:rPr>
              <a:t>Improvement of SACU’s access to EFTA will only be pursued for agricultural products as Duty Free Quota Free treatment is already applied to all non-agricultural products.</a:t>
            </a:r>
          </a:p>
          <a:p>
            <a:pPr algn="just"/>
            <a:r>
              <a:rPr lang="en-ZA" sz="2000" dirty="0">
                <a:latin typeface="Arial" pitchFamily="34" charset="0"/>
                <a:cs typeface="Arial" pitchFamily="34" charset="0"/>
              </a:rPr>
              <a:t>SACU member states </a:t>
            </a:r>
            <a:r>
              <a:rPr lang="en-ZA" sz="2000" dirty="0" smtClean="0">
                <a:latin typeface="Arial" pitchFamily="34" charset="0"/>
                <a:cs typeface="Arial" pitchFamily="34" charset="0"/>
              </a:rPr>
              <a:t>submitted </a:t>
            </a:r>
            <a:r>
              <a:rPr lang="en-ZA" sz="2000" dirty="0">
                <a:latin typeface="Arial" pitchFamily="34" charset="0"/>
                <a:cs typeface="Arial" pitchFamily="34" charset="0"/>
              </a:rPr>
              <a:t>request lists on Processed and Basic Agricultural Products to EFTA</a:t>
            </a:r>
          </a:p>
          <a:p>
            <a:pPr algn="just"/>
            <a:r>
              <a:rPr lang="en-ZA" sz="2000" dirty="0">
                <a:latin typeface="Arial" pitchFamily="34" charset="0"/>
                <a:cs typeface="Arial" pitchFamily="34" charset="0"/>
              </a:rPr>
              <a:t>EFTA </a:t>
            </a:r>
            <a:r>
              <a:rPr lang="en-ZA" sz="2000" dirty="0" smtClean="0">
                <a:latin typeface="Arial" pitchFamily="34" charset="0"/>
                <a:cs typeface="Arial" pitchFamily="34" charset="0"/>
              </a:rPr>
              <a:t>has submitted </a:t>
            </a:r>
            <a:r>
              <a:rPr lang="en-ZA" sz="2000" dirty="0">
                <a:latin typeface="Arial" pitchFamily="34" charset="0"/>
                <a:cs typeface="Arial" pitchFamily="34" charset="0"/>
              </a:rPr>
              <a:t>request lists on </a:t>
            </a:r>
            <a:r>
              <a:rPr lang="en-ZA" sz="2000" dirty="0" smtClean="0">
                <a:latin typeface="Arial" pitchFamily="34" charset="0"/>
                <a:cs typeface="Arial" pitchFamily="34" charset="0"/>
              </a:rPr>
              <a:t>NAMA and </a:t>
            </a:r>
            <a:r>
              <a:rPr lang="en-ZA" sz="2000" dirty="0">
                <a:latin typeface="Arial" pitchFamily="34" charset="0"/>
                <a:cs typeface="Arial" pitchFamily="34" charset="0"/>
              </a:rPr>
              <a:t>Processed Agricultural </a:t>
            </a:r>
            <a:r>
              <a:rPr lang="en-ZA" sz="2000" dirty="0" smtClean="0">
                <a:latin typeface="Arial" pitchFamily="34" charset="0"/>
                <a:cs typeface="Arial" pitchFamily="34" charset="0"/>
              </a:rPr>
              <a:t>Products. </a:t>
            </a:r>
          </a:p>
          <a:p>
            <a:pPr algn="just"/>
            <a:r>
              <a:rPr lang="en-US" sz="2000" dirty="0" smtClean="0">
                <a:latin typeface="Arial" panose="020B0604020202020204" pitchFamily="34" charset="0"/>
                <a:cs typeface="Arial" panose="020B0604020202020204" pitchFamily="34" charset="0"/>
              </a:rPr>
              <a:t>The first negotiation session will take place during the second half of the year.</a:t>
            </a:r>
            <a:endParaRPr lang="en-ZA" sz="2000" dirty="0">
              <a:latin typeface="Arial" pitchFamily="34" charset="0"/>
              <a:cs typeface="Arial" pitchFamily="34" charset="0"/>
            </a:endParaRPr>
          </a:p>
          <a:p>
            <a:endParaRPr lang="en-ZA" sz="2400" dirty="0">
              <a:latin typeface="Arial" pitchFamily="34" charset="0"/>
              <a:cs typeface="Arial" pitchFamily="34" charset="0"/>
            </a:endParaRPr>
          </a:p>
          <a:p>
            <a:pPr marL="0" indent="0">
              <a:buNone/>
            </a:pPr>
            <a:endParaRPr lang="en-ZA" sz="2400" dirty="0" smtClean="0">
              <a:latin typeface="Arial" pitchFamily="34" charset="0"/>
              <a:cs typeface="Arial" pitchFamily="34" charset="0"/>
            </a:endParaRPr>
          </a:p>
          <a:p>
            <a:pPr marL="0" indent="0">
              <a:buNone/>
            </a:pPr>
            <a:endParaRPr lang="en-US" sz="2400" b="1" dirty="0">
              <a:latin typeface="Arial"/>
              <a:cs typeface="Arial"/>
            </a:endParaRPr>
          </a:p>
        </p:txBody>
      </p:sp>
      <p:sp>
        <p:nvSpPr>
          <p:cNvPr id="4" name="Slide Number Placeholder 3"/>
          <p:cNvSpPr>
            <a:spLocks noGrp="1"/>
          </p:cNvSpPr>
          <p:nvPr>
            <p:ph type="sldNum" sz="quarter" idx="12"/>
          </p:nvPr>
        </p:nvSpPr>
        <p:spPr/>
        <p:txBody>
          <a:bodyPr/>
          <a:lstStyle/>
          <a:p>
            <a:pPr>
              <a:defRPr/>
            </a:pPr>
            <a:fld id="{CDD9BE6E-EB6B-4812-B53E-25E02459A996}" type="slidenum">
              <a:rPr lang="en-US" smtClean="0"/>
              <a:pPr>
                <a:defRPr/>
              </a:pPr>
              <a:t>29</a:t>
            </a:fld>
            <a:endParaRPr lang="en-US" dirty="0"/>
          </a:p>
        </p:txBody>
      </p:sp>
    </p:spTree>
    <p:extLst>
      <p:ext uri="{BB962C8B-B14F-4D97-AF65-F5344CB8AC3E}">
        <p14:creationId xmlns:p14="http://schemas.microsoft.com/office/powerpoint/2010/main" val="796868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pitchFamily="-84" charset="0"/>
                <a:ea typeface="MS PGothic" pitchFamily="34" charset="-128"/>
              </a:defRPr>
            </a:lvl1pPr>
            <a:lvl2pPr marL="742950" indent="-285750" eaLnBrk="0" hangingPunct="0">
              <a:spcBef>
                <a:spcPct val="20000"/>
              </a:spcBef>
              <a:buChar char="–"/>
              <a:defRPr sz="2800">
                <a:solidFill>
                  <a:schemeClr val="tx1"/>
                </a:solidFill>
                <a:latin typeface="Times" pitchFamily="-84" charset="0"/>
                <a:ea typeface="MS PGothic" pitchFamily="34" charset="-128"/>
              </a:defRPr>
            </a:lvl2pPr>
            <a:lvl3pPr marL="1143000" indent="-228600" eaLnBrk="0" hangingPunct="0">
              <a:spcBef>
                <a:spcPct val="20000"/>
              </a:spcBef>
              <a:buChar char="•"/>
              <a:defRPr sz="2400">
                <a:solidFill>
                  <a:schemeClr val="tx1"/>
                </a:solidFill>
                <a:latin typeface="Times" pitchFamily="-84" charset="0"/>
                <a:ea typeface="MS PGothic" pitchFamily="34" charset="-128"/>
              </a:defRPr>
            </a:lvl3pPr>
            <a:lvl4pPr marL="1600200" indent="-228600" eaLnBrk="0" hangingPunct="0">
              <a:spcBef>
                <a:spcPct val="20000"/>
              </a:spcBef>
              <a:buChar char="–"/>
              <a:defRPr sz="2000">
                <a:solidFill>
                  <a:schemeClr val="tx1"/>
                </a:solidFill>
                <a:latin typeface="Times" pitchFamily="-84" charset="0"/>
                <a:ea typeface="MS PGothic" pitchFamily="34" charset="-128"/>
              </a:defRPr>
            </a:lvl4pPr>
            <a:lvl5pPr marL="2057400" indent="-228600" eaLnBrk="0" hangingPunct="0">
              <a:spcBef>
                <a:spcPct val="20000"/>
              </a:spcBef>
              <a:buChar char="»"/>
              <a:defRPr sz="2000">
                <a:solidFill>
                  <a:schemeClr val="tx1"/>
                </a:solidFill>
                <a:latin typeface="Times" pitchFamily="-8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9pPr>
          </a:lstStyle>
          <a:p>
            <a:pPr>
              <a:spcBef>
                <a:spcPct val="0"/>
              </a:spcBef>
              <a:buFontTx/>
              <a:buNone/>
            </a:pPr>
            <a:fld id="{5C47BE3F-54A5-4499-82C7-FCA5B458A8ED}" type="slidenum">
              <a:rPr lang="en-US" altLang="en-US" sz="1400" smtClean="0"/>
              <a:pPr>
                <a:spcBef>
                  <a:spcPct val="0"/>
                </a:spcBef>
                <a:buFontTx/>
                <a:buNone/>
              </a:pPr>
              <a:t>3</a:t>
            </a:fld>
            <a:endParaRPr lang="en-US" altLang="en-US" sz="1400" smtClean="0"/>
          </a:p>
        </p:txBody>
      </p:sp>
      <p:sp>
        <p:nvSpPr>
          <p:cNvPr id="6148" name="Rectangle 3"/>
          <p:cNvSpPr>
            <a:spLocks noGrp="1" noChangeArrowheads="1"/>
          </p:cNvSpPr>
          <p:nvPr>
            <p:ph type="body" idx="1"/>
          </p:nvPr>
        </p:nvSpPr>
        <p:spPr>
          <a:xfrm>
            <a:off x="457200" y="918752"/>
            <a:ext cx="8229600" cy="4796248"/>
          </a:xfrm>
        </p:spPr>
        <p:txBody>
          <a:bodyPr/>
          <a:lstStyle/>
          <a:p>
            <a:r>
              <a:rPr lang="en-US" sz="2000" dirty="0" smtClean="0">
                <a:latin typeface="Arial"/>
                <a:cs typeface="Arial"/>
              </a:rPr>
              <a:t>Informed by and support to national development objectives set out in IPAP, NGP, NDP.</a:t>
            </a:r>
          </a:p>
          <a:p>
            <a:pPr marL="0" indent="0">
              <a:buNone/>
            </a:pPr>
            <a:endParaRPr lang="en-US" sz="2000" dirty="0" smtClean="0">
              <a:latin typeface="Arial"/>
              <a:cs typeface="Arial"/>
            </a:endParaRPr>
          </a:p>
          <a:p>
            <a:r>
              <a:rPr lang="en-US" sz="2000" dirty="0" smtClean="0">
                <a:latin typeface="Arial"/>
                <a:cs typeface="Arial"/>
              </a:rPr>
              <a:t>Provide opportunities to increase exports of value added products</a:t>
            </a:r>
          </a:p>
          <a:p>
            <a:pPr marL="0" indent="0">
              <a:buNone/>
            </a:pPr>
            <a:endParaRPr lang="en-US" sz="2000" dirty="0" smtClean="0">
              <a:latin typeface="Arial"/>
              <a:cs typeface="Arial"/>
            </a:endParaRPr>
          </a:p>
          <a:p>
            <a:r>
              <a:rPr lang="en-US" sz="2000" dirty="0" smtClean="0">
                <a:latin typeface="Arial"/>
                <a:cs typeface="Arial"/>
              </a:rPr>
              <a:t>Should not unduly limit development policy space</a:t>
            </a:r>
          </a:p>
          <a:p>
            <a:pPr marL="0" indent="0">
              <a:buNone/>
            </a:pPr>
            <a:endParaRPr lang="en-US" sz="2000" dirty="0" smtClean="0">
              <a:latin typeface="Arial"/>
              <a:cs typeface="Arial"/>
            </a:endParaRPr>
          </a:p>
          <a:p>
            <a:r>
              <a:rPr lang="en-US" sz="2000" dirty="0" smtClean="0">
                <a:latin typeface="Arial"/>
                <a:cs typeface="Arial"/>
              </a:rPr>
              <a:t>Should support regional integration</a:t>
            </a:r>
          </a:p>
          <a:p>
            <a:pPr marL="0" indent="0">
              <a:buNone/>
            </a:pPr>
            <a:endParaRPr lang="en-US" sz="2000" dirty="0" smtClean="0">
              <a:latin typeface="Arial"/>
              <a:cs typeface="Arial"/>
            </a:endParaRPr>
          </a:p>
          <a:p>
            <a:r>
              <a:rPr lang="en-US" sz="2000" dirty="0" smtClean="0">
                <a:latin typeface="Arial"/>
                <a:cs typeface="Arial"/>
              </a:rPr>
              <a:t>National consultation at intra-governmental level (DAFF, SARS, ITAC), and with business and </a:t>
            </a:r>
            <a:r>
              <a:rPr lang="en-US" sz="2000" dirty="0" err="1" smtClean="0">
                <a:latin typeface="Arial"/>
                <a:cs typeface="Arial"/>
              </a:rPr>
              <a:t>labour</a:t>
            </a:r>
            <a:r>
              <a:rPr lang="en-US" sz="2000" dirty="0" smtClean="0">
                <a:latin typeface="Arial"/>
                <a:cs typeface="Arial"/>
              </a:rPr>
              <a:t> in NEDLAC</a:t>
            </a:r>
          </a:p>
          <a:p>
            <a:pPr marL="0" indent="0">
              <a:buNone/>
            </a:pPr>
            <a:endParaRPr lang="en-US" sz="2000" dirty="0" smtClean="0">
              <a:latin typeface="Arial"/>
              <a:cs typeface="Arial"/>
            </a:endParaRPr>
          </a:p>
          <a:p>
            <a:r>
              <a:rPr lang="en-US" sz="2000" dirty="0" smtClean="0">
                <a:latin typeface="Arial"/>
                <a:cs typeface="Arial"/>
              </a:rPr>
              <a:t>SACU consultations to protect common external tariff</a:t>
            </a:r>
          </a:p>
          <a:p>
            <a:pPr lvl="0">
              <a:buNone/>
            </a:pPr>
            <a:endParaRPr lang="en-US" sz="2400" b="1" dirty="0">
              <a:latin typeface="Arial"/>
              <a:cs typeface="Arial"/>
            </a:endParaRPr>
          </a:p>
          <a:p>
            <a:pPr>
              <a:lnSpc>
                <a:spcPct val="90000"/>
              </a:lnSpc>
            </a:pPr>
            <a:endParaRPr lang="en-GB" altLang="en-US" sz="2400" dirty="0" smtClean="0">
              <a:latin typeface="Arial"/>
              <a:cs typeface="Arial"/>
            </a:endParaRPr>
          </a:p>
          <a:p>
            <a:pPr>
              <a:lnSpc>
                <a:spcPct val="90000"/>
              </a:lnSpc>
              <a:buFontTx/>
              <a:buNone/>
            </a:pPr>
            <a:endParaRPr lang="en-GB" altLang="en-US" sz="2600" dirty="0" smtClean="0">
              <a:latin typeface="Arial" pitchFamily="34" charset="0"/>
            </a:endParaRPr>
          </a:p>
          <a:p>
            <a:pPr>
              <a:lnSpc>
                <a:spcPct val="90000"/>
              </a:lnSpc>
            </a:pPr>
            <a:endParaRPr lang="en-GB" altLang="en-US" sz="2600" dirty="0" smtClean="0">
              <a:latin typeface="Arial" pitchFamily="34" charset="0"/>
            </a:endParaRPr>
          </a:p>
        </p:txBody>
      </p:sp>
      <p:sp>
        <p:nvSpPr>
          <p:cNvPr id="6" name="Rectangle 2"/>
          <p:cNvSpPr txBox="1">
            <a:spLocks noChangeArrowheads="1"/>
          </p:cNvSpPr>
          <p:nvPr/>
        </p:nvSpPr>
        <p:spPr bwMode="auto">
          <a:xfrm>
            <a:off x="914400" y="0"/>
            <a:ext cx="7315200" cy="66532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a:lstStyle>
          <a:p>
            <a:pPr eaLnBrk="1" hangingPunct="1"/>
            <a:endParaRPr lang="en-GB" sz="3200" b="1" kern="1200" dirty="0">
              <a:solidFill>
                <a:srgbClr val="FF0000"/>
              </a:solidFill>
              <a:latin typeface="Arial" panose="020B0604020202020204" pitchFamily="34" charset="0"/>
              <a:cs typeface="Arial" panose="020B0604020202020204" pitchFamily="34" charset="0"/>
            </a:endParaRPr>
          </a:p>
        </p:txBody>
      </p:sp>
      <p:sp>
        <p:nvSpPr>
          <p:cNvPr id="2" name="Rectangle 1"/>
          <p:cNvSpPr/>
          <p:nvPr/>
        </p:nvSpPr>
        <p:spPr>
          <a:xfrm>
            <a:off x="381000" y="253424"/>
            <a:ext cx="8305800" cy="584775"/>
          </a:xfrm>
          <a:prstGeom prst="rect">
            <a:avLst/>
          </a:prstGeom>
        </p:spPr>
        <p:txBody>
          <a:bodyPr wrap="square">
            <a:spAutoFit/>
          </a:bodyPr>
          <a:lstStyle/>
          <a:p>
            <a:pPr algn="ctr"/>
            <a:r>
              <a:rPr lang="en-US" sz="3200" b="1" dirty="0" smtClean="0">
                <a:solidFill>
                  <a:srgbClr val="FF0000"/>
                </a:solidFill>
                <a:latin typeface="Arial"/>
                <a:cs typeface="Arial"/>
              </a:rPr>
              <a:t>Key Policy Parameters for Negotiations</a:t>
            </a:r>
            <a:endParaRPr lang="en-US" sz="3200" b="1" dirty="0">
              <a:solidFill>
                <a:srgbClr val="FF0000"/>
              </a:solidFill>
            </a:endParaRPr>
          </a:p>
        </p:txBody>
      </p:sp>
    </p:spTree>
    <p:extLst>
      <p:ext uri="{BB962C8B-B14F-4D97-AF65-F5344CB8AC3E}">
        <p14:creationId xmlns:p14="http://schemas.microsoft.com/office/powerpoint/2010/main" val="16282417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696200" cy="381000"/>
          </a:xfrm>
        </p:spPr>
        <p:txBody>
          <a:bodyPr/>
          <a:lstStyle/>
          <a:p>
            <a:r>
              <a:rPr lang="en-GB" sz="2800" b="1" dirty="0" smtClean="0">
                <a:solidFill>
                  <a:srgbClr val="FF0000"/>
                </a:solidFill>
                <a:latin typeface="Arial" pitchFamily="34" charset="0"/>
                <a:cs typeface="Arial" pitchFamily="34" charset="0"/>
              </a:rPr>
              <a:t>SACU – MERCOSUR Preferential Trade Agreement (PTA)</a:t>
            </a:r>
            <a:r>
              <a:rPr lang="en-US" sz="2800" b="1" dirty="0">
                <a:latin typeface="Arial"/>
                <a:cs typeface="Arial"/>
              </a:rPr>
              <a:t/>
            </a:r>
            <a:br>
              <a:rPr lang="en-US" sz="2800" b="1" dirty="0">
                <a:latin typeface="Arial"/>
                <a:cs typeface="Arial"/>
              </a:rPr>
            </a:br>
            <a:endParaRPr lang="en-US" sz="2800" b="1" dirty="0">
              <a:solidFill>
                <a:srgbClr val="FF0000"/>
              </a:solidFill>
              <a:latin typeface="Arial"/>
              <a:cs typeface="Arial"/>
            </a:endParaRPr>
          </a:p>
        </p:txBody>
      </p:sp>
      <p:sp>
        <p:nvSpPr>
          <p:cNvPr id="3" name="Content Placeholder 2"/>
          <p:cNvSpPr>
            <a:spLocks noGrp="1"/>
          </p:cNvSpPr>
          <p:nvPr>
            <p:ph idx="1"/>
          </p:nvPr>
        </p:nvSpPr>
        <p:spPr>
          <a:xfrm>
            <a:off x="457200" y="838200"/>
            <a:ext cx="8229600" cy="4876800"/>
          </a:xfrm>
        </p:spPr>
        <p:txBody>
          <a:bodyPr/>
          <a:lstStyle/>
          <a:p>
            <a:pPr algn="just"/>
            <a:r>
              <a:rPr lang="en-GB" sz="2000" dirty="0" smtClean="0">
                <a:latin typeface="Arial" pitchFamily="34" charset="0"/>
                <a:cs typeface="Arial" pitchFamily="34" charset="0"/>
              </a:rPr>
              <a:t>Mercosur comprises of Argentina, Brazil, Paraguay and Uruguay. Venezuela recently became a member of MERCOSUR but has been suspended since December 2016.</a:t>
            </a:r>
          </a:p>
          <a:p>
            <a:pPr algn="just"/>
            <a:r>
              <a:rPr lang="en-GB" sz="2000" dirty="0" smtClean="0">
                <a:latin typeface="Arial" pitchFamily="34" charset="0"/>
                <a:cs typeface="Arial" pitchFamily="34" charset="0"/>
              </a:rPr>
              <a:t>The PTA is aimed at promoting trade between the two sides on </a:t>
            </a:r>
            <a:r>
              <a:rPr lang="en-GB" sz="2000" dirty="0" err="1" smtClean="0">
                <a:latin typeface="Arial" pitchFamily="34" charset="0"/>
                <a:cs typeface="Arial" pitchFamily="34" charset="0"/>
              </a:rPr>
              <a:t>on</a:t>
            </a:r>
            <a:r>
              <a:rPr lang="en-GB" sz="2000" dirty="0" smtClean="0">
                <a:latin typeface="Arial" pitchFamily="34" charset="0"/>
                <a:cs typeface="Arial" pitchFamily="34" charset="0"/>
              </a:rPr>
              <a:t> over 1000 tariff lines on both sides. </a:t>
            </a:r>
          </a:p>
          <a:p>
            <a:pPr algn="just"/>
            <a:r>
              <a:rPr lang="en-GB" sz="2000" dirty="0" smtClean="0">
                <a:latin typeface="Arial" pitchFamily="34" charset="0"/>
                <a:cs typeface="Arial" pitchFamily="34" charset="0"/>
              </a:rPr>
              <a:t>The PTA was concluded and signed in 2008.</a:t>
            </a:r>
          </a:p>
          <a:p>
            <a:pPr algn="just"/>
            <a:r>
              <a:rPr lang="en-GB" sz="2000" dirty="0" smtClean="0">
                <a:latin typeface="Arial" pitchFamily="34" charset="0"/>
                <a:cs typeface="Arial" pitchFamily="34" charset="0"/>
              </a:rPr>
              <a:t>PTA creates a legal basis for further integration and cooperation including through possible further exchanges of tariff preferences, as well as cooperation in a range of other areas.</a:t>
            </a:r>
          </a:p>
          <a:p>
            <a:pPr algn="just"/>
            <a:r>
              <a:rPr lang="en-GB" sz="2000" dirty="0" smtClean="0">
                <a:latin typeface="Arial" pitchFamily="34" charset="0"/>
                <a:cs typeface="Arial" pitchFamily="34" charset="0"/>
              </a:rPr>
              <a:t>Offers preferential margins of between 10% and a 100%.</a:t>
            </a:r>
          </a:p>
          <a:p>
            <a:pPr algn="just"/>
            <a:r>
              <a:rPr lang="en-ZA" sz="2000" dirty="0" smtClean="0">
                <a:latin typeface="Arial" pitchFamily="34" charset="0"/>
                <a:cs typeface="Arial" pitchFamily="34" charset="0"/>
              </a:rPr>
              <a:t>The PTA entered into force on 1 April 2016. South Africa implemented the agreement on 10 October 2016 retrospectively to 1 April 2016.</a:t>
            </a:r>
          </a:p>
          <a:p>
            <a:pPr algn="just"/>
            <a:r>
              <a:rPr lang="en-ZA" sz="2000" dirty="0" smtClean="0">
                <a:latin typeface="Arial" pitchFamily="34" charset="0"/>
                <a:cs typeface="Arial" pitchFamily="34" charset="0"/>
              </a:rPr>
              <a:t>The First Joint SACU-MERCOSUR Committee meeting under the PTA will take place on 23-24 May 2016 in South Africa.</a:t>
            </a:r>
            <a:endParaRPr lang="en-US" sz="2000" dirty="0"/>
          </a:p>
        </p:txBody>
      </p:sp>
      <p:sp>
        <p:nvSpPr>
          <p:cNvPr id="4" name="Slide Number Placeholder 3"/>
          <p:cNvSpPr>
            <a:spLocks noGrp="1"/>
          </p:cNvSpPr>
          <p:nvPr>
            <p:ph type="sldNum" sz="quarter" idx="12"/>
          </p:nvPr>
        </p:nvSpPr>
        <p:spPr/>
        <p:txBody>
          <a:bodyPr/>
          <a:lstStyle/>
          <a:p>
            <a:pPr>
              <a:defRPr/>
            </a:pPr>
            <a:fld id="{CDD9BE6E-EB6B-4812-B53E-25E02459A996}" type="slidenum">
              <a:rPr lang="en-US" smtClean="0"/>
              <a:pPr>
                <a:defRPr/>
              </a:pPr>
              <a:t>30</a:t>
            </a:fld>
            <a:endParaRPr lang="en-US" dirty="0"/>
          </a:p>
        </p:txBody>
      </p:sp>
    </p:spTree>
    <p:extLst>
      <p:ext uri="{BB962C8B-B14F-4D97-AF65-F5344CB8AC3E}">
        <p14:creationId xmlns:p14="http://schemas.microsoft.com/office/powerpoint/2010/main" val="7374653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685800"/>
          </a:xfrm>
        </p:spPr>
        <p:txBody>
          <a:bodyPr/>
          <a:lstStyle/>
          <a:p>
            <a:r>
              <a:rPr lang="en-ZA" sz="3200" b="1" dirty="0" smtClean="0">
                <a:solidFill>
                  <a:srgbClr val="FF0000"/>
                </a:solidFill>
                <a:latin typeface="Arial" panose="020B0604020202020204" pitchFamily="34" charset="0"/>
                <a:cs typeface="Arial" panose="020B0604020202020204" pitchFamily="34" charset="0"/>
              </a:rPr>
              <a:t>World Trade Organisation (WTO)</a:t>
            </a:r>
            <a:endParaRPr lang="en-ZA" sz="32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4800" y="685800"/>
            <a:ext cx="8610600" cy="5562600"/>
          </a:xfrm>
        </p:spPr>
        <p:txBody>
          <a:bodyPr/>
          <a:lstStyle/>
          <a:p>
            <a:pPr lvl="0" algn="just"/>
            <a:r>
              <a:rPr lang="en-ZA" sz="2000" dirty="0">
                <a:latin typeface="Arial" panose="020B0604020202020204" pitchFamily="34" charset="0"/>
                <a:cs typeface="Arial" panose="020B0604020202020204" pitchFamily="34" charset="0"/>
              </a:rPr>
              <a:t>Trade Facilitation Agreement </a:t>
            </a:r>
            <a:r>
              <a:rPr lang="en-ZA" sz="2000" dirty="0" smtClean="0">
                <a:latin typeface="Arial" panose="020B0604020202020204" pitchFamily="34" charset="0"/>
                <a:cs typeface="Arial" panose="020B0604020202020204" pitchFamily="34" charset="0"/>
              </a:rPr>
              <a:t>entered </a:t>
            </a:r>
            <a:r>
              <a:rPr lang="en-ZA" sz="2000" dirty="0">
                <a:latin typeface="Arial" panose="020B0604020202020204" pitchFamily="34" charset="0"/>
                <a:cs typeface="Arial" panose="020B0604020202020204" pitchFamily="34" charset="0"/>
              </a:rPr>
              <a:t>in force in </a:t>
            </a:r>
            <a:r>
              <a:rPr lang="en-ZA" sz="2000" dirty="0" smtClean="0">
                <a:latin typeface="Arial" panose="020B0604020202020204" pitchFamily="34" charset="0"/>
                <a:cs typeface="Arial" panose="020B0604020202020204" pitchFamily="34" charset="0"/>
              </a:rPr>
              <a:t>February 2017</a:t>
            </a:r>
            <a:r>
              <a:rPr lang="en-ZA" sz="2000" dirty="0">
                <a:latin typeface="Arial" panose="020B0604020202020204" pitchFamily="34" charset="0"/>
                <a:cs typeface="Arial" panose="020B0604020202020204" pitchFamily="34" charset="0"/>
              </a:rPr>
              <a:t>.</a:t>
            </a:r>
          </a:p>
          <a:p>
            <a:pPr lvl="0" algn="just"/>
            <a:r>
              <a:rPr lang="en-ZA" sz="2000" dirty="0">
                <a:latin typeface="Arial" panose="020B0604020202020204" pitchFamily="34" charset="0"/>
                <a:cs typeface="Arial" panose="020B0604020202020204" pitchFamily="34" charset="0"/>
              </a:rPr>
              <a:t>Paragraph 6 of the TRIPS Agreement </a:t>
            </a:r>
            <a:r>
              <a:rPr lang="en-ZA" sz="2000" dirty="0" smtClean="0">
                <a:latin typeface="Arial" panose="020B0604020202020204" pitchFamily="34" charset="0"/>
                <a:cs typeface="Arial" panose="020B0604020202020204" pitchFamily="34" charset="0"/>
              </a:rPr>
              <a:t>also entered </a:t>
            </a:r>
            <a:r>
              <a:rPr lang="en-ZA" sz="2000" dirty="0">
                <a:latin typeface="Arial" panose="020B0604020202020204" pitchFamily="34" charset="0"/>
                <a:cs typeface="Arial" panose="020B0604020202020204" pitchFamily="34" charset="0"/>
              </a:rPr>
              <a:t>into </a:t>
            </a:r>
            <a:r>
              <a:rPr lang="en-ZA" sz="2000" dirty="0" smtClean="0">
                <a:latin typeface="Arial" panose="020B0604020202020204" pitchFamily="34" charset="0"/>
                <a:cs typeface="Arial" panose="020B0604020202020204" pitchFamily="34" charset="0"/>
              </a:rPr>
              <a:t>force in 2017.</a:t>
            </a:r>
            <a:endParaRPr lang="en-ZA" sz="2000" dirty="0">
              <a:latin typeface="Arial" panose="020B0604020202020204" pitchFamily="34" charset="0"/>
              <a:cs typeface="Arial" panose="020B0604020202020204" pitchFamily="34" charset="0"/>
            </a:endParaRPr>
          </a:p>
          <a:p>
            <a:pPr lvl="0" algn="just"/>
            <a:r>
              <a:rPr lang="en-ZA" sz="2000" dirty="0">
                <a:latin typeface="Arial" panose="020B0604020202020204" pitchFamily="34" charset="0"/>
                <a:cs typeface="Arial" panose="020B0604020202020204" pitchFamily="34" charset="0"/>
              </a:rPr>
              <a:t>The 11</a:t>
            </a:r>
            <a:r>
              <a:rPr lang="en-ZA" sz="2000" baseline="30000" dirty="0">
                <a:latin typeface="Arial" panose="020B0604020202020204" pitchFamily="34" charset="0"/>
                <a:cs typeface="Arial" panose="020B0604020202020204" pitchFamily="34" charset="0"/>
              </a:rPr>
              <a:t>th</a:t>
            </a:r>
            <a:r>
              <a:rPr lang="en-ZA" sz="2000" dirty="0">
                <a:latin typeface="Arial" panose="020B0604020202020204" pitchFamily="34" charset="0"/>
                <a:cs typeface="Arial" panose="020B0604020202020204" pitchFamily="34" charset="0"/>
              </a:rPr>
              <a:t> Ministerial Conference (MC11) to be held in December 2017.</a:t>
            </a:r>
          </a:p>
          <a:p>
            <a:pPr lvl="0" algn="just"/>
            <a:r>
              <a:rPr lang="en-US" sz="2000" dirty="0">
                <a:latin typeface="Arial" pitchFamily="34" charset="0"/>
                <a:cs typeface="Arial" pitchFamily="34" charset="0"/>
              </a:rPr>
              <a:t>Period of considerable uncertainty in trade policy, including a widening backlash against trade agreements and globalization. </a:t>
            </a:r>
            <a:endParaRPr lang="en-ZA" sz="2000" b="1" dirty="0">
              <a:latin typeface="Arial" pitchFamily="34" charset="0"/>
              <a:cs typeface="Arial" pitchFamily="34" charset="0"/>
            </a:endParaRPr>
          </a:p>
          <a:p>
            <a:pPr algn="just"/>
            <a:r>
              <a:rPr lang="en-US" sz="2000" dirty="0">
                <a:latin typeface="Arial" pitchFamily="34" charset="0"/>
                <a:cs typeface="Arial" pitchFamily="34" charset="0"/>
              </a:rPr>
              <a:t>Divergences on the mandate of the development agenda in the </a:t>
            </a:r>
            <a:r>
              <a:rPr lang="en-US" sz="2000" dirty="0" smtClean="0">
                <a:latin typeface="Arial" pitchFamily="34" charset="0"/>
                <a:cs typeface="Arial" pitchFamily="34" charset="0"/>
              </a:rPr>
              <a:t>Doha Development Agenda (DDA).</a:t>
            </a:r>
            <a:endParaRPr lang="en-US" sz="2000" dirty="0">
              <a:latin typeface="Arial" pitchFamily="34" charset="0"/>
              <a:cs typeface="Arial" pitchFamily="34" charset="0"/>
            </a:endParaRPr>
          </a:p>
          <a:p>
            <a:pPr algn="just"/>
            <a:r>
              <a:rPr lang="en-US" sz="2000" dirty="0">
                <a:latin typeface="Arial" pitchFamily="34" charset="0"/>
                <a:cs typeface="Arial" pitchFamily="34" charset="0"/>
              </a:rPr>
              <a:t>Strong push for “cherry-picking” </a:t>
            </a:r>
            <a:r>
              <a:rPr lang="en-US" sz="2000" dirty="0" smtClean="0">
                <a:latin typeface="Arial" pitchFamily="34" charset="0"/>
                <a:cs typeface="Arial" pitchFamily="34" charset="0"/>
              </a:rPr>
              <a:t>of issues like e-commerce.</a:t>
            </a:r>
            <a:endParaRPr lang="en-US" sz="2000" dirty="0">
              <a:latin typeface="Arial" pitchFamily="34" charset="0"/>
              <a:cs typeface="Arial" pitchFamily="34" charset="0"/>
            </a:endParaRPr>
          </a:p>
          <a:p>
            <a:pPr lvl="0" algn="just"/>
            <a:r>
              <a:rPr lang="en-US" sz="2000" dirty="0">
                <a:latin typeface="Arial" pitchFamily="34" charset="0"/>
                <a:cs typeface="Arial" pitchFamily="34" charset="0"/>
              </a:rPr>
              <a:t>SA Position:</a:t>
            </a:r>
          </a:p>
          <a:p>
            <a:pPr lvl="1" algn="just"/>
            <a:r>
              <a:rPr lang="en-US" sz="2000" dirty="0">
                <a:latin typeface="Arial" pitchFamily="34" charset="0"/>
                <a:cs typeface="Arial" pitchFamily="34" charset="0"/>
              </a:rPr>
              <a:t>Preserve the multilateral trading </a:t>
            </a:r>
            <a:r>
              <a:rPr lang="en-US" sz="2000" dirty="0" smtClean="0">
                <a:latin typeface="Arial" pitchFamily="34" charset="0"/>
                <a:cs typeface="Arial" pitchFamily="34" charset="0"/>
              </a:rPr>
              <a:t>system (MTS)</a:t>
            </a:r>
            <a:endParaRPr lang="en-US" sz="2000" dirty="0">
              <a:latin typeface="Arial" pitchFamily="34" charset="0"/>
              <a:cs typeface="Arial" pitchFamily="34" charset="0"/>
            </a:endParaRPr>
          </a:p>
          <a:p>
            <a:pPr lvl="1" algn="just"/>
            <a:r>
              <a:rPr lang="en-US" sz="2000" dirty="0">
                <a:latin typeface="Arial" pitchFamily="34" charset="0"/>
                <a:cs typeface="Arial" pitchFamily="34" charset="0"/>
              </a:rPr>
              <a:t>Continue to advocate for progress on the outstanding Doha issues.</a:t>
            </a:r>
          </a:p>
          <a:p>
            <a:pPr lvl="1" algn="just"/>
            <a:r>
              <a:rPr lang="en-US" sz="2000" dirty="0">
                <a:latin typeface="Arial" pitchFamily="34" charset="0"/>
                <a:cs typeface="Arial" pitchFamily="34" charset="0"/>
              </a:rPr>
              <a:t>Any package agreed must have clear developmental character and content and should ensure trade supports inclusive growth. </a:t>
            </a:r>
            <a:endParaRPr lang="en-ZA" sz="2000" b="1" dirty="0">
              <a:latin typeface="Arial" pitchFamily="34" charset="0"/>
              <a:cs typeface="Arial" pitchFamily="34" charset="0"/>
            </a:endParaRPr>
          </a:p>
          <a:p>
            <a:pPr lvl="1" algn="just"/>
            <a:r>
              <a:rPr lang="en-US" sz="2000" dirty="0">
                <a:latin typeface="Arial" pitchFamily="34" charset="0"/>
                <a:cs typeface="Arial" pitchFamily="34" charset="0"/>
              </a:rPr>
              <a:t>we will need to calibrate expectations realistically - possibility may be that the best outcome for MC11, in the current context, is simply </a:t>
            </a:r>
            <a:r>
              <a:rPr lang="en-US" sz="2000" dirty="0" smtClean="0">
                <a:latin typeface="Arial" pitchFamily="34" charset="0"/>
                <a:cs typeface="Arial" pitchFamily="34" charset="0"/>
              </a:rPr>
              <a:t>a reconfirmation of commitment to MTS and centrality of WTO.    </a:t>
            </a:r>
            <a:endParaRPr lang="en-ZA" sz="2000" b="1" dirty="0">
              <a:latin typeface="Arial" pitchFamily="34" charset="0"/>
              <a:cs typeface="Arial" pitchFamily="34" charset="0"/>
            </a:endParaRPr>
          </a:p>
          <a:p>
            <a:endParaRPr lang="en-ZA"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CDD9BE6E-EB6B-4812-B53E-25E02459A996}" type="slidenum">
              <a:rPr lang="en-US" smtClean="0"/>
              <a:pPr>
                <a:defRPr/>
              </a:pPr>
              <a:t>31</a:t>
            </a:fld>
            <a:endParaRPr lang="en-US" dirty="0"/>
          </a:p>
        </p:txBody>
      </p:sp>
    </p:spTree>
    <p:extLst>
      <p:ext uri="{BB962C8B-B14F-4D97-AF65-F5344CB8AC3E}">
        <p14:creationId xmlns:p14="http://schemas.microsoft.com/office/powerpoint/2010/main" val="6456039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4294967295"/>
          </p:nvPr>
        </p:nvSpPr>
        <p:spPr>
          <a:xfrm>
            <a:off x="0" y="1676400"/>
            <a:ext cx="7772400" cy="4114800"/>
          </a:xfrm>
        </p:spPr>
        <p:txBody>
          <a:bodyPr/>
          <a:lstStyle/>
          <a:p>
            <a:pPr marL="609600" indent="-609600" algn="ctr" eaLnBrk="1" hangingPunct="1">
              <a:buFontTx/>
              <a:buNone/>
            </a:pPr>
            <a:endParaRPr lang="en-US" altLang="en-US" b="1" dirty="0" smtClean="0">
              <a:latin typeface="Arial Rounded MT Bold" pitchFamily="34" charset="0"/>
            </a:endParaRPr>
          </a:p>
          <a:p>
            <a:pPr marL="990600" lvl="1" indent="-533400" eaLnBrk="1" hangingPunct="1">
              <a:buFontTx/>
              <a:buNone/>
            </a:pPr>
            <a:endParaRPr lang="en-US" altLang="en-US" b="1" dirty="0" smtClean="0">
              <a:latin typeface="Arial Rounded MT Bold" pitchFamily="34" charset="0"/>
            </a:endParaRPr>
          </a:p>
          <a:p>
            <a:pPr marL="609600" indent="-609600" eaLnBrk="1" hangingPunct="1"/>
            <a:endParaRPr lang="en-US" altLang="en-US" dirty="0" smtClean="0"/>
          </a:p>
        </p:txBody>
      </p:sp>
      <p:pic>
        <p:nvPicPr>
          <p:cNvPr id="4" name="Picture 2" descr="http://t1.gstatic.com/images?q=tbn:ANd9GcT7jcc1LgoMQi_qvmS2WtcLegHqiZrCNxz3kh59suQvDRz794W4"/>
          <p:cNvPicPr>
            <a:picLocks noChangeAspect="1" noChangeArrowheads="1"/>
          </p:cNvPicPr>
          <p:nvPr/>
        </p:nvPicPr>
        <p:blipFill>
          <a:blip r:embed="rId2" cstate="print"/>
          <a:srcRect/>
          <a:stretch>
            <a:fillRect/>
          </a:stretch>
        </p:blipFill>
        <p:spPr bwMode="auto">
          <a:xfrm>
            <a:off x="685800" y="1447800"/>
            <a:ext cx="3581400" cy="3581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2" descr="http://t0.gstatic.com/images?q=tbn:ANd9GcT7-QBYCBuqEulVj0YZFRbYfBmI93_66GWByhARhk4BVgDHclzG"/>
          <p:cNvPicPr>
            <a:picLocks noChangeAspect="1" noChangeArrowheads="1"/>
          </p:cNvPicPr>
          <p:nvPr/>
        </p:nvPicPr>
        <p:blipFill>
          <a:blip r:embed="rId3" cstate="print"/>
          <a:srcRect/>
          <a:stretch>
            <a:fillRect/>
          </a:stretch>
        </p:blipFill>
        <p:spPr bwMode="auto">
          <a:xfrm>
            <a:off x="4572000" y="1066800"/>
            <a:ext cx="3810000" cy="4495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2293"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pitchFamily="-84" charset="0"/>
                <a:ea typeface="MS PGothic" pitchFamily="34" charset="-128"/>
              </a:defRPr>
            </a:lvl1pPr>
            <a:lvl2pPr marL="742950" indent="-285750" eaLnBrk="0" hangingPunct="0">
              <a:spcBef>
                <a:spcPct val="20000"/>
              </a:spcBef>
              <a:buChar char="–"/>
              <a:defRPr sz="2800">
                <a:solidFill>
                  <a:schemeClr val="tx1"/>
                </a:solidFill>
                <a:latin typeface="Times" pitchFamily="-84" charset="0"/>
                <a:ea typeface="MS PGothic" pitchFamily="34" charset="-128"/>
              </a:defRPr>
            </a:lvl2pPr>
            <a:lvl3pPr marL="1143000" indent="-228600" eaLnBrk="0" hangingPunct="0">
              <a:spcBef>
                <a:spcPct val="20000"/>
              </a:spcBef>
              <a:buChar char="•"/>
              <a:defRPr sz="2400">
                <a:solidFill>
                  <a:schemeClr val="tx1"/>
                </a:solidFill>
                <a:latin typeface="Times" pitchFamily="-84" charset="0"/>
                <a:ea typeface="MS PGothic" pitchFamily="34" charset="-128"/>
              </a:defRPr>
            </a:lvl3pPr>
            <a:lvl4pPr marL="1600200" indent="-228600" eaLnBrk="0" hangingPunct="0">
              <a:spcBef>
                <a:spcPct val="20000"/>
              </a:spcBef>
              <a:buChar char="–"/>
              <a:defRPr sz="2000">
                <a:solidFill>
                  <a:schemeClr val="tx1"/>
                </a:solidFill>
                <a:latin typeface="Times" pitchFamily="-84" charset="0"/>
                <a:ea typeface="MS PGothic" pitchFamily="34" charset="-128"/>
              </a:defRPr>
            </a:lvl4pPr>
            <a:lvl5pPr marL="2057400" indent="-228600" eaLnBrk="0" hangingPunct="0">
              <a:spcBef>
                <a:spcPct val="20000"/>
              </a:spcBef>
              <a:buChar char="»"/>
              <a:defRPr sz="2000">
                <a:solidFill>
                  <a:schemeClr val="tx1"/>
                </a:solidFill>
                <a:latin typeface="Times" pitchFamily="-8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9pPr>
          </a:lstStyle>
          <a:p>
            <a:pPr>
              <a:spcBef>
                <a:spcPct val="0"/>
              </a:spcBef>
              <a:buFontTx/>
              <a:buNone/>
            </a:pPr>
            <a:fld id="{FD353A9F-D412-4447-B36D-D292AA6AB738}" type="slidenum">
              <a:rPr lang="en-US" altLang="en-US" sz="1400" smtClean="0"/>
              <a:pPr>
                <a:spcBef>
                  <a:spcPct val="0"/>
                </a:spcBef>
                <a:buFontTx/>
                <a:buNone/>
              </a:pPr>
              <a:t>32</a:t>
            </a:fld>
            <a:endParaRPr lang="en-US" altLang="en-US" sz="1400" dirty="0" smtClean="0"/>
          </a:p>
        </p:txBody>
      </p:sp>
    </p:spTree>
    <p:extLst>
      <p:ext uri="{BB962C8B-B14F-4D97-AF65-F5344CB8AC3E}">
        <p14:creationId xmlns:p14="http://schemas.microsoft.com/office/powerpoint/2010/main" val="26173005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pitchFamily="-84" charset="0"/>
                <a:ea typeface="MS PGothic" pitchFamily="34" charset="-128"/>
              </a:defRPr>
            </a:lvl1pPr>
            <a:lvl2pPr marL="742950" indent="-285750" eaLnBrk="0" hangingPunct="0">
              <a:spcBef>
                <a:spcPct val="20000"/>
              </a:spcBef>
              <a:buChar char="–"/>
              <a:defRPr sz="2800">
                <a:solidFill>
                  <a:schemeClr val="tx1"/>
                </a:solidFill>
                <a:latin typeface="Times" pitchFamily="-84" charset="0"/>
                <a:ea typeface="MS PGothic" pitchFamily="34" charset="-128"/>
              </a:defRPr>
            </a:lvl2pPr>
            <a:lvl3pPr marL="1143000" indent="-228600" eaLnBrk="0" hangingPunct="0">
              <a:spcBef>
                <a:spcPct val="20000"/>
              </a:spcBef>
              <a:buChar char="•"/>
              <a:defRPr sz="2400">
                <a:solidFill>
                  <a:schemeClr val="tx1"/>
                </a:solidFill>
                <a:latin typeface="Times" pitchFamily="-84" charset="0"/>
                <a:ea typeface="MS PGothic" pitchFamily="34" charset="-128"/>
              </a:defRPr>
            </a:lvl3pPr>
            <a:lvl4pPr marL="1600200" indent="-228600" eaLnBrk="0" hangingPunct="0">
              <a:spcBef>
                <a:spcPct val="20000"/>
              </a:spcBef>
              <a:buChar char="–"/>
              <a:defRPr sz="2000">
                <a:solidFill>
                  <a:schemeClr val="tx1"/>
                </a:solidFill>
                <a:latin typeface="Times" pitchFamily="-84" charset="0"/>
                <a:ea typeface="MS PGothic" pitchFamily="34" charset="-128"/>
              </a:defRPr>
            </a:lvl4pPr>
            <a:lvl5pPr marL="2057400" indent="-228600" eaLnBrk="0" hangingPunct="0">
              <a:spcBef>
                <a:spcPct val="20000"/>
              </a:spcBef>
              <a:buChar char="»"/>
              <a:defRPr sz="2000">
                <a:solidFill>
                  <a:schemeClr val="tx1"/>
                </a:solidFill>
                <a:latin typeface="Times" pitchFamily="-8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9pPr>
          </a:lstStyle>
          <a:p>
            <a:pPr>
              <a:spcBef>
                <a:spcPct val="0"/>
              </a:spcBef>
              <a:buFontTx/>
              <a:buNone/>
            </a:pPr>
            <a:fld id="{5C47BE3F-54A5-4499-82C7-FCA5B458A8ED}" type="slidenum">
              <a:rPr lang="en-US" altLang="en-US" sz="1400" smtClean="0"/>
              <a:pPr>
                <a:spcBef>
                  <a:spcPct val="0"/>
                </a:spcBef>
                <a:buFontTx/>
                <a:buNone/>
              </a:pPr>
              <a:t>4</a:t>
            </a:fld>
            <a:endParaRPr lang="en-US" altLang="en-US" sz="1400" smtClean="0"/>
          </a:p>
        </p:txBody>
      </p:sp>
      <p:sp>
        <p:nvSpPr>
          <p:cNvPr id="6148" name="Rectangle 3"/>
          <p:cNvSpPr>
            <a:spLocks noGrp="1" noChangeArrowheads="1"/>
          </p:cNvSpPr>
          <p:nvPr>
            <p:ph type="body" idx="1"/>
          </p:nvPr>
        </p:nvSpPr>
        <p:spPr>
          <a:xfrm flipV="1">
            <a:off x="0" y="6809664"/>
            <a:ext cx="9144000" cy="886536"/>
          </a:xfrm>
        </p:spPr>
        <p:txBody>
          <a:bodyPr/>
          <a:lstStyle/>
          <a:p>
            <a:pPr>
              <a:lnSpc>
                <a:spcPct val="90000"/>
              </a:lnSpc>
            </a:pPr>
            <a:endParaRPr lang="en-GB" altLang="en-US" sz="2400" dirty="0" smtClean="0">
              <a:latin typeface="Arial"/>
              <a:cs typeface="Arial"/>
            </a:endParaRPr>
          </a:p>
          <a:p>
            <a:pPr>
              <a:lnSpc>
                <a:spcPct val="90000"/>
              </a:lnSpc>
              <a:buFontTx/>
              <a:buNone/>
            </a:pPr>
            <a:endParaRPr lang="en-GB" altLang="en-US" sz="2600" dirty="0" smtClean="0">
              <a:latin typeface="Arial" pitchFamily="34" charset="0"/>
            </a:endParaRPr>
          </a:p>
          <a:p>
            <a:pPr>
              <a:lnSpc>
                <a:spcPct val="90000"/>
              </a:lnSpc>
            </a:pPr>
            <a:endParaRPr lang="en-GB" altLang="en-US" sz="2600" dirty="0" smtClean="0">
              <a:latin typeface="Arial" pitchFamily="34" charset="0"/>
            </a:endParaRPr>
          </a:p>
        </p:txBody>
      </p:sp>
      <p:sp>
        <p:nvSpPr>
          <p:cNvPr id="6" name="Rectangle 2"/>
          <p:cNvSpPr txBox="1">
            <a:spLocks noChangeArrowheads="1"/>
          </p:cNvSpPr>
          <p:nvPr/>
        </p:nvSpPr>
        <p:spPr bwMode="auto">
          <a:xfrm>
            <a:off x="914400" y="0"/>
            <a:ext cx="7315200" cy="66532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a:lstStyle>
          <a:p>
            <a:pPr eaLnBrk="1" hangingPunct="1"/>
            <a:endParaRPr lang="en-GB" sz="3200" b="1" kern="1200" dirty="0">
              <a:solidFill>
                <a:srgbClr val="FF0000"/>
              </a:solidFill>
              <a:latin typeface="Arial" panose="020B0604020202020204" pitchFamily="34" charset="0"/>
              <a:cs typeface="Arial" panose="020B0604020202020204" pitchFamily="34" charset="0"/>
            </a:endParaRPr>
          </a:p>
        </p:txBody>
      </p:sp>
      <p:sp>
        <p:nvSpPr>
          <p:cNvPr id="7" name="Rectangle 6"/>
          <p:cNvSpPr/>
          <p:nvPr/>
        </p:nvSpPr>
        <p:spPr>
          <a:xfrm>
            <a:off x="762000" y="2286000"/>
            <a:ext cx="7772400" cy="1323439"/>
          </a:xfrm>
          <a:prstGeom prst="rect">
            <a:avLst/>
          </a:prstGeom>
        </p:spPr>
        <p:txBody>
          <a:bodyPr wrap="square">
            <a:spAutoFit/>
          </a:bodyPr>
          <a:lstStyle/>
          <a:p>
            <a:pPr algn="ctr"/>
            <a:r>
              <a:rPr lang="en-ZA" sz="4000" b="1" dirty="0" smtClean="0">
                <a:solidFill>
                  <a:srgbClr val="FF0000"/>
                </a:solidFill>
              </a:rPr>
              <a:t>Approach to regional integration</a:t>
            </a:r>
            <a:endParaRPr lang="en-ZA" sz="4000" b="1" dirty="0">
              <a:solidFill>
                <a:srgbClr val="FF0000"/>
              </a:solidFill>
            </a:endParaRPr>
          </a:p>
        </p:txBody>
      </p:sp>
    </p:spTree>
    <p:extLst>
      <p:ext uri="{BB962C8B-B14F-4D97-AF65-F5344CB8AC3E}">
        <p14:creationId xmlns:p14="http://schemas.microsoft.com/office/powerpoint/2010/main" val="16282417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pitchFamily="-84" charset="0"/>
                <a:ea typeface="MS PGothic" pitchFamily="34" charset="-128"/>
              </a:defRPr>
            </a:lvl1pPr>
            <a:lvl2pPr marL="742950" indent="-285750" eaLnBrk="0" hangingPunct="0">
              <a:spcBef>
                <a:spcPct val="20000"/>
              </a:spcBef>
              <a:buChar char="–"/>
              <a:defRPr sz="2800">
                <a:solidFill>
                  <a:schemeClr val="tx1"/>
                </a:solidFill>
                <a:latin typeface="Times" pitchFamily="-84" charset="0"/>
                <a:ea typeface="MS PGothic" pitchFamily="34" charset="-128"/>
              </a:defRPr>
            </a:lvl2pPr>
            <a:lvl3pPr marL="1143000" indent="-228600" eaLnBrk="0" hangingPunct="0">
              <a:spcBef>
                <a:spcPct val="20000"/>
              </a:spcBef>
              <a:buChar char="•"/>
              <a:defRPr sz="2400">
                <a:solidFill>
                  <a:schemeClr val="tx1"/>
                </a:solidFill>
                <a:latin typeface="Times" pitchFamily="-84" charset="0"/>
                <a:ea typeface="MS PGothic" pitchFamily="34" charset="-128"/>
              </a:defRPr>
            </a:lvl3pPr>
            <a:lvl4pPr marL="1600200" indent="-228600" eaLnBrk="0" hangingPunct="0">
              <a:spcBef>
                <a:spcPct val="20000"/>
              </a:spcBef>
              <a:buChar char="–"/>
              <a:defRPr sz="2000">
                <a:solidFill>
                  <a:schemeClr val="tx1"/>
                </a:solidFill>
                <a:latin typeface="Times" pitchFamily="-84" charset="0"/>
                <a:ea typeface="MS PGothic" pitchFamily="34" charset="-128"/>
              </a:defRPr>
            </a:lvl4pPr>
            <a:lvl5pPr marL="2057400" indent="-228600" eaLnBrk="0" hangingPunct="0">
              <a:spcBef>
                <a:spcPct val="20000"/>
              </a:spcBef>
              <a:buChar char="»"/>
              <a:defRPr sz="2000">
                <a:solidFill>
                  <a:schemeClr val="tx1"/>
                </a:solidFill>
                <a:latin typeface="Times" pitchFamily="-8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9pPr>
          </a:lstStyle>
          <a:p>
            <a:pPr>
              <a:spcBef>
                <a:spcPct val="0"/>
              </a:spcBef>
              <a:buFontTx/>
              <a:buNone/>
            </a:pPr>
            <a:fld id="{642AAB52-9B07-4DDD-8976-84D175C2F243}" type="slidenum">
              <a:rPr lang="en-US" altLang="en-US" sz="1400" smtClean="0"/>
              <a:pPr>
                <a:spcBef>
                  <a:spcPct val="0"/>
                </a:spcBef>
                <a:buFontTx/>
                <a:buNone/>
              </a:pPr>
              <a:t>5</a:t>
            </a:fld>
            <a:endParaRPr lang="en-US" altLang="en-US" sz="1400" smtClean="0"/>
          </a:p>
        </p:txBody>
      </p:sp>
      <p:sp>
        <p:nvSpPr>
          <p:cNvPr id="13316" name="Rectangle 3"/>
          <p:cNvSpPr>
            <a:spLocks noGrp="1" noChangeArrowheads="1"/>
          </p:cNvSpPr>
          <p:nvPr>
            <p:ph type="body" idx="1"/>
          </p:nvPr>
        </p:nvSpPr>
        <p:spPr>
          <a:xfrm>
            <a:off x="106363" y="838200"/>
            <a:ext cx="9037637" cy="4800600"/>
          </a:xfrm>
        </p:spPr>
        <p:txBody>
          <a:bodyPr/>
          <a:lstStyle/>
          <a:p>
            <a:endParaRPr lang="en-US" altLang="en-US" sz="2500" dirty="0" smtClean="0">
              <a:latin typeface="Arial" pitchFamily="34" charset="0"/>
              <a:cs typeface="Arial" pitchFamily="34" charset="0"/>
            </a:endParaRPr>
          </a:p>
          <a:p>
            <a:endParaRPr lang="en-US" altLang="en-US" sz="2500" dirty="0" smtClean="0">
              <a:latin typeface="Arial" pitchFamily="34" charset="0"/>
              <a:cs typeface="Arial" pitchFamily="34" charset="0"/>
            </a:endParaRPr>
          </a:p>
          <a:p>
            <a:endParaRPr lang="en-US" altLang="en-US" sz="2400" dirty="0" smtClean="0">
              <a:latin typeface="Arial" pitchFamily="34" charset="0"/>
              <a:cs typeface="Arial" pitchFamily="34" charset="0"/>
            </a:endParaRPr>
          </a:p>
        </p:txBody>
      </p:sp>
      <p:sp>
        <p:nvSpPr>
          <p:cNvPr id="5" name="Rectangle 2"/>
          <p:cNvSpPr txBox="1">
            <a:spLocks noGrp="1" noChangeArrowheads="1"/>
          </p:cNvSpPr>
          <p:nvPr>
            <p:ph type="title"/>
          </p:nvPr>
        </p:nvSpPr>
        <p:spPr bwMode="auto">
          <a:xfrm>
            <a:off x="428625" y="504825"/>
            <a:ext cx="8058150" cy="1809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a:lstStyle>
          <a:p>
            <a:pPr eaLnBrk="1" hangingPunct="1"/>
            <a:r>
              <a:rPr lang="en-US" sz="3200" b="1" dirty="0" smtClean="0">
                <a:solidFill>
                  <a:srgbClr val="FF0000"/>
                </a:solidFill>
                <a:latin typeface="Arial" charset="0"/>
              </a:rPr>
              <a:t>Development Integration </a:t>
            </a:r>
            <a:r>
              <a:rPr lang="en-US" sz="3200" b="1" dirty="0">
                <a:solidFill>
                  <a:srgbClr val="FF0000"/>
                </a:solidFill>
                <a:latin typeface="Arial"/>
                <a:cs typeface="Arial"/>
              </a:rPr>
              <a:t/>
            </a:r>
            <a:br>
              <a:rPr lang="en-US" sz="3200" b="1" dirty="0">
                <a:solidFill>
                  <a:srgbClr val="FF0000"/>
                </a:solidFill>
                <a:latin typeface="Arial"/>
                <a:cs typeface="Arial"/>
              </a:rPr>
            </a:br>
            <a:endParaRPr lang="en-GB" sz="3200" b="1" kern="1200" dirty="0">
              <a:solidFill>
                <a:srgbClr val="FF0000"/>
              </a:solidFill>
              <a:latin typeface="Arial"/>
              <a:cs typeface="Arial"/>
            </a:endParaRPr>
          </a:p>
        </p:txBody>
      </p:sp>
      <p:sp>
        <p:nvSpPr>
          <p:cNvPr id="2" name="TextBox 1"/>
          <p:cNvSpPr txBox="1"/>
          <p:nvPr/>
        </p:nvSpPr>
        <p:spPr>
          <a:xfrm>
            <a:off x="533400" y="685800"/>
            <a:ext cx="8077200" cy="5130635"/>
          </a:xfrm>
          <a:prstGeom prst="rect">
            <a:avLst/>
          </a:prstGeom>
          <a:noFill/>
        </p:spPr>
        <p:txBody>
          <a:bodyPr wrap="square" rtlCol="0">
            <a:spAutoFit/>
          </a:bodyPr>
          <a:lstStyle/>
          <a:p>
            <a:pPr algn="just">
              <a:buFont typeface="Arial" pitchFamily="34" charset="0"/>
              <a:buChar char="•"/>
            </a:pPr>
            <a:r>
              <a:rPr lang="en-US" dirty="0" smtClean="0">
                <a:solidFill>
                  <a:schemeClr val="tx1"/>
                </a:solidFill>
              </a:rPr>
              <a:t> </a:t>
            </a:r>
            <a:r>
              <a:rPr lang="en-ZA" altLang="en-US" sz="2000" dirty="0" smtClean="0">
                <a:solidFill>
                  <a:schemeClr val="tx1"/>
                </a:solidFill>
                <a:cs typeface="Arial" charset="0"/>
              </a:rPr>
              <a:t>South Africa advocates a developmental integration approach in all African regional economic integration initiative.</a:t>
            </a:r>
          </a:p>
          <a:p>
            <a:pPr algn="just"/>
            <a:endParaRPr lang="en-ZA" altLang="en-US" sz="2000" dirty="0" smtClean="0">
              <a:solidFill>
                <a:schemeClr val="tx1"/>
              </a:solidFill>
              <a:cs typeface="Arial" charset="0"/>
            </a:endParaRPr>
          </a:p>
          <a:p>
            <a:pPr algn="just">
              <a:buFont typeface="Arial" pitchFamily="34" charset="0"/>
              <a:buChar char="•"/>
            </a:pPr>
            <a:r>
              <a:rPr lang="en-ZA" altLang="en-US" sz="2000" dirty="0" smtClean="0">
                <a:solidFill>
                  <a:schemeClr val="tx1"/>
                </a:solidFill>
                <a:cs typeface="Arial" charset="0"/>
              </a:rPr>
              <a:t>  It is informed by the realization that trade integration alone does not bring sufficient economic benefit, because of the lack of capacity in many countries to exploit market opening.</a:t>
            </a:r>
          </a:p>
          <a:p>
            <a:pPr>
              <a:buFont typeface="Arial" pitchFamily="34" charset="0"/>
              <a:buChar char="•"/>
            </a:pPr>
            <a:endParaRPr lang="en-ZA" altLang="en-US" sz="2000" dirty="0">
              <a:solidFill>
                <a:schemeClr val="tx1"/>
              </a:solidFill>
              <a:cs typeface="Arial" charset="0"/>
            </a:endParaRPr>
          </a:p>
          <a:p>
            <a:pPr lvl="0"/>
            <a:endParaRPr lang="en-ZA" altLang="en-US" sz="2000" dirty="0" smtClean="0">
              <a:solidFill>
                <a:schemeClr val="tx1"/>
              </a:solidFill>
              <a:cs typeface="Arial" charset="0"/>
            </a:endParaRPr>
          </a:p>
          <a:p>
            <a:endParaRPr lang="en-ZA" altLang="en-US" sz="2000" dirty="0">
              <a:solidFill>
                <a:schemeClr val="tx1"/>
              </a:solidFill>
              <a:cs typeface="Arial" charset="0"/>
            </a:endParaRPr>
          </a:p>
          <a:p>
            <a:pPr>
              <a:buFont typeface="Arial" pitchFamily="34" charset="0"/>
              <a:buChar char="•"/>
            </a:pPr>
            <a:endParaRPr lang="en-ZA" altLang="en-US" sz="2000" dirty="0" smtClean="0">
              <a:solidFill>
                <a:schemeClr val="tx1"/>
              </a:solidFill>
              <a:cs typeface="Arial" charset="0"/>
            </a:endParaRPr>
          </a:p>
          <a:p>
            <a:pPr>
              <a:buFont typeface="Arial" pitchFamily="34" charset="0"/>
              <a:buChar char="•"/>
            </a:pPr>
            <a:endParaRPr lang="en-ZA" altLang="en-US" sz="2000" dirty="0">
              <a:solidFill>
                <a:schemeClr val="tx1"/>
              </a:solidFill>
              <a:cs typeface="Arial" charset="0"/>
            </a:endParaRPr>
          </a:p>
          <a:p>
            <a:pPr>
              <a:buFont typeface="Arial" pitchFamily="34" charset="0"/>
              <a:buChar char="•"/>
            </a:pPr>
            <a:endParaRPr lang="en-ZA" altLang="en-US" sz="2000" dirty="0" smtClean="0">
              <a:solidFill>
                <a:schemeClr val="tx1"/>
              </a:solidFill>
              <a:cs typeface="Arial" charset="0"/>
            </a:endParaRPr>
          </a:p>
          <a:p>
            <a:pPr>
              <a:buFont typeface="Arial" pitchFamily="34" charset="0"/>
              <a:buChar char="•"/>
            </a:pPr>
            <a:endParaRPr lang="en-ZA" altLang="en-US" sz="2000" dirty="0">
              <a:solidFill>
                <a:schemeClr val="tx1"/>
              </a:solidFill>
              <a:cs typeface="Arial" charset="0"/>
            </a:endParaRPr>
          </a:p>
          <a:p>
            <a:pPr>
              <a:buFont typeface="Arial" pitchFamily="34" charset="0"/>
              <a:buChar char="•"/>
            </a:pPr>
            <a:endParaRPr lang="en-ZA" altLang="en-US" sz="2000" dirty="0" smtClean="0">
              <a:solidFill>
                <a:schemeClr val="tx1"/>
              </a:solidFill>
              <a:cs typeface="Arial" charset="0"/>
            </a:endParaRPr>
          </a:p>
          <a:p>
            <a:endParaRPr lang="en-US" sz="2000" dirty="0" smtClean="0">
              <a:solidFill>
                <a:schemeClr val="tx1"/>
              </a:solidFill>
            </a:endParaRPr>
          </a:p>
          <a:p>
            <a:pPr>
              <a:lnSpc>
                <a:spcPct val="90000"/>
              </a:lnSpc>
            </a:pPr>
            <a:endParaRPr lang="en-GB" altLang="en-US" sz="2600" dirty="0">
              <a:latin typeface="Arial" pitchFamily="34" charset="0"/>
            </a:endParaRPr>
          </a:p>
        </p:txBody>
      </p:sp>
      <p:graphicFrame>
        <p:nvGraphicFramePr>
          <p:cNvPr id="6" name="Diagram 5"/>
          <p:cNvGraphicFramePr/>
          <p:nvPr>
            <p:extLst>
              <p:ext uri="{D42A27DB-BD31-4B8C-83A1-F6EECF244321}">
                <p14:modId xmlns:p14="http://schemas.microsoft.com/office/powerpoint/2010/main" val="2794499308"/>
              </p:ext>
            </p:extLst>
          </p:nvPr>
        </p:nvGraphicFramePr>
        <p:xfrm>
          <a:off x="1066800" y="2667000"/>
          <a:ext cx="5638800" cy="2819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226893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pitchFamily="-84" charset="0"/>
                <a:ea typeface="MS PGothic" pitchFamily="34" charset="-128"/>
              </a:defRPr>
            </a:lvl1pPr>
            <a:lvl2pPr marL="742950" indent="-285750" eaLnBrk="0" hangingPunct="0">
              <a:spcBef>
                <a:spcPct val="20000"/>
              </a:spcBef>
              <a:buChar char="–"/>
              <a:defRPr sz="2800">
                <a:solidFill>
                  <a:schemeClr val="tx1"/>
                </a:solidFill>
                <a:latin typeface="Times" pitchFamily="-84" charset="0"/>
                <a:ea typeface="MS PGothic" pitchFamily="34" charset="-128"/>
              </a:defRPr>
            </a:lvl2pPr>
            <a:lvl3pPr marL="1143000" indent="-228600" eaLnBrk="0" hangingPunct="0">
              <a:spcBef>
                <a:spcPct val="20000"/>
              </a:spcBef>
              <a:buChar char="•"/>
              <a:defRPr sz="2400">
                <a:solidFill>
                  <a:schemeClr val="tx1"/>
                </a:solidFill>
                <a:latin typeface="Times" pitchFamily="-84" charset="0"/>
                <a:ea typeface="MS PGothic" pitchFamily="34" charset="-128"/>
              </a:defRPr>
            </a:lvl3pPr>
            <a:lvl4pPr marL="1600200" indent="-228600" eaLnBrk="0" hangingPunct="0">
              <a:spcBef>
                <a:spcPct val="20000"/>
              </a:spcBef>
              <a:buChar char="–"/>
              <a:defRPr sz="2000">
                <a:solidFill>
                  <a:schemeClr val="tx1"/>
                </a:solidFill>
                <a:latin typeface="Times" pitchFamily="-84" charset="0"/>
                <a:ea typeface="MS PGothic" pitchFamily="34" charset="-128"/>
              </a:defRPr>
            </a:lvl4pPr>
            <a:lvl5pPr marL="2057400" indent="-228600" eaLnBrk="0" hangingPunct="0">
              <a:spcBef>
                <a:spcPct val="20000"/>
              </a:spcBef>
              <a:buChar char="»"/>
              <a:defRPr sz="2000">
                <a:solidFill>
                  <a:schemeClr val="tx1"/>
                </a:solidFill>
                <a:latin typeface="Times" pitchFamily="-8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9pPr>
          </a:lstStyle>
          <a:p>
            <a:pPr>
              <a:spcBef>
                <a:spcPct val="0"/>
              </a:spcBef>
              <a:buFontTx/>
              <a:buNone/>
            </a:pPr>
            <a:fld id="{642AAB52-9B07-4DDD-8976-84D175C2F243}" type="slidenum">
              <a:rPr lang="en-US" altLang="en-US" sz="1400" smtClean="0"/>
              <a:pPr>
                <a:spcBef>
                  <a:spcPct val="0"/>
                </a:spcBef>
                <a:buFontTx/>
                <a:buNone/>
              </a:pPr>
              <a:t>6</a:t>
            </a:fld>
            <a:endParaRPr lang="en-US" altLang="en-US" sz="1400" smtClean="0"/>
          </a:p>
        </p:txBody>
      </p:sp>
      <p:sp>
        <p:nvSpPr>
          <p:cNvPr id="13316" name="Rectangle 3"/>
          <p:cNvSpPr>
            <a:spLocks noGrp="1" noChangeArrowheads="1"/>
          </p:cNvSpPr>
          <p:nvPr>
            <p:ph type="body" idx="1"/>
          </p:nvPr>
        </p:nvSpPr>
        <p:spPr>
          <a:xfrm>
            <a:off x="76200" y="990600"/>
            <a:ext cx="9037637" cy="4953000"/>
          </a:xfrm>
        </p:spPr>
        <p:txBody>
          <a:bodyPr/>
          <a:lstStyle/>
          <a:p>
            <a:pPr algn="just"/>
            <a:r>
              <a:rPr lang="en-ZA" altLang="en-US" sz="2000" dirty="0" smtClean="0">
                <a:latin typeface="Arial" charset="0"/>
                <a:cs typeface="Arial" charset="0"/>
              </a:rPr>
              <a:t>This approach is now adopted on all levels of current regional integration efforts</a:t>
            </a:r>
          </a:p>
          <a:p>
            <a:pPr lvl="1" algn="just"/>
            <a:r>
              <a:rPr lang="en-ZA" altLang="en-US" sz="2000" dirty="0" smtClean="0">
                <a:latin typeface="Arial" charset="0"/>
                <a:cs typeface="Arial" charset="0"/>
              </a:rPr>
              <a:t>SADC: The revised Regional Indicative Strategic Development Plan (RISDP) puts considerable emphasis on industrial development. Infrastructure development continues under the Regional Infrastructure Development Master Plan and through the Project Preparation and Development Facility of the Regional Development Fund </a:t>
            </a:r>
          </a:p>
          <a:p>
            <a:pPr marL="457200" lvl="1" indent="0" algn="just">
              <a:buNone/>
            </a:pPr>
            <a:endParaRPr lang="en-ZA" altLang="en-US" sz="2000" dirty="0" smtClean="0">
              <a:latin typeface="Arial" charset="0"/>
              <a:cs typeface="Arial" charset="0"/>
            </a:endParaRPr>
          </a:p>
          <a:p>
            <a:pPr lvl="1" algn="just"/>
            <a:r>
              <a:rPr lang="en-ZA" altLang="en-US" sz="2000" dirty="0" smtClean="0">
                <a:latin typeface="Arial" charset="0"/>
                <a:cs typeface="Arial" charset="0"/>
              </a:rPr>
              <a:t>Tripartite: structured according to 3 pillars: market integration (i.e. the T-FTA, in 2 phases), industrial development, infrastructure development.</a:t>
            </a:r>
          </a:p>
          <a:p>
            <a:pPr marL="457200" lvl="1" indent="0" algn="just">
              <a:buNone/>
            </a:pPr>
            <a:r>
              <a:rPr lang="en-ZA" altLang="en-US" sz="2000" dirty="0" smtClean="0">
                <a:latin typeface="Arial" charset="0"/>
                <a:cs typeface="Arial" charset="0"/>
              </a:rPr>
              <a:t> </a:t>
            </a:r>
          </a:p>
          <a:p>
            <a:pPr lvl="1" algn="just"/>
            <a:r>
              <a:rPr lang="en-ZA" altLang="en-US" sz="2000" dirty="0" smtClean="0">
                <a:latin typeface="Arial" charset="0"/>
                <a:cs typeface="Arial" charset="0"/>
              </a:rPr>
              <a:t>Continental FTA: also structured according to the 3 pillars </a:t>
            </a:r>
          </a:p>
          <a:p>
            <a:pPr>
              <a:buNone/>
            </a:pPr>
            <a:endParaRPr lang="en-ZA" dirty="0" smtClean="0"/>
          </a:p>
          <a:p>
            <a:endParaRPr lang="en-US" altLang="en-US" sz="2500" dirty="0" smtClean="0">
              <a:latin typeface="Arial" pitchFamily="34" charset="0"/>
              <a:cs typeface="Arial" pitchFamily="34" charset="0"/>
            </a:endParaRPr>
          </a:p>
          <a:p>
            <a:endParaRPr lang="en-US" altLang="en-US" sz="2500" dirty="0" smtClean="0">
              <a:latin typeface="Arial" pitchFamily="34" charset="0"/>
              <a:cs typeface="Arial" pitchFamily="34" charset="0"/>
            </a:endParaRPr>
          </a:p>
          <a:p>
            <a:endParaRPr lang="en-US" altLang="en-US" sz="2400" dirty="0" smtClean="0">
              <a:latin typeface="Arial" pitchFamily="34" charset="0"/>
              <a:cs typeface="Arial" pitchFamily="34" charset="0"/>
            </a:endParaRPr>
          </a:p>
        </p:txBody>
      </p:sp>
      <p:sp>
        <p:nvSpPr>
          <p:cNvPr id="5" name="Rectangle 2"/>
          <p:cNvSpPr txBox="1">
            <a:spLocks noGrp="1" noChangeArrowheads="1"/>
          </p:cNvSpPr>
          <p:nvPr>
            <p:ph type="title"/>
          </p:nvPr>
        </p:nvSpPr>
        <p:spPr bwMode="auto">
          <a:xfrm>
            <a:off x="428625" y="304800"/>
            <a:ext cx="805815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a:lstStyle>
          <a:p>
            <a:pPr eaLnBrk="1" hangingPunct="1"/>
            <a:r>
              <a:rPr lang="en-US" sz="3200" b="1" dirty="0" smtClean="0">
                <a:solidFill>
                  <a:srgbClr val="FF0000"/>
                </a:solidFill>
                <a:latin typeface="Arial" charset="0"/>
              </a:rPr>
              <a:t>Development Integration cont.</a:t>
            </a:r>
            <a:r>
              <a:rPr lang="en-US" sz="3200" b="1" dirty="0">
                <a:solidFill>
                  <a:srgbClr val="FF0000"/>
                </a:solidFill>
                <a:latin typeface="Arial"/>
                <a:cs typeface="Arial"/>
              </a:rPr>
              <a:t/>
            </a:r>
            <a:br>
              <a:rPr lang="en-US" sz="3200" b="1" dirty="0">
                <a:solidFill>
                  <a:srgbClr val="FF0000"/>
                </a:solidFill>
                <a:latin typeface="Arial"/>
                <a:cs typeface="Arial"/>
              </a:rPr>
            </a:br>
            <a:endParaRPr lang="en-GB" sz="3200" b="1" kern="1200" dirty="0">
              <a:solidFill>
                <a:srgbClr val="FF0000"/>
              </a:solidFill>
              <a:latin typeface="Arial"/>
              <a:cs typeface="Arial"/>
            </a:endParaRPr>
          </a:p>
        </p:txBody>
      </p:sp>
    </p:spTree>
    <p:extLst>
      <p:ext uri="{BB962C8B-B14F-4D97-AF65-F5344CB8AC3E}">
        <p14:creationId xmlns:p14="http://schemas.microsoft.com/office/powerpoint/2010/main" val="11226893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pitchFamily="-84" charset="0"/>
                <a:ea typeface="MS PGothic" pitchFamily="34" charset="-128"/>
              </a:defRPr>
            </a:lvl1pPr>
            <a:lvl2pPr marL="742950" indent="-285750" eaLnBrk="0" hangingPunct="0">
              <a:spcBef>
                <a:spcPct val="20000"/>
              </a:spcBef>
              <a:buChar char="–"/>
              <a:defRPr sz="2800">
                <a:solidFill>
                  <a:schemeClr val="tx1"/>
                </a:solidFill>
                <a:latin typeface="Times" pitchFamily="-84" charset="0"/>
                <a:ea typeface="MS PGothic" pitchFamily="34" charset="-128"/>
              </a:defRPr>
            </a:lvl2pPr>
            <a:lvl3pPr marL="1143000" indent="-228600" eaLnBrk="0" hangingPunct="0">
              <a:spcBef>
                <a:spcPct val="20000"/>
              </a:spcBef>
              <a:buChar char="•"/>
              <a:defRPr sz="2400">
                <a:solidFill>
                  <a:schemeClr val="tx1"/>
                </a:solidFill>
                <a:latin typeface="Times" pitchFamily="-84" charset="0"/>
                <a:ea typeface="MS PGothic" pitchFamily="34" charset="-128"/>
              </a:defRPr>
            </a:lvl3pPr>
            <a:lvl4pPr marL="1600200" indent="-228600" eaLnBrk="0" hangingPunct="0">
              <a:spcBef>
                <a:spcPct val="20000"/>
              </a:spcBef>
              <a:buChar char="–"/>
              <a:defRPr sz="2000">
                <a:solidFill>
                  <a:schemeClr val="tx1"/>
                </a:solidFill>
                <a:latin typeface="Times" pitchFamily="-84" charset="0"/>
                <a:ea typeface="MS PGothic" pitchFamily="34" charset="-128"/>
              </a:defRPr>
            </a:lvl4pPr>
            <a:lvl5pPr marL="2057400" indent="-228600" eaLnBrk="0" hangingPunct="0">
              <a:spcBef>
                <a:spcPct val="20000"/>
              </a:spcBef>
              <a:buChar char="»"/>
              <a:defRPr sz="2000">
                <a:solidFill>
                  <a:schemeClr val="tx1"/>
                </a:solidFill>
                <a:latin typeface="Times" pitchFamily="-8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9pPr>
          </a:lstStyle>
          <a:p>
            <a:pPr>
              <a:spcBef>
                <a:spcPct val="0"/>
              </a:spcBef>
              <a:buFontTx/>
              <a:buNone/>
            </a:pPr>
            <a:fld id="{642AAB52-9B07-4DDD-8976-84D175C2F243}" type="slidenum">
              <a:rPr lang="en-US" altLang="en-US" sz="1400" smtClean="0"/>
              <a:pPr>
                <a:spcBef>
                  <a:spcPct val="0"/>
                </a:spcBef>
                <a:buFontTx/>
                <a:buNone/>
              </a:pPr>
              <a:t>7</a:t>
            </a:fld>
            <a:endParaRPr lang="en-US" altLang="en-US" sz="1400" smtClean="0"/>
          </a:p>
        </p:txBody>
      </p:sp>
      <p:sp>
        <p:nvSpPr>
          <p:cNvPr id="13316" name="Rectangle 3"/>
          <p:cNvSpPr>
            <a:spLocks noGrp="1" noChangeArrowheads="1"/>
          </p:cNvSpPr>
          <p:nvPr>
            <p:ph type="body" idx="1"/>
          </p:nvPr>
        </p:nvSpPr>
        <p:spPr>
          <a:xfrm>
            <a:off x="106363" y="838200"/>
            <a:ext cx="9037637" cy="4800600"/>
          </a:xfrm>
        </p:spPr>
        <p:txBody>
          <a:bodyPr/>
          <a:lstStyle/>
          <a:p>
            <a:endParaRPr lang="en-US" altLang="en-US" sz="2500" dirty="0" smtClean="0">
              <a:latin typeface="Arial" pitchFamily="34" charset="0"/>
              <a:cs typeface="Arial" pitchFamily="34" charset="0"/>
            </a:endParaRPr>
          </a:p>
          <a:p>
            <a:endParaRPr lang="en-US" altLang="en-US" sz="2500" dirty="0" smtClean="0">
              <a:latin typeface="Arial" pitchFamily="34" charset="0"/>
              <a:cs typeface="Arial" pitchFamily="34" charset="0"/>
            </a:endParaRPr>
          </a:p>
          <a:p>
            <a:endParaRPr lang="en-US" altLang="en-US" sz="2400" dirty="0" smtClean="0">
              <a:latin typeface="Arial" pitchFamily="34" charset="0"/>
              <a:cs typeface="Arial" pitchFamily="34" charset="0"/>
            </a:endParaRPr>
          </a:p>
        </p:txBody>
      </p:sp>
      <p:sp>
        <p:nvSpPr>
          <p:cNvPr id="5" name="Rectangle 2"/>
          <p:cNvSpPr txBox="1">
            <a:spLocks noGrp="1" noChangeArrowheads="1"/>
          </p:cNvSpPr>
          <p:nvPr>
            <p:ph type="title"/>
          </p:nvPr>
        </p:nvSpPr>
        <p:spPr bwMode="auto">
          <a:xfrm>
            <a:off x="428625" y="2057400"/>
            <a:ext cx="8058150" cy="1905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a:lstStyle>
          <a:p>
            <a:pPr eaLnBrk="1" hangingPunct="1"/>
            <a:r>
              <a:rPr lang="en-US" sz="3200" b="1" dirty="0">
                <a:solidFill>
                  <a:srgbClr val="FF0000"/>
                </a:solidFill>
                <a:latin typeface="Arial"/>
                <a:cs typeface="Arial"/>
              </a:rPr>
              <a:t/>
            </a:r>
            <a:br>
              <a:rPr lang="en-US" sz="3200" b="1" dirty="0">
                <a:solidFill>
                  <a:srgbClr val="FF0000"/>
                </a:solidFill>
                <a:latin typeface="Arial"/>
                <a:cs typeface="Arial"/>
              </a:rPr>
            </a:br>
            <a:r>
              <a:rPr lang="en-ZA" sz="4800" b="1" dirty="0" smtClean="0">
                <a:solidFill>
                  <a:srgbClr val="FF0000"/>
                </a:solidFill>
              </a:rPr>
              <a:t>Trade Agreements</a:t>
            </a:r>
            <a:r>
              <a:rPr lang="en-ZA" sz="3200" b="1" dirty="0" smtClean="0">
                <a:solidFill>
                  <a:srgbClr val="FF0000"/>
                </a:solidFill>
              </a:rPr>
              <a:t/>
            </a:r>
            <a:br>
              <a:rPr lang="en-ZA" sz="3200" b="1" dirty="0" smtClean="0">
                <a:solidFill>
                  <a:srgbClr val="FF0000"/>
                </a:solidFill>
              </a:rPr>
            </a:br>
            <a:endParaRPr lang="en-GB" sz="3200" b="1" kern="1200" dirty="0">
              <a:solidFill>
                <a:srgbClr val="FF0000"/>
              </a:solidFill>
              <a:latin typeface="Arial"/>
              <a:cs typeface="Arial"/>
            </a:endParaRPr>
          </a:p>
        </p:txBody>
      </p:sp>
      <p:sp>
        <p:nvSpPr>
          <p:cNvPr id="2" name="TextBox 1"/>
          <p:cNvSpPr txBox="1"/>
          <p:nvPr/>
        </p:nvSpPr>
        <p:spPr>
          <a:xfrm flipV="1">
            <a:off x="76200" y="2514600"/>
            <a:ext cx="9067800" cy="821763"/>
          </a:xfrm>
          <a:prstGeom prst="rect">
            <a:avLst/>
          </a:prstGeom>
          <a:noFill/>
        </p:spPr>
        <p:txBody>
          <a:bodyPr wrap="square" rtlCol="0">
            <a:spAutoFit/>
          </a:bodyPr>
          <a:lstStyle/>
          <a:p>
            <a:pPr algn="just"/>
            <a:r>
              <a:rPr lang="en-US" dirty="0" smtClean="0">
                <a:solidFill>
                  <a:schemeClr val="tx1"/>
                </a:solidFill>
              </a:rPr>
              <a:t> </a:t>
            </a:r>
            <a:endParaRPr lang="en-US" b="1" dirty="0" smtClean="0">
              <a:solidFill>
                <a:schemeClr val="tx1"/>
              </a:solidFill>
            </a:endParaRPr>
          </a:p>
          <a:p>
            <a:pPr>
              <a:lnSpc>
                <a:spcPct val="90000"/>
              </a:lnSpc>
            </a:pPr>
            <a:endParaRPr lang="en-GB" altLang="en-US" sz="2600" dirty="0">
              <a:latin typeface="Arial" pitchFamily="34" charset="0"/>
            </a:endParaRPr>
          </a:p>
        </p:txBody>
      </p:sp>
    </p:spTree>
    <p:extLst>
      <p:ext uri="{BB962C8B-B14F-4D97-AF65-F5344CB8AC3E}">
        <p14:creationId xmlns:p14="http://schemas.microsoft.com/office/powerpoint/2010/main" val="11226893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pitchFamily="-84" charset="0"/>
                <a:ea typeface="MS PGothic" pitchFamily="34" charset="-128"/>
              </a:defRPr>
            </a:lvl1pPr>
            <a:lvl2pPr marL="742950" indent="-285750" eaLnBrk="0" hangingPunct="0">
              <a:spcBef>
                <a:spcPct val="20000"/>
              </a:spcBef>
              <a:buChar char="–"/>
              <a:defRPr sz="2800">
                <a:solidFill>
                  <a:schemeClr val="tx1"/>
                </a:solidFill>
                <a:latin typeface="Times" pitchFamily="-84" charset="0"/>
                <a:ea typeface="MS PGothic" pitchFamily="34" charset="-128"/>
              </a:defRPr>
            </a:lvl2pPr>
            <a:lvl3pPr marL="1143000" indent="-228600" eaLnBrk="0" hangingPunct="0">
              <a:spcBef>
                <a:spcPct val="20000"/>
              </a:spcBef>
              <a:buChar char="•"/>
              <a:defRPr sz="2400">
                <a:solidFill>
                  <a:schemeClr val="tx1"/>
                </a:solidFill>
                <a:latin typeface="Times" pitchFamily="-84" charset="0"/>
                <a:ea typeface="MS PGothic" pitchFamily="34" charset="-128"/>
              </a:defRPr>
            </a:lvl3pPr>
            <a:lvl4pPr marL="1600200" indent="-228600" eaLnBrk="0" hangingPunct="0">
              <a:spcBef>
                <a:spcPct val="20000"/>
              </a:spcBef>
              <a:buChar char="–"/>
              <a:defRPr sz="2000">
                <a:solidFill>
                  <a:schemeClr val="tx1"/>
                </a:solidFill>
                <a:latin typeface="Times" pitchFamily="-84" charset="0"/>
                <a:ea typeface="MS PGothic" pitchFamily="34" charset="-128"/>
              </a:defRPr>
            </a:lvl4pPr>
            <a:lvl5pPr marL="2057400" indent="-228600" eaLnBrk="0" hangingPunct="0">
              <a:spcBef>
                <a:spcPct val="20000"/>
              </a:spcBef>
              <a:buChar char="»"/>
              <a:defRPr sz="2000">
                <a:solidFill>
                  <a:schemeClr val="tx1"/>
                </a:solidFill>
                <a:latin typeface="Times" pitchFamily="-8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9pPr>
          </a:lstStyle>
          <a:p>
            <a:pPr>
              <a:spcBef>
                <a:spcPct val="0"/>
              </a:spcBef>
              <a:buFontTx/>
              <a:buNone/>
            </a:pPr>
            <a:fld id="{9DC2C807-5183-487C-9374-F46C308BFF80}" type="slidenum">
              <a:rPr lang="en-US" altLang="en-US" sz="1400" smtClean="0"/>
              <a:pPr>
                <a:spcBef>
                  <a:spcPct val="0"/>
                </a:spcBef>
                <a:buFontTx/>
                <a:buNone/>
              </a:pPr>
              <a:t>8</a:t>
            </a:fld>
            <a:endParaRPr lang="en-US" altLang="en-US" sz="1400" smtClean="0"/>
          </a:p>
        </p:txBody>
      </p:sp>
      <p:sp>
        <p:nvSpPr>
          <p:cNvPr id="10243" name="Rectangle 2"/>
          <p:cNvSpPr>
            <a:spLocks noGrp="1" noChangeArrowheads="1"/>
          </p:cNvSpPr>
          <p:nvPr>
            <p:ph type="title"/>
          </p:nvPr>
        </p:nvSpPr>
        <p:spPr>
          <a:xfrm>
            <a:off x="0" y="1"/>
            <a:ext cx="9144000" cy="685799"/>
          </a:xfrm>
        </p:spPr>
        <p:txBody>
          <a:bodyPr/>
          <a:lstStyle/>
          <a:p>
            <a:r>
              <a:rPr lang="en-ZA" sz="3200" b="1" dirty="0" smtClean="0">
                <a:solidFill>
                  <a:srgbClr val="FF0000"/>
                </a:solidFill>
                <a:latin typeface="Arial" pitchFamily="34" charset="0"/>
                <a:cs typeface="Arial" pitchFamily="34" charset="0"/>
              </a:rPr>
              <a:t>Trade Agreements </a:t>
            </a:r>
            <a:endParaRPr lang="en-US" altLang="en-US" sz="3200" b="1" dirty="0" smtClean="0">
              <a:solidFill>
                <a:srgbClr val="FF3300"/>
              </a:solidFill>
              <a:latin typeface="Arial"/>
              <a:cs typeface="Arial"/>
            </a:endParaRPr>
          </a:p>
        </p:txBody>
      </p:sp>
      <p:sp>
        <p:nvSpPr>
          <p:cNvPr id="10244" name="Rectangle 3"/>
          <p:cNvSpPr>
            <a:spLocks noGrp="1" noChangeArrowheads="1"/>
          </p:cNvSpPr>
          <p:nvPr>
            <p:ph type="body" idx="1"/>
          </p:nvPr>
        </p:nvSpPr>
        <p:spPr>
          <a:xfrm>
            <a:off x="0" y="914400"/>
            <a:ext cx="9144000" cy="4953000"/>
          </a:xfrm>
        </p:spPr>
        <p:txBody>
          <a:bodyPr/>
          <a:lstStyle/>
          <a:p>
            <a:pPr algn="just"/>
            <a:r>
              <a:rPr lang="en-ZA" sz="2400" dirty="0" smtClean="0">
                <a:latin typeface="Arial" pitchFamily="34" charset="0"/>
                <a:cs typeface="Arial" pitchFamily="34" charset="0"/>
              </a:rPr>
              <a:t>Southern African Customs Union (SACU) </a:t>
            </a:r>
          </a:p>
          <a:p>
            <a:pPr algn="just"/>
            <a:r>
              <a:rPr lang="en-ZA" sz="2400" dirty="0" smtClean="0">
                <a:latin typeface="Arial" pitchFamily="34" charset="0"/>
                <a:cs typeface="Arial" pitchFamily="34" charset="0"/>
              </a:rPr>
              <a:t>Southern African Development Community (SADC) Free Trade Agreement</a:t>
            </a:r>
          </a:p>
          <a:p>
            <a:pPr algn="just"/>
            <a:r>
              <a:rPr lang="en-ZA" sz="2400" dirty="0" smtClean="0">
                <a:latin typeface="Arial" pitchFamily="34" charset="0"/>
                <a:cs typeface="Arial" pitchFamily="34" charset="0"/>
              </a:rPr>
              <a:t>Tripartite Free Trade Agree (TFTA) </a:t>
            </a:r>
          </a:p>
          <a:p>
            <a:pPr algn="just"/>
            <a:r>
              <a:rPr lang="en-ZA" sz="2400" dirty="0" smtClean="0">
                <a:latin typeface="Arial" pitchFamily="34" charset="0"/>
                <a:cs typeface="Arial" pitchFamily="34" charset="0"/>
              </a:rPr>
              <a:t>Continental Free Trade Area (CFTA)</a:t>
            </a:r>
          </a:p>
          <a:p>
            <a:pPr algn="just"/>
            <a:r>
              <a:rPr lang="en-ZA" sz="2400" dirty="0" smtClean="0">
                <a:latin typeface="Arial" pitchFamily="34" charset="0"/>
                <a:cs typeface="Arial" pitchFamily="34" charset="0"/>
              </a:rPr>
              <a:t>Preferential Trade Agreement between SACU and India</a:t>
            </a:r>
          </a:p>
          <a:p>
            <a:pPr algn="just"/>
            <a:r>
              <a:rPr lang="en-ZA" sz="2400" dirty="0" smtClean="0">
                <a:latin typeface="Arial" pitchFamily="34" charset="0"/>
                <a:cs typeface="Arial" pitchFamily="34" charset="0"/>
              </a:rPr>
              <a:t>Economic Partnership Agreement (EPA) between SACU and EU.</a:t>
            </a:r>
          </a:p>
          <a:p>
            <a:pPr algn="just"/>
            <a:r>
              <a:rPr lang="en-ZA" sz="2400" dirty="0" smtClean="0">
                <a:latin typeface="Arial" pitchFamily="34" charset="0"/>
                <a:cs typeface="Arial" pitchFamily="34" charset="0"/>
              </a:rPr>
              <a:t>Free Trade Agreement between SACU and EFTA. </a:t>
            </a:r>
          </a:p>
          <a:p>
            <a:pPr algn="just"/>
            <a:r>
              <a:rPr lang="en-ZA" sz="2400" dirty="0" smtClean="0">
                <a:latin typeface="Arial" pitchFamily="34" charset="0"/>
                <a:cs typeface="Arial" pitchFamily="34" charset="0"/>
              </a:rPr>
              <a:t>Preferential Trade Agreement between SACU and </a:t>
            </a:r>
            <a:r>
              <a:rPr lang="en-ZA" sz="2400" dirty="0" err="1" smtClean="0">
                <a:latin typeface="Arial" pitchFamily="34" charset="0"/>
                <a:cs typeface="Arial" pitchFamily="34" charset="0"/>
              </a:rPr>
              <a:t>Mercosur</a:t>
            </a:r>
            <a:r>
              <a:rPr lang="en-ZA" sz="2400" dirty="0" smtClean="0">
                <a:latin typeface="Arial" pitchFamily="34" charset="0"/>
                <a:cs typeface="Arial" pitchFamily="34" charset="0"/>
              </a:rPr>
              <a:t> </a:t>
            </a:r>
          </a:p>
          <a:p>
            <a:pPr algn="just"/>
            <a:endParaRPr lang="en-ZA" sz="2400" dirty="0" smtClean="0">
              <a:latin typeface="Arial" pitchFamily="34" charset="0"/>
              <a:cs typeface="Arial" pitchFamily="34" charset="0"/>
            </a:endParaRPr>
          </a:p>
          <a:p>
            <a:pPr>
              <a:lnSpc>
                <a:spcPct val="90000"/>
              </a:lnSpc>
            </a:pPr>
            <a:endParaRPr lang="en-GB" altLang="en-US" sz="2400" dirty="0" smtClean="0">
              <a:latin typeface="Arial" pitchFamily="34" charset="0"/>
            </a:endParaRPr>
          </a:p>
        </p:txBody>
      </p:sp>
    </p:spTree>
    <p:extLst>
      <p:ext uri="{BB962C8B-B14F-4D97-AF65-F5344CB8AC3E}">
        <p14:creationId xmlns:p14="http://schemas.microsoft.com/office/powerpoint/2010/main" val="39068455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76200" y="1109662"/>
            <a:ext cx="9067799" cy="4681538"/>
          </a:xfrm>
        </p:spPr>
        <p:txBody>
          <a:bodyPr/>
          <a:lstStyle/>
          <a:p>
            <a:pPr lvl="1" algn="just"/>
            <a:r>
              <a:rPr lang="en-ZA" sz="2000" dirty="0" smtClean="0">
                <a:latin typeface="Arial" pitchFamily="34" charset="0"/>
                <a:cs typeface="Arial" pitchFamily="34" charset="0"/>
              </a:rPr>
              <a:t>Oldest Customs Union established in 1910.</a:t>
            </a:r>
          </a:p>
          <a:p>
            <a:pPr lvl="1" algn="just"/>
            <a:r>
              <a:rPr lang="en-ZA" sz="2000" dirty="0" smtClean="0">
                <a:latin typeface="Arial" pitchFamily="34" charset="0"/>
                <a:cs typeface="Arial" pitchFamily="34" charset="0"/>
              </a:rPr>
              <a:t>Renegotiated SACU Agreement finalised in 2002.</a:t>
            </a:r>
          </a:p>
          <a:p>
            <a:pPr lvl="1" algn="just"/>
            <a:r>
              <a:rPr lang="en-ZA" sz="2000" dirty="0" smtClean="0">
                <a:latin typeface="Arial" pitchFamily="34" charset="0"/>
                <a:cs typeface="Arial" pitchFamily="34" charset="0"/>
              </a:rPr>
              <a:t>Free movement of goods in the customs union.</a:t>
            </a:r>
          </a:p>
          <a:p>
            <a:pPr lvl="1" algn="just"/>
            <a:r>
              <a:rPr lang="en-ZA" sz="2000" dirty="0" smtClean="0">
                <a:latin typeface="Arial" pitchFamily="34" charset="0"/>
                <a:cs typeface="Arial" pitchFamily="34" charset="0"/>
              </a:rPr>
              <a:t>SACU six-point plan.</a:t>
            </a:r>
          </a:p>
          <a:p>
            <a:pPr lvl="2" algn="just"/>
            <a:r>
              <a:rPr lang="en-ZA" sz="1800" dirty="0" smtClean="0">
                <a:latin typeface="Arial" pitchFamily="34" charset="0"/>
                <a:cs typeface="Arial" pitchFamily="34" charset="0"/>
              </a:rPr>
              <a:t>Industrial development as the overarching theme</a:t>
            </a:r>
          </a:p>
          <a:p>
            <a:pPr lvl="2" algn="just"/>
            <a:r>
              <a:rPr lang="en-ZA" sz="1800" dirty="0" smtClean="0">
                <a:latin typeface="Arial" pitchFamily="34" charset="0"/>
                <a:cs typeface="Arial" pitchFamily="34" charset="0"/>
              </a:rPr>
              <a:t>Unified engagement in trade negotiations with third parties to preserve the Common External Tariff</a:t>
            </a:r>
          </a:p>
          <a:p>
            <a:pPr lvl="2" algn="just"/>
            <a:r>
              <a:rPr lang="en-ZA" sz="1800" dirty="0" smtClean="0">
                <a:latin typeface="Arial" pitchFamily="34" charset="0"/>
                <a:cs typeface="Arial" pitchFamily="34" charset="0"/>
              </a:rPr>
              <a:t>Trade Facilitation</a:t>
            </a:r>
          </a:p>
          <a:p>
            <a:pPr lvl="2" algn="just"/>
            <a:r>
              <a:rPr lang="en-ZA" sz="1800" dirty="0" smtClean="0">
                <a:latin typeface="Arial" pitchFamily="34" charset="0"/>
                <a:cs typeface="Arial" pitchFamily="34" charset="0"/>
              </a:rPr>
              <a:t>Review of the Revenue Sharing Formula</a:t>
            </a:r>
          </a:p>
          <a:p>
            <a:pPr lvl="2" algn="just"/>
            <a:r>
              <a:rPr lang="en-ZA" sz="1800" dirty="0" smtClean="0">
                <a:latin typeface="Arial" pitchFamily="34" charset="0"/>
                <a:cs typeface="Arial" pitchFamily="34" charset="0"/>
              </a:rPr>
              <a:t>SACU Institutions</a:t>
            </a:r>
          </a:p>
          <a:p>
            <a:pPr lvl="2" algn="just"/>
            <a:r>
              <a:rPr lang="en-ZA" sz="1800" dirty="0" smtClean="0">
                <a:latin typeface="Arial" pitchFamily="34" charset="0"/>
                <a:cs typeface="Arial" pitchFamily="34" charset="0"/>
              </a:rPr>
              <a:t>Approach to Trade in services</a:t>
            </a:r>
          </a:p>
          <a:p>
            <a:pPr lvl="2" algn="just"/>
            <a:endParaRPr lang="en-ZA" sz="1600" dirty="0" smtClean="0">
              <a:latin typeface="Arial" pitchFamily="34" charset="0"/>
              <a:cs typeface="Arial" pitchFamily="34" charset="0"/>
            </a:endParaRPr>
          </a:p>
          <a:p>
            <a:pPr lvl="1" algn="just"/>
            <a:r>
              <a:rPr lang="en-ZA" sz="2000" dirty="0" smtClean="0">
                <a:latin typeface="Arial" pitchFamily="34" charset="0"/>
                <a:cs typeface="Arial" pitchFamily="34" charset="0"/>
              </a:rPr>
              <a:t>Discussions are on-going on the amendments to the SACU Agreement to facilitate the implementation of the development integration agenda.</a:t>
            </a:r>
          </a:p>
          <a:p>
            <a:pPr marL="457200" lvl="1" indent="0" algn="just">
              <a:buNone/>
            </a:pPr>
            <a:endParaRPr lang="en-ZA" sz="2000" dirty="0" smtClean="0">
              <a:latin typeface="Arial" pitchFamily="34" charset="0"/>
              <a:cs typeface="Arial" pitchFamily="34" charset="0"/>
            </a:endParaRPr>
          </a:p>
          <a:p>
            <a:pPr lvl="0"/>
            <a:endParaRPr lang="en-US" sz="2400" dirty="0">
              <a:latin typeface="Arial"/>
              <a:cs typeface="Arial"/>
            </a:endParaRPr>
          </a:p>
        </p:txBody>
      </p:sp>
      <p:sp>
        <p:nvSpPr>
          <p:cNvPr id="4" name="Slide Number Placeholder 3"/>
          <p:cNvSpPr>
            <a:spLocks noGrp="1"/>
          </p:cNvSpPr>
          <p:nvPr>
            <p:ph type="sldNum" sz="quarter" idx="12"/>
          </p:nvPr>
        </p:nvSpPr>
        <p:spPr/>
        <p:txBody>
          <a:bodyPr/>
          <a:lstStyle/>
          <a:p>
            <a:pPr>
              <a:defRPr>
                <a:uFillTx/>
              </a:defRPr>
            </a:pPr>
            <a:fld id="{331A99D3-AB5B-4328-911F-1FFCE41C753E}" type="slidenum">
              <a:rPr lang="en-US" smtClean="0"/>
              <a:pPr>
                <a:defRPr>
                  <a:uFillTx/>
                </a:defRPr>
              </a:pPr>
              <a:t>9</a:t>
            </a:fld>
            <a:endParaRPr lang="en-US" dirty="0"/>
          </a:p>
        </p:txBody>
      </p:sp>
      <p:sp>
        <p:nvSpPr>
          <p:cNvPr id="5" name="Rectangle 2"/>
          <p:cNvSpPr txBox="1">
            <a:spLocks noGrp="1" noChangeArrowheads="1"/>
          </p:cNvSpPr>
          <p:nvPr>
            <p:ph type="title"/>
          </p:nvPr>
        </p:nvSpPr>
        <p:spPr bwMode="auto">
          <a:xfrm>
            <a:off x="179388" y="206375"/>
            <a:ext cx="8856662"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a:lstStyle>
          <a:p>
            <a:pPr eaLnBrk="1" hangingPunct="1"/>
            <a:r>
              <a:rPr lang="en-GB" sz="3200" b="1" kern="1200" dirty="0" smtClean="0">
                <a:solidFill>
                  <a:srgbClr val="FF0000"/>
                </a:solidFill>
                <a:latin typeface="Arial"/>
                <a:cs typeface="Arial"/>
              </a:rPr>
              <a:t>SACU</a:t>
            </a:r>
            <a:endParaRPr lang="en-GB" sz="3200" b="1" kern="1200" dirty="0">
              <a:solidFill>
                <a:srgbClr val="FF0000"/>
              </a:solidFill>
              <a:latin typeface="Arial"/>
              <a:cs typeface="Arial"/>
            </a:endParaRPr>
          </a:p>
        </p:txBody>
      </p:sp>
    </p:spTree>
    <p:extLst>
      <p:ext uri="{BB962C8B-B14F-4D97-AF65-F5344CB8AC3E}">
        <p14:creationId xmlns:p14="http://schemas.microsoft.com/office/powerpoint/2010/main" val="126593308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FF9966"/>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FF9966"/>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ti template">
  <a:themeElements>
    <a:clrScheme name="">
      <a:dk1>
        <a:srgbClr val="000000"/>
      </a:dk1>
      <a:lt1>
        <a:srgbClr val="FFFFFF"/>
      </a:lt1>
      <a:dk2>
        <a:srgbClr val="FF66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ti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FF9966"/>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FF9966"/>
            </a:solidFill>
            <a:effectLst/>
            <a:latin typeface="Times" charset="0"/>
          </a:defRPr>
        </a:defPPr>
      </a:lstStyle>
    </a:lnDef>
  </a:objectDefaults>
  <a:extraClrSchemeLst>
    <a:extraClrScheme>
      <a:clrScheme name="1_dti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ti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ti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ti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ti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ti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ti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ti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ti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ti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ti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ti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7770</TotalTime>
  <Words>3056</Words>
  <Application>Microsoft Office PowerPoint</Application>
  <PresentationFormat>On-screen Show (4:3)</PresentationFormat>
  <Paragraphs>326</Paragraphs>
  <Slides>32</Slides>
  <Notes>10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32</vt:i4>
      </vt:variant>
    </vt:vector>
  </HeadingPairs>
  <TitlesOfParts>
    <vt:vector size="43" baseType="lpstr">
      <vt:lpstr>MS PGothic</vt:lpstr>
      <vt:lpstr>Arial</vt:lpstr>
      <vt:lpstr>Arial Black</vt:lpstr>
      <vt:lpstr>Arial Rounded MT Bold</vt:lpstr>
      <vt:lpstr>Calibri</vt:lpstr>
      <vt:lpstr>Courier New</vt:lpstr>
      <vt:lpstr>Times</vt:lpstr>
      <vt:lpstr>Times New Roman</vt:lpstr>
      <vt:lpstr>Wingdings</vt:lpstr>
      <vt:lpstr>Blank Presentation</vt:lpstr>
      <vt:lpstr>1_dti template</vt:lpstr>
      <vt:lpstr>PowerPoint Presentation</vt:lpstr>
      <vt:lpstr>Key parameters for trade negotiations   </vt:lpstr>
      <vt:lpstr>PowerPoint Presentation</vt:lpstr>
      <vt:lpstr>PowerPoint Presentation</vt:lpstr>
      <vt:lpstr>Development Integration  </vt:lpstr>
      <vt:lpstr>Development Integration cont. </vt:lpstr>
      <vt:lpstr> Trade Agreements </vt:lpstr>
      <vt:lpstr>Trade Agreements </vt:lpstr>
      <vt:lpstr>SACU</vt:lpstr>
      <vt:lpstr>SADC Trade Protocol (TP) </vt:lpstr>
      <vt:lpstr>SADC Services Negotiations</vt:lpstr>
      <vt:lpstr>SADC Services Negotiations Cont.</vt:lpstr>
      <vt:lpstr>Tripartite FTA Negotiations </vt:lpstr>
      <vt:lpstr>Tripartite FTA Negotiations cont. </vt:lpstr>
      <vt:lpstr>Tripartite FTA Negotiations cont. </vt:lpstr>
      <vt:lpstr>Tripartite FTA Negotiations cont. </vt:lpstr>
      <vt:lpstr>Tripartite FTA Negotiations cont. </vt:lpstr>
      <vt:lpstr>Tripartite FTA Negotiations cont. </vt:lpstr>
      <vt:lpstr>Continental FTA Negotiations </vt:lpstr>
      <vt:lpstr>Continental FTA Negotiations cont. </vt:lpstr>
      <vt:lpstr>SACU-India PTA Negotiations</vt:lpstr>
      <vt:lpstr>Economic Partnership Agreement  (EPA) between SADC EPA Group and the European Union (EU)</vt:lpstr>
      <vt:lpstr>EPA between SADC EPA Group and the EU Cont.</vt:lpstr>
      <vt:lpstr>EPA Implementation Institutions</vt:lpstr>
      <vt:lpstr>EPA Benefits for SA</vt:lpstr>
      <vt:lpstr>Effect of BREXIT on EPA</vt:lpstr>
      <vt:lpstr>Effect of BREXIT on EPA Cont.</vt:lpstr>
      <vt:lpstr>European Free Trade Association (EFTA) FTA  </vt:lpstr>
      <vt:lpstr>EFTA FTA cont. </vt:lpstr>
      <vt:lpstr>SACU – MERCOSUR Preferential Trade Agreement (PTA) </vt:lpstr>
      <vt:lpstr>World Trade Organisation (WTO)</vt:lpstr>
      <vt:lpstr>PowerPoint Presentation</vt:lpstr>
    </vt:vector>
  </TitlesOfParts>
  <Company>the dti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 Singh</dc:creator>
  <cp:lastModifiedBy>KrugerN</cp:lastModifiedBy>
  <cp:revision>517</cp:revision>
  <cp:lastPrinted>2014-06-09T10:34:35Z</cp:lastPrinted>
  <dcterms:created xsi:type="dcterms:W3CDTF">2008-10-17T08:05:44Z</dcterms:created>
  <dcterms:modified xsi:type="dcterms:W3CDTF">2017-05-11T12:04:56Z</dcterms:modified>
</cp:coreProperties>
</file>