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53"/>
  </p:notesMasterIdLst>
  <p:sldIdLst>
    <p:sldId id="256" r:id="rId2"/>
    <p:sldId id="566" r:id="rId3"/>
    <p:sldId id="614" r:id="rId4"/>
    <p:sldId id="584" r:id="rId5"/>
    <p:sldId id="588" r:id="rId6"/>
    <p:sldId id="589" r:id="rId7"/>
    <p:sldId id="579" r:id="rId8"/>
    <p:sldId id="590" r:id="rId9"/>
    <p:sldId id="591" r:id="rId10"/>
    <p:sldId id="594" r:id="rId11"/>
    <p:sldId id="615" r:id="rId12"/>
    <p:sldId id="616" r:id="rId13"/>
    <p:sldId id="617" r:id="rId14"/>
    <p:sldId id="603" r:id="rId15"/>
    <p:sldId id="521" r:id="rId16"/>
    <p:sldId id="522" r:id="rId17"/>
    <p:sldId id="523" r:id="rId18"/>
    <p:sldId id="524" r:id="rId19"/>
    <p:sldId id="525" r:id="rId20"/>
    <p:sldId id="526" r:id="rId21"/>
    <p:sldId id="527" r:id="rId22"/>
    <p:sldId id="528" r:id="rId23"/>
    <p:sldId id="529" r:id="rId24"/>
    <p:sldId id="530" r:id="rId25"/>
    <p:sldId id="531" r:id="rId26"/>
    <p:sldId id="532" r:id="rId27"/>
    <p:sldId id="533" r:id="rId28"/>
    <p:sldId id="534" r:id="rId29"/>
    <p:sldId id="535" r:id="rId30"/>
    <p:sldId id="536" r:id="rId31"/>
    <p:sldId id="537" r:id="rId32"/>
    <p:sldId id="538" r:id="rId33"/>
    <p:sldId id="539" r:id="rId34"/>
    <p:sldId id="540" r:id="rId35"/>
    <p:sldId id="542" r:id="rId36"/>
    <p:sldId id="543" r:id="rId37"/>
    <p:sldId id="544" r:id="rId38"/>
    <p:sldId id="545" r:id="rId39"/>
    <p:sldId id="546" r:id="rId40"/>
    <p:sldId id="547" r:id="rId41"/>
    <p:sldId id="549" r:id="rId42"/>
    <p:sldId id="550" r:id="rId43"/>
    <p:sldId id="551" r:id="rId44"/>
    <p:sldId id="606" r:id="rId45"/>
    <p:sldId id="607" r:id="rId46"/>
    <p:sldId id="608" r:id="rId47"/>
    <p:sldId id="610" r:id="rId48"/>
    <p:sldId id="611" r:id="rId49"/>
    <p:sldId id="612" r:id="rId50"/>
    <p:sldId id="613" r:id="rId51"/>
    <p:sldId id="552" r:id="rId52"/>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divhuho Munzhelele" initials="N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0C0C0"/>
    <a:srgbClr val="843F0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2" autoAdjust="0"/>
    <p:restoredTop sz="94434" autoAdjust="0"/>
  </p:normalViewPr>
  <p:slideViewPr>
    <p:cSldViewPr snapToGrid="0" snapToObjects="1">
      <p:cViewPr varScale="1">
        <p:scale>
          <a:sx n="110" d="100"/>
          <a:sy n="110" d="100"/>
        </p:scale>
        <p:origin x="-1644" y="-84"/>
      </p:cViewPr>
      <p:guideLst>
        <p:guide orient="horz" pos="2160"/>
        <p:guide pos="2880"/>
      </p:guideLst>
    </p:cSldViewPr>
  </p:slideViewPr>
  <p:outlineViewPr>
    <p:cViewPr>
      <p:scale>
        <a:sx n="33" d="100"/>
        <a:sy n="33" d="100"/>
      </p:scale>
      <p:origin x="0" y="-2544"/>
    </p:cViewPr>
  </p:outlineViewPr>
  <p:notesTextViewPr>
    <p:cViewPr>
      <p:scale>
        <a:sx n="100" d="100"/>
        <a:sy n="100" d="100"/>
      </p:scale>
      <p:origin x="0" y="0"/>
    </p:cViewPr>
  </p:notesTextViewPr>
  <p:sorterViewPr>
    <p:cViewPr varScale="1">
      <p:scale>
        <a:sx n="100" d="100"/>
        <a:sy n="100" d="100"/>
      </p:scale>
      <p:origin x="0" y="-2376"/>
    </p:cViewPr>
  </p:sorterViewPr>
  <p:notesViewPr>
    <p:cSldViewPr snapToGrid="0" snapToObjects="1">
      <p:cViewPr varScale="1">
        <p:scale>
          <a:sx n="55" d="100"/>
          <a:sy n="55" d="100"/>
        </p:scale>
        <p:origin x="1656" y="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44283" cy="498295"/>
          </a:xfrm>
          <a:prstGeom prst="rect">
            <a:avLst/>
          </a:prstGeom>
        </p:spPr>
        <p:txBody>
          <a:bodyPr vert="horz" lIns="91431" tIns="45715" rIns="91431" bIns="45715" rtlCol="0"/>
          <a:lstStyle>
            <a:lvl1pPr algn="l">
              <a:defRPr sz="1200"/>
            </a:lvl1pPr>
          </a:lstStyle>
          <a:p>
            <a:endParaRPr lang="en-ZA" dirty="0"/>
          </a:p>
        </p:txBody>
      </p:sp>
      <p:sp>
        <p:nvSpPr>
          <p:cNvPr id="3" name="Date Placeholder 2"/>
          <p:cNvSpPr>
            <a:spLocks noGrp="1"/>
          </p:cNvSpPr>
          <p:nvPr>
            <p:ph type="dt" idx="1"/>
          </p:nvPr>
        </p:nvSpPr>
        <p:spPr>
          <a:xfrm>
            <a:off x="3848648" y="0"/>
            <a:ext cx="2944283" cy="498295"/>
          </a:xfrm>
          <a:prstGeom prst="rect">
            <a:avLst/>
          </a:prstGeom>
        </p:spPr>
        <p:txBody>
          <a:bodyPr vert="horz" lIns="91431" tIns="45715" rIns="91431" bIns="45715" rtlCol="0"/>
          <a:lstStyle>
            <a:lvl1pPr algn="r">
              <a:defRPr sz="1200"/>
            </a:lvl1pPr>
          </a:lstStyle>
          <a:p>
            <a:fld id="{5D9B06C2-F63B-4A9B-881F-17D574CDC071}" type="datetimeFigureOut">
              <a:rPr lang="en-ZA" smtClean="0"/>
              <a:pPr/>
              <a:t>2017/05/17</a:t>
            </a:fld>
            <a:endParaRPr lang="en-ZA" dirty="0"/>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31" tIns="45715" rIns="91431" bIns="45715" rtlCol="0" anchor="ctr"/>
          <a:lstStyle/>
          <a:p>
            <a:endParaRPr lang="en-ZA" dirty="0"/>
          </a:p>
        </p:txBody>
      </p:sp>
      <p:sp>
        <p:nvSpPr>
          <p:cNvPr id="5" name="Notes Placeholder 4"/>
          <p:cNvSpPr>
            <a:spLocks noGrp="1"/>
          </p:cNvSpPr>
          <p:nvPr>
            <p:ph type="body" sz="quarter" idx="3"/>
          </p:nvPr>
        </p:nvSpPr>
        <p:spPr>
          <a:xfrm>
            <a:off x="679450" y="4779487"/>
            <a:ext cx="5435600" cy="3910489"/>
          </a:xfrm>
          <a:prstGeom prst="rect">
            <a:avLst/>
          </a:prstGeom>
        </p:spPr>
        <p:txBody>
          <a:bodyPr vert="horz" lIns="91431" tIns="45715" rIns="91431"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4" y="9433109"/>
            <a:ext cx="2944283" cy="498294"/>
          </a:xfrm>
          <a:prstGeom prst="rect">
            <a:avLst/>
          </a:prstGeom>
        </p:spPr>
        <p:txBody>
          <a:bodyPr vert="horz" lIns="91431" tIns="45715" rIns="91431" bIns="45715"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8648" y="9433109"/>
            <a:ext cx="2944283" cy="498294"/>
          </a:xfrm>
          <a:prstGeom prst="rect">
            <a:avLst/>
          </a:prstGeom>
        </p:spPr>
        <p:txBody>
          <a:bodyPr vert="horz" lIns="91431" tIns="45715" rIns="91431" bIns="45715" rtlCol="0" anchor="b"/>
          <a:lstStyle>
            <a:lvl1pPr algn="r">
              <a:defRPr sz="1200"/>
            </a:lvl1pPr>
          </a:lstStyle>
          <a:p>
            <a:fld id="{0DE301B3-0F82-4F15-B8FA-A70ED243FE3C}" type="slidenum">
              <a:rPr lang="en-ZA" smtClean="0"/>
              <a:pPr/>
              <a:t>‹#›</a:t>
            </a:fld>
            <a:endParaRPr lang="en-ZA" dirty="0"/>
          </a:p>
        </p:txBody>
      </p:sp>
    </p:spTree>
    <p:extLst>
      <p:ext uri="{BB962C8B-B14F-4D97-AF65-F5344CB8AC3E}">
        <p14:creationId xmlns:p14="http://schemas.microsoft.com/office/powerpoint/2010/main" xmlns="" val="118828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1</a:t>
            </a:fld>
            <a:endParaRPr lang="en-ZA" dirty="0"/>
          </a:p>
        </p:txBody>
      </p:sp>
    </p:spTree>
    <p:extLst>
      <p:ext uri="{BB962C8B-B14F-4D97-AF65-F5344CB8AC3E}">
        <p14:creationId xmlns:p14="http://schemas.microsoft.com/office/powerpoint/2010/main" xmlns="" val="355493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2</a:t>
            </a:fld>
            <a:endParaRPr lang="en-ZA" dirty="0"/>
          </a:p>
        </p:txBody>
      </p:sp>
    </p:spTree>
    <p:extLst>
      <p:ext uri="{BB962C8B-B14F-4D97-AF65-F5344CB8AC3E}">
        <p14:creationId xmlns:p14="http://schemas.microsoft.com/office/powerpoint/2010/main" xmlns="" val="296472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3</a:t>
            </a:fld>
            <a:endParaRPr lang="en-ZA" dirty="0"/>
          </a:p>
        </p:txBody>
      </p:sp>
    </p:spTree>
    <p:extLst>
      <p:ext uri="{BB962C8B-B14F-4D97-AF65-F5344CB8AC3E}">
        <p14:creationId xmlns:p14="http://schemas.microsoft.com/office/powerpoint/2010/main" xmlns="" val="1459695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4</a:t>
            </a:fld>
            <a:endParaRPr lang="en-ZA" dirty="0"/>
          </a:p>
        </p:txBody>
      </p:sp>
    </p:spTree>
    <p:extLst>
      <p:ext uri="{BB962C8B-B14F-4D97-AF65-F5344CB8AC3E}">
        <p14:creationId xmlns:p14="http://schemas.microsoft.com/office/powerpoint/2010/main" xmlns="" val="194060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5</a:t>
            </a:fld>
            <a:endParaRPr lang="en-ZA" dirty="0"/>
          </a:p>
        </p:txBody>
      </p:sp>
    </p:spTree>
    <p:extLst>
      <p:ext uri="{BB962C8B-B14F-4D97-AF65-F5344CB8AC3E}">
        <p14:creationId xmlns:p14="http://schemas.microsoft.com/office/powerpoint/2010/main" xmlns="" val="2003596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6</a:t>
            </a:fld>
            <a:endParaRPr lang="en-ZA" dirty="0"/>
          </a:p>
        </p:txBody>
      </p:sp>
    </p:spTree>
    <p:extLst>
      <p:ext uri="{BB962C8B-B14F-4D97-AF65-F5344CB8AC3E}">
        <p14:creationId xmlns:p14="http://schemas.microsoft.com/office/powerpoint/2010/main" xmlns="" val="2058690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7</a:t>
            </a:fld>
            <a:endParaRPr lang="en-ZA" dirty="0"/>
          </a:p>
        </p:txBody>
      </p:sp>
    </p:spTree>
    <p:extLst>
      <p:ext uri="{BB962C8B-B14F-4D97-AF65-F5344CB8AC3E}">
        <p14:creationId xmlns:p14="http://schemas.microsoft.com/office/powerpoint/2010/main" xmlns="" val="3997215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B3610B-5A9D-4C82-A487-24B68EB4F432}" type="datetime1">
              <a:rPr lang="en-US" smtClean="0"/>
              <a:pPr/>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0163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2979E-3F9D-498F-9AF8-CE46011690A1}" type="datetime1">
              <a:rPr lang="en-US" smtClean="0"/>
              <a:pPr/>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55097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374D9-E058-4AA9-81F9-18A170031C0E}" type="datetime1">
              <a:rPr lang="en-US" smtClean="0"/>
              <a:pPr/>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5768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B869C-3BB7-4CC3-A974-7142A652BB8B}" type="datetime1">
              <a:rPr lang="en-US" smtClean="0"/>
              <a:pPr/>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20328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040198-7857-4488-B652-4F013B083F5D}" type="datetime1">
              <a:rPr lang="en-US" smtClean="0"/>
              <a:pPr/>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93736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D1204B-0C3F-4FA8-90ED-D4C5D087D96B}" type="datetime1">
              <a:rPr lang="en-US" smtClean="0"/>
              <a:pPr/>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52682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307564-A12F-43DE-B38F-5FF433E2D8C1}" type="datetime1">
              <a:rPr lang="en-US" smtClean="0"/>
              <a:pPr/>
              <a:t>5/17/2017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36596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7341F-1FF0-4778-A6B8-7185ABC29B42}" type="datetime1">
              <a:rPr lang="en-US" smtClean="0"/>
              <a:pPr/>
              <a:t>5/17/2017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32148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06F97-8EA5-4498-B1E7-07855B8C485E}" type="datetime1">
              <a:rPr lang="en-US" smtClean="0"/>
              <a:pPr/>
              <a:t>5/17/2017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27355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89CD3-100B-4CB4-93CE-71CA9CFAFBF0}" type="datetime1">
              <a:rPr lang="en-US" smtClean="0"/>
              <a:pPr/>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93831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4EDD5-F771-4A12-9006-7C7883B25010}" type="datetime1">
              <a:rPr lang="en-US" smtClean="0"/>
              <a:pPr/>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04845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55FDF-B139-4B02-9BE2-F78A41F4A195}" type="datetime1">
              <a:rPr lang="en-US" smtClean="0"/>
              <a:pPr/>
              <a:t>5/17/2017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698342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043966" cy="5318975"/>
          </a:xfrm>
        </p:spPr>
        <p:txBody>
          <a:bodyPr>
            <a:noAutofit/>
          </a:bodyPr>
          <a:lstStyle/>
          <a:p>
            <a:r>
              <a:rPr lang="en-ZA" sz="1800" b="1" dirty="0" smtClean="0">
                <a:solidFill>
                  <a:srgbClr val="C00000"/>
                </a:solidFill>
              </a:rPr>
              <a:t>Socio-Economic </a:t>
            </a:r>
            <a:r>
              <a:rPr lang="en-ZA" sz="1800" b="1" dirty="0">
                <a:solidFill>
                  <a:srgbClr val="C00000"/>
                </a:solidFill>
              </a:rPr>
              <a:t>I</a:t>
            </a:r>
            <a:r>
              <a:rPr lang="en-ZA" sz="1800" b="1" dirty="0" smtClean="0">
                <a:solidFill>
                  <a:srgbClr val="C00000"/>
                </a:solidFill>
              </a:rPr>
              <a:t>mpact </a:t>
            </a:r>
            <a:r>
              <a:rPr lang="en-ZA" sz="1800" b="1" dirty="0">
                <a:solidFill>
                  <a:srgbClr val="C00000"/>
                </a:solidFill>
              </a:rPr>
              <a:t>A</a:t>
            </a:r>
            <a:r>
              <a:rPr lang="en-ZA" sz="1800" b="1" dirty="0" smtClean="0">
                <a:solidFill>
                  <a:srgbClr val="C00000"/>
                </a:solidFill>
              </a:rPr>
              <a:t>ssessment </a:t>
            </a:r>
            <a:r>
              <a:rPr lang="en-ZA" sz="1800" b="1" dirty="0">
                <a:solidFill>
                  <a:srgbClr val="C00000"/>
                </a:solidFill>
              </a:rPr>
              <a:t>S</a:t>
            </a:r>
            <a:r>
              <a:rPr lang="en-ZA" sz="1800" b="1" dirty="0" smtClean="0">
                <a:solidFill>
                  <a:srgbClr val="C00000"/>
                </a:solidFill>
              </a:rPr>
              <a:t>ystem (SEIAS)</a:t>
            </a:r>
            <a:br>
              <a:rPr lang="en-ZA" sz="1800" b="1" dirty="0" smtClean="0">
                <a:solidFill>
                  <a:srgbClr val="C00000"/>
                </a:solidFill>
              </a:rPr>
            </a:br>
            <a:r>
              <a:rPr lang="en-ZA" sz="1800" b="1" u="sng" dirty="0">
                <a:solidFill>
                  <a:srgbClr val="C00000"/>
                </a:solidFill>
              </a:rPr>
              <a:t>F</a:t>
            </a:r>
            <a:r>
              <a:rPr lang="en-ZA" sz="1800" b="1" u="sng" dirty="0" smtClean="0">
                <a:solidFill>
                  <a:srgbClr val="C00000"/>
                </a:solidFill>
              </a:rPr>
              <a:t>inal Impact </a:t>
            </a:r>
            <a:r>
              <a:rPr lang="en-ZA" sz="1800" b="1" u="sng" dirty="0">
                <a:solidFill>
                  <a:srgbClr val="C00000"/>
                </a:solidFill>
              </a:rPr>
              <a:t>A</a:t>
            </a:r>
            <a:r>
              <a:rPr lang="en-ZA" sz="1800" b="1" u="sng" dirty="0" smtClean="0">
                <a:solidFill>
                  <a:srgbClr val="C00000"/>
                </a:solidFill>
              </a:rPr>
              <a:t>ssessment </a:t>
            </a:r>
            <a:br>
              <a:rPr lang="en-ZA" sz="1800" b="1" u="sng" dirty="0" smtClean="0">
                <a:solidFill>
                  <a:srgbClr val="C00000"/>
                </a:solidFill>
              </a:rPr>
            </a:br>
            <a:r>
              <a:rPr lang="en-ZA" sz="1800" b="1" u="sng" dirty="0" smtClean="0">
                <a:solidFill>
                  <a:srgbClr val="C00000"/>
                </a:solidFill>
              </a:rPr>
              <a:t/>
            </a:r>
            <a:br>
              <a:rPr lang="en-ZA" sz="1800" b="1" u="sng" dirty="0" smtClean="0">
                <a:solidFill>
                  <a:srgbClr val="C00000"/>
                </a:solidFill>
              </a:rPr>
            </a:br>
            <a:r>
              <a:rPr lang="en-ZA" sz="1800" b="1" dirty="0">
                <a:solidFill>
                  <a:srgbClr val="C00000"/>
                </a:solidFill>
              </a:rPr>
              <a:t>F</a:t>
            </a:r>
            <a:r>
              <a:rPr lang="en-ZA" sz="1800" b="1" dirty="0" smtClean="0">
                <a:solidFill>
                  <a:srgbClr val="C00000"/>
                </a:solidFill>
              </a:rPr>
              <a:t>ilms and Publications </a:t>
            </a:r>
            <a:r>
              <a:rPr lang="en-ZA" sz="1800" b="1" dirty="0">
                <a:solidFill>
                  <a:srgbClr val="C00000"/>
                </a:solidFill>
              </a:rPr>
              <a:t>A</a:t>
            </a:r>
            <a:r>
              <a:rPr lang="en-ZA" sz="1800" b="1" dirty="0" smtClean="0">
                <a:solidFill>
                  <a:srgbClr val="C00000"/>
                </a:solidFill>
              </a:rPr>
              <a:t>mendment </a:t>
            </a:r>
            <a:r>
              <a:rPr lang="en-ZA" sz="1800" b="1" dirty="0">
                <a:solidFill>
                  <a:srgbClr val="C00000"/>
                </a:solidFill>
              </a:rPr>
              <a:t>B</a:t>
            </a:r>
            <a:r>
              <a:rPr lang="en-ZA" sz="1800" b="1" dirty="0" smtClean="0">
                <a:solidFill>
                  <a:srgbClr val="C00000"/>
                </a:solidFill>
              </a:rPr>
              <a:t>ill, 2015</a:t>
            </a:r>
            <a:r>
              <a:rPr lang="en-ZA" sz="2000" dirty="0"/>
              <a:t/>
            </a:r>
            <a:br>
              <a:rPr lang="en-ZA" sz="2000" dirty="0"/>
            </a:br>
            <a:r>
              <a:rPr lang="en-ZA" sz="2000" dirty="0" smtClean="0"/>
              <a:t/>
            </a:r>
            <a:br>
              <a:rPr lang="en-ZA" sz="2000" dirty="0" smtClean="0"/>
            </a:br>
            <a:r>
              <a:rPr lang="en-ZA" sz="1800" b="1" dirty="0" smtClean="0"/>
              <a:t>16 May  2017</a:t>
            </a:r>
            <a:r>
              <a:rPr lang="en-ZA" sz="2000" b="1" dirty="0">
                <a:solidFill>
                  <a:schemeClr val="accent6">
                    <a:lumMod val="75000"/>
                  </a:schemeClr>
                </a:solidFill>
              </a:rPr>
              <a:t/>
            </a:r>
            <a:br>
              <a:rPr lang="en-ZA" sz="2000" b="1" dirty="0">
                <a:solidFill>
                  <a:schemeClr val="accent6">
                    <a:lumMod val="75000"/>
                  </a:schemeClr>
                </a:solidFill>
              </a:rPr>
            </a:br>
            <a:r>
              <a:rPr lang="en-ZA" sz="2000" b="1" dirty="0" smtClean="0">
                <a:solidFill>
                  <a:schemeClr val="accent6">
                    <a:lumMod val="75000"/>
                  </a:schemeClr>
                </a:solidFill>
              </a:rPr>
              <a:t/>
            </a:r>
            <a:br>
              <a:rPr lang="en-ZA" sz="2000" b="1" dirty="0" smtClean="0">
                <a:solidFill>
                  <a:schemeClr val="accent6">
                    <a:lumMod val="75000"/>
                  </a:schemeClr>
                </a:solidFill>
              </a:rPr>
            </a:br>
            <a:r>
              <a:rPr lang="en-ZA" sz="2000" b="1" dirty="0" smtClean="0">
                <a:solidFill>
                  <a:schemeClr val="accent6">
                    <a:lumMod val="75000"/>
                  </a:schemeClr>
                </a:solidFill>
              </a:rPr>
              <a:t/>
            </a:r>
            <a:br>
              <a:rPr lang="en-ZA" sz="2000" b="1" dirty="0" smtClean="0">
                <a:solidFill>
                  <a:schemeClr val="accent6">
                    <a:lumMod val="75000"/>
                  </a:schemeClr>
                </a:solidFill>
              </a:rPr>
            </a:br>
            <a:r>
              <a:rPr lang="en-ZA" sz="2000" b="1" dirty="0" smtClean="0">
                <a:solidFill>
                  <a:schemeClr val="accent6">
                    <a:lumMod val="75000"/>
                  </a:schemeClr>
                </a:solidFill>
              </a:rPr>
              <a:t/>
            </a:r>
            <a:br>
              <a:rPr lang="en-ZA" sz="2000" b="1" dirty="0" smtClean="0">
                <a:solidFill>
                  <a:schemeClr val="accent6">
                    <a:lumMod val="75000"/>
                  </a:schemeClr>
                </a:solidFill>
              </a:rPr>
            </a:br>
            <a:endParaRPr lang="en-US" sz="2000" b="1" dirty="0">
              <a:solidFill>
                <a:schemeClr val="tx1"/>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1</a:t>
            </a:fld>
            <a:endParaRPr lang="en-US" dirty="0"/>
          </a:p>
        </p:txBody>
      </p:sp>
      <p:pic>
        <p:nvPicPr>
          <p:cNvPr id="3" name="Picture 2"/>
          <p:cNvPicPr>
            <a:picLocks noChangeAspect="1"/>
          </p:cNvPicPr>
          <p:nvPr/>
        </p:nvPicPr>
        <p:blipFill>
          <a:blip r:embed="rId4"/>
          <a:stretch>
            <a:fillRect/>
          </a:stretch>
        </p:blipFill>
        <p:spPr>
          <a:xfrm>
            <a:off x="7374551" y="5580761"/>
            <a:ext cx="1018120" cy="1018120"/>
          </a:xfrm>
          <a:prstGeom prst="rect">
            <a:avLst/>
          </a:prstGeom>
        </p:spPr>
      </p:pic>
    </p:spTree>
    <p:extLst>
      <p:ext uri="{BB962C8B-B14F-4D97-AF65-F5344CB8AC3E}">
        <p14:creationId xmlns:p14="http://schemas.microsoft.com/office/powerpoint/2010/main" xmlns="" val="3882569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 y="261385"/>
            <a:ext cx="8996362" cy="1143345"/>
          </a:xfrm>
        </p:spPr>
        <p:style>
          <a:lnRef idx="0">
            <a:scrgbClr r="0" g="0" b="0"/>
          </a:lnRef>
          <a:fillRef idx="1003">
            <a:schemeClr val="lt1"/>
          </a:fillRef>
          <a:effectRef idx="0">
            <a:scrgbClr r="0" g="0" b="0"/>
          </a:effectRef>
          <a:fontRef idx="major"/>
        </p:style>
        <p:txBody>
          <a:bodyPr>
            <a:normAutofit/>
          </a:bodyPr>
          <a:lstStyle/>
          <a:p>
            <a:pPr algn="l"/>
            <a:r>
              <a:rPr lang="en-GB" sz="3600" b="1" dirty="0">
                <a:solidFill>
                  <a:schemeClr val="accent6">
                    <a:lumMod val="75000"/>
                  </a:schemeClr>
                </a:solidFill>
              </a:rPr>
              <a:t>GROUPS TO </a:t>
            </a:r>
            <a:r>
              <a:rPr lang="en-GB" sz="3600" b="1" dirty="0" smtClean="0">
                <a:solidFill>
                  <a:schemeClr val="accent6">
                    <a:lumMod val="75000"/>
                  </a:schemeClr>
                </a:solidFill>
              </a:rPr>
              <a:t>BENEFIT [1] </a:t>
            </a:r>
            <a:endParaRPr lang="en-US" sz="3600" b="1" dirty="0">
              <a:solidFill>
                <a:schemeClr val="accent6">
                  <a:lumMod val="75000"/>
                </a:schemeClr>
              </a:solidFill>
              <a:latin typeface="Helvetica"/>
              <a:cs typeface="Helvetica"/>
            </a:endParaRPr>
          </a:p>
        </p:txBody>
      </p:sp>
      <p:sp>
        <p:nvSpPr>
          <p:cNvPr id="5" name="Text Placeholder 4"/>
          <p:cNvSpPr>
            <a:spLocks noGrp="1"/>
          </p:cNvSpPr>
          <p:nvPr>
            <p:ph type="body" idx="1"/>
          </p:nvPr>
        </p:nvSpPr>
        <p:spPr>
          <a:xfrm>
            <a:off x="531812" y="1218107"/>
            <a:ext cx="4040188" cy="639762"/>
          </a:xfrm>
        </p:spPr>
        <p:txBody>
          <a:bodyPr/>
          <a:lstStyle/>
          <a:p>
            <a:r>
              <a:rPr lang="en-ZA" dirty="0" smtClean="0"/>
              <a:t>Children </a:t>
            </a:r>
            <a:endParaRPr lang="en-ZA" dirty="0"/>
          </a:p>
        </p:txBody>
      </p:sp>
      <p:sp>
        <p:nvSpPr>
          <p:cNvPr id="6" name="Content Placeholder 5"/>
          <p:cNvSpPr>
            <a:spLocks noGrp="1"/>
          </p:cNvSpPr>
          <p:nvPr>
            <p:ph sz="half" idx="2"/>
          </p:nvPr>
        </p:nvSpPr>
        <p:spPr>
          <a:xfrm>
            <a:off x="147637" y="1844740"/>
            <a:ext cx="2801625" cy="2199226"/>
          </a:xfrm>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en-ZA" sz="2200" dirty="0"/>
              <a:t>Children </a:t>
            </a:r>
          </a:p>
          <a:p>
            <a:endParaRPr lang="en-ZA" dirty="0" smtClean="0"/>
          </a:p>
          <a:p>
            <a:endParaRPr lang="en-ZA" dirty="0"/>
          </a:p>
        </p:txBody>
      </p:sp>
      <p:sp>
        <p:nvSpPr>
          <p:cNvPr id="7" name="Text Placeholder 6"/>
          <p:cNvSpPr>
            <a:spLocks noGrp="1"/>
          </p:cNvSpPr>
          <p:nvPr>
            <p:ph type="body" sz="quarter" idx="3"/>
          </p:nvPr>
        </p:nvSpPr>
        <p:spPr>
          <a:xfrm>
            <a:off x="4645025" y="1218107"/>
            <a:ext cx="4041775" cy="639762"/>
          </a:xfrm>
        </p:spPr>
        <p:txBody>
          <a:bodyPr>
            <a:normAutofit/>
          </a:bodyPr>
          <a:lstStyle/>
          <a:p>
            <a:r>
              <a:rPr lang="en-ZA" dirty="0" smtClean="0"/>
              <a:t>How will they benefit </a:t>
            </a:r>
            <a:endParaRPr lang="en-ZA" dirty="0"/>
          </a:p>
        </p:txBody>
      </p:sp>
      <p:sp>
        <p:nvSpPr>
          <p:cNvPr id="8" name="Content Placeholder 7"/>
          <p:cNvSpPr>
            <a:spLocks noGrp="1"/>
          </p:cNvSpPr>
          <p:nvPr>
            <p:ph sz="quarter" idx="4"/>
          </p:nvPr>
        </p:nvSpPr>
        <p:spPr>
          <a:xfrm>
            <a:off x="3103809" y="1857954"/>
            <a:ext cx="6040192" cy="2186012"/>
          </a:xfrm>
        </p:spPr>
        <p:style>
          <a:lnRef idx="1">
            <a:schemeClr val="dk1"/>
          </a:lnRef>
          <a:fillRef idx="2">
            <a:schemeClr val="dk1"/>
          </a:fillRef>
          <a:effectRef idx="1">
            <a:schemeClr val="dk1"/>
          </a:effectRef>
          <a:fontRef idx="minor">
            <a:schemeClr val="dk1"/>
          </a:fontRef>
        </p:style>
        <p:txBody>
          <a:bodyPr>
            <a:normAutofit lnSpcReduction="10000"/>
          </a:bodyPr>
          <a:lstStyle/>
          <a:p>
            <a:r>
              <a:rPr lang="en-ZA" sz="2000" dirty="0"/>
              <a:t>The Bill protects the children from:</a:t>
            </a:r>
          </a:p>
          <a:p>
            <a:pPr lvl="1">
              <a:buClr>
                <a:schemeClr val="accent6"/>
              </a:buClr>
              <a:buFont typeface="Wingdings" panose="05000000000000000000" pitchFamily="2" charset="2"/>
              <a:buChar char="v"/>
            </a:pPr>
            <a:r>
              <a:rPr lang="en-ZA" sz="1600" dirty="0"/>
              <a:t>Use in creation of illegal media content (Child Pornography) for distribution in the SA market</a:t>
            </a:r>
          </a:p>
          <a:p>
            <a:pPr lvl="1">
              <a:buClr>
                <a:schemeClr val="accent6"/>
              </a:buClr>
              <a:buFont typeface="Wingdings" panose="05000000000000000000" pitchFamily="2" charset="2"/>
              <a:buChar char="v"/>
            </a:pPr>
            <a:r>
              <a:rPr lang="en-ZA" sz="1600" dirty="0"/>
              <a:t>Exposure to illegal content distributed in the SA environment, particularly online.</a:t>
            </a:r>
          </a:p>
          <a:p>
            <a:pPr lvl="1">
              <a:buClr>
                <a:schemeClr val="accent6"/>
              </a:buClr>
              <a:buFont typeface="Wingdings" panose="05000000000000000000" pitchFamily="2" charset="2"/>
              <a:buChar char="v"/>
            </a:pPr>
            <a:r>
              <a:rPr lang="en-ZA" sz="1600" dirty="0"/>
              <a:t>Exposure to harmful content online (Pornography / Sex, violence etc.). Premature exposure could have adverse psychological and behavioural impacts on children.</a:t>
            </a:r>
          </a:p>
          <a:p>
            <a:endParaRPr lang="en-ZA" dirty="0" smtClean="0"/>
          </a:p>
          <a:p>
            <a:pPr marL="0" indent="0">
              <a:buNone/>
            </a:pPr>
            <a:endParaRPr lang="en-ZA" dirty="0"/>
          </a:p>
        </p:txBody>
      </p:sp>
      <p:sp>
        <p:nvSpPr>
          <p:cNvPr id="3" name="Slide Number Placeholder 2"/>
          <p:cNvSpPr>
            <a:spLocks noGrp="1"/>
          </p:cNvSpPr>
          <p:nvPr>
            <p:ph type="sldNum" sz="quarter" idx="12"/>
          </p:nvPr>
        </p:nvSpPr>
        <p:spPr/>
        <p:txBody>
          <a:bodyPr/>
          <a:lstStyle/>
          <a:p>
            <a:fld id="{8843D58F-2DAB-1446-A47E-C34A82BC1FA1}" type="slidenum">
              <a:rPr lang="en-US" smtClean="0"/>
              <a:pPr/>
              <a:t>10</a:t>
            </a:fld>
            <a:endParaRPr lang="en-US" dirty="0"/>
          </a:p>
        </p:txBody>
      </p:sp>
      <p:sp>
        <p:nvSpPr>
          <p:cNvPr id="10" name="Content Placeholder 5"/>
          <p:cNvSpPr txBox="1">
            <a:spLocks/>
          </p:cNvSpPr>
          <p:nvPr/>
        </p:nvSpPr>
        <p:spPr>
          <a:xfrm>
            <a:off x="147637" y="4157124"/>
            <a:ext cx="2801625" cy="2199226"/>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dk1"/>
                </a:solidFill>
                <a:latin typeface="+mn-lt"/>
                <a:ea typeface="+mn-ea"/>
                <a:cs typeface="+mn-cs"/>
              </a:defRPr>
            </a:lvl9pPr>
          </a:lstStyle>
          <a:p>
            <a:pPr marL="0" indent="0">
              <a:buNone/>
            </a:pPr>
            <a:r>
              <a:rPr lang="en-ZA" sz="2200" dirty="0"/>
              <a:t>Adult consumers / </a:t>
            </a:r>
            <a:r>
              <a:rPr lang="en-ZA" sz="2200" dirty="0" smtClean="0"/>
              <a:t>parents </a:t>
            </a:r>
          </a:p>
          <a:p>
            <a:endParaRPr lang="en-ZA" dirty="0" smtClean="0"/>
          </a:p>
          <a:p>
            <a:endParaRPr lang="en-ZA" dirty="0"/>
          </a:p>
        </p:txBody>
      </p:sp>
      <p:sp>
        <p:nvSpPr>
          <p:cNvPr id="11" name="Content Placeholder 7"/>
          <p:cNvSpPr txBox="1">
            <a:spLocks/>
          </p:cNvSpPr>
          <p:nvPr/>
        </p:nvSpPr>
        <p:spPr>
          <a:xfrm>
            <a:off x="3103808" y="4170338"/>
            <a:ext cx="6040191" cy="218601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24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dk1"/>
                </a:solidFill>
                <a:latin typeface="+mn-lt"/>
                <a:ea typeface="+mn-ea"/>
                <a:cs typeface="+mn-cs"/>
              </a:defRPr>
            </a:lvl9pPr>
          </a:lstStyle>
          <a:p>
            <a:r>
              <a:rPr lang="en-ZA" sz="2200" dirty="0"/>
              <a:t>The Bill protects Adult consumers / parents through: </a:t>
            </a:r>
          </a:p>
          <a:p>
            <a:pPr lvl="1">
              <a:buClr>
                <a:schemeClr val="accent6"/>
              </a:buClr>
              <a:buFont typeface="Wingdings" panose="05000000000000000000" pitchFamily="2" charset="2"/>
              <a:buChar char="v"/>
            </a:pPr>
            <a:r>
              <a:rPr lang="en-ZA" sz="1800" dirty="0"/>
              <a:t>Clear labelling and consumer advisories of content online, enabling them to make responsible viewing choices for themselves and children in their care.</a:t>
            </a:r>
          </a:p>
          <a:p>
            <a:pPr lvl="1">
              <a:buClr>
                <a:schemeClr val="accent6"/>
              </a:buClr>
              <a:buFont typeface="Wingdings" panose="05000000000000000000" pitchFamily="2" charset="2"/>
              <a:buChar char="v"/>
            </a:pPr>
            <a:r>
              <a:rPr lang="en-ZA" sz="1800" dirty="0"/>
              <a:t>Awareness on available mechanisms required in safeguarding children online. </a:t>
            </a:r>
          </a:p>
          <a:p>
            <a:pPr lvl="1">
              <a:buClr>
                <a:schemeClr val="accent6"/>
              </a:buClr>
              <a:buFont typeface="Wingdings" panose="05000000000000000000" pitchFamily="2" charset="2"/>
              <a:buChar char="v"/>
            </a:pPr>
            <a:r>
              <a:rPr lang="en-ZA" sz="1800" dirty="0"/>
              <a:t>Responsiveness and accountability of the FPB and service providers when consumer complaints are lodged.</a:t>
            </a:r>
          </a:p>
        </p:txBody>
      </p:sp>
    </p:spTree>
    <p:extLst>
      <p:ext uri="{BB962C8B-B14F-4D97-AF65-F5344CB8AC3E}">
        <p14:creationId xmlns:p14="http://schemas.microsoft.com/office/powerpoint/2010/main" xmlns="" val="3859240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 y="261385"/>
            <a:ext cx="8996362" cy="1143345"/>
          </a:xfrm>
        </p:spPr>
        <p:style>
          <a:lnRef idx="0">
            <a:scrgbClr r="0" g="0" b="0"/>
          </a:lnRef>
          <a:fillRef idx="1003">
            <a:schemeClr val="lt1"/>
          </a:fillRef>
          <a:effectRef idx="0">
            <a:scrgbClr r="0" g="0" b="0"/>
          </a:effectRef>
          <a:fontRef idx="major"/>
        </p:style>
        <p:txBody>
          <a:bodyPr>
            <a:normAutofit/>
          </a:bodyPr>
          <a:lstStyle/>
          <a:p>
            <a:pPr algn="l"/>
            <a:r>
              <a:rPr lang="en-GB" sz="3600" b="1" dirty="0">
                <a:solidFill>
                  <a:schemeClr val="accent6">
                    <a:lumMod val="75000"/>
                  </a:schemeClr>
                </a:solidFill>
              </a:rPr>
              <a:t>GROUPS TO </a:t>
            </a:r>
            <a:r>
              <a:rPr lang="en-GB" sz="3600" b="1" dirty="0" smtClean="0">
                <a:solidFill>
                  <a:schemeClr val="accent6">
                    <a:lumMod val="75000"/>
                  </a:schemeClr>
                </a:solidFill>
              </a:rPr>
              <a:t>BENEFIT [2] </a:t>
            </a:r>
            <a:endParaRPr lang="en-US" sz="3600" b="1" dirty="0">
              <a:solidFill>
                <a:schemeClr val="accent6">
                  <a:lumMod val="75000"/>
                </a:schemeClr>
              </a:solidFill>
              <a:latin typeface="Helvetica"/>
              <a:cs typeface="Helvetica"/>
            </a:endParaRPr>
          </a:p>
        </p:txBody>
      </p:sp>
      <p:sp>
        <p:nvSpPr>
          <p:cNvPr id="6" name="Content Placeholder 5"/>
          <p:cNvSpPr>
            <a:spLocks noGrp="1"/>
          </p:cNvSpPr>
          <p:nvPr>
            <p:ph sz="half" idx="2"/>
          </p:nvPr>
        </p:nvSpPr>
        <p:spPr>
          <a:xfrm>
            <a:off x="147637" y="1404730"/>
            <a:ext cx="2801625" cy="2149839"/>
          </a:xfrm>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en-ZA" sz="2200" dirty="0"/>
              <a:t>Online distributors of films and games</a:t>
            </a:r>
          </a:p>
          <a:p>
            <a:pPr marL="0" indent="0">
              <a:buNone/>
            </a:pPr>
            <a:r>
              <a:rPr lang="en-ZA" sz="2200" dirty="0" smtClean="0"/>
              <a:t> </a:t>
            </a:r>
            <a:endParaRPr lang="en-ZA" sz="2200" dirty="0"/>
          </a:p>
          <a:p>
            <a:endParaRPr lang="en-ZA" dirty="0" smtClean="0"/>
          </a:p>
          <a:p>
            <a:endParaRPr lang="en-ZA" dirty="0"/>
          </a:p>
        </p:txBody>
      </p:sp>
      <p:sp>
        <p:nvSpPr>
          <p:cNvPr id="8" name="Content Placeholder 7"/>
          <p:cNvSpPr>
            <a:spLocks noGrp="1"/>
          </p:cNvSpPr>
          <p:nvPr>
            <p:ph sz="quarter" idx="4"/>
          </p:nvPr>
        </p:nvSpPr>
        <p:spPr>
          <a:xfrm>
            <a:off x="3103809" y="1404730"/>
            <a:ext cx="6040192" cy="2149839"/>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r>
              <a:rPr lang="en-ZA" dirty="0"/>
              <a:t>The Bill protects online distributors of films and games against piracy – Removal of requirement to submit material for pre-Classification allows distributors to retain control of the distribution model and enables building of controls.  </a:t>
            </a:r>
          </a:p>
          <a:p>
            <a:r>
              <a:rPr lang="en-ZA" dirty="0"/>
              <a:t>Quicker turn-around times for Classification decisions</a:t>
            </a:r>
          </a:p>
          <a:p>
            <a:r>
              <a:rPr lang="en-ZA" dirty="0"/>
              <a:t>Greater consumer confidence due to the use of  trusted classification methods</a:t>
            </a:r>
          </a:p>
        </p:txBody>
      </p:sp>
      <p:sp>
        <p:nvSpPr>
          <p:cNvPr id="3" name="Slide Number Placeholder 2"/>
          <p:cNvSpPr>
            <a:spLocks noGrp="1"/>
          </p:cNvSpPr>
          <p:nvPr>
            <p:ph type="sldNum" sz="quarter" idx="12"/>
          </p:nvPr>
        </p:nvSpPr>
        <p:spPr/>
        <p:txBody>
          <a:bodyPr/>
          <a:lstStyle/>
          <a:p>
            <a:fld id="{8843D58F-2DAB-1446-A47E-C34A82BC1FA1}" type="slidenum">
              <a:rPr lang="en-US" smtClean="0"/>
              <a:pPr/>
              <a:t>11</a:t>
            </a:fld>
            <a:endParaRPr lang="en-US" dirty="0"/>
          </a:p>
        </p:txBody>
      </p:sp>
      <p:sp>
        <p:nvSpPr>
          <p:cNvPr id="10" name="Content Placeholder 5"/>
          <p:cNvSpPr txBox="1">
            <a:spLocks/>
          </p:cNvSpPr>
          <p:nvPr/>
        </p:nvSpPr>
        <p:spPr>
          <a:xfrm>
            <a:off x="147637" y="3709115"/>
            <a:ext cx="2801625" cy="2485623"/>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dk1"/>
                </a:solidFill>
                <a:latin typeface="+mn-lt"/>
                <a:ea typeface="+mn-ea"/>
                <a:cs typeface="+mn-cs"/>
              </a:defRPr>
            </a:lvl9pPr>
          </a:lstStyle>
          <a:p>
            <a:pPr marL="0" indent="0">
              <a:buNone/>
            </a:pPr>
            <a:r>
              <a:rPr lang="en-ZA" dirty="0"/>
              <a:t>Law enforcement agencies (SAPS and NPA)</a:t>
            </a:r>
          </a:p>
          <a:p>
            <a:pPr marL="0" indent="0">
              <a:buNone/>
            </a:pPr>
            <a:endParaRPr lang="en-ZA" dirty="0" smtClean="0"/>
          </a:p>
          <a:p>
            <a:endParaRPr lang="en-ZA" dirty="0"/>
          </a:p>
        </p:txBody>
      </p:sp>
      <p:sp>
        <p:nvSpPr>
          <p:cNvPr id="11" name="Content Placeholder 7"/>
          <p:cNvSpPr txBox="1">
            <a:spLocks/>
          </p:cNvSpPr>
          <p:nvPr/>
        </p:nvSpPr>
        <p:spPr>
          <a:xfrm>
            <a:off x="3103808" y="3709115"/>
            <a:ext cx="6040191" cy="2485623"/>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dk1"/>
                </a:solidFill>
                <a:latin typeface="+mn-lt"/>
                <a:ea typeface="+mn-ea"/>
                <a:cs typeface="+mn-cs"/>
              </a:defRPr>
            </a:lvl9pPr>
          </a:lstStyle>
          <a:p>
            <a:r>
              <a:rPr lang="en-ZA" sz="1800" dirty="0"/>
              <a:t>Law enforcement agencies will, through this Bill, be empowered to prosecute effectively since perpetrators of prohibited content will be easily identifiable. </a:t>
            </a:r>
          </a:p>
          <a:p>
            <a:r>
              <a:rPr lang="en-ZA" sz="1800" dirty="0"/>
              <a:t>Law enforcement agencies can now, using penalties and fines provided for in Bill to combat piracy</a:t>
            </a:r>
          </a:p>
        </p:txBody>
      </p:sp>
    </p:spTree>
    <p:extLst>
      <p:ext uri="{BB962C8B-B14F-4D97-AF65-F5344CB8AC3E}">
        <p14:creationId xmlns:p14="http://schemas.microsoft.com/office/powerpoint/2010/main" xmlns="" val="2602893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 y="261385"/>
            <a:ext cx="8996362" cy="1143345"/>
          </a:xfrm>
        </p:spPr>
        <p:style>
          <a:lnRef idx="0">
            <a:scrgbClr r="0" g="0" b="0"/>
          </a:lnRef>
          <a:fillRef idx="1003">
            <a:schemeClr val="lt1"/>
          </a:fillRef>
          <a:effectRef idx="0">
            <a:scrgbClr r="0" g="0" b="0"/>
          </a:effectRef>
          <a:fontRef idx="major"/>
        </p:style>
        <p:txBody>
          <a:bodyPr>
            <a:normAutofit/>
          </a:bodyPr>
          <a:lstStyle/>
          <a:p>
            <a:pPr algn="l"/>
            <a:r>
              <a:rPr lang="en-GB" sz="3600" b="1" dirty="0">
                <a:solidFill>
                  <a:schemeClr val="accent6">
                    <a:lumMod val="75000"/>
                  </a:schemeClr>
                </a:solidFill>
              </a:rPr>
              <a:t>GROUPS TO </a:t>
            </a:r>
            <a:r>
              <a:rPr lang="en-GB" sz="3600" b="1" dirty="0" smtClean="0">
                <a:solidFill>
                  <a:schemeClr val="accent6">
                    <a:lumMod val="75000"/>
                  </a:schemeClr>
                </a:solidFill>
              </a:rPr>
              <a:t>BENEFIT [3] </a:t>
            </a:r>
            <a:endParaRPr lang="en-US" sz="3600" b="1" dirty="0">
              <a:solidFill>
                <a:schemeClr val="accent6">
                  <a:lumMod val="75000"/>
                </a:schemeClr>
              </a:solidFill>
              <a:latin typeface="Helvetica"/>
              <a:cs typeface="Helvetica"/>
            </a:endParaRPr>
          </a:p>
        </p:txBody>
      </p:sp>
      <p:sp>
        <p:nvSpPr>
          <p:cNvPr id="6" name="Content Placeholder 5"/>
          <p:cNvSpPr>
            <a:spLocks noGrp="1"/>
          </p:cNvSpPr>
          <p:nvPr>
            <p:ph sz="half" idx="2"/>
          </p:nvPr>
        </p:nvSpPr>
        <p:spPr>
          <a:xfrm>
            <a:off x="147637" y="1404731"/>
            <a:ext cx="2067529" cy="2149838"/>
          </a:xfrm>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en-ZA" sz="2200" dirty="0"/>
              <a:t>The Public </a:t>
            </a:r>
            <a:endParaRPr lang="en-ZA" sz="2000" dirty="0"/>
          </a:p>
        </p:txBody>
      </p:sp>
      <p:sp>
        <p:nvSpPr>
          <p:cNvPr id="8" name="Content Placeholder 7"/>
          <p:cNvSpPr>
            <a:spLocks noGrp="1"/>
          </p:cNvSpPr>
          <p:nvPr>
            <p:ph sz="quarter" idx="4"/>
          </p:nvPr>
        </p:nvSpPr>
        <p:spPr>
          <a:xfrm>
            <a:off x="2382592" y="1404730"/>
            <a:ext cx="6761409" cy="2149839"/>
          </a:xfrm>
        </p:spPr>
        <p:style>
          <a:lnRef idx="1">
            <a:schemeClr val="dk1"/>
          </a:lnRef>
          <a:fillRef idx="2">
            <a:schemeClr val="dk1"/>
          </a:fillRef>
          <a:effectRef idx="1">
            <a:schemeClr val="dk1"/>
          </a:effectRef>
          <a:fontRef idx="minor">
            <a:schemeClr val="dk1"/>
          </a:fontRef>
        </p:style>
        <p:txBody>
          <a:bodyPr>
            <a:normAutofit/>
          </a:bodyPr>
          <a:lstStyle/>
          <a:p>
            <a:r>
              <a:rPr lang="en-ZA" sz="2000" dirty="0"/>
              <a:t>Victims of online revenge pornography will now have recourse </a:t>
            </a:r>
            <a:r>
              <a:rPr lang="en-ZA" sz="2000" dirty="0" smtClean="0"/>
              <a:t>mechanism.</a:t>
            </a:r>
            <a:endParaRPr lang="en-ZA" sz="2000" dirty="0"/>
          </a:p>
          <a:p>
            <a:r>
              <a:rPr lang="en-ZA" sz="2000" dirty="0"/>
              <a:t>Members of the public will be empowered through digital literacy </a:t>
            </a:r>
            <a:r>
              <a:rPr lang="en-ZA" sz="2000" dirty="0" smtClean="0"/>
              <a:t>campaigns.</a:t>
            </a:r>
            <a:endParaRPr lang="en-ZA" sz="2000" dirty="0"/>
          </a:p>
          <a:p>
            <a:r>
              <a:rPr lang="en-ZA" sz="2000" dirty="0"/>
              <a:t>Make informed decisions through accessing content that has been classified and labelled </a:t>
            </a:r>
            <a:r>
              <a:rPr lang="en-ZA" sz="2000" dirty="0" smtClean="0"/>
              <a:t>appropriately.</a:t>
            </a:r>
            <a:endParaRPr lang="en-ZA" sz="2000" dirty="0"/>
          </a:p>
          <a:p>
            <a:endParaRPr lang="en-ZA" sz="2000" dirty="0"/>
          </a:p>
        </p:txBody>
      </p:sp>
      <p:sp>
        <p:nvSpPr>
          <p:cNvPr id="3" name="Slide Number Placeholder 2"/>
          <p:cNvSpPr>
            <a:spLocks noGrp="1"/>
          </p:cNvSpPr>
          <p:nvPr>
            <p:ph type="sldNum" sz="quarter" idx="12"/>
          </p:nvPr>
        </p:nvSpPr>
        <p:spPr/>
        <p:txBody>
          <a:bodyPr/>
          <a:lstStyle/>
          <a:p>
            <a:fld id="{8843D58F-2DAB-1446-A47E-C34A82BC1FA1}" type="slidenum">
              <a:rPr lang="en-US" smtClean="0"/>
              <a:pPr/>
              <a:t>12</a:t>
            </a:fld>
            <a:endParaRPr lang="en-US" dirty="0"/>
          </a:p>
        </p:txBody>
      </p:sp>
      <p:sp>
        <p:nvSpPr>
          <p:cNvPr id="10" name="Content Placeholder 5"/>
          <p:cNvSpPr txBox="1">
            <a:spLocks/>
          </p:cNvSpPr>
          <p:nvPr/>
        </p:nvSpPr>
        <p:spPr>
          <a:xfrm>
            <a:off x="147637" y="3709115"/>
            <a:ext cx="2067529" cy="1596981"/>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dk1"/>
                </a:solidFill>
                <a:latin typeface="+mn-lt"/>
                <a:ea typeface="+mn-ea"/>
                <a:cs typeface="+mn-cs"/>
              </a:defRPr>
            </a:lvl9pPr>
          </a:lstStyle>
          <a:p>
            <a:pPr marL="0" indent="0">
              <a:buNone/>
            </a:pPr>
            <a:r>
              <a:rPr lang="en-ZA" sz="2000" dirty="0" smtClean="0"/>
              <a:t>NGO’s </a:t>
            </a:r>
            <a:r>
              <a:rPr lang="en-ZA" sz="2000" dirty="0"/>
              <a:t>(e.g., Children Rights Organisations, etc.)</a:t>
            </a:r>
          </a:p>
          <a:p>
            <a:pPr marL="0" indent="0">
              <a:buNone/>
            </a:pPr>
            <a:endParaRPr lang="en-ZA" dirty="0"/>
          </a:p>
        </p:txBody>
      </p:sp>
      <p:sp>
        <p:nvSpPr>
          <p:cNvPr id="11" name="Content Placeholder 7"/>
          <p:cNvSpPr txBox="1">
            <a:spLocks/>
          </p:cNvSpPr>
          <p:nvPr/>
        </p:nvSpPr>
        <p:spPr>
          <a:xfrm>
            <a:off x="2382592" y="3709116"/>
            <a:ext cx="6761407" cy="159698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4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dk1"/>
                </a:solidFill>
                <a:latin typeface="+mn-lt"/>
                <a:ea typeface="+mn-ea"/>
                <a:cs typeface="+mn-cs"/>
              </a:defRPr>
            </a:lvl9pPr>
          </a:lstStyle>
          <a:p>
            <a:pPr lvl="0"/>
            <a:r>
              <a:rPr lang="en-ZA" sz="2200" dirty="0">
                <a:solidFill>
                  <a:prstClr val="black"/>
                </a:solidFill>
              </a:rPr>
              <a:t>Act provides scope for partnership and collaboration on digital media literacy campaigns and related matters. </a:t>
            </a:r>
          </a:p>
          <a:p>
            <a:pPr lvl="0"/>
            <a:r>
              <a:rPr lang="en-ZA" sz="2200" dirty="0">
                <a:solidFill>
                  <a:prstClr val="black"/>
                </a:solidFill>
              </a:rPr>
              <a:t>Act also provides legislative certainty and enhance advocacy initiatives when advancing the rights of children </a:t>
            </a:r>
            <a:r>
              <a:rPr lang="en-ZA" sz="2200" dirty="0" smtClean="0">
                <a:solidFill>
                  <a:prstClr val="black"/>
                </a:solidFill>
              </a:rPr>
              <a:t>online. </a:t>
            </a:r>
            <a:endParaRPr lang="en-ZA" sz="2200" dirty="0">
              <a:solidFill>
                <a:prstClr val="black"/>
              </a:solidFill>
            </a:endParaRPr>
          </a:p>
        </p:txBody>
      </p:sp>
      <p:sp>
        <p:nvSpPr>
          <p:cNvPr id="13" name="Content Placeholder 5"/>
          <p:cNvSpPr txBox="1">
            <a:spLocks/>
          </p:cNvSpPr>
          <p:nvPr/>
        </p:nvSpPr>
        <p:spPr>
          <a:xfrm>
            <a:off x="98165" y="5460642"/>
            <a:ext cx="2113075" cy="953037"/>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dk1"/>
                </a:solidFill>
                <a:latin typeface="+mn-lt"/>
                <a:ea typeface="+mn-ea"/>
                <a:cs typeface="+mn-cs"/>
              </a:defRPr>
            </a:lvl9pPr>
          </a:lstStyle>
          <a:p>
            <a:pPr marL="0" indent="0">
              <a:buFont typeface="Arial"/>
              <a:buNone/>
            </a:pPr>
            <a:r>
              <a:rPr lang="en-ZA" sz="2000" dirty="0" smtClean="0"/>
              <a:t>Dept. of Communications</a:t>
            </a:r>
          </a:p>
          <a:p>
            <a:pPr marL="0" indent="0">
              <a:buFont typeface="Arial"/>
              <a:buNone/>
            </a:pPr>
            <a:endParaRPr lang="en-ZA" sz="2000" dirty="0"/>
          </a:p>
        </p:txBody>
      </p:sp>
      <p:sp>
        <p:nvSpPr>
          <p:cNvPr id="14" name="Content Placeholder 7"/>
          <p:cNvSpPr txBox="1">
            <a:spLocks/>
          </p:cNvSpPr>
          <p:nvPr/>
        </p:nvSpPr>
        <p:spPr>
          <a:xfrm>
            <a:off x="2382591" y="5460642"/>
            <a:ext cx="6761407" cy="953037"/>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dk1"/>
                </a:solidFill>
                <a:latin typeface="+mn-lt"/>
                <a:ea typeface="+mn-ea"/>
                <a:cs typeface="+mn-cs"/>
              </a:defRPr>
            </a:lvl9pPr>
          </a:lstStyle>
          <a:p>
            <a:r>
              <a:rPr lang="en-ZA" sz="2000" dirty="0" smtClean="0"/>
              <a:t>The cost of establishing the Online Content and Digital Media Literacy Directorate. </a:t>
            </a:r>
          </a:p>
          <a:p>
            <a:pPr marL="0" indent="0">
              <a:buFont typeface="Arial"/>
              <a:buNone/>
            </a:pPr>
            <a:endParaRPr lang="en-ZA" dirty="0"/>
          </a:p>
        </p:txBody>
      </p:sp>
    </p:spTree>
    <p:extLst>
      <p:ext uri="{BB962C8B-B14F-4D97-AF65-F5344CB8AC3E}">
        <p14:creationId xmlns:p14="http://schemas.microsoft.com/office/powerpoint/2010/main" xmlns="" val="1129753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 y="261386"/>
            <a:ext cx="8996362" cy="640136"/>
          </a:xfrm>
        </p:spPr>
        <p:style>
          <a:lnRef idx="0">
            <a:scrgbClr r="0" g="0" b="0"/>
          </a:lnRef>
          <a:fillRef idx="1003">
            <a:schemeClr val="lt1"/>
          </a:fillRef>
          <a:effectRef idx="0">
            <a:scrgbClr r="0" g="0" b="0"/>
          </a:effectRef>
          <a:fontRef idx="major"/>
        </p:style>
        <p:txBody>
          <a:bodyPr>
            <a:normAutofit/>
          </a:bodyPr>
          <a:lstStyle/>
          <a:p>
            <a:pPr algn="l"/>
            <a:r>
              <a:rPr lang="en-GB" sz="3600" b="1" dirty="0">
                <a:solidFill>
                  <a:schemeClr val="accent6">
                    <a:lumMod val="75000"/>
                  </a:schemeClr>
                </a:solidFill>
              </a:rPr>
              <a:t>GROUPS TO </a:t>
            </a:r>
            <a:r>
              <a:rPr lang="en-GB" sz="3600" b="1" dirty="0" smtClean="0">
                <a:solidFill>
                  <a:schemeClr val="accent6">
                    <a:lumMod val="75000"/>
                  </a:schemeClr>
                </a:solidFill>
              </a:rPr>
              <a:t>BENEFIT [4] </a:t>
            </a:r>
            <a:endParaRPr lang="en-US" sz="3600" b="1" dirty="0">
              <a:solidFill>
                <a:schemeClr val="accent6">
                  <a:lumMod val="75000"/>
                </a:schemeClr>
              </a:solidFill>
              <a:latin typeface="Helvetica"/>
              <a:cs typeface="Helvetica"/>
            </a:endParaRPr>
          </a:p>
        </p:txBody>
      </p:sp>
      <p:sp>
        <p:nvSpPr>
          <p:cNvPr id="6" name="Content Placeholder 5"/>
          <p:cNvSpPr>
            <a:spLocks noGrp="1"/>
          </p:cNvSpPr>
          <p:nvPr>
            <p:ph sz="half" idx="2"/>
          </p:nvPr>
        </p:nvSpPr>
        <p:spPr>
          <a:xfrm>
            <a:off x="147637" y="1043190"/>
            <a:ext cx="1887225" cy="1906073"/>
          </a:xfrm>
        </p:spPr>
        <p:style>
          <a:lnRef idx="1">
            <a:schemeClr val="dk1"/>
          </a:lnRef>
          <a:fillRef idx="2">
            <a:schemeClr val="dk1"/>
          </a:fillRef>
          <a:effectRef idx="1">
            <a:schemeClr val="dk1"/>
          </a:effectRef>
          <a:fontRef idx="minor">
            <a:schemeClr val="dk1"/>
          </a:fontRef>
        </p:style>
        <p:txBody>
          <a:bodyPr>
            <a:normAutofit/>
          </a:bodyPr>
          <a:lstStyle/>
          <a:p>
            <a:r>
              <a:rPr lang="en-ZA" sz="1700" dirty="0"/>
              <a:t>Commercial Online content distributors</a:t>
            </a:r>
          </a:p>
          <a:p>
            <a:pPr marL="0" indent="0">
              <a:buNone/>
            </a:pPr>
            <a:endParaRPr lang="en-ZA" sz="1800" dirty="0"/>
          </a:p>
        </p:txBody>
      </p:sp>
      <p:sp>
        <p:nvSpPr>
          <p:cNvPr id="8" name="Content Placeholder 7"/>
          <p:cNvSpPr>
            <a:spLocks noGrp="1"/>
          </p:cNvSpPr>
          <p:nvPr>
            <p:ph sz="quarter" idx="4"/>
          </p:nvPr>
        </p:nvSpPr>
        <p:spPr>
          <a:xfrm>
            <a:off x="2034862" y="1043191"/>
            <a:ext cx="7109139" cy="1906072"/>
          </a:xfrm>
        </p:spPr>
        <p:style>
          <a:lnRef idx="1">
            <a:schemeClr val="dk1"/>
          </a:lnRef>
          <a:fillRef idx="2">
            <a:schemeClr val="dk1"/>
          </a:fillRef>
          <a:effectRef idx="1">
            <a:schemeClr val="dk1"/>
          </a:effectRef>
          <a:fontRef idx="minor">
            <a:schemeClr val="dk1"/>
          </a:fontRef>
        </p:style>
        <p:txBody>
          <a:bodyPr>
            <a:normAutofit fontScale="70000" lnSpcReduction="20000"/>
          </a:bodyPr>
          <a:lstStyle/>
          <a:p>
            <a:r>
              <a:rPr lang="en-ZA" dirty="0"/>
              <a:t>They will now be required to pay licencing fees to FPB to self-classify. </a:t>
            </a:r>
          </a:p>
          <a:p>
            <a:r>
              <a:rPr lang="en-ZA" dirty="0"/>
              <a:t>The current cost </a:t>
            </a:r>
            <a:r>
              <a:rPr lang="en-ZA" dirty="0" smtClean="0"/>
              <a:t>is R795 </a:t>
            </a:r>
            <a:r>
              <a:rPr lang="en-ZA" dirty="0"/>
              <a:t>000.00/ annum to enter into online distribution agreements (study to determine appropriate fees is currently under review)</a:t>
            </a:r>
          </a:p>
          <a:p>
            <a:r>
              <a:rPr lang="en-ZA" dirty="0"/>
              <a:t>The cost of acquiring compliance and monitoring staff to implement the FPB Classification guidelines. </a:t>
            </a:r>
          </a:p>
          <a:p>
            <a:r>
              <a:rPr lang="en-ZA" dirty="0"/>
              <a:t>Cost of submitting material for classification should they opt not to conclude online distribution agreement</a:t>
            </a:r>
          </a:p>
          <a:p>
            <a:endParaRPr lang="en-ZA" dirty="0"/>
          </a:p>
        </p:txBody>
      </p:sp>
      <p:sp>
        <p:nvSpPr>
          <p:cNvPr id="3" name="Slide Number Placeholder 2"/>
          <p:cNvSpPr>
            <a:spLocks noGrp="1"/>
          </p:cNvSpPr>
          <p:nvPr>
            <p:ph type="sldNum" sz="quarter" idx="12"/>
          </p:nvPr>
        </p:nvSpPr>
        <p:spPr/>
        <p:txBody>
          <a:bodyPr/>
          <a:lstStyle/>
          <a:p>
            <a:fld id="{8843D58F-2DAB-1446-A47E-C34A82BC1FA1}" type="slidenum">
              <a:rPr lang="en-US" smtClean="0"/>
              <a:pPr/>
              <a:t>13</a:t>
            </a:fld>
            <a:endParaRPr lang="en-US" dirty="0"/>
          </a:p>
        </p:txBody>
      </p:sp>
      <p:sp>
        <p:nvSpPr>
          <p:cNvPr id="10" name="Content Placeholder 5"/>
          <p:cNvSpPr txBox="1">
            <a:spLocks/>
          </p:cNvSpPr>
          <p:nvPr/>
        </p:nvSpPr>
        <p:spPr>
          <a:xfrm>
            <a:off x="147637" y="2949263"/>
            <a:ext cx="1887225" cy="3503051"/>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dk1"/>
                </a:solidFill>
                <a:latin typeface="+mn-lt"/>
                <a:ea typeface="+mn-ea"/>
                <a:cs typeface="+mn-cs"/>
              </a:defRPr>
            </a:lvl9pPr>
          </a:lstStyle>
          <a:p>
            <a:r>
              <a:rPr lang="en-ZA" sz="1700" dirty="0"/>
              <a:t>Film and Publication Board</a:t>
            </a:r>
          </a:p>
        </p:txBody>
      </p:sp>
      <p:sp>
        <p:nvSpPr>
          <p:cNvPr id="11" name="Content Placeholder 7"/>
          <p:cNvSpPr txBox="1">
            <a:spLocks/>
          </p:cNvSpPr>
          <p:nvPr/>
        </p:nvSpPr>
        <p:spPr>
          <a:xfrm>
            <a:off x="2034862" y="2949263"/>
            <a:ext cx="7109138" cy="350305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dk1"/>
                </a:solidFill>
                <a:latin typeface="+mn-lt"/>
                <a:ea typeface="+mn-ea"/>
                <a:cs typeface="+mn-cs"/>
              </a:defRPr>
            </a:lvl9pPr>
          </a:lstStyle>
          <a:p>
            <a:r>
              <a:rPr lang="en-ZA" sz="1700" dirty="0"/>
              <a:t>The cost of acquiring technologies to improve online monitoring infrastructure. </a:t>
            </a:r>
          </a:p>
          <a:p>
            <a:r>
              <a:rPr lang="en-ZA" sz="1700" dirty="0"/>
              <a:t>Cost of additional research to understand trends in the </a:t>
            </a:r>
            <a:r>
              <a:rPr lang="en-ZA" sz="1700" dirty="0" smtClean="0"/>
              <a:t>SA </a:t>
            </a:r>
            <a:r>
              <a:rPr lang="en-ZA" sz="1700" dirty="0"/>
              <a:t>market. </a:t>
            </a:r>
          </a:p>
          <a:p>
            <a:r>
              <a:rPr lang="en-ZA" sz="1700" dirty="0"/>
              <a:t>Cost for an expanded digital media literacy campaign to reach bigger segment of South African population. </a:t>
            </a:r>
          </a:p>
          <a:p>
            <a:r>
              <a:rPr lang="en-ZA" sz="1700" dirty="0"/>
              <a:t>Cost of re-skilling current personnel to adapt to the new regulatory environment and technology. </a:t>
            </a:r>
          </a:p>
          <a:p>
            <a:r>
              <a:rPr lang="en-ZA" sz="1700" dirty="0"/>
              <a:t>Cost of change management and process re-engineering to assist the organisation in adapting to the new environment. </a:t>
            </a:r>
          </a:p>
          <a:p>
            <a:r>
              <a:rPr lang="en-ZA" sz="1700" dirty="0"/>
              <a:t>Increased personnel and resources to support the work of the Enforcement Committee. </a:t>
            </a:r>
          </a:p>
          <a:p>
            <a:r>
              <a:rPr lang="en-ZA" sz="1700" dirty="0"/>
              <a:t>Cost of litigation in enforcing industry </a:t>
            </a:r>
            <a:r>
              <a:rPr lang="en-ZA" sz="1700" dirty="0" smtClean="0"/>
              <a:t>compliance. </a:t>
            </a:r>
            <a:endParaRPr lang="en-ZA" sz="1700" dirty="0"/>
          </a:p>
        </p:txBody>
      </p:sp>
    </p:spTree>
    <p:extLst>
      <p:ext uri="{BB962C8B-B14F-4D97-AF65-F5344CB8AC3E}">
        <p14:creationId xmlns:p14="http://schemas.microsoft.com/office/powerpoint/2010/main" xmlns="" val="550158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274638"/>
            <a:ext cx="9069388" cy="886897"/>
          </a:xfrm>
        </p:spPr>
        <p:style>
          <a:lnRef idx="0">
            <a:scrgbClr r="0" g="0" b="0"/>
          </a:lnRef>
          <a:fillRef idx="1003">
            <a:schemeClr val="lt1"/>
          </a:fillRef>
          <a:effectRef idx="0">
            <a:scrgbClr r="0" g="0" b="0"/>
          </a:effectRef>
          <a:fontRef idx="major"/>
        </p:style>
        <p:txBody>
          <a:bodyPr>
            <a:normAutofit/>
          </a:bodyPr>
          <a:lstStyle/>
          <a:p>
            <a:pPr algn="l"/>
            <a:r>
              <a:rPr lang="en-GB" sz="3600" b="1" dirty="0" smtClean="0">
                <a:solidFill>
                  <a:schemeClr val="accent6">
                    <a:lumMod val="75000"/>
                  </a:schemeClr>
                </a:solidFill>
              </a:rPr>
              <a:t>SOUTH AFRICAN COMMUNICATIONS FORUM</a:t>
            </a:r>
            <a:endParaRPr lang="en-US" sz="3600" b="1" dirty="0">
              <a:solidFill>
                <a:schemeClr val="accent6">
                  <a:lumMod val="75000"/>
                </a:schemeClr>
              </a:solidFill>
              <a:latin typeface="Helvetica"/>
              <a:cs typeface="Helvetica"/>
            </a:endParaRPr>
          </a:p>
        </p:txBody>
      </p:sp>
      <p:sp>
        <p:nvSpPr>
          <p:cNvPr id="5" name="Text Placeholder 4"/>
          <p:cNvSpPr>
            <a:spLocks noGrp="1"/>
          </p:cNvSpPr>
          <p:nvPr>
            <p:ph type="body" idx="1"/>
          </p:nvPr>
        </p:nvSpPr>
        <p:spPr>
          <a:xfrm>
            <a:off x="74612" y="1218107"/>
            <a:ext cx="3956475" cy="456147"/>
          </a:xfrm>
        </p:spPr>
        <p:style>
          <a:lnRef idx="1">
            <a:schemeClr val="dk1"/>
          </a:lnRef>
          <a:fillRef idx="2">
            <a:schemeClr val="dk1"/>
          </a:fillRef>
          <a:effectRef idx="1">
            <a:schemeClr val="dk1"/>
          </a:effectRef>
          <a:fontRef idx="minor">
            <a:schemeClr val="dk1"/>
          </a:fontRef>
        </p:style>
        <p:txBody>
          <a:bodyPr>
            <a:normAutofit lnSpcReduction="10000"/>
          </a:bodyPr>
          <a:lstStyle/>
          <a:p>
            <a:r>
              <a:rPr lang="en-ZA" dirty="0" smtClean="0"/>
              <a:t>Comments/Inputs</a:t>
            </a:r>
            <a:endParaRPr lang="en-ZA" dirty="0"/>
          </a:p>
        </p:txBody>
      </p:sp>
      <p:sp>
        <p:nvSpPr>
          <p:cNvPr id="6" name="Content Placeholder 5"/>
          <p:cNvSpPr>
            <a:spLocks noGrp="1"/>
          </p:cNvSpPr>
          <p:nvPr>
            <p:ph sz="half" idx="2"/>
          </p:nvPr>
        </p:nvSpPr>
        <p:spPr>
          <a:xfrm>
            <a:off x="74612" y="1730826"/>
            <a:ext cx="3956475" cy="4612309"/>
          </a:xfrm>
        </p:spPr>
        <p:style>
          <a:lnRef idx="1">
            <a:schemeClr val="dk1"/>
          </a:lnRef>
          <a:fillRef idx="2">
            <a:schemeClr val="dk1"/>
          </a:fillRef>
          <a:effectRef idx="1">
            <a:schemeClr val="dk1"/>
          </a:effectRef>
          <a:fontRef idx="minor">
            <a:schemeClr val="dk1"/>
          </a:fontRef>
        </p:style>
        <p:txBody>
          <a:bodyPr>
            <a:normAutofit/>
          </a:bodyPr>
          <a:lstStyle/>
          <a:p>
            <a:r>
              <a:rPr lang="en-GB" sz="1800" dirty="0" smtClean="0"/>
              <a:t>(a) 	Child Sex Abuse Material is the preferred terminology to Child Pornography</a:t>
            </a:r>
          </a:p>
          <a:p>
            <a:r>
              <a:rPr lang="en-GB" sz="1800" dirty="0" smtClean="0"/>
              <a:t>(b)   Powers of Compliance monitors in section 15(A) are too broad and open to abuse. No basis was provided for this proposition</a:t>
            </a:r>
            <a:endParaRPr lang="en-ZA" sz="1800" dirty="0" smtClean="0"/>
          </a:p>
          <a:p>
            <a:endParaRPr lang="en-ZA" dirty="0" smtClean="0"/>
          </a:p>
          <a:p>
            <a:endParaRPr lang="en-ZA" dirty="0"/>
          </a:p>
        </p:txBody>
      </p:sp>
      <p:sp>
        <p:nvSpPr>
          <p:cNvPr id="7" name="Text Placeholder 6"/>
          <p:cNvSpPr>
            <a:spLocks noGrp="1"/>
          </p:cNvSpPr>
          <p:nvPr>
            <p:ph type="body" sz="quarter" idx="3"/>
          </p:nvPr>
        </p:nvSpPr>
        <p:spPr>
          <a:xfrm>
            <a:off x="4159877" y="1218107"/>
            <a:ext cx="4765182" cy="456147"/>
          </a:xfrm>
        </p:spPr>
        <p:style>
          <a:lnRef idx="1">
            <a:schemeClr val="dk1"/>
          </a:lnRef>
          <a:fillRef idx="2">
            <a:schemeClr val="dk1"/>
          </a:fillRef>
          <a:effectRef idx="1">
            <a:schemeClr val="dk1"/>
          </a:effectRef>
          <a:fontRef idx="minor">
            <a:schemeClr val="dk1"/>
          </a:fontRef>
        </p:style>
        <p:txBody>
          <a:bodyPr>
            <a:normAutofit lnSpcReduction="10000"/>
          </a:bodyPr>
          <a:lstStyle/>
          <a:p>
            <a:r>
              <a:rPr lang="en-ZA" dirty="0" smtClean="0"/>
              <a:t>Response by FPB &amp; DOC</a:t>
            </a:r>
            <a:endParaRPr lang="en-ZA" dirty="0"/>
          </a:p>
        </p:txBody>
      </p:sp>
      <p:sp>
        <p:nvSpPr>
          <p:cNvPr id="8" name="Content Placeholder 7"/>
          <p:cNvSpPr>
            <a:spLocks noGrp="1"/>
          </p:cNvSpPr>
          <p:nvPr>
            <p:ph sz="quarter" idx="4"/>
          </p:nvPr>
        </p:nvSpPr>
        <p:spPr>
          <a:xfrm>
            <a:off x="4159876" y="1730826"/>
            <a:ext cx="4765183" cy="4612309"/>
          </a:xfrm>
        </p:spPr>
        <p:style>
          <a:lnRef idx="1">
            <a:schemeClr val="dk1"/>
          </a:lnRef>
          <a:fillRef idx="2">
            <a:schemeClr val="dk1"/>
          </a:fillRef>
          <a:effectRef idx="1">
            <a:schemeClr val="dk1"/>
          </a:effectRef>
          <a:fontRef idx="minor">
            <a:schemeClr val="dk1"/>
          </a:fontRef>
        </p:style>
        <p:txBody>
          <a:bodyPr>
            <a:noAutofit/>
          </a:bodyPr>
          <a:lstStyle/>
          <a:p>
            <a:r>
              <a:rPr lang="en-ZA" sz="1600" dirty="0" smtClean="0"/>
              <a:t>It is suggested that the current term be retained as it is in line with the principal act dealing with sexual offences (Criminal Law Amendment Act) and therefore cross reference be made to the definition contained therein.</a:t>
            </a:r>
            <a:endParaRPr lang="en-ZA" sz="1600" i="1" dirty="0" smtClean="0"/>
          </a:p>
          <a:p>
            <a:pPr algn="just">
              <a:buNone/>
            </a:pPr>
            <a:endParaRPr lang="en-ZA" sz="1600" i="1" dirty="0" smtClean="0"/>
          </a:p>
          <a:p>
            <a:r>
              <a:rPr lang="en-GB" sz="1600" dirty="0" smtClean="0"/>
              <a:t>A comparative analysis was done with the UK, Canada, New Zealand, Singapore, the USA and Australia. In these jurisdictions, online content is monitored by individual members of the public who are able to issue a complaint to the relevant authority, which will then be acted upon. Similar provisions are introduced in the Bill  in section 18E. </a:t>
            </a:r>
          </a:p>
          <a:p>
            <a:pPr algn="just"/>
            <a:r>
              <a:rPr lang="en-ZA" sz="1600" dirty="0" smtClean="0"/>
              <a:t>With respect to section 15A, to ensure that the right to dignity and privacy is upheld, the section makes it obligatory for the consent of the owner of the premises/online medium to be obtained prior to any inspection.</a:t>
            </a:r>
          </a:p>
          <a:p>
            <a:endParaRPr lang="en-ZA" sz="1600" dirty="0" smtClean="0"/>
          </a:p>
          <a:p>
            <a:pPr marL="0" indent="0">
              <a:buNone/>
            </a:pPr>
            <a:endParaRPr lang="en-ZA" sz="1600" dirty="0"/>
          </a:p>
        </p:txBody>
      </p:sp>
      <p:sp>
        <p:nvSpPr>
          <p:cNvPr id="3" name="Slide Number Placeholder 2"/>
          <p:cNvSpPr>
            <a:spLocks noGrp="1"/>
          </p:cNvSpPr>
          <p:nvPr>
            <p:ph type="sldNum" sz="quarter" idx="12"/>
          </p:nvPr>
        </p:nvSpPr>
        <p:spPr/>
        <p:txBody>
          <a:bodyPr/>
          <a:lstStyle/>
          <a:p>
            <a:fld id="{8843D58F-2DAB-1446-A47E-C34A82BC1FA1}" type="slidenum">
              <a:rPr lang="en-US" smtClean="0"/>
              <a:pPr/>
              <a:t>14</a:t>
            </a:fld>
            <a:endParaRPr lang="en-US" dirty="0"/>
          </a:p>
        </p:txBody>
      </p:sp>
    </p:spTree>
    <p:extLst>
      <p:ext uri="{BB962C8B-B14F-4D97-AF65-F5344CB8AC3E}">
        <p14:creationId xmlns:p14="http://schemas.microsoft.com/office/powerpoint/2010/main" xmlns="" val="1003591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600" b="1" dirty="0" smtClean="0">
                <a:solidFill>
                  <a:schemeClr val="accent6">
                    <a:lumMod val="75000"/>
                  </a:schemeClr>
                </a:solidFill>
              </a:rPr>
              <a:t>SA COMMUNICATIONS FORUM [2] </a:t>
            </a:r>
            <a:endParaRPr lang="en-US" sz="3600" dirty="0">
              <a:solidFill>
                <a:schemeClr val="accent6">
                  <a:lumMod val="75000"/>
                </a:schemeClr>
              </a:solidFill>
              <a:latin typeface="Helvetica"/>
              <a:cs typeface="Helvetica"/>
            </a:endParaRPr>
          </a:p>
        </p:txBody>
      </p:sp>
      <p:sp>
        <p:nvSpPr>
          <p:cNvPr id="7" name="Text Placeholder 6"/>
          <p:cNvSpPr>
            <a:spLocks noGrp="1"/>
          </p:cNvSpPr>
          <p:nvPr>
            <p:ph type="body" idx="1"/>
          </p:nvPr>
        </p:nvSpPr>
        <p:spPr>
          <a:xfrm>
            <a:off x="457200" y="1535113"/>
            <a:ext cx="3638282" cy="639762"/>
          </a:xfrm>
        </p:spPr>
        <p:style>
          <a:lnRef idx="1">
            <a:schemeClr val="dk1"/>
          </a:lnRef>
          <a:fillRef idx="2">
            <a:schemeClr val="dk1"/>
          </a:fillRef>
          <a:effectRef idx="1">
            <a:schemeClr val="dk1"/>
          </a:effectRef>
          <a:fontRef idx="minor">
            <a:schemeClr val="dk1"/>
          </a:fontRef>
        </p:style>
        <p:txBody>
          <a:bodyPr/>
          <a:lstStyle/>
          <a:p>
            <a:r>
              <a:rPr lang="en-ZA" dirty="0" smtClean="0"/>
              <a:t>Comments/Inputs	</a:t>
            </a:r>
            <a:endParaRPr lang="en-ZA" dirty="0"/>
          </a:p>
        </p:txBody>
      </p:sp>
      <p:sp>
        <p:nvSpPr>
          <p:cNvPr id="8" name="Content Placeholder 7"/>
          <p:cNvSpPr>
            <a:spLocks noGrp="1"/>
          </p:cNvSpPr>
          <p:nvPr>
            <p:ph sz="half" idx="2"/>
          </p:nvPr>
        </p:nvSpPr>
        <p:spPr>
          <a:xfrm>
            <a:off x="457200" y="2174875"/>
            <a:ext cx="3638282" cy="3951288"/>
          </a:xfrm>
        </p:spPr>
        <p:style>
          <a:lnRef idx="1">
            <a:schemeClr val="dk1"/>
          </a:lnRef>
          <a:fillRef idx="2">
            <a:schemeClr val="dk1"/>
          </a:fillRef>
          <a:effectRef idx="1">
            <a:schemeClr val="dk1"/>
          </a:effectRef>
          <a:fontRef idx="minor">
            <a:schemeClr val="dk1"/>
          </a:fontRef>
        </p:style>
        <p:txBody>
          <a:bodyPr/>
          <a:lstStyle/>
          <a:p>
            <a:r>
              <a:rPr lang="en-GB" dirty="0" smtClean="0"/>
              <a:t>(c) definition of ' hate speech too broad, suggestion made on the definition.</a:t>
            </a:r>
            <a:endParaRPr lang="en-ZA"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ZA" dirty="0" smtClean="0"/>
          </a:p>
          <a:p>
            <a:endParaRPr lang="en-ZA" dirty="0"/>
          </a:p>
        </p:txBody>
      </p:sp>
      <p:sp>
        <p:nvSpPr>
          <p:cNvPr id="9" name="Text Placeholder 8"/>
          <p:cNvSpPr>
            <a:spLocks noGrp="1"/>
          </p:cNvSpPr>
          <p:nvPr>
            <p:ph type="body" sz="quarter" idx="3"/>
          </p:nvPr>
        </p:nvSpPr>
        <p:spPr>
          <a:xfrm>
            <a:off x="4340181" y="1535113"/>
            <a:ext cx="4346620" cy="639762"/>
          </a:xfrm>
        </p:spPr>
        <p:style>
          <a:lnRef idx="1">
            <a:schemeClr val="dk1"/>
          </a:lnRef>
          <a:fillRef idx="2">
            <a:schemeClr val="dk1"/>
          </a:fillRef>
          <a:effectRef idx="1">
            <a:schemeClr val="dk1"/>
          </a:effectRef>
          <a:fontRef idx="minor">
            <a:schemeClr val="dk1"/>
          </a:fontRef>
        </p:style>
        <p:txBody>
          <a:bodyPr/>
          <a:lstStyle/>
          <a:p>
            <a:r>
              <a:rPr lang="en-ZA" dirty="0" smtClean="0"/>
              <a:t>Response by FPB &amp; DOC</a:t>
            </a:r>
            <a:endParaRPr lang="en-ZA" dirty="0"/>
          </a:p>
        </p:txBody>
      </p:sp>
      <p:sp>
        <p:nvSpPr>
          <p:cNvPr id="10" name="Content Placeholder 9"/>
          <p:cNvSpPr>
            <a:spLocks noGrp="1"/>
          </p:cNvSpPr>
          <p:nvPr>
            <p:ph sz="quarter" idx="4"/>
          </p:nvPr>
        </p:nvSpPr>
        <p:spPr>
          <a:xfrm>
            <a:off x="4340181" y="2174875"/>
            <a:ext cx="4346619" cy="3951288"/>
          </a:xfrm>
        </p:spPr>
        <p:style>
          <a:lnRef idx="1">
            <a:schemeClr val="dk1"/>
          </a:lnRef>
          <a:fillRef idx="2">
            <a:schemeClr val="dk1"/>
          </a:fillRef>
          <a:effectRef idx="1">
            <a:schemeClr val="dk1"/>
          </a:effectRef>
          <a:fontRef idx="minor">
            <a:schemeClr val="dk1"/>
          </a:fontRef>
        </p:style>
        <p:txBody>
          <a:bodyPr>
            <a:normAutofit/>
          </a:bodyPr>
          <a:lstStyle/>
          <a:p>
            <a:r>
              <a:rPr lang="en-ZA" dirty="0" smtClean="0">
                <a:solidFill>
                  <a:schemeClr val="tx1"/>
                </a:solidFill>
              </a:rPr>
              <a:t>It is suggested that this definition be replaced with the definition of ‘prohibited content’ which would include the provisions of  section 16(2) of the Constitution and sections 16(2), (4) and 18(3) of the Act. </a:t>
            </a:r>
            <a:endParaRPr lang="en-ZA" dirty="0">
              <a:solidFill>
                <a:schemeClr val="tx1"/>
              </a:solidFill>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pPr/>
              <a:t>15</a:t>
            </a:fld>
            <a:endParaRPr lang="en-US" dirty="0"/>
          </a:p>
        </p:txBody>
      </p:sp>
    </p:spTree>
    <p:extLst>
      <p:ext uri="{BB962C8B-B14F-4D97-AF65-F5344CB8AC3E}">
        <p14:creationId xmlns:p14="http://schemas.microsoft.com/office/powerpoint/2010/main" xmlns="" val="3897910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600" b="1" dirty="0" smtClean="0">
                <a:solidFill>
                  <a:schemeClr val="accent6">
                    <a:lumMod val="75000"/>
                  </a:schemeClr>
                </a:solidFill>
              </a:rPr>
              <a:t>SA COMMUNICATIONS FORUM [3] </a:t>
            </a:r>
            <a:endParaRPr lang="en-ZA" sz="3600" dirty="0">
              <a:solidFill>
                <a:schemeClr val="accent6">
                  <a:lumMod val="75000"/>
                </a:schemeClr>
              </a:solidFill>
            </a:endParaRPr>
          </a:p>
        </p:txBody>
      </p:sp>
      <p:sp>
        <p:nvSpPr>
          <p:cNvPr id="3" name="Text Placeholder 2"/>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Comments/Inputs	</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r>
              <a:rPr lang="en-GB" sz="2000" dirty="0" smtClean="0"/>
              <a:t>(d) 	insert the words 'for commercial purposes' in the definition of distribute</a:t>
            </a:r>
            <a:endParaRPr lang="en-ZA" sz="2000" dirty="0" smtClean="0"/>
          </a:p>
          <a:p>
            <a:endParaRPr lang="en-ZA" dirty="0"/>
          </a:p>
        </p:txBody>
      </p:sp>
      <p:sp>
        <p:nvSpPr>
          <p:cNvPr id="5" name="Text Placeholder 4"/>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70000" lnSpcReduction="20000"/>
          </a:bodyPr>
          <a:lstStyle/>
          <a:p>
            <a:pPr algn="just"/>
            <a:r>
              <a:rPr lang="en-ZA" sz="2600" dirty="0" smtClean="0"/>
              <a:t>The Bill has been revised accordingly. A distinction is made between commercial online distributor and non-commercial online distributor.</a:t>
            </a:r>
          </a:p>
          <a:p>
            <a:pPr marL="0" indent="0" algn="just">
              <a:buNone/>
            </a:pPr>
            <a:endParaRPr lang="en-ZA" sz="2600" dirty="0" smtClean="0"/>
          </a:p>
          <a:p>
            <a:pPr algn="just"/>
            <a:r>
              <a:rPr lang="en-ZA" sz="2600" dirty="0" smtClean="0"/>
              <a:t>Only commercial online distributors will be required to register and classify films, games and publications.</a:t>
            </a:r>
          </a:p>
          <a:p>
            <a:pPr marL="0" indent="0" algn="just">
              <a:buNone/>
            </a:pPr>
            <a:endParaRPr lang="en-ZA" sz="2600" dirty="0" smtClean="0"/>
          </a:p>
          <a:p>
            <a:pPr algn="just"/>
            <a:r>
              <a:rPr lang="en-ZA" sz="2600" dirty="0" smtClean="0"/>
              <a:t>FPB will only have jurisdiction over non-commercial distributors (ugc) in respect of complaints and take down notices, they will not be required to pay a distribution fee or submit content for classification.</a:t>
            </a:r>
          </a:p>
          <a:p>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16</a:t>
            </a:fld>
            <a:endParaRPr lang="en-US" dirty="0"/>
          </a:p>
        </p:txBody>
      </p:sp>
    </p:spTree>
    <p:extLst>
      <p:ext uri="{BB962C8B-B14F-4D97-AF65-F5344CB8AC3E}">
        <p14:creationId xmlns:p14="http://schemas.microsoft.com/office/powerpoint/2010/main" xmlns="" val="940468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600" b="1" dirty="0" smtClean="0">
                <a:solidFill>
                  <a:schemeClr val="accent6">
                    <a:lumMod val="75000"/>
                  </a:schemeClr>
                </a:solidFill>
              </a:rPr>
              <a:t>SA COMMUNICATIONS FORUM [4] </a:t>
            </a:r>
            <a:endParaRPr lang="en-ZA" sz="3600" dirty="0">
              <a:solidFill>
                <a:schemeClr val="accent6">
                  <a:lumMod val="75000"/>
                </a:schemeClr>
              </a:solidFill>
            </a:endParaRPr>
          </a:p>
        </p:txBody>
      </p:sp>
      <p:sp>
        <p:nvSpPr>
          <p:cNvPr id="8" name="Text Placeholder 7"/>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Comments/inputs</a:t>
            </a:r>
            <a:endParaRPr lang="en-ZA" dirty="0"/>
          </a:p>
        </p:txBody>
      </p:sp>
      <p:sp>
        <p:nvSpPr>
          <p:cNvPr id="9" name="Content Placeholder 8"/>
          <p:cNvSpPr>
            <a:spLocks noGrp="1"/>
          </p:cNvSpPr>
          <p:nvPr>
            <p:ph sz="half" idx="2"/>
          </p:nvPr>
        </p:nvSpPr>
        <p:spPr/>
        <p:style>
          <a:lnRef idx="1">
            <a:schemeClr val="dk1"/>
          </a:lnRef>
          <a:fillRef idx="2">
            <a:schemeClr val="dk1"/>
          </a:fillRef>
          <a:effectRef idx="1">
            <a:schemeClr val="dk1"/>
          </a:effectRef>
          <a:fontRef idx="minor">
            <a:schemeClr val="dk1"/>
          </a:fontRef>
        </p:style>
        <p:txBody>
          <a:bodyPr>
            <a:normAutofit/>
          </a:bodyPr>
          <a:lstStyle/>
          <a:p>
            <a:r>
              <a:rPr lang="en-GB" sz="2000" dirty="0" smtClean="0"/>
              <a:t>(e) section 18(8) seeks to impose restrictions on ICASA</a:t>
            </a:r>
          </a:p>
          <a:p>
            <a:pPr>
              <a:buNone/>
            </a:pPr>
            <a:endParaRPr lang="en-ZA" sz="2000" dirty="0" smtClean="0"/>
          </a:p>
          <a:p>
            <a:r>
              <a:rPr lang="en-GB" sz="2000" dirty="0" smtClean="0"/>
              <a:t>(f) section 18E does not accord the respondent of illegal content 	an opportunity to be heard before content is taken down.</a:t>
            </a:r>
            <a:endParaRPr lang="en-ZA" sz="2000" dirty="0"/>
          </a:p>
        </p:txBody>
      </p:sp>
      <p:sp>
        <p:nvSpPr>
          <p:cNvPr id="10" name="Text Placeholder 9"/>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ZA" dirty="0" smtClean="0"/>
              <a:t>Response by FPB &amp; DOC</a:t>
            </a:r>
            <a:endParaRPr lang="en-ZA" dirty="0"/>
          </a:p>
        </p:txBody>
      </p:sp>
      <p:sp>
        <p:nvSpPr>
          <p:cNvPr id="11" name="Content Placeholder 10"/>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92500"/>
          </a:bodyPr>
          <a:lstStyle/>
          <a:p>
            <a:pPr algn="justLow"/>
            <a:r>
              <a:rPr lang="en-GB" dirty="0" smtClean="0"/>
              <a:t>This section has been deleted. </a:t>
            </a:r>
          </a:p>
          <a:p>
            <a:pPr algn="justLow">
              <a:buNone/>
            </a:pPr>
            <a:endParaRPr lang="en-GB" dirty="0" smtClean="0"/>
          </a:p>
          <a:p>
            <a:r>
              <a:rPr lang="en-GB" dirty="0" smtClean="0"/>
              <a:t>Cross reference to section 77 of the Electronic Communications and Transactions Act has been made which outlines the procedure to be followed regarding take down notices and provides the other party an opportunity to respond.</a:t>
            </a:r>
          </a:p>
          <a:p>
            <a:pPr>
              <a:buNone/>
            </a:pPr>
            <a:endParaRPr lang="en-ZA" dirty="0"/>
          </a:p>
        </p:txBody>
      </p:sp>
      <p:sp>
        <p:nvSpPr>
          <p:cNvPr id="2" name="Slide Number Placeholder 1"/>
          <p:cNvSpPr>
            <a:spLocks noGrp="1"/>
          </p:cNvSpPr>
          <p:nvPr>
            <p:ph type="sldNum" sz="quarter" idx="12"/>
          </p:nvPr>
        </p:nvSpPr>
        <p:spPr/>
        <p:txBody>
          <a:bodyPr/>
          <a:lstStyle/>
          <a:p>
            <a:fld id="{8843D58F-2DAB-1446-A47E-C34A82BC1FA1}" type="slidenum">
              <a:rPr lang="en-US" smtClean="0"/>
              <a:pPr/>
              <a:t>17</a:t>
            </a:fld>
            <a:endParaRPr lang="en-US" dirty="0"/>
          </a:p>
        </p:txBody>
      </p:sp>
    </p:spTree>
    <p:extLst>
      <p:ext uri="{BB962C8B-B14F-4D97-AF65-F5344CB8AC3E}">
        <p14:creationId xmlns:p14="http://schemas.microsoft.com/office/powerpoint/2010/main" xmlns="" val="799904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600" b="1" dirty="0" smtClean="0">
                <a:solidFill>
                  <a:schemeClr val="accent6">
                    <a:lumMod val="75000"/>
                  </a:schemeClr>
                </a:solidFill>
              </a:rPr>
              <a:t>SA COMMUNICATIONS FORUM [5] </a:t>
            </a:r>
            <a:endParaRPr lang="en-ZA" sz="3600" dirty="0">
              <a:solidFill>
                <a:schemeClr val="accent6">
                  <a:lumMod val="75000"/>
                </a:schemeClr>
              </a:solidFill>
            </a:endParaRPr>
          </a:p>
        </p:txBody>
      </p:sp>
      <p:sp>
        <p:nvSpPr>
          <p:cNvPr id="3" name="Text Placeholder 2"/>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Comments/Inputs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r>
              <a:rPr lang="en-GB" dirty="0" smtClean="0"/>
              <a:t>(g) 	SA Communications forum supports accreditation of foreign rating systems and establishment of an independent classification authority as proposed in section 18(c)</a:t>
            </a:r>
            <a:endParaRPr lang="en-ZA" dirty="0" smtClean="0"/>
          </a:p>
          <a:p>
            <a:endParaRPr lang="en-ZA" dirty="0"/>
          </a:p>
        </p:txBody>
      </p:sp>
      <p:sp>
        <p:nvSpPr>
          <p:cNvPr id="5" name="Text Placeholder 4"/>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92500" lnSpcReduction="10000"/>
          </a:bodyPr>
          <a:lstStyle/>
          <a:p>
            <a:r>
              <a:rPr lang="en-GB" dirty="0" smtClean="0"/>
              <a:t>FPB has been advised against the establishment of an independent classification body for film classification as this would result in the FPB outsourcing its mandate.  The Bill now makes provision for co-regulation which entails self classification by online distributors using FPB guidelines and under the regulatory  supervision  of FPB.</a:t>
            </a:r>
          </a:p>
          <a:p>
            <a:endParaRPr lang="en-ZA" dirty="0">
              <a:solidFill>
                <a:schemeClr val="tx1"/>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pPr/>
              <a:t>18</a:t>
            </a:fld>
            <a:endParaRPr lang="en-US" dirty="0"/>
          </a:p>
        </p:txBody>
      </p:sp>
    </p:spTree>
    <p:extLst>
      <p:ext uri="{BB962C8B-B14F-4D97-AF65-F5344CB8AC3E}">
        <p14:creationId xmlns:p14="http://schemas.microsoft.com/office/powerpoint/2010/main" xmlns="" val="1483971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5135"/>
          </a:xfrm>
        </p:spPr>
        <p:style>
          <a:lnRef idx="0">
            <a:scrgbClr r="0" g="0" b="0"/>
          </a:lnRef>
          <a:fillRef idx="1003">
            <a:schemeClr val="lt1"/>
          </a:fillRef>
          <a:effectRef idx="0">
            <a:scrgbClr r="0" g="0" b="0"/>
          </a:effectRef>
          <a:fontRef idx="major"/>
        </p:style>
        <p:txBody>
          <a:bodyPr>
            <a:normAutofit fontScale="90000"/>
          </a:bodyPr>
          <a:lstStyle/>
          <a:p>
            <a:pPr algn="l"/>
            <a:r>
              <a:rPr lang="en-GB" sz="4000" b="1" dirty="0" smtClean="0">
                <a:solidFill>
                  <a:schemeClr val="accent6">
                    <a:lumMod val="75000"/>
                  </a:schemeClr>
                </a:solidFill>
              </a:rPr>
              <a:t/>
            </a:r>
            <a:br>
              <a:rPr lang="en-GB" sz="4000" b="1" dirty="0" smtClean="0">
                <a:solidFill>
                  <a:schemeClr val="accent6">
                    <a:lumMod val="75000"/>
                  </a:schemeClr>
                </a:solidFill>
              </a:rPr>
            </a:br>
            <a:r>
              <a:rPr lang="en-GB" sz="4000" b="1" dirty="0" smtClean="0">
                <a:solidFill>
                  <a:schemeClr val="accent6">
                    <a:lumMod val="75000"/>
                  </a:schemeClr>
                </a:solidFill>
              </a:rPr>
              <a:t>RIGHT 2 KNOW [1] </a:t>
            </a:r>
            <a:r>
              <a:rPr lang="en-ZA" b="1" dirty="0" smtClean="0"/>
              <a:t/>
            </a:r>
            <a:br>
              <a:rPr lang="en-ZA" b="1" dirty="0" smtClean="0"/>
            </a:br>
            <a:endParaRPr lang="en-ZA" b="1" dirty="0"/>
          </a:p>
        </p:txBody>
      </p:sp>
      <p:sp>
        <p:nvSpPr>
          <p:cNvPr id="3" name="Text Placeholder 2"/>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a:t>
            </a:r>
            <a:endParaRPr lang="en-ZA" dirty="0"/>
          </a:p>
        </p:txBody>
      </p:sp>
      <p:sp>
        <p:nvSpPr>
          <p:cNvPr id="4" name="Content Placeholder 3"/>
          <p:cNvSpPr>
            <a:spLocks noGrp="1"/>
          </p:cNvSpPr>
          <p:nvPr>
            <p:ph sz="half" idx="2"/>
          </p:nvPr>
        </p:nvSpPr>
        <p:spPr>
          <a:xfrm>
            <a:off x="457200" y="2174875"/>
            <a:ext cx="4040188" cy="4234162"/>
          </a:xfrm>
        </p:spPr>
        <p:style>
          <a:lnRef idx="1">
            <a:schemeClr val="dk1"/>
          </a:lnRef>
          <a:fillRef idx="2">
            <a:schemeClr val="dk1"/>
          </a:fillRef>
          <a:effectRef idx="1">
            <a:schemeClr val="dk1"/>
          </a:effectRef>
          <a:fontRef idx="minor">
            <a:schemeClr val="dk1"/>
          </a:fontRef>
        </p:style>
        <p:txBody>
          <a:bodyPr/>
          <a:lstStyle/>
          <a:p>
            <a:r>
              <a:rPr lang="en-US" sz="2000" dirty="0" smtClean="0"/>
              <a:t>(a) " We reject legislation that is overly restrictive and which frames the internet primarily as a threat. Onerous legislation will stifle the empowering, democratizing potential of the internet".</a:t>
            </a:r>
            <a:endParaRPr lang="en-ZA" sz="2000" dirty="0" smtClean="0"/>
          </a:p>
          <a:p>
            <a:endParaRPr lang="en-ZA" dirty="0"/>
          </a:p>
        </p:txBody>
      </p:sp>
      <p:sp>
        <p:nvSpPr>
          <p:cNvPr id="5" name="Text Placeholder 4"/>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ZA" dirty="0" smtClean="0"/>
              <a:t>Response by FPB &amp; DOC</a:t>
            </a:r>
            <a:endParaRPr lang="en-ZA" dirty="0"/>
          </a:p>
        </p:txBody>
      </p:sp>
      <p:sp>
        <p:nvSpPr>
          <p:cNvPr id="6" name="Content Placeholder 5"/>
          <p:cNvSpPr>
            <a:spLocks noGrp="1"/>
          </p:cNvSpPr>
          <p:nvPr>
            <p:ph sz="quarter" idx="4"/>
          </p:nvPr>
        </p:nvSpPr>
        <p:spPr>
          <a:xfrm>
            <a:off x="4645025" y="2174874"/>
            <a:ext cx="4041775" cy="4234163"/>
          </a:xfrm>
        </p:spPr>
        <p:style>
          <a:lnRef idx="1">
            <a:schemeClr val="dk1"/>
          </a:lnRef>
          <a:fillRef idx="2">
            <a:schemeClr val="dk1"/>
          </a:fillRef>
          <a:effectRef idx="1">
            <a:schemeClr val="dk1"/>
          </a:effectRef>
          <a:fontRef idx="minor">
            <a:schemeClr val="dk1"/>
          </a:fontRef>
        </p:style>
        <p:txBody>
          <a:bodyPr>
            <a:normAutofit fontScale="85000" lnSpcReduction="20000"/>
          </a:bodyPr>
          <a:lstStyle/>
          <a:p>
            <a:r>
              <a:rPr lang="en-GB" dirty="0" smtClean="0"/>
              <a:t>The comment is noted. The Bill has been revised to ensure that it is </a:t>
            </a:r>
            <a:r>
              <a:rPr lang="en-ZA" dirty="0"/>
              <a:t>technology-neutral </a:t>
            </a:r>
            <a:r>
              <a:rPr lang="en-ZA" dirty="0" smtClean="0"/>
              <a:t>in line with international trends</a:t>
            </a:r>
            <a:r>
              <a:rPr lang="en-GB" dirty="0" smtClean="0"/>
              <a:t>.</a:t>
            </a:r>
          </a:p>
          <a:p>
            <a:r>
              <a:rPr lang="en-GB" dirty="0" smtClean="0"/>
              <a:t>The </a:t>
            </a:r>
            <a:r>
              <a:rPr lang="en-GB" dirty="0"/>
              <a:t>Bill </a:t>
            </a:r>
            <a:r>
              <a:rPr lang="en-GB" dirty="0" smtClean="0"/>
              <a:t>continues to </a:t>
            </a:r>
            <a:r>
              <a:rPr lang="en-ZA" dirty="0" smtClean="0"/>
              <a:t>emphasise </a:t>
            </a:r>
            <a:r>
              <a:rPr lang="en-ZA" dirty="0"/>
              <a:t>the importance of self-regulation and co-regulation as mechanisms complementing the </a:t>
            </a:r>
            <a:r>
              <a:rPr lang="en-ZA" dirty="0" smtClean="0"/>
              <a:t>policy  </a:t>
            </a:r>
            <a:r>
              <a:rPr lang="en-ZA" dirty="0"/>
              <a:t>framework. </a:t>
            </a:r>
            <a:r>
              <a:rPr lang="en-ZA" dirty="0" smtClean="0"/>
              <a:t>This will ensure that industry or operators, </a:t>
            </a:r>
            <a:r>
              <a:rPr lang="en-ZA" dirty="0"/>
              <a:t>the social partners, non-governmental organisations or </a:t>
            </a:r>
            <a:r>
              <a:rPr lang="en-ZA" dirty="0" smtClean="0"/>
              <a:t>associations, regulators and Government all play their respective roles in the </a:t>
            </a:r>
            <a:r>
              <a:rPr lang="en-ZA" dirty="0"/>
              <a:t>attainment of the objectives </a:t>
            </a:r>
            <a:r>
              <a:rPr lang="en-ZA" dirty="0" smtClean="0"/>
              <a:t>this Law.</a:t>
            </a:r>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19</a:t>
            </a:fld>
            <a:endParaRPr lang="en-US" dirty="0"/>
          </a:p>
        </p:txBody>
      </p:sp>
    </p:spTree>
    <p:extLst>
      <p:ext uri="{BB962C8B-B14F-4D97-AF65-F5344CB8AC3E}">
        <p14:creationId xmlns:p14="http://schemas.microsoft.com/office/powerpoint/2010/main" xmlns="" val="10586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74125"/>
          </a:xfrm>
        </p:spPr>
        <p:style>
          <a:lnRef idx="0">
            <a:scrgbClr r="0" g="0" b="0"/>
          </a:lnRef>
          <a:fillRef idx="1003">
            <a:schemeClr val="lt1"/>
          </a:fillRef>
          <a:effectRef idx="0">
            <a:scrgbClr r="0" g="0" b="0"/>
          </a:effectRef>
          <a:fontRef idx="major"/>
        </p:style>
        <p:txBody>
          <a:bodyPr>
            <a:noAutofit/>
          </a:bodyPr>
          <a:lstStyle/>
          <a:p>
            <a:pPr algn="l"/>
            <a:r>
              <a:rPr lang="en-ZA" sz="3600" b="1" dirty="0" smtClean="0">
                <a:solidFill>
                  <a:schemeClr val="accent6">
                    <a:lumMod val="75000"/>
                  </a:schemeClr>
                </a:solidFill>
                <a:latin typeface="+mn-lt"/>
                <a:cs typeface="Arial" panose="020B0604020202020204" pitchFamily="34" charset="0"/>
              </a:rPr>
              <a:t>PRESENTATION OVERVIEW  </a:t>
            </a:r>
            <a:endParaRPr lang="en-US" sz="3600" b="1" dirty="0">
              <a:solidFill>
                <a:schemeClr val="accent6">
                  <a:lumMod val="75000"/>
                </a:schemeClr>
              </a:solidFill>
              <a:latin typeface="+mn-lt"/>
            </a:endParaRPr>
          </a:p>
        </p:txBody>
      </p:sp>
      <p:sp>
        <p:nvSpPr>
          <p:cNvPr id="3" name="Content Placeholder 2"/>
          <p:cNvSpPr>
            <a:spLocks noGrp="1"/>
          </p:cNvSpPr>
          <p:nvPr>
            <p:ph idx="1"/>
          </p:nvPr>
        </p:nvSpPr>
        <p:spPr>
          <a:xfrm>
            <a:off x="0" y="1017431"/>
            <a:ext cx="9144000" cy="5203065"/>
          </a:xfrm>
        </p:spPr>
        <p:style>
          <a:lnRef idx="1">
            <a:schemeClr val="dk1"/>
          </a:lnRef>
          <a:fillRef idx="2">
            <a:schemeClr val="dk1"/>
          </a:fillRef>
          <a:effectRef idx="1">
            <a:schemeClr val="dk1"/>
          </a:effectRef>
          <a:fontRef idx="minor">
            <a:schemeClr val="dk1"/>
          </a:fontRef>
        </p:style>
        <p:txBody>
          <a:bodyPr>
            <a:noAutofit/>
          </a:bodyPr>
          <a:lstStyle/>
          <a:p>
            <a:pPr marL="457200" lvl="0" indent="-457200" algn="just">
              <a:lnSpc>
                <a:spcPct val="150000"/>
              </a:lnSpc>
              <a:spcBef>
                <a:spcPts val="0"/>
              </a:spcBef>
              <a:buFont typeface="+mj-lt"/>
              <a:buAutoNum type="arabicPeriod"/>
            </a:pPr>
            <a:r>
              <a:rPr lang="en-US" sz="2400" b="1" dirty="0">
                <a:solidFill>
                  <a:prstClr val="black"/>
                </a:solidFill>
                <a:cs typeface="Arial" panose="020B0604020202020204" pitchFamily="34" charset="0"/>
              </a:rPr>
              <a:t>Introduction</a:t>
            </a:r>
          </a:p>
          <a:p>
            <a:pPr marL="457200" lvl="0" indent="-457200" algn="just">
              <a:lnSpc>
                <a:spcPct val="150000"/>
              </a:lnSpc>
              <a:spcBef>
                <a:spcPts val="0"/>
              </a:spcBef>
              <a:buFont typeface="+mj-lt"/>
              <a:buAutoNum type="arabicPeriod"/>
              <a:defRPr/>
            </a:pPr>
            <a:r>
              <a:rPr lang="en-ZA" sz="2400" b="1" dirty="0">
                <a:solidFill>
                  <a:prstClr val="black"/>
                </a:solidFill>
              </a:rPr>
              <a:t>The problem statement/ theory of change: Summary/background of the bill</a:t>
            </a:r>
          </a:p>
          <a:p>
            <a:pPr marL="457200" lvl="0" indent="-457200" algn="just">
              <a:lnSpc>
                <a:spcPct val="150000"/>
              </a:lnSpc>
              <a:spcBef>
                <a:spcPts val="0"/>
              </a:spcBef>
              <a:buFont typeface="+mj-lt"/>
              <a:buAutoNum type="arabicPeriod"/>
              <a:defRPr/>
            </a:pPr>
            <a:r>
              <a:rPr lang="en-ZA" sz="2400" b="1" dirty="0">
                <a:solidFill>
                  <a:prstClr val="black"/>
                </a:solidFill>
              </a:rPr>
              <a:t>Overarching problems</a:t>
            </a:r>
          </a:p>
          <a:p>
            <a:pPr marL="457200" lvl="0" indent="-457200" algn="just">
              <a:lnSpc>
                <a:spcPct val="150000"/>
              </a:lnSpc>
              <a:spcBef>
                <a:spcPts val="0"/>
              </a:spcBef>
              <a:buFont typeface="+mj-lt"/>
              <a:buAutoNum type="arabicPeriod"/>
              <a:defRPr/>
            </a:pPr>
            <a:r>
              <a:rPr lang="en-ZA" sz="2400" b="1" dirty="0">
                <a:solidFill>
                  <a:prstClr val="black"/>
                </a:solidFill>
              </a:rPr>
              <a:t>Groups to benefit/ to bear the costs </a:t>
            </a:r>
          </a:p>
          <a:p>
            <a:pPr marL="457200" lvl="0" indent="-457200" algn="just">
              <a:lnSpc>
                <a:spcPct val="150000"/>
              </a:lnSpc>
              <a:spcBef>
                <a:spcPts val="0"/>
              </a:spcBef>
              <a:buFont typeface="+mj-lt"/>
              <a:buAutoNum type="arabicPeriod"/>
              <a:defRPr/>
            </a:pPr>
            <a:r>
              <a:rPr lang="en-ZA" sz="2400" b="1" dirty="0">
                <a:solidFill>
                  <a:prstClr val="black"/>
                </a:solidFill>
              </a:rPr>
              <a:t>Consultations  </a:t>
            </a:r>
          </a:p>
          <a:p>
            <a:pPr marL="457200" lvl="0" indent="-457200" algn="just">
              <a:lnSpc>
                <a:spcPct val="150000"/>
              </a:lnSpc>
              <a:spcBef>
                <a:spcPts val="0"/>
              </a:spcBef>
              <a:buFont typeface="+mj-lt"/>
              <a:buAutoNum type="arabicPeriod"/>
              <a:defRPr/>
            </a:pPr>
            <a:r>
              <a:rPr lang="en-ZA" sz="2400" b="1" dirty="0">
                <a:solidFill>
                  <a:prstClr val="black"/>
                </a:solidFill>
              </a:rPr>
              <a:t>Impact assessment</a:t>
            </a:r>
          </a:p>
          <a:p>
            <a:pPr marL="457200" lvl="0" indent="-457200" algn="just">
              <a:lnSpc>
                <a:spcPct val="150000"/>
              </a:lnSpc>
              <a:spcBef>
                <a:spcPts val="0"/>
              </a:spcBef>
              <a:buFont typeface="+mj-lt"/>
              <a:buAutoNum type="arabicPeriod"/>
              <a:defRPr/>
            </a:pPr>
            <a:r>
              <a:rPr lang="en-ZA" sz="2400" b="1" dirty="0">
                <a:solidFill>
                  <a:prstClr val="black"/>
                </a:solidFill>
              </a:rPr>
              <a:t>Minimising costs and managing risk</a:t>
            </a:r>
          </a:p>
          <a:p>
            <a:pPr marL="457200" lvl="0" indent="-457200" algn="just">
              <a:lnSpc>
                <a:spcPct val="150000"/>
              </a:lnSpc>
              <a:spcBef>
                <a:spcPts val="0"/>
              </a:spcBef>
              <a:buFont typeface="+mj-lt"/>
              <a:buAutoNum type="arabicPeriod"/>
            </a:pPr>
            <a:r>
              <a:rPr lang="en-ZA" sz="2400" b="1" dirty="0">
                <a:solidFill>
                  <a:prstClr val="black"/>
                </a:solidFill>
              </a:rPr>
              <a:t>Conclusion.</a:t>
            </a:r>
            <a:endParaRPr lang="en-GB" sz="2400" b="1" dirty="0">
              <a:solidFill>
                <a:prstClr val="black"/>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pPr/>
              <a:t>2</a:t>
            </a:fld>
            <a:endParaRPr lang="en-US" dirty="0"/>
          </a:p>
        </p:txBody>
      </p:sp>
    </p:spTree>
    <p:extLst>
      <p:ext uri="{BB962C8B-B14F-4D97-AF65-F5344CB8AC3E}">
        <p14:creationId xmlns:p14="http://schemas.microsoft.com/office/powerpoint/2010/main" xmlns="" val="3385621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600" b="1" dirty="0" smtClean="0">
                <a:solidFill>
                  <a:schemeClr val="accent6">
                    <a:lumMod val="75000"/>
                  </a:schemeClr>
                </a:solidFill>
              </a:rPr>
              <a:t>RIGHT 2 KNOW [2]</a:t>
            </a:r>
            <a:endParaRPr lang="en-ZA" sz="3600" dirty="0">
              <a:solidFill>
                <a:schemeClr val="accent6">
                  <a:lumMod val="75000"/>
                </a:schemeClr>
              </a:solidFill>
            </a:endParaRPr>
          </a:p>
        </p:txBody>
      </p:sp>
      <p:sp>
        <p:nvSpPr>
          <p:cNvPr id="3" name="Text Placeholder 2"/>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normAutofit fontScale="77500" lnSpcReduction="20000"/>
          </a:bodyPr>
          <a:lstStyle/>
          <a:p>
            <a:r>
              <a:rPr lang="en-GB" dirty="0" smtClean="0"/>
              <a:t>(b) </a:t>
            </a:r>
            <a:r>
              <a:rPr lang="en-US" dirty="0" smtClean="0"/>
              <a:t>Fees &amp; pre-classification capacity are a barrier to Freedom of expression</a:t>
            </a:r>
          </a:p>
          <a:p>
            <a:r>
              <a:rPr lang="en-US" dirty="0" smtClean="0"/>
              <a:t>(c) Legislation designed to protect children from harmful content, while indeed necessary, should not see them merely as passive victims and must take into account their rights and freedoms to participate online and in decisions that affect them. A progressive approach to protecting children and other vulnerable groups online would prioritize education and internet literacy as a means of empowerment. </a:t>
            </a:r>
            <a:endParaRPr lang="en-ZA" dirty="0" smtClean="0"/>
          </a:p>
          <a:p>
            <a:endParaRPr lang="en-ZA" dirty="0" smtClean="0"/>
          </a:p>
          <a:p>
            <a:endParaRPr lang="en-ZA" dirty="0"/>
          </a:p>
        </p:txBody>
      </p:sp>
      <p:sp>
        <p:nvSpPr>
          <p:cNvPr id="5" name="Text Placeholder 4"/>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70000" lnSpcReduction="20000"/>
          </a:bodyPr>
          <a:lstStyle/>
          <a:p>
            <a:r>
              <a:rPr lang="en-GB" dirty="0" smtClean="0"/>
              <a:t>The tariffs are currently under review to ensure that they are not a barrier for entry.</a:t>
            </a:r>
          </a:p>
          <a:p>
            <a:pPr algn="just"/>
            <a:endParaRPr lang="en-GB" dirty="0" smtClean="0"/>
          </a:p>
          <a:p>
            <a:r>
              <a:rPr lang="en-GB" dirty="0" smtClean="0"/>
              <a:t>FPB budgets annually for public awareness campaigns focusing on learners and educators. FPB has also partnered with the likes of South African Communication Forum on digital media literacy programmes and participates in a number of industry engagements such as the I-Week, GOOGLE and SACF web rangers programme which looks at technology developments and ways to enable  children to have a safe and empowering experiences when engaging in online activities.</a:t>
            </a:r>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20</a:t>
            </a:fld>
            <a:endParaRPr lang="en-US" dirty="0"/>
          </a:p>
        </p:txBody>
      </p:sp>
    </p:spTree>
    <p:extLst>
      <p:ext uri="{BB962C8B-B14F-4D97-AF65-F5344CB8AC3E}">
        <p14:creationId xmlns:p14="http://schemas.microsoft.com/office/powerpoint/2010/main" xmlns="" val="3063112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600" b="1" dirty="0" smtClean="0">
                <a:solidFill>
                  <a:schemeClr val="accent6">
                    <a:lumMod val="75000"/>
                  </a:schemeClr>
                </a:solidFill>
              </a:rPr>
              <a:t>RIGHT 2 KNOW [3]</a:t>
            </a:r>
            <a:endParaRPr lang="en-ZA" sz="3600" dirty="0">
              <a:solidFill>
                <a:schemeClr val="accent6">
                  <a:lumMod val="75000"/>
                </a:schemeClr>
              </a:solidFill>
            </a:endParaRPr>
          </a:p>
        </p:txBody>
      </p:sp>
      <p:sp>
        <p:nvSpPr>
          <p:cNvPr id="3" name="Text Placeholder 2"/>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r>
              <a:rPr lang="en-US" dirty="0" smtClean="0"/>
              <a:t>(d) Pre-publication censorship is    unconstitutional. </a:t>
            </a:r>
            <a:endParaRPr lang="en-ZA" dirty="0" smtClean="0"/>
          </a:p>
          <a:p>
            <a:pPr>
              <a:buNone/>
            </a:pPr>
            <a:r>
              <a:rPr lang="en-GB" dirty="0" smtClean="0"/>
              <a:t> </a:t>
            </a:r>
            <a:endParaRPr lang="en-ZA" dirty="0" smtClean="0"/>
          </a:p>
          <a:p>
            <a:endParaRPr lang="en-ZA" dirty="0"/>
          </a:p>
        </p:txBody>
      </p:sp>
      <p:sp>
        <p:nvSpPr>
          <p:cNvPr id="5" name="Text Placeholder 4"/>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a:bodyPr>
          <a:lstStyle/>
          <a:p>
            <a:r>
              <a:rPr lang="en-ZA" dirty="0" smtClean="0"/>
              <a:t>The Bill as is currently addresses this point in line with the Constitutional Court Judgement to ensure that it is in line with the Constitutional Provisions and all limitations related thereto.</a:t>
            </a:r>
          </a:p>
        </p:txBody>
      </p:sp>
      <p:sp>
        <p:nvSpPr>
          <p:cNvPr id="7" name="Slide Number Placeholder 6"/>
          <p:cNvSpPr>
            <a:spLocks noGrp="1"/>
          </p:cNvSpPr>
          <p:nvPr>
            <p:ph type="sldNum" sz="quarter" idx="12"/>
          </p:nvPr>
        </p:nvSpPr>
        <p:spPr/>
        <p:txBody>
          <a:bodyPr/>
          <a:lstStyle/>
          <a:p>
            <a:fld id="{8843D58F-2DAB-1446-A47E-C34A82BC1FA1}" type="slidenum">
              <a:rPr lang="en-US" smtClean="0"/>
              <a:pPr/>
              <a:t>21</a:t>
            </a:fld>
            <a:endParaRPr lang="en-US" dirty="0"/>
          </a:p>
        </p:txBody>
      </p:sp>
    </p:spTree>
    <p:extLst>
      <p:ext uri="{BB962C8B-B14F-4D97-AF65-F5344CB8AC3E}">
        <p14:creationId xmlns:p14="http://schemas.microsoft.com/office/powerpoint/2010/main" xmlns="" val="196169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274638"/>
            <a:ext cx="8229600" cy="1143000"/>
          </a:xfrm>
        </p:spPr>
        <p:style>
          <a:lnRef idx="0">
            <a:scrgbClr r="0" g="0" b="0"/>
          </a:lnRef>
          <a:fillRef idx="1003">
            <a:schemeClr val="lt1"/>
          </a:fillRef>
          <a:effectRef idx="0">
            <a:scrgbClr r="0" g="0" b="0"/>
          </a:effectRef>
          <a:fontRef idx="major"/>
        </p:style>
        <p:txBody>
          <a:bodyPr>
            <a:noAutofit/>
          </a:bodyPr>
          <a:lstStyle/>
          <a:p>
            <a:pPr algn="l"/>
            <a:r>
              <a:rPr lang="en-GB" sz="3600" b="1" dirty="0" smtClean="0">
                <a:solidFill>
                  <a:schemeClr val="accent6">
                    <a:lumMod val="75000"/>
                  </a:schemeClr>
                </a:solidFill>
              </a:rPr>
              <a:t>NAB, ICASA, SABC, E.TV. AND </a:t>
            </a:r>
            <a:br>
              <a:rPr lang="en-GB" sz="3600" b="1" dirty="0" smtClean="0">
                <a:solidFill>
                  <a:schemeClr val="accent6">
                    <a:lumMod val="75000"/>
                  </a:schemeClr>
                </a:solidFill>
              </a:rPr>
            </a:br>
            <a:r>
              <a:rPr lang="en-ZA" sz="3600" b="1" dirty="0" smtClean="0">
                <a:solidFill>
                  <a:schemeClr val="accent6">
                    <a:lumMod val="75000"/>
                  </a:schemeClr>
                </a:solidFill>
              </a:rPr>
              <a:t>ASSOCIATION OF CHRISTIAN MEDIA [1] </a:t>
            </a:r>
            <a:endParaRPr lang="en-ZA" sz="3600" dirty="0">
              <a:solidFill>
                <a:schemeClr val="accent6">
                  <a:lumMod val="75000"/>
                </a:schemeClr>
              </a:solidFill>
            </a:endParaRPr>
          </a:p>
        </p:txBody>
      </p:sp>
      <p:sp>
        <p:nvSpPr>
          <p:cNvPr id="3" name="Text Placeholder 2"/>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normAutofit fontScale="85000" lnSpcReduction="10000"/>
          </a:bodyPr>
          <a:lstStyle/>
          <a:p>
            <a:r>
              <a:rPr lang="en-GB" dirty="0" smtClean="0"/>
              <a:t>(a) The provisions of s18(7), s18(9) &amp; 18(9) of the Bill seek to: </a:t>
            </a:r>
            <a:endParaRPr lang="en-ZA" dirty="0" smtClean="0"/>
          </a:p>
          <a:p>
            <a:r>
              <a:rPr lang="en-ZA" dirty="0" smtClean="0"/>
              <a:t> Limit  the exemption afforded to broadcasting licensees by way of section 18(6) of the FP Act</a:t>
            </a:r>
          </a:p>
          <a:p>
            <a:r>
              <a:rPr lang="en-ZA" dirty="0" smtClean="0"/>
              <a:t> instruct ICASA not to renew a broadcasting licence of a licensee who is not registered with the FPB</a:t>
            </a:r>
          </a:p>
          <a:p>
            <a:r>
              <a:rPr lang="en-ZA" dirty="0" smtClean="0"/>
              <a:t>"In our view these provisions are </a:t>
            </a:r>
            <a:r>
              <a:rPr lang="en-ZA" i="1" dirty="0" smtClean="0"/>
              <a:t>ultra vires</a:t>
            </a:r>
            <a:r>
              <a:rPr lang="en-ZA" dirty="0" smtClean="0"/>
              <a:t>, and in violation of section 192 of the  Constitution”</a:t>
            </a:r>
          </a:p>
          <a:p>
            <a:endParaRPr lang="en-ZA" dirty="0"/>
          </a:p>
        </p:txBody>
      </p:sp>
      <p:sp>
        <p:nvSpPr>
          <p:cNvPr id="5" name="Text Placeholder 4"/>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a:bodyPr>
          <a:lstStyle/>
          <a:p>
            <a:r>
              <a:rPr lang="en-GB" dirty="0" smtClean="0"/>
              <a:t>Sections 18 (7) to (9) have been deleted in order to uphold the exemptions afforded to broadcasters in relation to broadcasting services and further  uphold the independence of ICASA with specific reference to section 192 of the Constitution.</a:t>
            </a:r>
          </a:p>
          <a:p>
            <a:endParaRPr lang="en-ZA" dirty="0" smtClean="0"/>
          </a:p>
        </p:txBody>
      </p:sp>
      <p:sp>
        <p:nvSpPr>
          <p:cNvPr id="7" name="Slide Number Placeholder 6"/>
          <p:cNvSpPr>
            <a:spLocks noGrp="1"/>
          </p:cNvSpPr>
          <p:nvPr>
            <p:ph type="sldNum" sz="quarter" idx="12"/>
          </p:nvPr>
        </p:nvSpPr>
        <p:spPr/>
        <p:txBody>
          <a:bodyPr/>
          <a:lstStyle/>
          <a:p>
            <a:fld id="{8843D58F-2DAB-1446-A47E-C34A82BC1FA1}" type="slidenum">
              <a:rPr lang="en-US" smtClean="0"/>
              <a:pPr/>
              <a:t>22</a:t>
            </a:fld>
            <a:endParaRPr lang="en-US" dirty="0"/>
          </a:p>
        </p:txBody>
      </p:sp>
    </p:spTree>
    <p:extLst>
      <p:ext uri="{BB962C8B-B14F-4D97-AF65-F5344CB8AC3E}">
        <p14:creationId xmlns:p14="http://schemas.microsoft.com/office/powerpoint/2010/main" xmlns="" val="3323970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Autofit/>
          </a:bodyPr>
          <a:lstStyle/>
          <a:p>
            <a:pPr algn="l"/>
            <a:r>
              <a:rPr lang="en-GB" sz="3600" b="1" dirty="0" smtClean="0">
                <a:solidFill>
                  <a:schemeClr val="accent6">
                    <a:lumMod val="75000"/>
                  </a:schemeClr>
                </a:solidFill>
              </a:rPr>
              <a:t>NAB, ICASA, SABC, E.TV. AND </a:t>
            </a:r>
            <a:br>
              <a:rPr lang="en-GB" sz="3600" b="1" dirty="0" smtClean="0">
                <a:solidFill>
                  <a:schemeClr val="accent6">
                    <a:lumMod val="75000"/>
                  </a:schemeClr>
                </a:solidFill>
              </a:rPr>
            </a:br>
            <a:r>
              <a:rPr lang="en-ZA" sz="3600" b="1" dirty="0" smtClean="0">
                <a:solidFill>
                  <a:schemeClr val="accent6">
                    <a:lumMod val="75000"/>
                  </a:schemeClr>
                </a:solidFill>
              </a:rPr>
              <a:t>ASSOCIATION OF CHRISTIAN MEDIA [2] </a:t>
            </a:r>
            <a:endParaRPr lang="en-ZA" sz="3600" dirty="0">
              <a:solidFill>
                <a:schemeClr val="accent6">
                  <a:lumMod val="75000"/>
                </a:schemeClr>
              </a:solidFill>
            </a:endParaRPr>
          </a:p>
        </p:txBody>
      </p:sp>
      <p:sp>
        <p:nvSpPr>
          <p:cNvPr id="3" name="Text Placeholder 2"/>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normAutofit fontScale="40000" lnSpcReduction="20000"/>
          </a:bodyPr>
          <a:lstStyle/>
          <a:p>
            <a:r>
              <a:rPr lang="en-GB" sz="4000" dirty="0" smtClean="0"/>
              <a:t>(b) The exemption afforded by s18(6) of the FP Act be modified to cater for broadcasters' online content that is already classified:</a:t>
            </a:r>
            <a:endParaRPr lang="en-ZA" sz="4000" dirty="0" smtClean="0"/>
          </a:p>
          <a:p>
            <a:pPr algn="just"/>
            <a:r>
              <a:rPr lang="en-GB" sz="4000" i="1" dirty="0" smtClean="0"/>
              <a:t>a broadcaster who is subject to regulation by the Independent Communications Authority of South Africa shall for purposes of broadcasting be exempted from the duty to	apply for classification of a film or game and, shall in relation to a film or game not be subject to any classification or conditions made by the Board in relation to the film or game. </a:t>
            </a:r>
            <a:r>
              <a:rPr lang="en-US" sz="4000" i="1" u="sng" dirty="0" smtClean="0"/>
              <a:t>The exemption in this section shall apply to all films and games which were previously, or are </a:t>
            </a:r>
            <a:r>
              <a:rPr lang="en-US" sz="4000" i="1" dirty="0" smtClean="0"/>
              <a:t> </a:t>
            </a:r>
            <a:r>
              <a:rPr lang="en-US" sz="4000" i="1" u="sng" dirty="0" smtClean="0"/>
              <a:t>simultaneously, broadcast on a broadcasting service and distributed online by the broadcaster concerned.”</a:t>
            </a:r>
            <a:r>
              <a:rPr lang="en-US" sz="4000" u="sng" dirty="0" smtClean="0"/>
              <a:t> </a:t>
            </a:r>
            <a:endParaRPr lang="en-ZA" sz="4000" dirty="0" smtClean="0"/>
          </a:p>
          <a:p>
            <a:pPr>
              <a:buNone/>
            </a:pPr>
            <a:r>
              <a:rPr lang="en-GB" sz="4000" dirty="0" smtClean="0"/>
              <a:t> </a:t>
            </a:r>
            <a:endParaRPr lang="en-ZA" sz="4000" dirty="0" smtClean="0"/>
          </a:p>
          <a:p>
            <a:endParaRPr lang="en-ZA" dirty="0"/>
          </a:p>
        </p:txBody>
      </p:sp>
      <p:sp>
        <p:nvSpPr>
          <p:cNvPr id="5" name="Text Placeholder 4"/>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Autofit/>
          </a:bodyPr>
          <a:lstStyle/>
          <a:p>
            <a:pPr algn="just"/>
            <a:r>
              <a:rPr lang="en-ZA" sz="1600" dirty="0" smtClean="0"/>
              <a:t>After our discussions with the broadcasters we have agreed to the following: </a:t>
            </a:r>
          </a:p>
          <a:p>
            <a:pPr algn="just"/>
            <a:r>
              <a:rPr lang="en-GB" sz="1600" dirty="0"/>
              <a:t>s18(6) </a:t>
            </a:r>
            <a:r>
              <a:rPr lang="en-ZA" sz="1600" dirty="0"/>
              <a:t>	A broadcaster who is subject to regulation by the Independent Communications Authority of South Africa shall, for the purposes of broadcasting</a:t>
            </a:r>
            <a:r>
              <a:rPr lang="en-ZA" sz="1600" u="sng" dirty="0"/>
              <a:t> and its online streaming</a:t>
            </a:r>
            <a:r>
              <a:rPr lang="en-ZA" sz="1600" dirty="0"/>
              <a:t>, be exempt from the duty to apply for classification of a film, or game and </a:t>
            </a:r>
            <a:r>
              <a:rPr lang="en-ZA" sz="1600" b="1" dirty="0"/>
              <a:t>[, subject to section 24A (2) and (3)]</a:t>
            </a:r>
            <a:r>
              <a:rPr lang="en-ZA" sz="1600" dirty="0"/>
              <a:t>, shall in relation to a film, or game, not be subject to any classification or condition made by the Board in relation to that film or game."</a:t>
            </a:r>
            <a:r>
              <a:rPr lang="en-ZA" sz="1600" dirty="0" smtClean="0"/>
              <a:t>. </a:t>
            </a:r>
          </a:p>
          <a:p>
            <a:pPr>
              <a:buNone/>
            </a:pPr>
            <a:endParaRPr lang="en-ZA" sz="1600" dirty="0" smtClean="0"/>
          </a:p>
        </p:txBody>
      </p:sp>
      <p:sp>
        <p:nvSpPr>
          <p:cNvPr id="7" name="Slide Number Placeholder 6"/>
          <p:cNvSpPr>
            <a:spLocks noGrp="1"/>
          </p:cNvSpPr>
          <p:nvPr>
            <p:ph type="sldNum" sz="quarter" idx="12"/>
          </p:nvPr>
        </p:nvSpPr>
        <p:spPr/>
        <p:txBody>
          <a:bodyPr/>
          <a:lstStyle/>
          <a:p>
            <a:fld id="{8843D58F-2DAB-1446-A47E-C34A82BC1FA1}" type="slidenum">
              <a:rPr lang="en-US" smtClean="0"/>
              <a:pPr/>
              <a:t>23</a:t>
            </a:fld>
            <a:endParaRPr lang="en-US" dirty="0"/>
          </a:p>
        </p:txBody>
      </p:sp>
    </p:spTree>
    <p:extLst>
      <p:ext uri="{BB962C8B-B14F-4D97-AF65-F5344CB8AC3E}">
        <p14:creationId xmlns:p14="http://schemas.microsoft.com/office/powerpoint/2010/main" xmlns="" val="137891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Autofit/>
          </a:bodyPr>
          <a:lstStyle/>
          <a:p>
            <a:pPr algn="l"/>
            <a:r>
              <a:rPr lang="en-GB" sz="3600" b="1" dirty="0" smtClean="0">
                <a:solidFill>
                  <a:schemeClr val="accent6">
                    <a:lumMod val="75000"/>
                  </a:schemeClr>
                </a:solidFill>
              </a:rPr>
              <a:t>NAB, ICASA, SABC, E.TV. AND </a:t>
            </a:r>
            <a:br>
              <a:rPr lang="en-GB" sz="3600" b="1" dirty="0" smtClean="0">
                <a:solidFill>
                  <a:schemeClr val="accent6">
                    <a:lumMod val="75000"/>
                  </a:schemeClr>
                </a:solidFill>
              </a:rPr>
            </a:br>
            <a:r>
              <a:rPr lang="en-ZA" sz="3600" b="1" dirty="0" smtClean="0">
                <a:solidFill>
                  <a:schemeClr val="accent6">
                    <a:lumMod val="75000"/>
                  </a:schemeClr>
                </a:solidFill>
              </a:rPr>
              <a:t>ASSOCIATION OF CHRISTIAN MEDIA [3] </a:t>
            </a:r>
            <a:endParaRPr lang="en-ZA" sz="3600" dirty="0">
              <a:solidFill>
                <a:schemeClr val="accent6">
                  <a:lumMod val="75000"/>
                </a:schemeClr>
              </a:solidFill>
            </a:endParaRPr>
          </a:p>
        </p:txBody>
      </p:sp>
      <p:sp>
        <p:nvSpPr>
          <p:cNvPr id="3" name="Text Placeholder 2"/>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r>
              <a:rPr lang="en-GB" sz="2000" b="1" dirty="0" smtClean="0"/>
              <a:t>e.tv</a:t>
            </a:r>
            <a:r>
              <a:rPr lang="en-GB" sz="2000" dirty="0" smtClean="0"/>
              <a:t> proposes in this regard that the words " online streaming " be inserted in section 18(6)</a:t>
            </a:r>
            <a:endParaRPr lang="en-ZA" sz="2000" dirty="0" smtClean="0"/>
          </a:p>
          <a:p>
            <a:endParaRPr lang="en-ZA" sz="2000" dirty="0" smtClean="0"/>
          </a:p>
          <a:p>
            <a:r>
              <a:rPr lang="en-GB" sz="2000" b="1" dirty="0" smtClean="0"/>
              <a:t>Multi-Choice</a:t>
            </a:r>
            <a:r>
              <a:rPr lang="en-GB" sz="2000" dirty="0" smtClean="0"/>
              <a:t> would want the exemption to extend to all ancillary services</a:t>
            </a:r>
            <a:endParaRPr lang="en-ZA" sz="2000" dirty="0" smtClean="0"/>
          </a:p>
          <a:p>
            <a:endParaRPr lang="en-ZA" dirty="0"/>
          </a:p>
        </p:txBody>
      </p:sp>
      <p:sp>
        <p:nvSpPr>
          <p:cNvPr id="5" name="Text Placeholder 4"/>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55000" lnSpcReduction="20000"/>
          </a:bodyPr>
          <a:lstStyle/>
          <a:p>
            <a:pPr algn="just"/>
            <a:r>
              <a:rPr lang="en-ZA" sz="2900" dirty="0"/>
              <a:t>After our discussions with the broadcasters we have agreed </a:t>
            </a:r>
            <a:r>
              <a:rPr lang="en-ZA" sz="2900" dirty="0" smtClean="0"/>
              <a:t>that the </a:t>
            </a:r>
            <a:r>
              <a:rPr lang="en-GB" sz="2900" dirty="0" smtClean="0"/>
              <a:t>insertion </a:t>
            </a:r>
            <a:r>
              <a:rPr lang="en-GB" sz="2900" dirty="0"/>
              <a:t>proposed in s18(6) above, will mean that the definition of streaming currently proposed in the Bill will consequently also need to be amended as follows:  </a:t>
            </a:r>
            <a:endParaRPr lang="en-GB" sz="2900" dirty="0" smtClean="0"/>
          </a:p>
          <a:p>
            <a:pPr marL="0" indent="0" algn="just">
              <a:buNone/>
            </a:pPr>
            <a:endParaRPr lang="en-ZA" sz="2900" dirty="0"/>
          </a:p>
          <a:p>
            <a:pPr algn="just"/>
            <a:r>
              <a:rPr lang="en-GB" sz="2900" dirty="0"/>
              <a:t>“Streaming means the delivery of films  by an online distributor </a:t>
            </a:r>
            <a:r>
              <a:rPr lang="en-GB" sz="2900" u="sng" dirty="0"/>
              <a:t>or broadcaster</a:t>
            </a:r>
            <a:r>
              <a:rPr lang="en-GB" sz="2900" dirty="0"/>
              <a:t>, </a:t>
            </a:r>
            <a:r>
              <a:rPr lang="en-GB" sz="2900" b="1" dirty="0"/>
              <a:t>[in real time]</a:t>
            </a:r>
            <a:r>
              <a:rPr lang="en-GB" sz="2900" dirty="0"/>
              <a:t> </a:t>
            </a:r>
            <a:r>
              <a:rPr lang="en-ZA" sz="2900" u="sng" dirty="0"/>
              <a:t>including the online streaming or download of films,  and catch up services that enable time-shifted viewing online of a film</a:t>
            </a:r>
            <a:r>
              <a:rPr lang="en-ZA" sz="2900" dirty="0"/>
              <a:t>, to the end user of an online delivery medium, including the Internet.”</a:t>
            </a:r>
          </a:p>
          <a:p>
            <a:pPr marL="0" indent="0">
              <a:buNone/>
            </a:pPr>
            <a:endParaRPr lang="en-GB" dirty="0" smtClean="0"/>
          </a:p>
          <a:p>
            <a:endParaRPr lang="en-GB" dirty="0" smtClean="0"/>
          </a:p>
          <a:p>
            <a:pPr>
              <a:buNone/>
            </a:pPr>
            <a:r>
              <a:rPr lang="en-GB" dirty="0" smtClean="0"/>
              <a:t>	</a:t>
            </a:r>
          </a:p>
        </p:txBody>
      </p:sp>
      <p:sp>
        <p:nvSpPr>
          <p:cNvPr id="7" name="Slide Number Placeholder 6"/>
          <p:cNvSpPr>
            <a:spLocks noGrp="1"/>
          </p:cNvSpPr>
          <p:nvPr>
            <p:ph type="sldNum" sz="quarter" idx="12"/>
          </p:nvPr>
        </p:nvSpPr>
        <p:spPr/>
        <p:txBody>
          <a:bodyPr/>
          <a:lstStyle/>
          <a:p>
            <a:fld id="{8843D58F-2DAB-1446-A47E-C34A82BC1FA1}" type="slidenum">
              <a:rPr lang="en-US" smtClean="0"/>
              <a:pPr/>
              <a:t>24</a:t>
            </a:fld>
            <a:endParaRPr lang="en-US" dirty="0"/>
          </a:p>
        </p:txBody>
      </p:sp>
    </p:spTree>
    <p:extLst>
      <p:ext uri="{BB962C8B-B14F-4D97-AF65-F5344CB8AC3E}">
        <p14:creationId xmlns:p14="http://schemas.microsoft.com/office/powerpoint/2010/main" xmlns="" val="3048275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40811" cy="1143000"/>
          </a:xfrm>
        </p:spPr>
        <p:style>
          <a:lnRef idx="0">
            <a:scrgbClr r="0" g="0" b="0"/>
          </a:lnRef>
          <a:fillRef idx="1003">
            <a:schemeClr val="lt1"/>
          </a:fillRef>
          <a:effectRef idx="0">
            <a:scrgbClr r="0" g="0" b="0"/>
          </a:effectRef>
          <a:fontRef idx="major"/>
        </p:style>
        <p:txBody>
          <a:bodyPr>
            <a:normAutofit/>
          </a:bodyPr>
          <a:lstStyle/>
          <a:p>
            <a:pPr algn="l"/>
            <a:r>
              <a:rPr lang="en-GB" sz="3000" b="1" dirty="0" smtClean="0">
                <a:solidFill>
                  <a:schemeClr val="accent6">
                    <a:lumMod val="75000"/>
                  </a:schemeClr>
                </a:solidFill>
              </a:rPr>
              <a:t>INTERACTIVE ENTERTAINMENT SOUTH AFRICA [1]</a:t>
            </a:r>
            <a:endParaRPr lang="en-ZA" sz="3000" dirty="0">
              <a:solidFill>
                <a:schemeClr val="accent6">
                  <a:lumMod val="75000"/>
                </a:schemeClr>
              </a:solidFill>
            </a:endParaRPr>
          </a:p>
        </p:txBody>
      </p:sp>
      <p:sp>
        <p:nvSpPr>
          <p:cNvPr id="3" name="Text Placeholder 2"/>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pPr algn="just"/>
            <a:r>
              <a:rPr lang="en-ZA" dirty="0" smtClean="0"/>
              <a:t>(a)     The Bill must be read with the Online Policy in mind.</a:t>
            </a:r>
          </a:p>
          <a:p>
            <a:pPr lvl="0" algn="just"/>
            <a:r>
              <a:rPr lang="en-ZA" dirty="0" smtClean="0"/>
              <a:t>It is clear that the FPB intends to implement strict controls over the type of content South Africans can consume in the digital space.</a:t>
            </a:r>
          </a:p>
          <a:p>
            <a:endParaRPr lang="en-ZA" dirty="0"/>
          </a:p>
        </p:txBody>
      </p:sp>
      <p:sp>
        <p:nvSpPr>
          <p:cNvPr id="5" name="Text Placeholder 4"/>
          <p:cNvSpPr>
            <a:spLocks noGrp="1"/>
          </p:cNvSpPr>
          <p:nvPr>
            <p:ph type="body" sz="quarter" idx="3"/>
          </p:nvPr>
        </p:nvSpPr>
        <p:spPr>
          <a:xfrm>
            <a:off x="4542465" y="1535113"/>
            <a:ext cx="4144336" cy="639762"/>
          </a:xfrm>
        </p:spPr>
        <p:style>
          <a:lnRef idx="1">
            <a:schemeClr val="dk1"/>
          </a:lnRef>
          <a:fillRef idx="2">
            <a:schemeClr val="dk1"/>
          </a:fillRef>
          <a:effectRef idx="1">
            <a:schemeClr val="dk1"/>
          </a:effectRef>
          <a:fontRef idx="minor">
            <a:schemeClr val="dk1"/>
          </a:fontRef>
        </p:style>
        <p:txBody>
          <a:bodyPr/>
          <a:lstStyle/>
          <a:p>
            <a:r>
              <a:rPr lang="en-ZA" dirty="0" smtClean="0"/>
              <a:t>Response by FPB &amp; DOC</a:t>
            </a:r>
            <a:endParaRPr lang="en-ZA" dirty="0"/>
          </a:p>
        </p:txBody>
      </p:sp>
      <p:sp>
        <p:nvSpPr>
          <p:cNvPr id="6" name="Content Placeholder 5"/>
          <p:cNvSpPr>
            <a:spLocks noGrp="1"/>
          </p:cNvSpPr>
          <p:nvPr>
            <p:ph sz="quarter" idx="4"/>
          </p:nvPr>
        </p:nvSpPr>
        <p:spPr>
          <a:xfrm>
            <a:off x="4542464" y="2174875"/>
            <a:ext cx="4041775" cy="3951288"/>
          </a:xfrm>
        </p:spPr>
        <p:style>
          <a:lnRef idx="1">
            <a:schemeClr val="dk1"/>
          </a:lnRef>
          <a:fillRef idx="2">
            <a:schemeClr val="dk1"/>
          </a:fillRef>
          <a:effectRef idx="1">
            <a:schemeClr val="dk1"/>
          </a:effectRef>
          <a:fontRef idx="minor">
            <a:schemeClr val="dk1"/>
          </a:fontRef>
        </p:style>
        <p:txBody>
          <a:bodyPr>
            <a:normAutofit fontScale="85000" lnSpcReduction="10000"/>
          </a:bodyPr>
          <a:lstStyle/>
          <a:p>
            <a:r>
              <a:rPr lang="en-GB" dirty="0" smtClean="0">
                <a:latin typeface="+mj-lt"/>
              </a:rPr>
              <a:t>The </a:t>
            </a:r>
            <a:r>
              <a:rPr lang="en-ZA" dirty="0">
                <a:latin typeface="+mj-lt"/>
              </a:rPr>
              <a:t>Online Policy </a:t>
            </a:r>
            <a:r>
              <a:rPr lang="en-ZA" dirty="0" smtClean="0">
                <a:latin typeface="+mj-lt"/>
              </a:rPr>
              <a:t>has been held in abeyance up until the finalisation of this Bill into an Act, thereafter the </a:t>
            </a:r>
            <a:r>
              <a:rPr lang="en-GB" dirty="0" smtClean="0">
                <a:latin typeface="+mj-lt"/>
              </a:rPr>
              <a:t>FPB will provide regulations and guidelines to implement the Act.</a:t>
            </a:r>
          </a:p>
          <a:p>
            <a:r>
              <a:rPr lang="en-ZA" dirty="0">
                <a:latin typeface="+mj-lt"/>
              </a:rPr>
              <a:t>The </a:t>
            </a:r>
            <a:r>
              <a:rPr lang="en-ZA" dirty="0" smtClean="0">
                <a:latin typeface="+mj-lt"/>
              </a:rPr>
              <a:t>Bill </a:t>
            </a:r>
            <a:r>
              <a:rPr lang="en-GB" dirty="0" smtClean="0">
                <a:latin typeface="+mj-lt"/>
              </a:rPr>
              <a:t>seeks to </a:t>
            </a:r>
            <a:r>
              <a:rPr lang="en-ZA" dirty="0" smtClean="0">
                <a:latin typeface="+mj-lt"/>
              </a:rPr>
              <a:t>ensure </a:t>
            </a:r>
            <a:r>
              <a:rPr lang="en-ZA" dirty="0">
                <a:latin typeface="+mj-lt"/>
              </a:rPr>
              <a:t>that there is effective mechanisms to protect children from harmful </a:t>
            </a:r>
            <a:r>
              <a:rPr lang="en-ZA" dirty="0" smtClean="0">
                <a:latin typeface="+mj-lt"/>
              </a:rPr>
              <a:t>online content and </a:t>
            </a:r>
            <a:r>
              <a:rPr lang="en-GB" dirty="0" smtClean="0">
                <a:latin typeface="+mj-lt"/>
              </a:rPr>
              <a:t>ensure that the online platform is not used to disseminate prohibited and harmful content</a:t>
            </a:r>
            <a:r>
              <a:rPr lang="en-GB" dirty="0" smtClean="0"/>
              <a:t>.  </a:t>
            </a:r>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25</a:t>
            </a:fld>
            <a:endParaRPr lang="en-US" dirty="0"/>
          </a:p>
        </p:txBody>
      </p:sp>
    </p:spTree>
    <p:extLst>
      <p:ext uri="{BB962C8B-B14F-4D97-AF65-F5344CB8AC3E}">
        <p14:creationId xmlns:p14="http://schemas.microsoft.com/office/powerpoint/2010/main" xmlns="" val="893609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000" b="1" dirty="0" smtClean="0">
                <a:solidFill>
                  <a:schemeClr val="accent6">
                    <a:lumMod val="75000"/>
                  </a:schemeClr>
                </a:solidFill>
              </a:rPr>
              <a:t>INTERACTIVE ENTERTAINMENT SOUTH AFRICA [2]</a:t>
            </a:r>
            <a:endParaRPr lang="en-ZA" sz="3000" dirty="0">
              <a:solidFill>
                <a:schemeClr val="accent6">
                  <a:lumMod val="75000"/>
                </a:schemeClr>
              </a:solidFill>
            </a:endParaRPr>
          </a:p>
        </p:txBody>
      </p:sp>
      <p:sp>
        <p:nvSpPr>
          <p:cNvPr id="3" name="Text Placeholder 2"/>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normAutofit fontScale="92500" lnSpcReduction="20000"/>
          </a:bodyPr>
          <a:lstStyle/>
          <a:p>
            <a:r>
              <a:rPr lang="en-ZA" dirty="0" smtClean="0"/>
              <a:t>b)   For a body that claims not to be a censorship board, the bill and policy give an alarming amount of censorship powers.</a:t>
            </a:r>
          </a:p>
          <a:p>
            <a:pPr>
              <a:buNone/>
            </a:pPr>
            <a:endParaRPr lang="en-ZA" dirty="0" smtClean="0"/>
          </a:p>
          <a:p>
            <a:r>
              <a:rPr lang="en-ZA" dirty="0" smtClean="0"/>
              <a:t>(c)  The creation of games and films are intrinsically a creative and artistic expression.</a:t>
            </a:r>
          </a:p>
          <a:p>
            <a:pPr lvl="0"/>
            <a:r>
              <a:rPr lang="en-ZA" dirty="0" smtClean="0"/>
              <a:t>Games have been recognised as creative process in other jurisdictions, most notably in </a:t>
            </a:r>
            <a:r>
              <a:rPr lang="en-ZA" b="1" i="1" dirty="0" smtClean="0"/>
              <a:t>Brown v. Entertainment Merchants Association</a:t>
            </a:r>
            <a:r>
              <a:rPr lang="en-ZA" dirty="0" smtClean="0"/>
              <a:t> </a:t>
            </a:r>
          </a:p>
          <a:p>
            <a:endParaRPr lang="en-ZA" dirty="0" smtClean="0"/>
          </a:p>
          <a:p>
            <a:endParaRPr lang="en-ZA" dirty="0"/>
          </a:p>
        </p:txBody>
      </p:sp>
      <p:sp>
        <p:nvSpPr>
          <p:cNvPr id="5" name="Text Placeholder 4"/>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a:bodyPr>
          <a:lstStyle/>
          <a:p>
            <a:r>
              <a:rPr lang="en-GB" dirty="0" smtClean="0"/>
              <a:t>IESA is raising a valid point that we agree with and moving forward the mandate of the FPB will continue focusing on informing consumers and protecting children from age-inappropriate content which is done through classification. </a:t>
            </a:r>
          </a:p>
        </p:txBody>
      </p:sp>
      <p:sp>
        <p:nvSpPr>
          <p:cNvPr id="7" name="Slide Number Placeholder 6"/>
          <p:cNvSpPr>
            <a:spLocks noGrp="1"/>
          </p:cNvSpPr>
          <p:nvPr>
            <p:ph type="sldNum" sz="quarter" idx="12"/>
          </p:nvPr>
        </p:nvSpPr>
        <p:spPr/>
        <p:txBody>
          <a:bodyPr/>
          <a:lstStyle/>
          <a:p>
            <a:fld id="{8843D58F-2DAB-1446-A47E-C34A82BC1FA1}" type="slidenum">
              <a:rPr lang="en-US" smtClean="0"/>
              <a:pPr/>
              <a:t>26</a:t>
            </a:fld>
            <a:endParaRPr lang="en-US" dirty="0"/>
          </a:p>
        </p:txBody>
      </p:sp>
    </p:spTree>
    <p:extLst>
      <p:ext uri="{BB962C8B-B14F-4D97-AF65-F5344CB8AC3E}">
        <p14:creationId xmlns:p14="http://schemas.microsoft.com/office/powerpoint/2010/main" xmlns="" val="108104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r>
              <a:rPr lang="en-GB" sz="3000" b="1" dirty="0" smtClean="0">
                <a:solidFill>
                  <a:schemeClr val="accent6">
                    <a:lumMod val="75000"/>
                  </a:schemeClr>
                </a:solidFill>
              </a:rPr>
              <a:t>INTERACTIVE ENTERTAINMENT SOUTH AFRICA [3]</a:t>
            </a:r>
            <a:endParaRPr lang="en-ZA" sz="3000" dirty="0">
              <a:solidFill>
                <a:schemeClr val="accent6">
                  <a:lumMod val="75000"/>
                </a:schemeClr>
              </a:solidFill>
            </a:endParaRPr>
          </a:p>
        </p:txBody>
      </p:sp>
      <p:sp>
        <p:nvSpPr>
          <p:cNvPr id="3" name="Text Placeholder 2"/>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a:t>
            </a:r>
            <a:endParaRPr lang="en-ZA" dirty="0"/>
          </a:p>
        </p:txBody>
      </p:sp>
      <p:sp>
        <p:nvSpPr>
          <p:cNvPr id="4" name="Content Placeholder 3"/>
          <p:cNvSpPr>
            <a:spLocks noGrp="1"/>
          </p:cNvSpPr>
          <p:nvPr>
            <p:ph sz="half" idx="2"/>
          </p:nvPr>
        </p:nvSpPr>
        <p:spPr>
          <a:xfrm>
            <a:off x="457200" y="2292349"/>
            <a:ext cx="4040188" cy="3833813"/>
          </a:xfrm>
        </p:spPr>
        <p:style>
          <a:lnRef idx="0">
            <a:scrgbClr r="0" g="0" b="0"/>
          </a:lnRef>
          <a:fillRef idx="1003">
            <a:schemeClr val="lt1"/>
          </a:fillRef>
          <a:effectRef idx="0">
            <a:scrgbClr r="0" g="0" b="0"/>
          </a:effectRef>
          <a:fontRef idx="major"/>
        </p:style>
        <p:txBody>
          <a:bodyPr>
            <a:normAutofit fontScale="85000" lnSpcReduction="20000"/>
          </a:bodyPr>
          <a:lstStyle/>
          <a:p>
            <a:r>
              <a:rPr lang="en-ZA" dirty="0" smtClean="0"/>
              <a:t>(d)    Section 18 read with s24A of the Act and the proposed additions and amendments these sections as envisaged by the bill are unconstitutional.</a:t>
            </a:r>
          </a:p>
          <a:p>
            <a:pPr lvl="0"/>
            <a:r>
              <a:rPr lang="en-ZA" dirty="0" smtClean="0"/>
              <a:t>These sections require administrative prior classification of films and games, and make it a criminal offence not to comply.</a:t>
            </a:r>
          </a:p>
          <a:p>
            <a:pPr lvl="0"/>
            <a:r>
              <a:rPr lang="en-ZA" dirty="0" smtClean="0"/>
              <a:t>This system of administrative prior classification is unconstitutional due to it being an unreasonable limitation of the freedom of speech. </a:t>
            </a:r>
          </a:p>
          <a:p>
            <a:endParaRPr lang="en-ZA" dirty="0"/>
          </a:p>
        </p:txBody>
      </p:sp>
      <p:sp>
        <p:nvSpPr>
          <p:cNvPr id="5" name="Text Placeholder 4"/>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ZA" dirty="0" smtClean="0"/>
              <a:t>Response by FPB &amp; DOC</a:t>
            </a:r>
            <a:endParaRPr lang="en-ZA" dirty="0"/>
          </a:p>
        </p:txBody>
      </p:sp>
      <p:sp>
        <p:nvSpPr>
          <p:cNvPr id="6" name="Content Placeholder 5"/>
          <p:cNvSpPr>
            <a:spLocks noGrp="1"/>
          </p:cNvSpPr>
          <p:nvPr>
            <p:ph sz="quarter" idx="4"/>
          </p:nvPr>
        </p:nvSpPr>
        <p:spPr>
          <a:xfrm>
            <a:off x="4645025" y="2292349"/>
            <a:ext cx="4041775" cy="3833814"/>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r>
              <a:rPr lang="en-GB" dirty="0" smtClean="0"/>
              <a:t>It is apparent that the interpretation of the constitutional court judgement in Print Media SA and Another v Minister of Home Affairs 2012 (6) SA 443(CC) is crucial to this determination. The primary purpose of the FPB is to provide consumers with advice, to protect children from exposure to disturbing and harmful material and from premature exposure to adult experiences. Section 7(2) of the Constitution read with section 28(2) places a direct obligation on organs of state such as the FPB to act in the best interest of the child. </a:t>
            </a:r>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27</a:t>
            </a:fld>
            <a:endParaRPr lang="en-US" dirty="0"/>
          </a:p>
        </p:txBody>
      </p:sp>
    </p:spTree>
    <p:extLst>
      <p:ext uri="{BB962C8B-B14F-4D97-AF65-F5344CB8AC3E}">
        <p14:creationId xmlns:p14="http://schemas.microsoft.com/office/powerpoint/2010/main" xmlns="" val="3024464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000" b="1" dirty="0" smtClean="0">
                <a:solidFill>
                  <a:schemeClr val="accent6">
                    <a:lumMod val="75000"/>
                  </a:schemeClr>
                </a:solidFill>
              </a:rPr>
              <a:t>INTERACTIVE ENTERTAINMENT SOUTH AFRICA [4]</a:t>
            </a:r>
            <a:endParaRPr lang="en-ZA" sz="3000" dirty="0">
              <a:solidFill>
                <a:schemeClr val="accent6">
                  <a:lumMod val="75000"/>
                </a:schemeClr>
              </a:solidFill>
            </a:endParaRPr>
          </a:p>
        </p:txBody>
      </p:sp>
      <p:sp>
        <p:nvSpPr>
          <p:cNvPr id="3" name="Text Placeholder 2"/>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a:t>
            </a:r>
            <a:endParaRPr lang="en-ZA" dirty="0"/>
          </a:p>
        </p:txBody>
      </p:sp>
      <p:sp>
        <p:nvSpPr>
          <p:cNvPr id="4" name="Content Placeholder 3"/>
          <p:cNvSpPr>
            <a:spLocks noGrp="1"/>
          </p:cNvSpPr>
          <p:nvPr>
            <p:ph sz="half" idx="2"/>
          </p:nvPr>
        </p:nvSpPr>
        <p:spPr>
          <a:xfrm>
            <a:off x="457200" y="2292349"/>
            <a:ext cx="4040188" cy="3842137"/>
          </a:xfrm>
        </p:spPr>
        <p:style>
          <a:lnRef idx="1">
            <a:schemeClr val="dk1"/>
          </a:lnRef>
          <a:fillRef idx="2">
            <a:schemeClr val="dk1"/>
          </a:fillRef>
          <a:effectRef idx="1">
            <a:schemeClr val="dk1"/>
          </a:effectRef>
          <a:fontRef idx="minor">
            <a:schemeClr val="dk1"/>
          </a:fontRef>
        </p:style>
        <p:txBody>
          <a:bodyPr/>
          <a:lstStyle/>
          <a:p>
            <a:pPr marL="0" indent="0">
              <a:buNone/>
            </a:pPr>
            <a:r>
              <a:rPr lang="en-ZA" dirty="0" smtClean="0"/>
              <a:t>-</a:t>
            </a:r>
            <a:endParaRPr lang="en-ZA" dirty="0"/>
          </a:p>
        </p:txBody>
      </p:sp>
      <p:sp>
        <p:nvSpPr>
          <p:cNvPr id="5" name="Text Placeholder 4"/>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ZA" dirty="0" smtClean="0"/>
              <a:t>Response by FPB &amp; DOC</a:t>
            </a:r>
            <a:endParaRPr lang="en-ZA" dirty="0"/>
          </a:p>
        </p:txBody>
      </p:sp>
      <p:sp>
        <p:nvSpPr>
          <p:cNvPr id="6" name="Content Placeholder 5"/>
          <p:cNvSpPr>
            <a:spLocks noGrp="1"/>
          </p:cNvSpPr>
          <p:nvPr>
            <p:ph sz="quarter" idx="4"/>
          </p:nvPr>
        </p:nvSpPr>
        <p:spPr>
          <a:xfrm>
            <a:off x="4645025" y="2292349"/>
            <a:ext cx="4041775" cy="3833814"/>
          </a:xfrm>
        </p:spPr>
        <p:style>
          <a:lnRef idx="1">
            <a:schemeClr val="dk1"/>
          </a:lnRef>
          <a:fillRef idx="2">
            <a:schemeClr val="dk1"/>
          </a:fillRef>
          <a:effectRef idx="1">
            <a:schemeClr val="dk1"/>
          </a:effectRef>
          <a:fontRef idx="minor">
            <a:schemeClr val="dk1"/>
          </a:fontRef>
        </p:style>
        <p:txBody>
          <a:bodyPr>
            <a:normAutofit fontScale="85000" lnSpcReduction="20000"/>
          </a:bodyPr>
          <a:lstStyle/>
          <a:p>
            <a:r>
              <a:rPr lang="en-GB" dirty="0" smtClean="0"/>
              <a:t>Assuming that prior classification of films and games is limiting on section 16 of the Constitution, the question is whether such limitation is reasonable and justifiable as required by section 36 of the Constitution.  With specific reference to the FPB prior classification of films and games, this question has been answered in the affirmative by the Constitutional Court in </a:t>
            </a:r>
            <a:r>
              <a:rPr lang="en-ZA" dirty="0" smtClean="0"/>
              <a:t>the case of </a:t>
            </a:r>
            <a:r>
              <a:rPr lang="en-ZA" i="1" dirty="0" smtClean="0"/>
              <a:t>De Reuck v DPP and Others 2004(1) SA 406(CC);</a:t>
            </a:r>
            <a:endParaRPr lang="en-ZA" dirty="0" smtClean="0"/>
          </a:p>
          <a:p>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28</a:t>
            </a:fld>
            <a:endParaRPr lang="en-US" dirty="0"/>
          </a:p>
        </p:txBody>
      </p:sp>
    </p:spTree>
    <p:extLst>
      <p:ext uri="{BB962C8B-B14F-4D97-AF65-F5344CB8AC3E}">
        <p14:creationId xmlns:p14="http://schemas.microsoft.com/office/powerpoint/2010/main" xmlns="" val="3568970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r>
              <a:rPr lang="en-GB" sz="3000" b="1" dirty="0" smtClean="0">
                <a:solidFill>
                  <a:schemeClr val="accent6">
                    <a:lumMod val="75000"/>
                  </a:schemeClr>
                </a:solidFill>
              </a:rPr>
              <a:t>INTERACTIVE ENTERTAINMENT SOUTH AFRICA [5]</a:t>
            </a:r>
            <a:endParaRPr lang="en-ZA" sz="3000" dirty="0">
              <a:solidFill>
                <a:schemeClr val="accent6">
                  <a:lumMod val="75000"/>
                </a:schemeClr>
              </a:solidFill>
            </a:endParaRPr>
          </a:p>
        </p:txBody>
      </p:sp>
      <p:sp>
        <p:nvSpPr>
          <p:cNvPr id="3" name="Text Placeholder 2"/>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a:t>
            </a:r>
            <a:endParaRPr lang="en-ZA" dirty="0"/>
          </a:p>
        </p:txBody>
      </p:sp>
      <p:sp>
        <p:nvSpPr>
          <p:cNvPr id="4" name="Content Placeholder 3"/>
          <p:cNvSpPr>
            <a:spLocks noGrp="1"/>
          </p:cNvSpPr>
          <p:nvPr>
            <p:ph sz="half" idx="2"/>
          </p:nvPr>
        </p:nvSpPr>
        <p:spPr>
          <a:xfrm>
            <a:off x="457200" y="2292349"/>
            <a:ext cx="4040188" cy="3833813"/>
          </a:xfrm>
        </p:spPr>
        <p:style>
          <a:lnRef idx="1">
            <a:schemeClr val="dk1"/>
          </a:lnRef>
          <a:fillRef idx="2">
            <a:schemeClr val="dk1"/>
          </a:fillRef>
          <a:effectRef idx="1">
            <a:schemeClr val="dk1"/>
          </a:effectRef>
          <a:fontRef idx="minor">
            <a:schemeClr val="dk1"/>
          </a:fontRef>
        </p:style>
        <p:txBody>
          <a:bodyPr/>
          <a:lstStyle/>
          <a:p>
            <a:r>
              <a:rPr lang="en-ZA" dirty="0" smtClean="0"/>
              <a:t>(e) The constitutional court case </a:t>
            </a:r>
            <a:r>
              <a:rPr lang="en-ZA" i="1" dirty="0" smtClean="0"/>
              <a:t>Print Media v Minister of Home Affairs and another</a:t>
            </a:r>
            <a:r>
              <a:rPr lang="en-ZA" dirty="0" smtClean="0"/>
              <a:t> (CCT 113/11) the court explicitly states that the system of administrative prior classification is unconstitutional</a:t>
            </a:r>
            <a:endParaRPr lang="en-ZA" dirty="0"/>
          </a:p>
        </p:txBody>
      </p:sp>
      <p:sp>
        <p:nvSpPr>
          <p:cNvPr id="5" name="Text Placeholder 4"/>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ZA" dirty="0" smtClean="0"/>
              <a:t>Response by FPB &amp; DOC</a:t>
            </a:r>
            <a:endParaRPr lang="en-ZA" dirty="0"/>
          </a:p>
        </p:txBody>
      </p:sp>
      <p:sp>
        <p:nvSpPr>
          <p:cNvPr id="6" name="Content Placeholder 5"/>
          <p:cNvSpPr>
            <a:spLocks noGrp="1"/>
          </p:cNvSpPr>
          <p:nvPr>
            <p:ph sz="quarter" idx="4"/>
          </p:nvPr>
        </p:nvSpPr>
        <p:spPr>
          <a:xfrm>
            <a:off x="4645025" y="2292349"/>
            <a:ext cx="4041775" cy="3833814"/>
          </a:xfrm>
        </p:spPr>
        <p:style>
          <a:lnRef idx="1">
            <a:schemeClr val="dk1"/>
          </a:lnRef>
          <a:fillRef idx="2">
            <a:schemeClr val="dk1"/>
          </a:fillRef>
          <a:effectRef idx="1">
            <a:schemeClr val="dk1"/>
          </a:effectRef>
          <a:fontRef idx="minor">
            <a:schemeClr val="dk1"/>
          </a:fontRef>
        </p:style>
        <p:txBody>
          <a:bodyPr>
            <a:normAutofit lnSpcReduction="10000"/>
          </a:bodyPr>
          <a:lstStyle/>
          <a:p>
            <a:r>
              <a:rPr lang="en-GB" dirty="0" smtClean="0"/>
              <a:t>The Print Media case was not against prior classification in general. The case deals with prior administrative classification of protected speech such as the press freedom and the right of the public to receive news and information that is in the public interest without any delays. </a:t>
            </a:r>
            <a:endParaRPr lang="en-ZA" dirty="0" smtClean="0"/>
          </a:p>
          <a:p>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29</a:t>
            </a:fld>
            <a:endParaRPr lang="en-US" dirty="0"/>
          </a:p>
        </p:txBody>
      </p:sp>
    </p:spTree>
    <p:extLst>
      <p:ext uri="{BB962C8B-B14F-4D97-AF65-F5344CB8AC3E}">
        <p14:creationId xmlns:p14="http://schemas.microsoft.com/office/powerpoint/2010/main" xmlns="" val="3694289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74125"/>
          </a:xfrm>
        </p:spPr>
        <p:style>
          <a:lnRef idx="0">
            <a:scrgbClr r="0" g="0" b="0"/>
          </a:lnRef>
          <a:fillRef idx="1003">
            <a:schemeClr val="lt1"/>
          </a:fillRef>
          <a:effectRef idx="0">
            <a:scrgbClr r="0" g="0" b="0"/>
          </a:effectRef>
          <a:fontRef idx="major"/>
        </p:style>
        <p:txBody>
          <a:bodyPr>
            <a:noAutofit/>
          </a:bodyPr>
          <a:lstStyle/>
          <a:p>
            <a:pPr algn="l"/>
            <a:r>
              <a:rPr lang="en-ZA" sz="3600" b="1" dirty="0" smtClean="0">
                <a:solidFill>
                  <a:schemeClr val="accent6">
                    <a:lumMod val="75000"/>
                  </a:schemeClr>
                </a:solidFill>
                <a:latin typeface="+mn-lt"/>
                <a:cs typeface="Arial" panose="020B0604020202020204" pitchFamily="34" charset="0"/>
              </a:rPr>
              <a:t>INTRODUCTION  </a:t>
            </a:r>
            <a:endParaRPr lang="en-US" sz="3600" b="1" dirty="0">
              <a:solidFill>
                <a:schemeClr val="accent6">
                  <a:lumMod val="75000"/>
                </a:schemeClr>
              </a:solidFill>
              <a:latin typeface="+mn-lt"/>
            </a:endParaRPr>
          </a:p>
        </p:txBody>
      </p:sp>
      <p:sp>
        <p:nvSpPr>
          <p:cNvPr id="3" name="Content Placeholder 2"/>
          <p:cNvSpPr>
            <a:spLocks noGrp="1"/>
          </p:cNvSpPr>
          <p:nvPr>
            <p:ph idx="1"/>
          </p:nvPr>
        </p:nvSpPr>
        <p:spPr>
          <a:xfrm>
            <a:off x="0" y="1159099"/>
            <a:ext cx="9144000" cy="5061397"/>
          </a:xfrm>
        </p:spPr>
        <p:style>
          <a:lnRef idx="1">
            <a:schemeClr val="dk1"/>
          </a:lnRef>
          <a:fillRef idx="2">
            <a:schemeClr val="dk1"/>
          </a:fillRef>
          <a:effectRef idx="1">
            <a:schemeClr val="dk1"/>
          </a:effectRef>
          <a:fontRef idx="minor">
            <a:schemeClr val="dk1"/>
          </a:fontRef>
        </p:style>
        <p:txBody>
          <a:bodyPr>
            <a:noAutofit/>
          </a:bodyPr>
          <a:lstStyle/>
          <a:p>
            <a:pPr marL="0" indent="0" algn="just">
              <a:spcBef>
                <a:spcPts val="1200"/>
              </a:spcBef>
              <a:buNone/>
            </a:pPr>
            <a:r>
              <a:rPr lang="en-ZA" sz="2400" b="1" dirty="0">
                <a:latin typeface="+mj-lt"/>
              </a:rPr>
              <a:t>The Final Impact Assessment: Films and Publications Amendment Bill, </a:t>
            </a:r>
            <a:r>
              <a:rPr lang="en-ZA" sz="2400" b="1" dirty="0" smtClean="0">
                <a:latin typeface="+mj-lt"/>
              </a:rPr>
              <a:t>2015</a:t>
            </a:r>
            <a:endParaRPr lang="en-ZA" sz="2400" dirty="0">
              <a:latin typeface="+mj-lt"/>
            </a:endParaRPr>
          </a:p>
          <a:p>
            <a:pPr algn="just">
              <a:spcBef>
                <a:spcPts val="1200"/>
              </a:spcBef>
            </a:pPr>
            <a:r>
              <a:rPr lang="en-ZA" sz="2400" dirty="0" smtClean="0">
                <a:latin typeface="+mj-lt"/>
              </a:rPr>
              <a:t>The </a:t>
            </a:r>
            <a:r>
              <a:rPr lang="en-ZA" sz="2400" dirty="0">
                <a:latin typeface="+mj-lt"/>
              </a:rPr>
              <a:t>Final Impact Assessment provides a more detailed assessment of the </a:t>
            </a:r>
            <a:r>
              <a:rPr lang="en-ZA" sz="2400" b="1" dirty="0">
                <a:latin typeface="+mj-lt"/>
              </a:rPr>
              <a:t>Films and Publications Amendment Bill, </a:t>
            </a:r>
            <a:r>
              <a:rPr lang="en-ZA" sz="2400" b="1" dirty="0" smtClean="0">
                <a:latin typeface="+mj-lt"/>
              </a:rPr>
              <a:t>2015</a:t>
            </a:r>
            <a:endParaRPr lang="en-ZA" sz="2400" dirty="0">
              <a:latin typeface="+mj-lt"/>
            </a:endParaRPr>
          </a:p>
          <a:p>
            <a:pPr algn="just">
              <a:spcBef>
                <a:spcPts val="1200"/>
              </a:spcBef>
            </a:pPr>
            <a:r>
              <a:rPr lang="en-ZA" sz="2400" dirty="0" smtClean="0">
                <a:latin typeface="+mj-lt"/>
              </a:rPr>
              <a:t>In </a:t>
            </a:r>
            <a:r>
              <a:rPr lang="en-ZA" sz="2400" dirty="0">
                <a:latin typeface="+mj-lt"/>
              </a:rPr>
              <a:t>addition, it </a:t>
            </a:r>
            <a:r>
              <a:rPr lang="en-ZA" sz="2400" dirty="0" smtClean="0">
                <a:latin typeface="+mj-lt"/>
              </a:rPr>
              <a:t>identifies:</a:t>
            </a:r>
          </a:p>
          <a:p>
            <a:pPr marL="0" indent="0" algn="just">
              <a:spcBef>
                <a:spcPts val="1200"/>
              </a:spcBef>
              <a:buNone/>
            </a:pPr>
            <a:r>
              <a:rPr lang="en-ZA" sz="2400" dirty="0" smtClean="0">
                <a:latin typeface="+mj-lt"/>
              </a:rPr>
              <a:t>(</a:t>
            </a:r>
            <a:r>
              <a:rPr lang="en-ZA" sz="2400" dirty="0">
                <a:latin typeface="+mj-lt"/>
              </a:rPr>
              <a:t>a) mechanisms for monitoring, evaluation and modification as required; </a:t>
            </a:r>
            <a:r>
              <a:rPr lang="en-ZA" sz="2400" dirty="0" smtClean="0">
                <a:latin typeface="+mj-lt"/>
              </a:rPr>
              <a:t>and</a:t>
            </a:r>
          </a:p>
          <a:p>
            <a:pPr marL="0" indent="0" algn="just">
              <a:spcBef>
                <a:spcPts val="1200"/>
              </a:spcBef>
              <a:buNone/>
            </a:pPr>
            <a:r>
              <a:rPr lang="en-ZA" sz="2400" dirty="0" smtClean="0">
                <a:latin typeface="+mj-lt"/>
              </a:rPr>
              <a:t>(b</a:t>
            </a:r>
            <a:r>
              <a:rPr lang="en-ZA" sz="2400" dirty="0">
                <a:latin typeface="+mj-lt"/>
              </a:rPr>
              <a:t>) a system for managing appeals that could emerge around the implementation process.</a:t>
            </a:r>
          </a:p>
          <a:p>
            <a:pPr algn="just"/>
            <a:endParaRPr lang="en-ZA" sz="2200" dirty="0" smtClean="0">
              <a:latin typeface="+mj-lt"/>
              <a:cs typeface="Arial" pitchFamily="34" charset="0"/>
            </a:endParaRPr>
          </a:p>
          <a:p>
            <a:pPr marL="0" indent="0" algn="just">
              <a:buNone/>
            </a:pPr>
            <a:endParaRPr lang="en-ZA" sz="2200" dirty="0">
              <a:cs typeface="Arial" pitchFamily="34" charset="0"/>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pPr/>
              <a:t>3</a:t>
            </a:fld>
            <a:endParaRPr lang="en-US" dirty="0"/>
          </a:p>
        </p:txBody>
      </p:sp>
    </p:spTree>
    <p:extLst>
      <p:ext uri="{BB962C8B-B14F-4D97-AF65-F5344CB8AC3E}">
        <p14:creationId xmlns:p14="http://schemas.microsoft.com/office/powerpoint/2010/main" xmlns="" val="50179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0066"/>
          </a:xfrm>
        </p:spPr>
        <p:style>
          <a:lnRef idx="0">
            <a:scrgbClr r="0" g="0" b="0"/>
          </a:lnRef>
          <a:fillRef idx="1003">
            <a:schemeClr val="lt1"/>
          </a:fillRef>
          <a:effectRef idx="0">
            <a:scrgbClr r="0" g="0" b="0"/>
          </a:effectRef>
          <a:fontRef idx="major"/>
        </p:style>
        <p:txBody>
          <a:bodyPr>
            <a:normAutofit/>
          </a:bodyPr>
          <a:lstStyle/>
          <a:p>
            <a:pPr algn="l"/>
            <a:r>
              <a:rPr lang="en-GB" sz="3000" b="1" dirty="0" smtClean="0">
                <a:solidFill>
                  <a:schemeClr val="accent6">
                    <a:lumMod val="75000"/>
                  </a:schemeClr>
                </a:solidFill>
              </a:rPr>
              <a:t>INTERACTIVE ENTERTAINMENT SOUTH AFRICA [6]</a:t>
            </a:r>
            <a:endParaRPr lang="en-ZA" sz="3000" dirty="0">
              <a:solidFill>
                <a:schemeClr val="accent6">
                  <a:lumMod val="75000"/>
                </a:schemeClr>
              </a:solidFill>
            </a:endParaRPr>
          </a:p>
        </p:txBody>
      </p:sp>
      <p:sp>
        <p:nvSpPr>
          <p:cNvPr id="3" name="Text Placeholder 2"/>
          <p:cNvSpPr>
            <a:spLocks noGrp="1"/>
          </p:cNvSpPr>
          <p:nvPr>
            <p:ph type="body" idx="1"/>
          </p:nvPr>
        </p:nvSpPr>
        <p:spPr>
          <a:xfrm>
            <a:off x="457200" y="1373645"/>
            <a:ext cx="4040188" cy="639762"/>
          </a:xfrm>
        </p:spPr>
        <p:style>
          <a:lnRef idx="1">
            <a:schemeClr val="dk1"/>
          </a:lnRef>
          <a:fillRef idx="2">
            <a:schemeClr val="dk1"/>
          </a:fillRef>
          <a:effectRef idx="1">
            <a:schemeClr val="dk1"/>
          </a:effectRef>
          <a:fontRef idx="minor">
            <a:schemeClr val="dk1"/>
          </a:fontRef>
        </p:style>
        <p:txBody>
          <a:bodyPr/>
          <a:lstStyle/>
          <a:p>
            <a:r>
              <a:rPr lang="en-ZA" dirty="0" smtClean="0"/>
              <a:t>Comments</a:t>
            </a:r>
            <a:endParaRPr lang="en-ZA" dirty="0"/>
          </a:p>
        </p:txBody>
      </p:sp>
      <p:sp>
        <p:nvSpPr>
          <p:cNvPr id="4" name="Content Placeholder 3"/>
          <p:cNvSpPr>
            <a:spLocks noGrp="1"/>
          </p:cNvSpPr>
          <p:nvPr>
            <p:ph sz="half" idx="2"/>
          </p:nvPr>
        </p:nvSpPr>
        <p:spPr>
          <a:xfrm>
            <a:off x="457200" y="2292349"/>
            <a:ext cx="4040188" cy="3833813"/>
          </a:xfrm>
        </p:spPr>
        <p:style>
          <a:lnRef idx="1">
            <a:schemeClr val="dk1"/>
          </a:lnRef>
          <a:fillRef idx="2">
            <a:schemeClr val="dk1"/>
          </a:fillRef>
          <a:effectRef idx="1">
            <a:schemeClr val="dk1"/>
          </a:effectRef>
          <a:fontRef idx="minor">
            <a:schemeClr val="dk1"/>
          </a:fontRef>
        </p:style>
        <p:txBody>
          <a:bodyPr/>
          <a:lstStyle/>
          <a:p>
            <a:pPr marL="0" indent="0">
              <a:buNone/>
            </a:pPr>
            <a:r>
              <a:rPr lang="en-ZA" dirty="0" smtClean="0"/>
              <a:t>-</a:t>
            </a:r>
            <a:endParaRPr lang="en-ZA" dirty="0"/>
          </a:p>
        </p:txBody>
      </p:sp>
      <p:sp>
        <p:nvSpPr>
          <p:cNvPr id="5" name="Text Placeholder 4"/>
          <p:cNvSpPr>
            <a:spLocks noGrp="1"/>
          </p:cNvSpPr>
          <p:nvPr>
            <p:ph type="body" sz="quarter" idx="3"/>
          </p:nvPr>
        </p:nvSpPr>
        <p:spPr>
          <a:xfrm>
            <a:off x="4645025" y="1373645"/>
            <a:ext cx="4041775" cy="688517"/>
          </a:xfrm>
        </p:spPr>
        <p:style>
          <a:lnRef idx="1">
            <a:schemeClr val="dk1"/>
          </a:lnRef>
          <a:fillRef idx="2">
            <a:schemeClr val="dk1"/>
          </a:fillRef>
          <a:effectRef idx="1">
            <a:schemeClr val="dk1"/>
          </a:effectRef>
          <a:fontRef idx="minor">
            <a:schemeClr val="dk1"/>
          </a:fontRef>
        </p:style>
        <p:txBody>
          <a:bodyPr/>
          <a:lstStyle/>
          <a:p>
            <a:r>
              <a:rPr lang="en-ZA" dirty="0" smtClean="0"/>
              <a:t>Response by the FPB  &amp; DOC</a:t>
            </a:r>
            <a:endParaRPr lang="en-ZA" dirty="0"/>
          </a:p>
        </p:txBody>
      </p:sp>
      <p:sp>
        <p:nvSpPr>
          <p:cNvPr id="6" name="Content Placeholder 5"/>
          <p:cNvSpPr>
            <a:spLocks noGrp="1"/>
          </p:cNvSpPr>
          <p:nvPr>
            <p:ph sz="quarter" idx="4"/>
          </p:nvPr>
        </p:nvSpPr>
        <p:spPr>
          <a:xfrm>
            <a:off x="4645025" y="2292349"/>
            <a:ext cx="4041775" cy="3833814"/>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r>
              <a:rPr lang="en-GB" sz="2600" dirty="0" smtClean="0"/>
              <a:t>The court further said that where administrative prior classification may be required, in order for the limitation in section 36 of the Constitution to be satisfied, the enquiry will be whether there are less restrictive means to achieve the legislative objective. Where the court finds that such less restrictive means exists, administrative prior restraint will be found to be unconstitutional. </a:t>
            </a:r>
          </a:p>
          <a:p>
            <a:endParaRPr lang="en-ZA" sz="2600" dirty="0" smtClean="0"/>
          </a:p>
          <a:p>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30</a:t>
            </a:fld>
            <a:endParaRPr lang="en-US" dirty="0"/>
          </a:p>
        </p:txBody>
      </p:sp>
    </p:spTree>
    <p:extLst>
      <p:ext uri="{BB962C8B-B14F-4D97-AF65-F5344CB8AC3E}">
        <p14:creationId xmlns:p14="http://schemas.microsoft.com/office/powerpoint/2010/main" xmlns="" val="3047960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7513"/>
          </a:xfrm>
        </p:spPr>
        <p:style>
          <a:lnRef idx="0">
            <a:scrgbClr r="0" g="0" b="0"/>
          </a:lnRef>
          <a:fillRef idx="1003">
            <a:schemeClr val="lt1"/>
          </a:fillRef>
          <a:effectRef idx="0">
            <a:scrgbClr r="0" g="0" b="0"/>
          </a:effectRef>
          <a:fontRef idx="major"/>
        </p:style>
        <p:txBody>
          <a:bodyPr>
            <a:normAutofit/>
          </a:bodyPr>
          <a:lstStyle/>
          <a:p>
            <a:pPr algn="l"/>
            <a:r>
              <a:rPr lang="en-GB" sz="3000" b="1" dirty="0" smtClean="0">
                <a:solidFill>
                  <a:schemeClr val="accent6">
                    <a:lumMod val="75000"/>
                  </a:schemeClr>
                </a:solidFill>
              </a:rPr>
              <a:t>INTERACTIVE ENTERTAINMENT SOUTH AFRICA [7]</a:t>
            </a:r>
            <a:endParaRPr lang="en-ZA" sz="3000" dirty="0">
              <a:solidFill>
                <a:schemeClr val="accent6">
                  <a:lumMod val="75000"/>
                </a:schemeClr>
              </a:solidFill>
            </a:endParaRPr>
          </a:p>
        </p:txBody>
      </p:sp>
      <p:sp>
        <p:nvSpPr>
          <p:cNvPr id="3" name="Text Placeholder 2"/>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a:t>
            </a:r>
            <a:endParaRPr lang="en-ZA" dirty="0"/>
          </a:p>
        </p:txBody>
      </p:sp>
      <p:sp>
        <p:nvSpPr>
          <p:cNvPr id="4" name="Content Placeholder 3"/>
          <p:cNvSpPr>
            <a:spLocks noGrp="1"/>
          </p:cNvSpPr>
          <p:nvPr>
            <p:ph sz="half" idx="2"/>
          </p:nvPr>
        </p:nvSpPr>
        <p:spPr>
          <a:xfrm>
            <a:off x="457200" y="2305317"/>
            <a:ext cx="4040188" cy="3820846"/>
          </a:xfrm>
        </p:spPr>
        <p:style>
          <a:lnRef idx="1">
            <a:schemeClr val="dk1"/>
          </a:lnRef>
          <a:fillRef idx="2">
            <a:schemeClr val="dk1"/>
          </a:fillRef>
          <a:effectRef idx="1">
            <a:schemeClr val="dk1"/>
          </a:effectRef>
          <a:fontRef idx="minor">
            <a:schemeClr val="dk1"/>
          </a:fontRef>
        </p:style>
        <p:txBody>
          <a:bodyPr/>
          <a:lstStyle/>
          <a:p>
            <a:pPr marL="0" indent="0">
              <a:buNone/>
            </a:pPr>
            <a:r>
              <a:rPr lang="en-ZA" dirty="0" smtClean="0"/>
              <a:t>-</a:t>
            </a:r>
            <a:endParaRPr lang="en-ZA" dirty="0"/>
          </a:p>
        </p:txBody>
      </p:sp>
      <p:sp>
        <p:nvSpPr>
          <p:cNvPr id="5" name="Text Placeholder 4"/>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ZA" dirty="0" smtClean="0"/>
              <a:t>Response by the FPB &amp; DOC</a:t>
            </a:r>
            <a:endParaRPr lang="en-ZA" dirty="0"/>
          </a:p>
        </p:txBody>
      </p:sp>
      <p:sp>
        <p:nvSpPr>
          <p:cNvPr id="6" name="Content Placeholder 5"/>
          <p:cNvSpPr>
            <a:spLocks noGrp="1"/>
          </p:cNvSpPr>
          <p:nvPr>
            <p:ph sz="quarter" idx="4"/>
          </p:nvPr>
        </p:nvSpPr>
        <p:spPr>
          <a:xfrm>
            <a:off x="4645025" y="2305317"/>
            <a:ext cx="4041775" cy="3820845"/>
          </a:xfrm>
        </p:spPr>
        <p:style>
          <a:lnRef idx="1">
            <a:schemeClr val="dk1"/>
          </a:lnRef>
          <a:fillRef idx="2">
            <a:schemeClr val="dk1"/>
          </a:fillRef>
          <a:effectRef idx="1">
            <a:schemeClr val="dk1"/>
          </a:effectRef>
          <a:fontRef idx="minor">
            <a:schemeClr val="dk1"/>
          </a:fontRef>
        </p:style>
        <p:txBody>
          <a:bodyPr>
            <a:normAutofit fontScale="85000" lnSpcReduction="10000"/>
          </a:bodyPr>
          <a:lstStyle/>
          <a:p>
            <a:r>
              <a:rPr lang="en-GB" dirty="0" smtClean="0"/>
              <a:t>The Court did not pronounce section 18 of the Act to be unconstitutional. In fact the court did not find that entire section 16 of the Act is unconstitutional, but found that only section 16(2) which required magazines that contain sexual conduct to be subject to prior distribution classification to be unconstitutional. The Court went further and redrafted the remainder of section 16.</a:t>
            </a:r>
            <a:endParaRPr lang="en-ZA" dirty="0" smtClean="0"/>
          </a:p>
          <a:p>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31</a:t>
            </a:fld>
            <a:endParaRPr lang="en-US" dirty="0"/>
          </a:p>
        </p:txBody>
      </p:sp>
    </p:spTree>
    <p:extLst>
      <p:ext uri="{BB962C8B-B14F-4D97-AF65-F5344CB8AC3E}">
        <p14:creationId xmlns:p14="http://schemas.microsoft.com/office/powerpoint/2010/main" xmlns="" val="929756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000" b="1" dirty="0" smtClean="0">
                <a:solidFill>
                  <a:schemeClr val="accent6">
                    <a:lumMod val="75000"/>
                  </a:schemeClr>
                </a:solidFill>
              </a:rPr>
              <a:t>INTERACTIVE ENTERTAINMENT SOUTH AFRICA [8]</a:t>
            </a:r>
            <a:endParaRPr lang="en-ZA" sz="3000" dirty="0">
              <a:solidFill>
                <a:schemeClr val="accent6">
                  <a:lumMod val="75000"/>
                </a:schemeClr>
              </a:solidFill>
            </a:endParaRPr>
          </a:p>
        </p:txBody>
      </p:sp>
      <p:sp>
        <p:nvSpPr>
          <p:cNvPr id="3" name="Text Placeholder 2"/>
          <p:cNvSpPr>
            <a:spLocks noGrp="1"/>
          </p:cNvSpPr>
          <p:nvPr>
            <p:ph type="body" idx="1"/>
          </p:nvPr>
        </p:nvSpPr>
        <p:spPr>
          <a:xfrm>
            <a:off x="457200" y="1535113"/>
            <a:ext cx="4040188" cy="538386"/>
          </a:xfrm>
        </p:spPr>
        <p:style>
          <a:lnRef idx="1">
            <a:schemeClr val="dk1"/>
          </a:lnRef>
          <a:fillRef idx="2">
            <a:schemeClr val="dk1"/>
          </a:fillRef>
          <a:effectRef idx="1">
            <a:schemeClr val="dk1"/>
          </a:effectRef>
          <a:fontRef idx="minor">
            <a:schemeClr val="dk1"/>
          </a:fontRef>
        </p:style>
        <p:txBody>
          <a:bodyPr/>
          <a:lstStyle/>
          <a:p>
            <a:r>
              <a:rPr lang="en-ZA" dirty="0" smtClean="0"/>
              <a:t>Comment</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r>
              <a:rPr lang="en-ZA" dirty="0" smtClean="0"/>
              <a:t>(f)   Administrative prior classification for media that would receive an X18 or higher rating should be subject to administrative prior classification.</a:t>
            </a:r>
          </a:p>
          <a:p>
            <a:endParaRPr lang="en-ZA" dirty="0"/>
          </a:p>
        </p:txBody>
      </p:sp>
      <p:sp>
        <p:nvSpPr>
          <p:cNvPr id="5" name="Text Placeholder 4"/>
          <p:cNvSpPr>
            <a:spLocks noGrp="1"/>
          </p:cNvSpPr>
          <p:nvPr>
            <p:ph type="body" sz="quarter" idx="3"/>
          </p:nvPr>
        </p:nvSpPr>
        <p:spPr>
          <a:xfrm>
            <a:off x="4645025" y="1535113"/>
            <a:ext cx="4041775" cy="538386"/>
          </a:xfrm>
        </p:spPr>
        <p:style>
          <a:lnRef idx="1">
            <a:schemeClr val="dk1"/>
          </a:lnRef>
          <a:fillRef idx="2">
            <a:schemeClr val="dk1"/>
          </a:fillRef>
          <a:effectRef idx="1">
            <a:schemeClr val="dk1"/>
          </a:effectRef>
          <a:fontRef idx="minor">
            <a:schemeClr val="dk1"/>
          </a:fontRef>
        </p:style>
        <p:txBody>
          <a:bodyPr/>
          <a:lstStyle/>
          <a:p>
            <a:r>
              <a:rPr lang="en-ZA" dirty="0" smtClean="0"/>
              <a:t>Response by the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70000" lnSpcReduction="20000"/>
          </a:bodyPr>
          <a:lstStyle/>
          <a:p>
            <a:pPr algn="just"/>
            <a:r>
              <a:rPr lang="en-ZA" sz="2900" dirty="0" smtClean="0"/>
              <a:t>In line with international trends, p</a:t>
            </a:r>
            <a:r>
              <a:rPr lang="en-GB" sz="2900" dirty="0" smtClean="0"/>
              <a:t>rior classification of films and games is used widely in various parts of the world to advise and inform adults of the content and to protect children. </a:t>
            </a:r>
          </a:p>
          <a:p>
            <a:pPr algn="just"/>
            <a:r>
              <a:rPr lang="en-GB" sz="2900" dirty="0" smtClean="0"/>
              <a:t>This can only be done effectively if the content is classified prior to the distribution thereof as the objective is to inform and protect prior to distribution. </a:t>
            </a:r>
          </a:p>
          <a:p>
            <a:pPr algn="just"/>
            <a:r>
              <a:rPr lang="en-GB" sz="2900" dirty="0" smtClean="0"/>
              <a:t>This is administrative in nature and a legal mandate provided to similar bodies like the FPB.</a:t>
            </a:r>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32</a:t>
            </a:fld>
            <a:endParaRPr lang="en-US" dirty="0"/>
          </a:p>
        </p:txBody>
      </p:sp>
    </p:spTree>
    <p:extLst>
      <p:ext uri="{BB962C8B-B14F-4D97-AF65-F5344CB8AC3E}">
        <p14:creationId xmlns:p14="http://schemas.microsoft.com/office/powerpoint/2010/main" xmlns="" val="3338763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000" b="1" dirty="0" smtClean="0">
                <a:solidFill>
                  <a:schemeClr val="accent6">
                    <a:lumMod val="75000"/>
                  </a:schemeClr>
                </a:solidFill>
              </a:rPr>
              <a:t>INTERACTIVE ENTERTAINMENT SOUTH AFRICA [9]</a:t>
            </a:r>
            <a:endParaRPr lang="en-ZA" sz="3000" dirty="0">
              <a:solidFill>
                <a:schemeClr val="accent6">
                  <a:lumMod val="75000"/>
                </a:schemeClr>
              </a:solidFill>
            </a:endParaRPr>
          </a:p>
        </p:txBody>
      </p:sp>
      <p:sp>
        <p:nvSpPr>
          <p:cNvPr id="3" name="Text Placeholder 2"/>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a:t>
            </a:r>
            <a:endParaRPr lang="en-ZA" dirty="0"/>
          </a:p>
        </p:txBody>
      </p:sp>
      <p:sp>
        <p:nvSpPr>
          <p:cNvPr id="4" name="Content Placeholder 3"/>
          <p:cNvSpPr>
            <a:spLocks noGrp="1"/>
          </p:cNvSpPr>
          <p:nvPr>
            <p:ph sz="half" idx="2"/>
          </p:nvPr>
        </p:nvSpPr>
        <p:spPr>
          <a:xfrm>
            <a:off x="457200" y="2292349"/>
            <a:ext cx="4040188" cy="3833814"/>
          </a:xfrm>
        </p:spPr>
        <p:style>
          <a:lnRef idx="1">
            <a:schemeClr val="dk1"/>
          </a:lnRef>
          <a:fillRef idx="2">
            <a:schemeClr val="dk1"/>
          </a:fillRef>
          <a:effectRef idx="1">
            <a:schemeClr val="dk1"/>
          </a:effectRef>
          <a:fontRef idx="minor">
            <a:schemeClr val="dk1"/>
          </a:fontRef>
        </p:style>
        <p:txBody>
          <a:bodyPr/>
          <a:lstStyle/>
          <a:p>
            <a:pPr marL="0" indent="0">
              <a:buNone/>
            </a:pPr>
            <a:r>
              <a:rPr lang="en-ZA" dirty="0" smtClean="0"/>
              <a:t>-</a:t>
            </a:r>
            <a:endParaRPr lang="en-ZA" dirty="0"/>
          </a:p>
        </p:txBody>
      </p:sp>
      <p:sp>
        <p:nvSpPr>
          <p:cNvPr id="5" name="Text Placeholder 4"/>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ZA" dirty="0" smtClean="0"/>
              <a:t>Response by the FPB &amp; DOC</a:t>
            </a:r>
            <a:endParaRPr lang="en-ZA" dirty="0"/>
          </a:p>
        </p:txBody>
      </p:sp>
      <p:sp>
        <p:nvSpPr>
          <p:cNvPr id="6" name="Content Placeholder 5"/>
          <p:cNvSpPr>
            <a:spLocks noGrp="1"/>
          </p:cNvSpPr>
          <p:nvPr>
            <p:ph sz="quarter" idx="4"/>
          </p:nvPr>
        </p:nvSpPr>
        <p:spPr>
          <a:xfrm>
            <a:off x="4645025" y="2292349"/>
            <a:ext cx="4041775" cy="3833813"/>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r>
              <a:rPr lang="en-GB" sz="2600" dirty="0" smtClean="0"/>
              <a:t>As indicated, there is a direct responsibility on organs of state such as the FPB to act in the best interest of the child. </a:t>
            </a:r>
          </a:p>
          <a:p>
            <a:r>
              <a:rPr lang="en-GB" sz="2600" dirty="0" smtClean="0"/>
              <a:t>Thus most responsible societies engage in the prior classification of films and games.</a:t>
            </a:r>
            <a:endParaRPr lang="en-ZA" sz="2600" dirty="0" smtClean="0"/>
          </a:p>
          <a:p>
            <a:r>
              <a:rPr lang="en-GB" sz="2600" dirty="0" smtClean="0"/>
              <a:t>FPB prior classification decisions are arrived at after a reasoned and transparent process. </a:t>
            </a:r>
          </a:p>
          <a:p>
            <a:r>
              <a:rPr lang="en-GB" sz="2600" dirty="0" smtClean="0"/>
              <a:t>The law provides for the right of appeal to the Independent Appeal Tribunal.</a:t>
            </a:r>
            <a:endParaRPr lang="en-ZA" sz="2600" dirty="0" smtClean="0"/>
          </a:p>
          <a:p>
            <a:endParaRPr lang="en-ZA" dirty="0" smtClean="0"/>
          </a:p>
          <a:p>
            <a:endParaRPr lang="en-ZA" dirty="0" smtClean="0"/>
          </a:p>
          <a:p>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33</a:t>
            </a:fld>
            <a:endParaRPr lang="en-US" dirty="0"/>
          </a:p>
        </p:txBody>
      </p:sp>
    </p:spTree>
    <p:extLst>
      <p:ext uri="{BB962C8B-B14F-4D97-AF65-F5344CB8AC3E}">
        <p14:creationId xmlns:p14="http://schemas.microsoft.com/office/powerpoint/2010/main" xmlns="" val="3930068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000" b="1" dirty="0" smtClean="0">
                <a:solidFill>
                  <a:schemeClr val="accent6">
                    <a:lumMod val="75000"/>
                  </a:schemeClr>
                </a:solidFill>
                <a:latin typeface="+mn-lt"/>
              </a:rPr>
              <a:t>INTERACTIVE ENTERTAINMENT SOUTH AFRICA [10]</a:t>
            </a:r>
            <a:endParaRPr lang="en-ZA" sz="3000" dirty="0">
              <a:solidFill>
                <a:schemeClr val="accent6">
                  <a:lumMod val="75000"/>
                </a:schemeClr>
              </a:solidFill>
              <a:latin typeface="+mn-lt"/>
            </a:endParaRPr>
          </a:p>
        </p:txBody>
      </p:sp>
      <p:sp>
        <p:nvSpPr>
          <p:cNvPr id="3" name="Text Placeholder 2"/>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a:t>
            </a:r>
            <a:endParaRPr lang="en-ZA" dirty="0"/>
          </a:p>
        </p:txBody>
      </p:sp>
      <p:sp>
        <p:nvSpPr>
          <p:cNvPr id="4" name="Content Placeholder 3"/>
          <p:cNvSpPr>
            <a:spLocks noGrp="1"/>
          </p:cNvSpPr>
          <p:nvPr>
            <p:ph sz="half" idx="2"/>
          </p:nvPr>
        </p:nvSpPr>
        <p:spPr>
          <a:xfrm>
            <a:off x="457200" y="2292349"/>
            <a:ext cx="4040188" cy="4091973"/>
          </a:xfrm>
        </p:spPr>
        <p:style>
          <a:lnRef idx="1">
            <a:schemeClr val="dk1"/>
          </a:lnRef>
          <a:fillRef idx="2">
            <a:schemeClr val="dk1"/>
          </a:fillRef>
          <a:effectRef idx="1">
            <a:schemeClr val="dk1"/>
          </a:effectRef>
          <a:fontRef idx="minor">
            <a:schemeClr val="dk1"/>
          </a:fontRef>
        </p:style>
        <p:txBody>
          <a:bodyPr/>
          <a:lstStyle/>
          <a:p>
            <a:pPr marL="0" indent="0">
              <a:buNone/>
            </a:pPr>
            <a:r>
              <a:rPr lang="en-ZA" dirty="0" smtClean="0"/>
              <a:t>-</a:t>
            </a:r>
            <a:endParaRPr lang="en-ZA" dirty="0"/>
          </a:p>
        </p:txBody>
      </p:sp>
      <p:sp>
        <p:nvSpPr>
          <p:cNvPr id="5" name="Text Placeholder 4"/>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ZA" dirty="0" smtClean="0"/>
              <a:t>Response by the FPB  &amp; DOC</a:t>
            </a:r>
            <a:endParaRPr lang="en-ZA" dirty="0"/>
          </a:p>
        </p:txBody>
      </p:sp>
      <p:sp>
        <p:nvSpPr>
          <p:cNvPr id="6" name="Content Placeholder 5"/>
          <p:cNvSpPr>
            <a:spLocks noGrp="1"/>
          </p:cNvSpPr>
          <p:nvPr>
            <p:ph sz="quarter" idx="4"/>
          </p:nvPr>
        </p:nvSpPr>
        <p:spPr>
          <a:xfrm>
            <a:off x="4645025" y="2292349"/>
            <a:ext cx="4041775" cy="4091974"/>
          </a:xfrm>
        </p:spPr>
        <p:style>
          <a:lnRef idx="1">
            <a:schemeClr val="dk1"/>
          </a:lnRef>
          <a:fillRef idx="2">
            <a:schemeClr val="dk1"/>
          </a:fillRef>
          <a:effectRef idx="1">
            <a:schemeClr val="dk1"/>
          </a:effectRef>
          <a:fontRef idx="minor">
            <a:schemeClr val="dk1"/>
          </a:fontRef>
        </p:style>
        <p:txBody>
          <a:bodyPr>
            <a:noAutofit/>
          </a:bodyPr>
          <a:lstStyle/>
          <a:p>
            <a:pPr algn="just"/>
            <a:r>
              <a:rPr lang="en-GB" sz="1400" b="1" dirty="0" smtClean="0"/>
              <a:t>The Interactive Entertainment South Africa and Google </a:t>
            </a:r>
            <a:r>
              <a:rPr lang="en-GB" sz="1400" dirty="0" smtClean="0"/>
              <a:t>submit that they have rating standards that are universally recognised and are higher than FPBs. </a:t>
            </a:r>
          </a:p>
          <a:p>
            <a:pPr algn="just"/>
            <a:r>
              <a:rPr lang="en-GB" sz="1400" dirty="0" smtClean="0"/>
              <a:t>This is a progressive stance and in line with the recent developments. </a:t>
            </a:r>
          </a:p>
          <a:p>
            <a:pPr algn="just"/>
            <a:r>
              <a:rPr lang="en-GB" sz="1400" dirty="0" smtClean="0"/>
              <a:t>However,  in the absence of a framework that creates uniformity on the application of the South African classification guidelines, those rating standards may cause confusion and uncertainty in the South African market, hence the need for FPB to be satisfied that these meet the legislative and regulatory requirements of South Africa.</a:t>
            </a:r>
          </a:p>
          <a:p>
            <a:pPr algn="just"/>
            <a:r>
              <a:rPr lang="en-GB" sz="1400" dirty="0" smtClean="0"/>
              <a:t>This has been accepted as the international norm, where the sovereignty of the country is respected.</a:t>
            </a:r>
            <a:endParaRPr lang="en-ZA" sz="1400" dirty="0" smtClean="0"/>
          </a:p>
        </p:txBody>
      </p:sp>
      <p:sp>
        <p:nvSpPr>
          <p:cNvPr id="7" name="Slide Number Placeholder 6"/>
          <p:cNvSpPr>
            <a:spLocks noGrp="1"/>
          </p:cNvSpPr>
          <p:nvPr>
            <p:ph type="sldNum" sz="quarter" idx="12"/>
          </p:nvPr>
        </p:nvSpPr>
        <p:spPr/>
        <p:txBody>
          <a:bodyPr/>
          <a:lstStyle/>
          <a:p>
            <a:fld id="{8843D58F-2DAB-1446-A47E-C34A82BC1FA1}" type="slidenum">
              <a:rPr lang="en-US" smtClean="0"/>
              <a:pPr/>
              <a:t>34</a:t>
            </a:fld>
            <a:endParaRPr lang="en-US" dirty="0"/>
          </a:p>
        </p:txBody>
      </p:sp>
    </p:spTree>
    <p:extLst>
      <p:ext uri="{BB962C8B-B14F-4D97-AF65-F5344CB8AC3E}">
        <p14:creationId xmlns:p14="http://schemas.microsoft.com/office/powerpoint/2010/main" xmlns="" val="800820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260475"/>
          </a:xfrm>
        </p:spPr>
        <p:style>
          <a:lnRef idx="0">
            <a:scrgbClr r="0" g="0" b="0"/>
          </a:lnRef>
          <a:fillRef idx="1003">
            <a:schemeClr val="lt1"/>
          </a:fillRef>
          <a:effectRef idx="0">
            <a:scrgbClr r="0" g="0" b="0"/>
          </a:effectRef>
          <a:fontRef idx="major"/>
        </p:style>
        <p:txBody>
          <a:bodyPr>
            <a:noAutofit/>
          </a:bodyPr>
          <a:lstStyle/>
          <a:p>
            <a:pPr algn="l"/>
            <a:r>
              <a:rPr lang="en-GB" sz="2400" b="1" dirty="0" smtClean="0">
                <a:solidFill>
                  <a:schemeClr val="accent6">
                    <a:lumMod val="75000"/>
                  </a:schemeClr>
                </a:solidFill>
              </a:rPr>
              <a:t>JEWISH BOARD OF DEPUTIES, CAUSE FOR JUSTICE AND EMMA SADLIER SOCIAL MEDIAL LAW [1]</a:t>
            </a:r>
            <a:endParaRPr lang="en-ZA" sz="2400" b="1" dirty="0">
              <a:solidFill>
                <a:schemeClr val="accent6">
                  <a:lumMod val="75000"/>
                </a:schemeClr>
              </a:solidFill>
            </a:endParaRPr>
          </a:p>
        </p:txBody>
      </p:sp>
      <p:sp>
        <p:nvSpPr>
          <p:cNvPr id="3" name="Text Placeholder 2"/>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r>
              <a:rPr lang="en-GB" sz="2000" dirty="0" smtClean="0"/>
              <a:t>All of the above entities support the Bill and propose stricter penalties for hate speech, revenge porn and sexual violence against children online</a:t>
            </a:r>
            <a:endParaRPr lang="en-ZA" sz="2000" dirty="0" smtClean="0"/>
          </a:p>
          <a:p>
            <a:pPr algn="just">
              <a:buNone/>
            </a:pPr>
            <a:endParaRPr lang="en-ZA" sz="2000" dirty="0" smtClean="0"/>
          </a:p>
          <a:p>
            <a:r>
              <a:rPr lang="en-GB" sz="2000" b="1" dirty="0" smtClean="0"/>
              <a:t>Cause for Justice</a:t>
            </a:r>
            <a:r>
              <a:rPr lang="en-GB" sz="2000" dirty="0" smtClean="0"/>
              <a:t> calls for a single classification system in the Country.</a:t>
            </a:r>
            <a:endParaRPr lang="en-ZA" sz="2000" dirty="0" smtClean="0"/>
          </a:p>
          <a:p>
            <a:endParaRPr lang="en-ZA" dirty="0"/>
          </a:p>
        </p:txBody>
      </p:sp>
      <p:sp>
        <p:nvSpPr>
          <p:cNvPr id="5" name="Text Placeholder 4"/>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70000" lnSpcReduction="20000"/>
          </a:bodyPr>
          <a:lstStyle/>
          <a:p>
            <a:r>
              <a:rPr lang="en-GB" sz="2500" dirty="0" smtClean="0">
                <a:latin typeface="+mj-lt"/>
              </a:rPr>
              <a:t>Government agrees with these proposals and moving forward w</a:t>
            </a:r>
            <a:r>
              <a:rPr lang="en-ZA" sz="2500" dirty="0" smtClean="0">
                <a:latin typeface="+mj-lt"/>
              </a:rPr>
              <a:t>e </a:t>
            </a:r>
            <a:r>
              <a:rPr lang="en-ZA" sz="2500" dirty="0">
                <a:latin typeface="+mj-lt"/>
              </a:rPr>
              <a:t>intend to strengthen </a:t>
            </a:r>
            <a:r>
              <a:rPr lang="en-ZA" sz="2500" dirty="0" smtClean="0">
                <a:latin typeface="+mj-lt"/>
              </a:rPr>
              <a:t>the appropriate </a:t>
            </a:r>
            <a:r>
              <a:rPr lang="en-ZA" sz="2500" dirty="0">
                <a:latin typeface="+mj-lt"/>
              </a:rPr>
              <a:t>and progressive relationship </a:t>
            </a:r>
            <a:r>
              <a:rPr lang="en-ZA" sz="2500" dirty="0" smtClean="0">
                <a:latin typeface="+mj-lt"/>
              </a:rPr>
              <a:t>with FPB, industry</a:t>
            </a:r>
            <a:r>
              <a:rPr lang="en-ZA" sz="2500" dirty="0">
                <a:latin typeface="+mj-lt"/>
              </a:rPr>
              <a:t>, </a:t>
            </a:r>
            <a:r>
              <a:rPr lang="en-ZA" sz="2500" dirty="0" smtClean="0">
                <a:latin typeface="+mj-lt"/>
              </a:rPr>
              <a:t>non-governmental </a:t>
            </a:r>
            <a:r>
              <a:rPr lang="en-ZA" sz="2500" dirty="0">
                <a:latin typeface="+mj-lt"/>
              </a:rPr>
              <a:t>organisations, law-enforcement agencies, </a:t>
            </a:r>
            <a:r>
              <a:rPr lang="en-ZA" sz="2500" dirty="0" smtClean="0">
                <a:latin typeface="+mj-lt"/>
              </a:rPr>
              <a:t>the </a:t>
            </a:r>
            <a:r>
              <a:rPr lang="en-ZA" sz="2500" dirty="0">
                <a:latin typeface="+mj-lt"/>
              </a:rPr>
              <a:t>citizens and all other relevant stakeholders  </a:t>
            </a:r>
            <a:r>
              <a:rPr lang="en-ZA" sz="2500" dirty="0" smtClean="0">
                <a:latin typeface="+mj-lt"/>
              </a:rPr>
              <a:t>challenges </a:t>
            </a:r>
            <a:r>
              <a:rPr lang="en-ZA" sz="2500" dirty="0">
                <a:latin typeface="+mj-lt"/>
              </a:rPr>
              <a:t>and opportunities; and in </a:t>
            </a:r>
            <a:r>
              <a:rPr lang="en-ZA" sz="2500" dirty="0" smtClean="0">
                <a:latin typeface="+mj-lt"/>
              </a:rPr>
              <a:t>particular to ensure </a:t>
            </a:r>
            <a:r>
              <a:rPr lang="en-ZA" sz="2500" dirty="0">
                <a:latin typeface="+mj-lt"/>
              </a:rPr>
              <a:t>the effectiveness of industry and regulatory </a:t>
            </a:r>
            <a:r>
              <a:rPr lang="en-ZA" sz="2500" dirty="0" smtClean="0">
                <a:latin typeface="+mj-lt"/>
              </a:rPr>
              <a:t>measures.</a:t>
            </a:r>
          </a:p>
          <a:p>
            <a:pPr marL="0" indent="0">
              <a:buNone/>
            </a:pPr>
            <a:endParaRPr lang="en-ZA" sz="2500" dirty="0">
              <a:latin typeface="+mj-lt"/>
            </a:endParaRPr>
          </a:p>
          <a:p>
            <a:r>
              <a:rPr lang="en-ZA" sz="2500" dirty="0" smtClean="0">
                <a:latin typeface="+mj-lt"/>
              </a:rPr>
              <a:t>We will also encourage </a:t>
            </a:r>
            <a:r>
              <a:rPr lang="en-ZA" sz="2500" dirty="0">
                <a:latin typeface="+mj-lt"/>
              </a:rPr>
              <a:t>and support mutually respectful dialogues between all </a:t>
            </a:r>
            <a:r>
              <a:rPr lang="en-ZA" sz="2500" dirty="0" smtClean="0">
                <a:latin typeface="+mj-lt"/>
              </a:rPr>
              <a:t>relevant and key stakeholders on policy </a:t>
            </a:r>
            <a:r>
              <a:rPr lang="en-ZA" sz="2500" dirty="0">
                <a:latin typeface="+mj-lt"/>
              </a:rPr>
              <a:t>issues related to </a:t>
            </a:r>
            <a:r>
              <a:rPr lang="en-GB" sz="2500" dirty="0" smtClean="0">
                <a:latin typeface="+mj-lt"/>
              </a:rPr>
              <a:t>classification systems.</a:t>
            </a:r>
          </a:p>
          <a:p>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35</a:t>
            </a:fld>
            <a:endParaRPr lang="en-US" dirty="0"/>
          </a:p>
        </p:txBody>
      </p:sp>
    </p:spTree>
    <p:extLst>
      <p:ext uri="{BB962C8B-B14F-4D97-AF65-F5344CB8AC3E}">
        <p14:creationId xmlns:p14="http://schemas.microsoft.com/office/powerpoint/2010/main" xmlns="" val="11176887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2800" b="1" dirty="0" smtClean="0">
                <a:solidFill>
                  <a:schemeClr val="accent6">
                    <a:lumMod val="75000"/>
                  </a:schemeClr>
                </a:solidFill>
              </a:rPr>
              <a:t>JEWISH BOARD OF DEPUTIES,</a:t>
            </a:r>
            <a:r>
              <a:rPr lang="en-GB" sz="2800" b="1" dirty="0">
                <a:solidFill>
                  <a:schemeClr val="accent6">
                    <a:lumMod val="75000"/>
                  </a:schemeClr>
                </a:solidFill>
              </a:rPr>
              <a:t> </a:t>
            </a:r>
            <a:r>
              <a:rPr lang="en-GB" sz="2800" b="1" dirty="0" smtClean="0">
                <a:solidFill>
                  <a:schemeClr val="accent6">
                    <a:lumMod val="75000"/>
                  </a:schemeClr>
                </a:solidFill>
              </a:rPr>
              <a:t>CAUSE FOR JUSTICE AND EMMA SADLIER SOCIAL MEDIAL LAW [2]</a:t>
            </a:r>
            <a:endParaRPr lang="en-ZA" sz="2800" dirty="0">
              <a:solidFill>
                <a:schemeClr val="accent6">
                  <a:lumMod val="75000"/>
                </a:schemeClr>
              </a:solidFill>
            </a:endParaRPr>
          </a:p>
        </p:txBody>
      </p:sp>
      <p:sp>
        <p:nvSpPr>
          <p:cNvPr id="8" name="Text Placeholder 7"/>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a:t>
            </a:r>
            <a:endParaRPr lang="en-ZA" dirty="0"/>
          </a:p>
        </p:txBody>
      </p:sp>
      <p:sp>
        <p:nvSpPr>
          <p:cNvPr id="9" name="Content Placeholder 8"/>
          <p:cNvSpPr>
            <a:spLocks noGrp="1"/>
          </p:cNvSpPr>
          <p:nvPr>
            <p:ph sz="half" idx="2"/>
          </p:nvPr>
        </p:nvSpPr>
        <p:spPr/>
        <p:style>
          <a:lnRef idx="1">
            <a:schemeClr val="dk1"/>
          </a:lnRef>
          <a:fillRef idx="2">
            <a:schemeClr val="dk1"/>
          </a:fillRef>
          <a:effectRef idx="1">
            <a:schemeClr val="dk1"/>
          </a:effectRef>
          <a:fontRef idx="minor">
            <a:schemeClr val="dk1"/>
          </a:fontRef>
        </p:style>
        <p:txBody>
          <a:bodyPr>
            <a:normAutofit lnSpcReduction="10000"/>
          </a:bodyPr>
          <a:lstStyle/>
          <a:p>
            <a:r>
              <a:rPr lang="en-GB" sz="2000" b="1" dirty="0" smtClean="0"/>
              <a:t>Jewish Board of Deputies</a:t>
            </a:r>
            <a:r>
              <a:rPr lang="en-GB" sz="2000" dirty="0" smtClean="0"/>
              <a:t> would like to see Internet service providers and administrators of social media being held accountable and forced to release the identity of perpetrators of hate speech online.</a:t>
            </a:r>
          </a:p>
          <a:p>
            <a:r>
              <a:rPr lang="en-GB" sz="2000" b="1" dirty="0" smtClean="0"/>
              <a:t>Emma Sadlier</a:t>
            </a:r>
            <a:r>
              <a:rPr lang="en-GB" sz="2000" dirty="0" smtClean="0"/>
              <a:t> assisted with alignment of the definition of sexual conduct and child pornography with the definition in the Sexual Offences Amendment Act.</a:t>
            </a:r>
            <a:endParaRPr lang="en-ZA" sz="2000" dirty="0" smtClean="0"/>
          </a:p>
          <a:p>
            <a:endParaRPr lang="en-ZA" sz="2000" dirty="0" smtClean="0"/>
          </a:p>
          <a:p>
            <a:pPr>
              <a:buNone/>
            </a:pPr>
            <a:endParaRPr lang="en-ZA" dirty="0" smtClean="0"/>
          </a:p>
          <a:p>
            <a:endParaRPr lang="en-ZA" dirty="0"/>
          </a:p>
        </p:txBody>
      </p:sp>
      <p:sp>
        <p:nvSpPr>
          <p:cNvPr id="10" name="Text Placeholder 9"/>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ZA" dirty="0" smtClean="0"/>
              <a:t>	Response by FPB &amp; DOC</a:t>
            </a:r>
            <a:endParaRPr lang="en-ZA" dirty="0"/>
          </a:p>
        </p:txBody>
      </p:sp>
      <p:sp>
        <p:nvSpPr>
          <p:cNvPr id="11" name="Content Placeholder 10"/>
          <p:cNvSpPr>
            <a:spLocks noGrp="1"/>
          </p:cNvSpPr>
          <p:nvPr>
            <p:ph sz="quarter" idx="4"/>
          </p:nvPr>
        </p:nvSpPr>
        <p:spPr/>
        <p:style>
          <a:lnRef idx="1">
            <a:schemeClr val="dk1"/>
          </a:lnRef>
          <a:fillRef idx="2">
            <a:schemeClr val="dk1"/>
          </a:fillRef>
          <a:effectRef idx="1">
            <a:schemeClr val="dk1"/>
          </a:effectRef>
          <a:fontRef idx="minor">
            <a:schemeClr val="dk1"/>
          </a:fontRef>
        </p:style>
        <p:txBody>
          <a:bodyPr/>
          <a:lstStyle/>
          <a:p>
            <a:r>
              <a:rPr lang="en-GB" dirty="0" smtClean="0"/>
              <a:t>A provision has been included compelling internet service providers to furnish the FPB or SAPS with information of the person who disseminates prohibited content which includes hate speech.</a:t>
            </a:r>
            <a:endParaRPr lang="en-ZA" dirty="0"/>
          </a:p>
        </p:txBody>
      </p:sp>
      <p:sp>
        <p:nvSpPr>
          <p:cNvPr id="2" name="Slide Number Placeholder 1"/>
          <p:cNvSpPr>
            <a:spLocks noGrp="1"/>
          </p:cNvSpPr>
          <p:nvPr>
            <p:ph type="sldNum" sz="quarter" idx="12"/>
          </p:nvPr>
        </p:nvSpPr>
        <p:spPr/>
        <p:txBody>
          <a:bodyPr/>
          <a:lstStyle/>
          <a:p>
            <a:fld id="{8843D58F-2DAB-1446-A47E-C34A82BC1FA1}" type="slidenum">
              <a:rPr lang="en-US" smtClean="0"/>
              <a:pPr/>
              <a:t>36</a:t>
            </a:fld>
            <a:endParaRPr lang="en-US" dirty="0"/>
          </a:p>
        </p:txBody>
      </p:sp>
    </p:spTree>
    <p:extLst>
      <p:ext uri="{BB962C8B-B14F-4D97-AF65-F5344CB8AC3E}">
        <p14:creationId xmlns:p14="http://schemas.microsoft.com/office/powerpoint/2010/main" xmlns="" val="38260963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601125"/>
          </a:xfrm>
        </p:spPr>
        <p:style>
          <a:lnRef idx="0">
            <a:scrgbClr r="0" g="0" b="0"/>
          </a:lnRef>
          <a:fillRef idx="1003">
            <a:schemeClr val="lt1"/>
          </a:fillRef>
          <a:effectRef idx="0">
            <a:scrgbClr r="0" g="0" b="0"/>
          </a:effectRef>
          <a:fontRef idx="major"/>
        </p:style>
        <p:txBody>
          <a:bodyPr>
            <a:normAutofit/>
          </a:bodyPr>
          <a:lstStyle/>
          <a:p>
            <a:pPr algn="l"/>
            <a:r>
              <a:rPr lang="en-GB" sz="3000" b="1" dirty="0" smtClean="0">
                <a:solidFill>
                  <a:schemeClr val="accent6">
                    <a:lumMod val="75000"/>
                  </a:schemeClr>
                </a:solidFill>
              </a:rPr>
              <a:t>MEDIA MONITORING AFRICA &amp; SOS COALITION [1]</a:t>
            </a:r>
            <a:r>
              <a:rPr lang="en-ZA" sz="3000" b="1" dirty="0" smtClean="0">
                <a:solidFill>
                  <a:schemeClr val="accent6">
                    <a:lumMod val="75000"/>
                  </a:schemeClr>
                </a:solidFill>
              </a:rPr>
              <a:t> </a:t>
            </a:r>
            <a:endParaRPr lang="en-ZA" sz="3000" dirty="0">
              <a:solidFill>
                <a:schemeClr val="accent6">
                  <a:lumMod val="75000"/>
                </a:schemeClr>
              </a:solidFill>
            </a:endParaRPr>
          </a:p>
        </p:txBody>
      </p:sp>
      <p:sp>
        <p:nvSpPr>
          <p:cNvPr id="8" name="Text Placeholder 7"/>
          <p:cNvSpPr>
            <a:spLocks noGrp="1"/>
          </p:cNvSpPr>
          <p:nvPr>
            <p:ph type="body" idx="1"/>
          </p:nvPr>
        </p:nvSpPr>
        <p:spPr>
          <a:xfrm>
            <a:off x="502278" y="969994"/>
            <a:ext cx="2896016" cy="636749"/>
          </a:xfrm>
        </p:spPr>
        <p:style>
          <a:lnRef idx="1">
            <a:schemeClr val="dk1"/>
          </a:lnRef>
          <a:fillRef idx="2">
            <a:schemeClr val="dk1"/>
          </a:fillRef>
          <a:effectRef idx="1">
            <a:schemeClr val="dk1"/>
          </a:effectRef>
          <a:fontRef idx="minor">
            <a:schemeClr val="dk1"/>
          </a:fontRef>
        </p:style>
        <p:txBody>
          <a:bodyPr>
            <a:normAutofit/>
          </a:bodyPr>
          <a:lstStyle/>
          <a:p>
            <a:r>
              <a:rPr lang="en-ZA" dirty="0" smtClean="0"/>
              <a:t>Comments</a:t>
            </a:r>
            <a:endParaRPr lang="en-ZA" dirty="0"/>
          </a:p>
        </p:txBody>
      </p:sp>
      <p:sp>
        <p:nvSpPr>
          <p:cNvPr id="9" name="Content Placeholder 8"/>
          <p:cNvSpPr>
            <a:spLocks noGrp="1"/>
          </p:cNvSpPr>
          <p:nvPr>
            <p:ph sz="half" idx="2"/>
          </p:nvPr>
        </p:nvSpPr>
        <p:spPr>
          <a:xfrm>
            <a:off x="479740" y="1606743"/>
            <a:ext cx="2918554" cy="4930534"/>
          </a:xfrm>
        </p:spPr>
        <p:style>
          <a:lnRef idx="1">
            <a:schemeClr val="dk1"/>
          </a:lnRef>
          <a:fillRef idx="2">
            <a:schemeClr val="dk1"/>
          </a:fillRef>
          <a:effectRef idx="1">
            <a:schemeClr val="dk1"/>
          </a:effectRef>
          <a:fontRef idx="minor">
            <a:schemeClr val="dk1"/>
          </a:fontRef>
        </p:style>
        <p:txBody>
          <a:bodyPr>
            <a:normAutofit/>
          </a:bodyPr>
          <a:lstStyle/>
          <a:p>
            <a:r>
              <a:rPr lang="en-ZA" sz="2000" dirty="0" smtClean="0"/>
              <a:t>The voice of children was not  represented during the development of the Bill and it is still not represented at the public hearing before parliament</a:t>
            </a:r>
            <a:endParaRPr lang="en-ZA" sz="2000" dirty="0"/>
          </a:p>
        </p:txBody>
      </p:sp>
      <p:sp>
        <p:nvSpPr>
          <p:cNvPr id="10" name="Text Placeholder 9"/>
          <p:cNvSpPr>
            <a:spLocks noGrp="1"/>
          </p:cNvSpPr>
          <p:nvPr>
            <p:ph type="body" sz="quarter" idx="3"/>
          </p:nvPr>
        </p:nvSpPr>
        <p:spPr>
          <a:xfrm>
            <a:off x="3398295" y="969995"/>
            <a:ext cx="5288506" cy="636748"/>
          </a:xfrm>
        </p:spPr>
        <p:style>
          <a:lnRef idx="1">
            <a:schemeClr val="dk1"/>
          </a:lnRef>
          <a:fillRef idx="2">
            <a:schemeClr val="dk1"/>
          </a:fillRef>
          <a:effectRef idx="1">
            <a:schemeClr val="dk1"/>
          </a:effectRef>
          <a:fontRef idx="minor">
            <a:schemeClr val="dk1"/>
          </a:fontRef>
        </p:style>
        <p:txBody>
          <a:bodyPr>
            <a:normAutofit/>
          </a:bodyPr>
          <a:lstStyle/>
          <a:p>
            <a:r>
              <a:rPr lang="en-ZA" dirty="0" smtClean="0"/>
              <a:t>Response by FPB  &amp; DOC</a:t>
            </a:r>
            <a:endParaRPr lang="en-ZA" dirty="0"/>
          </a:p>
        </p:txBody>
      </p:sp>
      <p:sp>
        <p:nvSpPr>
          <p:cNvPr id="11" name="Content Placeholder 10"/>
          <p:cNvSpPr>
            <a:spLocks noGrp="1"/>
          </p:cNvSpPr>
          <p:nvPr>
            <p:ph sz="quarter" idx="4"/>
          </p:nvPr>
        </p:nvSpPr>
        <p:spPr>
          <a:xfrm>
            <a:off x="3398294" y="1606742"/>
            <a:ext cx="5288507" cy="4930535"/>
          </a:xfrm>
        </p:spPr>
        <p:style>
          <a:lnRef idx="1">
            <a:schemeClr val="dk1"/>
          </a:lnRef>
          <a:fillRef idx="2">
            <a:schemeClr val="dk1"/>
          </a:fillRef>
          <a:effectRef idx="1">
            <a:schemeClr val="dk1"/>
          </a:effectRef>
          <a:fontRef idx="minor">
            <a:schemeClr val="dk1"/>
          </a:fontRef>
        </p:style>
        <p:txBody>
          <a:bodyPr>
            <a:noAutofit/>
          </a:bodyPr>
          <a:lstStyle/>
          <a:p>
            <a:r>
              <a:rPr lang="en-ZA" sz="1600" dirty="0" smtClean="0"/>
              <a:t>We subsequently engaged the Centre for Justice and Crime Prevention, who together with UNICEF Unite for Children who produced the South African Kids Online: A glimpse into children’s internet use and online activities on 21 September 2016.</a:t>
            </a:r>
          </a:p>
          <a:p>
            <a:r>
              <a:rPr lang="en-ZA" sz="1600" dirty="0" smtClean="0"/>
              <a:t>The Department of Social Development which is responsible for children policy in South Africa was also willing to come forward  to share their views on these matters.</a:t>
            </a:r>
          </a:p>
          <a:p>
            <a:r>
              <a:rPr lang="en-ZA" sz="1600" dirty="0" smtClean="0"/>
              <a:t>As previously indicated, we will continue to work with children in the formulation on the online regulation policy.</a:t>
            </a:r>
          </a:p>
          <a:p>
            <a:r>
              <a:rPr lang="en-ZA" sz="1600" dirty="0" smtClean="0"/>
              <a:t>FPB submits that over the years it has worked with learners in schools, parents and care-givers throughout the country. </a:t>
            </a:r>
          </a:p>
          <a:p>
            <a:r>
              <a:rPr lang="en-ZA" sz="1600" dirty="0" smtClean="0"/>
              <a:t>In 2012, FPB travelled the country speaking to learners and parents on the impact of media content and classification as part of the 2012 review of the Classification Guidelines. </a:t>
            </a:r>
            <a:endParaRPr lang="en-ZA" sz="1600" dirty="0"/>
          </a:p>
        </p:txBody>
      </p:sp>
      <p:sp>
        <p:nvSpPr>
          <p:cNvPr id="2" name="Slide Number Placeholder 1"/>
          <p:cNvSpPr>
            <a:spLocks noGrp="1"/>
          </p:cNvSpPr>
          <p:nvPr>
            <p:ph type="sldNum" sz="quarter" idx="12"/>
          </p:nvPr>
        </p:nvSpPr>
        <p:spPr/>
        <p:txBody>
          <a:bodyPr/>
          <a:lstStyle/>
          <a:p>
            <a:fld id="{8843D58F-2DAB-1446-A47E-C34A82BC1FA1}" type="slidenum">
              <a:rPr lang="en-US" smtClean="0"/>
              <a:pPr/>
              <a:t>37</a:t>
            </a:fld>
            <a:endParaRPr lang="en-US" dirty="0"/>
          </a:p>
        </p:txBody>
      </p:sp>
    </p:spTree>
    <p:extLst>
      <p:ext uri="{BB962C8B-B14F-4D97-AF65-F5344CB8AC3E}">
        <p14:creationId xmlns:p14="http://schemas.microsoft.com/office/powerpoint/2010/main" xmlns="" val="5991749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000" b="1" dirty="0" smtClean="0">
                <a:solidFill>
                  <a:schemeClr val="accent6">
                    <a:lumMod val="75000"/>
                  </a:schemeClr>
                </a:solidFill>
              </a:rPr>
              <a:t>MEDIA MONITORING AFRICA &amp; SOS COALITION [2]</a:t>
            </a:r>
            <a:r>
              <a:rPr lang="en-ZA" sz="3000" b="1" dirty="0" smtClean="0">
                <a:solidFill>
                  <a:schemeClr val="accent6">
                    <a:lumMod val="75000"/>
                  </a:schemeClr>
                </a:solidFill>
              </a:rPr>
              <a:t> </a:t>
            </a:r>
            <a:endParaRPr lang="en-ZA" sz="3000" dirty="0">
              <a:solidFill>
                <a:schemeClr val="accent6">
                  <a:lumMod val="75000"/>
                </a:schemeClr>
              </a:solidFill>
            </a:endParaRPr>
          </a:p>
        </p:txBody>
      </p:sp>
      <p:sp>
        <p:nvSpPr>
          <p:cNvPr id="3" name="Text Placeholder 2"/>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pPr marL="0" indent="0">
              <a:buNone/>
            </a:pPr>
            <a:r>
              <a:rPr lang="en-ZA" dirty="0" smtClean="0"/>
              <a:t>-</a:t>
            </a:r>
            <a:endParaRPr lang="en-ZA" dirty="0"/>
          </a:p>
        </p:txBody>
      </p:sp>
      <p:sp>
        <p:nvSpPr>
          <p:cNvPr id="5" name="Text Placeholder 4"/>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85000" lnSpcReduction="10000"/>
          </a:bodyPr>
          <a:lstStyle/>
          <a:p>
            <a:r>
              <a:rPr lang="en-ZA" dirty="0" smtClean="0"/>
              <a:t>These engagements also revealed some of the legislative gaps necessitating legislative review. </a:t>
            </a:r>
          </a:p>
          <a:p>
            <a:r>
              <a:rPr lang="en-ZA" dirty="0" smtClean="0"/>
              <a:t>In 2014 FPB commissioned UNISA to conduct a study on the impact of media content on children where a number of learners were selected as a sample population for the qualitative and quantitative research. </a:t>
            </a:r>
          </a:p>
          <a:p>
            <a:r>
              <a:rPr lang="en-ZA" dirty="0" smtClean="0"/>
              <a:t>The findings of the study were summarised earlier in this report.</a:t>
            </a:r>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38</a:t>
            </a:fld>
            <a:endParaRPr lang="en-US" dirty="0"/>
          </a:p>
        </p:txBody>
      </p:sp>
    </p:spTree>
    <p:extLst>
      <p:ext uri="{BB962C8B-B14F-4D97-AF65-F5344CB8AC3E}">
        <p14:creationId xmlns:p14="http://schemas.microsoft.com/office/powerpoint/2010/main" xmlns="" val="37453248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GB" sz="3000" b="1" dirty="0" smtClean="0">
                <a:solidFill>
                  <a:schemeClr val="accent6">
                    <a:lumMod val="75000"/>
                  </a:schemeClr>
                </a:solidFill>
              </a:rPr>
              <a:t>MEDIA MONITORING AFRICA &amp; SOS COALITION [3]</a:t>
            </a:r>
            <a:r>
              <a:rPr lang="en-ZA" sz="3000" b="1" dirty="0" smtClean="0">
                <a:solidFill>
                  <a:schemeClr val="accent6">
                    <a:lumMod val="75000"/>
                  </a:schemeClr>
                </a:solidFill>
              </a:rPr>
              <a:t> </a:t>
            </a:r>
            <a:endParaRPr lang="en-ZA" sz="3000" dirty="0">
              <a:solidFill>
                <a:schemeClr val="accent6">
                  <a:lumMod val="75000"/>
                </a:schemeClr>
              </a:solidFill>
            </a:endParaRPr>
          </a:p>
        </p:txBody>
      </p:sp>
      <p:sp>
        <p:nvSpPr>
          <p:cNvPr id="3" name="Text Placeholder 2"/>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	</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r>
              <a:rPr lang="en-ZA" dirty="0" smtClean="0"/>
              <a:t>The provisions relating to revenge porn must be tightened to include prohibition against dissemination even in instances where there was consent during the creation of such photograph or film.</a:t>
            </a:r>
            <a:endParaRPr lang="en-ZA" dirty="0"/>
          </a:p>
        </p:txBody>
      </p:sp>
      <p:sp>
        <p:nvSpPr>
          <p:cNvPr id="5" name="Text Placeholder 4"/>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92500"/>
          </a:bodyPr>
          <a:lstStyle/>
          <a:p>
            <a:r>
              <a:rPr lang="en-ZA" dirty="0" smtClean="0"/>
              <a:t>A provision has been inserted wherein it is an offence to disseminate such private content  irrespective of whether the individual(s) depicted therein consented to the creation of the said film or photograph. </a:t>
            </a:r>
          </a:p>
          <a:p>
            <a:r>
              <a:rPr lang="en-ZA" dirty="0" smtClean="0"/>
              <a:t>The revised Bill makes provision for ISPs to provide the identity of the offenders.</a:t>
            </a:r>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39</a:t>
            </a:fld>
            <a:endParaRPr lang="en-US" dirty="0"/>
          </a:p>
        </p:txBody>
      </p:sp>
    </p:spTree>
    <p:extLst>
      <p:ext uri="{BB962C8B-B14F-4D97-AF65-F5344CB8AC3E}">
        <p14:creationId xmlns:p14="http://schemas.microsoft.com/office/powerpoint/2010/main" xmlns="" val="432502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0005"/>
          </a:xfrm>
        </p:spPr>
        <p:style>
          <a:lnRef idx="0">
            <a:scrgbClr r="0" g="0" b="0"/>
          </a:lnRef>
          <a:fillRef idx="1003">
            <a:schemeClr val="lt1"/>
          </a:fillRef>
          <a:effectRef idx="0">
            <a:scrgbClr r="0" g="0" b="0"/>
          </a:effectRef>
          <a:fontRef idx="major"/>
        </p:style>
        <p:txBody>
          <a:bodyPr>
            <a:noAutofit/>
          </a:bodyPr>
          <a:lstStyle/>
          <a:p>
            <a:pPr algn="l"/>
            <a:r>
              <a:rPr lang="en-ZA" sz="3600" b="1" dirty="0" smtClean="0">
                <a:solidFill>
                  <a:schemeClr val="accent6">
                    <a:lumMod val="75000"/>
                  </a:schemeClr>
                </a:solidFill>
              </a:rPr>
              <a:t>SUMMARY </a:t>
            </a:r>
            <a:r>
              <a:rPr lang="en-ZA" sz="3600" b="1" dirty="0">
                <a:solidFill>
                  <a:schemeClr val="accent6">
                    <a:lumMod val="75000"/>
                  </a:schemeClr>
                </a:solidFill>
              </a:rPr>
              <a:t>BACKGROUND OF THE </a:t>
            </a:r>
            <a:r>
              <a:rPr lang="en-ZA" sz="3600" b="1" dirty="0" smtClean="0">
                <a:solidFill>
                  <a:schemeClr val="accent6">
                    <a:lumMod val="75000"/>
                  </a:schemeClr>
                </a:solidFill>
              </a:rPr>
              <a:t>BILL [1]</a:t>
            </a:r>
            <a:endParaRPr lang="en-US" sz="3600" b="1" dirty="0">
              <a:solidFill>
                <a:schemeClr val="accent6">
                  <a:lumMod val="75000"/>
                </a:schemeClr>
              </a:solidFill>
            </a:endParaRPr>
          </a:p>
        </p:txBody>
      </p:sp>
      <p:sp>
        <p:nvSpPr>
          <p:cNvPr id="3" name="Content Placeholder 2"/>
          <p:cNvSpPr>
            <a:spLocks noGrp="1"/>
          </p:cNvSpPr>
          <p:nvPr>
            <p:ph idx="1"/>
          </p:nvPr>
        </p:nvSpPr>
        <p:spPr>
          <a:xfrm>
            <a:off x="0" y="850007"/>
            <a:ext cx="9144000" cy="5705339"/>
          </a:xfrm>
        </p:spPr>
        <p:style>
          <a:lnRef idx="1">
            <a:schemeClr val="dk1"/>
          </a:lnRef>
          <a:fillRef idx="2">
            <a:schemeClr val="dk1"/>
          </a:fillRef>
          <a:effectRef idx="1">
            <a:schemeClr val="dk1"/>
          </a:effectRef>
          <a:fontRef idx="minor">
            <a:schemeClr val="dk1"/>
          </a:fontRef>
        </p:style>
        <p:txBody>
          <a:bodyPr>
            <a:noAutofit/>
          </a:bodyPr>
          <a:lstStyle/>
          <a:p>
            <a:pPr algn="just">
              <a:buFont typeface="Wingdings" panose="05000000000000000000" pitchFamily="2" charset="2"/>
              <a:buChar char="Ø"/>
            </a:pPr>
            <a:r>
              <a:rPr lang="en-ZA" sz="2000" dirty="0"/>
              <a:t>The Film and Publications Act was passed in October 1996, establishing the Film and Publications Board (FPB hereon) whose responsibility included regulating the creation, possession and distribution of films, games and certain publications. </a:t>
            </a:r>
            <a:endParaRPr lang="en-ZA" sz="2000" dirty="0" smtClean="0"/>
          </a:p>
          <a:p>
            <a:pPr algn="just">
              <a:buFont typeface="Wingdings" panose="05000000000000000000" pitchFamily="2" charset="2"/>
              <a:buChar char="Ø"/>
            </a:pPr>
            <a:r>
              <a:rPr lang="en-ZA" sz="2000" dirty="0" smtClean="0"/>
              <a:t>Since </a:t>
            </a:r>
            <a:r>
              <a:rPr lang="en-ZA" sz="2000" dirty="0"/>
              <a:t>its inception 20 years ago, the FPB has had the responsibility of classifying movies in line with the South African values and norms. </a:t>
            </a:r>
            <a:endParaRPr lang="en-ZA" sz="2000" dirty="0" smtClean="0"/>
          </a:p>
          <a:p>
            <a:pPr algn="just">
              <a:buFont typeface="Wingdings" panose="05000000000000000000" pitchFamily="2" charset="2"/>
              <a:buChar char="Ø"/>
            </a:pPr>
            <a:r>
              <a:rPr lang="en-ZA" sz="2000" dirty="0" smtClean="0"/>
              <a:t>This </a:t>
            </a:r>
            <a:r>
              <a:rPr lang="en-ZA" sz="2000" dirty="0"/>
              <a:t>approach has a distinct difference from the censorship regime used by the Apartheid government to advance the state’s political agenda. </a:t>
            </a:r>
            <a:endParaRPr lang="en-ZA" sz="2000" dirty="0" smtClean="0"/>
          </a:p>
          <a:p>
            <a:pPr algn="just">
              <a:buFont typeface="Wingdings" panose="05000000000000000000" pitchFamily="2" charset="2"/>
              <a:buChar char="Ø"/>
            </a:pPr>
            <a:r>
              <a:rPr lang="en-ZA" sz="2000" dirty="0" smtClean="0"/>
              <a:t>The </a:t>
            </a:r>
            <a:r>
              <a:rPr lang="en-ZA" sz="2000" dirty="0"/>
              <a:t>FPB classification regime entailed the formulation of classification guidelines informed by empirical evidence on what can be deemed harmful for children and sensitive viewers. </a:t>
            </a:r>
            <a:endParaRPr lang="en-ZA" sz="2000" dirty="0" smtClean="0"/>
          </a:p>
          <a:p>
            <a:pPr algn="just">
              <a:buFont typeface="Wingdings" panose="05000000000000000000" pitchFamily="2" charset="2"/>
              <a:buChar char="Ø"/>
            </a:pPr>
            <a:r>
              <a:rPr lang="en-ZA" sz="2000" dirty="0"/>
              <a:t>T</a:t>
            </a:r>
            <a:r>
              <a:rPr lang="en-ZA" sz="2000" dirty="0" smtClean="0"/>
              <a:t>he </a:t>
            </a:r>
            <a:r>
              <a:rPr lang="en-ZA" sz="2000" dirty="0"/>
              <a:t>role of the FPB has previously been distinct as distribution of content that fell within the jurisdiction of FPB was easily identifiable. </a:t>
            </a:r>
            <a:endParaRPr lang="en-ZA" sz="2000" dirty="0" smtClean="0"/>
          </a:p>
          <a:p>
            <a:pPr algn="just">
              <a:buFont typeface="Wingdings" panose="05000000000000000000" pitchFamily="2" charset="2"/>
              <a:buChar char="Ø"/>
            </a:pPr>
            <a:r>
              <a:rPr lang="en-ZA" sz="2000" dirty="0" smtClean="0"/>
              <a:t>Films </a:t>
            </a:r>
            <a:r>
              <a:rPr lang="en-ZA" sz="2000" dirty="0"/>
              <a:t>were either distributed via VHS, DVD and in cinema whilst publications were in your pre-packaged magazines and books. </a:t>
            </a:r>
            <a:endParaRPr lang="en-ZA" sz="2000" dirty="0" smtClean="0"/>
          </a:p>
          <a:p>
            <a:pPr algn="just">
              <a:buFont typeface="Wingdings" panose="05000000000000000000" pitchFamily="2" charset="2"/>
              <a:buChar char="Ø"/>
            </a:pPr>
            <a:r>
              <a:rPr lang="en-ZA" sz="2000" dirty="0" smtClean="0"/>
              <a:t>With </a:t>
            </a:r>
            <a:r>
              <a:rPr lang="en-ZA" sz="2000" dirty="0"/>
              <a:t>developments in technology however, much of the content has moved to online streaming or digital platforms. </a:t>
            </a:r>
            <a:endParaRPr lang="en-ZA" sz="2000" dirty="0" smtClean="0"/>
          </a:p>
          <a:p>
            <a:pPr algn="just">
              <a:buFont typeface="Wingdings" panose="05000000000000000000" pitchFamily="2" charset="2"/>
              <a:buChar char="Ø"/>
            </a:pPr>
            <a:r>
              <a:rPr lang="en-ZA" sz="2000" dirty="0" smtClean="0"/>
              <a:t>This </a:t>
            </a:r>
            <a:r>
              <a:rPr lang="en-ZA" sz="2000" dirty="0"/>
              <a:t>has left a significant gap in the market.</a:t>
            </a:r>
            <a:r>
              <a:rPr lang="en-ZA" sz="1800" dirty="0"/>
              <a:t> </a:t>
            </a:r>
            <a:endParaRPr lang="en-ZA" sz="1800" dirty="0">
              <a:cs typeface="Arial" pitchFamily="34" charset="0"/>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pPr/>
              <a:t>4</a:t>
            </a:fld>
            <a:endParaRPr lang="en-US" dirty="0"/>
          </a:p>
        </p:txBody>
      </p:sp>
    </p:spTree>
    <p:extLst>
      <p:ext uri="{BB962C8B-B14F-4D97-AF65-F5344CB8AC3E}">
        <p14:creationId xmlns:p14="http://schemas.microsoft.com/office/powerpoint/2010/main" xmlns="" val="19387308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Autofit/>
          </a:bodyPr>
          <a:lstStyle/>
          <a:p>
            <a:pPr algn="l"/>
            <a:r>
              <a:rPr lang="en-ZA" sz="3600" b="1" dirty="0" smtClean="0">
                <a:solidFill>
                  <a:schemeClr val="accent6">
                    <a:lumMod val="75000"/>
                  </a:schemeClr>
                </a:solidFill>
              </a:rPr>
              <a:t/>
            </a:r>
            <a:br>
              <a:rPr lang="en-ZA" sz="3600" b="1" dirty="0" smtClean="0">
                <a:solidFill>
                  <a:schemeClr val="accent6">
                    <a:lumMod val="75000"/>
                  </a:schemeClr>
                </a:solidFill>
              </a:rPr>
            </a:br>
            <a:r>
              <a:rPr lang="en-ZA" sz="3600" b="1" dirty="0" smtClean="0">
                <a:solidFill>
                  <a:schemeClr val="accent6">
                    <a:lumMod val="75000"/>
                  </a:schemeClr>
                </a:solidFill>
              </a:rPr>
              <a:t>CENTRE FOR CONSTITUTIONAL RIGHTS [1]</a:t>
            </a:r>
            <a:r>
              <a:rPr lang="en-ZA" sz="3600" dirty="0" smtClean="0">
                <a:solidFill>
                  <a:schemeClr val="accent6">
                    <a:lumMod val="75000"/>
                  </a:schemeClr>
                </a:solidFill>
              </a:rPr>
              <a:t/>
            </a:r>
            <a:br>
              <a:rPr lang="en-ZA" sz="3600" dirty="0" smtClean="0">
                <a:solidFill>
                  <a:schemeClr val="accent6">
                    <a:lumMod val="75000"/>
                  </a:schemeClr>
                </a:solidFill>
              </a:rPr>
            </a:br>
            <a:endParaRPr lang="en-ZA" sz="3600" dirty="0">
              <a:solidFill>
                <a:schemeClr val="accent6">
                  <a:lumMod val="75000"/>
                </a:schemeClr>
              </a:solidFill>
            </a:endParaRPr>
          </a:p>
        </p:txBody>
      </p:sp>
      <p:sp>
        <p:nvSpPr>
          <p:cNvPr id="3" name="Text Placeholder 2"/>
          <p:cNvSpPr>
            <a:spLocks noGrp="1"/>
          </p:cNvSpPr>
          <p:nvPr>
            <p:ph type="body" idx="1"/>
          </p:nvPr>
        </p:nvSpPr>
        <p:spPr>
          <a:xfrm>
            <a:off x="457200" y="1535113"/>
            <a:ext cx="3483735" cy="639762"/>
          </a:xfrm>
        </p:spPr>
        <p:style>
          <a:lnRef idx="1">
            <a:schemeClr val="dk1"/>
          </a:lnRef>
          <a:fillRef idx="2">
            <a:schemeClr val="dk1"/>
          </a:fillRef>
          <a:effectRef idx="1">
            <a:schemeClr val="dk1"/>
          </a:effectRef>
          <a:fontRef idx="minor">
            <a:schemeClr val="dk1"/>
          </a:fontRef>
        </p:style>
        <p:txBody>
          <a:bodyPr/>
          <a:lstStyle/>
          <a:p>
            <a:r>
              <a:rPr lang="en-ZA" dirty="0" smtClean="0"/>
              <a:t>Comments</a:t>
            </a:r>
            <a:endParaRPr lang="en-ZA" dirty="0"/>
          </a:p>
        </p:txBody>
      </p:sp>
      <p:sp>
        <p:nvSpPr>
          <p:cNvPr id="4" name="Content Placeholder 3"/>
          <p:cNvSpPr>
            <a:spLocks noGrp="1"/>
          </p:cNvSpPr>
          <p:nvPr>
            <p:ph sz="half" idx="2"/>
          </p:nvPr>
        </p:nvSpPr>
        <p:spPr>
          <a:xfrm>
            <a:off x="457200" y="2174875"/>
            <a:ext cx="3483735" cy="4184736"/>
          </a:xfrm>
        </p:spPr>
        <p:style>
          <a:lnRef idx="1">
            <a:schemeClr val="dk1"/>
          </a:lnRef>
          <a:fillRef idx="2">
            <a:schemeClr val="dk1"/>
          </a:fillRef>
          <a:effectRef idx="1">
            <a:schemeClr val="dk1"/>
          </a:effectRef>
          <a:fontRef idx="minor">
            <a:schemeClr val="dk1"/>
          </a:fontRef>
        </p:style>
        <p:txBody>
          <a:bodyPr>
            <a:normAutofit/>
          </a:bodyPr>
          <a:lstStyle/>
          <a:p>
            <a:pPr lvl="0"/>
            <a:r>
              <a:rPr lang="en-GB" sz="1700" dirty="0" smtClean="0"/>
              <a:t>Bill must be capable of implementation and enforceable.</a:t>
            </a:r>
          </a:p>
          <a:p>
            <a:r>
              <a:rPr lang="en-GB" sz="1700" dirty="0" smtClean="0"/>
              <a:t>Pre-classification is unconstitutional. </a:t>
            </a:r>
          </a:p>
          <a:p>
            <a:pPr lvl="0"/>
            <a:r>
              <a:rPr lang="en-GB" sz="1700" dirty="0" smtClean="0"/>
              <a:t>The penalty Committee lacks sufficient degree of independence.</a:t>
            </a:r>
            <a:endParaRPr lang="en-ZA" sz="1700" dirty="0" smtClean="0"/>
          </a:p>
          <a:p>
            <a:r>
              <a:rPr lang="en-GB" sz="1700" dirty="0" smtClean="0"/>
              <a:t>Open public participation process in vetting, nominating and appointing of members of Council, Appeal Tribunal and Penalty Committee is required.</a:t>
            </a:r>
            <a:endParaRPr lang="en-ZA" sz="1700" dirty="0" smtClean="0"/>
          </a:p>
          <a:p>
            <a:pPr lvl="0"/>
            <a:endParaRPr lang="en-ZA" dirty="0" smtClean="0"/>
          </a:p>
          <a:p>
            <a:endParaRPr lang="en-ZA" dirty="0"/>
          </a:p>
        </p:txBody>
      </p:sp>
      <p:sp>
        <p:nvSpPr>
          <p:cNvPr id="5" name="Text Placeholder 4"/>
          <p:cNvSpPr>
            <a:spLocks noGrp="1"/>
          </p:cNvSpPr>
          <p:nvPr>
            <p:ph type="body" sz="quarter" idx="3"/>
          </p:nvPr>
        </p:nvSpPr>
        <p:spPr>
          <a:xfrm>
            <a:off x="4134119" y="1535113"/>
            <a:ext cx="4552681" cy="639762"/>
          </a:xfrm>
        </p:spPr>
        <p:style>
          <a:lnRef idx="1">
            <a:schemeClr val="dk1"/>
          </a:lnRef>
          <a:fillRef idx="2">
            <a:schemeClr val="dk1"/>
          </a:fillRef>
          <a:effectRef idx="1">
            <a:schemeClr val="dk1"/>
          </a:effectRef>
          <a:fontRef idx="minor">
            <a:schemeClr val="dk1"/>
          </a:fontRef>
        </p:style>
        <p:txBody>
          <a:bodyPr/>
          <a:lstStyle/>
          <a:p>
            <a:r>
              <a:rPr lang="en-ZA" dirty="0" smtClean="0"/>
              <a:t>Response by FPB &amp; DOC</a:t>
            </a:r>
            <a:endParaRPr lang="en-ZA" dirty="0"/>
          </a:p>
        </p:txBody>
      </p:sp>
      <p:sp>
        <p:nvSpPr>
          <p:cNvPr id="6" name="Content Placeholder 5"/>
          <p:cNvSpPr>
            <a:spLocks noGrp="1"/>
          </p:cNvSpPr>
          <p:nvPr>
            <p:ph sz="quarter" idx="4"/>
          </p:nvPr>
        </p:nvSpPr>
        <p:spPr>
          <a:xfrm>
            <a:off x="4134119" y="2174875"/>
            <a:ext cx="4552682" cy="4184736"/>
          </a:xfrm>
        </p:spPr>
        <p:style>
          <a:lnRef idx="1">
            <a:schemeClr val="dk1"/>
          </a:lnRef>
          <a:fillRef idx="2">
            <a:schemeClr val="dk1"/>
          </a:fillRef>
          <a:effectRef idx="1">
            <a:schemeClr val="dk1"/>
          </a:effectRef>
          <a:fontRef idx="minor">
            <a:schemeClr val="dk1"/>
          </a:fontRef>
        </p:style>
        <p:txBody>
          <a:bodyPr>
            <a:normAutofit/>
          </a:bodyPr>
          <a:lstStyle/>
          <a:p>
            <a:pPr>
              <a:lnSpc>
                <a:spcPct val="120000"/>
              </a:lnSpc>
              <a:spcBef>
                <a:spcPts val="1200"/>
              </a:spcBef>
            </a:pPr>
            <a:r>
              <a:rPr lang="en-GB" sz="1400" dirty="0" smtClean="0"/>
              <a:t>We believe the Bill is implementable as it has been updated accordingly.</a:t>
            </a:r>
          </a:p>
          <a:p>
            <a:pPr>
              <a:lnSpc>
                <a:spcPct val="120000"/>
              </a:lnSpc>
              <a:spcBef>
                <a:spcPts val="1200"/>
              </a:spcBef>
            </a:pPr>
            <a:r>
              <a:rPr lang="en-GB" sz="1400" dirty="0" smtClean="0"/>
              <a:t>Please refer to our response regarding the constitutionality of the Bill.</a:t>
            </a:r>
          </a:p>
          <a:p>
            <a:pPr>
              <a:lnSpc>
                <a:spcPct val="120000"/>
              </a:lnSpc>
              <a:spcBef>
                <a:spcPts val="1200"/>
              </a:spcBef>
            </a:pPr>
            <a:r>
              <a:rPr lang="en-GB" sz="1400" dirty="0" smtClean="0"/>
              <a:t>The concern stem from reference to the powers of the Minister to appoint the Penalty Committee. In terms of the revised Bill it is no longer the Minister but Council which is responsible for appointment of the Committee. Accordingly, the Committee is now referred to as the Enforcement Committee. Further, the Bill requires the Committee to  act with impartiality and discharge its duties without fear, favour or prejudice</a:t>
            </a:r>
          </a:p>
          <a:p>
            <a:pPr>
              <a:lnSpc>
                <a:spcPct val="120000"/>
              </a:lnSpc>
              <a:spcBef>
                <a:spcPts val="1200"/>
              </a:spcBef>
            </a:pPr>
            <a:r>
              <a:rPr lang="en-GB" sz="1400" dirty="0" smtClean="0"/>
              <a:t>This is now addressed in  the new section 33 of the Bill.  </a:t>
            </a:r>
            <a:endParaRPr lang="en-ZA" sz="1400"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40</a:t>
            </a:fld>
            <a:endParaRPr lang="en-US" dirty="0"/>
          </a:p>
        </p:txBody>
      </p:sp>
    </p:spTree>
    <p:extLst>
      <p:ext uri="{BB962C8B-B14F-4D97-AF65-F5344CB8AC3E}">
        <p14:creationId xmlns:p14="http://schemas.microsoft.com/office/powerpoint/2010/main" xmlns="" val="16662016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fontScale="90000"/>
          </a:bodyPr>
          <a:lstStyle/>
          <a:p>
            <a:pPr algn="l"/>
            <a:r>
              <a:rPr lang="en-ZA" sz="4000" b="1" dirty="0" smtClean="0">
                <a:solidFill>
                  <a:schemeClr val="accent6">
                    <a:lumMod val="75000"/>
                  </a:schemeClr>
                </a:solidFill>
              </a:rPr>
              <a:t/>
            </a:r>
            <a:br>
              <a:rPr lang="en-ZA" sz="4000" b="1" dirty="0" smtClean="0">
                <a:solidFill>
                  <a:schemeClr val="accent6">
                    <a:lumMod val="75000"/>
                  </a:schemeClr>
                </a:solidFill>
              </a:rPr>
            </a:br>
            <a:r>
              <a:rPr lang="en-ZA" sz="4000" b="1" dirty="0" smtClean="0">
                <a:solidFill>
                  <a:schemeClr val="accent6">
                    <a:lumMod val="75000"/>
                  </a:schemeClr>
                </a:solidFill>
              </a:rPr>
              <a:t>CENTRE FOR CONSTITUTIONAL RIGHTS [2]</a:t>
            </a:r>
            <a:r>
              <a:rPr lang="en-ZA" dirty="0" smtClean="0"/>
              <a:t/>
            </a:r>
            <a:br>
              <a:rPr lang="en-ZA" dirty="0" smtClean="0"/>
            </a:br>
            <a:endParaRPr lang="en-ZA" dirty="0"/>
          </a:p>
        </p:txBody>
      </p:sp>
      <p:sp>
        <p:nvSpPr>
          <p:cNvPr id="3" name="Text Placeholder 2"/>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normAutofit/>
          </a:bodyPr>
          <a:lstStyle/>
          <a:p>
            <a:pPr lvl="0"/>
            <a:r>
              <a:rPr lang="en-GB" sz="1800" dirty="0" smtClean="0"/>
              <a:t>Classification of all online content is impractical.</a:t>
            </a:r>
            <a:endParaRPr lang="en-ZA" sz="1800" dirty="0" smtClean="0"/>
          </a:p>
          <a:p>
            <a:r>
              <a:rPr lang="en-GB" sz="1800" dirty="0" smtClean="0"/>
              <a:t>Drop the pre-publication classification  requirement.</a:t>
            </a:r>
          </a:p>
          <a:p>
            <a:pPr marL="0" indent="0">
              <a:buNone/>
            </a:pPr>
            <a:endParaRPr lang="en-ZA" sz="1800" dirty="0" smtClean="0"/>
          </a:p>
          <a:p>
            <a:r>
              <a:rPr lang="en-GB" sz="1800" dirty="0" smtClean="0"/>
              <a:t>Require that classifiers obtain a court order before entering premises to classify digital content.</a:t>
            </a:r>
            <a:endParaRPr lang="en-ZA" sz="1800" dirty="0"/>
          </a:p>
        </p:txBody>
      </p:sp>
      <p:sp>
        <p:nvSpPr>
          <p:cNvPr id="5" name="Text Placeholder 4"/>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70000" lnSpcReduction="20000"/>
          </a:bodyPr>
          <a:lstStyle/>
          <a:p>
            <a:pPr>
              <a:lnSpc>
                <a:spcPct val="120000"/>
              </a:lnSpc>
              <a:spcBef>
                <a:spcPts val="1200"/>
              </a:spcBef>
            </a:pPr>
            <a:r>
              <a:rPr lang="en-GB" dirty="0" smtClean="0"/>
              <a:t>The co-regulation system introduced in the Bill will enable commercial online distributors to self classify their online content using the FPB guidelines. </a:t>
            </a:r>
          </a:p>
          <a:p>
            <a:pPr>
              <a:lnSpc>
                <a:spcPct val="120000"/>
              </a:lnSpc>
              <a:spcBef>
                <a:spcPts val="1200"/>
              </a:spcBef>
            </a:pPr>
            <a:r>
              <a:rPr lang="en-ZA" dirty="0" smtClean="0"/>
              <a:t>FPB will only have jurisdiction over non-commercial distributors (ugc) in respect of complaints and take down notices, they will not be required to pay a distribution fee or submit content for classification.</a:t>
            </a:r>
          </a:p>
          <a:p>
            <a:pPr>
              <a:lnSpc>
                <a:spcPct val="120000"/>
              </a:lnSpc>
              <a:spcBef>
                <a:spcPts val="1200"/>
              </a:spcBef>
            </a:pPr>
            <a:r>
              <a:rPr lang="en-GB" dirty="0" smtClean="0"/>
              <a:t>The Bill does not require classifiers to go to premises of distributors to classify digital content. </a:t>
            </a:r>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41</a:t>
            </a:fld>
            <a:endParaRPr lang="en-US" dirty="0"/>
          </a:p>
        </p:txBody>
      </p:sp>
    </p:spTree>
    <p:extLst>
      <p:ext uri="{BB962C8B-B14F-4D97-AF65-F5344CB8AC3E}">
        <p14:creationId xmlns:p14="http://schemas.microsoft.com/office/powerpoint/2010/main" xmlns="" val="25959959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l"/>
            <a:r>
              <a:rPr lang="en-ZA" sz="3000" b="1" dirty="0" smtClean="0">
                <a:solidFill>
                  <a:schemeClr val="accent6">
                    <a:lumMod val="75000"/>
                  </a:schemeClr>
                </a:solidFill>
              </a:rPr>
              <a:t>THE INTERNET SERVICE PROVIDERS' ASSOCIATION [1]</a:t>
            </a:r>
            <a:endParaRPr lang="en-ZA" sz="3000" dirty="0">
              <a:solidFill>
                <a:schemeClr val="accent6">
                  <a:lumMod val="75000"/>
                </a:schemeClr>
              </a:solidFill>
            </a:endParaRPr>
          </a:p>
        </p:txBody>
      </p:sp>
      <p:sp>
        <p:nvSpPr>
          <p:cNvPr id="3" name="Text Placeholder 2"/>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r>
              <a:rPr lang="en-ZA" dirty="0" smtClean="0"/>
              <a:t>Proposed s27A places onerous obligations on ISPs to monitor hate speech and child pornography.</a:t>
            </a:r>
          </a:p>
          <a:p>
            <a:r>
              <a:rPr lang="en-ZA" dirty="0" smtClean="0"/>
              <a:t>Policy require ISPs to preserve evidence, whilst on the other hand the Bill requires them to take down upon being informed by FPB.</a:t>
            </a:r>
            <a:endParaRPr lang="en-ZA" dirty="0"/>
          </a:p>
        </p:txBody>
      </p:sp>
      <p:sp>
        <p:nvSpPr>
          <p:cNvPr id="5" name="Text Placeholder 4"/>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92500" lnSpcReduction="10000"/>
          </a:bodyPr>
          <a:lstStyle/>
          <a:p>
            <a:r>
              <a:rPr lang="en-ZA" dirty="0" smtClean="0"/>
              <a:t>There is no such duty to monitor. Duty arises to remove content pursuant to a take down notice issued in terms of section 77 of the ECT Act which is now incorporated in the Bill .</a:t>
            </a:r>
          </a:p>
          <a:p>
            <a:r>
              <a:rPr lang="en-ZA" dirty="0" smtClean="0"/>
              <a:t>The comment is noted. </a:t>
            </a:r>
          </a:p>
          <a:p>
            <a:r>
              <a:rPr lang="en-ZA" dirty="0" smtClean="0"/>
              <a:t>The Bill seeks to align itself to the relevant provisions  in the ECT Act to address this concern.</a:t>
            </a:r>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42</a:t>
            </a:fld>
            <a:endParaRPr lang="en-US" dirty="0"/>
          </a:p>
        </p:txBody>
      </p:sp>
    </p:spTree>
    <p:extLst>
      <p:ext uri="{BB962C8B-B14F-4D97-AF65-F5344CB8AC3E}">
        <p14:creationId xmlns:p14="http://schemas.microsoft.com/office/powerpoint/2010/main" xmlns="" val="326074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2000">
                <a:schemeClr val="lt1">
                  <a:tint val="80000"/>
                  <a:satMod val="300000"/>
                </a:schemeClr>
              </a:gs>
              <a:gs pos="100000">
                <a:schemeClr val="lt1">
                  <a:shade val="30000"/>
                  <a:satMod val="200000"/>
                </a:schemeClr>
              </a:gs>
            </a:gsLst>
          </a:gradFill>
        </p:spPr>
        <p:style>
          <a:lnRef idx="0">
            <a:scrgbClr r="0" g="0" b="0"/>
          </a:lnRef>
          <a:fillRef idx="1003">
            <a:schemeClr val="lt1"/>
          </a:fillRef>
          <a:effectRef idx="0">
            <a:scrgbClr r="0" g="0" b="0"/>
          </a:effectRef>
          <a:fontRef idx="major"/>
        </p:style>
        <p:txBody>
          <a:bodyPr>
            <a:normAutofit/>
          </a:bodyPr>
          <a:lstStyle/>
          <a:p>
            <a:pPr algn="l"/>
            <a:r>
              <a:rPr lang="en-ZA" sz="3000" b="1" dirty="0" smtClean="0">
                <a:solidFill>
                  <a:schemeClr val="accent6">
                    <a:lumMod val="75000"/>
                  </a:schemeClr>
                </a:solidFill>
              </a:rPr>
              <a:t>THE INTERNET SERVICE PROVIDERS' ASSOCIATION [2]</a:t>
            </a:r>
            <a:endParaRPr lang="en-ZA" sz="3000" dirty="0">
              <a:solidFill>
                <a:schemeClr val="accent6">
                  <a:lumMod val="75000"/>
                </a:schemeClr>
              </a:solidFill>
            </a:endParaRPr>
          </a:p>
        </p:txBody>
      </p:sp>
      <p:sp>
        <p:nvSpPr>
          <p:cNvPr id="3" name="Text Placeholder 2"/>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n-ZA" dirty="0" smtClean="0"/>
              <a:t>Comments</a:t>
            </a:r>
            <a:endParaRPr lang="en-ZA"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r>
              <a:rPr lang="en-ZA" dirty="0" smtClean="0"/>
              <a:t>Terminology ”Child Sexual Abuse Material is preferred instead of “Child pornography”.</a:t>
            </a:r>
          </a:p>
          <a:p>
            <a:pPr>
              <a:buNone/>
            </a:pPr>
            <a:endParaRPr lang="en-ZA" dirty="0" smtClean="0"/>
          </a:p>
          <a:p>
            <a:r>
              <a:rPr lang="en-ZA" dirty="0" smtClean="0"/>
              <a:t>Take down notices must be accompanied by a court order.</a:t>
            </a:r>
            <a:endParaRPr lang="en-ZA" dirty="0"/>
          </a:p>
        </p:txBody>
      </p:sp>
      <p:sp>
        <p:nvSpPr>
          <p:cNvPr id="5" name="Text Placeholder 4"/>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ZA" dirty="0" smtClean="0"/>
              <a:t>Response by FPB &amp; DOC</a:t>
            </a:r>
            <a:endParaRPr lang="en-ZA"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92500"/>
          </a:bodyPr>
          <a:lstStyle/>
          <a:p>
            <a:r>
              <a:rPr lang="en-GB" dirty="0" smtClean="0"/>
              <a:t>It is suggested that the term be retained in line with the Criminal Law Amendment Act as the principal legislation in respect of sexual offences.</a:t>
            </a:r>
            <a:endParaRPr lang="en-ZA" dirty="0" smtClean="0"/>
          </a:p>
          <a:p>
            <a:endParaRPr lang="en-ZA" dirty="0" smtClean="0"/>
          </a:p>
          <a:p>
            <a:r>
              <a:rPr lang="en-ZA" dirty="0" smtClean="0"/>
              <a:t>The procedure outlined in the Electronic Communications and Transactions Act has been incorporated and cross referenced  in the Bill.</a:t>
            </a:r>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43</a:t>
            </a:fld>
            <a:endParaRPr lang="en-US" dirty="0"/>
          </a:p>
        </p:txBody>
      </p:sp>
    </p:spTree>
    <p:extLst>
      <p:ext uri="{BB962C8B-B14F-4D97-AF65-F5344CB8AC3E}">
        <p14:creationId xmlns:p14="http://schemas.microsoft.com/office/powerpoint/2010/main" xmlns="" val="3147042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871044" cy="798788"/>
          </a:xfrm>
          <a:gradFill flip="none" rotWithShape="1">
            <a:gsLst>
              <a:gs pos="0">
                <a:schemeClr val="bg1">
                  <a:lumMod val="75000"/>
                  <a:shade val="30000"/>
                  <a:satMod val="115000"/>
                </a:schemeClr>
              </a:gs>
              <a:gs pos="26000">
                <a:schemeClr val="bg1">
                  <a:lumMod val="75000"/>
                  <a:shade val="67500"/>
                  <a:satMod val="115000"/>
                </a:schemeClr>
              </a:gs>
              <a:gs pos="48000">
                <a:schemeClr val="bg1">
                  <a:lumMod val="75000"/>
                  <a:shade val="100000"/>
                  <a:satMod val="115000"/>
                </a:schemeClr>
              </a:gs>
            </a:gsLst>
            <a:lin ang="10800000" scaled="1"/>
            <a:tileRect/>
          </a:gradFill>
        </p:spPr>
        <p:txBody>
          <a:bodyPr>
            <a:noAutofit/>
          </a:bodyPr>
          <a:lstStyle/>
          <a:p>
            <a:r>
              <a:rPr lang="en-ZA" sz="2800" b="1" dirty="0" smtClean="0">
                <a:solidFill>
                  <a:schemeClr val="accent6">
                    <a:lumMod val="75000"/>
                  </a:schemeClr>
                </a:solidFill>
                <a:latin typeface="Century Gothic" panose="020B0502020202020204" pitchFamily="34" charset="0"/>
              </a:rPr>
              <a:t>POSSIBLE DISPUTES [1] </a:t>
            </a:r>
            <a:endParaRPr lang="en-GB" sz="2800" b="1" dirty="0">
              <a:solidFill>
                <a:schemeClr val="accent6">
                  <a:lumMod val="75000"/>
                </a:schemeClr>
              </a:solidFill>
              <a:latin typeface="Century Gothic" panose="020B0502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73020450"/>
              </p:ext>
            </p:extLst>
          </p:nvPr>
        </p:nvGraphicFramePr>
        <p:xfrm>
          <a:off x="-1" y="968781"/>
          <a:ext cx="8871045" cy="5390642"/>
        </p:xfrm>
        <a:graphic>
          <a:graphicData uri="http://schemas.openxmlformats.org/drawingml/2006/table">
            <a:tbl>
              <a:tblPr firstRow="1" bandRow="1">
                <a:tableStyleId>{5C22544A-7EE6-4342-B048-85BDC9FD1C3A}</a:tableStyleId>
              </a:tblPr>
              <a:tblGrid>
                <a:gridCol w="1749220"/>
                <a:gridCol w="2117477"/>
                <a:gridCol w="5004348"/>
              </a:tblGrid>
              <a:tr h="319946">
                <a:tc>
                  <a:txBody>
                    <a:bodyPr/>
                    <a:lstStyle/>
                    <a:p>
                      <a:pPr algn="just">
                        <a:lnSpc>
                          <a:spcPct val="150000"/>
                        </a:lnSpc>
                        <a:spcAft>
                          <a:spcPts val="0"/>
                        </a:spcAft>
                      </a:pPr>
                      <a:r>
                        <a:rPr lang="en-ZA" sz="1600"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Group	</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50000"/>
                        </a:lnSpc>
                        <a:spcAft>
                          <a:spcPts val="0"/>
                        </a:spcAft>
                      </a:pPr>
                      <a:r>
                        <a:rPr lang="en-ZA" sz="1600"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Potential Dispute	</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50000"/>
                        </a:lnSpc>
                        <a:spcAft>
                          <a:spcPts val="0"/>
                        </a:spcAft>
                      </a:pPr>
                      <a:r>
                        <a:rPr lang="en-ZA" sz="1600"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Mechanism/ procedure for settling the dispute</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r>
              <a:tr h="4657663">
                <a:tc rowSpan="2">
                  <a:txBody>
                    <a:bodyPr/>
                    <a:lstStyle/>
                    <a:p>
                      <a:r>
                        <a:rPr lang="en-ZA" dirty="0" smtClean="0"/>
                        <a:t>Online distributors	</a:t>
                      </a:r>
                      <a:endParaRPr lang="en-GB" dirty="0"/>
                    </a:p>
                  </a:txBody>
                  <a:tcPr>
                    <a:solidFill>
                      <a:schemeClr val="bg1">
                        <a:lumMod val="85000"/>
                      </a:schemeClr>
                    </a:solidFill>
                  </a:tcPr>
                </a:tc>
                <a:tc>
                  <a:txBody>
                    <a:bodyPr/>
                    <a:lstStyle/>
                    <a:p>
                      <a:pPr algn="just">
                        <a:lnSpc>
                          <a:spcPct val="115000"/>
                        </a:lnSpc>
                        <a:spcAft>
                          <a:spcPts val="0"/>
                        </a:spcAft>
                      </a:pPr>
                      <a:r>
                        <a:rPr lang="en-ZA" sz="1600" kern="1200" dirty="0" smtClean="0">
                          <a:solidFill>
                            <a:schemeClr val="dk1"/>
                          </a:solidFill>
                          <a:latin typeface="+mn-lt"/>
                          <a:ea typeface="+mn-ea"/>
                          <a:cs typeface="+mn-cs"/>
                        </a:rPr>
                        <a:t>Imposition of tariffs -Distributors argue that the cost is very high. </a:t>
                      </a:r>
                      <a:endParaRPr lang="en-GB" sz="1600" kern="1200" dirty="0">
                        <a:solidFill>
                          <a:schemeClr val="dk1"/>
                        </a:solidFill>
                        <a:latin typeface="+mn-lt"/>
                        <a:ea typeface="+mn-ea"/>
                        <a:cs typeface="+mn-cs"/>
                      </a:endParaRPr>
                    </a:p>
                  </a:txBody>
                  <a:tcPr marL="68580" marR="68580" marT="0" marB="0">
                    <a:solidFill>
                      <a:schemeClr val="bg1">
                        <a:lumMod val="85000"/>
                      </a:schemeClr>
                    </a:solidFill>
                  </a:tcPr>
                </a:tc>
                <a:tc>
                  <a:txBody>
                    <a:bodyPr/>
                    <a:lstStyle/>
                    <a:p>
                      <a:pPr marL="285750" indent="-285750" algn="just">
                        <a:lnSpc>
                          <a:spcPct val="115000"/>
                        </a:lnSpc>
                        <a:spcAft>
                          <a:spcPts val="0"/>
                        </a:spcAft>
                        <a:buFont typeface="Arial" panose="020B0604020202020204" pitchFamily="34" charset="0"/>
                        <a:buChar char="•"/>
                      </a:pPr>
                      <a:r>
                        <a:rPr lang="en-ZA" sz="1600" kern="1200" dirty="0" smtClean="0">
                          <a:solidFill>
                            <a:schemeClr val="dk1"/>
                          </a:solidFill>
                          <a:latin typeface="+mn-lt"/>
                          <a:ea typeface="+mn-ea"/>
                          <a:cs typeface="+mn-cs"/>
                        </a:rPr>
                        <a:t>FPB has commissioned a study assessing the</a:t>
                      </a:r>
                      <a:r>
                        <a:rPr lang="en-ZA" sz="1600" kern="1200" baseline="0" dirty="0" smtClean="0">
                          <a:solidFill>
                            <a:schemeClr val="dk1"/>
                          </a:solidFill>
                          <a:latin typeface="+mn-lt"/>
                          <a:ea typeface="+mn-ea"/>
                          <a:cs typeface="+mn-cs"/>
                        </a:rPr>
                        <a:t> </a:t>
                      </a:r>
                      <a:r>
                        <a:rPr lang="en-ZA" sz="1600" kern="1200" dirty="0" smtClean="0">
                          <a:solidFill>
                            <a:schemeClr val="dk1"/>
                          </a:solidFill>
                          <a:latin typeface="+mn-lt"/>
                          <a:ea typeface="+mn-ea"/>
                          <a:cs typeface="+mn-cs"/>
                        </a:rPr>
                        <a:t>appropriate tariff structure and fees for industry. </a:t>
                      </a:r>
                    </a:p>
                    <a:p>
                      <a:pPr marL="285750" indent="-285750" algn="just">
                        <a:lnSpc>
                          <a:spcPct val="115000"/>
                        </a:lnSpc>
                        <a:spcAft>
                          <a:spcPts val="0"/>
                        </a:spcAft>
                        <a:buFont typeface="Arial" panose="020B0604020202020204" pitchFamily="34" charset="0"/>
                        <a:buChar char="•"/>
                      </a:pPr>
                      <a:r>
                        <a:rPr lang="en-ZA" sz="1600" kern="1200" dirty="0" smtClean="0">
                          <a:solidFill>
                            <a:schemeClr val="dk1"/>
                          </a:solidFill>
                          <a:latin typeface="+mn-lt"/>
                          <a:ea typeface="+mn-ea"/>
                          <a:cs typeface="+mn-cs"/>
                        </a:rPr>
                        <a:t>The consultation and research methodology adopted includes interviews with industry players to include their data in the determination of the tariff structure and fees. </a:t>
                      </a:r>
                    </a:p>
                    <a:p>
                      <a:pPr marL="285750" indent="-285750" algn="just">
                        <a:lnSpc>
                          <a:spcPct val="115000"/>
                        </a:lnSpc>
                        <a:spcAft>
                          <a:spcPts val="0"/>
                        </a:spcAft>
                        <a:buFont typeface="Arial" panose="020B0604020202020204" pitchFamily="34" charset="0"/>
                        <a:buChar char="•"/>
                      </a:pPr>
                      <a:r>
                        <a:rPr lang="en-ZA" sz="1600" kern="1200" dirty="0" smtClean="0">
                          <a:solidFill>
                            <a:schemeClr val="dk1"/>
                          </a:solidFill>
                          <a:latin typeface="+mn-lt"/>
                          <a:ea typeface="+mn-ea"/>
                          <a:cs typeface="+mn-cs"/>
                        </a:rPr>
                        <a:t>Industry will be consulted on the fees prior to adoption and implementation by regulation, which will address the high price tariffs and the related regulations will set these tariffs at a reasonable level. </a:t>
                      </a:r>
                    </a:p>
                    <a:p>
                      <a:pPr marL="285750" indent="-285750" algn="just">
                        <a:lnSpc>
                          <a:spcPct val="115000"/>
                        </a:lnSpc>
                        <a:spcAft>
                          <a:spcPts val="0"/>
                        </a:spcAft>
                        <a:buFont typeface="Arial" panose="020B0604020202020204" pitchFamily="34" charset="0"/>
                        <a:buChar char="•"/>
                      </a:pPr>
                      <a:r>
                        <a:rPr lang="en-ZA" sz="1600" kern="1200" dirty="0" smtClean="0">
                          <a:solidFill>
                            <a:schemeClr val="dk1"/>
                          </a:solidFill>
                          <a:latin typeface="+mn-lt"/>
                          <a:ea typeface="+mn-ea"/>
                          <a:cs typeface="+mn-cs"/>
                        </a:rPr>
                        <a:t>As a proper dispute settlement mechanism, FPB will ensure fair participation of the affected parties. For instance, allow them to participate as a consultative/advisory group for the study to guide the process for improved validity, reliability and acceptability of the study.</a:t>
                      </a:r>
                    </a:p>
                    <a:p>
                      <a:pPr algn="just">
                        <a:lnSpc>
                          <a:spcPct val="115000"/>
                        </a:lnSpc>
                        <a:spcAft>
                          <a:spcPts val="0"/>
                        </a:spcAft>
                      </a:pPr>
                      <a:endParaRPr lang="en-GB" sz="1600" kern="1200" dirty="0">
                        <a:solidFill>
                          <a:schemeClr val="dk1"/>
                        </a:solidFill>
                        <a:latin typeface="+mn-lt"/>
                        <a:ea typeface="+mn-ea"/>
                        <a:cs typeface="+mn-cs"/>
                      </a:endParaRPr>
                    </a:p>
                  </a:txBody>
                  <a:tcPr marL="68580" marR="68580" marT="0" marB="0">
                    <a:solidFill>
                      <a:schemeClr val="bg1">
                        <a:lumMod val="85000"/>
                      </a:schemeClr>
                    </a:solidFill>
                  </a:tcPr>
                </a:tc>
              </a:tr>
              <a:tr h="268956">
                <a:tc vMerge="1">
                  <a:txBody>
                    <a:bodyPr/>
                    <a:lstStyle/>
                    <a:p>
                      <a:endParaRPr lang="en-GB"/>
                    </a:p>
                  </a:txBody>
                  <a:tcPr/>
                </a:tc>
                <a:tc gridSpan="2">
                  <a:txBody>
                    <a:bodyPr/>
                    <a:lstStyle/>
                    <a:p>
                      <a:endParaRPr lang="en-GB" dirty="0"/>
                    </a:p>
                  </a:txBody>
                  <a:tcPr marL="68580" marR="68580" marT="0" marB="0">
                    <a:solidFill>
                      <a:schemeClr val="bg1">
                        <a:lumMod val="85000"/>
                      </a:schemeClr>
                    </a:solidFill>
                  </a:tcPr>
                </a:tc>
                <a:tc hMerge="1">
                  <a:txBody>
                    <a:bodyPr/>
                    <a:lstStyle/>
                    <a:p>
                      <a:endParaRPr lang="en-GB" dirty="0"/>
                    </a:p>
                  </a:txBody>
                  <a:tcPr marL="68580" marR="68580" marT="0" marB="0">
                    <a:solidFill>
                      <a:schemeClr val="bg1">
                        <a:lumMod val="85000"/>
                      </a:schemeClr>
                    </a:solidFill>
                  </a:tcPr>
                </a:tc>
              </a:tr>
            </a:tbl>
          </a:graphicData>
        </a:graphic>
      </p:graphicFrame>
      <p:sp>
        <p:nvSpPr>
          <p:cNvPr id="4" name="Slide Number Placeholder 3"/>
          <p:cNvSpPr>
            <a:spLocks noGrp="1"/>
          </p:cNvSpPr>
          <p:nvPr>
            <p:ph type="sldNum" sz="quarter" idx="12"/>
          </p:nvPr>
        </p:nvSpPr>
        <p:spPr/>
        <p:txBody>
          <a:bodyPr/>
          <a:lstStyle/>
          <a:p>
            <a:fld id="{8843D58F-2DAB-1446-A47E-C34A82BC1FA1}" type="slidenum">
              <a:rPr lang="en-US" smtClean="0"/>
              <a:pPr/>
              <a:t>44</a:t>
            </a:fld>
            <a:endParaRPr lang="en-US" dirty="0"/>
          </a:p>
        </p:txBody>
      </p:sp>
    </p:spTree>
    <p:extLst>
      <p:ext uri="{BB962C8B-B14F-4D97-AF65-F5344CB8AC3E}">
        <p14:creationId xmlns:p14="http://schemas.microsoft.com/office/powerpoint/2010/main" xmlns="" val="20468416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0551"/>
            <a:ext cx="8686800" cy="807622"/>
          </a:xfrm>
          <a:gradFill flip="none" rotWithShape="1">
            <a:gsLst>
              <a:gs pos="0">
                <a:schemeClr val="bg1">
                  <a:lumMod val="75000"/>
                  <a:shade val="30000"/>
                  <a:satMod val="115000"/>
                </a:schemeClr>
              </a:gs>
              <a:gs pos="26000">
                <a:schemeClr val="bg1">
                  <a:lumMod val="75000"/>
                  <a:shade val="67500"/>
                  <a:satMod val="115000"/>
                </a:schemeClr>
              </a:gs>
              <a:gs pos="48000">
                <a:schemeClr val="bg1">
                  <a:lumMod val="75000"/>
                  <a:shade val="100000"/>
                  <a:satMod val="115000"/>
                </a:schemeClr>
              </a:gs>
            </a:gsLst>
            <a:lin ang="10800000" scaled="1"/>
            <a:tileRect/>
          </a:gradFill>
        </p:spPr>
        <p:txBody>
          <a:bodyPr>
            <a:noAutofit/>
          </a:bodyPr>
          <a:lstStyle/>
          <a:p>
            <a:r>
              <a:rPr lang="en-ZA" sz="2800" b="1" dirty="0" smtClean="0">
                <a:solidFill>
                  <a:schemeClr val="accent6">
                    <a:lumMod val="75000"/>
                  </a:schemeClr>
                </a:solidFill>
                <a:latin typeface="Century Gothic" panose="020B0502020202020204" pitchFamily="34" charset="0"/>
              </a:rPr>
              <a:t>POSSIBLE DISPUTES [2]  </a:t>
            </a:r>
            <a:endParaRPr lang="en-GB" sz="2800" b="1" dirty="0">
              <a:solidFill>
                <a:schemeClr val="accent6">
                  <a:lumMod val="75000"/>
                </a:schemeClr>
              </a:solidFill>
              <a:latin typeface="Century Gothic" panose="020B0502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70696027"/>
              </p:ext>
            </p:extLst>
          </p:nvPr>
        </p:nvGraphicFramePr>
        <p:xfrm>
          <a:off x="109181" y="1310184"/>
          <a:ext cx="8577619" cy="5046165"/>
        </p:xfrm>
        <a:graphic>
          <a:graphicData uri="http://schemas.openxmlformats.org/drawingml/2006/table">
            <a:tbl>
              <a:tblPr firstRow="1" bandRow="1">
                <a:tableStyleId>{5C22544A-7EE6-4342-B048-85BDC9FD1C3A}</a:tableStyleId>
              </a:tblPr>
              <a:tblGrid>
                <a:gridCol w="2034721"/>
                <a:gridCol w="2136456"/>
                <a:gridCol w="4406442"/>
              </a:tblGrid>
              <a:tr h="762857">
                <a:tc>
                  <a:txBody>
                    <a:bodyPr/>
                    <a:lstStyle/>
                    <a:p>
                      <a:pPr algn="just">
                        <a:lnSpc>
                          <a:spcPct val="150000"/>
                        </a:lnSpc>
                        <a:spcAft>
                          <a:spcPts val="0"/>
                        </a:spcAft>
                      </a:pPr>
                      <a:r>
                        <a:rPr lang="en-ZA" sz="1600"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Group	</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50000"/>
                        </a:lnSpc>
                        <a:spcAft>
                          <a:spcPts val="0"/>
                        </a:spcAft>
                      </a:pPr>
                      <a:r>
                        <a:rPr lang="en-ZA" sz="1600"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Potential Dispute	</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50000"/>
                        </a:lnSpc>
                        <a:spcAft>
                          <a:spcPts val="0"/>
                        </a:spcAft>
                      </a:pPr>
                      <a:r>
                        <a:rPr lang="en-ZA" sz="1600"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Mechanism/ procedure for settling the dispute</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r>
              <a:tr h="2065921">
                <a:tc>
                  <a:txBody>
                    <a:bodyPr/>
                    <a:lstStyle/>
                    <a:p>
                      <a:r>
                        <a:rPr lang="en-ZA" dirty="0" smtClean="0"/>
                        <a:t>Online distributors	</a:t>
                      </a:r>
                      <a:endParaRPr lang="en-GB" dirty="0"/>
                    </a:p>
                  </a:txBody>
                  <a:tcPr>
                    <a:solidFill>
                      <a:schemeClr val="bg1">
                        <a:lumMod val="85000"/>
                      </a:schemeClr>
                    </a:solidFill>
                  </a:tcPr>
                </a:tc>
                <a:tc>
                  <a:txBody>
                    <a:bodyPr/>
                    <a:lstStyle/>
                    <a:p>
                      <a:pPr algn="just">
                        <a:lnSpc>
                          <a:spcPct val="115000"/>
                        </a:lnSpc>
                        <a:spcAft>
                          <a:spcPts val="0"/>
                        </a:spcAft>
                      </a:pPr>
                      <a:r>
                        <a:rPr lang="en-ZA" sz="1400" kern="1200" dirty="0" smtClean="0">
                          <a:solidFill>
                            <a:schemeClr val="dk1"/>
                          </a:solidFill>
                          <a:latin typeface="+mn-lt"/>
                          <a:ea typeface="+mn-ea"/>
                          <a:cs typeface="+mn-cs"/>
                        </a:rPr>
                        <a:t>•	</a:t>
                      </a:r>
                      <a:r>
                        <a:rPr lang="en-ZA" sz="1800" kern="1200" dirty="0" smtClean="0">
                          <a:solidFill>
                            <a:schemeClr val="dk1"/>
                          </a:solidFill>
                          <a:latin typeface="+mn-lt"/>
                          <a:ea typeface="+mn-ea"/>
                          <a:cs typeface="+mn-cs"/>
                        </a:rPr>
                        <a:t>The protection and defence for individual privacy when it clashes with consumer protection (e.g. hate speech).</a:t>
                      </a:r>
                      <a:endParaRPr lang="en-GB" sz="1800" kern="1200" dirty="0">
                        <a:solidFill>
                          <a:schemeClr val="dk1"/>
                        </a:solidFill>
                        <a:latin typeface="+mn-lt"/>
                        <a:ea typeface="+mn-ea"/>
                        <a:cs typeface="+mn-cs"/>
                      </a:endParaRPr>
                    </a:p>
                  </a:txBody>
                  <a:tcPr marL="68580" marR="68580" marT="0" marB="0">
                    <a:solidFill>
                      <a:schemeClr val="bg1">
                        <a:lumMod val="85000"/>
                      </a:schemeClr>
                    </a:solidFill>
                  </a:tcPr>
                </a:tc>
                <a:tc>
                  <a:txBody>
                    <a:bodyPr/>
                    <a:lstStyle/>
                    <a:p>
                      <a:pPr marL="285750" indent="-285750" algn="just">
                        <a:lnSpc>
                          <a:spcPct val="115000"/>
                        </a:lnSpc>
                        <a:spcAft>
                          <a:spcPts val="0"/>
                        </a:spcAft>
                        <a:buFont typeface="Arial" panose="020B0604020202020204" pitchFamily="34" charset="0"/>
                        <a:buChar char="•"/>
                      </a:pPr>
                      <a:r>
                        <a:rPr lang="en-ZA" sz="1800" kern="1200" dirty="0" smtClean="0">
                          <a:solidFill>
                            <a:schemeClr val="dk1"/>
                          </a:solidFill>
                          <a:latin typeface="+mn-lt"/>
                          <a:ea typeface="+mn-ea"/>
                          <a:cs typeface="+mn-cs"/>
                        </a:rPr>
                        <a:t>Signing agreements with industry operators/multi-lateral institutions and regulators to address these issues.</a:t>
                      </a:r>
                      <a:endParaRPr lang="en-GB" sz="1800" kern="1200" dirty="0">
                        <a:solidFill>
                          <a:schemeClr val="dk1"/>
                        </a:solidFill>
                        <a:latin typeface="+mn-lt"/>
                        <a:ea typeface="+mn-ea"/>
                        <a:cs typeface="+mn-cs"/>
                      </a:endParaRPr>
                    </a:p>
                  </a:txBody>
                  <a:tcPr marL="68580" marR="68580" marT="0" marB="0">
                    <a:solidFill>
                      <a:schemeClr val="bg1">
                        <a:lumMod val="85000"/>
                      </a:schemeClr>
                    </a:solidFill>
                  </a:tcPr>
                </a:tc>
              </a:tr>
              <a:tr h="1814226">
                <a:tc>
                  <a:txBody>
                    <a:bodyPr/>
                    <a:lstStyle/>
                    <a:p>
                      <a:r>
                        <a:rPr lang="en-GB" dirty="0" smtClean="0"/>
                        <a:t>Games Industry</a:t>
                      </a:r>
                      <a:endParaRPr lang="en-GB" dirty="0"/>
                    </a:p>
                  </a:txBody>
                  <a:tcPr>
                    <a:solidFill>
                      <a:schemeClr val="bg1">
                        <a:lumMod val="85000"/>
                      </a:schemeClr>
                    </a:solidFill>
                  </a:tcPr>
                </a:tc>
                <a:tc>
                  <a:txBody>
                    <a:bodyPr/>
                    <a:lstStyle/>
                    <a:p>
                      <a:r>
                        <a:rPr lang="en-ZA" dirty="0" smtClean="0"/>
                        <a:t>•	Classification of games – refusal to subject games to FPB Classification process.</a:t>
                      </a:r>
                      <a:endParaRPr lang="en-GB" dirty="0"/>
                    </a:p>
                  </a:txBody>
                  <a:tcPr marL="68580" marR="68580" marT="0" marB="0">
                    <a:solidFill>
                      <a:schemeClr val="bg1">
                        <a:lumMod val="85000"/>
                      </a:schemeClr>
                    </a:solidFill>
                  </a:tcPr>
                </a:tc>
                <a:tc>
                  <a:txBody>
                    <a:bodyPr/>
                    <a:lstStyle/>
                    <a:p>
                      <a:pPr marL="285750" indent="-285750">
                        <a:buFont typeface="Arial" panose="020B0604020202020204" pitchFamily="34" charset="0"/>
                        <a:buChar char="•"/>
                      </a:pPr>
                      <a:r>
                        <a:rPr lang="en-ZA" dirty="0" smtClean="0"/>
                        <a:t>The DoC will engage the Online Commercial Distributors and the FPB to ensure that they both agree to consistent classification standards that will work for the South African socio-cultural/economic/political environment.</a:t>
                      </a:r>
                      <a:endParaRPr lang="en-GB" dirty="0"/>
                    </a:p>
                  </a:txBody>
                  <a:tcPr marL="68580" marR="68580" marT="0" marB="0">
                    <a:solidFill>
                      <a:schemeClr val="bg1">
                        <a:lumMod val="85000"/>
                      </a:schemeClr>
                    </a:solidFill>
                  </a:tcPr>
                </a:tc>
              </a:tr>
              <a:tr h="403161">
                <a:tc gridSpan="3">
                  <a:txBody>
                    <a:bodyPr/>
                    <a:lstStyle/>
                    <a:p>
                      <a:endParaRPr lang="en-GB" dirty="0"/>
                    </a:p>
                  </a:txBody>
                  <a:tcPr>
                    <a:solidFill>
                      <a:schemeClr val="bg1">
                        <a:lumMod val="85000"/>
                      </a:schemeClr>
                    </a:solidFill>
                  </a:tcPr>
                </a:tc>
                <a:tc hMerge="1">
                  <a:txBody>
                    <a:bodyPr/>
                    <a:lstStyle/>
                    <a:p>
                      <a:endParaRPr lang="en-GB" dirty="0"/>
                    </a:p>
                  </a:txBody>
                  <a:tcPr marL="68580" marR="68580" marT="0" marB="0">
                    <a:solidFill>
                      <a:schemeClr val="bg1">
                        <a:lumMod val="85000"/>
                      </a:schemeClr>
                    </a:solidFill>
                  </a:tcPr>
                </a:tc>
                <a:tc hMerge="1">
                  <a:txBody>
                    <a:bodyPr/>
                    <a:lstStyle/>
                    <a:p>
                      <a:endParaRPr lang="en-GB"/>
                    </a:p>
                  </a:txBody>
                  <a:tcPr/>
                </a:tc>
              </a:tr>
            </a:tbl>
          </a:graphicData>
        </a:graphic>
      </p:graphicFrame>
      <p:sp>
        <p:nvSpPr>
          <p:cNvPr id="4" name="Slide Number Placeholder 3"/>
          <p:cNvSpPr>
            <a:spLocks noGrp="1"/>
          </p:cNvSpPr>
          <p:nvPr>
            <p:ph type="sldNum" sz="quarter" idx="12"/>
          </p:nvPr>
        </p:nvSpPr>
        <p:spPr/>
        <p:txBody>
          <a:bodyPr/>
          <a:lstStyle/>
          <a:p>
            <a:fld id="{8843D58F-2DAB-1446-A47E-C34A82BC1FA1}" type="slidenum">
              <a:rPr lang="en-US" smtClean="0"/>
              <a:pPr/>
              <a:t>45</a:t>
            </a:fld>
            <a:endParaRPr lang="en-US" dirty="0"/>
          </a:p>
        </p:txBody>
      </p:sp>
    </p:spTree>
    <p:extLst>
      <p:ext uri="{BB962C8B-B14F-4D97-AF65-F5344CB8AC3E}">
        <p14:creationId xmlns:p14="http://schemas.microsoft.com/office/powerpoint/2010/main" xmlns="" val="5312125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gradFill>
            <a:gsLst>
              <a:gs pos="0">
                <a:schemeClr val="bg1">
                  <a:lumMod val="75000"/>
                  <a:shade val="30000"/>
                  <a:satMod val="115000"/>
                </a:schemeClr>
              </a:gs>
              <a:gs pos="26000">
                <a:schemeClr val="bg1">
                  <a:lumMod val="75000"/>
                  <a:shade val="67500"/>
                  <a:satMod val="115000"/>
                </a:schemeClr>
              </a:gs>
              <a:gs pos="71000">
                <a:schemeClr val="bg1">
                  <a:lumMod val="75000"/>
                  <a:shade val="100000"/>
                  <a:satMod val="115000"/>
                </a:schemeClr>
              </a:gs>
            </a:gsLst>
            <a:lin ang="10800000" scaled="1"/>
          </a:gradFill>
          <a:ln>
            <a:solidFill>
              <a:schemeClr val="accent1"/>
            </a:solidFill>
          </a:ln>
        </p:spPr>
        <p:txBody>
          <a:bodyPr>
            <a:normAutofit/>
          </a:bodyPr>
          <a:lstStyle/>
          <a:p>
            <a:r>
              <a:rPr lang="en-ZA" sz="3600" b="1" dirty="0">
                <a:solidFill>
                  <a:schemeClr val="accent6">
                    <a:lumMod val="75000"/>
                  </a:schemeClr>
                </a:solidFill>
                <a:latin typeface="+mn-lt"/>
              </a:rPr>
              <a:t>BUDGET AND STAFFING REQUIREMENTS </a:t>
            </a:r>
            <a:endParaRPr lang="en-GB" sz="3600" b="1" dirty="0">
              <a:solidFill>
                <a:schemeClr val="accent6">
                  <a:lumMod val="75000"/>
                </a:schemeClr>
              </a:solidFill>
              <a:latin typeface="+mn-lt"/>
            </a:endParaRPr>
          </a:p>
        </p:txBody>
      </p:sp>
      <p:sp>
        <p:nvSpPr>
          <p:cNvPr id="6" name="Content Placeholder 5"/>
          <p:cNvSpPr>
            <a:spLocks noGrp="1"/>
          </p:cNvSpPr>
          <p:nvPr>
            <p:ph idx="1"/>
          </p:nvPr>
        </p:nvSpPr>
        <p:spPr>
          <a:xfrm>
            <a:off x="457200" y="1600200"/>
            <a:ext cx="8229600" cy="4756150"/>
          </a:xfrm>
        </p:spPr>
        <p:style>
          <a:lnRef idx="1">
            <a:schemeClr val="dk1"/>
          </a:lnRef>
          <a:fillRef idx="2">
            <a:schemeClr val="dk1"/>
          </a:fillRef>
          <a:effectRef idx="1">
            <a:schemeClr val="dk1"/>
          </a:effectRef>
          <a:fontRef idx="minor">
            <a:schemeClr val="dk1"/>
          </a:fontRef>
        </p:style>
        <p:txBody>
          <a:bodyPr/>
          <a:lstStyle/>
          <a:p>
            <a:pPr algn="just">
              <a:spcBef>
                <a:spcPts val="1200"/>
              </a:spcBef>
            </a:pPr>
            <a:r>
              <a:rPr lang="en-ZA" sz="2800" dirty="0" smtClean="0"/>
              <a:t>The </a:t>
            </a:r>
            <a:r>
              <a:rPr lang="en-ZA" sz="2800" dirty="0"/>
              <a:t>DoC will need to establish a new Directorate for Online Content and Digital Media </a:t>
            </a:r>
            <a:r>
              <a:rPr lang="en-ZA" sz="2800" dirty="0" smtClean="0"/>
              <a:t>Literacy.</a:t>
            </a:r>
            <a:endParaRPr lang="en-ZA" sz="2800" dirty="0"/>
          </a:p>
          <a:p>
            <a:pPr algn="just">
              <a:spcBef>
                <a:spcPts val="1200"/>
              </a:spcBef>
            </a:pPr>
            <a:r>
              <a:rPr lang="en-ZA" sz="2800" dirty="0" smtClean="0"/>
              <a:t>The </a:t>
            </a:r>
            <a:r>
              <a:rPr lang="en-ZA" sz="2800" dirty="0"/>
              <a:t>FPB will incur costs related to the establishment of the Enforcement Committee, to deal with administrative non-compliance. The current system costs far outweigh the </a:t>
            </a:r>
            <a:r>
              <a:rPr lang="en-ZA" sz="2800" dirty="0" smtClean="0"/>
              <a:t>benefits.</a:t>
            </a:r>
            <a:endParaRPr lang="en-ZA" sz="2800" dirty="0"/>
          </a:p>
          <a:p>
            <a:endParaRPr lang="en-GB"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46</a:t>
            </a:fld>
            <a:endParaRPr lang="en-US" dirty="0"/>
          </a:p>
        </p:txBody>
      </p:sp>
    </p:spTree>
    <p:extLst>
      <p:ext uri="{BB962C8B-B14F-4D97-AF65-F5344CB8AC3E}">
        <p14:creationId xmlns:p14="http://schemas.microsoft.com/office/powerpoint/2010/main" xmlns="" val="11612639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gradFill>
            <a:gsLst>
              <a:gs pos="0">
                <a:schemeClr val="bg1">
                  <a:lumMod val="75000"/>
                  <a:shade val="30000"/>
                  <a:satMod val="115000"/>
                </a:schemeClr>
              </a:gs>
              <a:gs pos="26000">
                <a:schemeClr val="bg1">
                  <a:lumMod val="75000"/>
                  <a:shade val="67500"/>
                  <a:satMod val="115000"/>
                </a:schemeClr>
              </a:gs>
              <a:gs pos="71000">
                <a:schemeClr val="bg1">
                  <a:lumMod val="75000"/>
                  <a:shade val="100000"/>
                  <a:satMod val="115000"/>
                </a:schemeClr>
              </a:gs>
            </a:gsLst>
            <a:lin ang="10800000" scaled="1"/>
          </a:gradFill>
          <a:ln>
            <a:solidFill>
              <a:schemeClr val="accent1"/>
            </a:solidFill>
          </a:ln>
        </p:spPr>
        <p:txBody>
          <a:bodyPr>
            <a:normAutofit/>
          </a:bodyPr>
          <a:lstStyle/>
          <a:p>
            <a:r>
              <a:rPr lang="en-ZA" sz="3600" b="1" dirty="0" smtClean="0">
                <a:solidFill>
                  <a:schemeClr val="accent6">
                    <a:lumMod val="75000"/>
                  </a:schemeClr>
                </a:solidFill>
              </a:rPr>
              <a:t>MONITORING AND EVALUATION   </a:t>
            </a:r>
            <a:endParaRPr lang="en-GB" sz="3600" b="1" dirty="0">
              <a:solidFill>
                <a:schemeClr val="accent6">
                  <a:lumMod val="75000"/>
                </a:schemeClr>
              </a:solidFill>
            </a:endParaRPr>
          </a:p>
        </p:txBody>
      </p:sp>
      <p:sp>
        <p:nvSpPr>
          <p:cNvPr id="6" name="Content Placeholder 5"/>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a:bodyPr>
          <a:lstStyle/>
          <a:p>
            <a:pPr marL="0" indent="0" algn="just">
              <a:buNone/>
            </a:pPr>
            <a:r>
              <a:rPr lang="en-ZA" sz="2400" dirty="0" smtClean="0"/>
              <a:t>The effective implementation of the Bill is dependant on ensuring monitoring and evaluation and will be based on the following success factors: </a:t>
            </a:r>
          </a:p>
          <a:p>
            <a:pPr marL="0" indent="0" algn="just">
              <a:buNone/>
            </a:pPr>
            <a:endParaRPr lang="en-ZA" sz="2400" dirty="0" smtClean="0"/>
          </a:p>
          <a:p>
            <a:pPr lvl="1" algn="just">
              <a:buClr>
                <a:schemeClr val="accent6"/>
              </a:buClr>
              <a:buFont typeface="Wingdings" panose="05000000000000000000" pitchFamily="2" charset="2"/>
              <a:buChar char="v"/>
            </a:pPr>
            <a:r>
              <a:rPr lang="en-ZA" sz="2400" dirty="0" smtClean="0"/>
              <a:t>Number  </a:t>
            </a:r>
            <a:r>
              <a:rPr lang="en-ZA" sz="2400" dirty="0"/>
              <a:t>of new registrations of online </a:t>
            </a:r>
            <a:r>
              <a:rPr lang="en-ZA" sz="2400" dirty="0" smtClean="0"/>
              <a:t>distributors;</a:t>
            </a:r>
            <a:endParaRPr lang="en-ZA" sz="2400" dirty="0"/>
          </a:p>
          <a:p>
            <a:pPr lvl="1" algn="just">
              <a:buClr>
                <a:schemeClr val="accent6"/>
              </a:buClr>
              <a:buFont typeface="Wingdings" panose="05000000000000000000" pitchFamily="2" charset="2"/>
              <a:buChar char="v"/>
            </a:pPr>
            <a:r>
              <a:rPr lang="en-ZA" sz="2400" dirty="0" smtClean="0"/>
              <a:t>Levels </a:t>
            </a:r>
            <a:r>
              <a:rPr lang="en-ZA" sz="2400" dirty="0"/>
              <a:t>of regulation </a:t>
            </a:r>
            <a:r>
              <a:rPr lang="en-ZA" sz="2400" dirty="0" smtClean="0"/>
              <a:t>fees;</a:t>
            </a:r>
            <a:endParaRPr lang="en-ZA" sz="2400" dirty="0"/>
          </a:p>
          <a:p>
            <a:pPr lvl="1" algn="just">
              <a:buClr>
                <a:schemeClr val="accent6"/>
              </a:buClr>
              <a:buFont typeface="Wingdings" panose="05000000000000000000" pitchFamily="2" charset="2"/>
              <a:buChar char="v"/>
            </a:pPr>
            <a:r>
              <a:rPr lang="en-ZA" sz="2400" dirty="0" smtClean="0"/>
              <a:t>Number </a:t>
            </a:r>
            <a:r>
              <a:rPr lang="en-ZA" sz="2400" dirty="0"/>
              <a:t>of non-compliant </a:t>
            </a:r>
            <a:r>
              <a:rPr lang="en-ZA" sz="2400" dirty="0" smtClean="0"/>
              <a:t>distributors;</a:t>
            </a:r>
            <a:endParaRPr lang="en-ZA" sz="2400" dirty="0"/>
          </a:p>
          <a:p>
            <a:pPr lvl="1" algn="just">
              <a:buClr>
                <a:schemeClr val="accent6"/>
              </a:buClr>
              <a:buFont typeface="Wingdings" panose="05000000000000000000" pitchFamily="2" charset="2"/>
              <a:buChar char="v"/>
            </a:pPr>
            <a:r>
              <a:rPr lang="en-ZA" sz="2400" dirty="0" smtClean="0"/>
              <a:t>Level </a:t>
            </a:r>
            <a:r>
              <a:rPr lang="en-ZA" sz="2400" dirty="0"/>
              <a:t>of public awareness on FPB </a:t>
            </a:r>
            <a:r>
              <a:rPr lang="en-ZA" sz="2400" dirty="0" smtClean="0"/>
              <a:t>mandate; and </a:t>
            </a:r>
            <a:endParaRPr lang="en-ZA" sz="2400" dirty="0"/>
          </a:p>
          <a:p>
            <a:pPr lvl="1" algn="just">
              <a:buClr>
                <a:schemeClr val="accent6"/>
              </a:buClr>
              <a:buFont typeface="Wingdings" panose="05000000000000000000" pitchFamily="2" charset="2"/>
              <a:buChar char="v"/>
            </a:pPr>
            <a:r>
              <a:rPr lang="en-ZA" sz="2400" dirty="0" smtClean="0"/>
              <a:t>Levels </a:t>
            </a:r>
            <a:r>
              <a:rPr lang="en-ZA" sz="2400" dirty="0"/>
              <a:t>of convergence of FPB Classification guidelines with SA values and </a:t>
            </a:r>
            <a:r>
              <a:rPr lang="en-ZA" sz="2400" dirty="0" smtClean="0"/>
              <a:t>norms.</a:t>
            </a:r>
            <a:endParaRPr lang="en-ZA" sz="2400" dirty="0"/>
          </a:p>
          <a:p>
            <a:pPr marL="457200" lvl="1" indent="0" algn="just">
              <a:buClr>
                <a:schemeClr val="accent6"/>
              </a:buClr>
              <a:buNone/>
            </a:pPr>
            <a:endParaRPr lang="en-ZA" sz="1800" dirty="0" smtClean="0"/>
          </a:p>
          <a:p>
            <a:pPr algn="just"/>
            <a:endParaRPr lang="en-GB" sz="2200"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47</a:t>
            </a:fld>
            <a:endParaRPr lang="en-US" dirty="0"/>
          </a:p>
        </p:txBody>
      </p:sp>
    </p:spTree>
    <p:extLst>
      <p:ext uri="{BB962C8B-B14F-4D97-AF65-F5344CB8AC3E}">
        <p14:creationId xmlns:p14="http://schemas.microsoft.com/office/powerpoint/2010/main" xmlns="" val="1634603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60437"/>
          </a:xfrm>
          <a:gradFill>
            <a:gsLst>
              <a:gs pos="0">
                <a:schemeClr val="bg1">
                  <a:lumMod val="75000"/>
                  <a:shade val="30000"/>
                  <a:satMod val="115000"/>
                </a:schemeClr>
              </a:gs>
              <a:gs pos="26000">
                <a:schemeClr val="bg1">
                  <a:lumMod val="75000"/>
                  <a:shade val="67500"/>
                  <a:satMod val="115000"/>
                </a:schemeClr>
              </a:gs>
              <a:gs pos="71000">
                <a:schemeClr val="bg1">
                  <a:lumMod val="75000"/>
                  <a:shade val="100000"/>
                  <a:satMod val="115000"/>
                </a:schemeClr>
              </a:gs>
            </a:gsLst>
            <a:lin ang="10800000" scaled="1"/>
          </a:gradFill>
          <a:ln>
            <a:solidFill>
              <a:schemeClr val="accent1"/>
            </a:solidFill>
          </a:ln>
        </p:spPr>
        <p:txBody>
          <a:bodyPr>
            <a:normAutofit/>
          </a:bodyPr>
          <a:lstStyle/>
          <a:p>
            <a:r>
              <a:rPr lang="en-ZA" sz="3600" b="1" dirty="0" smtClean="0">
                <a:solidFill>
                  <a:schemeClr val="accent6">
                    <a:lumMod val="75000"/>
                  </a:schemeClr>
                </a:solidFill>
              </a:rPr>
              <a:t>INSTITUTIONAL ARRANGEMENTS   </a:t>
            </a:r>
            <a:endParaRPr lang="en-GB" sz="3600" b="1" dirty="0">
              <a:solidFill>
                <a:schemeClr val="accent6">
                  <a:lumMod val="75000"/>
                </a:schemeClr>
              </a:solidFill>
            </a:endParaRPr>
          </a:p>
        </p:txBody>
      </p:sp>
      <p:sp>
        <p:nvSpPr>
          <p:cNvPr id="6" name="Content Placeholder 5"/>
          <p:cNvSpPr>
            <a:spLocks noGrp="1"/>
          </p:cNvSpPr>
          <p:nvPr>
            <p:ph idx="1"/>
          </p:nvPr>
        </p:nvSpPr>
        <p:spPr>
          <a:xfrm>
            <a:off x="457200" y="1235075"/>
            <a:ext cx="8229600" cy="5121275"/>
          </a:xfrm>
        </p:spPr>
        <p:style>
          <a:lnRef idx="1">
            <a:schemeClr val="dk1"/>
          </a:lnRef>
          <a:fillRef idx="2">
            <a:schemeClr val="dk1"/>
          </a:fillRef>
          <a:effectRef idx="1">
            <a:schemeClr val="dk1"/>
          </a:effectRef>
          <a:fontRef idx="minor">
            <a:schemeClr val="dk1"/>
          </a:fontRef>
        </p:style>
        <p:txBody>
          <a:bodyPr>
            <a:normAutofit fontScale="55000" lnSpcReduction="20000"/>
          </a:bodyPr>
          <a:lstStyle/>
          <a:p>
            <a:pPr algn="just">
              <a:lnSpc>
                <a:spcPct val="120000"/>
              </a:lnSpc>
              <a:spcBef>
                <a:spcPts val="0"/>
              </a:spcBef>
            </a:pPr>
            <a:r>
              <a:rPr lang="en-ZA" sz="3300" dirty="0"/>
              <a:t>The </a:t>
            </a:r>
            <a:r>
              <a:rPr lang="en-ZA" sz="3300" dirty="0" smtClean="0"/>
              <a:t>Doc is envisaging to establish a Content </a:t>
            </a:r>
            <a:r>
              <a:rPr lang="en-ZA" sz="3300" dirty="0"/>
              <a:t>Directorate and </a:t>
            </a:r>
            <a:r>
              <a:rPr lang="en-ZA" sz="3300" dirty="0" smtClean="0"/>
              <a:t>the </a:t>
            </a:r>
            <a:r>
              <a:rPr lang="en-ZA" sz="3300" dirty="0"/>
              <a:t>Entity Oversight Chief Directorate will play a crucial role in terms of overseeing the effective implementation of the Bill. </a:t>
            </a:r>
          </a:p>
          <a:p>
            <a:pPr algn="just">
              <a:lnSpc>
                <a:spcPct val="120000"/>
              </a:lnSpc>
              <a:spcBef>
                <a:spcPts val="0"/>
              </a:spcBef>
            </a:pPr>
            <a:r>
              <a:rPr lang="en-ZA" sz="3300" dirty="0"/>
              <a:t>The </a:t>
            </a:r>
            <a:r>
              <a:rPr lang="en-ZA" sz="3300" dirty="0" smtClean="0"/>
              <a:t>proposed Inter-Ministerial </a:t>
            </a:r>
            <a:r>
              <a:rPr lang="en-ZA" sz="3300" dirty="0"/>
              <a:t>Committee has a monitoring function over the reducing and addressing the exposure of children and the </a:t>
            </a:r>
            <a:r>
              <a:rPr lang="en-ZA" sz="3300" dirty="0" smtClean="0"/>
              <a:t>vulnerability </a:t>
            </a:r>
            <a:r>
              <a:rPr lang="en-ZA" sz="3300" dirty="0"/>
              <a:t>to harmful and illegal content by Government and will ensure that there is joint planning/forum where there will be regular meetings to address blockages or stumbling blocks. </a:t>
            </a:r>
          </a:p>
          <a:p>
            <a:pPr algn="just">
              <a:lnSpc>
                <a:spcPct val="120000"/>
              </a:lnSpc>
              <a:spcBef>
                <a:spcPts val="0"/>
              </a:spcBef>
            </a:pPr>
            <a:r>
              <a:rPr lang="en-ZA" sz="3300" dirty="0"/>
              <a:t>Building on the new law, the Department will bring together children and young people, parent and teacher representatives, industry and other government policy makers, technological and awareness-raising experts, and </a:t>
            </a:r>
            <a:r>
              <a:rPr lang="en-ZA" sz="3300" dirty="0" smtClean="0"/>
              <a:t>non-governmental organisations , </a:t>
            </a:r>
            <a:r>
              <a:rPr lang="en-ZA" sz="3300" dirty="0"/>
              <a:t>educational and social </a:t>
            </a:r>
            <a:r>
              <a:rPr lang="en-ZA" sz="3300" dirty="0" smtClean="0"/>
              <a:t>leaders.</a:t>
            </a:r>
            <a:endParaRPr lang="en-ZA" sz="3300" dirty="0"/>
          </a:p>
          <a:p>
            <a:pPr algn="just">
              <a:lnSpc>
                <a:spcPct val="120000"/>
              </a:lnSpc>
              <a:spcBef>
                <a:spcPts val="0"/>
              </a:spcBef>
            </a:pPr>
            <a:r>
              <a:rPr lang="en-ZA" sz="3300" dirty="0"/>
              <a:t>The National Prosecuting Authority and South African Police Services </a:t>
            </a:r>
            <a:r>
              <a:rPr lang="en-ZA" sz="3300" dirty="0" smtClean="0"/>
              <a:t>should continually appraise the IMC on statistics and successful prosecutions working with Interpol and DIRCO . </a:t>
            </a:r>
          </a:p>
          <a:p>
            <a:pPr algn="just">
              <a:lnSpc>
                <a:spcPct val="120000"/>
              </a:lnSpc>
              <a:spcBef>
                <a:spcPts val="0"/>
              </a:spcBef>
            </a:pPr>
            <a:r>
              <a:rPr lang="en-ZA" sz="3300" dirty="0" smtClean="0"/>
              <a:t>ISPs to play a role in reporting to SAPS harmful and illegal content. </a:t>
            </a:r>
          </a:p>
          <a:p>
            <a:pPr algn="just"/>
            <a:endParaRPr lang="en-ZA" sz="1800" dirty="0"/>
          </a:p>
          <a:p>
            <a:pPr algn="just"/>
            <a:endParaRPr lang="en-ZA" sz="1800" dirty="0" smtClean="0"/>
          </a:p>
          <a:p>
            <a:pPr algn="just"/>
            <a:endParaRPr lang="en-GB" sz="2200"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48</a:t>
            </a:fld>
            <a:endParaRPr lang="en-US" dirty="0"/>
          </a:p>
        </p:txBody>
      </p:sp>
    </p:spTree>
    <p:extLst>
      <p:ext uri="{BB962C8B-B14F-4D97-AF65-F5344CB8AC3E}">
        <p14:creationId xmlns:p14="http://schemas.microsoft.com/office/powerpoint/2010/main" xmlns="" val="950474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gradFill>
            <a:gsLst>
              <a:gs pos="0">
                <a:schemeClr val="bg1">
                  <a:lumMod val="75000"/>
                  <a:shade val="30000"/>
                  <a:satMod val="115000"/>
                </a:schemeClr>
              </a:gs>
              <a:gs pos="26000">
                <a:schemeClr val="bg1">
                  <a:lumMod val="75000"/>
                  <a:shade val="67500"/>
                  <a:satMod val="115000"/>
                </a:schemeClr>
              </a:gs>
              <a:gs pos="71000">
                <a:schemeClr val="bg1">
                  <a:lumMod val="75000"/>
                  <a:shade val="100000"/>
                  <a:satMod val="115000"/>
                </a:schemeClr>
              </a:gs>
            </a:gsLst>
            <a:lin ang="10800000" scaled="1"/>
          </a:gradFill>
          <a:ln>
            <a:solidFill>
              <a:schemeClr val="accent1"/>
            </a:solidFill>
          </a:ln>
        </p:spPr>
        <p:txBody>
          <a:bodyPr>
            <a:normAutofit/>
          </a:bodyPr>
          <a:lstStyle/>
          <a:p>
            <a:r>
              <a:rPr lang="en-ZA" sz="3200" b="1" dirty="0" smtClean="0">
                <a:solidFill>
                  <a:schemeClr val="accent6">
                    <a:lumMod val="75000"/>
                  </a:schemeClr>
                </a:solidFill>
              </a:rPr>
              <a:t>MINIMISING IMPLEMENTATION AND COMPLIANCE COSTS [1]</a:t>
            </a:r>
            <a:endParaRPr lang="en-GB" sz="3200" b="1" dirty="0">
              <a:solidFill>
                <a:schemeClr val="accent6">
                  <a:lumMod val="75000"/>
                </a:schemeClr>
              </a:solidFill>
            </a:endParaRPr>
          </a:p>
        </p:txBody>
      </p:sp>
      <p:sp>
        <p:nvSpPr>
          <p:cNvPr id="6" name="Content Placeholder 5"/>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92500" lnSpcReduction="10000"/>
          </a:bodyPr>
          <a:lstStyle/>
          <a:p>
            <a:pPr algn="just"/>
            <a:r>
              <a:rPr lang="en-ZA" sz="2200" dirty="0" smtClean="0"/>
              <a:t>The </a:t>
            </a:r>
            <a:r>
              <a:rPr lang="en-ZA" sz="2200" dirty="0"/>
              <a:t>Bill creates an efficient regulatory framework and improves turnaround times for classification that will enable online commercial distributors to know what to expect (regulatory certainty) when entering the SA </a:t>
            </a:r>
            <a:r>
              <a:rPr lang="en-ZA" sz="2200" dirty="0" smtClean="0"/>
              <a:t>market.</a:t>
            </a:r>
          </a:p>
          <a:p>
            <a:pPr algn="just"/>
            <a:r>
              <a:rPr lang="en-ZA" sz="2200" dirty="0"/>
              <a:t>The </a:t>
            </a:r>
            <a:r>
              <a:rPr lang="en-ZA" sz="2200" dirty="0" smtClean="0"/>
              <a:t>proposed </a:t>
            </a:r>
            <a:r>
              <a:rPr lang="en-ZA" sz="2200" dirty="0"/>
              <a:t>Inter-Ministerial Committee (IMC) will assist in avoiding/reducing unnecessary litigation costs (Constitutional Court challenges) and increase co-ordination to create certainty for industry and avoid regulatory forum shopping (co-ordination of content classification between ICASA and FPB mandates</a:t>
            </a:r>
            <a:r>
              <a:rPr lang="en-ZA" sz="2200" dirty="0" smtClean="0"/>
              <a:t>).</a:t>
            </a:r>
          </a:p>
          <a:p>
            <a:pPr algn="just"/>
            <a:r>
              <a:rPr lang="en-ZA" sz="2200" dirty="0" smtClean="0"/>
              <a:t>The </a:t>
            </a:r>
            <a:r>
              <a:rPr lang="en-ZA" sz="2200" dirty="0"/>
              <a:t>main costs relating to the implementation of the Bill relate to structures in Government, </a:t>
            </a:r>
            <a:r>
              <a:rPr lang="en-ZA" sz="2200" dirty="0" smtClean="0"/>
              <a:t>thus the existing </a:t>
            </a:r>
            <a:r>
              <a:rPr lang="en-ZA" sz="2200" dirty="0"/>
              <a:t>resources can be reallocated or pooled within Departments to deal with </a:t>
            </a:r>
            <a:r>
              <a:rPr lang="en-ZA" sz="2200" dirty="0" smtClean="0"/>
              <a:t>the needed </a:t>
            </a:r>
            <a:r>
              <a:rPr lang="en-ZA" sz="2200" dirty="0"/>
              <a:t>capacity to  minimise duplications, fragmentation and operational costs of dealing with reducing and addressing the exposure of children and the vulnerable to harmful and illegal online content in </a:t>
            </a:r>
            <a:r>
              <a:rPr lang="en-ZA" sz="2200" dirty="0" smtClean="0"/>
              <a:t>government.</a:t>
            </a:r>
            <a:endParaRPr lang="en-GB" sz="2200"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49</a:t>
            </a:fld>
            <a:endParaRPr lang="en-US" dirty="0"/>
          </a:p>
        </p:txBody>
      </p:sp>
    </p:spTree>
    <p:extLst>
      <p:ext uri="{BB962C8B-B14F-4D97-AF65-F5344CB8AC3E}">
        <p14:creationId xmlns:p14="http://schemas.microsoft.com/office/powerpoint/2010/main" xmlns="" val="4161269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2579"/>
          </a:xfrm>
        </p:spPr>
        <p:style>
          <a:lnRef idx="0">
            <a:scrgbClr r="0" g="0" b="0"/>
          </a:lnRef>
          <a:fillRef idx="1003">
            <a:schemeClr val="lt1"/>
          </a:fillRef>
          <a:effectRef idx="0">
            <a:scrgbClr r="0" g="0" b="0"/>
          </a:effectRef>
          <a:fontRef idx="major"/>
        </p:style>
        <p:txBody>
          <a:bodyPr>
            <a:noAutofit/>
          </a:bodyPr>
          <a:lstStyle/>
          <a:p>
            <a:pPr algn="l"/>
            <a:r>
              <a:rPr lang="en-ZA" sz="3600" b="1" dirty="0" smtClean="0">
                <a:solidFill>
                  <a:schemeClr val="accent6">
                    <a:lumMod val="75000"/>
                  </a:schemeClr>
                </a:solidFill>
              </a:rPr>
              <a:t>SUMMARY </a:t>
            </a:r>
            <a:r>
              <a:rPr lang="en-ZA" sz="3600" b="1" dirty="0">
                <a:solidFill>
                  <a:schemeClr val="accent6">
                    <a:lumMod val="75000"/>
                  </a:schemeClr>
                </a:solidFill>
              </a:rPr>
              <a:t>BACKGROUND OF THE </a:t>
            </a:r>
            <a:r>
              <a:rPr lang="en-ZA" sz="3600" b="1" dirty="0" smtClean="0">
                <a:solidFill>
                  <a:schemeClr val="accent6">
                    <a:lumMod val="75000"/>
                  </a:schemeClr>
                </a:solidFill>
              </a:rPr>
              <a:t>BILL [2]</a:t>
            </a:r>
            <a:endParaRPr lang="en-US" sz="3600" b="1" dirty="0">
              <a:solidFill>
                <a:schemeClr val="accent6">
                  <a:lumMod val="75000"/>
                </a:schemeClr>
              </a:solidFill>
            </a:endParaRPr>
          </a:p>
        </p:txBody>
      </p:sp>
      <p:sp>
        <p:nvSpPr>
          <p:cNvPr id="3" name="Content Placeholder 2"/>
          <p:cNvSpPr>
            <a:spLocks noGrp="1"/>
          </p:cNvSpPr>
          <p:nvPr>
            <p:ph idx="1"/>
          </p:nvPr>
        </p:nvSpPr>
        <p:spPr>
          <a:xfrm>
            <a:off x="0" y="682581"/>
            <a:ext cx="9144000" cy="5673770"/>
          </a:xfrm>
        </p:spPr>
        <p:style>
          <a:lnRef idx="1">
            <a:schemeClr val="dk1"/>
          </a:lnRef>
          <a:fillRef idx="2">
            <a:schemeClr val="dk1"/>
          </a:fillRef>
          <a:effectRef idx="1">
            <a:schemeClr val="dk1"/>
          </a:effectRef>
          <a:fontRef idx="minor">
            <a:schemeClr val="dk1"/>
          </a:fontRef>
        </p:style>
        <p:txBody>
          <a:bodyPr>
            <a:noAutofit/>
          </a:bodyPr>
          <a:lstStyle/>
          <a:p>
            <a:pPr algn="just">
              <a:buFont typeface="Wingdings" panose="05000000000000000000" pitchFamily="2" charset="2"/>
              <a:buChar char="Ø"/>
            </a:pPr>
            <a:r>
              <a:rPr lang="en-ZA" sz="1600" dirty="0" smtClean="0">
                <a:latin typeface="+mj-lt"/>
              </a:rPr>
              <a:t>Consumers</a:t>
            </a:r>
            <a:r>
              <a:rPr lang="en-ZA" sz="1600" dirty="0">
                <a:latin typeface="+mj-lt"/>
              </a:rPr>
              <a:t>, and particularly children now can access content that has not been appropriately classified and labelled. This is particularly concerning when referring to adult content, which would be content rated 18 years and above, due to the explicit nature of the content. </a:t>
            </a:r>
          </a:p>
          <a:p>
            <a:pPr algn="just">
              <a:buFont typeface="Wingdings" panose="05000000000000000000" pitchFamily="2" charset="2"/>
              <a:buChar char="Ø"/>
            </a:pPr>
            <a:r>
              <a:rPr lang="en-ZA" sz="1600" dirty="0" smtClean="0">
                <a:latin typeface="+mj-lt"/>
              </a:rPr>
              <a:t>Despite </a:t>
            </a:r>
            <a:r>
              <a:rPr lang="en-ZA" sz="1600" dirty="0">
                <a:latin typeface="+mj-lt"/>
              </a:rPr>
              <a:t>progress made on the implementation of the Act, constraints emerged that necessitated a need to introduce amendments, the following are some of those challenges: </a:t>
            </a:r>
          </a:p>
          <a:p>
            <a:pPr lvl="1" algn="just">
              <a:buFont typeface="Wingdings" panose="05000000000000000000" pitchFamily="2" charset="2"/>
              <a:buChar char="Ø"/>
            </a:pPr>
            <a:r>
              <a:rPr lang="en-ZA" sz="1600" dirty="0">
                <a:latin typeface="+mj-lt"/>
              </a:rPr>
              <a:t>The constitutional court judgment necessitated the redefinition of Child pornography;</a:t>
            </a:r>
          </a:p>
          <a:p>
            <a:pPr lvl="1" algn="just">
              <a:buFont typeface="Wingdings" panose="05000000000000000000" pitchFamily="2" charset="2"/>
              <a:buChar char="Ø"/>
            </a:pPr>
            <a:r>
              <a:rPr lang="en-ZA" sz="1600" dirty="0">
                <a:latin typeface="+mj-lt"/>
              </a:rPr>
              <a:t>Convergence of the sector has introduced some Policy and regulatory (online, social and media platforms) uncertainty in the films and publications/games industry;</a:t>
            </a:r>
          </a:p>
          <a:p>
            <a:pPr lvl="1" algn="just">
              <a:buFont typeface="Wingdings" panose="05000000000000000000" pitchFamily="2" charset="2"/>
              <a:buChar char="Ø"/>
            </a:pPr>
            <a:r>
              <a:rPr lang="en-ZA" sz="1600" dirty="0">
                <a:latin typeface="+mj-lt"/>
              </a:rPr>
              <a:t>Lack of alignment between films and publications act with other primary legislations (e.g., sexual offences act, ECTA, </a:t>
            </a:r>
            <a:r>
              <a:rPr lang="en-ZA" sz="1600" dirty="0" smtClean="0">
                <a:latin typeface="+mj-lt"/>
              </a:rPr>
              <a:t>etc.) </a:t>
            </a:r>
            <a:r>
              <a:rPr lang="en-ZA" sz="1600" dirty="0">
                <a:latin typeface="+mj-lt"/>
              </a:rPr>
              <a:t>– FPB is the secondary legislation;</a:t>
            </a:r>
          </a:p>
          <a:p>
            <a:pPr lvl="1" algn="just">
              <a:buFont typeface="Wingdings" panose="05000000000000000000" pitchFamily="2" charset="2"/>
              <a:buChar char="Ø"/>
            </a:pPr>
            <a:r>
              <a:rPr lang="en-ZA" sz="1600" dirty="0">
                <a:latin typeface="+mj-lt"/>
              </a:rPr>
              <a:t>Lack of effective enforcement of provisions of the act which deals with </a:t>
            </a:r>
            <a:r>
              <a:rPr lang="en-ZA" sz="1600" dirty="0" smtClean="0">
                <a:latin typeface="+mj-lt"/>
              </a:rPr>
              <a:t>non-compliant </a:t>
            </a:r>
            <a:r>
              <a:rPr lang="en-ZA" sz="1600" dirty="0">
                <a:latin typeface="+mj-lt"/>
              </a:rPr>
              <a:t>distributors (Lack of enforcement powers); </a:t>
            </a:r>
            <a:r>
              <a:rPr lang="en-ZA" sz="1600" dirty="0" smtClean="0">
                <a:latin typeface="+mj-lt"/>
              </a:rPr>
              <a:t>FPB </a:t>
            </a:r>
            <a:r>
              <a:rPr lang="en-ZA" sz="1600" dirty="0">
                <a:latin typeface="+mj-lt"/>
              </a:rPr>
              <a:t>currently only has monitoring powers over content distributors, but cannot ensure enforcement of the Act. For instance, the inability of FPB compliance monitors to enter and inspect premises of business in the sale, hire or exhibition of film and/or games should that access not be granted (especially small distributors). Online compliance monitors lack powers to remove illegal </a:t>
            </a:r>
            <a:r>
              <a:rPr lang="en-ZA" sz="1600" dirty="0" smtClean="0">
                <a:latin typeface="+mj-lt"/>
              </a:rPr>
              <a:t>content;</a:t>
            </a:r>
          </a:p>
          <a:p>
            <a:pPr lvl="1" algn="just">
              <a:buFont typeface="Wingdings" panose="05000000000000000000" pitchFamily="2" charset="2"/>
              <a:buChar char="Ø"/>
            </a:pPr>
            <a:r>
              <a:rPr lang="en-ZA" sz="1600" dirty="0" smtClean="0">
                <a:latin typeface="+mj-lt"/>
              </a:rPr>
              <a:t>Too </a:t>
            </a:r>
            <a:r>
              <a:rPr lang="en-ZA" sz="1600" dirty="0">
                <a:latin typeface="+mj-lt"/>
              </a:rPr>
              <a:t>much focus on the criminal sanctions and lack of administrative functions (No balance between criminal justice system and administrative functions); </a:t>
            </a:r>
            <a:r>
              <a:rPr lang="en-ZA" sz="1600" dirty="0" smtClean="0">
                <a:latin typeface="+mj-lt"/>
              </a:rPr>
              <a:t>and</a:t>
            </a:r>
          </a:p>
          <a:p>
            <a:pPr lvl="1" algn="just">
              <a:buFont typeface="Wingdings" panose="05000000000000000000" pitchFamily="2" charset="2"/>
              <a:buChar char="Ø"/>
            </a:pPr>
            <a:r>
              <a:rPr lang="en-ZA" sz="1600" dirty="0" smtClean="0">
                <a:latin typeface="+mj-lt"/>
              </a:rPr>
              <a:t>Lack </a:t>
            </a:r>
            <a:r>
              <a:rPr lang="en-ZA" sz="1600" dirty="0">
                <a:latin typeface="+mj-lt"/>
              </a:rPr>
              <a:t>of online regulation to protect children and consumers from harmful and illegal content on social media </a:t>
            </a:r>
            <a:r>
              <a:rPr lang="en-ZA" sz="1600" dirty="0" smtClean="0">
                <a:latin typeface="+mj-lt"/>
              </a:rPr>
              <a:t>platforms</a:t>
            </a:r>
            <a:endParaRPr lang="en-ZA" sz="1600" dirty="0" smtClean="0">
              <a:latin typeface="+mj-lt"/>
              <a:cs typeface="Arial" pitchFamily="34" charset="0"/>
            </a:endParaRPr>
          </a:p>
          <a:p>
            <a:pPr algn="just">
              <a:buFont typeface="Wingdings" panose="05000000000000000000" pitchFamily="2" charset="2"/>
              <a:buChar char="Ø"/>
            </a:pPr>
            <a:endParaRPr lang="en-ZA" sz="1800" dirty="0">
              <a:latin typeface="Century Gothic" panose="020B0502020202020204" pitchFamily="34" charset="0"/>
              <a:cs typeface="Arial" pitchFamily="34" charset="0"/>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pPr/>
              <a:t>5</a:t>
            </a:fld>
            <a:endParaRPr lang="en-US" dirty="0"/>
          </a:p>
        </p:txBody>
      </p:sp>
    </p:spTree>
    <p:extLst>
      <p:ext uri="{BB962C8B-B14F-4D97-AF65-F5344CB8AC3E}">
        <p14:creationId xmlns:p14="http://schemas.microsoft.com/office/powerpoint/2010/main" xmlns="" val="21323862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gradFill>
            <a:gsLst>
              <a:gs pos="0">
                <a:schemeClr val="bg1">
                  <a:lumMod val="75000"/>
                  <a:shade val="30000"/>
                  <a:satMod val="115000"/>
                </a:schemeClr>
              </a:gs>
              <a:gs pos="26000">
                <a:schemeClr val="bg1">
                  <a:lumMod val="75000"/>
                  <a:shade val="67500"/>
                  <a:satMod val="115000"/>
                </a:schemeClr>
              </a:gs>
              <a:gs pos="71000">
                <a:schemeClr val="bg1">
                  <a:lumMod val="75000"/>
                  <a:shade val="100000"/>
                  <a:satMod val="115000"/>
                </a:schemeClr>
              </a:gs>
            </a:gsLst>
            <a:lin ang="10800000" scaled="1"/>
          </a:gradFill>
          <a:ln>
            <a:solidFill>
              <a:schemeClr val="accent1"/>
            </a:solidFill>
          </a:ln>
        </p:spPr>
        <p:txBody>
          <a:bodyPr>
            <a:noAutofit/>
          </a:bodyPr>
          <a:lstStyle/>
          <a:p>
            <a:r>
              <a:rPr lang="en-ZA" sz="3600" b="1" dirty="0" smtClean="0">
                <a:solidFill>
                  <a:schemeClr val="accent6">
                    <a:lumMod val="75000"/>
                  </a:schemeClr>
                </a:solidFill>
              </a:rPr>
              <a:t>MINIMISING IMPLEMENTATION AND COMPLIANCE COSTS [2]</a:t>
            </a:r>
            <a:endParaRPr lang="en-GB" sz="3600" b="1" dirty="0">
              <a:solidFill>
                <a:schemeClr val="accent6">
                  <a:lumMod val="75000"/>
                </a:schemeClr>
              </a:solidFill>
            </a:endParaRPr>
          </a:p>
        </p:txBody>
      </p:sp>
      <p:sp>
        <p:nvSpPr>
          <p:cNvPr id="6" name="Content Placeholder 5"/>
          <p:cNvSpPr>
            <a:spLocks noGrp="1"/>
          </p:cNvSpPr>
          <p:nvPr>
            <p:ph idx="1"/>
          </p:nvPr>
        </p:nvSpPr>
        <p:spPr>
          <a:xfrm>
            <a:off x="457200" y="1600200"/>
            <a:ext cx="8229600" cy="4756150"/>
          </a:xfrm>
        </p:spPr>
        <p:style>
          <a:lnRef idx="1">
            <a:schemeClr val="dk1"/>
          </a:lnRef>
          <a:fillRef idx="2">
            <a:schemeClr val="dk1"/>
          </a:fillRef>
          <a:effectRef idx="1">
            <a:schemeClr val="dk1"/>
          </a:effectRef>
          <a:fontRef idx="minor">
            <a:schemeClr val="dk1"/>
          </a:fontRef>
        </p:style>
        <p:txBody>
          <a:bodyPr>
            <a:noAutofit/>
          </a:bodyPr>
          <a:lstStyle/>
          <a:p>
            <a:pPr algn="just"/>
            <a:r>
              <a:rPr lang="en-ZA" sz="2400" dirty="0" smtClean="0"/>
              <a:t>Training </a:t>
            </a:r>
            <a:r>
              <a:rPr lang="en-ZA" sz="2400" dirty="0"/>
              <a:t>initiatives through academic institutions to deal comprehensively with the current shortage of trained workforce, as has been done in other </a:t>
            </a:r>
            <a:r>
              <a:rPr lang="en-ZA" sz="2400" dirty="0" smtClean="0"/>
              <a:t>countries might substantially reduce  </a:t>
            </a:r>
            <a:r>
              <a:rPr lang="en-ZA" sz="2400" dirty="0"/>
              <a:t>the costs to implement the </a:t>
            </a:r>
            <a:r>
              <a:rPr lang="en-ZA" sz="2400" dirty="0" smtClean="0"/>
              <a:t>Bill. </a:t>
            </a:r>
          </a:p>
          <a:p>
            <a:pPr algn="just"/>
            <a:r>
              <a:rPr lang="en-ZA" sz="2400" dirty="0"/>
              <a:t>A more collaborative approach between Government </a:t>
            </a:r>
            <a:r>
              <a:rPr lang="en-ZA" sz="2400" dirty="0" smtClean="0"/>
              <a:t>Departments in relation to training  and sharing of expertise may reduce costs.</a:t>
            </a:r>
          </a:p>
          <a:p>
            <a:pPr algn="just"/>
            <a:r>
              <a:rPr lang="en-ZA" sz="2400" dirty="0"/>
              <a:t>Use of existing complaints methods, i.e. referring complaints to the FPB</a:t>
            </a:r>
            <a:r>
              <a:rPr lang="en-ZA" sz="2400" dirty="0" smtClean="0"/>
              <a:t>.</a:t>
            </a:r>
          </a:p>
        </p:txBody>
      </p:sp>
      <p:sp>
        <p:nvSpPr>
          <p:cNvPr id="4" name="Slide Number Placeholder 3"/>
          <p:cNvSpPr>
            <a:spLocks noGrp="1"/>
          </p:cNvSpPr>
          <p:nvPr>
            <p:ph type="sldNum" sz="quarter" idx="12"/>
          </p:nvPr>
        </p:nvSpPr>
        <p:spPr/>
        <p:txBody>
          <a:bodyPr/>
          <a:lstStyle/>
          <a:p>
            <a:fld id="{8843D58F-2DAB-1446-A47E-C34A82BC1FA1}" type="slidenum">
              <a:rPr lang="en-US" smtClean="0"/>
              <a:pPr/>
              <a:t>50</a:t>
            </a:fld>
            <a:endParaRPr lang="en-US" dirty="0"/>
          </a:p>
        </p:txBody>
      </p:sp>
    </p:spTree>
    <p:extLst>
      <p:ext uri="{BB962C8B-B14F-4D97-AF65-F5344CB8AC3E}">
        <p14:creationId xmlns:p14="http://schemas.microsoft.com/office/powerpoint/2010/main" xmlns="" val="3176388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0">
            <a:scrgbClr r="0" g="0" b="0"/>
          </a:lnRef>
          <a:fillRef idx="1003">
            <a:schemeClr val="lt1"/>
          </a:fillRef>
          <a:effectRef idx="0">
            <a:scrgbClr r="0" g="0" b="0"/>
          </a:effectRef>
          <a:fontRef idx="major"/>
        </p:style>
        <p:txBody>
          <a:bodyPr/>
          <a:lstStyle/>
          <a:p>
            <a:r>
              <a:rPr lang="en-ZA" b="1" dirty="0" smtClean="0">
                <a:solidFill>
                  <a:schemeClr val="accent6">
                    <a:lumMod val="75000"/>
                  </a:schemeClr>
                </a:solidFill>
              </a:rPr>
              <a:t>Thank you.</a:t>
            </a:r>
            <a:endParaRPr lang="en-ZA" b="1"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pPr/>
              <a:t>51</a:t>
            </a:fld>
            <a:endParaRPr lang="en-US" dirty="0"/>
          </a:p>
        </p:txBody>
      </p:sp>
    </p:spTree>
    <p:extLst>
      <p:ext uri="{BB962C8B-B14F-4D97-AF65-F5344CB8AC3E}">
        <p14:creationId xmlns:p14="http://schemas.microsoft.com/office/powerpoint/2010/main" xmlns="" val="2247111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46974"/>
          </a:xfrm>
        </p:spPr>
        <p:style>
          <a:lnRef idx="0">
            <a:scrgbClr r="0" g="0" b="0"/>
          </a:lnRef>
          <a:fillRef idx="1003">
            <a:schemeClr val="lt1"/>
          </a:fillRef>
          <a:effectRef idx="0">
            <a:scrgbClr r="0" g="0" b="0"/>
          </a:effectRef>
          <a:fontRef idx="major"/>
        </p:style>
        <p:txBody>
          <a:bodyPr>
            <a:noAutofit/>
          </a:bodyPr>
          <a:lstStyle/>
          <a:p>
            <a:pPr algn="l"/>
            <a:r>
              <a:rPr lang="en-ZA" sz="3200" b="1" dirty="0" smtClean="0">
                <a:solidFill>
                  <a:schemeClr val="accent6">
                    <a:lumMod val="75000"/>
                  </a:schemeClr>
                </a:solidFill>
              </a:rPr>
              <a:t>SUMMARY </a:t>
            </a:r>
            <a:r>
              <a:rPr lang="en-ZA" sz="3200" b="1" dirty="0">
                <a:solidFill>
                  <a:schemeClr val="accent6">
                    <a:lumMod val="75000"/>
                  </a:schemeClr>
                </a:solidFill>
              </a:rPr>
              <a:t>BACKGROUND OF THE </a:t>
            </a:r>
            <a:r>
              <a:rPr lang="en-ZA" sz="3200" b="1" dirty="0" smtClean="0">
                <a:solidFill>
                  <a:schemeClr val="accent6">
                    <a:lumMod val="75000"/>
                  </a:schemeClr>
                </a:solidFill>
              </a:rPr>
              <a:t>BILL [3]</a:t>
            </a:r>
            <a:endParaRPr lang="en-US" sz="3200" b="1" dirty="0">
              <a:solidFill>
                <a:schemeClr val="accent6">
                  <a:lumMod val="75000"/>
                </a:schemeClr>
              </a:solidFill>
            </a:endParaRPr>
          </a:p>
        </p:txBody>
      </p:sp>
      <p:sp>
        <p:nvSpPr>
          <p:cNvPr id="3" name="Content Placeholder 2"/>
          <p:cNvSpPr>
            <a:spLocks noGrp="1"/>
          </p:cNvSpPr>
          <p:nvPr>
            <p:ph idx="1"/>
          </p:nvPr>
        </p:nvSpPr>
        <p:spPr>
          <a:xfrm>
            <a:off x="0" y="746975"/>
            <a:ext cx="9144000" cy="5705341"/>
          </a:xfrm>
        </p:spPr>
        <p:style>
          <a:lnRef idx="1">
            <a:schemeClr val="dk1"/>
          </a:lnRef>
          <a:fillRef idx="2">
            <a:schemeClr val="dk1"/>
          </a:fillRef>
          <a:effectRef idx="1">
            <a:schemeClr val="dk1"/>
          </a:effectRef>
          <a:fontRef idx="minor">
            <a:schemeClr val="dk1"/>
          </a:fontRef>
        </p:style>
        <p:txBody>
          <a:bodyPr>
            <a:noAutofit/>
          </a:bodyPr>
          <a:lstStyle/>
          <a:p>
            <a:pPr lvl="0" algn="just">
              <a:buFont typeface="Wingdings" panose="05000000000000000000" pitchFamily="2" charset="2"/>
              <a:buChar char="Ø"/>
            </a:pPr>
            <a:r>
              <a:rPr lang="en-ZA" sz="1600" dirty="0" smtClean="0">
                <a:latin typeface="+mj-lt"/>
              </a:rPr>
              <a:t>There </a:t>
            </a:r>
            <a:r>
              <a:rPr lang="en-ZA" sz="1600" dirty="0">
                <a:latin typeface="+mj-lt"/>
              </a:rPr>
              <a:t>is no uniform standard in terms of content regulation among online distributors – since no single regulatory institution is responsible for developing standard and compliance in line with local and international standards (values and norms) – lack of effective and coherent co-regulation system. </a:t>
            </a:r>
            <a:endParaRPr lang="en-ZA" sz="1600" dirty="0" smtClean="0">
              <a:latin typeface="+mj-lt"/>
            </a:endParaRPr>
          </a:p>
          <a:p>
            <a:pPr lvl="0" algn="just">
              <a:buFont typeface="Wingdings" panose="05000000000000000000" pitchFamily="2" charset="2"/>
              <a:buChar char="Ø"/>
            </a:pPr>
            <a:r>
              <a:rPr lang="en-ZA" sz="1600" dirty="0" smtClean="0">
                <a:latin typeface="+mj-lt"/>
              </a:rPr>
              <a:t>Online </a:t>
            </a:r>
            <a:r>
              <a:rPr lang="en-ZA" sz="1600" dirty="0">
                <a:latin typeface="+mj-lt"/>
              </a:rPr>
              <a:t>distributors from foreign countries use their own rating systems that may not be in alignment with the existing systems (FPB Classification guidelines).   </a:t>
            </a:r>
          </a:p>
          <a:p>
            <a:pPr lvl="0" algn="just">
              <a:buFont typeface="Wingdings" panose="05000000000000000000" pitchFamily="2" charset="2"/>
              <a:buChar char="Ø"/>
            </a:pPr>
            <a:r>
              <a:rPr lang="en-ZA" sz="1600" dirty="0">
                <a:latin typeface="+mj-lt"/>
              </a:rPr>
              <a:t>Currently internet access providers are not obliged to curb prohibited content when using their services – More and more people are using internet access providers services to propagate prohibited (e.g</a:t>
            </a:r>
            <a:r>
              <a:rPr lang="en-ZA" sz="1600" dirty="0" smtClean="0">
                <a:latin typeface="+mj-lt"/>
              </a:rPr>
              <a:t>. </a:t>
            </a:r>
            <a:r>
              <a:rPr lang="en-ZA" sz="1600" dirty="0">
                <a:latin typeface="+mj-lt"/>
              </a:rPr>
              <a:t>hate speech, child pornography</a:t>
            </a:r>
            <a:r>
              <a:rPr lang="en-ZA" sz="1600" dirty="0" smtClean="0">
                <a:latin typeface="+mj-lt"/>
              </a:rPr>
              <a:t>).</a:t>
            </a:r>
            <a:endParaRPr lang="en-ZA" sz="1600" dirty="0">
              <a:latin typeface="+mj-lt"/>
            </a:endParaRPr>
          </a:p>
          <a:p>
            <a:pPr lvl="0" algn="just">
              <a:buFont typeface="Wingdings" panose="05000000000000000000" pitchFamily="2" charset="2"/>
              <a:buChar char="Ø"/>
            </a:pPr>
            <a:r>
              <a:rPr lang="en-ZA" sz="1600" dirty="0">
                <a:latin typeface="+mj-lt"/>
              </a:rPr>
              <a:t>The existing penalties proved to be insufficient in prohibiting </a:t>
            </a:r>
            <a:r>
              <a:rPr lang="en-ZA" sz="1600" dirty="0" smtClean="0">
                <a:latin typeface="+mj-lt"/>
              </a:rPr>
              <a:t>non-compliance </a:t>
            </a:r>
            <a:r>
              <a:rPr lang="en-ZA" sz="1600" dirty="0">
                <a:latin typeface="+mj-lt"/>
              </a:rPr>
              <a:t>with registration, classification and content labelling. This will mean that consumers who buy content from distributors are not adequately protected from distribution of harmful and illegal </a:t>
            </a:r>
            <a:r>
              <a:rPr lang="en-ZA" sz="1600" dirty="0" smtClean="0">
                <a:latin typeface="+mj-lt"/>
              </a:rPr>
              <a:t>content.</a:t>
            </a:r>
            <a:endParaRPr lang="en-ZA" sz="1600" dirty="0">
              <a:latin typeface="+mj-lt"/>
            </a:endParaRPr>
          </a:p>
          <a:p>
            <a:pPr algn="just">
              <a:buFont typeface="Wingdings" panose="05000000000000000000" pitchFamily="2" charset="2"/>
              <a:buChar char="Ø"/>
            </a:pPr>
            <a:r>
              <a:rPr lang="en-ZA" sz="1600" dirty="0" smtClean="0">
                <a:latin typeface="+mj-lt"/>
              </a:rPr>
              <a:t>The </a:t>
            </a:r>
            <a:r>
              <a:rPr lang="en-ZA" sz="1600" dirty="0">
                <a:latin typeface="+mj-lt"/>
              </a:rPr>
              <a:t>purpose of the Bill therefore is to close the regulatory gap that currently exists in the market. Consumers and children run a risk of exposure to harmful content. </a:t>
            </a:r>
            <a:endParaRPr lang="en-ZA" sz="1600" dirty="0" smtClean="0">
              <a:latin typeface="+mj-lt"/>
            </a:endParaRPr>
          </a:p>
          <a:p>
            <a:pPr algn="just">
              <a:buFont typeface="Wingdings" panose="05000000000000000000" pitchFamily="2" charset="2"/>
              <a:buChar char="Ø"/>
            </a:pPr>
            <a:r>
              <a:rPr lang="en-ZA" sz="1600" dirty="0" smtClean="0">
                <a:latin typeface="+mj-lt"/>
              </a:rPr>
              <a:t>It </a:t>
            </a:r>
            <a:r>
              <a:rPr lang="en-ZA" sz="1600" dirty="0">
                <a:latin typeface="+mj-lt"/>
              </a:rPr>
              <a:t>is important to note that what is deemed to be harmful content may differ from one jurisdiction to the next. Harmful content is value laden concept and it is important for it to reflect the societal values and norms of that country. </a:t>
            </a:r>
            <a:endParaRPr lang="en-ZA" sz="1600" dirty="0" smtClean="0">
              <a:latin typeface="+mj-lt"/>
            </a:endParaRPr>
          </a:p>
          <a:p>
            <a:pPr algn="just">
              <a:buFont typeface="Wingdings" panose="05000000000000000000" pitchFamily="2" charset="2"/>
              <a:buChar char="Ø"/>
            </a:pPr>
            <a:r>
              <a:rPr lang="en-ZA" sz="1600" dirty="0" smtClean="0">
                <a:latin typeface="+mj-lt"/>
              </a:rPr>
              <a:t>The </a:t>
            </a:r>
            <a:r>
              <a:rPr lang="en-ZA" sz="1600" dirty="0">
                <a:latin typeface="+mj-lt"/>
              </a:rPr>
              <a:t>Bill therefore wishes to extend the current rating system and content regulatory regime to online content providing services. This would enhance the protection of children and limit consumer confusion. </a:t>
            </a:r>
          </a:p>
          <a:p>
            <a:pPr algn="just">
              <a:buFont typeface="Wingdings" panose="05000000000000000000" pitchFamily="2" charset="2"/>
              <a:buChar char="Ø"/>
            </a:pPr>
            <a:r>
              <a:rPr lang="en-ZA" sz="1600" dirty="0" smtClean="0">
                <a:latin typeface="+mj-lt"/>
              </a:rPr>
              <a:t>Above </a:t>
            </a:r>
            <a:r>
              <a:rPr lang="en-ZA" sz="1600" dirty="0">
                <a:latin typeface="+mj-lt"/>
              </a:rPr>
              <a:t>all, the Department of Communications would like to improve coordination </a:t>
            </a:r>
            <a:r>
              <a:rPr lang="en-ZA" sz="1600" dirty="0" smtClean="0">
                <a:latin typeface="+mj-lt"/>
              </a:rPr>
              <a:t>and </a:t>
            </a:r>
            <a:r>
              <a:rPr lang="en-ZA" sz="1600" dirty="0">
                <a:latin typeface="+mj-lt"/>
              </a:rPr>
              <a:t>collaboration amongst and between organs of state and industry is required to ensure future-proof classification regime for the films, games and publication sector.</a:t>
            </a:r>
          </a:p>
          <a:p>
            <a:pPr algn="just">
              <a:buFont typeface="Wingdings" panose="05000000000000000000" pitchFamily="2" charset="2"/>
              <a:buChar char="Ø"/>
            </a:pPr>
            <a:endParaRPr lang="en-ZA" sz="1600" dirty="0" smtClean="0">
              <a:latin typeface="+mj-lt"/>
              <a:cs typeface="Arial" pitchFamily="34" charset="0"/>
            </a:endParaRPr>
          </a:p>
          <a:p>
            <a:pPr algn="just">
              <a:buFont typeface="Wingdings" panose="05000000000000000000" pitchFamily="2" charset="2"/>
              <a:buChar char="Ø"/>
            </a:pPr>
            <a:endParaRPr lang="en-ZA" sz="1800" dirty="0">
              <a:latin typeface="Century Gothic" panose="020B0502020202020204" pitchFamily="34" charset="0"/>
              <a:cs typeface="Arial" pitchFamily="34" charset="0"/>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pPr/>
              <a:t>6</a:t>
            </a:fld>
            <a:endParaRPr lang="en-US" dirty="0"/>
          </a:p>
        </p:txBody>
      </p:sp>
    </p:spTree>
    <p:extLst>
      <p:ext uri="{BB962C8B-B14F-4D97-AF65-F5344CB8AC3E}">
        <p14:creationId xmlns:p14="http://schemas.microsoft.com/office/powerpoint/2010/main" xmlns="" val="227772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871"/>
            <a:ext cx="8229600" cy="815781"/>
          </a:xfrm>
        </p:spPr>
        <p:style>
          <a:lnRef idx="0">
            <a:scrgbClr r="0" g="0" b="0"/>
          </a:lnRef>
          <a:fillRef idx="1003">
            <a:schemeClr val="lt1"/>
          </a:fillRef>
          <a:effectRef idx="0">
            <a:scrgbClr r="0" g="0" b="0"/>
          </a:effectRef>
          <a:fontRef idx="major"/>
        </p:style>
        <p:txBody>
          <a:bodyPr>
            <a:noAutofit/>
          </a:bodyPr>
          <a:lstStyle/>
          <a:p>
            <a:pPr algn="l"/>
            <a:r>
              <a:rPr lang="en-ZA" sz="3600" b="1" dirty="0" smtClean="0">
                <a:solidFill>
                  <a:schemeClr val="accent6">
                    <a:lumMod val="75000"/>
                  </a:schemeClr>
                </a:solidFill>
                <a:latin typeface="+mn-lt"/>
                <a:cs typeface="Arial" panose="020B0604020202020204" pitchFamily="34" charset="0"/>
              </a:rPr>
              <a:t>BACKGROUND</a:t>
            </a:r>
            <a:endParaRPr lang="en-US" sz="3600" b="1" dirty="0">
              <a:solidFill>
                <a:schemeClr val="accent6">
                  <a:lumMod val="75000"/>
                </a:schemeClr>
              </a:solidFill>
              <a:latin typeface="+mn-lt"/>
            </a:endParaRPr>
          </a:p>
        </p:txBody>
      </p:sp>
      <p:sp>
        <p:nvSpPr>
          <p:cNvPr id="3" name="Content Placeholder 2"/>
          <p:cNvSpPr>
            <a:spLocks noGrp="1"/>
          </p:cNvSpPr>
          <p:nvPr>
            <p:ph idx="1"/>
          </p:nvPr>
        </p:nvSpPr>
        <p:spPr>
          <a:xfrm>
            <a:off x="457200" y="1010652"/>
            <a:ext cx="8229600" cy="5016661"/>
          </a:xfrm>
        </p:spPr>
        <p:style>
          <a:lnRef idx="1">
            <a:schemeClr val="dk1"/>
          </a:lnRef>
          <a:fillRef idx="2">
            <a:schemeClr val="dk1"/>
          </a:fillRef>
          <a:effectRef idx="1">
            <a:schemeClr val="dk1"/>
          </a:effectRef>
          <a:fontRef idx="minor">
            <a:schemeClr val="dk1"/>
          </a:fontRef>
        </p:style>
        <p:txBody>
          <a:bodyPr>
            <a:noAutofit/>
          </a:bodyPr>
          <a:lstStyle/>
          <a:p>
            <a:pPr marL="0" indent="0" algn="just">
              <a:lnSpc>
                <a:spcPct val="150000"/>
              </a:lnSpc>
              <a:buNone/>
            </a:pPr>
            <a:r>
              <a:rPr lang="en-ZA" sz="2800" dirty="0" smtClean="0">
                <a:latin typeface="+mj-lt"/>
                <a:cs typeface="Arial" pitchFamily="34" charset="0"/>
              </a:rPr>
              <a:t>As per the Parliament instructions of 13 October 2016:</a:t>
            </a:r>
            <a:endParaRPr lang="en-ZA" sz="2400" dirty="0" smtClean="0">
              <a:latin typeface="+mj-lt"/>
              <a:cs typeface="Arial" pitchFamily="34" charset="0"/>
            </a:endParaRPr>
          </a:p>
          <a:p>
            <a:pPr lvl="1" algn="just">
              <a:lnSpc>
                <a:spcPct val="150000"/>
              </a:lnSpc>
            </a:pPr>
            <a:r>
              <a:rPr lang="en-ZA" sz="2400" dirty="0" smtClean="0">
                <a:latin typeface="+mj-lt"/>
                <a:cs typeface="Arial" pitchFamily="34" charset="0"/>
              </a:rPr>
              <a:t>The Department of Communications and the Department of Planning</a:t>
            </a:r>
            <a:r>
              <a:rPr lang="en-ZA" sz="2400" dirty="0">
                <a:latin typeface="+mj-lt"/>
                <a:cs typeface="Arial" pitchFamily="34" charset="0"/>
              </a:rPr>
              <a:t>, Monitoring and </a:t>
            </a:r>
            <a:r>
              <a:rPr lang="en-ZA" sz="2400" dirty="0" smtClean="0">
                <a:latin typeface="+mj-lt"/>
                <a:cs typeface="Arial" pitchFamily="34" charset="0"/>
              </a:rPr>
              <a:t>Evaluation (DPME) met on 19 October 2016 to finalise the Socio-Economic </a:t>
            </a:r>
            <a:r>
              <a:rPr lang="en-ZA" sz="2400" dirty="0">
                <a:latin typeface="+mj-lt"/>
                <a:cs typeface="Arial" pitchFamily="34" charset="0"/>
              </a:rPr>
              <a:t>Impact Assessment System (</a:t>
            </a:r>
            <a:r>
              <a:rPr lang="en-ZA" sz="2400" dirty="0" smtClean="0">
                <a:latin typeface="+mj-lt"/>
                <a:cs typeface="Arial" pitchFamily="34" charset="0"/>
              </a:rPr>
              <a:t>SEIAS); </a:t>
            </a:r>
            <a:r>
              <a:rPr lang="en-ZA" sz="2400" dirty="0">
                <a:latin typeface="+mj-lt"/>
                <a:cs typeface="Arial" pitchFamily="34" charset="0"/>
              </a:rPr>
              <a:t>	</a:t>
            </a:r>
            <a:endParaRPr lang="en-ZA" sz="2400" dirty="0" smtClean="0">
              <a:latin typeface="+mj-lt"/>
              <a:cs typeface="Arial" pitchFamily="34" charset="0"/>
            </a:endParaRPr>
          </a:p>
          <a:p>
            <a:pPr lvl="1" algn="just">
              <a:lnSpc>
                <a:spcPct val="150000"/>
              </a:lnSpc>
            </a:pPr>
            <a:r>
              <a:rPr lang="en-ZA" sz="2400" dirty="0" smtClean="0">
                <a:latin typeface="+mj-lt"/>
                <a:cs typeface="Arial" pitchFamily="34" charset="0"/>
              </a:rPr>
              <a:t>The SEIAS was then concluded on 2 December 2016. </a:t>
            </a:r>
          </a:p>
          <a:p>
            <a:pPr marL="457200" lvl="1" indent="0" algn="just">
              <a:buNone/>
            </a:pPr>
            <a:endParaRPr lang="en-ZA" sz="2000" dirty="0" smtClean="0">
              <a:latin typeface="Century Gothic" panose="020B0502020202020204" pitchFamily="34" charset="0"/>
              <a:cs typeface="Arial" pitchFamily="34" charset="0"/>
            </a:endParaRPr>
          </a:p>
          <a:p>
            <a:pPr marL="0" indent="0" algn="just">
              <a:buNone/>
            </a:pPr>
            <a:endParaRPr lang="en-ZA" sz="2200" dirty="0">
              <a:cs typeface="Arial" pitchFamily="34" charset="0"/>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pPr/>
              <a:t>7</a:t>
            </a:fld>
            <a:endParaRPr lang="en-US" dirty="0"/>
          </a:p>
        </p:txBody>
      </p:sp>
    </p:spTree>
    <p:extLst>
      <p:ext uri="{BB962C8B-B14F-4D97-AF65-F5344CB8AC3E}">
        <p14:creationId xmlns:p14="http://schemas.microsoft.com/office/powerpoint/2010/main" xmlns="" val="3210888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772732"/>
          </a:xfr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p:spPr>
        <p:txBody>
          <a:bodyPr>
            <a:noAutofit/>
          </a:bodyPr>
          <a:lstStyle/>
          <a:p>
            <a:r>
              <a:rPr lang="en-ZA" sz="2800" b="1" dirty="0">
                <a:solidFill>
                  <a:schemeClr val="accent6">
                    <a:lumMod val="75000"/>
                  </a:schemeClr>
                </a:solidFill>
                <a:latin typeface="Century Gothic" panose="020B0502020202020204" pitchFamily="34" charset="0"/>
              </a:rPr>
              <a:t>OVERARCHING PROBLEMS AND SOLUTIONS </a:t>
            </a:r>
            <a:endParaRPr lang="en-GB" sz="2800" b="1" dirty="0">
              <a:solidFill>
                <a:schemeClr val="accent6">
                  <a:lumMod val="75000"/>
                </a:schemeClr>
              </a:solidFill>
              <a:latin typeface="Century Gothic" panose="020B0502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52897220"/>
              </p:ext>
            </p:extLst>
          </p:nvPr>
        </p:nvGraphicFramePr>
        <p:xfrm>
          <a:off x="0" y="917621"/>
          <a:ext cx="8686800" cy="5530896"/>
        </p:xfrm>
        <a:graphic>
          <a:graphicData uri="http://schemas.openxmlformats.org/drawingml/2006/table">
            <a:tbl>
              <a:tblPr firstRow="1" bandRow="1">
                <a:tableStyleId>{5C22544A-7EE6-4342-B048-85BDC9FD1C3A}</a:tableStyleId>
              </a:tblPr>
              <a:tblGrid>
                <a:gridCol w="1725769"/>
                <a:gridCol w="3400023"/>
                <a:gridCol w="3561008"/>
              </a:tblGrid>
              <a:tr h="257226">
                <a:tc>
                  <a:txBody>
                    <a:bodyPr/>
                    <a:lstStyle/>
                    <a:p>
                      <a:pPr algn="just">
                        <a:lnSpc>
                          <a:spcPct val="150000"/>
                        </a:lnSpc>
                        <a:spcAft>
                          <a:spcPts val="0"/>
                        </a:spcAft>
                      </a:pPr>
                      <a:r>
                        <a:rPr lang="en-ZA"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Identified Problem</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50000"/>
                        </a:lnSpc>
                        <a:spcAft>
                          <a:spcPts val="0"/>
                        </a:spcAft>
                      </a:pPr>
                      <a:r>
                        <a:rPr lang="en-ZA"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Root causes</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50000"/>
                        </a:lnSpc>
                        <a:spcAft>
                          <a:spcPts val="0"/>
                        </a:spcAft>
                      </a:pPr>
                      <a:r>
                        <a:rPr lang="en-ZA"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Why the problem persists/effect</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r>
              <a:tr h="1136857">
                <a:tc rowSpan="4">
                  <a:txBody>
                    <a:bodyPr/>
                    <a:lstStyle/>
                    <a:p>
                      <a:r>
                        <a:rPr lang="en-ZA" sz="1400" dirty="0" smtClean="0">
                          <a:solidFill>
                            <a:schemeClr val="accent1"/>
                          </a:solidFill>
                        </a:rPr>
                        <a:t>Overarching Problem:</a:t>
                      </a:r>
                    </a:p>
                    <a:p>
                      <a:r>
                        <a:rPr lang="en-ZA" sz="1400" dirty="0" smtClean="0"/>
                        <a:t>Children and consumers are potentially exposed to harmful and illegal on/off-line content (i.e. all distribution platforms/networks and services)</a:t>
                      </a:r>
                    </a:p>
                    <a:p>
                      <a:endParaRPr lang="en-GB" dirty="0"/>
                    </a:p>
                  </a:txBody>
                  <a:tcPr>
                    <a:solidFill>
                      <a:schemeClr val="bg1">
                        <a:lumMod val="85000"/>
                      </a:schemeClr>
                    </a:solidFill>
                  </a:tcPr>
                </a:tc>
                <a:tc rowSpan="2">
                  <a:txBody>
                    <a:bodyPr/>
                    <a:lstStyle/>
                    <a:p>
                      <a:pPr algn="just">
                        <a:lnSpc>
                          <a:spcPct val="115000"/>
                        </a:lnSpc>
                        <a:spcAft>
                          <a:spcPts val="0"/>
                        </a:spcAft>
                      </a:pPr>
                      <a:r>
                        <a:rPr lang="en-ZA" sz="1400" kern="1200" dirty="0">
                          <a:solidFill>
                            <a:schemeClr val="dk1"/>
                          </a:solidFill>
                          <a:latin typeface="+mn-lt"/>
                          <a:ea typeface="+mn-ea"/>
                          <a:cs typeface="+mn-cs"/>
                        </a:rPr>
                        <a:t>The existing Act is outdated and hence does not adequately protect children and consumers against harmful and illegal content </a:t>
                      </a:r>
                      <a:endParaRPr lang="en-GB" sz="1400" kern="1200" dirty="0">
                        <a:solidFill>
                          <a:schemeClr val="dk1"/>
                        </a:solidFill>
                        <a:latin typeface="+mn-lt"/>
                        <a:ea typeface="+mn-ea"/>
                        <a:cs typeface="+mn-cs"/>
                      </a:endParaRPr>
                    </a:p>
                  </a:txBody>
                  <a:tcPr marL="68580" marR="68580" marT="0" marB="0">
                    <a:solidFill>
                      <a:schemeClr val="bg1">
                        <a:lumMod val="85000"/>
                      </a:schemeClr>
                    </a:solidFill>
                  </a:tcPr>
                </a:tc>
                <a:tc>
                  <a:txBody>
                    <a:bodyPr/>
                    <a:lstStyle/>
                    <a:p>
                      <a:pPr algn="just">
                        <a:lnSpc>
                          <a:spcPct val="115000"/>
                        </a:lnSpc>
                        <a:spcAft>
                          <a:spcPts val="0"/>
                        </a:spcAft>
                      </a:pPr>
                      <a:r>
                        <a:rPr lang="en-ZA" sz="1400" kern="1200" dirty="0">
                          <a:solidFill>
                            <a:schemeClr val="dk1"/>
                          </a:solidFill>
                          <a:latin typeface="+mn-lt"/>
                          <a:ea typeface="+mn-ea"/>
                          <a:cs typeface="+mn-cs"/>
                        </a:rPr>
                        <a:t>The rapid technological advancement allows for proliferation of harmful and illegal on/off-line content (all distribution platforms/networks and services</a:t>
                      </a:r>
                      <a:r>
                        <a:rPr lang="en-ZA" sz="1400" kern="1200" dirty="0" smtClean="0">
                          <a:solidFill>
                            <a:schemeClr val="dk1"/>
                          </a:solidFill>
                          <a:latin typeface="+mn-lt"/>
                          <a:ea typeface="+mn-ea"/>
                          <a:cs typeface="+mn-cs"/>
                        </a:rPr>
                        <a:t>).</a:t>
                      </a:r>
                      <a:endParaRPr lang="en-GB" sz="1400" kern="1200" dirty="0">
                        <a:solidFill>
                          <a:schemeClr val="dk1"/>
                        </a:solidFill>
                        <a:latin typeface="+mn-lt"/>
                        <a:ea typeface="+mn-ea"/>
                        <a:cs typeface="+mn-cs"/>
                      </a:endParaRPr>
                    </a:p>
                  </a:txBody>
                  <a:tcPr marL="68580" marR="68580" marT="0" marB="0">
                    <a:solidFill>
                      <a:schemeClr val="bg1">
                        <a:lumMod val="85000"/>
                      </a:schemeClr>
                    </a:solidFill>
                  </a:tcPr>
                </a:tc>
              </a:tr>
              <a:tr h="28036">
                <a:tc vMerge="1">
                  <a:txBody>
                    <a:bodyPr/>
                    <a:lstStyle/>
                    <a:p>
                      <a:endParaRPr lang="en-GB"/>
                    </a:p>
                  </a:txBody>
                  <a:tcPr/>
                </a:tc>
                <a:tc vMerge="1">
                  <a:txBody>
                    <a:bodyPr/>
                    <a:lstStyle/>
                    <a:p>
                      <a:endParaRPr lang="en-GB"/>
                    </a:p>
                  </a:txBody>
                  <a:tcPr/>
                </a:tc>
                <a:tc>
                  <a:txBody>
                    <a:bodyPr/>
                    <a:lstStyle/>
                    <a:p>
                      <a:pPr algn="just">
                        <a:lnSpc>
                          <a:spcPct val="115000"/>
                        </a:lnSpc>
                        <a:spcAft>
                          <a:spcPts val="0"/>
                        </a:spcAft>
                      </a:pPr>
                      <a:endParaRPr lang="en-GB" sz="1400" kern="1200" dirty="0">
                        <a:solidFill>
                          <a:schemeClr val="dk1"/>
                        </a:solidFill>
                        <a:latin typeface="+mn-lt"/>
                        <a:ea typeface="+mn-ea"/>
                        <a:cs typeface="+mn-cs"/>
                      </a:endParaRPr>
                    </a:p>
                  </a:txBody>
                  <a:tcPr marL="68580" marR="68580" marT="0" marB="0">
                    <a:solidFill>
                      <a:schemeClr val="bg1">
                        <a:lumMod val="85000"/>
                      </a:schemeClr>
                    </a:solidFill>
                  </a:tcPr>
                </a:tc>
              </a:tr>
              <a:tr h="1560923">
                <a:tc vMerge="1">
                  <a:txBody>
                    <a:bodyPr/>
                    <a:lstStyle/>
                    <a:p>
                      <a:endParaRPr lang="en-GB"/>
                    </a:p>
                  </a:txBody>
                  <a:tcPr/>
                </a:tc>
                <a:tc>
                  <a:txBody>
                    <a:bodyPr/>
                    <a:lstStyle/>
                    <a:p>
                      <a:pPr algn="just">
                        <a:lnSpc>
                          <a:spcPct val="115000"/>
                        </a:lnSpc>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Premature exposure to harmful </a:t>
                      </a: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content: </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Lack </a:t>
                      </a:r>
                      <a:r>
                        <a:rPr lang="en-ZA" sz="1200" dirty="0">
                          <a:effectLst/>
                          <a:latin typeface="Arial" panose="020B0604020202020204" pitchFamily="34" charset="0"/>
                          <a:ea typeface="Times New Roman" panose="02020603050405020304" pitchFamily="18" charset="0"/>
                          <a:cs typeface="Times New Roman" panose="02020603050405020304" pitchFamily="18" charset="0"/>
                        </a:rPr>
                        <a:t>of regulation of online content to ensure the protection of children  and consumers from harmful and illegal on/off-line content (all distribution platforms/networks and services</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algn="just" defTabSz="457200" rtl="0" eaLnBrk="1" latinLnBrk="0" hangingPunct="1">
                        <a:lnSpc>
                          <a:spcPct val="115000"/>
                        </a:lnSpc>
                        <a:spcAft>
                          <a:spcPts val="0"/>
                        </a:spcAft>
                      </a:pPr>
                      <a:endParaRPr lang="en-ZA" sz="1200" b="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algn="just" defTabSz="457200" rtl="0" eaLnBrk="1" latinLnBrk="0" hangingPunct="1">
                        <a:lnSpc>
                          <a:spcPct val="115000"/>
                        </a:lnSpc>
                        <a:spcAft>
                          <a:spcPts val="0"/>
                        </a:spcAft>
                      </a:pPr>
                      <a:r>
                        <a:rPr lang="en-ZA" sz="1200" b="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Convergence </a:t>
                      </a:r>
                      <a:r>
                        <a:rPr lang="en-ZA"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of the sector has introduced some Policy and regulatory (online content distribution platforms) uncertainty in the films and publications/games </a:t>
                      </a:r>
                      <a:r>
                        <a:rPr lang="en-ZA" sz="1200" b="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industry.</a:t>
                      </a:r>
                      <a:endParaRPr lang="en-GB"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algn="just" defTabSz="457200" rtl="0" eaLnBrk="1" latinLnBrk="0" hangingPunct="1">
                        <a:lnSpc>
                          <a:spcPct val="115000"/>
                        </a:lnSpc>
                        <a:spcAft>
                          <a:spcPts val="0"/>
                        </a:spcAft>
                      </a:pPr>
                      <a:r>
                        <a:rPr lang="en-ZA"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algn="just" defTabSz="457200" rtl="0" eaLnBrk="1" latinLnBrk="0" hangingPunct="1">
                        <a:lnSpc>
                          <a:spcPct val="115000"/>
                        </a:lnSpc>
                        <a:spcAft>
                          <a:spcPts val="0"/>
                        </a:spcAft>
                      </a:pPr>
                      <a:r>
                        <a:rPr lang="en-ZA" sz="12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r>
              <a:tr h="2143552">
                <a:tc vMerge="1">
                  <a:txBody>
                    <a:bodyPr/>
                    <a:lstStyle/>
                    <a:p>
                      <a:endParaRPr lang="en-GB"/>
                    </a:p>
                  </a:txBody>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b="1"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Lack of Policy and Regulatory certainty: </a:t>
                      </a:r>
                      <a:r>
                        <a:rPr lang="en-ZA" sz="1200" b="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Among</a:t>
                      </a:r>
                      <a:r>
                        <a:rPr lang="en-ZA" sz="1200" b="0" kern="1200" baseline="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200" kern="1200" baseline="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others, t</a:t>
                      </a:r>
                      <a:r>
                        <a:rPr lang="en-ZA"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here is no uniform standard in terms of content regulation among online distributors – since no single regulatory institution is responsible for developing standards and compliance in line with local and international standards (values and norms) – lack of effective and coherent co-regulation system. </a:t>
                      </a:r>
                      <a:endParaRPr lang="en-GB"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defTabSz="457200" rtl="0" eaLnBrk="1" fontAlgn="auto" latinLnBrk="0" hangingPunct="1">
                        <a:lnSpc>
                          <a:spcPct val="115000"/>
                        </a:lnSpc>
                        <a:spcBef>
                          <a:spcPts val="0"/>
                        </a:spcBef>
                        <a:spcAft>
                          <a:spcPts val="0"/>
                        </a:spcAft>
                        <a:buClrTx/>
                        <a:buSzTx/>
                        <a:buFontTx/>
                        <a:buNone/>
                        <a:tabLst/>
                        <a:defRPr/>
                      </a:pPr>
                      <a:endParaRPr lang="en-GB" sz="1200" b="1"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algn="just" defTabSz="457200" rtl="0" eaLnBrk="1" latinLnBrk="0" hangingPunct="1">
                        <a:lnSpc>
                          <a:spcPct val="115000"/>
                        </a:lnSpc>
                        <a:spcAft>
                          <a:spcPts val="0"/>
                        </a:spcAft>
                      </a:pPr>
                      <a:endParaRPr lang="en-GB" sz="12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r>
                        <a:rPr lang="en-ZA"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International classification systems are not in line with the SA standards – so the age ratings and consumer advisories (labels) would confuse the SA consumer and may expose children to content that SA may view as harmful. </a:t>
                      </a:r>
                    </a:p>
                    <a:p>
                      <a:endParaRPr lang="en-ZA"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ZA"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Each company has its own community standards which may not be in complete coherence with the South African values and norms.</a:t>
                      </a:r>
                    </a:p>
                    <a:p>
                      <a:endParaRPr lang="en-GB" dirty="0"/>
                    </a:p>
                  </a:txBody>
                  <a:tcPr marL="68580" marR="68580" marT="0" marB="0">
                    <a:solidFill>
                      <a:schemeClr val="bg1">
                        <a:lumMod val="85000"/>
                      </a:schemeClr>
                    </a:solidFill>
                  </a:tcPr>
                </a:tc>
              </a:tr>
            </a:tbl>
          </a:graphicData>
        </a:graphic>
      </p:graphicFrame>
      <p:sp>
        <p:nvSpPr>
          <p:cNvPr id="4" name="Slide Number Placeholder 3"/>
          <p:cNvSpPr>
            <a:spLocks noGrp="1"/>
          </p:cNvSpPr>
          <p:nvPr>
            <p:ph type="sldNum" sz="quarter" idx="12"/>
          </p:nvPr>
        </p:nvSpPr>
        <p:spPr/>
        <p:txBody>
          <a:bodyPr/>
          <a:lstStyle/>
          <a:p>
            <a:fld id="{8843D58F-2DAB-1446-A47E-C34A82BC1FA1}" type="slidenum">
              <a:rPr lang="en-US" smtClean="0"/>
              <a:pPr/>
              <a:t>8</a:t>
            </a:fld>
            <a:endParaRPr lang="en-US" dirty="0"/>
          </a:p>
        </p:txBody>
      </p:sp>
    </p:spTree>
    <p:extLst>
      <p:ext uri="{BB962C8B-B14F-4D97-AF65-F5344CB8AC3E}">
        <p14:creationId xmlns:p14="http://schemas.microsoft.com/office/powerpoint/2010/main" xmlns="" val="1452650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9053848" cy="579549"/>
          </a:xfrm>
          <a:gradFill flip="none" rotWithShape="1">
            <a:gsLst>
              <a:gs pos="0">
                <a:schemeClr val="bg1">
                  <a:lumMod val="75000"/>
                  <a:shade val="30000"/>
                  <a:satMod val="115000"/>
                </a:schemeClr>
              </a:gs>
              <a:gs pos="18000">
                <a:schemeClr val="bg1">
                  <a:lumMod val="75000"/>
                  <a:shade val="67500"/>
                  <a:satMod val="115000"/>
                </a:schemeClr>
              </a:gs>
              <a:gs pos="100000">
                <a:schemeClr val="bg1">
                  <a:lumMod val="75000"/>
                  <a:shade val="100000"/>
                  <a:satMod val="115000"/>
                </a:schemeClr>
              </a:gs>
            </a:gsLst>
            <a:lin ang="5400000" scaled="1"/>
            <a:tileRect/>
          </a:gradFill>
        </p:spPr>
        <p:txBody>
          <a:bodyPr>
            <a:noAutofit/>
          </a:bodyPr>
          <a:lstStyle/>
          <a:p>
            <a:r>
              <a:rPr lang="en-ZA" sz="2800" b="1" dirty="0">
                <a:solidFill>
                  <a:schemeClr val="accent6">
                    <a:lumMod val="75000"/>
                  </a:schemeClr>
                </a:solidFill>
                <a:latin typeface="Century Gothic" panose="020B0502020202020204" pitchFamily="34" charset="0"/>
              </a:rPr>
              <a:t>OVERARCHING PROBLEMS AND SOLUTIONS </a:t>
            </a:r>
            <a:endParaRPr lang="en-GB" sz="2800" b="1" dirty="0">
              <a:solidFill>
                <a:schemeClr val="accent6">
                  <a:lumMod val="75000"/>
                </a:schemeClr>
              </a:solidFill>
              <a:latin typeface="Century Gothic" panose="020B0502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5298782"/>
              </p:ext>
            </p:extLst>
          </p:nvPr>
        </p:nvGraphicFramePr>
        <p:xfrm>
          <a:off x="77274" y="682580"/>
          <a:ext cx="9066727" cy="6234684"/>
        </p:xfrm>
        <a:graphic>
          <a:graphicData uri="http://schemas.openxmlformats.org/drawingml/2006/table">
            <a:tbl>
              <a:tblPr firstRow="1" bandRow="1">
                <a:tableStyleId>{5C22544A-7EE6-4342-B048-85BDC9FD1C3A}</a:tableStyleId>
              </a:tblPr>
              <a:tblGrid>
                <a:gridCol w="1712889"/>
                <a:gridCol w="3361386"/>
                <a:gridCol w="3992452"/>
              </a:tblGrid>
              <a:tr h="257766">
                <a:tc>
                  <a:txBody>
                    <a:bodyPr/>
                    <a:lstStyle/>
                    <a:p>
                      <a:pPr algn="just">
                        <a:lnSpc>
                          <a:spcPct val="150000"/>
                        </a:lnSpc>
                        <a:spcAft>
                          <a:spcPts val="0"/>
                        </a:spcAft>
                      </a:pPr>
                      <a:r>
                        <a:rPr lang="en-ZA"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Identified Problem</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50000"/>
                        </a:lnSpc>
                        <a:spcAft>
                          <a:spcPts val="0"/>
                        </a:spcAft>
                      </a:pPr>
                      <a:r>
                        <a:rPr lang="en-ZA"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Root causes</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50000"/>
                        </a:lnSpc>
                        <a:spcAft>
                          <a:spcPts val="0"/>
                        </a:spcAft>
                      </a:pPr>
                      <a:r>
                        <a:rPr lang="en-ZA"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Why the problem persists/effect</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r>
              <a:tr h="2833722">
                <a:tc rowSpan="3">
                  <a:txBody>
                    <a:bodyPr/>
                    <a:lstStyle/>
                    <a:p>
                      <a:r>
                        <a:rPr lang="en-ZA" sz="1400" b="1" kern="1200" dirty="0" smtClean="0">
                          <a:solidFill>
                            <a:schemeClr val="accent1"/>
                          </a:solidFill>
                          <a:latin typeface="+mn-lt"/>
                          <a:ea typeface="+mn-ea"/>
                          <a:cs typeface="+mn-cs"/>
                        </a:rPr>
                        <a:t>Overarching Problem: </a:t>
                      </a:r>
                      <a:r>
                        <a:rPr lang="en-ZA" sz="1400" kern="1200" dirty="0" smtClean="0">
                          <a:solidFill>
                            <a:schemeClr val="dk1"/>
                          </a:solidFill>
                          <a:latin typeface="+mn-lt"/>
                          <a:ea typeface="+mn-ea"/>
                          <a:cs typeface="+mn-cs"/>
                        </a:rPr>
                        <a:t>Children and consumers are potentially exposed to harmful and illegal on/off-line content (all distribution platforms/networks and services)</a:t>
                      </a:r>
                    </a:p>
                    <a:p>
                      <a:endParaRPr lang="en-GB" dirty="0"/>
                    </a:p>
                  </a:txBody>
                  <a:tcPr>
                    <a:solidFill>
                      <a:schemeClr val="bg1">
                        <a:lumMod val="85000"/>
                      </a:schemeClr>
                    </a:solidFill>
                  </a:tcPr>
                </a:tc>
                <a:tc>
                  <a:txBody>
                    <a:bodyPr/>
                    <a:lstStyle/>
                    <a:p>
                      <a:r>
                        <a:rPr lang="en-ZA" sz="1400" b="1" kern="1200" dirty="0" smtClean="0">
                          <a:solidFill>
                            <a:schemeClr val="dk1"/>
                          </a:solidFill>
                          <a:latin typeface="+mn-lt"/>
                          <a:ea typeface="+mn-ea"/>
                          <a:cs typeface="+mn-cs"/>
                        </a:rPr>
                        <a:t>Ineffectiveness implementation of mandates:  </a:t>
                      </a:r>
                      <a:r>
                        <a:rPr lang="en-ZA" sz="1400" kern="1200" dirty="0" smtClean="0">
                          <a:solidFill>
                            <a:schemeClr val="dk1"/>
                          </a:solidFill>
                          <a:latin typeface="+mn-lt"/>
                          <a:ea typeface="+mn-ea"/>
                          <a:cs typeface="+mn-cs"/>
                        </a:rPr>
                        <a:t>FPB currently only has monitoring powers over content distributors, but cannot ensure enforcement of the Act. For instance, the of FPB compliance monitors are not empowered to enter and inspect premises of business in the sale, hire or exhibition of film and/or games should that access not be granted (especially small distributors).</a:t>
                      </a:r>
                      <a:endParaRPr lang="en-GB" sz="1400" kern="1200" dirty="0" smtClean="0">
                        <a:solidFill>
                          <a:schemeClr val="dk1"/>
                        </a:solidFill>
                        <a:latin typeface="+mn-lt"/>
                        <a:ea typeface="+mn-ea"/>
                        <a:cs typeface="+mn-cs"/>
                      </a:endParaRPr>
                    </a:p>
                    <a:p>
                      <a:r>
                        <a:rPr lang="en-ZA" sz="1400" kern="1200" dirty="0" smtClean="0">
                          <a:solidFill>
                            <a:schemeClr val="dk1"/>
                          </a:solidFill>
                          <a:latin typeface="+mn-lt"/>
                          <a:ea typeface="+mn-ea"/>
                          <a:cs typeface="+mn-cs"/>
                        </a:rPr>
                        <a:t> </a:t>
                      </a:r>
                      <a:endParaRPr lang="en-GB" sz="1400" kern="1200" dirty="0" smtClean="0">
                        <a:solidFill>
                          <a:schemeClr val="dk1"/>
                        </a:solidFill>
                        <a:latin typeface="+mn-lt"/>
                        <a:ea typeface="+mn-ea"/>
                        <a:cs typeface="+mn-cs"/>
                      </a:endParaRPr>
                    </a:p>
                    <a:p>
                      <a:r>
                        <a:rPr lang="en-ZA" sz="1400" kern="1200" dirty="0" smtClean="0">
                          <a:solidFill>
                            <a:schemeClr val="dk1"/>
                          </a:solidFill>
                          <a:latin typeface="+mn-lt"/>
                          <a:ea typeface="+mn-ea"/>
                          <a:cs typeface="+mn-cs"/>
                        </a:rPr>
                        <a:t>Fragmented policy and regulatory approach to implementation of online child protection initiatives</a:t>
                      </a:r>
                      <a:endParaRPr lang="en-GB" sz="1400" kern="1200" dirty="0">
                        <a:solidFill>
                          <a:schemeClr val="dk1"/>
                        </a:solidFill>
                        <a:latin typeface="+mn-lt"/>
                        <a:ea typeface="+mn-ea"/>
                        <a:cs typeface="+mn-cs"/>
                      </a:endParaRPr>
                    </a:p>
                  </a:txBody>
                  <a:tcPr marL="68580" marR="68580" marT="0" marB="0">
                    <a:solidFill>
                      <a:schemeClr val="bg1">
                        <a:lumMod val="85000"/>
                      </a:schemeClr>
                    </a:solidFill>
                  </a:tcPr>
                </a:tc>
                <a:tc>
                  <a:txBody>
                    <a:bodyPr/>
                    <a:lstStyle/>
                    <a:p>
                      <a:pPr algn="just">
                        <a:lnSpc>
                          <a:spcPct val="115000"/>
                        </a:lnSpc>
                        <a:spcAft>
                          <a:spcPts val="0"/>
                        </a:spcAft>
                      </a:pPr>
                      <a:r>
                        <a:rPr lang="en-ZA" sz="1400" kern="1200" dirty="0" smtClean="0">
                          <a:solidFill>
                            <a:schemeClr val="dk1"/>
                          </a:solidFill>
                          <a:latin typeface="+mn-lt"/>
                          <a:ea typeface="+mn-ea"/>
                          <a:cs typeface="+mn-cs"/>
                        </a:rPr>
                        <a:t>Lack of effective enforcement of provisions of the act which deals with non - compliant distributors (Lack of enforcement powers).</a:t>
                      </a:r>
                      <a:endParaRPr lang="en-GB" sz="1400" kern="1200" dirty="0">
                        <a:solidFill>
                          <a:schemeClr val="dk1"/>
                        </a:solidFill>
                        <a:latin typeface="+mn-lt"/>
                        <a:ea typeface="+mn-ea"/>
                        <a:cs typeface="+mn-cs"/>
                      </a:endParaRPr>
                    </a:p>
                  </a:txBody>
                  <a:tcPr marL="68580" marR="68580" marT="0" marB="0">
                    <a:solidFill>
                      <a:schemeClr val="bg1">
                        <a:lumMod val="85000"/>
                      </a:schemeClr>
                    </a:solidFill>
                  </a:tcPr>
                </a:tc>
              </a:tr>
              <a:tr h="2546796">
                <a:tc vMerge="1">
                  <a:txBody>
                    <a:bodyPr/>
                    <a:lstStyle/>
                    <a:p>
                      <a:endParaRPr lang="en-GB"/>
                    </a:p>
                  </a:txBody>
                  <a:tcPr/>
                </a:tc>
                <a:tc>
                  <a:txBody>
                    <a:bodyPr/>
                    <a:lstStyle/>
                    <a:p>
                      <a:pPr algn="just">
                        <a:lnSpc>
                          <a:spcPct val="115000"/>
                        </a:lnSpc>
                        <a:spcAft>
                          <a:spcPts val="0"/>
                        </a:spcAft>
                      </a:pPr>
                      <a:r>
                        <a:rPr lang="en-ZA" sz="1100" b="1" dirty="0" smtClean="0">
                          <a:effectLst/>
                          <a:latin typeface="Calibri" panose="020F0502020204030204" pitchFamily="34" charset="0"/>
                          <a:ea typeface="Times New Roman" panose="02020603050405020304" pitchFamily="18" charset="0"/>
                          <a:cs typeface="Times New Roman" panose="02020603050405020304" pitchFamily="18" charset="0"/>
                        </a:rPr>
                        <a:t>C</a:t>
                      </a:r>
                      <a:r>
                        <a:rPr lang="en-ZA" sz="1400" b="1" kern="1200" dirty="0" smtClean="0">
                          <a:solidFill>
                            <a:schemeClr val="dk1"/>
                          </a:solidFill>
                          <a:latin typeface="+mn-lt"/>
                          <a:ea typeface="+mn-ea"/>
                          <a:cs typeface="+mn-cs"/>
                        </a:rPr>
                        <a:t>urrent definition of child pornography not in-line with the Constitutional Court Judgement</a:t>
                      </a:r>
                    </a:p>
                    <a:p>
                      <a:pPr algn="just">
                        <a:lnSpc>
                          <a:spcPct val="115000"/>
                        </a:lnSpc>
                        <a:spcAft>
                          <a:spcPts val="0"/>
                        </a:spcAft>
                      </a:pPr>
                      <a:endParaRPr lang="en-ZA"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ZA" sz="1400" kern="1200" dirty="0" smtClean="0">
                          <a:solidFill>
                            <a:schemeClr val="dk1"/>
                          </a:solidFill>
                          <a:latin typeface="+mn-lt"/>
                          <a:ea typeface="+mn-ea"/>
                          <a:cs typeface="+mn-cs"/>
                        </a:rPr>
                        <a:t>The Constitutional Court revised section 16 of the FPB to pre-classification regime aligning it to Constitutional provisions. </a:t>
                      </a:r>
                      <a:endParaRPr lang="en-GB" sz="1400" kern="1200" dirty="0">
                        <a:solidFill>
                          <a:schemeClr val="dk1"/>
                        </a:solidFill>
                        <a:latin typeface="+mn-lt"/>
                        <a:ea typeface="+mn-ea"/>
                        <a:cs typeface="+mn-cs"/>
                      </a:endParaRPr>
                    </a:p>
                  </a:txBody>
                  <a:tcPr marL="68580" marR="68580" marT="0" marB="0">
                    <a:solidFill>
                      <a:schemeClr val="bg1">
                        <a:lumMod val="85000"/>
                      </a:schemeClr>
                    </a:solidFill>
                  </a:tcPr>
                </a:tc>
                <a:tc>
                  <a:txBody>
                    <a:bodyPr/>
                    <a:lstStyle/>
                    <a:p>
                      <a:pPr algn="just">
                        <a:lnSpc>
                          <a:spcPct val="115000"/>
                        </a:lnSpc>
                        <a:spcAft>
                          <a:spcPts val="0"/>
                        </a:spcAft>
                      </a:pPr>
                      <a:r>
                        <a:rPr lang="en-ZA" sz="1400" kern="1200" dirty="0" smtClean="0">
                          <a:solidFill>
                            <a:schemeClr val="dk1"/>
                          </a:solidFill>
                          <a:latin typeface="+mn-lt"/>
                          <a:ea typeface="+mn-ea"/>
                          <a:cs typeface="+mn-cs"/>
                        </a:rPr>
                        <a:t>The constitutional court judgment necessitated the redefinition of Child pornography. The court suggested a new definition and it has been captured as follows in the Bill(“‘child pornography’ means child pornography as defined in section 1 of the Criminal Law (Sexual Offences and Related Matters) Amendment Act, 2007 (Act 32 of 2007)”).</a:t>
                      </a:r>
                    </a:p>
                    <a:p>
                      <a:pPr algn="just">
                        <a:lnSpc>
                          <a:spcPct val="115000"/>
                        </a:lnSpc>
                        <a:spcAft>
                          <a:spcPts val="0"/>
                        </a:spcAft>
                      </a:pPr>
                      <a:endParaRPr lang="en-ZA" sz="1400" kern="1200" dirty="0" smtClean="0">
                        <a:solidFill>
                          <a:schemeClr val="dk1"/>
                        </a:solidFill>
                        <a:latin typeface="+mn-lt"/>
                        <a:ea typeface="+mn-ea"/>
                        <a:cs typeface="+mn-cs"/>
                      </a:endParaRPr>
                    </a:p>
                    <a:p>
                      <a:pPr algn="just">
                        <a:lnSpc>
                          <a:spcPct val="115000"/>
                        </a:lnSpc>
                        <a:spcAft>
                          <a:spcPts val="0"/>
                        </a:spcAft>
                      </a:pPr>
                      <a:r>
                        <a:rPr lang="en-ZA" sz="1400" kern="1200" dirty="0" smtClean="0">
                          <a:solidFill>
                            <a:schemeClr val="dk1"/>
                          </a:solidFill>
                          <a:latin typeface="+mn-lt"/>
                          <a:ea typeface="+mn-ea"/>
                          <a:cs typeface="+mn-cs"/>
                        </a:rPr>
                        <a:t>Lack of alignment between films and publications act with other primary legislations (e.g. Constitution, sexual offences act) – FBP is the secondary legislation</a:t>
                      </a:r>
                    </a:p>
                  </a:txBody>
                  <a:tcPr marL="68580" marR="68580" marT="0" marB="0">
                    <a:solidFill>
                      <a:schemeClr val="bg1">
                        <a:lumMod val="85000"/>
                      </a:schemeClr>
                    </a:solidFill>
                  </a:tcPr>
                </a:tc>
              </a:tr>
              <a:tr h="260240">
                <a:tc vMerge="1">
                  <a:txBody>
                    <a:bodyPr/>
                    <a:lstStyle/>
                    <a:p>
                      <a:endParaRPr lang="en-GB" dirty="0"/>
                    </a:p>
                  </a:txBody>
                  <a:tcPr/>
                </a:tc>
                <a:tc gridSpan="2">
                  <a:txBody>
                    <a:bodyPr/>
                    <a:lstStyle/>
                    <a:p>
                      <a:endParaRPr lang="en-ZA" dirty="0"/>
                    </a:p>
                  </a:txBody>
                  <a:tcPr marL="68580" marR="68580" marT="0" marB="0">
                    <a:solidFill>
                      <a:schemeClr val="bg1">
                        <a:lumMod val="85000"/>
                      </a:schemeClr>
                    </a:solidFill>
                  </a:tcPr>
                </a:tc>
                <a:tc hMerge="1">
                  <a:txBody>
                    <a:bodyPr/>
                    <a:lstStyle/>
                    <a:p>
                      <a:endParaRPr lang="en-ZA" dirty="0"/>
                    </a:p>
                  </a:txBody>
                  <a:tcPr marL="68580" marR="68580" marT="0" marB="0">
                    <a:solidFill>
                      <a:schemeClr val="bg1">
                        <a:lumMod val="85000"/>
                      </a:schemeClr>
                    </a:solidFill>
                  </a:tcPr>
                </a:tc>
              </a:tr>
            </a:tbl>
          </a:graphicData>
        </a:graphic>
      </p:graphicFrame>
      <p:sp>
        <p:nvSpPr>
          <p:cNvPr id="4" name="Slide Number Placeholder 3"/>
          <p:cNvSpPr>
            <a:spLocks noGrp="1"/>
          </p:cNvSpPr>
          <p:nvPr>
            <p:ph type="sldNum" sz="quarter" idx="12"/>
          </p:nvPr>
        </p:nvSpPr>
        <p:spPr/>
        <p:txBody>
          <a:bodyPr/>
          <a:lstStyle/>
          <a:p>
            <a:fld id="{8843D58F-2DAB-1446-A47E-C34A82BC1FA1}" type="slidenum">
              <a:rPr lang="en-US" smtClean="0"/>
              <a:pPr/>
              <a:t>9</a:t>
            </a:fld>
            <a:endParaRPr lang="en-US" dirty="0"/>
          </a:p>
        </p:txBody>
      </p:sp>
    </p:spTree>
    <p:extLst>
      <p:ext uri="{BB962C8B-B14F-4D97-AF65-F5344CB8AC3E}">
        <p14:creationId xmlns:p14="http://schemas.microsoft.com/office/powerpoint/2010/main" xmlns="" val="10916164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12636</TotalTime>
  <Words>5983</Words>
  <Application>Microsoft Office PowerPoint</Application>
  <PresentationFormat>On-screen Show (4:3)</PresentationFormat>
  <Paragraphs>462</Paragraphs>
  <Slides>51</Slides>
  <Notes>7</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Socio-Economic Impact Assessment System (SEIAS) Final Impact Assessment   Films and Publications Amendment Bill, 2015  16 May  2017    </vt:lpstr>
      <vt:lpstr>PRESENTATION OVERVIEW  </vt:lpstr>
      <vt:lpstr>INTRODUCTION  </vt:lpstr>
      <vt:lpstr>SUMMARY BACKGROUND OF THE BILL [1]</vt:lpstr>
      <vt:lpstr>SUMMARY BACKGROUND OF THE BILL [2]</vt:lpstr>
      <vt:lpstr>SUMMARY BACKGROUND OF THE BILL [3]</vt:lpstr>
      <vt:lpstr>BACKGROUND</vt:lpstr>
      <vt:lpstr>OVERARCHING PROBLEMS AND SOLUTIONS </vt:lpstr>
      <vt:lpstr>OVERARCHING PROBLEMS AND SOLUTIONS </vt:lpstr>
      <vt:lpstr>GROUPS TO BENEFIT [1] </vt:lpstr>
      <vt:lpstr>GROUPS TO BENEFIT [2] </vt:lpstr>
      <vt:lpstr>GROUPS TO BENEFIT [3] </vt:lpstr>
      <vt:lpstr>GROUPS TO BENEFIT [4] </vt:lpstr>
      <vt:lpstr>SOUTH AFRICAN COMMUNICATIONS FORUM</vt:lpstr>
      <vt:lpstr>SA COMMUNICATIONS FORUM [2] </vt:lpstr>
      <vt:lpstr>SA COMMUNICATIONS FORUM [3] </vt:lpstr>
      <vt:lpstr>SA COMMUNICATIONS FORUM [4] </vt:lpstr>
      <vt:lpstr>SA COMMUNICATIONS FORUM [5] </vt:lpstr>
      <vt:lpstr> RIGHT 2 KNOW [1]  </vt:lpstr>
      <vt:lpstr>RIGHT 2 KNOW [2]</vt:lpstr>
      <vt:lpstr>RIGHT 2 KNOW [3]</vt:lpstr>
      <vt:lpstr>NAB, ICASA, SABC, E.TV. AND  ASSOCIATION OF CHRISTIAN MEDIA [1] </vt:lpstr>
      <vt:lpstr>NAB, ICASA, SABC, E.TV. AND  ASSOCIATION OF CHRISTIAN MEDIA [2] </vt:lpstr>
      <vt:lpstr>NAB, ICASA, SABC, E.TV. AND  ASSOCIATION OF CHRISTIAN MEDIA [3] </vt:lpstr>
      <vt:lpstr>INTERACTIVE ENTERTAINMENT SOUTH AFRICA [1]</vt:lpstr>
      <vt:lpstr>INTERACTIVE ENTERTAINMENT SOUTH AFRICA [2]</vt:lpstr>
      <vt:lpstr>INTERACTIVE ENTERTAINMENT SOUTH AFRICA [3]</vt:lpstr>
      <vt:lpstr>INTERACTIVE ENTERTAINMENT SOUTH AFRICA [4]</vt:lpstr>
      <vt:lpstr>INTERACTIVE ENTERTAINMENT SOUTH AFRICA [5]</vt:lpstr>
      <vt:lpstr>INTERACTIVE ENTERTAINMENT SOUTH AFRICA [6]</vt:lpstr>
      <vt:lpstr>INTERACTIVE ENTERTAINMENT SOUTH AFRICA [7]</vt:lpstr>
      <vt:lpstr>INTERACTIVE ENTERTAINMENT SOUTH AFRICA [8]</vt:lpstr>
      <vt:lpstr>INTERACTIVE ENTERTAINMENT SOUTH AFRICA [9]</vt:lpstr>
      <vt:lpstr>INTERACTIVE ENTERTAINMENT SOUTH AFRICA [10]</vt:lpstr>
      <vt:lpstr>JEWISH BOARD OF DEPUTIES, CAUSE FOR JUSTICE AND EMMA SADLIER SOCIAL MEDIAL LAW [1]</vt:lpstr>
      <vt:lpstr>JEWISH BOARD OF DEPUTIES, CAUSE FOR JUSTICE AND EMMA SADLIER SOCIAL MEDIAL LAW [2]</vt:lpstr>
      <vt:lpstr>MEDIA MONITORING AFRICA &amp; SOS COALITION [1] </vt:lpstr>
      <vt:lpstr>MEDIA MONITORING AFRICA &amp; SOS COALITION [2] </vt:lpstr>
      <vt:lpstr>MEDIA MONITORING AFRICA &amp; SOS COALITION [3] </vt:lpstr>
      <vt:lpstr> CENTRE FOR CONSTITUTIONAL RIGHTS [1] </vt:lpstr>
      <vt:lpstr> CENTRE FOR CONSTITUTIONAL RIGHTS [2] </vt:lpstr>
      <vt:lpstr>THE INTERNET SERVICE PROVIDERS' ASSOCIATION [1]</vt:lpstr>
      <vt:lpstr>THE INTERNET SERVICE PROVIDERS' ASSOCIATION [2]</vt:lpstr>
      <vt:lpstr>POSSIBLE DISPUTES [1] </vt:lpstr>
      <vt:lpstr>POSSIBLE DISPUTES [2]  </vt:lpstr>
      <vt:lpstr>BUDGET AND STAFFING REQUIREMENTS </vt:lpstr>
      <vt:lpstr>MONITORING AND EVALUATION   </vt:lpstr>
      <vt:lpstr>INSTITUTIONAL ARRANGEMENTS   </vt:lpstr>
      <vt:lpstr>MINIMISING IMPLEMENTATION AND COMPLIANCE COSTS [1]</vt:lpstr>
      <vt:lpstr>MINIMISING IMPLEMENTATION AND COMPLIANCE COSTS [2]</vt:lpstr>
      <vt:lpstr>Thank you.</vt:lpstr>
    </vt:vector>
  </TitlesOfParts>
  <Company>GCIS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administrator</dc:creator>
  <cp:lastModifiedBy>PUMZA</cp:lastModifiedBy>
  <cp:revision>1075</cp:revision>
  <cp:lastPrinted>2016-10-19T15:12:01Z</cp:lastPrinted>
  <dcterms:created xsi:type="dcterms:W3CDTF">2013-08-14T15:53:00Z</dcterms:created>
  <dcterms:modified xsi:type="dcterms:W3CDTF">2017-05-17T08:54:55Z</dcterms:modified>
</cp:coreProperties>
</file>