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3"/>
  </p:notesMasterIdLst>
  <p:sldIdLst>
    <p:sldId id="618" r:id="rId2"/>
    <p:sldId id="617" r:id="rId3"/>
    <p:sldId id="620" r:id="rId4"/>
    <p:sldId id="619" r:id="rId5"/>
    <p:sldId id="610" r:id="rId6"/>
    <p:sldId id="625" r:id="rId7"/>
    <p:sldId id="611" r:id="rId8"/>
    <p:sldId id="621" r:id="rId9"/>
    <p:sldId id="616" r:id="rId10"/>
    <p:sldId id="624" r:id="rId11"/>
    <p:sldId id="623"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vhuho Munzhelele" initials="N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43F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9" autoAdjust="0"/>
    <p:restoredTop sz="87612" autoAdjust="0"/>
  </p:normalViewPr>
  <p:slideViewPr>
    <p:cSldViewPr snapToGrid="0" snapToObjects="1">
      <p:cViewPr varScale="1">
        <p:scale>
          <a:sx n="101" d="100"/>
          <a:sy n="101" d="100"/>
        </p:scale>
        <p:origin x="-1914" y="-102"/>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00" d="100"/>
        <a:sy n="100" d="100"/>
      </p:scale>
      <p:origin x="0" y="-2376"/>
    </p:cViewPr>
  </p:sorterViewPr>
  <p:notesViewPr>
    <p:cSldViewPr snapToGrid="0" snapToObjects="1">
      <p:cViewPr varScale="1">
        <p:scale>
          <a:sx n="55" d="100"/>
          <a:sy n="55" d="100"/>
        </p:scale>
        <p:origin x="1656"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659" cy="498056"/>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50447" y="1"/>
            <a:ext cx="2945659" cy="498056"/>
          </a:xfrm>
          <a:prstGeom prst="rect">
            <a:avLst/>
          </a:prstGeom>
        </p:spPr>
        <p:txBody>
          <a:bodyPr vert="horz" lIns="91431" tIns="45715" rIns="91431" bIns="45715" rtlCol="0"/>
          <a:lstStyle>
            <a:lvl1pPr algn="r">
              <a:defRPr sz="1200"/>
            </a:lvl1pPr>
          </a:lstStyle>
          <a:p>
            <a:fld id="{5D9B06C2-F63B-4A9B-881F-17D574CDC071}" type="datetimeFigureOut">
              <a:rPr lang="en-ZA" smtClean="0"/>
              <a:pPr/>
              <a:t>2017/05/17</a:t>
            </a:fld>
            <a:endParaRPr lang="en-ZA"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4" y="9428586"/>
            <a:ext cx="2945659" cy="498055"/>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7" y="9428586"/>
            <a:ext cx="2945659" cy="498055"/>
          </a:xfrm>
          <a:prstGeom prst="rect">
            <a:avLst/>
          </a:prstGeom>
        </p:spPr>
        <p:txBody>
          <a:bodyPr vert="horz" lIns="91431" tIns="45715" rIns="91431" bIns="45715" rtlCol="0" anchor="b"/>
          <a:lstStyle>
            <a:lvl1pPr algn="r">
              <a:defRPr sz="1200"/>
            </a:lvl1pPr>
          </a:lstStyle>
          <a:p>
            <a:fld id="{0DE301B3-0F82-4F15-B8FA-A70ED243FE3C}" type="slidenum">
              <a:rPr lang="en-ZA" smtClean="0"/>
              <a:pPr/>
              <a:t>‹#›</a:t>
            </a:fld>
            <a:endParaRPr lang="en-ZA" dirty="0"/>
          </a:p>
        </p:txBody>
      </p:sp>
    </p:spTree>
    <p:extLst>
      <p:ext uri="{BB962C8B-B14F-4D97-AF65-F5344CB8AC3E}">
        <p14:creationId xmlns:p14="http://schemas.microsoft.com/office/powerpoint/2010/main" xmlns="" val="11882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a:t>
            </a:fld>
            <a:endParaRPr lang="en-ZA" dirty="0"/>
          </a:p>
        </p:txBody>
      </p:sp>
    </p:spTree>
    <p:extLst>
      <p:ext uri="{BB962C8B-B14F-4D97-AF65-F5344CB8AC3E}">
        <p14:creationId xmlns:p14="http://schemas.microsoft.com/office/powerpoint/2010/main" xmlns="" val="355493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10</a:t>
            </a:fld>
            <a:endParaRPr lang="en-ZA" dirty="0"/>
          </a:p>
        </p:txBody>
      </p:sp>
    </p:spTree>
    <p:extLst>
      <p:ext uri="{BB962C8B-B14F-4D97-AF65-F5344CB8AC3E}">
        <p14:creationId xmlns:p14="http://schemas.microsoft.com/office/powerpoint/2010/main" xmlns="" val="415754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11</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4</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5</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6</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7</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8</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9</a:t>
            </a:fld>
            <a:endParaRPr lang="en-ZA" dirty="0"/>
          </a:p>
        </p:txBody>
      </p:sp>
    </p:spTree>
    <p:extLst>
      <p:ext uri="{BB962C8B-B14F-4D97-AF65-F5344CB8AC3E}">
        <p14:creationId xmlns:p14="http://schemas.microsoft.com/office/powerpoint/2010/main" xmlns="" val="296472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B3610B-5A9D-4C82-A487-24B68EB4F432}" type="datetime1">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2979E-3F9D-498F-9AF8-CE46011690A1}" type="datetime1">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374D9-E058-4AA9-81F9-18A170031C0E}" type="datetime1">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B869C-3BB7-4CC3-A974-7142A652BB8B}" type="datetime1">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40198-7857-4488-B652-4F013B083F5D}" type="datetime1">
              <a:rPr lang="en-US" smtClean="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1204B-0C3F-4FA8-90ED-D4C5D087D96B}" type="datetime1">
              <a:rPr lang="en-US" smtClean="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07564-A12F-43DE-B38F-5FF433E2D8C1}" type="datetime1">
              <a:rPr lang="en-US" smtClean="0"/>
              <a:pPr/>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7341F-1FF0-4778-A6B8-7185ABC29B42}" type="datetime1">
              <a:rPr lang="en-US" smtClean="0"/>
              <a:pPr/>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06F97-8EA5-4498-B1E7-07855B8C485E}" type="datetime1">
              <a:rPr lang="en-US" smtClean="0"/>
              <a:pPr/>
              <a:t>5/17/2017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89CD3-100B-4CB4-93CE-71CA9CFAFBF0}" type="datetime1">
              <a:rPr lang="en-US" smtClean="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4EDD5-F771-4A12-9006-7C7883B25010}" type="datetime1">
              <a:rPr lang="en-US" smtClean="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55FDF-B139-4B02-9BE2-F78A41F4A195}" type="datetime1">
              <a:rPr lang="en-US" smtClean="0"/>
              <a:pPr/>
              <a:t>5/17/2017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04552"/>
            <a:ext cx="4160520" cy="4327302"/>
          </a:xfrm>
        </p:spPr>
        <p:txBody>
          <a:bodyPr>
            <a:noAutofit/>
          </a:bodyPr>
          <a:lstStyle/>
          <a:p>
            <a:pPr lvl="0"/>
            <a:r>
              <a:rPr lang="en-ZA" sz="2400" b="1" dirty="0" smtClean="0">
                <a:solidFill>
                  <a:srgbClr val="843F06"/>
                </a:solidFill>
                <a:latin typeface="+mn-lt"/>
              </a:rPr>
              <a:t/>
            </a:r>
            <a:br>
              <a:rPr lang="en-ZA" sz="2400" b="1" dirty="0" smtClean="0">
                <a:solidFill>
                  <a:srgbClr val="843F06"/>
                </a:solidFill>
                <a:latin typeface="+mn-lt"/>
              </a:rPr>
            </a:br>
            <a:r>
              <a:rPr lang="en-ZA" sz="2400" b="1" dirty="0" smtClean="0">
                <a:solidFill>
                  <a:srgbClr val="843F06"/>
                </a:solidFill>
                <a:latin typeface="+mn-lt"/>
              </a:rPr>
              <a:t/>
            </a:r>
            <a:br>
              <a:rPr lang="en-ZA" sz="2400" b="1" dirty="0" smtClean="0">
                <a:solidFill>
                  <a:srgbClr val="843F06"/>
                </a:solidFill>
                <a:latin typeface="+mn-lt"/>
              </a:rPr>
            </a:br>
            <a:r>
              <a:rPr lang="en-GB" sz="2800" b="1" dirty="0" smtClean="0">
                <a:solidFill>
                  <a:schemeClr val="accent6">
                    <a:lumMod val="75000"/>
                  </a:schemeClr>
                </a:solidFill>
              </a:rPr>
              <a:t>Further deliberations on the Films and Publications Amendment Bill </a:t>
            </a:r>
            <a:br>
              <a:rPr lang="en-GB" sz="2800" b="1" dirty="0" smtClean="0">
                <a:solidFill>
                  <a:schemeClr val="accent6">
                    <a:lumMod val="75000"/>
                  </a:schemeClr>
                </a:solidFill>
              </a:rPr>
            </a:br>
            <a:r>
              <a:rPr lang="en-GB" sz="2800" b="1" dirty="0" smtClean="0">
                <a:solidFill>
                  <a:schemeClr val="accent6">
                    <a:lumMod val="75000"/>
                  </a:schemeClr>
                </a:solidFill>
              </a:rPr>
              <a:t>[B37 – 2015].</a:t>
            </a:r>
            <a:r>
              <a:rPr lang="en-US" sz="2800" dirty="0" smtClean="0"/>
              <a:t/>
            </a:r>
            <a:br>
              <a:rPr lang="en-US" sz="2800" dirty="0" smtClean="0"/>
            </a:br>
            <a:r>
              <a:rPr lang="en-GB" sz="2500" b="1" dirty="0" smtClean="0"/>
              <a:t/>
            </a:r>
            <a:br>
              <a:rPr lang="en-GB" sz="2500" b="1" dirty="0" smtClean="0"/>
            </a:br>
            <a:r>
              <a:rPr lang="en-ZA" sz="2000" b="1" dirty="0" smtClean="0">
                <a:solidFill>
                  <a:srgbClr val="C00000"/>
                </a:solidFill>
              </a:rPr>
              <a:t>16 MAY 2017</a:t>
            </a:r>
            <a:r>
              <a:rPr lang="en-ZA" sz="2000" b="1" dirty="0">
                <a:solidFill>
                  <a:schemeClr val="accent6">
                    <a:lumMod val="75000"/>
                  </a:schemeClr>
                </a:solidFill>
              </a:rPr>
              <a:t/>
            </a:r>
            <a:br>
              <a:rPr lang="en-ZA" sz="2000" b="1" dirty="0">
                <a:solidFill>
                  <a:schemeClr val="accent6">
                    <a:lumMod val="75000"/>
                  </a:schemeClr>
                </a:solidFill>
              </a:rPr>
            </a:br>
            <a:r>
              <a:rPr lang="en-ZA" sz="2000" b="1" dirty="0" smtClean="0">
                <a:solidFill>
                  <a:schemeClr val="accent6">
                    <a:lumMod val="75000"/>
                  </a:schemeClr>
                </a:solidFill>
              </a:rPr>
              <a:t/>
            </a:r>
            <a:br>
              <a:rPr lang="en-ZA" sz="2000" b="1" dirty="0" smtClean="0">
                <a:solidFill>
                  <a:schemeClr val="accent6">
                    <a:lumMod val="75000"/>
                  </a:schemeClr>
                </a:solidFill>
              </a:rPr>
            </a:br>
            <a:endParaRPr lang="en-US" sz="2000"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a:t>
            </a:fld>
            <a:endParaRPr lang="en-US" dirty="0"/>
          </a:p>
        </p:txBody>
      </p:sp>
      <p:pic>
        <p:nvPicPr>
          <p:cNvPr id="3" name="Picture 2"/>
          <p:cNvPicPr>
            <a:picLocks noChangeAspect="1"/>
          </p:cNvPicPr>
          <p:nvPr/>
        </p:nvPicPr>
        <p:blipFill>
          <a:blip r:embed="rId4"/>
          <a:stretch>
            <a:fillRect/>
          </a:stretch>
        </p:blipFill>
        <p:spPr>
          <a:xfrm>
            <a:off x="7374551" y="5580761"/>
            <a:ext cx="1018120" cy="1018120"/>
          </a:xfrm>
          <a:prstGeom prst="rect">
            <a:avLst/>
          </a:prstGeom>
        </p:spPr>
      </p:pic>
    </p:spTree>
    <p:extLst>
      <p:ext uri="{BB962C8B-B14F-4D97-AF65-F5344CB8AC3E}">
        <p14:creationId xmlns:p14="http://schemas.microsoft.com/office/powerpoint/2010/main" xmlns="" val="388256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8012"/>
          </a:xfrm>
        </p:spPr>
        <p:style>
          <a:lnRef idx="0">
            <a:scrgbClr r="0" g="0" b="0"/>
          </a:lnRef>
          <a:fillRef idx="1003">
            <a:schemeClr val="lt1"/>
          </a:fillRef>
          <a:effectRef idx="0">
            <a:scrgbClr r="0" g="0" b="0"/>
          </a:effectRef>
          <a:fontRef idx="major"/>
        </p:style>
        <p:txBody>
          <a:bodyPr>
            <a:noAutofit/>
          </a:bodyPr>
          <a:lstStyle/>
          <a:p>
            <a:pPr marL="514350" indent="-514350"/>
            <a:r>
              <a:rPr lang="en-ZA" sz="3200" b="1" dirty="0" smtClean="0">
                <a:solidFill>
                  <a:schemeClr val="accent6">
                    <a:lumMod val="75000"/>
                  </a:schemeClr>
                </a:solidFill>
                <a:cs typeface="Arial" pitchFamily="34" charset="0"/>
              </a:rPr>
              <a:t>ADVISE FROM THE DEPARTMENT OF JUSTICE (STATE LAW ADVISOR</a:t>
            </a:r>
            <a:r>
              <a:rPr lang="en-ZA" sz="2800" b="1" dirty="0" smtClean="0">
                <a:solidFill>
                  <a:schemeClr val="accent6">
                    <a:lumMod val="75000"/>
                  </a:schemeClr>
                </a:solidFill>
                <a:latin typeface="Arial" pitchFamily="34" charset="0"/>
                <a:cs typeface="Arial" pitchFamily="34" charset="0"/>
              </a:rPr>
              <a:t>)</a:t>
            </a:r>
          </a:p>
        </p:txBody>
      </p:sp>
      <p:sp>
        <p:nvSpPr>
          <p:cNvPr id="3" name="Content Placeholder 2"/>
          <p:cNvSpPr>
            <a:spLocks noGrp="1"/>
          </p:cNvSpPr>
          <p:nvPr>
            <p:ph idx="1"/>
          </p:nvPr>
        </p:nvSpPr>
        <p:spPr>
          <a:xfrm>
            <a:off x="0" y="1052945"/>
            <a:ext cx="9144000" cy="5303405"/>
          </a:xfrm>
        </p:spPr>
        <p:style>
          <a:lnRef idx="1">
            <a:schemeClr val="dk1"/>
          </a:lnRef>
          <a:fillRef idx="2">
            <a:schemeClr val="dk1"/>
          </a:fillRef>
          <a:effectRef idx="1">
            <a:schemeClr val="dk1"/>
          </a:effectRef>
          <a:fontRef idx="minor">
            <a:schemeClr val="dk1"/>
          </a:fontRef>
        </p:style>
        <p:txBody>
          <a:bodyPr>
            <a:noAutofit/>
          </a:bodyPr>
          <a:lstStyle/>
          <a:p>
            <a:pPr algn="just">
              <a:buNone/>
            </a:pPr>
            <a:r>
              <a:rPr lang="en-ZA" sz="2200" u="sng" dirty="0">
                <a:solidFill>
                  <a:schemeClr val="tx1"/>
                </a:solidFill>
                <a:cs typeface="Arial" pitchFamily="34" charset="0"/>
              </a:rPr>
              <a:t>Section 24B</a:t>
            </a:r>
          </a:p>
          <a:p>
            <a:pPr marL="0" indent="0" algn="just">
              <a:buNone/>
            </a:pPr>
            <a:r>
              <a:rPr lang="en-ZA" sz="2200" dirty="0">
                <a:solidFill>
                  <a:schemeClr val="tx1"/>
                </a:solidFill>
                <a:cs typeface="Arial" pitchFamily="34" charset="0"/>
              </a:rPr>
              <a:t>The Department of Justice (State law </a:t>
            </a:r>
            <a:r>
              <a:rPr lang="en-ZA" sz="2200" dirty="0" smtClean="0">
                <a:solidFill>
                  <a:schemeClr val="tx1"/>
                </a:solidFill>
                <a:cs typeface="Arial" pitchFamily="34" charset="0"/>
              </a:rPr>
              <a:t>Advisor) </a:t>
            </a:r>
            <a:r>
              <a:rPr lang="en-ZA" sz="2200" dirty="0">
                <a:solidFill>
                  <a:schemeClr val="tx1"/>
                </a:solidFill>
                <a:cs typeface="Arial" pitchFamily="34" charset="0"/>
              </a:rPr>
              <a:t>has proposed amendments to this provision to ensure conformity with the principal legislation in respect of sexual offences. To this end, both the definition and the sentence in respect of the offence will now be determined in accordance with the criminal law legislation (see proposal by the Department of Justice</a:t>
            </a:r>
            <a:r>
              <a:rPr lang="en-ZA" sz="2200" dirty="0" smtClean="0">
                <a:solidFill>
                  <a:schemeClr val="tx1"/>
                </a:solidFill>
                <a:cs typeface="Arial" pitchFamily="34" charset="0"/>
              </a:rPr>
              <a:t>).The proposal by State Law Advisor will also be in line with the Cyber Bill.  </a:t>
            </a:r>
            <a:endParaRPr lang="en-US" sz="2200" b="1" dirty="0" smtClean="0">
              <a:cs typeface="Arial" panose="020B0604020202020204" pitchFamily="34" charset="0"/>
            </a:endParaRPr>
          </a:p>
          <a:p>
            <a:pPr marL="57150" indent="0" algn="just">
              <a:buNone/>
            </a:pPr>
            <a:r>
              <a:rPr lang="en-US" sz="2200" b="1" dirty="0" smtClean="0">
                <a:cs typeface="Arial" panose="020B0604020202020204" pitchFamily="34" charset="0"/>
              </a:rPr>
              <a:t>PROPOSED NEW SECTION 24E:  FILMS AND PUBLICATIONS AMENDMENT BILL, 2015</a:t>
            </a:r>
          </a:p>
          <a:p>
            <a:pPr marL="0" indent="0" algn="just">
              <a:buNone/>
            </a:pPr>
            <a:r>
              <a:rPr lang="en-US" sz="2200" dirty="0" smtClean="0">
                <a:cs typeface="Arial" panose="020B0604020202020204" pitchFamily="34" charset="0"/>
              </a:rPr>
              <a:t>The Department of Communications,  State Law Advisor (Cape Town), Parliamentary Legal Advisor support the proposal (see Annexure). </a:t>
            </a:r>
            <a:endParaRPr lang="en-US" sz="2200" dirty="0">
              <a:cs typeface="Arial" panose="020B0604020202020204"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10</a:t>
            </a:fld>
            <a:endParaRPr lang="en-US" dirty="0"/>
          </a:p>
        </p:txBody>
      </p:sp>
    </p:spTree>
    <p:extLst>
      <p:ext uri="{BB962C8B-B14F-4D97-AF65-F5344CB8AC3E}">
        <p14:creationId xmlns:p14="http://schemas.microsoft.com/office/powerpoint/2010/main" xmlns="" val="3418105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
            <a:ext cx="8880764" cy="746974"/>
          </a:xfrm>
        </p:spPr>
        <p:style>
          <a:lnRef idx="0">
            <a:scrgbClr r="0" g="0" b="0"/>
          </a:lnRef>
          <a:fillRef idx="1003">
            <a:schemeClr val="lt1"/>
          </a:fillRef>
          <a:effectRef idx="0">
            <a:scrgbClr r="0" g="0" b="0"/>
          </a:effectRef>
          <a:fontRef idx="major"/>
        </p:style>
        <p:txBody>
          <a:bodyPr>
            <a:noAutofit/>
          </a:bodyPr>
          <a:lstStyle/>
          <a:p>
            <a:r>
              <a:rPr lang="en-GB" sz="3600" b="1" dirty="0" smtClean="0">
                <a:solidFill>
                  <a:schemeClr val="accent6">
                    <a:lumMod val="75000"/>
                  </a:schemeClr>
                </a:solidFill>
                <a:latin typeface="+mn-lt"/>
                <a:cs typeface="Arial" pitchFamily="34" charset="0"/>
              </a:rPr>
              <a:t>CONCLUSION</a:t>
            </a:r>
            <a:endParaRPr lang="en-US" sz="3600" b="1" dirty="0">
              <a:solidFill>
                <a:schemeClr val="accent6">
                  <a:lumMod val="75000"/>
                </a:schemeClr>
              </a:solidFill>
              <a:latin typeface="+mn-lt"/>
            </a:endParaRPr>
          </a:p>
        </p:txBody>
      </p:sp>
      <p:sp>
        <p:nvSpPr>
          <p:cNvPr id="3" name="Content Placeholder 2"/>
          <p:cNvSpPr>
            <a:spLocks noGrp="1"/>
          </p:cNvSpPr>
          <p:nvPr>
            <p:ph idx="1"/>
          </p:nvPr>
        </p:nvSpPr>
        <p:spPr>
          <a:xfrm>
            <a:off x="110836" y="942109"/>
            <a:ext cx="8880764" cy="5264727"/>
          </a:xfrm>
        </p:spPr>
        <p:style>
          <a:lnRef idx="1">
            <a:schemeClr val="dk1"/>
          </a:lnRef>
          <a:fillRef idx="2">
            <a:schemeClr val="dk1"/>
          </a:fillRef>
          <a:effectRef idx="1">
            <a:schemeClr val="dk1"/>
          </a:effectRef>
          <a:fontRef idx="minor">
            <a:schemeClr val="dk1"/>
          </a:fontRef>
        </p:style>
        <p:txBody>
          <a:bodyPr>
            <a:noAutofit/>
          </a:bodyPr>
          <a:lstStyle/>
          <a:p>
            <a:pPr lvl="1" algn="ctr">
              <a:buNone/>
            </a:pPr>
            <a:endParaRPr lang="en-ZA" sz="1800" dirty="0" smtClean="0">
              <a:solidFill>
                <a:schemeClr val="tx1"/>
              </a:solidFill>
              <a:latin typeface="Arial" pitchFamily="34" charset="0"/>
              <a:cs typeface="Arial" pitchFamily="34" charset="0"/>
            </a:endParaRPr>
          </a:p>
          <a:p>
            <a:pPr marL="400050">
              <a:spcBef>
                <a:spcPts val="1200"/>
              </a:spcBef>
              <a:buAutoNum type="arabicPeriod"/>
            </a:pPr>
            <a:r>
              <a:rPr lang="en-ZA" sz="2600" dirty="0" smtClean="0">
                <a:solidFill>
                  <a:schemeClr val="tx1"/>
                </a:solidFill>
                <a:latin typeface="+mj-lt"/>
                <a:cs typeface="Arial" pitchFamily="34" charset="0"/>
              </a:rPr>
              <a:t>The provisions in the Bill alleged to be unconstitutional has been removed.</a:t>
            </a:r>
          </a:p>
          <a:p>
            <a:pPr marL="400050">
              <a:spcBef>
                <a:spcPts val="1200"/>
              </a:spcBef>
              <a:buAutoNum type="arabicPeriod"/>
            </a:pPr>
            <a:r>
              <a:rPr lang="en-GB" sz="2600" dirty="0" smtClean="0">
                <a:latin typeface="+mj-lt"/>
                <a:cs typeface="Arial" pitchFamily="34" charset="0"/>
              </a:rPr>
              <a:t>The </a:t>
            </a:r>
            <a:r>
              <a:rPr lang="en-GB" sz="2600" dirty="0">
                <a:latin typeface="+mj-lt"/>
                <a:cs typeface="Arial" pitchFamily="34" charset="0"/>
              </a:rPr>
              <a:t>Parliamentary Legal Advisor, State Law Advisor and the </a:t>
            </a:r>
            <a:r>
              <a:rPr lang="en-GB" sz="2600" dirty="0" smtClean="0">
                <a:latin typeface="+mj-lt"/>
                <a:cs typeface="Arial" pitchFamily="34" charset="0"/>
              </a:rPr>
              <a:t>department are of the view that this document addresses </a:t>
            </a:r>
            <a:r>
              <a:rPr lang="en-GB" sz="2600" dirty="0">
                <a:latin typeface="+mj-lt"/>
                <a:cs typeface="Arial" pitchFamily="34" charset="0"/>
              </a:rPr>
              <a:t>all the concerns </a:t>
            </a:r>
            <a:r>
              <a:rPr lang="en-GB" sz="2600" dirty="0" smtClean="0">
                <a:latin typeface="+mj-lt"/>
                <a:cs typeface="Arial" pitchFamily="34" charset="0"/>
              </a:rPr>
              <a:t>raised.</a:t>
            </a:r>
          </a:p>
          <a:p>
            <a:pPr marL="400050">
              <a:spcBef>
                <a:spcPts val="1200"/>
              </a:spcBef>
              <a:buAutoNum type="arabicPeriod"/>
            </a:pPr>
            <a:r>
              <a:rPr lang="en-GB" sz="2600" dirty="0" smtClean="0">
                <a:latin typeface="+mj-lt"/>
                <a:cs typeface="Arial" pitchFamily="34" charset="0"/>
              </a:rPr>
              <a:t>The </a:t>
            </a:r>
            <a:r>
              <a:rPr lang="en-GB" sz="2600" dirty="0">
                <a:latin typeface="+mj-lt"/>
                <a:cs typeface="Arial" pitchFamily="34" charset="0"/>
              </a:rPr>
              <a:t>d</a:t>
            </a:r>
            <a:r>
              <a:rPr lang="en-GB" sz="2600" dirty="0" smtClean="0">
                <a:latin typeface="+mj-lt"/>
                <a:cs typeface="Arial" pitchFamily="34" charset="0"/>
              </a:rPr>
              <a:t>epartment would like to thank </a:t>
            </a:r>
            <a:r>
              <a:rPr lang="en-GB" sz="2600" smtClean="0">
                <a:latin typeface="+mj-lt"/>
                <a:cs typeface="Arial" pitchFamily="34" charset="0"/>
              </a:rPr>
              <a:t>the PCC for </a:t>
            </a:r>
            <a:r>
              <a:rPr lang="en-GB" sz="2600" dirty="0" smtClean="0">
                <a:latin typeface="+mj-lt"/>
                <a:cs typeface="Arial" pitchFamily="34" charset="0"/>
              </a:rPr>
              <a:t>its audience.</a:t>
            </a:r>
            <a:endParaRPr lang="en-GB" sz="2600" dirty="0">
              <a:latin typeface="+mj-lt"/>
              <a:cs typeface="Arial" pitchFamily="34" charset="0"/>
            </a:endParaRPr>
          </a:p>
          <a:p>
            <a:pPr>
              <a:spcBef>
                <a:spcPts val="1200"/>
              </a:spcBef>
              <a:buNone/>
            </a:pPr>
            <a:endParaRPr lang="en-ZA" sz="2400" dirty="0" smtClean="0">
              <a:solidFill>
                <a:schemeClr val="tx1"/>
              </a:solidFill>
              <a:latin typeface="+mj-lt"/>
              <a:cs typeface="Arial" pitchFamily="34" charset="0"/>
            </a:endParaRPr>
          </a:p>
          <a:p>
            <a:pPr lvl="1" algn="ctr">
              <a:buNone/>
            </a:pPr>
            <a:endParaRPr lang="en-ZA" sz="1800" dirty="0" smtClean="0">
              <a:solidFill>
                <a:schemeClr val="tx1"/>
              </a:solidFill>
              <a:latin typeface="Arial" pitchFamily="34" charset="0"/>
              <a:cs typeface="Arial" pitchFamily="34" charset="0"/>
            </a:endParaRPr>
          </a:p>
          <a:p>
            <a:pPr lvl="1" algn="ctr">
              <a:buNone/>
            </a:pPr>
            <a:endParaRPr lang="en-ZA" sz="1800" dirty="0" smtClean="0">
              <a:solidFill>
                <a:schemeClr val="tx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11</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46974"/>
          </a:xfrm>
        </p:spPr>
        <p:style>
          <a:lnRef idx="0">
            <a:scrgbClr r="0" g="0" b="0"/>
          </a:lnRef>
          <a:fillRef idx="1003">
            <a:schemeClr val="lt1"/>
          </a:fillRef>
          <a:effectRef idx="0">
            <a:scrgbClr r="0" g="0" b="0"/>
          </a:effectRef>
          <a:fontRef idx="major"/>
        </p:style>
        <p:txBody>
          <a:bodyPr>
            <a:noAutofit/>
          </a:bodyPr>
          <a:lstStyle/>
          <a:p>
            <a:r>
              <a:rPr lang="en-ZA" sz="3600" b="1" dirty="0" smtClean="0">
                <a:solidFill>
                  <a:schemeClr val="accent6">
                    <a:lumMod val="75000"/>
                  </a:schemeClr>
                </a:solidFill>
                <a:cs typeface="Arial" panose="020B0604020202020204" pitchFamily="34" charset="0"/>
              </a:rPr>
              <a:t>PRESENTATION OUTLINE</a:t>
            </a:r>
            <a:endParaRPr lang="en-US" sz="3600" b="1" dirty="0">
              <a:solidFill>
                <a:schemeClr val="accent6">
                  <a:lumMod val="75000"/>
                </a:schemeClr>
              </a:solidFill>
            </a:endParaRPr>
          </a:p>
        </p:txBody>
      </p:sp>
      <p:sp>
        <p:nvSpPr>
          <p:cNvPr id="3" name="Content Placeholder 2"/>
          <p:cNvSpPr>
            <a:spLocks noGrp="1"/>
          </p:cNvSpPr>
          <p:nvPr>
            <p:ph idx="1"/>
          </p:nvPr>
        </p:nvSpPr>
        <p:spPr>
          <a:xfrm>
            <a:off x="0" y="997528"/>
            <a:ext cx="9144000" cy="5358822"/>
          </a:xfrm>
        </p:spPr>
        <p:style>
          <a:lnRef idx="1">
            <a:schemeClr val="dk1"/>
          </a:lnRef>
          <a:fillRef idx="2">
            <a:schemeClr val="dk1"/>
          </a:fillRef>
          <a:effectRef idx="1">
            <a:schemeClr val="dk1"/>
          </a:effectRef>
          <a:fontRef idx="minor">
            <a:schemeClr val="dk1"/>
          </a:fontRef>
        </p:style>
        <p:txBody>
          <a:bodyPr>
            <a:noAutofit/>
          </a:bodyPr>
          <a:lstStyle/>
          <a:p>
            <a:pPr marL="514350" indent="-514350">
              <a:lnSpc>
                <a:spcPct val="150000"/>
              </a:lnSpc>
              <a:buFont typeface="+mj-lt"/>
              <a:buAutoNum type="arabicPeriod"/>
            </a:pPr>
            <a:r>
              <a:rPr lang="en-GB" sz="2800" dirty="0" smtClean="0">
                <a:latin typeface="+mj-lt"/>
                <a:cs typeface="Arial" pitchFamily="34" charset="0"/>
              </a:rPr>
              <a:t>Introduction. </a:t>
            </a:r>
          </a:p>
          <a:p>
            <a:pPr marL="514350" indent="-514350">
              <a:lnSpc>
                <a:spcPct val="150000"/>
              </a:lnSpc>
              <a:buFont typeface="+mj-lt"/>
              <a:buAutoNum type="arabicPeriod"/>
            </a:pPr>
            <a:r>
              <a:rPr lang="en-GB" sz="2800" dirty="0">
                <a:latin typeface="+mj-lt"/>
                <a:cs typeface="Arial" pitchFamily="34" charset="0"/>
              </a:rPr>
              <a:t>U</a:t>
            </a:r>
            <a:r>
              <a:rPr lang="en-GB" sz="2800" dirty="0" smtClean="0">
                <a:latin typeface="+mj-lt"/>
                <a:cs typeface="Arial" pitchFamily="34" charset="0"/>
              </a:rPr>
              <a:t>pdated feedback and response to the Portfolio Committee on Communications concerns.</a:t>
            </a:r>
          </a:p>
          <a:p>
            <a:pPr marL="514350" indent="-514350">
              <a:lnSpc>
                <a:spcPct val="150000"/>
              </a:lnSpc>
              <a:buFont typeface="+mj-lt"/>
              <a:buAutoNum type="arabicPeriod"/>
            </a:pPr>
            <a:r>
              <a:rPr lang="en-GB" sz="2800" dirty="0">
                <a:latin typeface="+mj-lt"/>
                <a:cs typeface="Arial" pitchFamily="34" charset="0"/>
              </a:rPr>
              <a:t>A</a:t>
            </a:r>
            <a:r>
              <a:rPr lang="en-GB" sz="2800" dirty="0" smtClean="0">
                <a:latin typeface="+mj-lt"/>
                <a:cs typeface="Arial" pitchFamily="34" charset="0"/>
              </a:rPr>
              <a:t>n extensive clause by clause amendment list.</a:t>
            </a:r>
          </a:p>
          <a:p>
            <a:pPr marL="514350" indent="-514350">
              <a:lnSpc>
                <a:spcPct val="150000"/>
              </a:lnSpc>
              <a:buFont typeface="+mj-lt"/>
              <a:buAutoNum type="arabicPeriod"/>
            </a:pPr>
            <a:r>
              <a:rPr lang="en-ZA" sz="2800" dirty="0" smtClean="0">
                <a:solidFill>
                  <a:schemeClr val="tx1"/>
                </a:solidFill>
                <a:latin typeface="+mj-lt"/>
                <a:cs typeface="Arial" pitchFamily="34" charset="0"/>
              </a:rPr>
              <a:t>Advice from the Department of Justice (State </a:t>
            </a:r>
            <a:r>
              <a:rPr lang="en-ZA" sz="2800" dirty="0">
                <a:solidFill>
                  <a:schemeClr val="tx1"/>
                </a:solidFill>
                <a:latin typeface="+mj-lt"/>
                <a:cs typeface="Arial" pitchFamily="34" charset="0"/>
              </a:rPr>
              <a:t>L</a:t>
            </a:r>
            <a:r>
              <a:rPr lang="en-ZA" sz="2800" dirty="0" smtClean="0">
                <a:solidFill>
                  <a:schemeClr val="tx1"/>
                </a:solidFill>
                <a:latin typeface="+mj-lt"/>
                <a:cs typeface="Arial" pitchFamily="34" charset="0"/>
              </a:rPr>
              <a:t>aw </a:t>
            </a:r>
            <a:r>
              <a:rPr lang="en-ZA" sz="2800" dirty="0">
                <a:solidFill>
                  <a:schemeClr val="tx1"/>
                </a:solidFill>
                <a:latin typeface="+mj-lt"/>
                <a:cs typeface="Arial" pitchFamily="34" charset="0"/>
              </a:rPr>
              <a:t>A</a:t>
            </a:r>
            <a:r>
              <a:rPr lang="en-ZA" sz="2800" dirty="0" smtClean="0">
                <a:solidFill>
                  <a:schemeClr val="tx1"/>
                </a:solidFill>
                <a:latin typeface="+mj-lt"/>
                <a:cs typeface="Arial" pitchFamily="34" charset="0"/>
              </a:rPr>
              <a:t>dvisor).</a:t>
            </a:r>
          </a:p>
          <a:p>
            <a:pPr marL="514350" indent="-514350">
              <a:lnSpc>
                <a:spcPct val="150000"/>
              </a:lnSpc>
              <a:buFont typeface="+mj-lt"/>
              <a:buAutoNum type="arabicPeriod"/>
            </a:pPr>
            <a:r>
              <a:rPr lang="en-ZA" sz="2800" dirty="0" smtClean="0">
                <a:solidFill>
                  <a:schemeClr val="tx1"/>
                </a:solidFill>
                <a:latin typeface="+mj-lt"/>
                <a:cs typeface="Arial" pitchFamily="34" charset="0"/>
              </a:rPr>
              <a:t>Conclusion.</a:t>
            </a:r>
            <a:r>
              <a:rPr lang="en-GB" sz="2800" dirty="0" smtClean="0">
                <a:latin typeface="+mj-lt"/>
                <a:cs typeface="Arial" pitchFamily="34" charset="0"/>
              </a:rPr>
              <a:t> </a:t>
            </a:r>
            <a:endParaRPr lang="en-US" sz="2800" dirty="0">
              <a:latin typeface="+mj-lt"/>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2</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95744"/>
          </a:xfrm>
        </p:spPr>
        <p:style>
          <a:lnRef idx="0">
            <a:scrgbClr r="0" g="0" b="0"/>
          </a:lnRef>
          <a:fillRef idx="1003">
            <a:schemeClr val="lt1"/>
          </a:fillRef>
          <a:effectRef idx="0">
            <a:scrgbClr r="0" g="0" b="0"/>
          </a:effectRef>
          <a:fontRef idx="major"/>
        </p:style>
        <p:txBody>
          <a:bodyPr>
            <a:noAutofit/>
          </a:bodyPr>
          <a:lstStyle/>
          <a:p>
            <a:r>
              <a:rPr lang="en-ZA" sz="3600" b="1" dirty="0" smtClean="0">
                <a:solidFill>
                  <a:schemeClr val="accent6">
                    <a:lumMod val="75000"/>
                  </a:schemeClr>
                </a:solidFill>
                <a:latin typeface="+mn-lt"/>
                <a:cs typeface="Arial" panose="020B0604020202020204" pitchFamily="34" charset="0"/>
              </a:rPr>
              <a:t>INTRODUCTION</a:t>
            </a:r>
            <a:endParaRPr lang="en-US" sz="3600" b="1" dirty="0">
              <a:solidFill>
                <a:schemeClr val="accent6">
                  <a:lumMod val="75000"/>
                </a:schemeClr>
              </a:solidFill>
              <a:latin typeface="+mn-lt"/>
            </a:endParaRPr>
          </a:p>
        </p:txBody>
      </p:sp>
      <p:sp>
        <p:nvSpPr>
          <p:cNvPr id="3" name="Content Placeholder 2"/>
          <p:cNvSpPr>
            <a:spLocks noGrp="1"/>
          </p:cNvSpPr>
          <p:nvPr>
            <p:ph idx="1"/>
          </p:nvPr>
        </p:nvSpPr>
        <p:spPr>
          <a:xfrm>
            <a:off x="0" y="633252"/>
            <a:ext cx="9144000" cy="5723098"/>
          </a:xfrm>
        </p:spPr>
        <p:style>
          <a:lnRef idx="1">
            <a:schemeClr val="dk1"/>
          </a:lnRef>
          <a:fillRef idx="2">
            <a:schemeClr val="dk1"/>
          </a:fillRef>
          <a:effectRef idx="1">
            <a:schemeClr val="dk1"/>
          </a:effectRef>
          <a:fontRef idx="minor">
            <a:schemeClr val="dk1"/>
          </a:fontRef>
        </p:style>
        <p:txBody>
          <a:bodyPr>
            <a:noAutofit/>
          </a:bodyPr>
          <a:lstStyle/>
          <a:p>
            <a:pPr marL="457200" indent="-457200" algn="just">
              <a:buFont typeface="+mj-lt"/>
              <a:buAutoNum type="arabicPeriod"/>
            </a:pPr>
            <a:r>
              <a:rPr lang="en-GB" sz="1900" dirty="0" smtClean="0">
                <a:latin typeface="+mj-lt"/>
                <a:cs typeface="Arial" pitchFamily="34" charset="0"/>
              </a:rPr>
              <a:t>On 7 March 2017 the department presented a  detailed clause-by-clause amendment of the FPB Bill 2015.</a:t>
            </a:r>
            <a:endParaRPr lang="en-US" sz="1900" dirty="0" smtClean="0">
              <a:latin typeface="+mj-lt"/>
              <a:cs typeface="Arial" pitchFamily="34" charset="0"/>
            </a:endParaRPr>
          </a:p>
          <a:p>
            <a:pPr marL="457200" indent="-457200" algn="just">
              <a:buFont typeface="+mj-lt"/>
              <a:buAutoNum type="arabicPeriod"/>
            </a:pPr>
            <a:r>
              <a:rPr lang="en-GB" sz="1900" dirty="0" smtClean="0">
                <a:latin typeface="+mj-lt"/>
                <a:cs typeface="Arial" pitchFamily="34" charset="0"/>
              </a:rPr>
              <a:t>Concerns were raised about the Bill, particularly about matters that are not upcoming in relation to the definitions section. </a:t>
            </a:r>
            <a:endParaRPr lang="en-US" sz="1900" dirty="0" smtClean="0">
              <a:latin typeface="+mj-lt"/>
              <a:cs typeface="Arial" pitchFamily="34" charset="0"/>
            </a:endParaRPr>
          </a:p>
          <a:p>
            <a:pPr marL="457200" indent="-457200" algn="just">
              <a:buFont typeface="+mj-lt"/>
              <a:buAutoNum type="arabicPeriod"/>
            </a:pPr>
            <a:r>
              <a:rPr lang="en-GB" sz="1900" dirty="0" smtClean="0">
                <a:latin typeface="+mj-lt"/>
                <a:cs typeface="Arial" pitchFamily="34" charset="0"/>
              </a:rPr>
              <a:t>It was indicated that, based on the presentation on definitions, it was clear that the National Assembly (NA) Rule 286(4)(c) would have to be invoked as there were new amendments that were not on the Bill as introduced. </a:t>
            </a:r>
            <a:endParaRPr lang="en-US" sz="1900" dirty="0" smtClean="0">
              <a:latin typeface="+mj-lt"/>
              <a:cs typeface="Arial" pitchFamily="34" charset="0"/>
            </a:endParaRPr>
          </a:p>
          <a:p>
            <a:pPr marL="457200" indent="-457200" algn="just">
              <a:buFont typeface="+mj-lt"/>
              <a:buAutoNum type="arabicPeriod"/>
            </a:pPr>
            <a:r>
              <a:rPr lang="en-GB" sz="1900" dirty="0" smtClean="0">
                <a:latin typeface="+mj-lt"/>
                <a:cs typeface="Arial" pitchFamily="34" charset="0"/>
              </a:rPr>
              <a:t>The Portfolio Committee on Communications (PCC) raised a concern that there seemed to be no collaboration between the department, Parliamentary Legal Services and the State Law Advisor.</a:t>
            </a:r>
            <a:endParaRPr lang="en-US" sz="1900" dirty="0" smtClean="0">
              <a:latin typeface="+mj-lt"/>
              <a:cs typeface="Arial" pitchFamily="34" charset="0"/>
            </a:endParaRPr>
          </a:p>
          <a:p>
            <a:pPr marL="514350" indent="-514350" algn="just">
              <a:buFont typeface="+mj-lt"/>
              <a:buAutoNum type="arabicPeriod"/>
            </a:pPr>
            <a:r>
              <a:rPr lang="en-GB" sz="1900" dirty="0" smtClean="0">
                <a:latin typeface="+mj-lt"/>
                <a:cs typeface="Arial" pitchFamily="34" charset="0"/>
              </a:rPr>
              <a:t>The PCC deliberated and the department was  allowed to make its presentation on the proposed amendments until 18E.</a:t>
            </a:r>
          </a:p>
          <a:p>
            <a:pPr marL="457200" indent="-457200" algn="just">
              <a:buFont typeface="+mj-lt"/>
              <a:buAutoNum type="arabicPeriod"/>
            </a:pPr>
            <a:r>
              <a:rPr lang="en-GB" sz="1900" dirty="0" smtClean="0">
                <a:latin typeface="+mj-lt"/>
                <a:cs typeface="Arial" pitchFamily="34" charset="0"/>
              </a:rPr>
              <a:t>After the presentation, the PCC resolved that at the next meeting, it would continue from clause 18F on the Bill.</a:t>
            </a:r>
            <a:endParaRPr lang="en-US" sz="1900" dirty="0" smtClean="0">
              <a:latin typeface="+mj-lt"/>
              <a:cs typeface="Arial" pitchFamily="34" charset="0"/>
            </a:endParaRPr>
          </a:p>
          <a:p>
            <a:pPr marL="514350" indent="-514350" algn="just">
              <a:buFont typeface="+mj-lt"/>
              <a:buAutoNum type="arabicPeriod"/>
            </a:pPr>
            <a:r>
              <a:rPr lang="en-GB" sz="1900" dirty="0" smtClean="0">
                <a:latin typeface="+mj-lt"/>
                <a:cs typeface="Arial" pitchFamily="34" charset="0"/>
              </a:rPr>
              <a:t>The Parliamentary Legal Advisor, State Law Advisor and the department were instructed to meet and agree on the final document.</a:t>
            </a:r>
          </a:p>
          <a:p>
            <a:pPr marL="514350" indent="-514350" algn="just">
              <a:buFont typeface="+mj-lt"/>
              <a:buAutoNum type="arabicPeriod"/>
            </a:pPr>
            <a:r>
              <a:rPr lang="en-GB" sz="1900" dirty="0" smtClean="0">
                <a:latin typeface="+mj-lt"/>
                <a:cs typeface="Arial" pitchFamily="34" charset="0"/>
              </a:rPr>
              <a:t>The above mentioned parties met on 11 May 2017 to address the concerns and have agreed on a final document which is being presented before the PCC.</a:t>
            </a:r>
            <a:endParaRPr lang="en-US" sz="1900" dirty="0" smtClean="0">
              <a:latin typeface="+mj-lt"/>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3</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1381"/>
          </a:xfrm>
        </p:spPr>
        <p:style>
          <a:lnRef idx="0">
            <a:scrgbClr r="0" g="0" b="0"/>
          </a:lnRef>
          <a:fillRef idx="1003">
            <a:schemeClr val="lt1"/>
          </a:fillRef>
          <a:effectRef idx="0">
            <a:scrgbClr r="0" g="0" b="0"/>
          </a:effectRef>
          <a:fontRef idx="major"/>
        </p:style>
        <p:txBody>
          <a:bodyPr>
            <a:noAutofit/>
          </a:bodyPr>
          <a:lstStyle/>
          <a:p>
            <a:pPr marL="514350" indent="-514350"/>
            <a:r>
              <a:rPr lang="en-GB" sz="3600" b="1" dirty="0" smtClean="0">
                <a:solidFill>
                  <a:schemeClr val="accent6">
                    <a:lumMod val="75000"/>
                  </a:schemeClr>
                </a:solidFill>
                <a:cs typeface="Arial" pitchFamily="34" charset="0"/>
              </a:rPr>
              <a:t>UPDATED FEEDBACK AND RESPONSE TO PCC CONCERNS</a:t>
            </a:r>
          </a:p>
        </p:txBody>
      </p:sp>
      <p:sp>
        <p:nvSpPr>
          <p:cNvPr id="3" name="Content Placeholder 2"/>
          <p:cNvSpPr>
            <a:spLocks noGrp="1"/>
          </p:cNvSpPr>
          <p:nvPr>
            <p:ph idx="1"/>
          </p:nvPr>
        </p:nvSpPr>
        <p:spPr>
          <a:xfrm>
            <a:off x="0" y="1163782"/>
            <a:ext cx="9144000" cy="5060038"/>
          </a:xfrm>
        </p:spPr>
        <p:style>
          <a:lnRef idx="1">
            <a:schemeClr val="dk1"/>
          </a:lnRef>
          <a:fillRef idx="2">
            <a:schemeClr val="dk1"/>
          </a:fillRef>
          <a:effectRef idx="1">
            <a:schemeClr val="dk1"/>
          </a:effectRef>
          <a:fontRef idx="minor">
            <a:schemeClr val="dk1"/>
          </a:fontRef>
        </p:style>
        <p:txBody>
          <a:bodyPr>
            <a:noAutofit/>
          </a:bodyPr>
          <a:lstStyle/>
          <a:p>
            <a:pPr marL="800100" lvl="1" indent="-342900" algn="just">
              <a:buFont typeface="+mj-lt"/>
              <a:buAutoNum type="arabicPeriod"/>
            </a:pPr>
            <a:endParaRPr lang="en-ZA" sz="1800" dirty="0" smtClean="0">
              <a:solidFill>
                <a:schemeClr val="tx1"/>
              </a:solidFill>
              <a:latin typeface="Arial" pitchFamily="34" charset="0"/>
              <a:cs typeface="Arial" pitchFamily="34" charset="0"/>
            </a:endParaRPr>
          </a:p>
          <a:p>
            <a:pPr marL="400050" algn="just">
              <a:spcBef>
                <a:spcPts val="1200"/>
              </a:spcBef>
              <a:buFont typeface="+mj-lt"/>
              <a:buAutoNum type="arabicPeriod"/>
            </a:pPr>
            <a:r>
              <a:rPr lang="en-ZA" sz="2200" dirty="0" smtClean="0">
                <a:solidFill>
                  <a:schemeClr val="tx1"/>
                </a:solidFill>
                <a:latin typeface="+mj-lt"/>
                <a:cs typeface="Arial" pitchFamily="34" charset="0"/>
              </a:rPr>
              <a:t>The department has substantially amended the Bill pursuant to comments received from various stakeholders. </a:t>
            </a:r>
          </a:p>
          <a:p>
            <a:pPr marL="400050" algn="just">
              <a:spcBef>
                <a:spcPts val="1200"/>
              </a:spcBef>
              <a:buFont typeface="+mj-lt"/>
              <a:buAutoNum type="arabicPeriod"/>
            </a:pPr>
            <a:r>
              <a:rPr lang="en-ZA" sz="2200" dirty="0" smtClean="0">
                <a:solidFill>
                  <a:schemeClr val="tx1"/>
                </a:solidFill>
                <a:latin typeface="+mj-lt"/>
                <a:cs typeface="Arial" pitchFamily="34" charset="0"/>
              </a:rPr>
              <a:t>There are also new amendments which were not included in the original amendment Bill when it was introduced in Parliament.  </a:t>
            </a:r>
          </a:p>
          <a:p>
            <a:pPr marL="400050" algn="just">
              <a:spcBef>
                <a:spcPts val="1200"/>
              </a:spcBef>
              <a:buFont typeface="+mj-lt"/>
              <a:buAutoNum type="arabicPeriod"/>
            </a:pPr>
            <a:r>
              <a:rPr lang="en-ZA" sz="2200" dirty="0" smtClean="0">
                <a:solidFill>
                  <a:schemeClr val="tx1"/>
                </a:solidFill>
                <a:latin typeface="+mj-lt"/>
                <a:cs typeface="Arial" pitchFamily="34" charset="0"/>
              </a:rPr>
              <a:t>In other words, the department requested the PCC to note that there are new amendments that are now being introduced on some provisions of the original Act.</a:t>
            </a:r>
          </a:p>
          <a:p>
            <a:pPr marL="400050" algn="just">
              <a:spcBef>
                <a:spcPts val="1200"/>
              </a:spcBef>
              <a:buFont typeface="+mj-lt"/>
              <a:buAutoNum type="arabicPeriod"/>
            </a:pPr>
            <a:r>
              <a:rPr lang="en-ZA" sz="2200" dirty="0" smtClean="0">
                <a:solidFill>
                  <a:schemeClr val="tx1"/>
                </a:solidFill>
                <a:latin typeface="+mj-lt"/>
                <a:cs typeface="Arial" pitchFamily="34" charset="0"/>
              </a:rPr>
              <a:t>The department intends to proceed from section 18F of the Bill, taking into account the concerns and views raised by </a:t>
            </a:r>
            <a:r>
              <a:rPr lang="en-ZA" sz="2200" dirty="0" err="1" smtClean="0">
                <a:solidFill>
                  <a:schemeClr val="tx1"/>
                </a:solidFill>
                <a:latin typeface="+mj-lt"/>
                <a:cs typeface="Arial" pitchFamily="34" charset="0"/>
              </a:rPr>
              <a:t>thePCC</a:t>
            </a:r>
            <a:r>
              <a:rPr lang="en-ZA" sz="2200" dirty="0" smtClean="0">
                <a:solidFill>
                  <a:schemeClr val="tx1"/>
                </a:solidFill>
                <a:latin typeface="+mj-lt"/>
                <a:cs typeface="Arial" pitchFamily="34" charset="0"/>
              </a:rPr>
              <a:t> , key stakeholders and colleagues from the Department of Justice (State Law Advisor).</a:t>
            </a:r>
          </a:p>
          <a:p>
            <a:pPr lvl="1" algn="just">
              <a:buFont typeface="Arial" pitchFamily="34" charset="0"/>
              <a:buChar char="•"/>
            </a:pPr>
            <a:endParaRPr lang="en-ZA" sz="1800" u="sng" dirty="0" smtClean="0">
              <a:solidFill>
                <a:schemeClr val="tx1"/>
              </a:solidFill>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4</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6529"/>
          </a:xfrm>
        </p:spPr>
        <p:style>
          <a:lnRef idx="0">
            <a:scrgbClr r="0" g="0" b="0"/>
          </a:lnRef>
          <a:fillRef idx="1003">
            <a:schemeClr val="lt1"/>
          </a:fillRef>
          <a:effectRef idx="0">
            <a:scrgbClr r="0" g="0" b="0"/>
          </a:effectRef>
          <a:fontRef idx="major"/>
        </p:style>
        <p:txBody>
          <a:bodyPr>
            <a:noAutofit/>
          </a:bodyPr>
          <a:lstStyle/>
          <a:p>
            <a:pPr marL="514350" indent="-514350"/>
            <a:r>
              <a:rPr lang="en-GB" sz="3600" b="1" dirty="0" smtClean="0">
                <a:solidFill>
                  <a:schemeClr val="accent6">
                    <a:lumMod val="75000"/>
                  </a:schemeClr>
                </a:solidFill>
                <a:cs typeface="Arial" pitchFamily="34" charset="0"/>
              </a:rPr>
              <a:t>AN EXTENSIVE CLAUSE BY CLAUSE AMENDMENT LIST [1]</a:t>
            </a:r>
            <a:endParaRPr lang="en-US" sz="3600" b="1" dirty="0">
              <a:solidFill>
                <a:schemeClr val="accent6">
                  <a:lumMod val="75000"/>
                </a:schemeClr>
              </a:solidFill>
              <a:cs typeface="Arial" pitchFamily="34" charset="0"/>
            </a:endParaRPr>
          </a:p>
        </p:txBody>
      </p:sp>
      <p:sp>
        <p:nvSpPr>
          <p:cNvPr id="3" name="Content Placeholder 2"/>
          <p:cNvSpPr>
            <a:spLocks noGrp="1"/>
          </p:cNvSpPr>
          <p:nvPr>
            <p:ph idx="1"/>
          </p:nvPr>
        </p:nvSpPr>
        <p:spPr>
          <a:xfrm>
            <a:off x="0" y="1233055"/>
            <a:ext cx="9144000" cy="5123295"/>
          </a:xfrm>
        </p:spPr>
        <p:style>
          <a:lnRef idx="1">
            <a:schemeClr val="dk1"/>
          </a:lnRef>
          <a:fillRef idx="2">
            <a:schemeClr val="dk1"/>
          </a:fillRef>
          <a:effectRef idx="1">
            <a:schemeClr val="dk1"/>
          </a:effectRef>
          <a:fontRef idx="minor">
            <a:schemeClr val="dk1"/>
          </a:fontRef>
        </p:style>
        <p:txBody>
          <a:bodyPr>
            <a:noAutofit/>
          </a:bodyPr>
          <a:lstStyle/>
          <a:p>
            <a:pPr algn="just">
              <a:buNone/>
            </a:pPr>
            <a:r>
              <a:rPr lang="en-ZA" sz="2600" u="sng" dirty="0" smtClean="0">
                <a:solidFill>
                  <a:schemeClr val="tx1"/>
                </a:solidFill>
                <a:latin typeface="+mj-lt"/>
                <a:cs typeface="Arial" pitchFamily="34" charset="0"/>
              </a:rPr>
              <a:t>Section 18F</a:t>
            </a:r>
          </a:p>
          <a:p>
            <a:pPr marL="400050" algn="just">
              <a:buFont typeface="+mj-lt"/>
              <a:buAutoNum type="arabicPeriod"/>
            </a:pPr>
            <a:r>
              <a:rPr lang="en-ZA" sz="2400" dirty="0" smtClean="0">
                <a:solidFill>
                  <a:schemeClr val="tx1"/>
                </a:solidFill>
                <a:latin typeface="+mj-lt"/>
                <a:cs typeface="Arial" pitchFamily="34" charset="0"/>
              </a:rPr>
              <a:t>At present there is no provision regulating the distribution of pornography where the person depicted in the image has not consented to the distribution thereof. This is prevalent because nowadays pornography is distributed on social media without the consent of the person. Section 18F is aimed at protecting the public and the person who is depicted on pornography. This provision also protect  victims of revenge pornography.</a:t>
            </a:r>
          </a:p>
          <a:p>
            <a:pPr marL="400050" algn="just">
              <a:buFont typeface="+mj-lt"/>
              <a:buAutoNum type="arabicPeriod"/>
            </a:pPr>
            <a:r>
              <a:rPr lang="en-ZA" sz="2400" dirty="0" smtClean="0">
                <a:solidFill>
                  <a:schemeClr val="tx1"/>
                </a:solidFill>
                <a:latin typeface="+mj-lt"/>
                <a:cs typeface="Arial" pitchFamily="34" charset="0"/>
              </a:rPr>
              <a:t>In terms of subsection 2, a person who discloses such content to assist for the purpose of preventing, detecting or investigating crime will not be guilty of the crime. For example where the pornographic material is furnished to a SAPS Officer and requests such material as part of the evidence being gathered. </a:t>
            </a:r>
            <a:endParaRPr lang="en-ZA" sz="2400" b="1" dirty="0" smtClean="0">
              <a:solidFill>
                <a:schemeClr val="tx1"/>
              </a:solidFill>
              <a:latin typeface="+mj-lt"/>
              <a:cs typeface="Arial" pitchFamily="34" charset="0"/>
            </a:endParaRPr>
          </a:p>
          <a:p>
            <a:pPr marL="457200" lvl="1" indent="0" algn="just">
              <a:buNone/>
            </a:pPr>
            <a:endParaRPr lang="en-ZA" sz="2000" dirty="0" smtClean="0">
              <a:solidFill>
                <a:schemeClr val="tx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5</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5963"/>
          </a:xfrm>
        </p:spPr>
        <p:style>
          <a:lnRef idx="0">
            <a:scrgbClr r="0" g="0" b="0"/>
          </a:lnRef>
          <a:fillRef idx="1003">
            <a:schemeClr val="lt1"/>
          </a:fillRef>
          <a:effectRef idx="0">
            <a:scrgbClr r="0" g="0" b="0"/>
          </a:effectRef>
          <a:fontRef idx="major"/>
        </p:style>
        <p:txBody>
          <a:bodyPr>
            <a:noAutofit/>
          </a:bodyPr>
          <a:lstStyle/>
          <a:p>
            <a:pPr marL="514350" indent="-514350"/>
            <a:r>
              <a:rPr lang="en-GB" sz="3600" b="1" dirty="0" smtClean="0">
                <a:solidFill>
                  <a:schemeClr val="accent6">
                    <a:lumMod val="75000"/>
                  </a:schemeClr>
                </a:solidFill>
                <a:cs typeface="Arial" pitchFamily="34" charset="0"/>
              </a:rPr>
              <a:t>AN EXTENSIVE CLAUSE BY CLAUSE AMENDMENT LIST [2]</a:t>
            </a:r>
            <a:endParaRPr lang="en-US" sz="3600" b="1" dirty="0">
              <a:solidFill>
                <a:schemeClr val="accent6">
                  <a:lumMod val="75000"/>
                </a:schemeClr>
              </a:solidFill>
              <a:cs typeface="Arial" pitchFamily="34" charset="0"/>
            </a:endParaRPr>
          </a:p>
        </p:txBody>
      </p:sp>
      <p:sp>
        <p:nvSpPr>
          <p:cNvPr id="3" name="Content Placeholder 2"/>
          <p:cNvSpPr>
            <a:spLocks noGrp="1"/>
          </p:cNvSpPr>
          <p:nvPr>
            <p:ph idx="1"/>
          </p:nvPr>
        </p:nvSpPr>
        <p:spPr>
          <a:xfrm>
            <a:off x="0" y="1219200"/>
            <a:ext cx="9144000" cy="5137150"/>
          </a:xfrm>
        </p:spPr>
        <p:style>
          <a:lnRef idx="1">
            <a:schemeClr val="dk1"/>
          </a:lnRef>
          <a:fillRef idx="2">
            <a:schemeClr val="dk1"/>
          </a:fillRef>
          <a:effectRef idx="1">
            <a:schemeClr val="dk1"/>
          </a:effectRef>
          <a:fontRef idx="minor">
            <a:schemeClr val="dk1"/>
          </a:fontRef>
        </p:style>
        <p:txBody>
          <a:bodyPr>
            <a:noAutofit/>
          </a:bodyPr>
          <a:lstStyle/>
          <a:p>
            <a:pPr algn="just">
              <a:buNone/>
            </a:pPr>
            <a:r>
              <a:rPr lang="en-ZA" sz="2500" u="sng" dirty="0" smtClean="0">
                <a:solidFill>
                  <a:schemeClr val="tx1"/>
                </a:solidFill>
                <a:latin typeface="+mj-lt"/>
                <a:cs typeface="Arial" pitchFamily="34" charset="0"/>
              </a:rPr>
              <a:t>Section 18F</a:t>
            </a:r>
          </a:p>
          <a:p>
            <a:pPr marL="400050" algn="just">
              <a:buFont typeface="+mj-lt"/>
              <a:buAutoNum type="arabicPeriod"/>
            </a:pPr>
            <a:r>
              <a:rPr lang="en-ZA" sz="2500" dirty="0" smtClean="0">
                <a:solidFill>
                  <a:schemeClr val="tx1"/>
                </a:solidFill>
                <a:latin typeface="+mj-lt"/>
                <a:cs typeface="Arial" pitchFamily="34" charset="0"/>
              </a:rPr>
              <a:t>It will also be an offence even when the person who appears in the pornography consented to the original creation. For example where the content is created privately for private consumption but is then distributed without their consent.</a:t>
            </a:r>
            <a:endParaRPr lang="en-ZA" sz="2500" b="1" dirty="0" smtClean="0">
              <a:solidFill>
                <a:schemeClr val="tx1"/>
              </a:solidFill>
              <a:latin typeface="+mj-lt"/>
              <a:cs typeface="Arial" pitchFamily="34" charset="0"/>
            </a:endParaRPr>
          </a:p>
          <a:p>
            <a:pPr marL="400050" algn="just">
              <a:buFont typeface="+mj-lt"/>
              <a:buAutoNum type="arabicPeriod"/>
            </a:pPr>
            <a:r>
              <a:rPr lang="en-ZA" sz="2500" dirty="0" smtClean="0">
                <a:solidFill>
                  <a:schemeClr val="tx1"/>
                </a:solidFill>
                <a:latin typeface="+mj-lt"/>
                <a:cs typeface="Arial" pitchFamily="34" charset="0"/>
              </a:rPr>
              <a:t>This section has been revised to ensure that the consent of the person depicted in the film or photograph at the time of creation thereof cannot be used as a defence. Furthermore, the provision of what constitutes private has been revised in line with the public inputs received.  Internet service providers are now compelled to furnish the details of the person who disseminated such content to SAPS officials (see 18F in page 39-41 of the Bill). </a:t>
            </a:r>
          </a:p>
        </p:txBody>
      </p:sp>
      <p:sp>
        <p:nvSpPr>
          <p:cNvPr id="6" name="Slide Number Placeholder 5"/>
          <p:cNvSpPr>
            <a:spLocks noGrp="1"/>
          </p:cNvSpPr>
          <p:nvPr>
            <p:ph type="sldNum" sz="quarter" idx="12"/>
          </p:nvPr>
        </p:nvSpPr>
        <p:spPr/>
        <p:txBody>
          <a:bodyPr/>
          <a:lstStyle/>
          <a:p>
            <a:fld id="{8843D58F-2DAB-1446-A47E-C34A82BC1FA1}" type="slidenum">
              <a:rPr lang="en-US" smtClean="0"/>
              <a:pPr/>
              <a:t>6</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23"/>
            <a:ext cx="9144000" cy="746974"/>
          </a:xfrm>
        </p:spPr>
        <p:style>
          <a:lnRef idx="0">
            <a:scrgbClr r="0" g="0" b="0"/>
          </a:lnRef>
          <a:fillRef idx="1003">
            <a:schemeClr val="lt1"/>
          </a:fillRef>
          <a:effectRef idx="0">
            <a:scrgbClr r="0" g="0" b="0"/>
          </a:effectRef>
          <a:fontRef idx="major"/>
        </p:style>
        <p:txBody>
          <a:bodyPr>
            <a:noAutofit/>
          </a:bodyPr>
          <a:lstStyle/>
          <a:p>
            <a:r>
              <a:rPr lang="en-GB" sz="2800" b="1" dirty="0" smtClean="0">
                <a:solidFill>
                  <a:schemeClr val="accent6">
                    <a:lumMod val="75000"/>
                  </a:schemeClr>
                </a:solidFill>
                <a:cs typeface="Arial" pitchFamily="34" charset="0"/>
              </a:rPr>
              <a:t>AN EXTENSIVE CLAUSE BY CLAUSE AMENDMENT LIST [3]</a:t>
            </a:r>
            <a:endParaRPr lang="en-US" sz="2800" b="1" dirty="0">
              <a:solidFill>
                <a:schemeClr val="accent6">
                  <a:lumMod val="75000"/>
                </a:schemeClr>
              </a:solidFill>
            </a:endParaRPr>
          </a:p>
        </p:txBody>
      </p:sp>
      <p:sp>
        <p:nvSpPr>
          <p:cNvPr id="3" name="Content Placeholder 2"/>
          <p:cNvSpPr>
            <a:spLocks noGrp="1"/>
          </p:cNvSpPr>
          <p:nvPr>
            <p:ph idx="1"/>
          </p:nvPr>
        </p:nvSpPr>
        <p:spPr>
          <a:xfrm>
            <a:off x="113122" y="746975"/>
            <a:ext cx="8889476" cy="5609375"/>
          </a:xfrm>
        </p:spPr>
        <p:style>
          <a:lnRef idx="1">
            <a:schemeClr val="dk1"/>
          </a:lnRef>
          <a:fillRef idx="2">
            <a:schemeClr val="dk1"/>
          </a:fillRef>
          <a:effectRef idx="1">
            <a:schemeClr val="dk1"/>
          </a:effectRef>
          <a:fontRef idx="minor">
            <a:schemeClr val="dk1"/>
          </a:fontRef>
        </p:style>
        <p:txBody>
          <a:bodyPr>
            <a:noAutofit/>
          </a:bodyPr>
          <a:lstStyle/>
          <a:p>
            <a:pPr algn="just">
              <a:buNone/>
            </a:pPr>
            <a:r>
              <a:rPr lang="en-ZA" sz="1800" u="sng" dirty="0" smtClean="0">
                <a:solidFill>
                  <a:schemeClr val="tx1"/>
                </a:solidFill>
                <a:latin typeface="+mj-lt"/>
                <a:cs typeface="Arial" pitchFamily="34" charset="0"/>
              </a:rPr>
              <a:t>Section 18G</a:t>
            </a:r>
          </a:p>
          <a:p>
            <a:pPr marL="514350" indent="-457200" algn="just">
              <a:buFont typeface="+mj-lt"/>
              <a:buAutoNum type="arabicPeriod"/>
            </a:pPr>
            <a:r>
              <a:rPr lang="en-ZA" sz="1800" dirty="0" smtClean="0">
                <a:solidFill>
                  <a:schemeClr val="tx1"/>
                </a:solidFill>
                <a:latin typeface="+mj-lt"/>
                <a:cs typeface="Arial" pitchFamily="34" charset="0"/>
              </a:rPr>
              <a:t>Section 18G prohibits filming and distribution of films and photographs depicting sexual assault and violence against children. </a:t>
            </a:r>
          </a:p>
          <a:p>
            <a:pPr marL="514350" indent="-457200" algn="just">
              <a:buFont typeface="+mj-lt"/>
              <a:buAutoNum type="arabicPeriod"/>
            </a:pPr>
            <a:r>
              <a:rPr lang="en-ZA" sz="1800" dirty="0" smtClean="0">
                <a:solidFill>
                  <a:schemeClr val="tx1"/>
                </a:solidFill>
                <a:latin typeface="+mj-lt"/>
                <a:cs typeface="Arial" pitchFamily="34" charset="0"/>
              </a:rPr>
              <a:t>The word “electronic” and “network site” were removed to ensure that there is a blanket prohibition with respect to the distribution of such content and the words electronic may restrict or limit the scope. The words “social media” were inserted to ensure that such distribution platforms are included in the prohibition.</a:t>
            </a:r>
          </a:p>
          <a:p>
            <a:pPr marL="514350" indent="-457200" algn="just">
              <a:buFont typeface="+mj-lt"/>
              <a:buAutoNum type="arabicPeriod"/>
            </a:pPr>
            <a:r>
              <a:rPr lang="en-ZA" sz="1800" dirty="0" smtClean="0">
                <a:solidFill>
                  <a:schemeClr val="tx1"/>
                </a:solidFill>
                <a:latin typeface="+mj-lt"/>
                <a:cs typeface="Arial" pitchFamily="34" charset="0"/>
              </a:rPr>
              <a:t>This section has also been revised to make provision for internet service providers to be compelled to furnish the details of the person who disseminated such content to SAPS officials for investigation and prosecution purposes (see 18G in page 41-42 of the Bill).</a:t>
            </a:r>
          </a:p>
          <a:p>
            <a:pPr algn="just">
              <a:buNone/>
            </a:pPr>
            <a:r>
              <a:rPr lang="en-ZA" sz="1800" u="sng" dirty="0" smtClean="0">
                <a:solidFill>
                  <a:schemeClr val="tx1"/>
                </a:solidFill>
                <a:latin typeface="+mj-lt"/>
                <a:cs typeface="Arial" pitchFamily="34" charset="0"/>
              </a:rPr>
              <a:t>Section 18H</a:t>
            </a:r>
            <a:endParaRPr lang="en-ZA" sz="1800" dirty="0" smtClean="0">
              <a:solidFill>
                <a:schemeClr val="tx1"/>
              </a:solidFill>
              <a:latin typeface="+mj-lt"/>
              <a:cs typeface="Arial" pitchFamily="34" charset="0"/>
            </a:endParaRPr>
          </a:p>
          <a:p>
            <a:pPr marL="400050" algn="just">
              <a:buFont typeface="+mj-lt"/>
              <a:buAutoNum type="arabicPeriod"/>
            </a:pPr>
            <a:r>
              <a:rPr lang="en-ZA" sz="1800" dirty="0" smtClean="0">
                <a:solidFill>
                  <a:schemeClr val="tx1"/>
                </a:solidFill>
                <a:latin typeface="+mj-lt"/>
                <a:cs typeface="Arial" pitchFamily="34" charset="0"/>
              </a:rPr>
              <a:t>The title of section 18H  is amended from the Bill to be in line with section 16(2) of the Constitution because section 16(2) also covers forms of hatred that are based on identifiable group characteristics and this may cause harm to individual (see page 14 of the original Bill). </a:t>
            </a:r>
            <a:endParaRPr lang="en-ZA" sz="1800" b="1" dirty="0" smtClean="0">
              <a:solidFill>
                <a:schemeClr val="tx1"/>
              </a:solidFill>
              <a:latin typeface="+mj-lt"/>
              <a:cs typeface="Arial" pitchFamily="34" charset="0"/>
            </a:endParaRPr>
          </a:p>
          <a:p>
            <a:pPr marL="400050" algn="just">
              <a:buFont typeface="+mj-lt"/>
              <a:buAutoNum type="arabicPeriod"/>
            </a:pPr>
            <a:r>
              <a:rPr lang="en-ZA" sz="1800" dirty="0" smtClean="0">
                <a:solidFill>
                  <a:schemeClr val="tx1"/>
                </a:solidFill>
                <a:latin typeface="+mj-lt"/>
                <a:cs typeface="Arial" pitchFamily="34" charset="0"/>
              </a:rPr>
              <a:t>Section 18H prohibits filming and distribution of films and photographs depicting sexual assault and violence against children. </a:t>
            </a:r>
          </a:p>
          <a:p>
            <a:pPr marL="400050" algn="just">
              <a:buFont typeface="+mj-lt"/>
              <a:buAutoNum type="arabicPeriod"/>
            </a:pPr>
            <a:r>
              <a:rPr lang="en-ZA" sz="1800" dirty="0" smtClean="0">
                <a:solidFill>
                  <a:schemeClr val="tx1"/>
                </a:solidFill>
                <a:latin typeface="+mj-lt"/>
                <a:cs typeface="Arial" pitchFamily="34" charset="0"/>
              </a:rPr>
              <a:t>The words “electronic” and “network site” were removed to ensure that there is a blanket prohibition including social media. </a:t>
            </a:r>
          </a:p>
        </p:txBody>
      </p:sp>
      <p:sp>
        <p:nvSpPr>
          <p:cNvPr id="6" name="Slide Number Placeholder 5"/>
          <p:cNvSpPr>
            <a:spLocks noGrp="1"/>
          </p:cNvSpPr>
          <p:nvPr>
            <p:ph type="sldNum" sz="quarter" idx="12"/>
          </p:nvPr>
        </p:nvSpPr>
        <p:spPr/>
        <p:txBody>
          <a:bodyPr/>
          <a:lstStyle/>
          <a:p>
            <a:fld id="{8843D58F-2DAB-1446-A47E-C34A82BC1FA1}" type="slidenum">
              <a:rPr lang="en-US" smtClean="0"/>
              <a:pPr/>
              <a:t>7</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46974"/>
          </a:xfrm>
        </p:spPr>
        <p:style>
          <a:lnRef idx="0">
            <a:scrgbClr r="0" g="0" b="0"/>
          </a:lnRef>
          <a:fillRef idx="1003">
            <a:schemeClr val="lt1"/>
          </a:fillRef>
          <a:effectRef idx="0">
            <a:scrgbClr r="0" g="0" b="0"/>
          </a:effectRef>
          <a:fontRef idx="major"/>
        </p:style>
        <p:txBody>
          <a:bodyPr>
            <a:noAutofit/>
          </a:bodyPr>
          <a:lstStyle/>
          <a:p>
            <a:r>
              <a:rPr lang="en-GB" sz="2800" b="1" dirty="0" smtClean="0">
                <a:solidFill>
                  <a:schemeClr val="accent6">
                    <a:lumMod val="75000"/>
                  </a:schemeClr>
                </a:solidFill>
                <a:cs typeface="Arial" pitchFamily="34" charset="0"/>
              </a:rPr>
              <a:t>AN EXTENSIVE CLAUSE BY CLAUSE AMENDMENT LIST [4]</a:t>
            </a:r>
            <a:endParaRPr lang="en-US" sz="2800" b="1" dirty="0">
              <a:solidFill>
                <a:schemeClr val="accent6">
                  <a:lumMod val="75000"/>
                </a:schemeClr>
              </a:solidFill>
            </a:endParaRPr>
          </a:p>
        </p:txBody>
      </p:sp>
      <p:sp>
        <p:nvSpPr>
          <p:cNvPr id="3" name="Content Placeholder 2"/>
          <p:cNvSpPr>
            <a:spLocks noGrp="1"/>
          </p:cNvSpPr>
          <p:nvPr>
            <p:ph idx="1"/>
          </p:nvPr>
        </p:nvSpPr>
        <p:spPr>
          <a:xfrm>
            <a:off x="0" y="746975"/>
            <a:ext cx="9144000" cy="6111025"/>
          </a:xfrm>
        </p:spPr>
        <p:style>
          <a:lnRef idx="1">
            <a:schemeClr val="dk1"/>
          </a:lnRef>
          <a:fillRef idx="2">
            <a:schemeClr val="dk1"/>
          </a:fillRef>
          <a:effectRef idx="1">
            <a:schemeClr val="dk1"/>
          </a:effectRef>
          <a:fontRef idx="minor">
            <a:schemeClr val="dk1"/>
          </a:fontRef>
        </p:style>
        <p:txBody>
          <a:bodyPr>
            <a:noAutofit/>
          </a:bodyPr>
          <a:lstStyle/>
          <a:p>
            <a:pPr algn="just">
              <a:buNone/>
            </a:pPr>
            <a:r>
              <a:rPr lang="en-ZA" sz="1800" u="sng" dirty="0" smtClean="0">
                <a:solidFill>
                  <a:schemeClr val="tx1"/>
                </a:solidFill>
                <a:latin typeface="+mj-lt"/>
                <a:cs typeface="Arial" pitchFamily="34" charset="0"/>
              </a:rPr>
              <a:t>Section 18I</a:t>
            </a:r>
          </a:p>
          <a:p>
            <a:pPr algn="just">
              <a:buNone/>
            </a:pPr>
            <a:r>
              <a:rPr lang="en-ZA" sz="1800" dirty="0" smtClean="0">
                <a:solidFill>
                  <a:schemeClr val="tx1"/>
                </a:solidFill>
                <a:latin typeface="+mj-lt"/>
                <a:cs typeface="Arial" pitchFamily="34" charset="0"/>
              </a:rPr>
              <a:t>The word digital has been removed as it appears to be repetitive.</a:t>
            </a:r>
          </a:p>
          <a:p>
            <a:pPr algn="just">
              <a:buNone/>
            </a:pPr>
            <a:r>
              <a:rPr lang="en-ZA" sz="1800" u="sng" dirty="0" smtClean="0">
                <a:solidFill>
                  <a:schemeClr val="tx1"/>
                </a:solidFill>
                <a:latin typeface="+mj-lt"/>
                <a:cs typeface="Arial" pitchFamily="34" charset="0"/>
              </a:rPr>
              <a:t>Section 24</a:t>
            </a:r>
          </a:p>
          <a:p>
            <a:pPr algn="just">
              <a:buNone/>
            </a:pPr>
            <a:r>
              <a:rPr lang="en-ZA" sz="1800" dirty="0" smtClean="0">
                <a:solidFill>
                  <a:schemeClr val="tx1"/>
                </a:solidFill>
                <a:latin typeface="+mj-lt"/>
                <a:cs typeface="Arial" pitchFamily="34" charset="0"/>
              </a:rPr>
              <a:t>Section 24 deals with distribution of film or game by a distributor.</a:t>
            </a:r>
          </a:p>
          <a:p>
            <a:pPr algn="just">
              <a:buNone/>
            </a:pPr>
            <a:r>
              <a:rPr lang="en-ZA" sz="1800" dirty="0" smtClean="0">
                <a:solidFill>
                  <a:schemeClr val="tx1"/>
                </a:solidFill>
                <a:latin typeface="+mj-lt"/>
                <a:cs typeface="Arial" pitchFamily="34" charset="0"/>
              </a:rPr>
              <a:t>The word “under the age of 18” has been deleted as it is a common cause that minor attains</a:t>
            </a:r>
          </a:p>
          <a:p>
            <a:pPr algn="just">
              <a:buNone/>
            </a:pPr>
            <a:r>
              <a:rPr lang="en-ZA" sz="1800" dirty="0" smtClean="0">
                <a:solidFill>
                  <a:schemeClr val="tx1"/>
                </a:solidFill>
                <a:latin typeface="+mj-lt"/>
                <a:cs typeface="Arial" pitchFamily="34" charset="0"/>
              </a:rPr>
              <a:t>the age of majority on 18 and apart  from the aforesaid 18 is also stated in paragraph (c).</a:t>
            </a:r>
          </a:p>
          <a:p>
            <a:pPr algn="just">
              <a:buNone/>
            </a:pPr>
            <a:r>
              <a:rPr lang="en-ZA" sz="1800" u="sng" dirty="0" smtClean="0">
                <a:solidFill>
                  <a:schemeClr val="tx1"/>
                </a:solidFill>
                <a:latin typeface="+mj-lt"/>
                <a:cs typeface="Arial" pitchFamily="34" charset="0"/>
              </a:rPr>
              <a:t>Section 24A</a:t>
            </a:r>
          </a:p>
          <a:p>
            <a:pPr algn="just">
              <a:buNone/>
            </a:pPr>
            <a:r>
              <a:rPr lang="en-ZA" sz="1800" dirty="0" smtClean="0">
                <a:solidFill>
                  <a:schemeClr val="tx1"/>
                </a:solidFill>
                <a:latin typeface="+mj-lt"/>
                <a:cs typeface="Arial" pitchFamily="34" charset="0"/>
              </a:rPr>
              <a:t>Section 24A deals with offences, prohibitions and penalties on distribution and exhibition of </a:t>
            </a:r>
          </a:p>
          <a:p>
            <a:pPr marL="44450" indent="12700" algn="just">
              <a:buNone/>
            </a:pPr>
            <a:r>
              <a:rPr lang="en-ZA" sz="1800" dirty="0" smtClean="0">
                <a:solidFill>
                  <a:schemeClr val="tx1"/>
                </a:solidFill>
                <a:latin typeface="+mj-lt"/>
                <a:cs typeface="Arial" pitchFamily="34" charset="0"/>
              </a:rPr>
              <a:t>films, games and publications in accordance with the criminal justice process whereas section 6B deals with non-compliance administratively.</a:t>
            </a:r>
          </a:p>
          <a:p>
            <a:pPr algn="just">
              <a:buNone/>
            </a:pPr>
            <a:r>
              <a:rPr lang="en-ZA" sz="1800" dirty="0" smtClean="0">
                <a:solidFill>
                  <a:schemeClr val="tx1"/>
                </a:solidFill>
                <a:latin typeface="+mj-lt"/>
                <a:cs typeface="Arial" pitchFamily="34" charset="0"/>
              </a:rPr>
              <a:t>The word “newspaper, magazine or advertisement” was deleted and the word “publication” </a:t>
            </a:r>
          </a:p>
          <a:p>
            <a:pPr algn="just">
              <a:buNone/>
            </a:pPr>
            <a:r>
              <a:rPr lang="en-ZA" sz="1800" dirty="0" smtClean="0">
                <a:solidFill>
                  <a:schemeClr val="tx1"/>
                </a:solidFill>
                <a:latin typeface="+mj-lt"/>
                <a:cs typeface="Arial" pitchFamily="34" charset="0"/>
              </a:rPr>
              <a:t>was inserted because it includes “newspaper, magazine or advertisement” and goes beyond </a:t>
            </a:r>
          </a:p>
          <a:p>
            <a:pPr algn="just">
              <a:buNone/>
            </a:pPr>
            <a:r>
              <a:rPr lang="en-ZA" sz="1800" dirty="0" smtClean="0">
                <a:solidFill>
                  <a:schemeClr val="tx1"/>
                </a:solidFill>
                <a:latin typeface="+mj-lt"/>
                <a:cs typeface="Arial" pitchFamily="34" charset="0"/>
              </a:rPr>
              <a:t>the aforementioned. </a:t>
            </a:r>
          </a:p>
          <a:p>
            <a:pPr algn="just">
              <a:buNone/>
            </a:pPr>
            <a:r>
              <a:rPr lang="en-ZA" sz="1800" u="sng" dirty="0" smtClean="0">
                <a:solidFill>
                  <a:schemeClr val="tx1"/>
                </a:solidFill>
                <a:latin typeface="+mj-lt"/>
                <a:cs typeface="Arial" pitchFamily="34" charset="0"/>
              </a:rPr>
              <a:t>Section 24B</a:t>
            </a:r>
          </a:p>
          <a:p>
            <a:pPr marL="0" indent="0" algn="just">
              <a:buNone/>
            </a:pPr>
            <a:r>
              <a:rPr lang="en-ZA" sz="1800" dirty="0" smtClean="0">
                <a:solidFill>
                  <a:schemeClr val="tx1"/>
                </a:solidFill>
                <a:latin typeface="+mj-lt"/>
                <a:cs typeface="Arial" pitchFamily="34" charset="0"/>
              </a:rPr>
              <a:t>The Department of Justice (State law Advisors) has proposed amendments to this provision to ensure conformity with the principal legislation in respect of sexual offences. To this end, both the definition and the sentence in respect of the offence will now be determined in accordance with the criminal law legislation (see the proposal by the Department of Justice in the Annexures).</a:t>
            </a:r>
          </a:p>
          <a:p>
            <a:pPr algn="just">
              <a:buFont typeface="Arial" pitchFamily="34" charset="0"/>
              <a:buChar char="•"/>
            </a:pPr>
            <a:endParaRPr lang="en-ZA" sz="1600" dirty="0" smtClean="0">
              <a:solidFill>
                <a:schemeClr val="tx1"/>
              </a:solidFill>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8</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799"/>
            <a:ext cx="9144000" cy="969818"/>
          </a:xfrm>
        </p:spPr>
        <p:style>
          <a:lnRef idx="0">
            <a:scrgbClr r="0" g="0" b="0"/>
          </a:lnRef>
          <a:fillRef idx="1003">
            <a:schemeClr val="lt1"/>
          </a:fillRef>
          <a:effectRef idx="0">
            <a:scrgbClr r="0" g="0" b="0"/>
          </a:effectRef>
          <a:fontRef idx="major"/>
        </p:style>
        <p:txBody>
          <a:bodyPr>
            <a:noAutofit/>
          </a:bodyPr>
          <a:lstStyle/>
          <a:p>
            <a:r>
              <a:rPr lang="en-GB" sz="3000" b="1" dirty="0" smtClean="0">
                <a:solidFill>
                  <a:schemeClr val="accent6">
                    <a:lumMod val="75000"/>
                  </a:schemeClr>
                </a:solidFill>
                <a:cs typeface="Arial" pitchFamily="34" charset="0"/>
              </a:rPr>
              <a:t>AN EXTENSIVE CLAUSE BY CLAUSE AMENDMENT LIST [5</a:t>
            </a:r>
            <a:r>
              <a:rPr lang="en-GB" sz="3200" b="1" dirty="0" smtClean="0">
                <a:solidFill>
                  <a:schemeClr val="accent6">
                    <a:lumMod val="75000"/>
                  </a:schemeClr>
                </a:solidFill>
                <a:cs typeface="Arial" pitchFamily="34" charset="0"/>
              </a:rPr>
              <a:t>]</a:t>
            </a:r>
            <a:endParaRPr lang="en-US" sz="3200" b="1" dirty="0">
              <a:solidFill>
                <a:schemeClr val="accent6">
                  <a:lumMod val="75000"/>
                </a:schemeClr>
              </a:solidFill>
            </a:endParaRPr>
          </a:p>
        </p:txBody>
      </p:sp>
      <p:sp>
        <p:nvSpPr>
          <p:cNvPr id="3" name="Content Placeholder 2"/>
          <p:cNvSpPr>
            <a:spLocks noGrp="1"/>
          </p:cNvSpPr>
          <p:nvPr>
            <p:ph idx="1"/>
          </p:nvPr>
        </p:nvSpPr>
        <p:spPr>
          <a:xfrm>
            <a:off x="0" y="790719"/>
            <a:ext cx="9144000" cy="5439930"/>
          </a:xfrm>
        </p:spPr>
        <p:style>
          <a:lnRef idx="1">
            <a:schemeClr val="dk1"/>
          </a:lnRef>
          <a:fillRef idx="2">
            <a:schemeClr val="dk1"/>
          </a:fillRef>
          <a:effectRef idx="1">
            <a:schemeClr val="dk1"/>
          </a:effectRef>
          <a:fontRef idx="minor">
            <a:schemeClr val="dk1"/>
          </a:fontRef>
        </p:style>
        <p:txBody>
          <a:bodyPr>
            <a:noAutofit/>
          </a:bodyPr>
          <a:lstStyle/>
          <a:p>
            <a:pPr algn="just">
              <a:buNone/>
            </a:pPr>
            <a:r>
              <a:rPr lang="en-ZA" sz="1900" u="sng" dirty="0" smtClean="0">
                <a:solidFill>
                  <a:schemeClr val="tx1"/>
                </a:solidFill>
                <a:latin typeface="+mj-lt"/>
                <a:cs typeface="Arial" pitchFamily="34" charset="0"/>
              </a:rPr>
              <a:t>Section 24E(1)</a:t>
            </a:r>
            <a:endParaRPr lang="en-ZA" sz="1900" dirty="0" smtClean="0">
              <a:solidFill>
                <a:schemeClr val="tx1"/>
              </a:solidFill>
              <a:latin typeface="+mj-lt"/>
              <a:cs typeface="Arial" pitchFamily="34" charset="0"/>
            </a:endParaRPr>
          </a:p>
          <a:p>
            <a:pPr algn="just">
              <a:buFont typeface="Arial" pitchFamily="34" charset="0"/>
              <a:buChar char="•"/>
            </a:pPr>
            <a:r>
              <a:rPr lang="en-ZA" sz="1900" dirty="0" smtClean="0">
                <a:solidFill>
                  <a:schemeClr val="tx1"/>
                </a:solidFill>
                <a:latin typeface="+mj-lt"/>
                <a:cs typeface="Arial" pitchFamily="34" charset="0"/>
              </a:rPr>
              <a:t>Section 24E(1) deals with offences, prohibitions and penalties on distribution of private photographs and films. This is to ensure that there is recourse for complainants as there is currently no comprehensive legislative provision.</a:t>
            </a:r>
            <a:endParaRPr lang="en-ZA" sz="1900" b="1" dirty="0" smtClean="0">
              <a:solidFill>
                <a:schemeClr val="tx1"/>
              </a:solidFill>
              <a:latin typeface="+mj-lt"/>
              <a:cs typeface="Arial" pitchFamily="34" charset="0"/>
            </a:endParaRPr>
          </a:p>
          <a:p>
            <a:pPr algn="just">
              <a:buFont typeface="Arial" pitchFamily="34" charset="0"/>
              <a:buChar char="•"/>
            </a:pPr>
            <a:r>
              <a:rPr lang="en-ZA" sz="1900" dirty="0" smtClean="0">
                <a:solidFill>
                  <a:schemeClr val="tx1"/>
                </a:solidFill>
                <a:latin typeface="+mj-lt"/>
                <a:cs typeface="Arial" pitchFamily="34" charset="0"/>
              </a:rPr>
              <a:t>This section has been revised to ensure that consent of the person depicted in the film of photograph at the time of creating thereof cannot be used as a defence. Furthermore, the provision of what constitutes private has been revised in line with the public inputs received (see 24E(1) in page 53-54 of the Bill).</a:t>
            </a:r>
          </a:p>
          <a:p>
            <a:pPr algn="just">
              <a:buNone/>
            </a:pPr>
            <a:r>
              <a:rPr lang="en-ZA" sz="1900" u="sng" dirty="0" smtClean="0">
                <a:solidFill>
                  <a:schemeClr val="tx1"/>
                </a:solidFill>
                <a:latin typeface="+mj-lt"/>
                <a:cs typeface="Arial" pitchFamily="34" charset="0"/>
              </a:rPr>
              <a:t>Section 27A</a:t>
            </a:r>
          </a:p>
          <a:p>
            <a:pPr algn="just">
              <a:buFont typeface="Arial" pitchFamily="34" charset="0"/>
              <a:buChar char="•"/>
            </a:pPr>
            <a:r>
              <a:rPr lang="en-ZA" sz="1900" dirty="0" smtClean="0">
                <a:solidFill>
                  <a:schemeClr val="tx1"/>
                </a:solidFill>
                <a:latin typeface="+mj-lt"/>
                <a:cs typeface="Arial" pitchFamily="34" charset="0"/>
              </a:rPr>
              <a:t>This section has been expanded to include other forms of prohibited content which internet service providers are obliged to report on (see 27A in page 55 of the Bill).</a:t>
            </a:r>
          </a:p>
          <a:p>
            <a:pPr algn="just">
              <a:buNone/>
            </a:pPr>
            <a:r>
              <a:rPr lang="en-ZA" sz="1900" u="sng" dirty="0">
                <a:solidFill>
                  <a:schemeClr val="tx1"/>
                </a:solidFill>
                <a:latin typeface="+mj-lt"/>
                <a:cs typeface="Arial" pitchFamily="34" charset="0"/>
              </a:rPr>
              <a:t>Section 31A</a:t>
            </a:r>
          </a:p>
          <a:p>
            <a:pPr algn="just">
              <a:buFont typeface="Arial" pitchFamily="34" charset="0"/>
              <a:buChar char="•"/>
            </a:pPr>
            <a:r>
              <a:rPr lang="en-ZA" sz="1900" dirty="0">
                <a:solidFill>
                  <a:schemeClr val="tx1"/>
                </a:solidFill>
                <a:latin typeface="+mj-lt"/>
                <a:cs typeface="Arial" pitchFamily="34" charset="0"/>
              </a:rPr>
              <a:t>During the public consultation, it was emphasised that all publications by the Minister pursuant to this Act (once promulgated) should be subject to public participation. To this end the provisions in section 31A have been added (see 31A in page 57 of the Bill).</a:t>
            </a:r>
          </a:p>
          <a:p>
            <a:pPr lvl="1" algn="just">
              <a:buFont typeface="Arial" pitchFamily="34" charset="0"/>
              <a:buChar char="•"/>
            </a:pPr>
            <a:endParaRPr lang="en-ZA" sz="1800" dirty="0" smtClean="0">
              <a:solidFill>
                <a:schemeClr val="tx1"/>
              </a:solidFill>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9</a:t>
            </a:fld>
            <a:endParaRPr lang="en-US" dirty="0"/>
          </a:p>
        </p:txBody>
      </p:sp>
    </p:spTree>
    <p:extLst>
      <p:ext uri="{BB962C8B-B14F-4D97-AF65-F5344CB8AC3E}">
        <p14:creationId xmlns:p14="http://schemas.microsoft.com/office/powerpoint/2010/main" xmlns="" val="3385621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24914</TotalTime>
  <Words>1470</Words>
  <Application>Microsoft Office PowerPoint</Application>
  <PresentationFormat>On-screen Show (4:3)</PresentationFormat>
  <Paragraphs>95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Further deliberations on the Films and Publications Amendment Bill  [B37 – 2015].  16 MAY 2017  </vt:lpstr>
      <vt:lpstr>PRESENTATION OUTLINE</vt:lpstr>
      <vt:lpstr>INTRODUCTION</vt:lpstr>
      <vt:lpstr>UPDATED FEEDBACK AND RESPONSE TO PCC CONCERNS</vt:lpstr>
      <vt:lpstr>AN EXTENSIVE CLAUSE BY CLAUSE AMENDMENT LIST [1]</vt:lpstr>
      <vt:lpstr>AN EXTENSIVE CLAUSE BY CLAUSE AMENDMENT LIST [2]</vt:lpstr>
      <vt:lpstr>AN EXTENSIVE CLAUSE BY CLAUSE AMENDMENT LIST [3]</vt:lpstr>
      <vt:lpstr>AN EXTENSIVE CLAUSE BY CLAUSE AMENDMENT LIST [4]</vt:lpstr>
      <vt:lpstr>AN EXTENSIVE CLAUSE BY CLAUSE AMENDMENT LIST [5]</vt:lpstr>
      <vt:lpstr>ADVISE FROM THE DEPARTMENT OF JUSTICE (STATE LAW ADVISOR)</vt:lpstr>
      <vt:lpstr>CONCLUSION</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1249</cp:revision>
  <cp:lastPrinted>2017-03-02T10:56:30Z</cp:lastPrinted>
  <dcterms:created xsi:type="dcterms:W3CDTF">2013-08-14T15:53:00Z</dcterms:created>
  <dcterms:modified xsi:type="dcterms:W3CDTF">2017-05-17T09:33:24Z</dcterms:modified>
</cp:coreProperties>
</file>