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43"/>
  </p:notesMasterIdLst>
  <p:handoutMasterIdLst>
    <p:handoutMasterId r:id="rId44"/>
  </p:handoutMasterIdLst>
  <p:sldIdLst>
    <p:sldId id="256" r:id="rId2"/>
    <p:sldId id="429" r:id="rId3"/>
    <p:sldId id="435" r:id="rId4"/>
    <p:sldId id="436" r:id="rId5"/>
    <p:sldId id="446" r:id="rId6"/>
    <p:sldId id="458" r:id="rId7"/>
    <p:sldId id="441" r:id="rId8"/>
    <p:sldId id="459" r:id="rId9"/>
    <p:sldId id="442" r:id="rId10"/>
    <p:sldId id="460" r:id="rId11"/>
    <p:sldId id="452" r:id="rId12"/>
    <p:sldId id="437" r:id="rId13"/>
    <p:sldId id="430" r:id="rId14"/>
    <p:sldId id="431" r:id="rId15"/>
    <p:sldId id="432" r:id="rId16"/>
    <p:sldId id="433" r:id="rId17"/>
    <p:sldId id="434" r:id="rId18"/>
    <p:sldId id="448" r:id="rId19"/>
    <p:sldId id="382" r:id="rId20"/>
    <p:sldId id="383" r:id="rId21"/>
    <p:sldId id="439" r:id="rId22"/>
    <p:sldId id="447" r:id="rId23"/>
    <p:sldId id="404" r:id="rId24"/>
    <p:sldId id="405" r:id="rId25"/>
    <p:sldId id="406" r:id="rId26"/>
    <p:sldId id="449" r:id="rId27"/>
    <p:sldId id="407" r:id="rId28"/>
    <p:sldId id="408" r:id="rId29"/>
    <p:sldId id="409" r:id="rId30"/>
    <p:sldId id="411" r:id="rId31"/>
    <p:sldId id="413" r:id="rId32"/>
    <p:sldId id="414" r:id="rId33"/>
    <p:sldId id="450" r:id="rId34"/>
    <p:sldId id="453" r:id="rId35"/>
    <p:sldId id="461" r:id="rId36"/>
    <p:sldId id="417" r:id="rId37"/>
    <p:sldId id="454" r:id="rId38"/>
    <p:sldId id="455" r:id="rId39"/>
    <p:sldId id="456" r:id="rId40"/>
    <p:sldId id="457" r:id="rId41"/>
    <p:sldId id="451"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3F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7" autoAdjust="0"/>
    <p:restoredTop sz="85040" autoAdjust="0"/>
  </p:normalViewPr>
  <p:slideViewPr>
    <p:cSldViewPr snapToGrid="0" snapToObjects="1">
      <p:cViewPr varScale="1">
        <p:scale>
          <a:sx n="98" d="100"/>
          <a:sy n="98" d="100"/>
        </p:scale>
        <p:origin x="-2004" y="-108"/>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2376"/>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ZA" dirty="0" smtClean="0"/>
              <a:t>TOTAL BUDGET OVER MTEF PERIOD</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2017/18</c:v>
                </c:pt>
                <c:pt idx="1">
                  <c:v>2018/19</c:v>
                </c:pt>
                <c:pt idx="2">
                  <c:v>2019/20</c:v>
                </c:pt>
              </c:strCache>
            </c:strRef>
          </c:cat>
          <c:val>
            <c:numRef>
              <c:f>Sheet1!$B$2:$B$5</c:f>
              <c:numCache>
                <c:formatCode>"R"#,##0_);[Red]\("R"#,##0\)</c:formatCode>
                <c:ptCount val="4"/>
                <c:pt idx="0">
                  <c:v>1425100000</c:v>
                </c:pt>
                <c:pt idx="1">
                  <c:v>1520700000</c:v>
                </c:pt>
                <c:pt idx="2">
                  <c:v>1612300000</c:v>
                </c:pt>
              </c:numCache>
            </c:numRef>
          </c:val>
        </c:ser>
        <c:ser>
          <c:idx val="1"/>
          <c:order val="1"/>
          <c:tx>
            <c:strRef>
              <c:f>Sheet1!$C$1</c:f>
              <c:strCache>
                <c:ptCount val="1"/>
                <c:pt idx="0">
                  <c:v>Column1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2017/18</c:v>
                </c:pt>
                <c:pt idx="1">
                  <c:v>2018/19</c:v>
                </c:pt>
                <c:pt idx="2">
                  <c:v>2019/20</c:v>
                </c:pt>
              </c:strCache>
            </c:strRef>
          </c:cat>
          <c:val>
            <c:numRef>
              <c:f>Sheet1!$C$2:$C$5</c:f>
              <c:numCache>
                <c:formatCode>General</c:formatCode>
                <c:ptCount val="4"/>
              </c:numCache>
            </c:numRef>
          </c:val>
        </c:ser>
        <c:ser>
          <c:idx val="2"/>
          <c:order val="2"/>
          <c:tx>
            <c:strRef>
              <c:f>Sheet1!$D$1</c:f>
              <c:strCache>
                <c:ptCount val="1"/>
                <c:pt idx="0">
                  <c:v>Column2</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2017/18</c:v>
                </c:pt>
                <c:pt idx="1">
                  <c:v>2018/19</c:v>
                </c:pt>
                <c:pt idx="2">
                  <c:v>2019/20</c:v>
                </c:pt>
              </c:strCache>
            </c:strRef>
          </c:cat>
          <c:val>
            <c:numRef>
              <c:f>Sheet1!$D$2:$D$5</c:f>
              <c:numCache>
                <c:formatCode>General</c:formatCode>
                <c:ptCount val="4"/>
              </c:numCache>
            </c:numRef>
          </c:val>
        </c:ser>
        <c:dLbls>
          <c:showVal val="1"/>
        </c:dLbls>
        <c:gapWidth val="164"/>
        <c:overlap val="-22"/>
        <c:axId val="113779072"/>
        <c:axId val="113780608"/>
      </c:barChart>
      <c:catAx>
        <c:axId val="113779072"/>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780608"/>
        <c:crosses val="autoZero"/>
        <c:auto val="1"/>
        <c:lblAlgn val="ctr"/>
        <c:lblOffset val="100"/>
      </c:catAx>
      <c:valAx>
        <c:axId val="113780608"/>
        <c:scaling>
          <c:orientation val="minMax"/>
        </c:scaling>
        <c:axPos val="l"/>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77907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Budget per Programme</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Sheet1!$B$2:$B$6</c:f>
              <c:numCache>
                <c:formatCode>"R"#,##0_);[Red]\("R"#,##0\)</c:formatCode>
                <c:ptCount val="5"/>
                <c:pt idx="0">
                  <c:v>62800000</c:v>
                </c:pt>
                <c:pt idx="1">
                  <c:v>8500000</c:v>
                </c:pt>
                <c:pt idx="2">
                  <c:v>22300000</c:v>
                </c:pt>
                <c:pt idx="3">
                  <c:v>1331500000</c:v>
                </c:pt>
                <c:pt idx="4">
                  <c:v>1425100000</c:v>
                </c:pt>
              </c:numCache>
            </c:numRef>
          </c:val>
        </c:ser>
        <c:ser>
          <c:idx val="1"/>
          <c:order val="1"/>
          <c:tx>
            <c:strRef>
              <c:f>Sheet1!$C$1</c:f>
              <c:strCache>
                <c:ptCount val="1"/>
                <c:pt idx="0">
                  <c:v>Series 2</c:v>
                </c:pt>
              </c:strCache>
            </c:strRef>
          </c:tx>
          <c:spPr>
            <a:solidFill>
              <a:schemeClr val="accent2"/>
            </a:solidFill>
            <a:ln>
              <a:noFill/>
            </a:ln>
            <a:effectLst/>
          </c:spPr>
          <c:cat>
            <c:strRef>
              <c:f>Sheet1!$A$2:$A$6</c:f>
              <c:strCache>
                <c:ptCount val="5"/>
                <c:pt idx="0">
                  <c:v>Programme 1</c:v>
                </c:pt>
                <c:pt idx="1">
                  <c:v>Programme 2</c:v>
                </c:pt>
                <c:pt idx="2">
                  <c:v>Programme 3</c:v>
                </c:pt>
                <c:pt idx="3">
                  <c:v>Programme 4</c:v>
                </c:pt>
                <c:pt idx="4">
                  <c:v>Total</c:v>
                </c:pt>
              </c:strCache>
            </c:strRef>
          </c:cat>
          <c:val>
            <c:numRef>
              <c:f>Sheet1!$C$2:$C$6</c:f>
              <c:numCache>
                <c:formatCode>General</c:formatCode>
                <c:ptCount val="5"/>
              </c:numCache>
            </c:numRef>
          </c:val>
        </c:ser>
        <c:ser>
          <c:idx val="2"/>
          <c:order val="2"/>
          <c:tx>
            <c:strRef>
              <c:f>Sheet1!$D$1</c:f>
              <c:strCache>
                <c:ptCount val="1"/>
                <c:pt idx="0">
                  <c:v>Series 3</c:v>
                </c:pt>
              </c:strCache>
            </c:strRef>
          </c:tx>
          <c:spPr>
            <a:solidFill>
              <a:schemeClr val="accent3"/>
            </a:solidFill>
            <a:ln>
              <a:noFill/>
            </a:ln>
            <a:effectLst/>
          </c:spPr>
          <c:cat>
            <c:strRef>
              <c:f>Sheet1!$A$2:$A$6</c:f>
              <c:strCache>
                <c:ptCount val="5"/>
                <c:pt idx="0">
                  <c:v>Programme 1</c:v>
                </c:pt>
                <c:pt idx="1">
                  <c:v>Programme 2</c:v>
                </c:pt>
                <c:pt idx="2">
                  <c:v>Programme 3</c:v>
                </c:pt>
                <c:pt idx="3">
                  <c:v>Programme 4</c:v>
                </c:pt>
                <c:pt idx="4">
                  <c:v>Total</c:v>
                </c:pt>
              </c:strCache>
            </c:strRef>
          </c:cat>
          <c:val>
            <c:numRef>
              <c:f>Sheet1!$D$2:$D$6</c:f>
              <c:numCache>
                <c:formatCode>General</c:formatCode>
                <c:ptCount val="5"/>
              </c:numCache>
            </c:numRef>
          </c:val>
        </c:ser>
        <c:dLbls/>
        <c:gapWidth val="219"/>
        <c:overlap val="-27"/>
        <c:axId val="113828224"/>
        <c:axId val="113829760"/>
      </c:barChart>
      <c:catAx>
        <c:axId val="113828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829760"/>
        <c:crosses val="autoZero"/>
        <c:auto val="1"/>
        <c:lblAlgn val="ctr"/>
        <c:lblOffset val="100"/>
      </c:catAx>
      <c:valAx>
        <c:axId val="113829760"/>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82822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2017/18 –</a:t>
            </a:r>
            <a:r>
              <a:rPr lang="en-ZA" baseline="0" dirty="0" smtClean="0"/>
              <a:t> Excluding Transfers to Entities</a:t>
            </a:r>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Sheet1!$B$2:$B$6</c:f>
              <c:numCache>
                <c:formatCode>"R"#,##0_);[Red]\("R"#,##0\)</c:formatCode>
                <c:ptCount val="5"/>
                <c:pt idx="0">
                  <c:v>62800000</c:v>
                </c:pt>
                <c:pt idx="1">
                  <c:v>8500000</c:v>
                </c:pt>
                <c:pt idx="2">
                  <c:v>22200000</c:v>
                </c:pt>
                <c:pt idx="3">
                  <c:v>6700000</c:v>
                </c:pt>
                <c:pt idx="4">
                  <c:v>100200000</c:v>
                </c:pt>
              </c:numCache>
            </c:numRef>
          </c:val>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Programme 1</c:v>
                </c:pt>
                <c:pt idx="1">
                  <c:v>Programme 2</c:v>
                </c:pt>
                <c:pt idx="2">
                  <c:v>Programme 3</c:v>
                </c:pt>
                <c:pt idx="3">
                  <c:v>Programme 4</c:v>
                </c:pt>
                <c:pt idx="4">
                  <c:v>Total</c:v>
                </c:pt>
              </c:strCache>
            </c:strRef>
          </c:cat>
          <c:val>
            <c:numRef>
              <c:f>Sheet1!$D$2:$D$6</c:f>
              <c:numCache>
                <c:formatCode>General</c:formatCode>
                <c:ptCount val="5"/>
              </c:numCache>
            </c:numRef>
          </c:val>
        </c:ser>
        <c:dLbls>
          <c:showVal val="1"/>
        </c:dLbls>
        <c:gapWidth val="219"/>
        <c:overlap val="-27"/>
        <c:axId val="118508544"/>
        <c:axId val="118522624"/>
      </c:barChart>
      <c:catAx>
        <c:axId val="118508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522624"/>
        <c:crosses val="autoZero"/>
        <c:auto val="1"/>
        <c:lblAlgn val="ctr"/>
        <c:lblOffset val="100"/>
      </c:catAx>
      <c:valAx>
        <c:axId val="118522624"/>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5085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t>Budget</a:t>
            </a:r>
            <a:r>
              <a:rPr lang="en-ZA" baseline="0" dirty="0" smtClean="0"/>
              <a:t> per Economic Classification</a:t>
            </a:r>
            <a:endParaRPr lang="en-ZA" dirty="0"/>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Compensation of employess</c:v>
                </c:pt>
                <c:pt idx="1">
                  <c:v>Goods and Services</c:v>
                </c:pt>
                <c:pt idx="2">
                  <c:v>Transfers and Subsidies</c:v>
                </c:pt>
                <c:pt idx="3">
                  <c:v>Payment for Capital Assets</c:v>
                </c:pt>
                <c:pt idx="4">
                  <c:v>Total</c:v>
                </c:pt>
              </c:strCache>
            </c:strRef>
          </c:cat>
          <c:val>
            <c:numRef>
              <c:f>Sheet1!$B$2:$B$6</c:f>
              <c:numCache>
                <c:formatCode>"R"#,##0_);[Red]\("R"#,##0\)</c:formatCode>
                <c:ptCount val="5"/>
                <c:pt idx="0">
                  <c:v>76700000</c:v>
                </c:pt>
                <c:pt idx="1">
                  <c:v>23500000</c:v>
                </c:pt>
                <c:pt idx="2">
                  <c:v>1324900000</c:v>
                </c:pt>
                <c:pt idx="3">
                  <c:v>0</c:v>
                </c:pt>
                <c:pt idx="4">
                  <c:v>1425100000</c:v>
                </c:pt>
              </c:numCache>
            </c:numRef>
          </c:val>
        </c:ser>
        <c:dLbls>
          <c:showVal val="1"/>
        </c:dLbls>
        <c:gapWidth val="219"/>
        <c:overlap val="-27"/>
        <c:axId val="118436608"/>
        <c:axId val="118438144"/>
      </c:barChart>
      <c:catAx>
        <c:axId val="118436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438144"/>
        <c:crosses val="autoZero"/>
        <c:auto val="1"/>
        <c:lblAlgn val="ctr"/>
        <c:lblOffset val="100"/>
      </c:catAx>
      <c:valAx>
        <c:axId val="118438144"/>
        <c:scaling>
          <c:orientation val="minMax"/>
        </c:scaling>
        <c:axPos val="l"/>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4366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0E2DA20-3A0D-4250-A9C1-55B571F4D04B}">
      <dgm:prSet custT="1"/>
      <dgm:spPr>
        <a:solidFill>
          <a:schemeClr val="accent6">
            <a:lumMod val="20000"/>
            <a:lumOff val="80000"/>
          </a:schemeClr>
        </a:solidFill>
      </dgm:spPr>
      <dgm:t>
        <a:bodyPr/>
        <a:lstStyle/>
        <a:p>
          <a:r>
            <a:rPr lang="en-ZA" sz="2800" dirty="0" smtClean="0">
              <a:solidFill>
                <a:schemeClr val="tx1"/>
              </a:solidFill>
            </a:rPr>
            <a:t>A Vibrant and sustainable communication services for an informed citizenry and positive image of South Africa.</a:t>
          </a:r>
          <a:endParaRPr lang="en-ZA" sz="2800" dirty="0">
            <a:solidFill>
              <a:schemeClr val="tx1"/>
            </a:solidFill>
          </a:endParaRPr>
        </a:p>
      </dgm:t>
    </dgm:pt>
    <dgm:pt modelId="{7B6473BA-BC5A-49BE-9935-FD63850F04DA}" type="sibTrans" cxnId="{B18E5271-E0CD-4DCE-80B3-13A5739A4A43}">
      <dgm:prSet/>
      <dgm:spPr/>
      <dgm:t>
        <a:bodyPr/>
        <a:lstStyle/>
        <a:p>
          <a:endParaRPr lang="en-ZA"/>
        </a:p>
      </dgm:t>
    </dgm:pt>
    <dgm:pt modelId="{4942502D-12CF-4290-A1AF-5196BA3ADEC8}" type="parTrans" cxnId="{B18E5271-E0CD-4DCE-80B3-13A5739A4A43}">
      <dgm:prSet/>
      <dgm:spPr/>
      <dgm:t>
        <a:bodyPr/>
        <a:lstStyle/>
        <a:p>
          <a:endParaRPr lang="en-ZA"/>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ZA"/>
        </a:p>
      </dgm:t>
    </dgm:pt>
    <dgm:pt modelId="{B7B97E2B-968F-492E-A7B7-F135D63284C7}" type="pres">
      <dgm:prSet presAssocID="{60E2DA20-3A0D-4250-A9C1-55B571F4D04B}" presName="parentText" presStyleLbl="node1" presStyleIdx="0" presStyleCnt="1" custScaleY="157455" custLinFactNeighborX="-563" custLinFactNeighborY="1362">
        <dgm:presLayoutVars>
          <dgm:chMax val="0"/>
          <dgm:bulletEnabled val="1"/>
        </dgm:presLayoutVars>
      </dgm:prSet>
      <dgm:spPr/>
      <dgm:t>
        <a:bodyPr/>
        <a:lstStyle/>
        <a:p>
          <a:endParaRPr lang="en-ZA"/>
        </a:p>
      </dgm:t>
    </dgm:pt>
  </dgm:ptLst>
  <dgm:cxnLst>
    <dgm:cxn modelId="{B260C20E-A887-47D5-B15B-E4EA958DE894}" type="presOf" srcId="{3C4A8AA8-3D0E-4F88-8273-1F35BBA6FD66}" destId="{7119F704-33DB-4DC1-8DD7-4F87FB542776}" srcOrd="0" destOrd="0" presId="urn:microsoft.com/office/officeart/2005/8/layout/vList2"/>
    <dgm:cxn modelId="{DD0ECC97-9235-4F59-87F1-A4830E1FAD40}" type="presOf" srcId="{60E2DA20-3A0D-4250-A9C1-55B571F4D04B}" destId="{B7B97E2B-968F-492E-A7B7-F135D63284C7}" srcOrd="0" destOrd="0" presId="urn:microsoft.com/office/officeart/2005/8/layout/vList2"/>
    <dgm:cxn modelId="{B18E5271-E0CD-4DCE-80B3-13A5739A4A43}" srcId="{3C4A8AA8-3D0E-4F88-8273-1F35BBA6FD66}" destId="{60E2DA20-3A0D-4250-A9C1-55B571F4D04B}" srcOrd="0" destOrd="0" parTransId="{4942502D-12CF-4290-A1AF-5196BA3ADEC8}" sibTransId="{7B6473BA-BC5A-49BE-9935-FD63850F04DA}"/>
    <dgm:cxn modelId="{D9E6061C-28E2-4B72-87D8-68C78B42A574}" type="presParOf" srcId="{7119F704-33DB-4DC1-8DD7-4F87FB542776}" destId="{B7B97E2B-968F-492E-A7B7-F135D63284C7}"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D0EB31F-6593-4022-9F79-5AFDAAD83CFD}">
      <dgm:prSet custT="1"/>
      <dgm:spPr>
        <a:solidFill>
          <a:schemeClr val="accent6">
            <a:lumMod val="20000"/>
            <a:lumOff val="80000"/>
          </a:schemeClr>
        </a:solidFill>
      </dgm:spPr>
      <dgm:t>
        <a:bodyPr/>
        <a:lstStyle/>
        <a:p>
          <a:pPr algn="just" rtl="0"/>
          <a:r>
            <a:rPr lang="en-US" sz="1800" b="1" dirty="0" smtClean="0">
              <a:solidFill>
                <a:srgbClr val="C00000"/>
              </a:solidFill>
              <a:latin typeface="Arial" panose="020B0604020202020204" pitchFamily="34" charset="0"/>
              <a:cs typeface="Arial" panose="020B0604020202020204" pitchFamily="34" charset="0"/>
            </a:rPr>
            <a:t>Mission</a:t>
          </a:r>
        </a:p>
        <a:p>
          <a:pPr algn="just" rtl="0"/>
          <a:r>
            <a:rPr lang="en-ZA" sz="1800" b="0" dirty="0" smtClean="0">
              <a:solidFill>
                <a:schemeClr val="tx1"/>
              </a:solidFill>
              <a:latin typeface="Calibri"/>
            </a:rPr>
            <a:t>Create an enabling environment for the provision</a:t>
          </a:r>
        </a:p>
        <a:p>
          <a:pPr algn="just"/>
          <a:r>
            <a:rPr lang="en-ZA" sz="1800" b="0" dirty="0" smtClean="0">
              <a:solidFill>
                <a:schemeClr val="tx1"/>
              </a:solidFill>
              <a:latin typeface="Calibri"/>
            </a:rPr>
            <a:t>of inclusive communication services to all South</a:t>
          </a:r>
        </a:p>
        <a:p>
          <a:pPr algn="just"/>
          <a:r>
            <a:rPr lang="en-ZA" sz="1800" b="0" dirty="0" smtClean="0">
              <a:solidFill>
                <a:schemeClr val="tx1"/>
              </a:solidFill>
              <a:latin typeface="Calibri"/>
            </a:rPr>
            <a:t>Africans in a manner that promotes socio-economic</a:t>
          </a:r>
        </a:p>
        <a:p>
          <a:pPr algn="just"/>
          <a:r>
            <a:rPr lang="en-ZA" sz="1800" b="0" dirty="0" smtClean="0">
              <a:solidFill>
                <a:schemeClr val="tx1"/>
              </a:solidFill>
              <a:latin typeface="Calibri"/>
            </a:rPr>
            <a:t>development and investment through broadcasting,</a:t>
          </a:r>
        </a:p>
        <a:p>
          <a:pPr algn="just"/>
          <a:r>
            <a:rPr lang="en-ZA" sz="1800" b="0" dirty="0" smtClean="0">
              <a:solidFill>
                <a:schemeClr val="tx1"/>
              </a:solidFill>
              <a:latin typeface="Calibri"/>
            </a:rPr>
            <a:t>new media, print media and other new technologies,</a:t>
          </a:r>
        </a:p>
        <a:p>
          <a:pPr algn="just"/>
          <a:r>
            <a:rPr lang="en-ZA" sz="1800" b="0" dirty="0" smtClean="0">
              <a:solidFill>
                <a:schemeClr val="tx1"/>
              </a:solidFill>
              <a:latin typeface="Calibri"/>
            </a:rPr>
            <a:t>and brand the country locally, regionally and</a:t>
          </a:r>
        </a:p>
        <a:p>
          <a:pPr algn="just"/>
          <a:r>
            <a:rPr lang="en-ZA" sz="1800" b="0" dirty="0" smtClean="0">
              <a:solidFill>
                <a:schemeClr val="tx1"/>
              </a:solidFill>
              <a:latin typeface="Calibri"/>
            </a:rPr>
            <a:t>internationally.</a:t>
          </a:r>
          <a:endParaRPr lang="en-US" sz="1800" b="0" dirty="0">
            <a:solidFill>
              <a:schemeClr val="tx1"/>
            </a:solidFill>
          </a:endParaRPr>
        </a:p>
      </dgm:t>
    </dgm:pt>
    <dgm:pt modelId="{874EB2CC-F9D1-4ED9-8900-5FE371F7DC3C}" type="parTrans" cxnId="{FF758A17-AECC-4794-BA1C-0C745AE36DC0}">
      <dgm:prSet/>
      <dgm:spPr/>
      <dgm:t>
        <a:bodyPr/>
        <a:lstStyle/>
        <a:p>
          <a:pPr algn="just"/>
          <a:endParaRPr lang="en-US"/>
        </a:p>
      </dgm:t>
    </dgm:pt>
    <dgm:pt modelId="{6C15DBF3-BC35-482D-BD9F-AB440DD4E248}" type="sibTrans" cxnId="{FF758A17-AECC-4794-BA1C-0C745AE36DC0}">
      <dgm:prSet/>
      <dgm:spPr/>
      <dgm:t>
        <a:bodyPr/>
        <a:lstStyle/>
        <a:p>
          <a:pPr algn="just"/>
          <a:endParaRPr lang="en-US"/>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ZA"/>
        </a:p>
      </dgm:t>
    </dgm:pt>
    <dgm:pt modelId="{1692BF11-CAEC-4592-A180-32D09107A052}" type="pres">
      <dgm:prSet presAssocID="{6D0EB31F-6593-4022-9F79-5AFDAAD83CFD}" presName="parentText" presStyleLbl="node1" presStyleIdx="0" presStyleCnt="1" custScaleY="123943" custLinFactNeighborX="-313" custLinFactNeighborY="-21098">
        <dgm:presLayoutVars>
          <dgm:chMax val="0"/>
          <dgm:bulletEnabled val="1"/>
        </dgm:presLayoutVars>
      </dgm:prSet>
      <dgm:spPr/>
      <dgm:t>
        <a:bodyPr/>
        <a:lstStyle/>
        <a:p>
          <a:endParaRPr lang="en-US"/>
        </a:p>
      </dgm:t>
    </dgm:pt>
  </dgm:ptLst>
  <dgm:cxnLst>
    <dgm:cxn modelId="{FF758A17-AECC-4794-BA1C-0C745AE36DC0}" srcId="{3C4A8AA8-3D0E-4F88-8273-1F35BBA6FD66}" destId="{6D0EB31F-6593-4022-9F79-5AFDAAD83CFD}" srcOrd="0" destOrd="0" parTransId="{874EB2CC-F9D1-4ED9-8900-5FE371F7DC3C}" sibTransId="{6C15DBF3-BC35-482D-BD9F-AB440DD4E248}"/>
    <dgm:cxn modelId="{92BAC62C-745D-4566-B965-2FF6FCC5DE06}" type="presOf" srcId="{3C4A8AA8-3D0E-4F88-8273-1F35BBA6FD66}" destId="{7119F704-33DB-4DC1-8DD7-4F87FB542776}" srcOrd="0" destOrd="0" presId="urn:microsoft.com/office/officeart/2005/8/layout/vList2"/>
    <dgm:cxn modelId="{CA2C6464-2B62-426A-A48C-83ABED24FCEB}" type="presOf" srcId="{6D0EB31F-6593-4022-9F79-5AFDAAD83CFD}" destId="{1692BF11-CAEC-4592-A180-32D09107A052}" srcOrd="0" destOrd="0" presId="urn:microsoft.com/office/officeart/2005/8/layout/vList2"/>
    <dgm:cxn modelId="{784593B5-CE1A-4D83-9758-81F038C3A686}" type="presParOf" srcId="{7119F704-33DB-4DC1-8DD7-4F87FB542776}" destId="{1692BF11-CAEC-4592-A180-32D09107A05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E516C5-658D-43B4-BC91-9813E5DA474D}" type="datetimeFigureOut">
              <a:rPr lang="en-ZA" smtClean="0"/>
              <a:pPr/>
              <a:t>2017/05/11</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1ECAE55-0EBA-4272-9FD1-57A86E86C971}" type="slidenum">
              <a:rPr lang="en-ZA" smtClean="0"/>
              <a:pPr/>
              <a:t>‹#›</a:t>
            </a:fld>
            <a:endParaRPr lang="en-ZA"/>
          </a:p>
        </p:txBody>
      </p:sp>
    </p:spTree>
    <p:extLst>
      <p:ext uri="{BB962C8B-B14F-4D97-AF65-F5344CB8AC3E}">
        <p14:creationId xmlns:p14="http://schemas.microsoft.com/office/powerpoint/2010/main" xmlns="" val="103251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8056"/>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50446" y="0"/>
            <a:ext cx="2945659" cy="498056"/>
          </a:xfrm>
          <a:prstGeom prst="rect">
            <a:avLst/>
          </a:prstGeom>
        </p:spPr>
        <p:txBody>
          <a:bodyPr vert="horz" lIns="91431" tIns="45715" rIns="91431" bIns="45715" rtlCol="0"/>
          <a:lstStyle>
            <a:lvl1pPr algn="r">
              <a:defRPr sz="1200"/>
            </a:lvl1pPr>
          </a:lstStyle>
          <a:p>
            <a:fld id="{5D9B06C2-F63B-4A9B-881F-17D574CDC071}" type="datetimeFigureOut">
              <a:rPr lang="en-ZA" smtClean="0"/>
              <a:pPr/>
              <a:t>2017/05/11</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5"/>
            <a:ext cx="2945659" cy="498055"/>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6" y="9428585"/>
            <a:ext cx="2945659" cy="498055"/>
          </a:xfrm>
          <a:prstGeom prst="rect">
            <a:avLst/>
          </a:prstGeom>
        </p:spPr>
        <p:txBody>
          <a:bodyPr vert="horz" lIns="91431" tIns="45715" rIns="91431" bIns="45715"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a:t>
            </a:fld>
            <a:endParaRPr lang="en-ZA" dirty="0"/>
          </a:p>
        </p:txBody>
      </p:sp>
    </p:spTree>
    <p:extLst>
      <p:ext uri="{BB962C8B-B14F-4D97-AF65-F5344CB8AC3E}">
        <p14:creationId xmlns:p14="http://schemas.microsoft.com/office/powerpoint/2010/main" xmlns="" val="355493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34</a:t>
            </a:fld>
            <a:endParaRPr lang="en-ZA" dirty="0"/>
          </a:p>
        </p:txBody>
      </p:sp>
    </p:spTree>
    <p:extLst>
      <p:ext uri="{BB962C8B-B14F-4D97-AF65-F5344CB8AC3E}">
        <p14:creationId xmlns:p14="http://schemas.microsoft.com/office/powerpoint/2010/main" xmlns="" val="288334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35</a:t>
            </a:fld>
            <a:endParaRPr lang="en-ZA" dirty="0"/>
          </a:p>
        </p:txBody>
      </p:sp>
    </p:spTree>
    <p:extLst>
      <p:ext uri="{BB962C8B-B14F-4D97-AF65-F5344CB8AC3E}">
        <p14:creationId xmlns:p14="http://schemas.microsoft.com/office/powerpoint/2010/main" xmlns="" val="207598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41</a:t>
            </a:fld>
            <a:endParaRPr lang="en-ZA" dirty="0"/>
          </a:p>
        </p:txBody>
      </p:sp>
    </p:spTree>
    <p:extLst>
      <p:ext uri="{BB962C8B-B14F-4D97-AF65-F5344CB8AC3E}">
        <p14:creationId xmlns:p14="http://schemas.microsoft.com/office/powerpoint/2010/main" xmlns="" val="173536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a:t>
            </a:fld>
            <a:endParaRPr lang="en-ZA" dirty="0"/>
          </a:p>
        </p:txBody>
      </p:sp>
    </p:spTree>
    <p:extLst>
      <p:ext uri="{BB962C8B-B14F-4D97-AF65-F5344CB8AC3E}">
        <p14:creationId xmlns:p14="http://schemas.microsoft.com/office/powerpoint/2010/main" xmlns="" val="211634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p:spPr>
        <p:txBody>
          <a:bodyPr/>
          <a:lstStyle>
            <a:lvl1pPr eaLnBrk="0" hangingPunct="0">
              <a:defRPr sz="3600">
                <a:solidFill>
                  <a:schemeClr val="tx1"/>
                </a:solidFill>
                <a:latin typeface="Arial" panose="020B0604020202020204" pitchFamily="34" charset="0"/>
                <a:cs typeface="Arial" panose="020B0604020202020204" pitchFamily="34" charset="0"/>
              </a:defRPr>
            </a:lvl1pPr>
            <a:lvl2pPr marL="742876" indent="-285721" eaLnBrk="0" hangingPunct="0">
              <a:defRPr sz="3600">
                <a:solidFill>
                  <a:schemeClr val="tx1"/>
                </a:solidFill>
                <a:latin typeface="Arial" panose="020B0604020202020204" pitchFamily="34" charset="0"/>
                <a:cs typeface="Arial" panose="020B0604020202020204" pitchFamily="34" charset="0"/>
              </a:defRPr>
            </a:lvl2pPr>
            <a:lvl3pPr marL="1142886" indent="-228577" eaLnBrk="0" hangingPunct="0">
              <a:defRPr sz="3600">
                <a:solidFill>
                  <a:schemeClr val="tx1"/>
                </a:solidFill>
                <a:latin typeface="Arial" panose="020B0604020202020204" pitchFamily="34" charset="0"/>
                <a:cs typeface="Arial" panose="020B0604020202020204" pitchFamily="34" charset="0"/>
              </a:defRPr>
            </a:lvl3pPr>
            <a:lvl4pPr marL="1600040" indent="-228577" eaLnBrk="0" hangingPunct="0">
              <a:defRPr sz="3600">
                <a:solidFill>
                  <a:schemeClr val="tx1"/>
                </a:solidFill>
                <a:latin typeface="Arial" panose="020B0604020202020204" pitchFamily="34" charset="0"/>
                <a:cs typeface="Arial" panose="020B0604020202020204" pitchFamily="34" charset="0"/>
              </a:defRPr>
            </a:lvl4pPr>
            <a:lvl5pPr marL="2057194" indent="-228577" eaLnBrk="0" hangingPunct="0">
              <a:defRPr sz="3600">
                <a:solidFill>
                  <a:schemeClr val="tx1"/>
                </a:solidFill>
                <a:latin typeface="Arial" panose="020B0604020202020204" pitchFamily="34" charset="0"/>
                <a:cs typeface="Arial" panose="020B0604020202020204" pitchFamily="34" charset="0"/>
              </a:defRPr>
            </a:lvl5pPr>
            <a:lvl6pPr marL="2514348"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502"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8657"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5811" indent="-228577" defTabSz="1052408"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eaLnBrk="1" hangingPunct="1"/>
            <a:fld id="{58E4D12E-C317-4670-A7C0-629F4300FB21}" type="slidenum">
              <a:rPr lang="en-ZA" altLang="en-US" sz="1200">
                <a:latin typeface="Times New Roman" panose="02020603050405020304" pitchFamily="18" charset="0"/>
              </a:rPr>
              <a:pPr eaLnBrk="1" hangingPunct="1"/>
              <a:t>3</a:t>
            </a:fld>
            <a:endParaRPr lang="en-ZA" altLang="en-US" sz="1200" dirty="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bwMode="auto">
          <a:xfrm>
            <a:off x="917575" y="746125"/>
            <a:ext cx="4960938" cy="371951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cs typeface="Arial" panose="020B0604020202020204" pitchFamily="34" charset="0"/>
            </a:endParaRPr>
          </a:p>
        </p:txBody>
      </p:sp>
    </p:spTree>
    <p:extLst>
      <p:ext uri="{BB962C8B-B14F-4D97-AF65-F5344CB8AC3E}">
        <p14:creationId xmlns:p14="http://schemas.microsoft.com/office/powerpoint/2010/main" xmlns="" val="8213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4</a:t>
            </a:fld>
            <a:endParaRPr lang="en-ZA" dirty="0"/>
          </a:p>
        </p:txBody>
      </p:sp>
    </p:spTree>
    <p:extLst>
      <p:ext uri="{BB962C8B-B14F-4D97-AF65-F5344CB8AC3E}">
        <p14:creationId xmlns:p14="http://schemas.microsoft.com/office/powerpoint/2010/main" xmlns="" val="15773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5</a:t>
            </a:fld>
            <a:endParaRPr lang="en-ZA" dirty="0"/>
          </a:p>
        </p:txBody>
      </p:sp>
    </p:spTree>
    <p:extLst>
      <p:ext uri="{BB962C8B-B14F-4D97-AF65-F5344CB8AC3E}">
        <p14:creationId xmlns:p14="http://schemas.microsoft.com/office/powerpoint/2010/main" xmlns="" val="203507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6</a:t>
            </a:fld>
            <a:endParaRPr lang="en-ZA" dirty="0"/>
          </a:p>
        </p:txBody>
      </p:sp>
    </p:spTree>
    <p:extLst>
      <p:ext uri="{BB962C8B-B14F-4D97-AF65-F5344CB8AC3E}">
        <p14:creationId xmlns:p14="http://schemas.microsoft.com/office/powerpoint/2010/main" xmlns="" val="1766355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xmlns="" val="314337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xmlns="" val="63014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17</a:t>
            </a:fld>
            <a:endParaRPr lang="en-ZA" dirty="0"/>
          </a:p>
        </p:txBody>
      </p:sp>
    </p:spTree>
    <p:extLst>
      <p:ext uri="{BB962C8B-B14F-4D97-AF65-F5344CB8AC3E}">
        <p14:creationId xmlns:p14="http://schemas.microsoft.com/office/powerpoint/2010/main" xmlns="" val="377431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28BB59-9179-4A6D-A9B6-B8AB2E036B37}"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38D63-6539-412B-B4ED-0E3A3B1EC1C9}"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B54DA-658D-42D2-99E5-F3A4E1CD2B53}"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5F9BC-A561-4396-A0AE-01D55B7443D8}"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5C89A-E14E-4663-BFD8-784B2D6F125A}"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97DB5-5E5E-49D4-8309-4DCB55DE28CC}"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594F61-6A70-48F8-8C77-7A01FFECDC8B}" type="datetime1">
              <a:rPr lang="en-US" smtClean="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AF76C-FDEB-4EB8-A3CD-CC5B54E10B15}" type="datetime1">
              <a:rPr lang="en-US" smtClean="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52DD7-D894-4483-8EC3-A9D194317E7F}" type="datetime1">
              <a:rPr lang="en-US" smtClean="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2692CA-5558-4C7F-9675-BB349B47E21B}"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95F2B-440C-4E88-A33C-340A6782EF55}"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DCCCD-4CE1-4735-9B90-55E200CCF88B}" type="datetime1">
              <a:rPr lang="en-US" smtClean="0"/>
              <a:pPr/>
              <a:t>5/11/2017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485" y="192505"/>
            <a:ext cx="3962400" cy="2175954"/>
          </a:xfrm>
        </p:spPr>
        <p:txBody>
          <a:bodyPr>
            <a:noAutofit/>
          </a:bodyPr>
          <a:lstStyle/>
          <a:p>
            <a:pPr lvl="1" algn="l" defTabSz="457200"/>
            <a:r>
              <a:rPr lang="en-ZA" sz="3200" b="1" dirty="0" smtClean="0">
                <a:solidFill>
                  <a:schemeClr val="accent6">
                    <a:lumMod val="75000"/>
                  </a:schemeClr>
                </a:solidFill>
                <a:latin typeface="+mn-lt"/>
              </a:rPr>
              <a:t>DoC  </a:t>
            </a:r>
            <a:r>
              <a:rPr lang="en-ZA" sz="3200" b="1" dirty="0">
                <a:solidFill>
                  <a:schemeClr val="accent6">
                    <a:lumMod val="75000"/>
                  </a:schemeClr>
                </a:solidFill>
                <a:latin typeface="+mn-lt"/>
              </a:rPr>
              <a:t>p</a:t>
            </a:r>
            <a:r>
              <a:rPr lang="en-ZA" sz="3200" b="1" dirty="0" smtClean="0">
                <a:solidFill>
                  <a:schemeClr val="accent6">
                    <a:lumMod val="75000"/>
                  </a:schemeClr>
                </a:solidFill>
                <a:latin typeface="+mn-lt"/>
              </a:rPr>
              <a:t>resentation on the Annual Performance Plan (2017/18 – 2019/20)</a:t>
            </a:r>
            <a:r>
              <a:rPr lang="en-ZA" sz="2800" b="1" dirty="0" smtClean="0">
                <a:solidFill>
                  <a:schemeClr val="accent6">
                    <a:lumMod val="75000"/>
                  </a:schemeClr>
                </a:solidFill>
                <a:latin typeface="+mn-lt"/>
              </a:rPr>
              <a:t/>
            </a:r>
            <a:br>
              <a:rPr lang="en-ZA" sz="2800" b="1" dirty="0" smtClean="0">
                <a:solidFill>
                  <a:schemeClr val="accent6">
                    <a:lumMod val="75000"/>
                  </a:schemeClr>
                </a:solidFill>
                <a:latin typeface="+mn-lt"/>
              </a:rPr>
            </a:br>
            <a:r>
              <a:rPr lang="en-ZA" sz="2000" b="1" dirty="0">
                <a:solidFill>
                  <a:schemeClr val="accent6">
                    <a:lumMod val="75000"/>
                  </a:schemeClr>
                </a:solidFill>
              </a:rPr>
              <a:t/>
            </a:r>
            <a:br>
              <a:rPr lang="en-ZA" sz="2000" b="1" dirty="0">
                <a:solidFill>
                  <a:schemeClr val="accent6">
                    <a:lumMod val="75000"/>
                  </a:schemeClr>
                </a:solidFill>
              </a:rPr>
            </a:br>
            <a:endParaRPr lang="en-US" sz="2000"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pic>
        <p:nvPicPr>
          <p:cNvPr id="5" name="Picture 4"/>
          <p:cNvPicPr>
            <a:picLocks noChangeAspect="1"/>
          </p:cNvPicPr>
          <p:nvPr/>
        </p:nvPicPr>
        <p:blipFill>
          <a:blip r:embed="rId4"/>
          <a:stretch>
            <a:fillRect/>
          </a:stretch>
        </p:blipFill>
        <p:spPr>
          <a:xfrm>
            <a:off x="7460657" y="5432133"/>
            <a:ext cx="1018120" cy="1018120"/>
          </a:xfrm>
          <a:prstGeom prst="rect">
            <a:avLst/>
          </a:prstGeom>
        </p:spPr>
      </p:pic>
      <p:sp>
        <p:nvSpPr>
          <p:cNvPr id="6" name="Title 1"/>
          <p:cNvSpPr txBox="1">
            <a:spLocks/>
          </p:cNvSpPr>
          <p:nvPr/>
        </p:nvSpPr>
        <p:spPr>
          <a:xfrm>
            <a:off x="135485" y="1807945"/>
            <a:ext cx="3962400" cy="2368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l" defTabSz="457200"/>
            <a:r>
              <a:rPr lang="en-ZA" sz="2800" b="1" kern="0" dirty="0" smtClean="0">
                <a:solidFill>
                  <a:schemeClr val="accent6">
                    <a:lumMod val="75000"/>
                  </a:schemeClr>
                </a:solidFill>
                <a:latin typeface="+mn-lt"/>
              </a:rPr>
              <a:t/>
            </a:r>
            <a:br>
              <a:rPr lang="en-ZA" sz="2800" b="1" kern="0" dirty="0" smtClean="0">
                <a:solidFill>
                  <a:schemeClr val="accent6">
                    <a:lumMod val="75000"/>
                  </a:schemeClr>
                </a:solidFill>
                <a:latin typeface="+mn-lt"/>
              </a:rPr>
            </a:br>
            <a:r>
              <a:rPr lang="en-ZA" sz="2000" b="1" kern="0" dirty="0" smtClean="0">
                <a:solidFill>
                  <a:schemeClr val="accent6">
                    <a:lumMod val="75000"/>
                  </a:schemeClr>
                </a:solidFill>
              </a:rPr>
              <a:t/>
            </a:r>
            <a:br>
              <a:rPr lang="en-ZA" sz="2000" b="1" kern="0" dirty="0" smtClean="0">
                <a:solidFill>
                  <a:schemeClr val="accent6">
                    <a:lumMod val="75000"/>
                  </a:schemeClr>
                </a:solidFill>
              </a:rPr>
            </a:br>
            <a:endParaRPr lang="en-US" sz="2000" b="1" kern="0" dirty="0">
              <a:solidFill>
                <a:schemeClr val="tx1"/>
              </a:solidFill>
            </a:endParaRPr>
          </a:p>
        </p:txBody>
      </p:sp>
      <p:sp>
        <p:nvSpPr>
          <p:cNvPr id="7" name="Title 1"/>
          <p:cNvSpPr txBox="1">
            <a:spLocks/>
          </p:cNvSpPr>
          <p:nvPr/>
        </p:nvSpPr>
        <p:spPr>
          <a:xfrm>
            <a:off x="135485" y="2098307"/>
            <a:ext cx="3962400" cy="12801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lgn="l" defTabSz="457200"/>
            <a:endParaRPr lang="en-ZA" sz="3200" b="1" kern="0" dirty="0" smtClean="0">
              <a:solidFill>
                <a:schemeClr val="accent6">
                  <a:lumMod val="75000"/>
                </a:schemeClr>
              </a:solidFill>
              <a:latin typeface="+mn-lt"/>
            </a:endParaRPr>
          </a:p>
          <a:p>
            <a:pPr marL="0" lvl="1" algn="ctr" defTabSz="457200"/>
            <a:endParaRPr lang="en-ZA" sz="3600" b="1" dirty="0" smtClean="0">
              <a:solidFill>
                <a:schemeClr val="accent6">
                  <a:lumMod val="50000"/>
                </a:schemeClr>
              </a:solidFill>
            </a:endParaRPr>
          </a:p>
          <a:p>
            <a:pPr marL="0" lvl="1" algn="ctr" defTabSz="457200"/>
            <a:r>
              <a:rPr lang="en-ZA" sz="3200" b="1" dirty="0" smtClean="0">
                <a:solidFill>
                  <a:schemeClr val="accent6">
                    <a:lumMod val="50000"/>
                  </a:schemeClr>
                </a:solidFill>
              </a:rPr>
              <a:t>10 May </a:t>
            </a:r>
            <a:r>
              <a:rPr lang="en-ZA" sz="3200" b="1" dirty="0">
                <a:solidFill>
                  <a:schemeClr val="accent6">
                    <a:lumMod val="50000"/>
                  </a:schemeClr>
                </a:solidFill>
              </a:rPr>
              <a:t>2017 </a:t>
            </a:r>
            <a:br>
              <a:rPr lang="en-ZA" sz="3200" b="1" dirty="0">
                <a:solidFill>
                  <a:schemeClr val="accent6">
                    <a:lumMod val="50000"/>
                  </a:schemeClr>
                </a:solidFill>
              </a:rPr>
            </a:br>
            <a:r>
              <a:rPr lang="en-ZA" sz="3200" b="1" dirty="0">
                <a:solidFill>
                  <a:schemeClr val="accent6">
                    <a:lumMod val="50000"/>
                  </a:schemeClr>
                </a:solidFill>
              </a:rPr>
              <a:t/>
            </a:r>
            <a:br>
              <a:rPr lang="en-ZA" sz="3200" b="1" dirty="0">
                <a:solidFill>
                  <a:schemeClr val="accent6">
                    <a:lumMod val="50000"/>
                  </a:schemeClr>
                </a:solidFill>
              </a:rPr>
            </a:br>
            <a:endParaRPr lang="en-US" sz="3200" b="1" dirty="0">
              <a:solidFill>
                <a:schemeClr val="accent6">
                  <a:lumMod val="50000"/>
                </a:schemeClr>
              </a:solidFill>
            </a:endParaRPr>
          </a:p>
        </p:txBody>
      </p:sp>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29"/>
            <a:ext cx="8229600" cy="473893"/>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[6]</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44091"/>
            <a:ext cx="8229600" cy="598771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a:t>TRANSFORMATION OF THE MEDIA INDUSTRY </a:t>
            </a:r>
            <a:endParaRPr lang="en-ZA" sz="2000" dirty="0"/>
          </a:p>
          <a:p>
            <a:pPr algn="just">
              <a:buClr>
                <a:schemeClr val="accent6">
                  <a:lumMod val="75000"/>
                </a:schemeClr>
              </a:buClr>
              <a:buFont typeface="Wingdings" panose="05000000000000000000" pitchFamily="2" charset="2"/>
              <a:buChar char="q"/>
            </a:pPr>
            <a:r>
              <a:rPr lang="en-GB" sz="1800" dirty="0" smtClean="0"/>
              <a:t>Government </a:t>
            </a:r>
            <a:r>
              <a:rPr lang="en-GB" sz="1800" dirty="0"/>
              <a:t>also began to consider the institutions and structures that placed limitations on media freedom and diversity, for example, monopoly ownership of the press</a:t>
            </a:r>
            <a:r>
              <a:rPr lang="en-GB" sz="1800" dirty="0" smtClean="0"/>
              <a:t>.</a:t>
            </a:r>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Government also identified a need to review some of the </a:t>
            </a:r>
            <a:r>
              <a:rPr lang="en-GB" sz="1800" dirty="0" smtClean="0"/>
              <a:t>policies </a:t>
            </a:r>
            <a:r>
              <a:rPr lang="en-GB" sz="1800" dirty="0"/>
              <a:t>in areas where there has not been effective change/transformation towards a more democratic order, e.g. print media ownership patterns remain largely untransformed and alternative voices, more especially of the poor and most disadvantaged still remain largely unheard in the media environment</a:t>
            </a:r>
            <a:r>
              <a:rPr lang="en-GB" sz="1800" dirty="0" smtClean="0"/>
              <a:t>.</a:t>
            </a:r>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The DoC/GCIS held a two-day Print Media Transformation, Accountability and Diversity Colloquium on 25 and 26 August 2016 at Freedom Park, </a:t>
            </a:r>
            <a:r>
              <a:rPr lang="en-GB" sz="1800" dirty="0" smtClean="0"/>
              <a:t>Pretoria</a:t>
            </a:r>
            <a:r>
              <a:rPr lang="en-GB" sz="1800" dirty="0"/>
              <a:t>.</a:t>
            </a:r>
            <a:endParaRPr lang="en-GB" sz="1800" dirty="0" smtClean="0"/>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The purpose of the Colloquium </a:t>
            </a:r>
            <a:r>
              <a:rPr lang="en-GB" sz="1800" dirty="0" smtClean="0"/>
              <a:t>was: to </a:t>
            </a:r>
            <a:r>
              <a:rPr lang="en-GB" sz="1800" dirty="0"/>
              <a:t>bring together a broad range of stakeholders to contribute positively to a debate on media transformation and </a:t>
            </a:r>
            <a:r>
              <a:rPr lang="en-GB" sz="1800" dirty="0" smtClean="0"/>
              <a:t>diversity; It also  interrogated </a:t>
            </a:r>
            <a:r>
              <a:rPr lang="en-GB" sz="1800" dirty="0"/>
              <a:t>issues within the media environment to effect positive </a:t>
            </a:r>
            <a:r>
              <a:rPr lang="en-GB" sz="1800" dirty="0" smtClean="0"/>
              <a:t>change; </a:t>
            </a:r>
            <a:r>
              <a:rPr lang="en-GB" sz="1800" dirty="0"/>
              <a:t>inform the media transformation and diversity policy </a:t>
            </a:r>
            <a:r>
              <a:rPr lang="en-GB" sz="1800" dirty="0" smtClean="0"/>
              <a:t>process and  Secure </a:t>
            </a:r>
            <a:r>
              <a:rPr lang="en-GB" sz="1800" dirty="0"/>
              <a:t>diversity and plurality of content and media ownership in a free and democratic constitutional state.</a:t>
            </a: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13775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87339"/>
            <a:ext cx="8720489"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[7]</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8383" y="761833"/>
            <a:ext cx="8720489" cy="5594517"/>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a:t>COMMUNITY BROADCASTING SUPPORT SCHEME: SUSTAINING COMMUNITY EMPOWERMENT</a:t>
            </a:r>
            <a:endParaRPr lang="en-ZA" sz="2000" b="1" dirty="0"/>
          </a:p>
          <a:p>
            <a:pPr algn="just">
              <a:buClr>
                <a:schemeClr val="accent6">
                  <a:lumMod val="75000"/>
                </a:schemeClr>
              </a:buClr>
              <a:buFont typeface="Wingdings" panose="05000000000000000000" pitchFamily="2" charset="2"/>
              <a:buChar char="q"/>
            </a:pPr>
            <a:r>
              <a:rPr lang="en-ZA" sz="1800" dirty="0"/>
              <a:t>The support for the community radio sector was initiated in 1998 as part of an effort by the government to build the fledgling community radio sector as a new phenomenon in the new democratic dispensation.</a:t>
            </a:r>
          </a:p>
          <a:p>
            <a:pPr algn="just">
              <a:buClr>
                <a:schemeClr val="accent6">
                  <a:lumMod val="75000"/>
                </a:schemeClr>
              </a:buClr>
              <a:buFont typeface="Wingdings" panose="05000000000000000000" pitchFamily="2" charset="2"/>
              <a:buChar char="q"/>
            </a:pPr>
            <a:r>
              <a:rPr lang="en-ZA" sz="1800" dirty="0"/>
              <a:t>The support was limited to </a:t>
            </a:r>
            <a:r>
              <a:rPr lang="en-ZA" sz="1800" dirty="0" smtClean="0"/>
              <a:t>infrastructure assistance </a:t>
            </a:r>
            <a:r>
              <a:rPr lang="en-ZA" sz="1800" dirty="0"/>
              <a:t>for community radio in the </a:t>
            </a:r>
            <a:r>
              <a:rPr lang="en-ZA" sz="1800" dirty="0" smtClean="0"/>
              <a:t>beginning and  </a:t>
            </a:r>
            <a:r>
              <a:rPr lang="en-ZA" sz="1800" dirty="0"/>
              <a:t>it later grew to include content </a:t>
            </a:r>
            <a:r>
              <a:rPr lang="en-ZA" sz="1800" dirty="0" smtClean="0"/>
              <a:t>production; </a:t>
            </a:r>
            <a:r>
              <a:rPr lang="en-ZA" sz="1800" dirty="0"/>
              <a:t>signal distribution subsidies and capacity-building.</a:t>
            </a:r>
          </a:p>
          <a:p>
            <a:pPr algn="just">
              <a:buClr>
                <a:schemeClr val="accent6">
                  <a:lumMod val="75000"/>
                </a:schemeClr>
              </a:buClr>
              <a:buFont typeface="Wingdings" panose="05000000000000000000" pitchFamily="2" charset="2"/>
              <a:buChar char="q"/>
            </a:pPr>
            <a:r>
              <a:rPr lang="en-ZA" sz="1800" dirty="0"/>
              <a:t>Government has committed to roll-out at least one community radio in every district municipality and one community TV per province.</a:t>
            </a:r>
          </a:p>
          <a:p>
            <a:pPr algn="just">
              <a:buClr>
                <a:schemeClr val="accent6">
                  <a:lumMod val="75000"/>
                </a:schemeClr>
              </a:buClr>
              <a:buFont typeface="Wingdings" panose="05000000000000000000" pitchFamily="2" charset="2"/>
              <a:buChar char="q"/>
            </a:pPr>
            <a:r>
              <a:rPr lang="en-ZA" sz="1800" dirty="0"/>
              <a:t>Despite the growth of the community broadcasting support over the years, it had </a:t>
            </a:r>
            <a:r>
              <a:rPr lang="en-ZA" sz="1800" dirty="0" smtClean="0"/>
              <a:t>limitations </a:t>
            </a:r>
            <a:r>
              <a:rPr lang="en-ZA" sz="1800" dirty="0"/>
              <a:t>as it is not informed by a comprehensive policy, implemented on a blanket approach without looking at individual stations’ uniqueness and needs, limited to community radio to the exclusion of community TV, narrow in scope and not often linked to other government programmes around job creation and industry development, nor subjected to regular reviews for improvement.</a:t>
            </a:r>
          </a:p>
          <a:p>
            <a:pPr algn="just">
              <a:buClr>
                <a:schemeClr val="accent6">
                  <a:lumMod val="75000"/>
                </a:schemeClr>
              </a:buClr>
              <a:buFont typeface="Wingdings" panose="05000000000000000000" pitchFamily="2" charset="2"/>
              <a:buChar char="q"/>
            </a:pPr>
            <a:r>
              <a:rPr lang="en-ZA" sz="1800" dirty="0"/>
              <a:t>The Community Broadcasting Support strategy captures the issues, problems and future challenges identified by stakeholders and determines the activities to be supported for community broadcasting.</a:t>
            </a:r>
          </a:p>
          <a:p>
            <a:pPr>
              <a:buClr>
                <a:schemeClr val="accent6">
                  <a:lumMod val="75000"/>
                </a:schemeClr>
              </a:buClr>
              <a:buFont typeface="Wingdings" panose="05000000000000000000" pitchFamily="2" charset="2"/>
              <a:buChar char="q"/>
            </a:pP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1073077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533" y="2081367"/>
            <a:ext cx="7992533" cy="1754326"/>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en-ZA" sz="3600" b="1" dirty="0" smtClean="0">
                <a:solidFill>
                  <a:schemeClr val="accent6">
                    <a:lumMod val="75000"/>
                  </a:schemeClr>
                </a:solidFill>
                <a:latin typeface="Arial" panose="020B0604020202020204" pitchFamily="34" charset="0"/>
                <a:cs typeface="Arial" panose="020B0604020202020204" pitchFamily="34" charset="0"/>
              </a:rPr>
              <a:t>Annual Performance Plan </a:t>
            </a:r>
          </a:p>
          <a:p>
            <a:pPr algn="ctr"/>
            <a:r>
              <a:rPr lang="en-ZA" sz="3600" b="1" dirty="0" smtClean="0">
                <a:solidFill>
                  <a:schemeClr val="accent6">
                    <a:lumMod val="75000"/>
                  </a:schemeClr>
                </a:solidFill>
                <a:latin typeface="Arial" panose="020B0604020202020204" pitchFamily="34" charset="0"/>
                <a:cs typeface="Arial" panose="020B0604020202020204" pitchFamily="34" charset="0"/>
              </a:rPr>
              <a:t>2017/18-2019/20</a:t>
            </a:r>
          </a:p>
          <a:p>
            <a:pPr algn="ctr"/>
            <a:endParaRPr lang="en-ZA"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214424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819577171"/>
              </p:ext>
            </p:extLst>
          </p:nvPr>
        </p:nvGraphicFramePr>
        <p:xfrm>
          <a:off x="273050" y="1831596"/>
          <a:ext cx="8547422" cy="2447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284609" y="1312568"/>
            <a:ext cx="8535863" cy="446088"/>
          </a:xfrm>
          <a:prstGeom prst="rect">
            <a:avLst/>
          </a:prstGeom>
          <a:noFill/>
          <a:ln w="6350" cap="rnd" cmpd="sng" algn="ctr">
            <a:noFill/>
            <a:prstDash val="solid"/>
            <a:headEnd/>
            <a:tailEnd/>
          </a:ln>
          <a:effectLst>
            <a:outerShdw blurRad="50800" dist="38100" dir="5400000" algn="t" rotWithShape="0">
              <a:prstClr val="black">
                <a:alpha val="40000"/>
              </a:prstClr>
            </a:outerShdw>
          </a:effectLst>
        </p:spPr>
        <p:txBody>
          <a:bodyPr anchor="ctr"/>
          <a:lstStyle/>
          <a:p>
            <a:pPr fontAlgn="base">
              <a:lnSpc>
                <a:spcPct val="90000"/>
              </a:lnSpc>
              <a:spcBef>
                <a:spcPct val="0"/>
              </a:spcBef>
              <a:spcAft>
                <a:spcPct val="0"/>
              </a:spcAft>
              <a:defRPr/>
            </a:pPr>
            <a:r>
              <a:rPr lang="en-US" sz="3200" b="1" dirty="0" smtClean="0">
                <a:solidFill>
                  <a:srgbClr val="C00000"/>
                </a:solidFill>
                <a:latin typeface="Calibri"/>
              </a:rPr>
              <a:t>Vision</a:t>
            </a:r>
            <a:r>
              <a:rPr lang="en-US" sz="3200" dirty="0" smtClean="0">
                <a:solidFill>
                  <a:srgbClr val="C00000"/>
                </a:solidFill>
                <a:latin typeface="Calibri"/>
              </a:rPr>
              <a:t> </a:t>
            </a:r>
            <a:r>
              <a:rPr lang="en-US" sz="2800" dirty="0" smtClean="0">
                <a:solidFill>
                  <a:srgbClr val="C00000"/>
                </a:solidFill>
                <a:latin typeface="Calibri"/>
              </a:rPr>
              <a:t> </a:t>
            </a:r>
            <a:endParaRPr lang="en-US" sz="2800" b="1" dirty="0">
              <a:solidFill>
                <a:srgbClr val="C00000"/>
              </a:solidFill>
              <a:latin typeface="Calibri"/>
            </a:endParaRPr>
          </a:p>
        </p:txBody>
      </p:sp>
      <p:sp>
        <p:nvSpPr>
          <p:cNvPr id="11" name="Title 1"/>
          <p:cNvSpPr txBox="1">
            <a:spLocks/>
          </p:cNvSpPr>
          <p:nvPr/>
        </p:nvSpPr>
        <p:spPr>
          <a:xfrm>
            <a:off x="209564" y="231498"/>
            <a:ext cx="8610908" cy="685800"/>
          </a:xfrm>
          <a:prstGeom prst="rect">
            <a:avLst/>
          </a:prstGeom>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Calibri"/>
              </a:rPr>
              <a:t/>
            </a:r>
            <a:br>
              <a:rPr lang="en-US" sz="3600" b="1" dirty="0">
                <a:solidFill>
                  <a:srgbClr val="E15415"/>
                </a:solidFill>
                <a:latin typeface="Calibri"/>
              </a:rPr>
            </a:br>
            <a:r>
              <a:rPr lang="en-US" sz="3600" b="1" dirty="0" smtClean="0">
                <a:solidFill>
                  <a:schemeClr val="accent6">
                    <a:lumMod val="75000"/>
                  </a:schemeClr>
                </a:solidFill>
                <a:latin typeface="Calibri"/>
              </a:rPr>
              <a:t>The DoC Mandate</a:t>
            </a:r>
            <a:endParaRPr lang="en-US" sz="2000" b="1" dirty="0">
              <a:solidFill>
                <a:schemeClr val="accent6">
                  <a:lumMod val="75000"/>
                </a:schemeClr>
              </a:solidFill>
              <a:latin typeface="Calibri"/>
            </a:endParaRPr>
          </a:p>
        </p:txBody>
      </p:sp>
      <p:pic>
        <p:nvPicPr>
          <p:cNvPr id="3" name="Pictur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50496" y="4216509"/>
            <a:ext cx="1123950" cy="1461541"/>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737454" y="4186125"/>
            <a:ext cx="1409700" cy="1558316"/>
          </a:xfrm>
          <a:prstGeom prst="rect">
            <a:avLst/>
          </a:prstGeom>
        </p:spPr>
      </p:pic>
      <p:sp>
        <p:nvSpPr>
          <p:cNvPr id="6" name="AutoShape 2" descr="Image result for brands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7" name="AutoShape 4" descr="Image result for brandsa"/>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10" name="AutoShape 6" descr="Image result for mdda"/>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8" name="Slide Number Placeholder 7"/>
          <p:cNvSpPr>
            <a:spLocks noGrp="1"/>
          </p:cNvSpPr>
          <p:nvPr>
            <p:ph type="sldNum" sz="quarter" idx="12"/>
          </p:nvPr>
        </p:nvSpPr>
        <p:spPr/>
        <p:txBody>
          <a:bodyPr/>
          <a:lstStyle/>
          <a:p>
            <a:fld id="{8843D58F-2DAB-1446-A47E-C34A82BC1FA1}" type="slidenum">
              <a:rPr lang="en-US" smtClean="0"/>
              <a:pPr/>
              <a:t>13</a:t>
            </a:fld>
            <a:endParaRPr lang="en-US" dirty="0"/>
          </a:p>
        </p:txBody>
      </p:sp>
    </p:spTree>
    <p:extLst>
      <p:ext uri="{BB962C8B-B14F-4D97-AF65-F5344CB8AC3E}">
        <p14:creationId xmlns:p14="http://schemas.microsoft.com/office/powerpoint/2010/main" xmlns="" val="631458097"/>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24743398"/>
              </p:ext>
            </p:extLst>
          </p:nvPr>
        </p:nvGraphicFramePr>
        <p:xfrm>
          <a:off x="279401" y="2015070"/>
          <a:ext cx="5503332" cy="4036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209564" y="468697"/>
            <a:ext cx="8610908" cy="685800"/>
          </a:xfrm>
          <a:prstGeom prst="rect">
            <a:avLst/>
          </a:prstGeom>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Calibri"/>
              </a:rPr>
              <a:t/>
            </a:r>
            <a:br>
              <a:rPr lang="en-US" sz="3600" b="1" dirty="0">
                <a:solidFill>
                  <a:srgbClr val="E15415"/>
                </a:solidFill>
                <a:latin typeface="Calibri"/>
              </a:rPr>
            </a:br>
            <a:r>
              <a:rPr lang="en-US" sz="3600" b="1" dirty="0" smtClean="0">
                <a:solidFill>
                  <a:schemeClr val="accent6">
                    <a:lumMod val="75000"/>
                  </a:schemeClr>
                </a:solidFill>
                <a:latin typeface="Calibri"/>
              </a:rPr>
              <a:t>The DoC Mandate</a:t>
            </a:r>
            <a:endParaRPr lang="en-US" sz="2000" b="1" dirty="0">
              <a:solidFill>
                <a:schemeClr val="accent6">
                  <a:lumMod val="75000"/>
                </a:schemeClr>
              </a:solidFill>
              <a:latin typeface="Calibri"/>
            </a:endParaRPr>
          </a:p>
        </p:txBody>
      </p:sp>
      <p:sp>
        <p:nvSpPr>
          <p:cNvPr id="6" name="Rounded Rectangle 5"/>
          <p:cNvSpPr/>
          <p:nvPr/>
        </p:nvSpPr>
        <p:spPr>
          <a:xfrm>
            <a:off x="5909733" y="2015070"/>
            <a:ext cx="2910739" cy="3953930"/>
          </a:xfrm>
          <a:prstGeom prst="roundRect">
            <a:avLst/>
          </a:prstGeom>
          <a:solidFill>
            <a:schemeClr val="accent6">
              <a:lumMod val="20000"/>
              <a:lumOff val="8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400" b="1" dirty="0" smtClean="0">
                <a:solidFill>
                  <a:srgbClr val="C00000"/>
                </a:solidFill>
              </a:rPr>
              <a:t>Values</a:t>
            </a:r>
          </a:p>
          <a:p>
            <a:pPr marL="342900" lvl="0" indent="-342900">
              <a:spcBef>
                <a:spcPct val="20000"/>
              </a:spcBef>
              <a:buClr>
                <a:schemeClr val="accent6">
                  <a:lumMod val="75000"/>
                </a:schemeClr>
              </a:buClr>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Certainty of the policy environment</a:t>
            </a:r>
          </a:p>
          <a:p>
            <a:pPr marL="342900" lvl="0" indent="-342900">
              <a:spcBef>
                <a:spcPct val="20000"/>
              </a:spcBef>
              <a:buClr>
                <a:schemeClr val="accent6">
                  <a:lumMod val="75000"/>
                </a:schemeClr>
              </a:buClr>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People centred</a:t>
            </a:r>
          </a:p>
          <a:p>
            <a:pPr marL="342900" lvl="0" indent="-342900">
              <a:spcBef>
                <a:spcPct val="20000"/>
              </a:spcBef>
              <a:buClr>
                <a:schemeClr val="accent6">
                  <a:lumMod val="75000"/>
                </a:schemeClr>
              </a:buClr>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Quality standards of products and services</a:t>
            </a:r>
          </a:p>
          <a:p>
            <a:pPr marL="342900" lvl="0" indent="-342900" algn="just">
              <a:spcBef>
                <a:spcPct val="20000"/>
              </a:spcBef>
              <a:buClr>
                <a:schemeClr val="accent6">
                  <a:lumMod val="75000"/>
                </a:schemeClr>
              </a:buClr>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Integrity</a:t>
            </a:r>
          </a:p>
          <a:p>
            <a:pPr marL="342900" lvl="0" indent="-342900" algn="just">
              <a:spcBef>
                <a:spcPct val="20000"/>
              </a:spcBef>
              <a:buClr>
                <a:schemeClr val="accent6">
                  <a:lumMod val="75000"/>
                </a:schemeClr>
              </a:buClr>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Responsiveness</a:t>
            </a:r>
          </a:p>
          <a:p>
            <a:pPr marL="342900" lvl="0" indent="-342900" algn="just">
              <a:spcBef>
                <a:spcPct val="20000"/>
              </a:spcBef>
              <a:buClr>
                <a:schemeClr val="accent6">
                  <a:lumMod val="75000"/>
                </a:schemeClr>
              </a:buClr>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Innovation</a:t>
            </a:r>
            <a:endParaRPr lang="en-ZA" dirty="0">
              <a:solidFill>
                <a:prstClr val="black"/>
              </a:solidFill>
              <a:latin typeface="Arial" panose="020B0604020202020204" pitchFamily="34" charset="0"/>
              <a:cs typeface="Arial" panose="020B0604020202020204" pitchFamily="34" charset="0"/>
            </a:endParaRPr>
          </a:p>
          <a:p>
            <a:endParaRPr lang="en-ZA" sz="2000" b="1" dirty="0" smtClean="0">
              <a:solidFill>
                <a:srgbClr val="C00000"/>
              </a:solidFill>
            </a:endParaRPr>
          </a:p>
          <a:p>
            <a:pPr algn="ctr"/>
            <a:r>
              <a:rPr lang="en-ZA" dirty="0" smtClean="0">
                <a:solidFill>
                  <a:schemeClr val="tx1"/>
                </a:solidFill>
              </a:rPr>
              <a:t> </a:t>
            </a:r>
            <a:endParaRPr lang="en-ZA"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3941481362"/>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9882" y="268064"/>
            <a:ext cx="8506917" cy="92868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6">
                    <a:lumMod val="75000"/>
                  </a:schemeClr>
                </a:solidFill>
                <a:latin typeface="+mn-lt"/>
                <a:cs typeface="Arial" pitchFamily="34" charset="0"/>
              </a:rPr>
              <a:t>DoC Mandate</a:t>
            </a:r>
          </a:p>
        </p:txBody>
      </p:sp>
      <p:grpSp>
        <p:nvGrpSpPr>
          <p:cNvPr id="9" name="Group 8"/>
          <p:cNvGrpSpPr/>
          <p:nvPr/>
        </p:nvGrpSpPr>
        <p:grpSpPr>
          <a:xfrm>
            <a:off x="0" y="1308136"/>
            <a:ext cx="8991600" cy="1825672"/>
            <a:chOff x="-18185" y="223423"/>
            <a:chExt cx="8229599" cy="1643848"/>
          </a:xfrm>
        </p:grpSpPr>
        <p:sp>
          <p:nvSpPr>
            <p:cNvPr id="13" name="Rounded Rectangle 12"/>
            <p:cNvSpPr/>
            <p:nvPr/>
          </p:nvSpPr>
          <p:spPr>
            <a:xfrm>
              <a:off x="-18185" y="223423"/>
              <a:ext cx="8229599" cy="1643848"/>
            </a:xfrm>
            <a:prstGeom prst="roundRect">
              <a:avLst/>
            </a:prstGeom>
            <a:noFill/>
            <a:ln w="3175">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91268" y="314693"/>
              <a:ext cx="8047061" cy="1489818"/>
            </a:xfrm>
            <a:prstGeom prst="rect">
              <a:avLst/>
            </a:prstGeom>
            <a:solidFill>
              <a:schemeClr val="accent6">
                <a:lumMod val="20000"/>
                <a:lumOff val="80000"/>
              </a:schemeClr>
            </a:solidFill>
            <a:ln w="3175"/>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ZA" sz="2800" kern="1200" dirty="0" smtClean="0">
                  <a:solidFill>
                    <a:schemeClr val="tx1"/>
                  </a:solidFill>
                </a:rPr>
                <a:t>The Department has set itself the following strategic goals:</a:t>
              </a:r>
              <a:endParaRPr lang="en-US" sz="2800" kern="1200" dirty="0">
                <a:solidFill>
                  <a:schemeClr val="tx1"/>
                </a:solidFill>
              </a:endParaRPr>
            </a:p>
          </p:txBody>
        </p:sp>
      </p:grpSp>
      <p:grpSp>
        <p:nvGrpSpPr>
          <p:cNvPr id="10" name="Group 9"/>
          <p:cNvGrpSpPr/>
          <p:nvPr/>
        </p:nvGrpSpPr>
        <p:grpSpPr>
          <a:xfrm>
            <a:off x="338668" y="3133808"/>
            <a:ext cx="8564614" cy="2743464"/>
            <a:chOff x="-118532" y="1895781"/>
            <a:chExt cx="8564614" cy="2743464"/>
          </a:xfrm>
        </p:grpSpPr>
        <p:sp>
          <p:nvSpPr>
            <p:cNvPr id="11" name="Rectangle 10"/>
            <p:cNvSpPr/>
            <p:nvPr/>
          </p:nvSpPr>
          <p:spPr>
            <a:xfrm>
              <a:off x="-118532" y="1895781"/>
              <a:ext cx="8564614" cy="26040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2035186"/>
              <a:ext cx="8229599" cy="2604059"/>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1290" tIns="43180" rIns="241808" bIns="43180" numCol="1" spcCol="1270" anchor="t" anchorCtr="0">
              <a:noAutofit/>
            </a:bodyPr>
            <a:lstStyle/>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smtClean="0">
                  <a:solidFill>
                    <a:schemeClr val="tx1"/>
                  </a:solidFill>
                </a:rPr>
                <a:t>Effective </a:t>
              </a:r>
              <a:r>
                <a:rPr lang="en-ZA" sz="2700" dirty="0">
                  <a:solidFill>
                    <a:schemeClr val="tx1"/>
                  </a:solidFill>
                </a:rPr>
                <a:t>and efficient strategic leadership, governance and administration</a:t>
              </a:r>
              <a:endParaRPr lang="en-US" sz="2700" kern="1200" dirty="0" smtClean="0">
                <a:solidFill>
                  <a:schemeClr val="tx1"/>
                </a:solidFill>
              </a:endParaRPr>
            </a:p>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a:solidFill>
                    <a:schemeClr val="tx1"/>
                  </a:solidFill>
                </a:rPr>
                <a:t>A responsive communications </a:t>
              </a:r>
              <a:r>
                <a:rPr lang="en-ZA" sz="2700" dirty="0" smtClean="0">
                  <a:solidFill>
                    <a:schemeClr val="tx1"/>
                  </a:solidFill>
                </a:rPr>
                <a:t>policy, regulatory environment and improved country branding.</a:t>
              </a:r>
              <a:endParaRPr lang="en-US" sz="2700" dirty="0">
                <a:solidFill>
                  <a:schemeClr val="tx1"/>
                </a:solidFill>
              </a:endParaRPr>
            </a:p>
            <a:p>
              <a:pPr marL="514350" lvl="1" indent="-514350" algn="just" defTabSz="1200150">
                <a:lnSpc>
                  <a:spcPct val="90000"/>
                </a:lnSpc>
                <a:spcBef>
                  <a:spcPct val="0"/>
                </a:spcBef>
                <a:spcAft>
                  <a:spcPct val="20000"/>
                </a:spcAft>
                <a:buClr>
                  <a:srgbClr val="C00000"/>
                </a:buClr>
                <a:buFont typeface="Wingdings 2" pitchFamily="18" charset="2"/>
                <a:buChar char=""/>
              </a:pPr>
              <a:r>
                <a:rPr lang="en-ZA" sz="2700" dirty="0" smtClean="0">
                  <a:solidFill>
                    <a:schemeClr val="tx1"/>
                  </a:solidFill>
                </a:rPr>
                <a:t>Transformed communications sector</a:t>
              </a:r>
              <a:endParaRPr lang="en-ZA" sz="2700" dirty="0">
                <a:solidFill>
                  <a:schemeClr val="tx1"/>
                </a:solidFill>
              </a:endParaRPr>
            </a:p>
            <a:p>
              <a:pPr marL="514350" lvl="1" indent="-514350" algn="just" defTabSz="1200150" rtl="0">
                <a:lnSpc>
                  <a:spcPct val="90000"/>
                </a:lnSpc>
                <a:spcBef>
                  <a:spcPct val="0"/>
                </a:spcBef>
                <a:spcAft>
                  <a:spcPct val="20000"/>
                </a:spcAft>
                <a:buClr>
                  <a:srgbClr val="C00000"/>
                </a:buClr>
                <a:buFont typeface="Wingdings 2" pitchFamily="18" charset="2"/>
                <a:buChar char=""/>
              </a:pPr>
              <a:endParaRPr lang="en-US" sz="2700" b="0" kern="1200" dirty="0">
                <a:solidFill>
                  <a:schemeClr val="tx1"/>
                </a:solidFill>
              </a:endParaRPr>
            </a:p>
          </p:txBody>
        </p:sp>
      </p:grpSp>
      <p:sp>
        <p:nvSpPr>
          <p:cNvPr id="2" name="Slide Number Placeholder 1"/>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1774194684"/>
      </p:ext>
    </p:extLst>
  </p:cSld>
  <p:clrMapOvr>
    <a:masterClrMapping/>
  </p:clrMapOvr>
  <mc:AlternateContent xmlns:mc="http://schemas.openxmlformats.org/markup-compatibility/2006">
    <mc:Choice xmlns:p14="http://schemas.microsoft.com/office/powerpoint/2010/main" xmlns="" Requires="p14">
      <p:transition p14:dur="250">
        <p14:prism dir="d"/>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 y="268064"/>
            <a:ext cx="8951906" cy="92868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6">
                    <a:lumMod val="75000"/>
                  </a:schemeClr>
                </a:solidFill>
                <a:latin typeface="+mn-lt"/>
                <a:cs typeface="Arial" pitchFamily="34" charset="0"/>
              </a:rPr>
              <a:t>Implementation of the Mandate</a:t>
            </a:r>
          </a:p>
        </p:txBody>
      </p:sp>
      <p:sp>
        <p:nvSpPr>
          <p:cNvPr id="14" name="Round Same Side Corner Rectangle 4"/>
          <p:cNvSpPr/>
          <p:nvPr/>
        </p:nvSpPr>
        <p:spPr>
          <a:xfrm>
            <a:off x="3059833" y="1196752"/>
            <a:ext cx="5892074" cy="5415803"/>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4770" tIns="32385" rIns="64770" bIns="32385" numCol="1" spcCol="1270" anchor="ctr" anchorCtr="0">
            <a:noAutofit/>
          </a:bodyPr>
          <a:lstStyle/>
          <a:p>
            <a:pPr marL="342900" lvl="1" indent="-342900" algn="just" defTabSz="755650" rtl="0">
              <a:lnSpc>
                <a:spcPct val="90000"/>
              </a:lnSpc>
              <a:spcBef>
                <a:spcPct val="0"/>
              </a:spcBef>
              <a:spcAft>
                <a:spcPts val="1200"/>
              </a:spcAft>
              <a:buClr>
                <a:srgbClr val="E15415"/>
              </a:buClr>
              <a:buFont typeface="Wingdings" panose="05000000000000000000" pitchFamily="2" charset="2"/>
              <a:buChar char="q"/>
            </a:pPr>
            <a:r>
              <a:rPr lang="en-ZA" sz="2400" b="0" kern="1200" dirty="0" smtClean="0">
                <a:solidFill>
                  <a:schemeClr val="tx1"/>
                </a:solidFill>
              </a:rPr>
              <a:t>Developing and reviewing communications &amp; broadcasting policies and legislation that ensure growth &amp; development of the communications sector;</a:t>
            </a:r>
            <a:endParaRPr lang="en-US" sz="2400" b="0" kern="1200" dirty="0">
              <a:solidFill>
                <a:schemeClr val="tx1"/>
              </a:solidFill>
            </a:endParaRPr>
          </a:p>
          <a:p>
            <a:pPr marL="342900" lvl="1" indent="-342900" algn="just" defTabSz="755650" rtl="0">
              <a:lnSpc>
                <a:spcPct val="90000"/>
              </a:lnSpc>
              <a:spcBef>
                <a:spcPct val="0"/>
              </a:spcBef>
              <a:spcAft>
                <a:spcPts val="1200"/>
              </a:spcAft>
              <a:buClr>
                <a:srgbClr val="E15415"/>
              </a:buClr>
              <a:buFont typeface="Wingdings" panose="05000000000000000000" pitchFamily="2" charset="2"/>
              <a:buChar char="q"/>
            </a:pPr>
            <a:r>
              <a:rPr lang="en-ZA" sz="2400" b="0" kern="1200" dirty="0" smtClean="0">
                <a:solidFill>
                  <a:schemeClr val="tx1"/>
                </a:solidFill>
              </a:rPr>
              <a:t>Improving communications systems in order to inform </a:t>
            </a:r>
            <a:r>
              <a:rPr lang="en-ZA" sz="2400" b="0" dirty="0">
                <a:solidFill>
                  <a:schemeClr val="tx1"/>
                </a:solidFill>
              </a:rPr>
              <a:t>&amp;</a:t>
            </a:r>
            <a:r>
              <a:rPr lang="en-ZA" sz="2400" b="0" kern="1200" dirty="0" smtClean="0">
                <a:solidFill>
                  <a:schemeClr val="tx1"/>
                </a:solidFill>
              </a:rPr>
              <a:t> disseminate information to the public and marketing the country abroad;</a:t>
            </a:r>
            <a:endParaRPr lang="en-US" sz="2400" b="0" kern="1200" dirty="0">
              <a:solidFill>
                <a:schemeClr val="tx1"/>
              </a:solidFill>
            </a:endParaRPr>
          </a:p>
          <a:p>
            <a:pPr marL="342900" lvl="1" indent="-342900" algn="just" defTabSz="755650" rtl="0">
              <a:lnSpc>
                <a:spcPct val="90000"/>
              </a:lnSpc>
              <a:spcBef>
                <a:spcPct val="0"/>
              </a:spcBef>
              <a:spcAft>
                <a:spcPts val="1200"/>
              </a:spcAft>
              <a:buClr>
                <a:srgbClr val="E15415"/>
              </a:buClr>
              <a:buFont typeface="Wingdings" panose="05000000000000000000" pitchFamily="2" charset="2"/>
              <a:buChar char="q"/>
            </a:pPr>
            <a:r>
              <a:rPr lang="en-ZA" sz="2400" b="0" kern="1200" dirty="0" smtClean="0">
                <a:solidFill>
                  <a:schemeClr val="tx1"/>
                </a:solidFill>
              </a:rPr>
              <a:t>Strengthening capacity of the Dept. &amp; that of its state-owned companies to effectively deliver on their public mandates; and</a:t>
            </a:r>
            <a:endParaRPr lang="en-US" sz="2400" b="0" kern="1200" dirty="0">
              <a:solidFill>
                <a:schemeClr val="tx1"/>
              </a:solidFill>
            </a:endParaRPr>
          </a:p>
          <a:p>
            <a:pPr marL="342900" lvl="1" indent="-342900" algn="just" defTabSz="755650" rtl="0">
              <a:lnSpc>
                <a:spcPct val="90000"/>
              </a:lnSpc>
              <a:spcBef>
                <a:spcPct val="0"/>
              </a:spcBef>
              <a:spcAft>
                <a:spcPts val="1200"/>
              </a:spcAft>
              <a:buClr>
                <a:srgbClr val="E15415"/>
              </a:buClr>
              <a:buFont typeface="Wingdings" panose="05000000000000000000" pitchFamily="2" charset="2"/>
              <a:buChar char="q"/>
            </a:pPr>
            <a:r>
              <a:rPr lang="en-ZA" sz="2400" b="0" kern="1200" dirty="0" smtClean="0">
                <a:solidFill>
                  <a:schemeClr val="tx1"/>
                </a:solidFill>
              </a:rPr>
              <a:t>Broadening participation in the communications </a:t>
            </a:r>
            <a:r>
              <a:rPr lang="en-ZA" sz="2400" b="0" dirty="0">
                <a:solidFill>
                  <a:schemeClr val="tx1"/>
                </a:solidFill>
              </a:rPr>
              <a:t>&amp;</a:t>
            </a:r>
            <a:r>
              <a:rPr lang="en-ZA" sz="2400" b="0" kern="1200" dirty="0" smtClean="0">
                <a:solidFill>
                  <a:schemeClr val="tx1"/>
                </a:solidFill>
              </a:rPr>
              <a:t> broadcasting sectors to promote economic development and transformation.</a:t>
            </a:r>
            <a:endParaRPr lang="en-US" sz="2400" b="0" kern="1200" dirty="0">
              <a:solidFill>
                <a:schemeClr val="tx1"/>
              </a:solidFill>
            </a:endParaRPr>
          </a:p>
        </p:txBody>
      </p:sp>
      <p:grpSp>
        <p:nvGrpSpPr>
          <p:cNvPr id="10" name="Group 9"/>
          <p:cNvGrpSpPr/>
          <p:nvPr/>
        </p:nvGrpSpPr>
        <p:grpSpPr>
          <a:xfrm>
            <a:off x="97176" y="1425699"/>
            <a:ext cx="2800893" cy="3371453"/>
            <a:chOff x="-277688" y="0"/>
            <a:chExt cx="2962656" cy="4525963"/>
          </a:xfrm>
          <a:scene3d>
            <a:camera prst="orthographicFront"/>
            <a:lightRig rig="flat" dir="t"/>
          </a:scene3d>
        </p:grpSpPr>
        <p:sp>
          <p:nvSpPr>
            <p:cNvPr id="11" name="Rounded Rectangle 10"/>
            <p:cNvSpPr/>
            <p:nvPr/>
          </p:nvSpPr>
          <p:spPr>
            <a:xfrm>
              <a:off x="-277688" y="0"/>
              <a:ext cx="2962656" cy="4525963"/>
            </a:xfrm>
            <a:prstGeom prst="roundRect">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2" name="Rounded Rectangle 6"/>
            <p:cNvSpPr/>
            <p:nvPr/>
          </p:nvSpPr>
          <p:spPr>
            <a:xfrm>
              <a:off x="-205680" y="144625"/>
              <a:ext cx="2673406" cy="4236713"/>
            </a:xfrm>
            <a:prstGeom prst="rect">
              <a:avLst/>
            </a:prstGeom>
            <a:solidFill>
              <a:schemeClr val="accent6">
                <a:lumMod val="20000"/>
                <a:lumOff val="80000"/>
              </a:schemeClr>
            </a:solid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ZA" sz="2800" kern="1200" dirty="0" smtClean="0">
                  <a:solidFill>
                    <a:schemeClr val="tx1"/>
                  </a:solidFill>
                </a:rPr>
                <a:t>These goals will be achieved through the following </a:t>
              </a:r>
              <a:r>
                <a:rPr lang="en-ZA" sz="2800" b="1" kern="1200" dirty="0" smtClean="0">
                  <a:solidFill>
                    <a:schemeClr val="tx1"/>
                  </a:solidFill>
                </a:rPr>
                <a:t>strategies</a:t>
              </a:r>
              <a:r>
                <a:rPr lang="en-ZA" sz="2800" kern="1200" dirty="0" smtClean="0">
                  <a:solidFill>
                    <a:schemeClr val="tx1"/>
                  </a:solidFill>
                </a:rPr>
                <a:t>: </a:t>
              </a:r>
              <a:endParaRPr lang="en-US" sz="2800" kern="1200" dirty="0">
                <a:solidFill>
                  <a:schemeClr val="tx1"/>
                </a:solidFill>
              </a:endParaRPr>
            </a:p>
          </p:txBody>
        </p:sp>
      </p:gr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333" y="4895226"/>
            <a:ext cx="2857500" cy="1600200"/>
          </a:xfrm>
          <a:prstGeom prst="rect">
            <a:avLst/>
          </a:prstGeom>
        </p:spPr>
      </p:pic>
      <p:sp>
        <p:nvSpPr>
          <p:cNvPr id="3" name="Slide Number Placeholder 2"/>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352916165"/>
      </p:ext>
    </p:extLst>
  </p:cSld>
  <p:clrMapOvr>
    <a:masterClrMapping/>
  </p:clrMapOvr>
  <mc:AlternateContent xmlns:mc="http://schemas.openxmlformats.org/markup-compatibility/2006">
    <mc:Choice xmlns:p14="http://schemas.microsoft.com/office/powerpoint/2010/main" xmlns="" Requires="p14">
      <p:transition p14:dur="250">
        <p14:doors dir="vert"/>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58192"/>
            <a:ext cx="8788401" cy="928688"/>
          </a:xfrm>
        </p:spPr>
        <p:style>
          <a:lnRef idx="0">
            <a:scrgbClr r="0" g="0" b="0"/>
          </a:lnRef>
          <a:fillRef idx="1002">
            <a:schemeClr val="lt2"/>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cs typeface="Arial" pitchFamily="34" charset="0"/>
              </a:rPr>
              <a:t>Legislative Mandate</a:t>
            </a:r>
          </a:p>
        </p:txBody>
      </p:sp>
      <p:sp>
        <p:nvSpPr>
          <p:cNvPr id="8195" name="Rectangle 3"/>
          <p:cNvSpPr>
            <a:spLocks noGrp="1" noChangeArrowheads="1"/>
          </p:cNvSpPr>
          <p:nvPr>
            <p:ph idx="1"/>
          </p:nvPr>
        </p:nvSpPr>
        <p:spPr>
          <a:xfrm>
            <a:off x="179388" y="986880"/>
            <a:ext cx="8788400" cy="5734595"/>
          </a:xfrm>
          <a:solidFill>
            <a:schemeClr val="accent6">
              <a:lumMod val="20000"/>
              <a:lumOff val="80000"/>
            </a:schemeClr>
          </a:solidFill>
        </p:spPr>
        <p:txBody>
          <a:bodyPr>
            <a:noAutofit/>
          </a:bodyPr>
          <a:lstStyle/>
          <a:p>
            <a:pPr marL="0" indent="0" algn="just">
              <a:lnSpc>
                <a:spcPct val="150000"/>
              </a:lnSpc>
              <a:buNone/>
            </a:pPr>
            <a:r>
              <a:rPr lang="en-ZA" sz="2000" b="1" dirty="0" smtClean="0">
                <a:latin typeface="+mj-lt"/>
                <a:cs typeface="Arial" pitchFamily="34" charset="0"/>
              </a:rPr>
              <a:t>The legislative framework is contained mainly in the following Acts:</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Films and Publications Act, 1996 ( Act 65 of 1996).</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Broadcasting Act, 1999 (Act 4 of 1999).</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Media Development and Diversity Agency (MDDA) Act, 2002 (Act 14 of 2002).</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Independent Communications Authority of South Africa (ICASA) Act, 2000 (Act 13 of 2000), a joint responsibility with the Minister of Telecommunications and Postal Services.</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Electronic Communications and transactions Act, 2002, ( Act 25 of 2002), a joint responsibility with the Ministry of Telecommunications and Postal Services.</a:t>
            </a:r>
          </a:p>
          <a:p>
            <a:pPr algn="just">
              <a:spcBef>
                <a:spcPts val="0"/>
              </a:spcBef>
              <a:buClr>
                <a:schemeClr val="accent6">
                  <a:lumMod val="75000"/>
                </a:schemeClr>
              </a:buClr>
              <a:buFont typeface="Wingdings" pitchFamily="2" charset="2"/>
              <a:buChar char="q"/>
            </a:pPr>
            <a:r>
              <a:rPr lang="en-ZA" sz="2300" dirty="0" smtClean="0">
                <a:latin typeface="+mj-lt"/>
                <a:cs typeface="Arial" pitchFamily="34" charset="0"/>
              </a:rPr>
              <a:t>Electronic Communications Act (ECA), 2005 (Act 36 of 2005),a joint responsibility with the Ministry of Telecommunications and Postal Services.</a:t>
            </a:r>
          </a:p>
          <a:p>
            <a:pPr algn="just">
              <a:lnSpc>
                <a:spcPct val="150000"/>
              </a:lnSpc>
              <a:spcBef>
                <a:spcPts val="0"/>
              </a:spcBef>
              <a:buClr>
                <a:schemeClr val="accent6">
                  <a:lumMod val="75000"/>
                </a:schemeClr>
              </a:buClr>
              <a:buFont typeface="Wingdings" pitchFamily="2" charset="2"/>
              <a:buChar char="q"/>
            </a:pPr>
            <a:r>
              <a:rPr lang="en-ZA" sz="2300" dirty="0" smtClean="0">
                <a:latin typeface="+mj-lt"/>
                <a:cs typeface="Arial" pitchFamily="34" charset="0"/>
              </a:rPr>
              <a:t>World Intellectual Property Organisation (WIPO</a:t>
            </a:r>
            <a:r>
              <a:rPr lang="en-ZA" sz="2300" dirty="0" smtClean="0">
                <a:latin typeface="Arial" pitchFamily="34" charset="0"/>
                <a:cs typeface="Arial" pitchFamily="34" charset="0"/>
              </a:rPr>
              <a:t>).</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2135089666"/>
      </p:ext>
    </p:extLst>
  </p:cSld>
  <p:clrMapOvr>
    <a:masterClrMapping/>
  </p:clrMapOvr>
  <mc:AlternateContent xmlns:mc="http://schemas.openxmlformats.org/markup-compatibility/2006">
    <mc:Choice xmlns:p14="http://schemas.microsoft.com/office/powerpoint/2010/main" xmlns="" Requires="p14">
      <p:transition p14:dur="250">
        <p14:prism dir="u"/>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86276"/>
          </a:xfrm>
          <a:solidFill>
            <a:schemeClr val="accent6">
              <a:lumMod val="20000"/>
              <a:lumOff val="80000"/>
            </a:schemeClr>
          </a:solidFill>
        </p:spPr>
        <p:txBody>
          <a:bodyPr/>
          <a:lstStyle/>
          <a:p>
            <a:pPr marL="0" indent="0" algn="just">
              <a:lnSpc>
                <a:spcPct val="150000"/>
              </a:lnSpc>
              <a:spcBef>
                <a:spcPts val="0"/>
              </a:spcBef>
              <a:buNone/>
            </a:pPr>
            <a:r>
              <a:rPr lang="en-ZA" sz="2000" b="1" dirty="0">
                <a:cs typeface="Arial" pitchFamily="34" charset="0"/>
              </a:rPr>
              <a:t>The Department is also guided, amongst others, by:</a:t>
            </a:r>
          </a:p>
          <a:p>
            <a:pPr lvl="1" algn="just">
              <a:lnSpc>
                <a:spcPct val="150000"/>
              </a:lnSpc>
              <a:spcBef>
                <a:spcPts val="0"/>
              </a:spcBef>
              <a:buClr>
                <a:schemeClr val="accent6">
                  <a:lumMod val="75000"/>
                </a:schemeClr>
              </a:buClr>
              <a:buFont typeface="Wingdings" pitchFamily="2" charset="2"/>
              <a:buChar char="q"/>
            </a:pPr>
            <a:r>
              <a:rPr lang="en-ZA" sz="2000" dirty="0">
                <a:cs typeface="Arial" pitchFamily="34" charset="0"/>
              </a:rPr>
              <a:t>The Public Service Act, 1994 (Act 103 of 1994) as amended;</a:t>
            </a:r>
          </a:p>
          <a:p>
            <a:pPr lvl="1" algn="just">
              <a:lnSpc>
                <a:spcPct val="150000"/>
              </a:lnSpc>
              <a:spcBef>
                <a:spcPts val="0"/>
              </a:spcBef>
              <a:buClr>
                <a:schemeClr val="accent6">
                  <a:lumMod val="75000"/>
                </a:schemeClr>
              </a:buClr>
              <a:buFont typeface="Wingdings" pitchFamily="2" charset="2"/>
              <a:buChar char="q"/>
            </a:pPr>
            <a:r>
              <a:rPr lang="en-ZA" sz="2000" dirty="0">
                <a:cs typeface="Arial" pitchFamily="34" charset="0"/>
              </a:rPr>
              <a:t>The Public Finance Management Act, 1999 (Act 1 of 1999);</a:t>
            </a:r>
          </a:p>
          <a:p>
            <a:pPr lvl="1" algn="just">
              <a:lnSpc>
                <a:spcPct val="150000"/>
              </a:lnSpc>
              <a:spcBef>
                <a:spcPts val="0"/>
              </a:spcBef>
              <a:buClr>
                <a:schemeClr val="accent6">
                  <a:lumMod val="75000"/>
                </a:schemeClr>
              </a:buClr>
              <a:buFont typeface="Wingdings" pitchFamily="2" charset="2"/>
              <a:buChar char="q"/>
            </a:pPr>
            <a:r>
              <a:rPr lang="en-ZA" sz="2000" dirty="0">
                <a:cs typeface="Arial" pitchFamily="34" charset="0"/>
              </a:rPr>
              <a:t>International Telecommunications Union (ITU); and</a:t>
            </a:r>
          </a:p>
          <a:p>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18</a:t>
            </a:fld>
            <a:endParaRPr lang="en-US" dirty="0"/>
          </a:p>
        </p:txBody>
      </p:sp>
      <p:sp>
        <p:nvSpPr>
          <p:cNvPr id="5" name="Rectangle 2"/>
          <p:cNvSpPr>
            <a:spLocks noGrp="1" noChangeArrowheads="1"/>
          </p:cNvSpPr>
          <p:nvPr>
            <p:ph type="title"/>
          </p:nvPr>
        </p:nvSpPr>
        <p:spPr/>
        <p:style>
          <a:lnRef idx="0">
            <a:scrgbClr r="0" g="0" b="0"/>
          </a:lnRef>
          <a:fillRef idx="1002">
            <a:schemeClr val="lt2"/>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cs typeface="Arial" pitchFamily="34" charset="0"/>
              </a:rPr>
              <a:t>Legislative Mandate (Cont…</a:t>
            </a:r>
          </a:p>
        </p:txBody>
      </p:sp>
    </p:spTree>
    <p:extLst>
      <p:ext uri="{BB962C8B-B14F-4D97-AF65-F5344CB8AC3E}">
        <p14:creationId xmlns:p14="http://schemas.microsoft.com/office/powerpoint/2010/main" xmlns="" val="85824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442"/>
          </a:xfrm>
        </p:spPr>
        <p:style>
          <a:lnRef idx="0">
            <a:scrgbClr r="0" g="0" b="0"/>
          </a:lnRef>
          <a:fillRef idx="1002">
            <a:schemeClr val="lt1"/>
          </a:fillRef>
          <a:effectRef idx="0">
            <a:scrgbClr r="0" g="0" b="0"/>
          </a:effectRef>
          <a:fontRef idx="major"/>
        </p:style>
        <p:txBody>
          <a:bodyPr>
            <a:norm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Strategic Outcome Oriented Goals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18945546"/>
              </p:ext>
            </p:extLst>
          </p:nvPr>
        </p:nvGraphicFramePr>
        <p:xfrm>
          <a:off x="457200" y="1176693"/>
          <a:ext cx="8229600" cy="4813496"/>
        </p:xfrm>
        <a:graphic>
          <a:graphicData uri="http://schemas.openxmlformats.org/drawingml/2006/table">
            <a:tbl>
              <a:tblPr firstRow="1" bandRow="1">
                <a:tableStyleId>{5C22544A-7EE6-4342-B048-85BDC9FD1C3A}</a:tableStyleId>
              </a:tblPr>
              <a:tblGrid>
                <a:gridCol w="3743325"/>
                <a:gridCol w="4486275"/>
              </a:tblGrid>
              <a:tr h="6136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tx1"/>
                          </a:solidFill>
                          <a:effectLst/>
                          <a:latin typeface="Arial" panose="020B0604020202020204" pitchFamily="34" charset="0"/>
                          <a:ea typeface="+mn-ea"/>
                          <a:cs typeface="Arial" panose="020B0604020202020204" pitchFamily="34" charset="0"/>
                        </a:rPr>
                        <a:t>STRATEGIC OUTCOME-ORIENTED GOALS OF THE DoC</a:t>
                      </a:r>
                      <a:endParaRPr lang="en-ZA" sz="1700" dirty="0">
                        <a:solidFill>
                          <a:schemeClr val="tx1"/>
                        </a:solidFill>
                        <a:latin typeface="Arial" panose="020B0604020202020204" pitchFamily="34" charset="0"/>
                        <a:cs typeface="Arial" panose="020B0604020202020204" pitchFamily="34" charset="0"/>
                      </a:endParaRPr>
                    </a:p>
                  </a:txBody>
                  <a:tcPr>
                    <a:solidFill>
                      <a:schemeClr val="accent6"/>
                    </a:solidFill>
                  </a:tcPr>
                </a:tc>
                <a:tc>
                  <a:txBody>
                    <a:bodyPr/>
                    <a:lstStyle/>
                    <a:p>
                      <a:r>
                        <a:rPr lang="en-ZA" sz="1700" dirty="0" smtClean="0">
                          <a:solidFill>
                            <a:schemeClr val="tx1"/>
                          </a:solidFill>
                          <a:latin typeface="Arial" panose="020B0604020202020204" pitchFamily="34" charset="0"/>
                          <a:cs typeface="Arial" panose="020B0604020202020204" pitchFamily="34" charset="0"/>
                        </a:rPr>
                        <a:t>STRATEGIC OBJECTIVES </a:t>
                      </a:r>
                      <a:r>
                        <a:rPr lang="en-ZA" sz="1700" i="1" dirty="0" smtClean="0">
                          <a:solidFill>
                            <a:schemeClr val="tx1"/>
                          </a:solidFill>
                          <a:latin typeface="Arial" panose="020B0604020202020204" pitchFamily="34" charset="0"/>
                          <a:cs typeface="Arial" panose="020B0604020202020204" pitchFamily="34" charset="0"/>
                        </a:rPr>
                        <a:t>contributing to the achievement of the set goals</a:t>
                      </a:r>
                      <a:endParaRPr lang="en-ZA" sz="1700" i="1" dirty="0">
                        <a:solidFill>
                          <a:schemeClr val="tx1"/>
                        </a:solidFill>
                        <a:latin typeface="Arial" panose="020B0604020202020204" pitchFamily="34" charset="0"/>
                        <a:cs typeface="Arial" panose="020B0604020202020204" pitchFamily="34" charset="0"/>
                      </a:endParaRPr>
                    </a:p>
                  </a:txBody>
                  <a:tcPr>
                    <a:solidFill>
                      <a:schemeClr val="accent6"/>
                    </a:solidFill>
                  </a:tcPr>
                </a:tc>
              </a:tr>
              <a:tr h="979767">
                <a:tc rowSpan="3">
                  <a:txBody>
                    <a:bodyPr/>
                    <a:lstStyle/>
                    <a:p>
                      <a:pPr algn="l"/>
                      <a:r>
                        <a:rPr lang="en-US" sz="1700" b="1" kern="1200" dirty="0" smtClean="0">
                          <a:solidFill>
                            <a:schemeClr val="dk1"/>
                          </a:solidFill>
                          <a:effectLst/>
                          <a:latin typeface="Arial" panose="020B0604020202020204" pitchFamily="34" charset="0"/>
                          <a:ea typeface="+mn-ea"/>
                          <a:cs typeface="Arial" panose="020B0604020202020204" pitchFamily="34" charset="0"/>
                        </a:rPr>
                        <a:t>Goal 1</a:t>
                      </a:r>
                      <a:r>
                        <a:rPr lang="en-US" sz="1700" kern="1200" dirty="0" smtClean="0">
                          <a:solidFill>
                            <a:schemeClr val="dk1"/>
                          </a:solidFill>
                          <a:effectLst/>
                          <a:latin typeface="Arial" panose="020B0604020202020204" pitchFamily="34" charset="0"/>
                          <a:ea typeface="+mn-ea"/>
                          <a:cs typeface="Arial" panose="020B0604020202020204" pitchFamily="34" charset="0"/>
                        </a:rPr>
                        <a:t>: Effective and efficient strategic leadership, governance and administration</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algn="just"/>
                      <a:r>
                        <a:rPr lang="en-ZA" sz="1700" dirty="0" smtClean="0">
                          <a:latin typeface="Arial" panose="020B0604020202020204" pitchFamily="34" charset="0"/>
                          <a:cs typeface="Arial" panose="020B0604020202020204" pitchFamily="34" charset="0"/>
                        </a:rPr>
                        <a:t>SO 1.1 : Ensure compliance with statutory requirements and good governance practices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685838">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1.2  Improve capacity of the entities to deliver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685838">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1.3  Ensure viability and sustainability of SOEs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685838">
                <a:tc rowSpan="2">
                  <a:txBody>
                    <a:bodyPr/>
                    <a:lstStyle/>
                    <a:p>
                      <a:pPr algn="l"/>
                      <a:r>
                        <a:rPr lang="en-ZA" sz="1700" b="1" dirty="0" smtClean="0">
                          <a:latin typeface="Arial" panose="020B0604020202020204" pitchFamily="34" charset="0"/>
                          <a:cs typeface="Arial" panose="020B0604020202020204" pitchFamily="34" charset="0"/>
                        </a:rPr>
                        <a:t>Goal</a:t>
                      </a:r>
                      <a:r>
                        <a:rPr lang="en-ZA" sz="1700" b="1" baseline="0" dirty="0" smtClean="0">
                          <a:latin typeface="Arial" panose="020B0604020202020204" pitchFamily="34" charset="0"/>
                          <a:cs typeface="Arial" panose="020B0604020202020204" pitchFamily="34" charset="0"/>
                        </a:rPr>
                        <a:t> 2: </a:t>
                      </a:r>
                      <a:r>
                        <a:rPr lang="en-ZA" sz="1700" dirty="0" smtClean="0">
                          <a:latin typeface="Arial" panose="020B0604020202020204" pitchFamily="34" charset="0"/>
                          <a:cs typeface="Arial" panose="020B0604020202020204" pitchFamily="34" charset="0"/>
                        </a:rPr>
                        <a:t>A responsive communications policy regulatory environment and improved</a:t>
                      </a:r>
                      <a:r>
                        <a:rPr lang="en-ZA" sz="1700" baseline="0" dirty="0" smtClean="0">
                          <a:latin typeface="Arial" panose="020B0604020202020204" pitchFamily="34" charset="0"/>
                          <a:cs typeface="Arial" panose="020B0604020202020204" pitchFamily="34" charset="0"/>
                        </a:rPr>
                        <a:t> country branding</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algn="just"/>
                      <a:r>
                        <a:rPr lang="en-ZA" sz="1700" dirty="0" smtClean="0">
                          <a:latin typeface="Arial" panose="020B0604020202020204" pitchFamily="34" charset="0"/>
                          <a:cs typeface="Arial" panose="020B0604020202020204" pitchFamily="34" charset="0"/>
                        </a:rPr>
                        <a:t>SO 2.1: Improve universal access to broadcasting services and information to all citizens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979767">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2.2 :Market the country locally, regionally and internationally to provide an enabling environment for</a:t>
                      </a:r>
                      <a:r>
                        <a:rPr lang="en-ZA" sz="1700" baseline="0" dirty="0" smtClean="0">
                          <a:latin typeface="Arial" panose="020B0604020202020204" pitchFamily="34" charset="0"/>
                          <a:cs typeface="Arial" panose="020B0604020202020204" pitchFamily="34" charset="0"/>
                        </a:rPr>
                        <a:t> </a:t>
                      </a:r>
                      <a:r>
                        <a:rPr lang="en-ZA" sz="1700" dirty="0" smtClean="0">
                          <a:latin typeface="Arial" panose="020B0604020202020204" pitchFamily="34" charset="0"/>
                          <a:cs typeface="Arial" panose="020B0604020202020204" pitchFamily="34" charset="0"/>
                        </a:rPr>
                        <a:t>investment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262052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60338"/>
            <a:ext cx="8731696" cy="720080"/>
          </a:xfrm>
        </p:spPr>
        <p:style>
          <a:lnRef idx="0">
            <a:scrgbClr r="0" g="0" b="0"/>
          </a:lnRef>
          <a:fillRef idx="1003">
            <a:schemeClr val="lt1"/>
          </a:fillRef>
          <a:effectRef idx="0">
            <a:scrgbClr r="0" g="0" b="0"/>
          </a:effectRef>
          <a:fontRef idx="major"/>
        </p:style>
        <p:txBody>
          <a:bodyPr>
            <a:normAutofit/>
          </a:bodyPr>
          <a:lstStyle/>
          <a:p>
            <a:pPr algn="l" eaLnBrk="1" hangingPunct="1"/>
            <a:r>
              <a:rPr lang="en-US" sz="3600" b="1" dirty="0" smtClean="0">
                <a:solidFill>
                  <a:schemeClr val="accent6">
                    <a:lumMod val="75000"/>
                  </a:schemeClr>
                </a:solidFill>
                <a:latin typeface="+mn-lt"/>
                <a:ea typeface="ＭＳ Ｐゴシック" charset="0"/>
                <a:cs typeface="ＭＳ Ｐゴシック" charset="0"/>
              </a:rPr>
              <a:t>Presentation overview  </a:t>
            </a:r>
            <a:endParaRPr lang="en-US" sz="3600" dirty="0">
              <a:solidFill>
                <a:schemeClr val="accent6">
                  <a:lumMod val="75000"/>
                </a:schemeClr>
              </a:solidFill>
              <a:latin typeface="+mn-lt"/>
              <a:ea typeface="ＭＳ Ｐゴシック" charset="0"/>
              <a:cs typeface="ＭＳ Ｐゴシック" charset="0"/>
            </a:endParaRPr>
          </a:p>
        </p:txBody>
      </p:sp>
      <p:sp>
        <p:nvSpPr>
          <p:cNvPr id="29699" name="Rectangle 3"/>
          <p:cNvSpPr>
            <a:spLocks noGrp="1" noChangeArrowheads="1"/>
          </p:cNvSpPr>
          <p:nvPr>
            <p:ph idx="1"/>
          </p:nvPr>
        </p:nvSpPr>
        <p:spPr>
          <a:xfrm>
            <a:off x="304800" y="980728"/>
            <a:ext cx="8458200" cy="5115272"/>
          </a:xfrm>
        </p:spPr>
        <p:txBody>
          <a:bodyPr/>
          <a:lstStyle/>
          <a:p>
            <a:pPr marL="0" indent="0" eaLnBrk="1" hangingPunct="1">
              <a:lnSpc>
                <a:spcPct val="140000"/>
              </a:lnSpc>
              <a:buClr>
                <a:schemeClr val="tx1"/>
              </a:buClr>
              <a:buNone/>
            </a:pPr>
            <a:endParaRPr lang="en-US" sz="1800" dirty="0" smtClean="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3278977607"/>
              </p:ext>
            </p:extLst>
          </p:nvPr>
        </p:nvGraphicFramePr>
        <p:xfrm>
          <a:off x="304800" y="1229479"/>
          <a:ext cx="8690806" cy="4613930"/>
        </p:xfrm>
        <a:graphic>
          <a:graphicData uri="http://schemas.openxmlformats.org/drawingml/2006/table">
            <a:tbl>
              <a:tblPr/>
              <a:tblGrid>
                <a:gridCol w="8690806"/>
              </a:tblGrid>
              <a:tr h="4613930">
                <a:tc>
                  <a:txBody>
                    <a:bodyPr/>
                    <a:lstStyle/>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Introduction and background </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Planning process </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Situational analysis – key issues </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DoC Mandate</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ZA" sz="2400" b="0" i="0" u="none" strike="noStrike" kern="1200" cap="none" normalizeH="0" baseline="0" dirty="0" smtClean="0">
                          <a:ln>
                            <a:noFill/>
                          </a:ln>
                          <a:solidFill>
                            <a:schemeClr val="tx1"/>
                          </a:solidFill>
                          <a:effectLst/>
                          <a:latin typeface="+mn-lt"/>
                          <a:ea typeface="ヒラギノ角ゴ Pro W3" pitchFamily="-44" charset="-128"/>
                          <a:cs typeface="+mn-cs"/>
                        </a:rPr>
                        <a:t>Strategic Outcome Oriented Goals and Objectives</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Deliverables implemented in the provinces</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2017/18 to 2019/20 APP commitments</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US" sz="2400" b="0" i="0" u="none" strike="noStrike" kern="1200" cap="none" normalizeH="0" baseline="0" noProof="0" dirty="0" smtClean="0">
                          <a:ln>
                            <a:noFill/>
                          </a:ln>
                          <a:solidFill>
                            <a:schemeClr val="tx1"/>
                          </a:solidFill>
                          <a:effectLst/>
                          <a:latin typeface="+mn-lt"/>
                          <a:ea typeface="ヒラギノ角ゴ Pro W3" pitchFamily="-44" charset="-128"/>
                          <a:cs typeface="+mn-cs"/>
                        </a:rPr>
                        <a:t>Macro organisational structure and staff establishment</a:t>
                      </a:r>
                    </a:p>
                    <a:p>
                      <a:pPr marL="457200" marR="0" lvl="0" indent="-457200" algn="l" defTabSz="914400" rtl="0" eaLnBrk="1" fontAlgn="base" latinLnBrk="0" hangingPunct="1">
                        <a:lnSpc>
                          <a:spcPct val="100000"/>
                        </a:lnSpc>
                        <a:spcBef>
                          <a:spcPts val="0"/>
                        </a:spcBef>
                        <a:spcAft>
                          <a:spcPts val="1200"/>
                        </a:spcAft>
                        <a:buClr>
                          <a:schemeClr val="accent6">
                            <a:lumMod val="75000"/>
                          </a:schemeClr>
                        </a:buClr>
                        <a:buSzTx/>
                        <a:buFont typeface="Wingdings" panose="05000000000000000000" pitchFamily="2" charset="2"/>
                        <a:buChar char="q"/>
                        <a:tabLst/>
                        <a:defRPr/>
                      </a:pPr>
                      <a:r>
                        <a:rPr kumimoji="0" lang="en-ZA" sz="2400" b="0" i="0" u="none" strike="noStrike" kern="1200" cap="none" normalizeH="0" baseline="0" noProof="0" dirty="0" smtClean="0">
                          <a:ln>
                            <a:noFill/>
                          </a:ln>
                          <a:solidFill>
                            <a:schemeClr val="tx1"/>
                          </a:solidFill>
                          <a:effectLst/>
                          <a:latin typeface="+mn-lt"/>
                          <a:ea typeface="ヒラギノ角ゴ Pro W3" pitchFamily="-44" charset="-128"/>
                          <a:cs typeface="+mn-cs"/>
                        </a:rPr>
                        <a:t>Budget allocation over The MTEF Period 2017/18 – 2019/20</a:t>
                      </a:r>
                      <a:endParaRPr kumimoji="0" lang="en-ZA" sz="2400" b="0" i="0" u="none" strike="noStrike" kern="1200" cap="none" normalizeH="0" baseline="0" noProof="0" dirty="0" smtClean="0">
                        <a:ln>
                          <a:noFill/>
                        </a:ln>
                        <a:solidFill>
                          <a:schemeClr val="tx1"/>
                        </a:solidFill>
                        <a:effectLst/>
                        <a:latin typeface="+mj-lt"/>
                        <a:ea typeface="ヒラギノ角ゴ Pro W3" pitchFamily="-44" charset="-128"/>
                        <a:cs typeface="+mn-cs"/>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pic>
        <p:nvPicPr>
          <p:cNvPr id="3" name="Picture 2"/>
          <p:cNvPicPr>
            <a:picLocks noChangeAspect="1"/>
          </p:cNvPicPr>
          <p:nvPr/>
        </p:nvPicPr>
        <p:blipFill>
          <a:blip r:embed="rId3"/>
          <a:stretch>
            <a:fillRect/>
          </a:stretch>
        </p:blipFill>
        <p:spPr>
          <a:xfrm>
            <a:off x="6474536" y="1742420"/>
            <a:ext cx="2143125" cy="1571781"/>
          </a:xfrm>
          <a:prstGeom prst="rect">
            <a:avLst/>
          </a:prstGeom>
        </p:spPr>
      </p:pic>
      <p:sp>
        <p:nvSpPr>
          <p:cNvPr id="2" name="Slide Number Placeholder 1"/>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1496889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801687"/>
          </a:xfrm>
        </p:spPr>
        <p:style>
          <a:lnRef idx="0">
            <a:scrgbClr r="0" g="0" b="0"/>
          </a:lnRef>
          <a:fillRef idx="1003">
            <a:schemeClr val="lt1"/>
          </a:fillRef>
          <a:effectRef idx="0">
            <a:scrgbClr r="0" g="0" b="0"/>
          </a:effectRef>
          <a:fontRef idx="major"/>
        </p:style>
        <p:txBody>
          <a:bodyPr>
            <a:norm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Strategic Outcome Oriented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89736886"/>
              </p:ext>
            </p:extLst>
          </p:nvPr>
        </p:nvGraphicFramePr>
        <p:xfrm>
          <a:off x="457200" y="1010285"/>
          <a:ext cx="8229600" cy="3474720"/>
        </p:xfrm>
        <a:graphic>
          <a:graphicData uri="http://schemas.openxmlformats.org/drawingml/2006/table">
            <a:tbl>
              <a:tblPr firstRow="1" bandRow="1">
                <a:tableStyleId>{5C22544A-7EE6-4342-B048-85BDC9FD1C3A}</a:tableStyleId>
              </a:tblPr>
              <a:tblGrid>
                <a:gridCol w="4114800"/>
                <a:gridCol w="4114800"/>
              </a:tblGrid>
              <a:tr h="609600">
                <a:tc>
                  <a:txBody>
                    <a:bodyPr/>
                    <a:lstStyle/>
                    <a:p>
                      <a:pPr algn="just"/>
                      <a:r>
                        <a:rPr lang="en-ZA" sz="1700" dirty="0" smtClean="0">
                          <a:solidFill>
                            <a:schemeClr val="tx1"/>
                          </a:solidFill>
                          <a:latin typeface="Arial" panose="020B0604020202020204" pitchFamily="34" charset="0"/>
                          <a:cs typeface="Arial" panose="020B0604020202020204" pitchFamily="34" charset="0"/>
                        </a:rPr>
                        <a:t>STRATEGIC OUTCOME-ORIENTED GOALS OF THE DoC</a:t>
                      </a:r>
                    </a:p>
                    <a:p>
                      <a:pPr algn="just"/>
                      <a:endParaRPr lang="en-ZA" sz="1700" dirty="0">
                        <a:solidFill>
                          <a:schemeClr val="tx1"/>
                        </a:solidFill>
                        <a:latin typeface="Arial" panose="020B0604020202020204" pitchFamily="34" charset="0"/>
                        <a:cs typeface="Arial" panose="020B0604020202020204" pitchFamily="34" charset="0"/>
                      </a:endParaRPr>
                    </a:p>
                  </a:txBody>
                  <a:tcPr>
                    <a:solidFill>
                      <a:schemeClr val="accent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latin typeface="Arial" panose="020B0604020202020204" pitchFamily="34" charset="0"/>
                          <a:cs typeface="Arial" panose="020B0604020202020204" pitchFamily="34" charset="0"/>
                        </a:rPr>
                        <a:t>STRATEGIC OBJECTIVES  </a:t>
                      </a:r>
                      <a:r>
                        <a:rPr kumimoji="0" lang="en-ZA" sz="17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contributing to the achievement of the set goals</a:t>
                      </a:r>
                    </a:p>
                    <a:p>
                      <a:pPr algn="just"/>
                      <a:endParaRPr lang="en-ZA" sz="1700" dirty="0">
                        <a:solidFill>
                          <a:schemeClr val="tx1"/>
                        </a:solidFill>
                        <a:latin typeface="Arial" panose="020B0604020202020204" pitchFamily="34" charset="0"/>
                        <a:cs typeface="Arial" panose="020B0604020202020204" pitchFamily="34" charset="0"/>
                      </a:endParaRPr>
                    </a:p>
                  </a:txBody>
                  <a:tcPr>
                    <a:solidFill>
                      <a:schemeClr val="accent6"/>
                    </a:solidFill>
                  </a:tcPr>
                </a:tc>
              </a:tr>
              <a:tr h="370840">
                <a:tc rowSpan="3">
                  <a:txBody>
                    <a:bodyPr/>
                    <a:lstStyle/>
                    <a:p>
                      <a:pPr algn="just"/>
                      <a:r>
                        <a:rPr lang="en-ZA" sz="1700" b="1" dirty="0" smtClean="0">
                          <a:latin typeface="Arial" panose="020B0604020202020204" pitchFamily="34" charset="0"/>
                          <a:cs typeface="Arial" panose="020B0604020202020204" pitchFamily="34" charset="0"/>
                        </a:rPr>
                        <a:t>Goal 3: </a:t>
                      </a:r>
                      <a:r>
                        <a:rPr lang="en-ZA" sz="1700" dirty="0" smtClean="0">
                          <a:latin typeface="Arial" panose="020B0604020202020204" pitchFamily="34" charset="0"/>
                          <a:cs typeface="Arial" panose="020B0604020202020204" pitchFamily="34" charset="0"/>
                        </a:rPr>
                        <a:t>Transformed communications sector</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algn="just"/>
                      <a:r>
                        <a:rPr lang="en-ZA" sz="1700" dirty="0" smtClean="0">
                          <a:latin typeface="Arial" panose="020B0604020202020204" pitchFamily="34" charset="0"/>
                          <a:cs typeface="Arial" panose="020B0604020202020204" pitchFamily="34" charset="0"/>
                        </a:rPr>
                        <a:t>SO</a:t>
                      </a:r>
                      <a:r>
                        <a:rPr lang="en-ZA" sz="1700" baseline="0" dirty="0" smtClean="0">
                          <a:latin typeface="Arial" panose="020B0604020202020204" pitchFamily="34" charset="0"/>
                          <a:cs typeface="Arial" panose="020B0604020202020204" pitchFamily="34" charset="0"/>
                        </a:rPr>
                        <a:t> </a:t>
                      </a:r>
                      <a:r>
                        <a:rPr lang="en-ZA" sz="1700" dirty="0" smtClean="0">
                          <a:latin typeface="Arial" panose="020B0604020202020204" pitchFamily="34" charset="0"/>
                          <a:cs typeface="Arial" panose="020B0604020202020204" pitchFamily="34" charset="0"/>
                        </a:rPr>
                        <a:t>3.1: Support the growth and development of the creative industries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370840">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3.2: Manage digital broadcasting migration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r h="370840">
                <a:tc vMerge="1">
                  <a:txBody>
                    <a:bodyPr/>
                    <a:lstStyle/>
                    <a:p>
                      <a:endParaRPr lang="en-ZA" dirty="0"/>
                    </a:p>
                  </a:txBody>
                  <a:tcPr/>
                </a:tc>
                <a:tc>
                  <a:txBody>
                    <a:bodyPr/>
                    <a:lstStyle/>
                    <a:p>
                      <a:pPr algn="just"/>
                      <a:r>
                        <a:rPr lang="en-ZA" sz="1700" dirty="0" smtClean="0">
                          <a:latin typeface="Arial" panose="020B0604020202020204" pitchFamily="34" charset="0"/>
                          <a:cs typeface="Arial" panose="020B0604020202020204" pitchFamily="34" charset="0"/>
                        </a:rPr>
                        <a:t>SO 3.3: Strengthen support, guidance and interrelations with stakeholders by 2019</a:t>
                      </a:r>
                      <a:endParaRPr lang="en-ZA" sz="1700" dirty="0">
                        <a:latin typeface="Arial" panose="020B0604020202020204" pitchFamily="34" charset="0"/>
                        <a:cs typeface="Arial" panose="020B0604020202020204" pitchFamily="34" charset="0"/>
                      </a:endParaRPr>
                    </a:p>
                  </a:txBody>
                  <a:tcPr>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41498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38"/>
            <a:ext cx="8229600" cy="957396"/>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latin typeface="Arial" panose="020B0604020202020204" pitchFamily="34" charset="0"/>
                <a:cs typeface="Arial" panose="020B0604020202020204" pitchFamily="34" charset="0"/>
              </a:rPr>
              <a:t>Deliverables that will be implemented in the provinces</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205565"/>
            <a:ext cx="8229600" cy="5079732"/>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buClr>
                <a:schemeClr val="accent6">
                  <a:lumMod val="75000"/>
                </a:schemeClr>
              </a:buClr>
              <a:buFont typeface="Wingdings" panose="05000000000000000000" pitchFamily="2" charset="2"/>
              <a:buChar char="q"/>
            </a:pPr>
            <a:r>
              <a:rPr lang="en-ZA" sz="4400" dirty="0" smtClean="0"/>
              <a:t>Five stakeholder consultations </a:t>
            </a:r>
            <a:r>
              <a:rPr lang="en-ZA" sz="4400" dirty="0"/>
              <a:t>on the White Paper on Audio-Visual and Digital </a:t>
            </a:r>
            <a:r>
              <a:rPr lang="en-ZA" sz="4400" dirty="0" smtClean="0"/>
              <a:t>Content.</a:t>
            </a:r>
          </a:p>
          <a:p>
            <a:pPr marL="0" indent="0">
              <a:buClr>
                <a:schemeClr val="accent6">
                  <a:lumMod val="75000"/>
                </a:schemeClr>
              </a:buClr>
              <a:buNone/>
            </a:pPr>
            <a:r>
              <a:rPr lang="en-ZA" sz="4400" dirty="0" smtClean="0"/>
              <a:t> </a:t>
            </a:r>
            <a:endParaRPr lang="en-ZA" sz="4400" dirty="0"/>
          </a:p>
          <a:p>
            <a:pPr>
              <a:buClr>
                <a:schemeClr val="accent6">
                  <a:lumMod val="75000"/>
                </a:schemeClr>
              </a:buClr>
              <a:buFont typeface="Wingdings" panose="05000000000000000000" pitchFamily="2" charset="2"/>
              <a:buChar char="q"/>
            </a:pPr>
            <a:r>
              <a:rPr lang="en-ZA" sz="4400" dirty="0" smtClean="0"/>
              <a:t>Five provincial consultations on </a:t>
            </a:r>
            <a:r>
              <a:rPr lang="en-ZA" sz="4400" dirty="0"/>
              <a:t>the Media Transformation and Diversity </a:t>
            </a:r>
            <a:r>
              <a:rPr lang="en-ZA" sz="4400" dirty="0" smtClean="0"/>
              <a:t>Policy.</a:t>
            </a:r>
          </a:p>
          <a:p>
            <a:pPr>
              <a:buClr>
                <a:schemeClr val="accent6">
                  <a:lumMod val="75000"/>
                </a:schemeClr>
              </a:buClr>
              <a:buFont typeface="Wingdings" panose="05000000000000000000" pitchFamily="2" charset="2"/>
              <a:buChar char="q"/>
            </a:pPr>
            <a:endParaRPr lang="en-ZA" sz="4400" dirty="0"/>
          </a:p>
          <a:p>
            <a:pPr>
              <a:buClr>
                <a:schemeClr val="accent6">
                  <a:lumMod val="75000"/>
                </a:schemeClr>
              </a:buClr>
              <a:buFont typeface="Wingdings" panose="05000000000000000000" pitchFamily="2" charset="2"/>
              <a:buChar char="q"/>
            </a:pPr>
            <a:r>
              <a:rPr lang="en-ZA" sz="4400" dirty="0" smtClean="0"/>
              <a:t>10 </a:t>
            </a:r>
            <a:r>
              <a:rPr lang="en-ZA" sz="4400" dirty="0"/>
              <a:t>DTT awareness </a:t>
            </a:r>
            <a:r>
              <a:rPr lang="en-ZA" sz="4400" dirty="0" smtClean="0"/>
              <a:t>programmes will be coordinated in all 9 provinces. </a:t>
            </a:r>
          </a:p>
          <a:p>
            <a:pPr>
              <a:buClr>
                <a:schemeClr val="accent6">
                  <a:lumMod val="75000"/>
                </a:schemeClr>
              </a:buClr>
              <a:buFont typeface="Wingdings" panose="05000000000000000000" pitchFamily="2" charset="2"/>
              <a:buChar char="q"/>
            </a:pPr>
            <a:endParaRPr lang="en-ZA" sz="4400" dirty="0"/>
          </a:p>
          <a:p>
            <a:pPr>
              <a:buClr>
                <a:schemeClr val="accent6">
                  <a:lumMod val="75000"/>
                </a:schemeClr>
              </a:buClr>
              <a:buFont typeface="Wingdings" panose="05000000000000000000" pitchFamily="2" charset="2"/>
              <a:buChar char="q"/>
            </a:pPr>
            <a:r>
              <a:rPr lang="en-ZA" sz="4400" dirty="0"/>
              <a:t>Analogue signal switched-off </a:t>
            </a:r>
            <a:r>
              <a:rPr lang="en-ZA" sz="4400" dirty="0" smtClean="0"/>
              <a:t>in 88 borderline towns within 7 provinces.</a:t>
            </a:r>
          </a:p>
          <a:p>
            <a:pPr>
              <a:buClr>
                <a:schemeClr val="accent6">
                  <a:lumMod val="75000"/>
                </a:schemeClr>
              </a:buClr>
              <a:buFont typeface="Wingdings" panose="05000000000000000000" pitchFamily="2" charset="2"/>
              <a:buChar char="q"/>
            </a:pPr>
            <a:endParaRPr lang="en-ZA" sz="4400" dirty="0" smtClean="0"/>
          </a:p>
          <a:p>
            <a:pPr>
              <a:buClr>
                <a:schemeClr val="accent6">
                  <a:lumMod val="75000"/>
                </a:schemeClr>
              </a:buClr>
              <a:buFont typeface="Wingdings" panose="05000000000000000000" pitchFamily="2" charset="2"/>
              <a:buChar char="q"/>
            </a:pPr>
            <a:r>
              <a:rPr lang="en-ZA" sz="4400" dirty="0" smtClean="0"/>
              <a:t>DoC Entities will also be implementing various deliverables in the provincial space. </a:t>
            </a:r>
          </a:p>
          <a:p>
            <a:endParaRPr lang="en-ZA" dirty="0" smtClean="0"/>
          </a:p>
          <a:p>
            <a:pPr marL="0" indent="0">
              <a:buNone/>
            </a:pPr>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148293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533" y="2081367"/>
            <a:ext cx="7992533" cy="1754326"/>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en-ZA" sz="3600" b="1" dirty="0" smtClean="0">
                <a:solidFill>
                  <a:schemeClr val="accent6">
                    <a:lumMod val="75000"/>
                  </a:schemeClr>
                </a:solidFill>
                <a:latin typeface="Arial" panose="020B0604020202020204" pitchFamily="34" charset="0"/>
                <a:cs typeface="Arial" panose="020B0604020202020204" pitchFamily="34" charset="0"/>
              </a:rPr>
              <a:t>ANNUAL PERFORMANCE PLAN 2017/18 TO 2019/20</a:t>
            </a:r>
          </a:p>
          <a:p>
            <a:pPr algn="ctr"/>
            <a:endParaRPr lang="en-ZA"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1298402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592137"/>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[1]:Administration</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87682491"/>
              </p:ext>
            </p:extLst>
          </p:nvPr>
        </p:nvGraphicFramePr>
        <p:xfrm>
          <a:off x="342900" y="790575"/>
          <a:ext cx="8629650" cy="5247640"/>
        </p:xfrm>
        <a:graphic>
          <a:graphicData uri="http://schemas.openxmlformats.org/drawingml/2006/table">
            <a:tbl>
              <a:tblPr firstRow="1" bandRow="1">
                <a:tableStyleId>{5C22544A-7EE6-4342-B048-85BDC9FD1C3A}</a:tableStyleId>
              </a:tblPr>
              <a:tblGrid>
                <a:gridCol w="1739900"/>
                <a:gridCol w="1659467"/>
                <a:gridCol w="1684866"/>
                <a:gridCol w="1817489"/>
                <a:gridCol w="1727928"/>
              </a:tblGrid>
              <a:tr h="370840">
                <a:tc gridSpan="5">
                  <a:txBody>
                    <a:bodyPr/>
                    <a:lstStyle/>
                    <a:p>
                      <a:r>
                        <a:rPr lang="en-ZA" dirty="0" smtClean="0">
                          <a:solidFill>
                            <a:schemeClr val="tx1"/>
                          </a:solidFill>
                        </a:rPr>
                        <a:t>Goal 1: Effective and efficient strategic leadership, governance and administration</a:t>
                      </a:r>
                      <a:endParaRPr lang="en-ZA" dirty="0">
                        <a:solidFill>
                          <a:schemeClr val="tx1"/>
                        </a:solidFill>
                      </a:endParaRPr>
                    </a:p>
                  </a:txBody>
                  <a:tcPr>
                    <a:solidFill>
                      <a:schemeClr val="accent6">
                        <a:lumMod val="20000"/>
                        <a:lumOff val="80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gridSpan="5">
                  <a:txBody>
                    <a:bodyPr/>
                    <a:lstStyle/>
                    <a:p>
                      <a:r>
                        <a:rPr lang="en-ZA" b="1" dirty="0" smtClean="0"/>
                        <a:t>SO 1.1 : Ensure compliance with statutory requirements and good governance practices by 2019</a:t>
                      </a:r>
                      <a:endParaRPr lang="en-ZA" b="1" dirty="0"/>
                    </a:p>
                  </a:txBody>
                  <a:tcPr>
                    <a:solidFill>
                      <a:schemeClr val="accent6">
                        <a:lumMod val="20000"/>
                        <a:lumOff val="80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5181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Performance Indicator</a:t>
                      </a:r>
                      <a:endParaRPr lang="en-ZA" b="1" dirty="0"/>
                    </a:p>
                  </a:txBody>
                  <a:tcPr>
                    <a:solidFill>
                      <a:schemeClr val="accent6"/>
                    </a:solidFill>
                  </a:tcPr>
                </a:tc>
                <a:tc>
                  <a:txBody>
                    <a:bodyPr/>
                    <a:lstStyle/>
                    <a:p>
                      <a:r>
                        <a:rPr lang="en-ZA" b="1" dirty="0" smtClean="0"/>
                        <a:t>Annual targets 2016/17</a:t>
                      </a:r>
                      <a:endParaRPr lang="en-ZA" b="1" dirty="0"/>
                    </a:p>
                  </a:txBody>
                  <a:tcPr>
                    <a:solidFill>
                      <a:schemeClr val="accent6"/>
                    </a:solidFill>
                  </a:tcPr>
                </a:tc>
                <a:tc>
                  <a:txBody>
                    <a:bodyPr/>
                    <a:lstStyle/>
                    <a:p>
                      <a:r>
                        <a:rPr lang="en-ZA" b="1" dirty="0" smtClean="0"/>
                        <a:t>Annual targets 2017/18</a:t>
                      </a:r>
                      <a:endParaRPr lang="en-ZA" b="1" dirty="0"/>
                    </a:p>
                  </a:txBody>
                  <a:tcPr>
                    <a:solidFill>
                      <a:schemeClr val="accent6"/>
                    </a:solidFill>
                  </a:tcPr>
                </a:tc>
                <a:tc>
                  <a:txBody>
                    <a:bodyPr/>
                    <a:lstStyle/>
                    <a:p>
                      <a:r>
                        <a:rPr lang="en-ZA" b="1" dirty="0" smtClean="0"/>
                        <a:t>Annual targets 2018/19</a:t>
                      </a:r>
                      <a:endParaRPr lang="en-ZA" b="1" dirty="0"/>
                    </a:p>
                  </a:txBody>
                  <a:tcPr>
                    <a:solidFill>
                      <a:schemeClr val="accent6"/>
                    </a:solidFill>
                  </a:tcPr>
                </a:tc>
                <a:tc>
                  <a:txBody>
                    <a:bodyPr/>
                    <a:lstStyle/>
                    <a:p>
                      <a:r>
                        <a:rPr lang="en-ZA" b="1" dirty="0" smtClean="0"/>
                        <a:t>Annual targets 2019/20</a:t>
                      </a:r>
                      <a:endParaRPr lang="en-ZA" b="1" dirty="0"/>
                    </a:p>
                  </a:txBody>
                  <a:tcPr>
                    <a:solidFill>
                      <a:schemeClr val="accent6"/>
                    </a:solidFill>
                  </a:tcPr>
                </a:tc>
              </a:tr>
              <a:tr h="931812">
                <a:tc>
                  <a:txBody>
                    <a:bodyPr/>
                    <a:lstStyle/>
                    <a:p>
                      <a:r>
                        <a:rPr lang="en-ZA" sz="1600" dirty="0" smtClean="0"/>
                        <a:t>MTEF Human Resource Plan implemented </a:t>
                      </a:r>
                      <a:endParaRPr lang="en-ZA" sz="1600" dirty="0"/>
                    </a:p>
                  </a:txBody>
                  <a:tcPr>
                    <a:solidFill>
                      <a:schemeClr val="accent6">
                        <a:lumMod val="20000"/>
                        <a:lumOff val="80000"/>
                      </a:schemeClr>
                    </a:solidFill>
                  </a:tcPr>
                </a:tc>
                <a:tc>
                  <a:txBody>
                    <a:bodyPr/>
                    <a:lstStyle/>
                    <a:p>
                      <a:r>
                        <a:rPr lang="en-ZA" sz="1600" dirty="0" smtClean="0"/>
                        <a:t>MTEF HR Plan approved and submitted to DPSA </a:t>
                      </a:r>
                      <a:endParaRPr lang="en-ZA" sz="1600" dirty="0"/>
                    </a:p>
                  </a:txBody>
                  <a:tcPr>
                    <a:solidFill>
                      <a:schemeClr val="accent6">
                        <a:lumMod val="20000"/>
                        <a:lumOff val="80000"/>
                      </a:schemeClr>
                    </a:solidFill>
                  </a:tcPr>
                </a:tc>
                <a:tc>
                  <a:txBody>
                    <a:bodyPr/>
                    <a:lstStyle/>
                    <a:p>
                      <a:r>
                        <a:rPr lang="en-ZA" sz="1600" dirty="0" smtClean="0"/>
                        <a:t>HR Plan implementation  report submitted to the DPSA </a:t>
                      </a:r>
                    </a:p>
                    <a:p>
                      <a:endParaRPr lang="en-ZA" sz="1600" dirty="0" smtClean="0"/>
                    </a:p>
                    <a:p>
                      <a:endParaRPr lang="en-ZA" sz="1600" dirty="0"/>
                    </a:p>
                  </a:txBody>
                  <a:tcPr>
                    <a:solidFill>
                      <a:schemeClr val="accent6">
                        <a:lumMod val="20000"/>
                        <a:lumOff val="80000"/>
                      </a:schemeClr>
                    </a:solidFill>
                  </a:tcPr>
                </a:tc>
                <a:tc>
                  <a:txBody>
                    <a:bodyPr/>
                    <a:lstStyle/>
                    <a:p>
                      <a:r>
                        <a:rPr lang="en-ZA" sz="1600" dirty="0" smtClean="0"/>
                        <a:t>HR Plan implementation  report submitted to the DPSA</a:t>
                      </a:r>
                      <a:endParaRPr lang="en-ZA" sz="1600" dirty="0"/>
                    </a:p>
                  </a:txBody>
                  <a:tcPr>
                    <a:solidFill>
                      <a:schemeClr val="accent6">
                        <a:lumMod val="20000"/>
                        <a:lumOff val="80000"/>
                      </a:schemeClr>
                    </a:solidFill>
                  </a:tcPr>
                </a:tc>
                <a:tc>
                  <a:txBody>
                    <a:bodyPr/>
                    <a:lstStyle/>
                    <a:p>
                      <a:r>
                        <a:rPr lang="en-ZA" sz="1600" dirty="0" smtClean="0"/>
                        <a:t>HR Plan implementation  report submitted to the DPSA</a:t>
                      </a:r>
                      <a:endParaRPr lang="en-ZA" sz="1600" dirty="0"/>
                    </a:p>
                  </a:txBody>
                  <a:tcPr>
                    <a:solidFill>
                      <a:schemeClr val="accent6">
                        <a:lumMod val="20000"/>
                        <a:lumOff val="80000"/>
                      </a:schemeClr>
                    </a:solidFill>
                  </a:tcPr>
                </a:tc>
              </a:tr>
              <a:tr h="370840">
                <a:tc>
                  <a:txBody>
                    <a:bodyPr/>
                    <a:lstStyle/>
                    <a:p>
                      <a:r>
                        <a:rPr lang="en-ZA" sz="1600" dirty="0" smtClean="0"/>
                        <a:t>Human Resource Development  Strategy implemented</a:t>
                      </a:r>
                      <a:endParaRPr lang="en-ZA" sz="1600" dirty="0"/>
                    </a:p>
                  </a:txBody>
                  <a:tcPr>
                    <a:solidFill>
                      <a:schemeClr val="accent6">
                        <a:lumMod val="20000"/>
                        <a:lumOff val="80000"/>
                      </a:schemeClr>
                    </a:solidFill>
                  </a:tcPr>
                </a:tc>
                <a:tc>
                  <a:txBody>
                    <a:bodyPr/>
                    <a:lstStyle/>
                    <a:p>
                      <a:r>
                        <a:rPr lang="en-ZA" sz="1600" dirty="0" smtClean="0"/>
                        <a:t>Workplace  Skills Plan(WSP) approved and implemented</a:t>
                      </a:r>
                      <a:endParaRPr lang="en-ZA" sz="1600" dirty="0"/>
                    </a:p>
                  </a:txBody>
                  <a:tcPr>
                    <a:solidFill>
                      <a:schemeClr val="accent6">
                        <a:lumMod val="20000"/>
                        <a:lumOff val="80000"/>
                      </a:schemeClr>
                    </a:solidFill>
                  </a:tcPr>
                </a:tc>
                <a:tc>
                  <a:txBody>
                    <a:bodyPr/>
                    <a:lstStyle/>
                    <a:p>
                      <a:r>
                        <a:rPr lang="en-ZA" sz="1600" dirty="0" smtClean="0"/>
                        <a:t>2017/18 WSP submitted to the</a:t>
                      </a:r>
                      <a:r>
                        <a:rPr lang="en-ZA" sz="1600" baseline="0" dirty="0" smtClean="0"/>
                        <a:t> </a:t>
                      </a:r>
                      <a:r>
                        <a:rPr lang="en-ZA" sz="1600" dirty="0" smtClean="0"/>
                        <a:t>Public Service Sector Education</a:t>
                      </a:r>
                      <a:r>
                        <a:rPr lang="en-ZA" sz="1600" baseline="0" dirty="0" smtClean="0"/>
                        <a:t> </a:t>
                      </a:r>
                      <a:r>
                        <a:rPr lang="en-ZA" sz="1600" dirty="0" smtClean="0"/>
                        <a:t>and Training</a:t>
                      </a:r>
                      <a:r>
                        <a:rPr lang="en-ZA" sz="1600" baseline="0" dirty="0" smtClean="0"/>
                        <a:t> </a:t>
                      </a:r>
                      <a:r>
                        <a:rPr lang="en-ZA" sz="1600" dirty="0" smtClean="0"/>
                        <a:t>Authority (PSETA)</a:t>
                      </a:r>
                      <a:r>
                        <a:rPr lang="en-ZA" sz="1600" baseline="0" dirty="0" smtClean="0"/>
                        <a:t> </a:t>
                      </a:r>
                      <a:r>
                        <a:rPr lang="en-ZA" sz="1600" dirty="0" smtClean="0"/>
                        <a:t>WSP</a:t>
                      </a:r>
                      <a:r>
                        <a:rPr lang="en-ZA" sz="1600" baseline="0" dirty="0" smtClean="0"/>
                        <a:t> and </a:t>
                      </a:r>
                      <a:r>
                        <a:rPr lang="en-ZA" sz="1600" dirty="0" smtClean="0"/>
                        <a:t>monitored</a:t>
                      </a:r>
                      <a:endParaRPr lang="en-ZA" sz="1600" dirty="0"/>
                    </a:p>
                  </a:txBody>
                  <a:tcPr>
                    <a:solidFill>
                      <a:schemeClr val="accent6">
                        <a:lumMod val="20000"/>
                        <a:lumOff val="80000"/>
                      </a:schemeClr>
                    </a:solidFill>
                  </a:tcPr>
                </a:tc>
                <a:tc>
                  <a:txBody>
                    <a:bodyPr/>
                    <a:lstStyle/>
                    <a:p>
                      <a:r>
                        <a:rPr lang="en-ZA" sz="1600" dirty="0" smtClean="0"/>
                        <a:t>Workplace  skills plan approved and</a:t>
                      </a:r>
                      <a:r>
                        <a:rPr lang="en-ZA" sz="1600" baseline="0" dirty="0" smtClean="0"/>
                        <a:t> </a:t>
                      </a:r>
                      <a:r>
                        <a:rPr lang="en-ZA" sz="1600" dirty="0" smtClean="0"/>
                        <a:t>implemented</a:t>
                      </a:r>
                      <a:endParaRPr lang="en-ZA" sz="1600" dirty="0"/>
                    </a:p>
                  </a:txBody>
                  <a:tcPr>
                    <a:solidFill>
                      <a:schemeClr val="accent6">
                        <a:lumMod val="20000"/>
                        <a:lumOff val="80000"/>
                      </a:schemeClr>
                    </a:solidFill>
                  </a:tcPr>
                </a:tc>
                <a:tc>
                  <a:txBody>
                    <a:bodyPr/>
                    <a:lstStyle/>
                    <a:p>
                      <a:r>
                        <a:rPr lang="en-ZA" sz="1600" dirty="0" smtClean="0"/>
                        <a:t>Workplace  skills plan approved and implemented</a:t>
                      </a:r>
                      <a:endParaRPr lang="en-ZA" sz="1600" dirty="0"/>
                    </a:p>
                  </a:txBody>
                  <a:tcPr>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658655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1"/>
            <a:ext cx="8229600" cy="688974"/>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[2]:Administration</a:t>
            </a:r>
            <a:endParaRPr lang="en-ZA" b="1" dirty="0">
              <a:solidFill>
                <a:schemeClr val="accent6">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97604898"/>
              </p:ext>
            </p:extLst>
          </p:nvPr>
        </p:nvGraphicFramePr>
        <p:xfrm>
          <a:off x="457200" y="695325"/>
          <a:ext cx="8229600" cy="53340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ZA" dirty="0" smtClean="0">
                          <a:solidFill>
                            <a:schemeClr val="tx1"/>
                          </a:solidFill>
                        </a:rPr>
                        <a:t>Performance Indicator</a:t>
                      </a:r>
                    </a:p>
                    <a:p>
                      <a:endParaRPr lang="en-ZA" dirty="0">
                        <a:solidFill>
                          <a:schemeClr val="tx1"/>
                        </a:solidFill>
                      </a:endParaRPr>
                    </a:p>
                  </a:txBody>
                  <a:tcPr>
                    <a:solidFill>
                      <a:schemeClr val="accent6"/>
                    </a:solidFill>
                  </a:tcPr>
                </a:tc>
                <a:tc>
                  <a:txBody>
                    <a:bodyPr/>
                    <a:lstStyle/>
                    <a:p>
                      <a:r>
                        <a:rPr lang="en-ZA" dirty="0" smtClean="0">
                          <a:solidFill>
                            <a:schemeClr val="tx1"/>
                          </a:solidFill>
                        </a:rPr>
                        <a:t>Annual target 2016/17</a:t>
                      </a:r>
                      <a:endParaRPr lang="en-ZA" dirty="0">
                        <a:solidFill>
                          <a:schemeClr val="tx1"/>
                        </a:solidFill>
                      </a:endParaRPr>
                    </a:p>
                  </a:txBody>
                  <a:tcPr>
                    <a:solidFill>
                      <a:schemeClr val="accent6"/>
                    </a:solidFill>
                  </a:tcPr>
                </a:tc>
                <a:tc>
                  <a:txBody>
                    <a:bodyPr/>
                    <a:lstStyle/>
                    <a:p>
                      <a:r>
                        <a:rPr lang="en-ZA" dirty="0" smtClean="0">
                          <a:solidFill>
                            <a:schemeClr val="tx1"/>
                          </a:solidFill>
                        </a:rPr>
                        <a:t>Annual targets 2017/18</a:t>
                      </a:r>
                      <a:endParaRPr lang="en-ZA" dirty="0">
                        <a:solidFill>
                          <a:schemeClr val="tx1"/>
                        </a:solidFill>
                      </a:endParaRPr>
                    </a:p>
                  </a:txBody>
                  <a:tcPr>
                    <a:solidFill>
                      <a:schemeClr val="accent6"/>
                    </a:solidFill>
                  </a:tcPr>
                </a:tc>
                <a:tc>
                  <a:txBody>
                    <a:bodyPr/>
                    <a:lstStyle/>
                    <a:p>
                      <a:pPr marL="0" algn="l" defTabSz="457200" rtl="0" eaLnBrk="1" latinLnBrk="0" hangingPunct="1">
                        <a:lnSpc>
                          <a:spcPct val="115000"/>
                        </a:lnSpc>
                        <a:spcAft>
                          <a:spcPts val="0"/>
                        </a:spcAft>
                      </a:pPr>
                      <a:r>
                        <a:rPr lang="en-ZA" sz="1800" b="1" kern="1200" dirty="0">
                          <a:solidFill>
                            <a:schemeClr val="tx1"/>
                          </a:solidFill>
                          <a:latin typeface="+mn-lt"/>
                          <a:ea typeface="+mn-ea"/>
                          <a:cs typeface="+mn-cs"/>
                        </a:rPr>
                        <a:t>Annual targets 2018/19</a:t>
                      </a:r>
                    </a:p>
                  </a:txBody>
                  <a:tcPr marL="68580" marR="68580" marT="0" marB="0">
                    <a:solidFill>
                      <a:schemeClr val="accent6"/>
                    </a:solidFill>
                  </a:tcPr>
                </a:tc>
                <a:tc>
                  <a:txBody>
                    <a:bodyPr/>
                    <a:lstStyle/>
                    <a:p>
                      <a:pPr marL="0" algn="l" defTabSz="457200" rtl="0" eaLnBrk="1" latinLnBrk="0" hangingPunct="1">
                        <a:lnSpc>
                          <a:spcPct val="115000"/>
                        </a:lnSpc>
                        <a:spcAft>
                          <a:spcPts val="0"/>
                        </a:spcAft>
                      </a:pPr>
                      <a:r>
                        <a:rPr lang="en-ZA" sz="1800" b="1" kern="1200" dirty="0">
                          <a:solidFill>
                            <a:schemeClr val="tx1"/>
                          </a:solidFill>
                          <a:latin typeface="+mn-lt"/>
                          <a:ea typeface="+mn-ea"/>
                          <a:cs typeface="+mn-cs"/>
                        </a:rPr>
                        <a:t>Annual targets 2019/20</a:t>
                      </a:r>
                    </a:p>
                  </a:txBody>
                  <a:tcPr marL="68580" marR="68580" marT="0" marB="0">
                    <a:solidFill>
                      <a:schemeClr val="accent6"/>
                    </a:solidFill>
                  </a:tcPr>
                </a:tc>
              </a:tr>
              <a:tr h="370840">
                <a:tc>
                  <a:txBody>
                    <a:bodyPr/>
                    <a:lstStyle/>
                    <a:p>
                      <a:r>
                        <a:rPr lang="en-ZA" sz="1600" dirty="0" smtClean="0"/>
                        <a:t>Audit report for the financial year</a:t>
                      </a:r>
                      <a:endParaRPr lang="en-ZA" sz="1600" dirty="0"/>
                    </a:p>
                  </a:txBody>
                  <a:tcPr>
                    <a:solidFill>
                      <a:schemeClr val="accent6">
                        <a:lumMod val="20000"/>
                        <a:lumOff val="80000"/>
                      </a:schemeClr>
                    </a:solidFill>
                  </a:tcPr>
                </a:tc>
                <a:tc>
                  <a:txBody>
                    <a:bodyPr/>
                    <a:lstStyle/>
                    <a:p>
                      <a:r>
                        <a:rPr lang="en-ZA" sz="1600" dirty="0" smtClean="0"/>
                        <a:t>Unqualified audit outcome on Annual Financial Statements</a:t>
                      </a:r>
                      <a:endParaRPr lang="en-ZA" sz="1600" dirty="0"/>
                    </a:p>
                  </a:txBody>
                  <a:tcPr>
                    <a:solidFill>
                      <a:schemeClr val="accent6">
                        <a:lumMod val="20000"/>
                        <a:lumOff val="80000"/>
                      </a:schemeClr>
                    </a:solidFill>
                  </a:tcPr>
                </a:tc>
                <a:tc>
                  <a:txBody>
                    <a:bodyPr/>
                    <a:lstStyle/>
                    <a:p>
                      <a:r>
                        <a:rPr lang="en-ZA" sz="1600" dirty="0" smtClean="0"/>
                        <a:t>Unqualified audit outcome on Annual Financial Statements</a:t>
                      </a:r>
                      <a:endParaRPr lang="en-ZA" sz="1600" dirty="0"/>
                    </a:p>
                  </a:txBody>
                  <a:tcPr>
                    <a:solidFill>
                      <a:schemeClr val="accent6">
                        <a:lumMod val="20000"/>
                        <a:lumOff val="80000"/>
                      </a:schemeClr>
                    </a:solidFill>
                  </a:tcPr>
                </a:tc>
                <a:tc>
                  <a:txBody>
                    <a:bodyPr/>
                    <a:lstStyle/>
                    <a:p>
                      <a:r>
                        <a:rPr lang="en-ZA" sz="1600" dirty="0" smtClean="0"/>
                        <a:t>Unqualified audit outcome on Annual Financial Statements </a:t>
                      </a:r>
                      <a:endParaRPr lang="en-ZA" sz="1600" dirty="0"/>
                    </a:p>
                  </a:txBody>
                  <a:tcPr>
                    <a:solidFill>
                      <a:schemeClr val="accent6">
                        <a:lumMod val="20000"/>
                        <a:lumOff val="80000"/>
                      </a:schemeClr>
                    </a:solidFill>
                  </a:tcPr>
                </a:tc>
                <a:tc>
                  <a:txBody>
                    <a:bodyPr/>
                    <a:lstStyle/>
                    <a:p>
                      <a:r>
                        <a:rPr lang="en-ZA" sz="1600" dirty="0" smtClean="0"/>
                        <a:t>Unqualified audit outcome on Annual Financial Statements </a:t>
                      </a:r>
                      <a:endParaRPr lang="en-ZA" sz="1600" dirty="0"/>
                    </a:p>
                  </a:txBody>
                  <a:tcPr>
                    <a:solidFill>
                      <a:schemeClr val="accent6">
                        <a:lumMod val="20000"/>
                        <a:lumOff val="80000"/>
                      </a:schemeClr>
                    </a:solidFill>
                  </a:tcPr>
                </a:tc>
              </a:tr>
              <a:tr h="370840">
                <a:tc>
                  <a:txBody>
                    <a:bodyPr/>
                    <a:lstStyle/>
                    <a:p>
                      <a:r>
                        <a:rPr lang="en-ZA" sz="1600" dirty="0" smtClean="0"/>
                        <a:t>Annual Financial</a:t>
                      </a:r>
                    </a:p>
                    <a:p>
                      <a:r>
                        <a:rPr lang="en-ZA" sz="1600" dirty="0" smtClean="0"/>
                        <a:t>Statements issued within</a:t>
                      </a:r>
                    </a:p>
                    <a:p>
                      <a:r>
                        <a:rPr lang="en-ZA" sz="1600" dirty="0" smtClean="0"/>
                        <a:t>legislated prescripts and</a:t>
                      </a:r>
                    </a:p>
                    <a:p>
                      <a:r>
                        <a:rPr lang="en-ZA" sz="1600" dirty="0" smtClean="0"/>
                        <a:t>submitted to the AGSA</a:t>
                      </a:r>
                      <a:r>
                        <a:rPr lang="en-ZA" sz="1600" baseline="0" dirty="0" smtClean="0"/>
                        <a:t> </a:t>
                      </a:r>
                      <a:r>
                        <a:rPr lang="en-ZA" sz="1600" dirty="0" smtClean="0"/>
                        <a:t>and National Treasury</a:t>
                      </a:r>
                      <a:endParaRPr lang="en-ZA" sz="1600" dirty="0"/>
                    </a:p>
                  </a:txBody>
                  <a:tcPr>
                    <a:solidFill>
                      <a:schemeClr val="accent6">
                        <a:lumMod val="20000"/>
                        <a:lumOff val="80000"/>
                      </a:schemeClr>
                    </a:solidFill>
                  </a:tcPr>
                </a:tc>
                <a:tc>
                  <a:txBody>
                    <a:bodyPr/>
                    <a:lstStyle/>
                    <a:p>
                      <a:r>
                        <a:rPr lang="en-ZA" sz="1600" dirty="0" smtClean="0"/>
                        <a:t>Annual financial</a:t>
                      </a:r>
                    </a:p>
                    <a:p>
                      <a:r>
                        <a:rPr lang="en-ZA" sz="1600" dirty="0" smtClean="0"/>
                        <a:t>statements prepared</a:t>
                      </a:r>
                    </a:p>
                    <a:p>
                      <a:r>
                        <a:rPr lang="en-ZA" sz="1600" dirty="0" smtClean="0"/>
                        <a:t>and issued within</a:t>
                      </a:r>
                    </a:p>
                    <a:p>
                      <a:r>
                        <a:rPr lang="en-ZA" sz="1600" dirty="0" smtClean="0"/>
                        <a:t>legislated prescripts</a:t>
                      </a:r>
                      <a:endParaRPr lang="en-ZA" sz="1600" dirty="0"/>
                    </a:p>
                  </a:txBody>
                  <a:tcPr>
                    <a:solidFill>
                      <a:schemeClr val="accent6">
                        <a:lumMod val="20000"/>
                        <a:lumOff val="80000"/>
                      </a:schemeClr>
                    </a:solidFill>
                  </a:tcPr>
                </a:tc>
                <a:tc>
                  <a:txBody>
                    <a:bodyPr/>
                    <a:lstStyle/>
                    <a:p>
                      <a:r>
                        <a:rPr lang="en-ZA" sz="1600" dirty="0" smtClean="0"/>
                        <a:t>Annual financial</a:t>
                      </a:r>
                    </a:p>
                    <a:p>
                      <a:r>
                        <a:rPr lang="en-ZA" sz="1600" dirty="0" smtClean="0"/>
                        <a:t>statements submitted</a:t>
                      </a:r>
                    </a:p>
                    <a:p>
                      <a:r>
                        <a:rPr lang="en-ZA" sz="1600" dirty="0" smtClean="0"/>
                        <a:t>to the AGSA and</a:t>
                      </a:r>
                    </a:p>
                    <a:p>
                      <a:r>
                        <a:rPr lang="en-ZA" sz="1600" dirty="0" smtClean="0"/>
                        <a:t>National Treasury</a:t>
                      </a:r>
                      <a:endParaRPr lang="en-ZA" sz="1600" dirty="0"/>
                    </a:p>
                  </a:txBody>
                  <a:tcPr>
                    <a:solidFill>
                      <a:schemeClr val="accent6">
                        <a:lumMod val="20000"/>
                        <a:lumOff val="80000"/>
                      </a:schemeClr>
                    </a:solidFill>
                  </a:tcPr>
                </a:tc>
                <a:tc>
                  <a:txBody>
                    <a:bodyPr/>
                    <a:lstStyle/>
                    <a:p>
                      <a:r>
                        <a:rPr lang="en-ZA" sz="1600" dirty="0" smtClean="0"/>
                        <a:t>Annual financial</a:t>
                      </a:r>
                    </a:p>
                    <a:p>
                      <a:r>
                        <a:rPr lang="en-ZA" sz="1600" dirty="0" smtClean="0"/>
                        <a:t>statements</a:t>
                      </a:r>
                    </a:p>
                    <a:p>
                      <a:r>
                        <a:rPr lang="en-ZA" sz="1600" dirty="0" smtClean="0"/>
                        <a:t>submitted to</a:t>
                      </a:r>
                    </a:p>
                    <a:p>
                      <a:r>
                        <a:rPr lang="en-ZA" sz="1600" dirty="0" smtClean="0"/>
                        <a:t>the AGSA and</a:t>
                      </a:r>
                    </a:p>
                    <a:p>
                      <a:r>
                        <a:rPr lang="en-ZA" sz="1600" dirty="0" smtClean="0"/>
                        <a:t>National Treasury</a:t>
                      </a:r>
                      <a:endParaRPr lang="en-ZA" sz="1600" dirty="0"/>
                    </a:p>
                  </a:txBody>
                  <a:tcPr>
                    <a:solidFill>
                      <a:schemeClr val="accent6">
                        <a:lumMod val="20000"/>
                        <a:lumOff val="80000"/>
                      </a:schemeClr>
                    </a:solidFill>
                  </a:tcPr>
                </a:tc>
                <a:tc>
                  <a:txBody>
                    <a:bodyPr/>
                    <a:lstStyle/>
                    <a:p>
                      <a:r>
                        <a:rPr lang="en-ZA" sz="1600" dirty="0" smtClean="0"/>
                        <a:t>Annual financial</a:t>
                      </a:r>
                    </a:p>
                    <a:p>
                      <a:r>
                        <a:rPr lang="en-ZA" sz="1600" dirty="0" smtClean="0"/>
                        <a:t>statements</a:t>
                      </a:r>
                    </a:p>
                    <a:p>
                      <a:r>
                        <a:rPr lang="en-ZA" sz="1600" dirty="0" smtClean="0"/>
                        <a:t>submitted to</a:t>
                      </a:r>
                    </a:p>
                    <a:p>
                      <a:r>
                        <a:rPr lang="en-ZA" sz="1600" dirty="0" smtClean="0"/>
                        <a:t>the AGSA and</a:t>
                      </a:r>
                    </a:p>
                    <a:p>
                      <a:r>
                        <a:rPr lang="en-ZA" sz="1600" dirty="0" smtClean="0"/>
                        <a:t>National Treasury</a:t>
                      </a:r>
                      <a:endParaRPr lang="en-ZA" sz="1600" dirty="0"/>
                    </a:p>
                  </a:txBody>
                  <a:tcPr>
                    <a:solidFill>
                      <a:schemeClr val="accent6">
                        <a:lumMod val="20000"/>
                        <a:lumOff val="80000"/>
                      </a:schemeClr>
                    </a:solidFill>
                  </a:tcPr>
                </a:tc>
              </a:tr>
              <a:tr h="370840">
                <a:tc>
                  <a:txBody>
                    <a:bodyPr/>
                    <a:lstStyle/>
                    <a:p>
                      <a:r>
                        <a:rPr lang="en-ZA" sz="1600" dirty="0" smtClean="0"/>
                        <a:t>Assets Register</a:t>
                      </a:r>
                    </a:p>
                    <a:p>
                      <a:r>
                        <a:rPr lang="en-ZA" sz="1600" dirty="0" smtClean="0"/>
                        <a:t>submitted to AGSA and</a:t>
                      </a:r>
                    </a:p>
                    <a:p>
                      <a:r>
                        <a:rPr lang="en-ZA" sz="1600" dirty="0" smtClean="0"/>
                        <a:t>National Treasury</a:t>
                      </a:r>
                      <a:endParaRPr lang="en-ZA" sz="1600" dirty="0"/>
                    </a:p>
                  </a:txBody>
                  <a:tcPr>
                    <a:solidFill>
                      <a:schemeClr val="accent6">
                        <a:lumMod val="20000"/>
                        <a:lumOff val="80000"/>
                      </a:schemeClr>
                    </a:solidFill>
                  </a:tcPr>
                </a:tc>
                <a:tc>
                  <a:txBody>
                    <a:bodyPr/>
                    <a:lstStyle/>
                    <a:p>
                      <a:r>
                        <a:rPr lang="en-ZA" sz="1600" dirty="0" smtClean="0"/>
                        <a:t>-</a:t>
                      </a:r>
                      <a:endParaRPr lang="en-ZA" sz="1600" dirty="0"/>
                    </a:p>
                  </a:txBody>
                  <a:tcPr>
                    <a:solidFill>
                      <a:schemeClr val="accent6">
                        <a:lumMod val="20000"/>
                        <a:lumOff val="80000"/>
                      </a:schemeClr>
                    </a:solidFill>
                  </a:tcPr>
                </a:tc>
                <a:tc>
                  <a:txBody>
                    <a:bodyPr/>
                    <a:lstStyle/>
                    <a:p>
                      <a:r>
                        <a:rPr lang="en-ZA" sz="1600" dirty="0" smtClean="0"/>
                        <a:t>Assets Register</a:t>
                      </a:r>
                    </a:p>
                    <a:p>
                      <a:r>
                        <a:rPr lang="en-ZA" sz="1600" dirty="0" smtClean="0"/>
                        <a:t>prepared within the</a:t>
                      </a:r>
                    </a:p>
                    <a:p>
                      <a:r>
                        <a:rPr lang="en-ZA" sz="1600" dirty="0" smtClean="0"/>
                        <a:t>legislated prescripts</a:t>
                      </a:r>
                      <a:endParaRPr lang="en-ZA" sz="1600" dirty="0"/>
                    </a:p>
                  </a:txBody>
                  <a:tcPr>
                    <a:solidFill>
                      <a:schemeClr val="accent6">
                        <a:lumMod val="20000"/>
                        <a:lumOff val="80000"/>
                      </a:schemeClr>
                    </a:solidFill>
                  </a:tcPr>
                </a:tc>
                <a:tc>
                  <a:txBody>
                    <a:bodyPr/>
                    <a:lstStyle/>
                    <a:p>
                      <a:r>
                        <a:rPr lang="en-ZA" sz="1600" dirty="0" smtClean="0"/>
                        <a:t>Assets Register</a:t>
                      </a:r>
                    </a:p>
                    <a:p>
                      <a:r>
                        <a:rPr lang="en-ZA" sz="1600" dirty="0" smtClean="0"/>
                        <a:t>prepared within</a:t>
                      </a:r>
                    </a:p>
                    <a:p>
                      <a:r>
                        <a:rPr lang="en-ZA" sz="1600" dirty="0" smtClean="0"/>
                        <a:t>the legislated</a:t>
                      </a:r>
                    </a:p>
                    <a:p>
                      <a:r>
                        <a:rPr lang="en-ZA" sz="1600" dirty="0" smtClean="0"/>
                        <a:t>prescripts</a:t>
                      </a:r>
                      <a:endParaRPr lang="en-ZA" sz="1600" dirty="0"/>
                    </a:p>
                  </a:txBody>
                  <a:tcPr>
                    <a:solidFill>
                      <a:schemeClr val="accent6">
                        <a:lumMod val="20000"/>
                        <a:lumOff val="80000"/>
                      </a:schemeClr>
                    </a:solidFill>
                  </a:tcPr>
                </a:tc>
                <a:tc>
                  <a:txBody>
                    <a:bodyPr/>
                    <a:lstStyle/>
                    <a:p>
                      <a:r>
                        <a:rPr lang="en-ZA" sz="1600" dirty="0" smtClean="0"/>
                        <a:t>Assets Register</a:t>
                      </a:r>
                    </a:p>
                    <a:p>
                      <a:r>
                        <a:rPr lang="en-ZA" sz="1600" dirty="0" smtClean="0"/>
                        <a:t>prepared within</a:t>
                      </a:r>
                    </a:p>
                    <a:p>
                      <a:r>
                        <a:rPr lang="en-ZA" sz="1600" dirty="0" smtClean="0"/>
                        <a:t>the legislated</a:t>
                      </a:r>
                    </a:p>
                    <a:p>
                      <a:r>
                        <a:rPr lang="en-ZA" sz="1600" dirty="0" smtClean="0"/>
                        <a:t>prescripts</a:t>
                      </a:r>
                      <a:endParaRPr lang="en-ZA" sz="1600" dirty="0"/>
                    </a:p>
                  </a:txBody>
                  <a:tcPr>
                    <a:solidFill>
                      <a:schemeClr val="accent6">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4235973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668337"/>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1 [3]:Administration</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87722808"/>
              </p:ext>
            </p:extLst>
          </p:nvPr>
        </p:nvGraphicFramePr>
        <p:xfrm>
          <a:off x="457200" y="668337"/>
          <a:ext cx="8305800" cy="5694426"/>
        </p:xfrm>
        <a:graphic>
          <a:graphicData uri="http://schemas.openxmlformats.org/drawingml/2006/table">
            <a:tbl>
              <a:tblPr firstRow="1" bandRow="1">
                <a:tableStyleId>{5C22544A-7EE6-4342-B048-85BDC9FD1C3A}</a:tableStyleId>
              </a:tblPr>
              <a:tblGrid>
                <a:gridCol w="1661160"/>
                <a:gridCol w="1661160"/>
                <a:gridCol w="1661160"/>
                <a:gridCol w="1661160"/>
                <a:gridCol w="1661160"/>
              </a:tblGrid>
              <a:tr h="370840">
                <a:tc>
                  <a:txBody>
                    <a:bodyPr/>
                    <a:lstStyle/>
                    <a:p>
                      <a:r>
                        <a:rPr lang="en-ZA" sz="2000" dirty="0" smtClean="0">
                          <a:solidFill>
                            <a:schemeClr val="tx1"/>
                          </a:solidFill>
                        </a:rPr>
                        <a:t>Performance Indicator</a:t>
                      </a:r>
                    </a:p>
                  </a:txBody>
                  <a:tcPr>
                    <a:solidFill>
                      <a:schemeClr val="accent6"/>
                    </a:solidFill>
                  </a:tcPr>
                </a:tc>
                <a:tc>
                  <a:txBody>
                    <a:bodyPr/>
                    <a:lstStyle/>
                    <a:p>
                      <a:r>
                        <a:rPr lang="en-ZA" sz="2000" dirty="0" smtClean="0">
                          <a:solidFill>
                            <a:schemeClr val="tx1"/>
                          </a:solidFill>
                        </a:rPr>
                        <a:t>Annual target 2016/17</a:t>
                      </a:r>
                      <a:endParaRPr lang="en-ZA" sz="2000" dirty="0">
                        <a:solidFill>
                          <a:schemeClr val="tx1"/>
                        </a:solidFill>
                      </a:endParaRPr>
                    </a:p>
                  </a:txBody>
                  <a:tcPr>
                    <a:solidFill>
                      <a:schemeClr val="accent6"/>
                    </a:solidFill>
                  </a:tcPr>
                </a:tc>
                <a:tc>
                  <a:txBody>
                    <a:bodyPr/>
                    <a:lstStyle/>
                    <a:p>
                      <a:r>
                        <a:rPr lang="en-ZA" sz="2000" dirty="0" smtClean="0">
                          <a:solidFill>
                            <a:schemeClr val="tx1"/>
                          </a:solidFill>
                        </a:rPr>
                        <a:t>Annual targets 2017/18</a:t>
                      </a:r>
                      <a:endParaRPr lang="en-ZA" sz="2000" dirty="0">
                        <a:solidFill>
                          <a:schemeClr val="tx1"/>
                        </a:solidFill>
                      </a:endParaRPr>
                    </a:p>
                  </a:txBody>
                  <a:tcPr>
                    <a:solidFill>
                      <a:schemeClr val="accent6"/>
                    </a:solidFill>
                  </a:tcPr>
                </a:tc>
                <a:tc>
                  <a:txBody>
                    <a:bodyPr/>
                    <a:lstStyle/>
                    <a:p>
                      <a:pPr marL="0" algn="l" defTabSz="457200" rtl="0" eaLnBrk="1" latinLnBrk="0" hangingPunct="1">
                        <a:lnSpc>
                          <a:spcPct val="115000"/>
                        </a:lnSpc>
                        <a:spcAft>
                          <a:spcPts val="0"/>
                        </a:spcAft>
                      </a:pPr>
                      <a:r>
                        <a:rPr lang="en-ZA" sz="2000" b="1" kern="1200" dirty="0">
                          <a:solidFill>
                            <a:schemeClr val="tx1"/>
                          </a:solidFill>
                          <a:latin typeface="+mn-lt"/>
                          <a:ea typeface="+mn-ea"/>
                          <a:cs typeface="+mn-cs"/>
                        </a:rPr>
                        <a:t>Annual targets 2018/19</a:t>
                      </a:r>
                    </a:p>
                  </a:txBody>
                  <a:tcPr marL="68580" marR="68580" marT="0" marB="0">
                    <a:solidFill>
                      <a:schemeClr val="accent6"/>
                    </a:solidFill>
                  </a:tcPr>
                </a:tc>
                <a:tc>
                  <a:txBody>
                    <a:bodyPr/>
                    <a:lstStyle/>
                    <a:p>
                      <a:pPr marL="0" algn="l" defTabSz="457200" rtl="0" eaLnBrk="1" latinLnBrk="0" hangingPunct="1">
                        <a:lnSpc>
                          <a:spcPct val="115000"/>
                        </a:lnSpc>
                        <a:spcAft>
                          <a:spcPts val="0"/>
                        </a:spcAft>
                      </a:pPr>
                      <a:r>
                        <a:rPr lang="en-ZA" sz="2000" b="1" kern="1200" dirty="0">
                          <a:solidFill>
                            <a:schemeClr val="tx1"/>
                          </a:solidFill>
                          <a:latin typeface="+mn-lt"/>
                          <a:ea typeface="+mn-ea"/>
                          <a:cs typeface="+mn-cs"/>
                        </a:rPr>
                        <a:t>Annual targets 2019/20</a:t>
                      </a:r>
                    </a:p>
                  </a:txBody>
                  <a:tcPr marL="68580" marR="68580" marT="0" marB="0">
                    <a:solidFill>
                      <a:schemeClr val="accent6"/>
                    </a:solidFill>
                  </a:tcPr>
                </a:tc>
              </a:tr>
              <a:tr h="370840">
                <a:tc>
                  <a:txBody>
                    <a:bodyPr/>
                    <a:lstStyle/>
                    <a:p>
                      <a:r>
                        <a:rPr lang="en-ZA" sz="1600" dirty="0" smtClean="0">
                          <a:latin typeface="+mn-lt"/>
                        </a:rPr>
                        <a:t>Procurement plans</a:t>
                      </a:r>
                    </a:p>
                    <a:p>
                      <a:r>
                        <a:rPr lang="en-ZA" sz="1600" dirty="0" smtClean="0">
                          <a:latin typeface="+mn-lt"/>
                        </a:rPr>
                        <a:t>reviewed as per</a:t>
                      </a:r>
                    </a:p>
                    <a:p>
                      <a:r>
                        <a:rPr lang="en-ZA" sz="1600" dirty="0" smtClean="0">
                          <a:latin typeface="+mn-lt"/>
                        </a:rPr>
                        <a:t>legislated prescripts and</a:t>
                      </a:r>
                    </a:p>
                    <a:p>
                      <a:r>
                        <a:rPr lang="en-ZA" sz="1600" dirty="0" smtClean="0">
                          <a:latin typeface="+mn-lt"/>
                        </a:rPr>
                        <a:t>submitted to National</a:t>
                      </a:r>
                    </a:p>
                    <a:p>
                      <a:r>
                        <a:rPr lang="en-ZA" sz="1600" dirty="0" smtClean="0">
                          <a:latin typeface="+mn-lt"/>
                        </a:rPr>
                        <a:t>Treasury</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Procurement plans</a:t>
                      </a:r>
                    </a:p>
                    <a:p>
                      <a:r>
                        <a:rPr lang="en-ZA" sz="1600" dirty="0" smtClean="0">
                          <a:latin typeface="+mn-lt"/>
                        </a:rPr>
                        <a:t>prepared and reviewed</a:t>
                      </a:r>
                    </a:p>
                    <a:p>
                      <a:r>
                        <a:rPr lang="en-ZA" sz="1600" dirty="0" smtClean="0">
                          <a:latin typeface="+mn-lt"/>
                        </a:rPr>
                        <a:t>as per legislated</a:t>
                      </a:r>
                    </a:p>
                    <a:p>
                      <a:r>
                        <a:rPr lang="en-ZA" sz="1600" dirty="0" smtClean="0">
                          <a:latin typeface="+mn-lt"/>
                        </a:rPr>
                        <a:t>prescripts</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Procurement</a:t>
                      </a:r>
                    </a:p>
                    <a:p>
                      <a:r>
                        <a:rPr lang="en-ZA" sz="1600" dirty="0" smtClean="0">
                          <a:latin typeface="+mn-lt"/>
                        </a:rPr>
                        <a:t>plans prepared</a:t>
                      </a:r>
                    </a:p>
                    <a:p>
                      <a:r>
                        <a:rPr lang="en-ZA" sz="1600" dirty="0" smtClean="0">
                          <a:latin typeface="+mn-lt"/>
                        </a:rPr>
                        <a:t>and reviewed as</a:t>
                      </a:r>
                    </a:p>
                    <a:p>
                      <a:r>
                        <a:rPr lang="en-ZA" sz="1600" dirty="0" smtClean="0">
                          <a:latin typeface="+mn-lt"/>
                        </a:rPr>
                        <a:t>per legislated</a:t>
                      </a:r>
                    </a:p>
                    <a:p>
                      <a:r>
                        <a:rPr lang="en-ZA" sz="1600" dirty="0" smtClean="0">
                          <a:latin typeface="+mn-lt"/>
                        </a:rPr>
                        <a:t>prescripts</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Procurement</a:t>
                      </a:r>
                    </a:p>
                    <a:p>
                      <a:r>
                        <a:rPr lang="en-ZA" sz="1600" dirty="0" smtClean="0">
                          <a:latin typeface="+mn-lt"/>
                        </a:rPr>
                        <a:t>plans prepared</a:t>
                      </a:r>
                    </a:p>
                    <a:p>
                      <a:r>
                        <a:rPr lang="en-ZA" sz="1600" dirty="0" smtClean="0">
                          <a:latin typeface="+mn-lt"/>
                        </a:rPr>
                        <a:t>and reviewed as</a:t>
                      </a:r>
                    </a:p>
                    <a:p>
                      <a:r>
                        <a:rPr lang="en-ZA" sz="1600" dirty="0" smtClean="0">
                          <a:latin typeface="+mn-lt"/>
                        </a:rPr>
                        <a:t>per legislated</a:t>
                      </a:r>
                    </a:p>
                    <a:p>
                      <a:r>
                        <a:rPr lang="en-ZA" sz="1600" dirty="0" smtClean="0">
                          <a:latin typeface="+mn-lt"/>
                        </a:rPr>
                        <a:t>prescripts</a:t>
                      </a:r>
                      <a:endParaRPr lang="en-ZA" sz="1600" dirty="0">
                        <a:latin typeface="+mn-lt"/>
                      </a:endParaRPr>
                    </a:p>
                  </a:txBody>
                  <a:tcPr>
                    <a:solidFill>
                      <a:schemeClr val="accent6">
                        <a:lumMod val="20000"/>
                        <a:lumOff val="80000"/>
                      </a:schemeClr>
                    </a:solidFill>
                  </a:tcPr>
                </a:tc>
              </a:tr>
              <a:tr h="370840">
                <a:tc>
                  <a:txBody>
                    <a:bodyPr/>
                    <a:lstStyle/>
                    <a:p>
                      <a:r>
                        <a:rPr lang="en-ZA" sz="1600" dirty="0" smtClean="0">
                          <a:latin typeface="+mn-lt"/>
                        </a:rPr>
                        <a:t>Risk</a:t>
                      </a:r>
                    </a:p>
                    <a:p>
                      <a:r>
                        <a:rPr lang="en-ZA" sz="1600" dirty="0" smtClean="0">
                          <a:latin typeface="+mn-lt"/>
                        </a:rPr>
                        <a:t>Management</a:t>
                      </a:r>
                    </a:p>
                    <a:p>
                      <a:r>
                        <a:rPr lang="en-ZA" sz="1600" dirty="0" smtClean="0">
                          <a:latin typeface="+mn-lt"/>
                        </a:rPr>
                        <a:t>Plan</a:t>
                      </a:r>
                    </a:p>
                    <a:p>
                      <a:r>
                        <a:rPr lang="en-ZA" sz="1600" dirty="0" smtClean="0">
                          <a:latin typeface="+mn-lt"/>
                        </a:rPr>
                        <a:t>approved and</a:t>
                      </a:r>
                    </a:p>
                    <a:p>
                      <a:r>
                        <a:rPr lang="en-ZA" sz="1600" dirty="0" smtClean="0">
                          <a:latin typeface="+mn-lt"/>
                        </a:rPr>
                        <a:t>implemented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Develop Risk</a:t>
                      </a:r>
                    </a:p>
                    <a:p>
                      <a:r>
                        <a:rPr lang="en-ZA" sz="1600" dirty="0" smtClean="0">
                          <a:latin typeface="+mn-lt"/>
                        </a:rPr>
                        <a:t>Management</a:t>
                      </a:r>
                    </a:p>
                    <a:p>
                      <a:r>
                        <a:rPr lang="en-ZA" sz="1600" dirty="0" smtClean="0">
                          <a:latin typeface="+mn-lt"/>
                        </a:rPr>
                        <a:t>Plan</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Review and</a:t>
                      </a:r>
                    </a:p>
                    <a:p>
                      <a:r>
                        <a:rPr lang="en-ZA" sz="1600" dirty="0" smtClean="0">
                          <a:latin typeface="+mn-lt"/>
                        </a:rPr>
                        <a:t>implement</a:t>
                      </a:r>
                    </a:p>
                    <a:p>
                      <a:r>
                        <a:rPr lang="en-ZA" sz="1600" dirty="0" smtClean="0">
                          <a:latin typeface="+mn-lt"/>
                        </a:rPr>
                        <a:t>the Risk</a:t>
                      </a:r>
                    </a:p>
                    <a:p>
                      <a:r>
                        <a:rPr lang="en-ZA" sz="1600" dirty="0" smtClean="0">
                          <a:latin typeface="+mn-lt"/>
                        </a:rPr>
                        <a:t>Management</a:t>
                      </a:r>
                    </a:p>
                    <a:p>
                      <a:r>
                        <a:rPr lang="en-ZA" sz="1600" dirty="0" smtClean="0">
                          <a:latin typeface="+mn-lt"/>
                        </a:rPr>
                        <a:t>Plan</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Review and</a:t>
                      </a:r>
                    </a:p>
                    <a:p>
                      <a:r>
                        <a:rPr lang="en-ZA" sz="1600" dirty="0" smtClean="0">
                          <a:latin typeface="+mn-lt"/>
                        </a:rPr>
                        <a:t>implement</a:t>
                      </a:r>
                    </a:p>
                    <a:p>
                      <a:r>
                        <a:rPr lang="en-ZA" sz="1600" dirty="0" smtClean="0">
                          <a:latin typeface="+mn-lt"/>
                        </a:rPr>
                        <a:t>the Risk</a:t>
                      </a:r>
                    </a:p>
                    <a:p>
                      <a:r>
                        <a:rPr lang="en-ZA" sz="1600" dirty="0" smtClean="0">
                          <a:latin typeface="+mn-lt"/>
                        </a:rPr>
                        <a:t>Management</a:t>
                      </a:r>
                    </a:p>
                    <a:p>
                      <a:r>
                        <a:rPr lang="en-ZA" sz="1600" dirty="0" smtClean="0">
                          <a:latin typeface="+mn-lt"/>
                        </a:rPr>
                        <a:t>Plan</a:t>
                      </a:r>
                      <a:endParaRPr lang="en-ZA" sz="1600" dirty="0">
                        <a:latin typeface="+mn-lt"/>
                      </a:endParaRPr>
                    </a:p>
                  </a:txBody>
                  <a:tcPr>
                    <a:solidFill>
                      <a:schemeClr val="accent6">
                        <a:lumMod val="20000"/>
                        <a:lumOff val="80000"/>
                      </a:schemeClr>
                    </a:solidFill>
                  </a:tcPr>
                </a:tc>
              </a:tr>
              <a:tr h="370840">
                <a:tc>
                  <a:txBody>
                    <a:bodyPr/>
                    <a:lstStyle/>
                    <a:p>
                      <a:r>
                        <a:rPr lang="en-ZA" sz="1600" dirty="0" smtClean="0">
                          <a:latin typeface="+mn-lt"/>
                        </a:rPr>
                        <a:t>Three-year</a:t>
                      </a:r>
                    </a:p>
                    <a:p>
                      <a:r>
                        <a:rPr lang="en-ZA" sz="1600" dirty="0" smtClean="0">
                          <a:latin typeface="+mn-lt"/>
                        </a:rPr>
                        <a:t>rolling Audit</a:t>
                      </a:r>
                    </a:p>
                    <a:p>
                      <a:r>
                        <a:rPr lang="en-ZA" sz="1600" dirty="0" smtClean="0">
                          <a:latin typeface="+mn-lt"/>
                        </a:rPr>
                        <a:t>Strategic Plan</a:t>
                      </a:r>
                    </a:p>
                    <a:p>
                      <a:r>
                        <a:rPr lang="en-ZA" sz="1600" dirty="0" smtClean="0">
                          <a:latin typeface="+mn-lt"/>
                        </a:rPr>
                        <a:t>2017-2020</a:t>
                      </a:r>
                    </a:p>
                    <a:p>
                      <a:r>
                        <a:rPr lang="en-ZA" sz="1600" dirty="0" smtClean="0">
                          <a:latin typeface="+mn-lt"/>
                        </a:rPr>
                        <a:t>implemented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Three-year rolling</a:t>
                      </a:r>
                    </a:p>
                    <a:p>
                      <a:r>
                        <a:rPr lang="en-ZA" sz="1600" dirty="0" smtClean="0">
                          <a:latin typeface="+mn-lt"/>
                        </a:rPr>
                        <a:t>Audit Strategic</a:t>
                      </a:r>
                    </a:p>
                    <a:p>
                      <a:r>
                        <a:rPr lang="en-ZA" sz="1600" dirty="0" smtClean="0">
                          <a:latin typeface="+mn-lt"/>
                        </a:rPr>
                        <a:t>Plan approved</a:t>
                      </a:r>
                    </a:p>
                    <a:p>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Three-year</a:t>
                      </a:r>
                    </a:p>
                    <a:p>
                      <a:r>
                        <a:rPr lang="en-ZA" sz="1600" dirty="0" smtClean="0">
                          <a:latin typeface="+mn-lt"/>
                        </a:rPr>
                        <a:t>rolling Audit</a:t>
                      </a:r>
                    </a:p>
                    <a:p>
                      <a:r>
                        <a:rPr lang="en-ZA" sz="1600" dirty="0" smtClean="0">
                          <a:latin typeface="+mn-lt"/>
                        </a:rPr>
                        <a:t>Strategic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Three-year</a:t>
                      </a:r>
                    </a:p>
                    <a:p>
                      <a:r>
                        <a:rPr lang="en-ZA" sz="1600" dirty="0" smtClean="0">
                          <a:latin typeface="+mn-lt"/>
                        </a:rPr>
                        <a:t>rolling Audit</a:t>
                      </a:r>
                    </a:p>
                    <a:p>
                      <a:r>
                        <a:rPr lang="en-ZA" sz="1600" dirty="0" smtClean="0">
                          <a:latin typeface="+mn-lt"/>
                        </a:rPr>
                        <a:t>Strategic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Three-year</a:t>
                      </a:r>
                    </a:p>
                    <a:p>
                      <a:r>
                        <a:rPr lang="en-ZA" sz="1600" dirty="0" smtClean="0">
                          <a:latin typeface="+mn-lt"/>
                        </a:rPr>
                        <a:t>rolling Audit</a:t>
                      </a:r>
                    </a:p>
                    <a:p>
                      <a:r>
                        <a:rPr lang="en-ZA" sz="1600" dirty="0" smtClean="0">
                          <a:latin typeface="+mn-lt"/>
                        </a:rPr>
                        <a:t>Strategic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1213382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26</a:t>
            </a:fld>
            <a:endParaRPr lang="en-US" dirty="0"/>
          </a:p>
        </p:txBody>
      </p:sp>
      <p:sp>
        <p:nvSpPr>
          <p:cNvPr id="5" name="Title 1"/>
          <p:cNvSpPr>
            <a:spLocks noGrp="1"/>
          </p:cNvSpPr>
          <p:nvPr>
            <p:ph type="title"/>
          </p:nvPr>
        </p:nvSpPr>
        <p:spPr>
          <a:xfrm>
            <a:off x="457200" y="101383"/>
            <a:ext cx="8229600" cy="1143000"/>
          </a:xfrm>
        </p:spPr>
        <p:style>
          <a:lnRef idx="0">
            <a:scrgbClr r="0" g="0" b="0"/>
          </a:lnRef>
          <a:fillRef idx="1003">
            <a:schemeClr val="lt1"/>
          </a:fillRef>
          <a:effectRef idx="0">
            <a:scrgbClr r="0" g="0" b="0"/>
          </a:effectRef>
          <a:fontRef idx="major"/>
        </p:style>
        <p:txBody>
          <a:bodyPr>
            <a:normAutofit/>
          </a:bodyPr>
          <a:lstStyle/>
          <a:p>
            <a:pPr algn="l"/>
            <a:r>
              <a:rPr lang="en-ZA" b="1" dirty="0" smtClean="0">
                <a:solidFill>
                  <a:schemeClr val="accent6">
                    <a:lumMod val="75000"/>
                  </a:schemeClr>
                </a:solidFill>
              </a:rPr>
              <a:t>Programme 1 [4]:Administration</a:t>
            </a:r>
            <a:endParaRPr lang="en-ZA" b="1" dirty="0">
              <a:solidFill>
                <a:schemeClr val="accent6">
                  <a:lumMod val="75000"/>
                </a:schemeClr>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52710775"/>
              </p:ext>
            </p:extLst>
          </p:nvPr>
        </p:nvGraphicFramePr>
        <p:xfrm>
          <a:off x="457200" y="1330694"/>
          <a:ext cx="8229600" cy="51358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12176">
                <a:tc>
                  <a:txBody>
                    <a:bodyPr/>
                    <a:lstStyle/>
                    <a:p>
                      <a:r>
                        <a:rPr lang="en-ZA" sz="2000" dirty="0" smtClean="0">
                          <a:solidFill>
                            <a:schemeClr val="tx1"/>
                          </a:solidFill>
                        </a:rPr>
                        <a:t>Performance Indicator</a:t>
                      </a:r>
                    </a:p>
                  </a:txBody>
                  <a:tcPr>
                    <a:solidFill>
                      <a:schemeClr val="accent6"/>
                    </a:solidFill>
                  </a:tcPr>
                </a:tc>
                <a:tc>
                  <a:txBody>
                    <a:bodyPr/>
                    <a:lstStyle/>
                    <a:p>
                      <a:r>
                        <a:rPr lang="en-ZA" sz="2000" dirty="0" smtClean="0">
                          <a:solidFill>
                            <a:schemeClr val="tx1"/>
                          </a:solidFill>
                        </a:rPr>
                        <a:t>Annual target 2016/17</a:t>
                      </a:r>
                      <a:endParaRPr lang="en-ZA" sz="2000" dirty="0">
                        <a:solidFill>
                          <a:schemeClr val="tx1"/>
                        </a:solidFill>
                      </a:endParaRPr>
                    </a:p>
                  </a:txBody>
                  <a:tcPr>
                    <a:solidFill>
                      <a:schemeClr val="accent6"/>
                    </a:solidFill>
                  </a:tcPr>
                </a:tc>
                <a:tc>
                  <a:txBody>
                    <a:bodyPr/>
                    <a:lstStyle/>
                    <a:p>
                      <a:r>
                        <a:rPr lang="en-ZA" sz="2000" dirty="0" smtClean="0">
                          <a:solidFill>
                            <a:schemeClr val="tx1"/>
                          </a:solidFill>
                        </a:rPr>
                        <a:t>Annual targets 2017/18</a:t>
                      </a:r>
                      <a:endParaRPr lang="en-ZA" sz="2000" dirty="0">
                        <a:solidFill>
                          <a:schemeClr val="tx1"/>
                        </a:solidFill>
                      </a:endParaRPr>
                    </a:p>
                  </a:txBody>
                  <a:tcPr>
                    <a:solidFill>
                      <a:schemeClr val="accent6"/>
                    </a:solidFill>
                  </a:tcPr>
                </a:tc>
                <a:tc>
                  <a:txBody>
                    <a:bodyPr/>
                    <a:lstStyle/>
                    <a:p>
                      <a:pPr marL="0" algn="l" defTabSz="457200" rtl="0" eaLnBrk="1" latinLnBrk="0" hangingPunct="1">
                        <a:lnSpc>
                          <a:spcPct val="115000"/>
                        </a:lnSpc>
                        <a:spcAft>
                          <a:spcPts val="0"/>
                        </a:spcAft>
                      </a:pPr>
                      <a:r>
                        <a:rPr lang="en-ZA" sz="2000" b="1" kern="1200" dirty="0">
                          <a:solidFill>
                            <a:schemeClr val="tx1"/>
                          </a:solidFill>
                          <a:latin typeface="+mn-lt"/>
                          <a:ea typeface="+mn-ea"/>
                          <a:cs typeface="+mn-cs"/>
                        </a:rPr>
                        <a:t>Annual targets 2018/19</a:t>
                      </a:r>
                    </a:p>
                  </a:txBody>
                  <a:tcPr marL="68580" marR="68580" marT="0" marB="0">
                    <a:solidFill>
                      <a:schemeClr val="accent6"/>
                    </a:solidFill>
                  </a:tcPr>
                </a:tc>
                <a:tc>
                  <a:txBody>
                    <a:bodyPr/>
                    <a:lstStyle/>
                    <a:p>
                      <a:pPr marL="0" algn="l" defTabSz="457200" rtl="0" eaLnBrk="1" latinLnBrk="0" hangingPunct="1">
                        <a:lnSpc>
                          <a:spcPct val="115000"/>
                        </a:lnSpc>
                        <a:spcAft>
                          <a:spcPts val="0"/>
                        </a:spcAft>
                      </a:pPr>
                      <a:r>
                        <a:rPr lang="en-ZA" sz="2000" b="1" kern="1200" dirty="0">
                          <a:solidFill>
                            <a:schemeClr val="tx1"/>
                          </a:solidFill>
                          <a:latin typeface="+mn-lt"/>
                          <a:ea typeface="+mn-ea"/>
                          <a:cs typeface="+mn-cs"/>
                        </a:rPr>
                        <a:t>Annual targets 2019/20</a:t>
                      </a:r>
                    </a:p>
                  </a:txBody>
                  <a:tcPr marL="68580" marR="68580" marT="0" marB="0">
                    <a:solidFill>
                      <a:schemeClr val="accent6"/>
                    </a:solidFill>
                  </a:tcPr>
                </a:tc>
              </a:tr>
              <a:tr h="1526119">
                <a:tc>
                  <a:txBody>
                    <a:bodyPr/>
                    <a:lstStyle/>
                    <a:p>
                      <a:r>
                        <a:rPr lang="en-ZA" sz="1600" dirty="0" smtClean="0">
                          <a:latin typeface="+mn-lt"/>
                        </a:rPr>
                        <a:t>Risk-based Internal Audit</a:t>
                      </a:r>
                    </a:p>
                    <a:p>
                      <a:r>
                        <a:rPr lang="en-ZA" sz="1600" dirty="0" smtClean="0">
                          <a:latin typeface="+mn-lt"/>
                        </a:rPr>
                        <a:t>Annual Operational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2016/17 risk-based</a:t>
                      </a:r>
                    </a:p>
                    <a:p>
                      <a:r>
                        <a:rPr lang="en-ZA" sz="1600" dirty="0" smtClean="0">
                          <a:latin typeface="+mn-lt"/>
                        </a:rPr>
                        <a:t>Internal Audit Plan</a:t>
                      </a:r>
                    </a:p>
                    <a:p>
                      <a:r>
                        <a:rPr lang="en-ZA" sz="1600" dirty="0" smtClean="0">
                          <a:latin typeface="+mn-lt"/>
                        </a:rPr>
                        <a:t>and Operational</a:t>
                      </a:r>
                    </a:p>
                    <a:p>
                      <a:r>
                        <a:rPr lang="en-ZA" sz="1600" dirty="0" smtClean="0">
                          <a:latin typeface="+mn-lt"/>
                        </a:rPr>
                        <a:t>Plan 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2017/18 risk-based</a:t>
                      </a:r>
                    </a:p>
                    <a:p>
                      <a:r>
                        <a:rPr lang="en-ZA" sz="1600" dirty="0" smtClean="0">
                          <a:latin typeface="+mn-lt"/>
                        </a:rPr>
                        <a:t>Internal Audit Annual</a:t>
                      </a:r>
                    </a:p>
                    <a:p>
                      <a:r>
                        <a:rPr lang="en-ZA" sz="1600" dirty="0" smtClean="0">
                          <a:latin typeface="+mn-lt"/>
                        </a:rPr>
                        <a:t>Operational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2018/19 risk-based</a:t>
                      </a:r>
                    </a:p>
                    <a:p>
                      <a:r>
                        <a:rPr lang="en-ZA" sz="1600" dirty="0" smtClean="0">
                          <a:latin typeface="+mn-lt"/>
                        </a:rPr>
                        <a:t>Internal Audit Annual</a:t>
                      </a:r>
                    </a:p>
                    <a:p>
                      <a:r>
                        <a:rPr lang="en-ZA" sz="1600" dirty="0" smtClean="0">
                          <a:latin typeface="+mn-lt"/>
                        </a:rPr>
                        <a:t>Operational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2019/20 risk-based</a:t>
                      </a:r>
                    </a:p>
                    <a:p>
                      <a:r>
                        <a:rPr lang="en-ZA" sz="1600" dirty="0" smtClean="0">
                          <a:latin typeface="+mn-lt"/>
                        </a:rPr>
                        <a:t>Internal Audit Annual</a:t>
                      </a:r>
                    </a:p>
                    <a:p>
                      <a:r>
                        <a:rPr lang="en-ZA" sz="1600" dirty="0" smtClean="0">
                          <a:latin typeface="+mn-lt"/>
                        </a:rPr>
                        <a:t>Operational Plan</a:t>
                      </a:r>
                    </a:p>
                    <a:p>
                      <a:r>
                        <a:rPr lang="en-ZA" sz="1600" dirty="0" smtClean="0">
                          <a:latin typeface="+mn-lt"/>
                        </a:rPr>
                        <a:t>approved</a:t>
                      </a:r>
                      <a:endParaRPr lang="en-ZA" sz="1600" dirty="0">
                        <a:latin typeface="+mn-lt"/>
                      </a:endParaRPr>
                    </a:p>
                  </a:txBody>
                  <a:tcPr>
                    <a:solidFill>
                      <a:schemeClr val="accent6">
                        <a:lumMod val="20000"/>
                        <a:lumOff val="80000"/>
                      </a:schemeClr>
                    </a:solidFill>
                  </a:tcPr>
                </a:tc>
              </a:tr>
              <a:tr h="2483684">
                <a:tc>
                  <a:txBody>
                    <a:bodyPr/>
                    <a:lstStyle/>
                    <a:p>
                      <a:r>
                        <a:rPr lang="en-ZA" sz="1600" dirty="0" smtClean="0">
                          <a:latin typeface="+mn-lt"/>
                        </a:rPr>
                        <a:t>Number of progress reports</a:t>
                      </a:r>
                    </a:p>
                    <a:p>
                      <a:r>
                        <a:rPr lang="en-ZA" sz="1600" dirty="0" smtClean="0">
                          <a:latin typeface="+mn-lt"/>
                        </a:rPr>
                        <a:t>on the implementation of</a:t>
                      </a:r>
                      <a:r>
                        <a:rPr lang="en-ZA" sz="1600" baseline="0" dirty="0" smtClean="0">
                          <a:latin typeface="+mn-lt"/>
                        </a:rPr>
                        <a:t> </a:t>
                      </a:r>
                      <a:r>
                        <a:rPr lang="en-ZA" sz="1600" dirty="0" smtClean="0">
                          <a:latin typeface="+mn-lt"/>
                        </a:rPr>
                        <a:t>the Annual Operational</a:t>
                      </a:r>
                    </a:p>
                    <a:p>
                      <a:r>
                        <a:rPr lang="en-ZA" sz="1600" dirty="0" smtClean="0">
                          <a:latin typeface="+mn-lt"/>
                        </a:rPr>
                        <a:t>Plan (covering financial,</a:t>
                      </a:r>
                    </a:p>
                    <a:p>
                      <a:r>
                        <a:rPr lang="en-ZA" sz="1600" dirty="0" smtClean="0">
                          <a:latin typeface="+mn-lt"/>
                        </a:rPr>
                        <a:t>compliance and</a:t>
                      </a:r>
                    </a:p>
                    <a:p>
                      <a:r>
                        <a:rPr lang="en-ZA" sz="1600" dirty="0" smtClean="0">
                          <a:latin typeface="+mn-lt"/>
                        </a:rPr>
                        <a:t>performance</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Four reports on</a:t>
                      </a:r>
                    </a:p>
                    <a:p>
                      <a:r>
                        <a:rPr lang="en-ZA" sz="1600" dirty="0" smtClean="0">
                          <a:latin typeface="+mn-lt"/>
                        </a:rPr>
                        <a:t>performance,</a:t>
                      </a:r>
                    </a:p>
                    <a:p>
                      <a:r>
                        <a:rPr lang="en-ZA" sz="1600" dirty="0" smtClean="0">
                          <a:latin typeface="+mn-lt"/>
                        </a:rPr>
                        <a:t>compliance and</a:t>
                      </a:r>
                    </a:p>
                    <a:p>
                      <a:r>
                        <a:rPr lang="en-ZA" sz="1600" dirty="0" smtClean="0">
                          <a:latin typeface="+mn-lt"/>
                        </a:rPr>
                        <a:t>financial audits</a:t>
                      </a:r>
                    </a:p>
                    <a:p>
                      <a:r>
                        <a:rPr lang="en-ZA" sz="1600" dirty="0" smtClean="0">
                          <a:latin typeface="+mn-lt"/>
                        </a:rPr>
                        <a:t>conducted</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Four reports on</a:t>
                      </a:r>
                    </a:p>
                    <a:p>
                      <a:r>
                        <a:rPr lang="en-ZA" sz="1600" dirty="0" smtClean="0">
                          <a:latin typeface="+mn-lt"/>
                        </a:rPr>
                        <a:t>financial, compliance</a:t>
                      </a:r>
                    </a:p>
                    <a:p>
                      <a:r>
                        <a:rPr lang="en-ZA" sz="1600" dirty="0" smtClean="0">
                          <a:latin typeface="+mn-lt"/>
                        </a:rPr>
                        <a:t>and performance audits</a:t>
                      </a:r>
                    </a:p>
                    <a:p>
                      <a:r>
                        <a:rPr lang="en-ZA" sz="1600" dirty="0" smtClean="0">
                          <a:latin typeface="+mn-lt"/>
                        </a:rPr>
                        <a:t>against the Annual</a:t>
                      </a:r>
                    </a:p>
                    <a:p>
                      <a:r>
                        <a:rPr lang="en-ZA" sz="1600" dirty="0" smtClean="0">
                          <a:latin typeface="+mn-lt"/>
                        </a:rPr>
                        <a:t>Operational Plan</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Four reports on</a:t>
                      </a:r>
                    </a:p>
                    <a:p>
                      <a:r>
                        <a:rPr lang="en-ZA" sz="1600" dirty="0" smtClean="0">
                          <a:latin typeface="+mn-lt"/>
                        </a:rPr>
                        <a:t>financial, compliance</a:t>
                      </a:r>
                    </a:p>
                    <a:p>
                      <a:r>
                        <a:rPr lang="en-ZA" sz="1600" dirty="0" smtClean="0">
                          <a:latin typeface="+mn-lt"/>
                        </a:rPr>
                        <a:t>and performance audits</a:t>
                      </a:r>
                    </a:p>
                    <a:p>
                      <a:r>
                        <a:rPr lang="en-ZA" sz="1600" dirty="0" smtClean="0">
                          <a:latin typeface="+mn-lt"/>
                        </a:rPr>
                        <a:t>against the Annual</a:t>
                      </a:r>
                    </a:p>
                    <a:p>
                      <a:r>
                        <a:rPr lang="en-ZA" sz="1600" dirty="0" smtClean="0">
                          <a:latin typeface="+mn-lt"/>
                        </a:rPr>
                        <a:t>Operational Plan</a:t>
                      </a:r>
                      <a:endParaRPr lang="en-ZA" sz="1600" dirty="0">
                        <a:latin typeface="+mn-lt"/>
                      </a:endParaRPr>
                    </a:p>
                  </a:txBody>
                  <a:tcPr>
                    <a:solidFill>
                      <a:schemeClr val="accent6">
                        <a:lumMod val="20000"/>
                        <a:lumOff val="80000"/>
                      </a:schemeClr>
                    </a:solidFill>
                  </a:tcPr>
                </a:tc>
                <a:tc>
                  <a:txBody>
                    <a:bodyPr/>
                    <a:lstStyle/>
                    <a:p>
                      <a:r>
                        <a:rPr lang="en-ZA" sz="1600" dirty="0" smtClean="0">
                          <a:latin typeface="+mn-lt"/>
                        </a:rPr>
                        <a:t>Four reports on</a:t>
                      </a:r>
                    </a:p>
                    <a:p>
                      <a:r>
                        <a:rPr lang="en-ZA" sz="1600" dirty="0" smtClean="0">
                          <a:latin typeface="+mn-lt"/>
                        </a:rPr>
                        <a:t>financial, compliance</a:t>
                      </a:r>
                    </a:p>
                    <a:p>
                      <a:r>
                        <a:rPr lang="en-ZA" sz="1600" dirty="0" smtClean="0">
                          <a:latin typeface="+mn-lt"/>
                        </a:rPr>
                        <a:t>and performance</a:t>
                      </a:r>
                    </a:p>
                    <a:p>
                      <a:r>
                        <a:rPr lang="en-ZA" sz="1600" dirty="0" smtClean="0">
                          <a:latin typeface="+mn-lt"/>
                        </a:rPr>
                        <a:t>audits against the</a:t>
                      </a:r>
                    </a:p>
                    <a:p>
                      <a:r>
                        <a:rPr lang="en-ZA" sz="1600" dirty="0" smtClean="0">
                          <a:latin typeface="+mn-lt"/>
                        </a:rPr>
                        <a:t>Annual Operational</a:t>
                      </a:r>
                    </a:p>
                    <a:p>
                      <a:r>
                        <a:rPr lang="en-ZA" sz="1600" dirty="0" smtClean="0">
                          <a:latin typeface="+mn-lt"/>
                        </a:rPr>
                        <a:t>Plan</a:t>
                      </a:r>
                      <a:endParaRPr lang="en-ZA" sz="1600" dirty="0">
                        <a:latin typeface="+mn-l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84389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34" y="269507"/>
            <a:ext cx="8643485" cy="952901"/>
          </a:xfrm>
        </p:spPr>
        <p:style>
          <a:lnRef idx="0">
            <a:scrgbClr r="0" g="0" b="0"/>
          </a:lnRef>
          <a:fillRef idx="1003">
            <a:schemeClr val="lt1"/>
          </a:fillRef>
          <a:effectRef idx="0">
            <a:scrgbClr r="0" g="0" b="0"/>
          </a:effectRef>
          <a:fontRef idx="major"/>
        </p:style>
        <p:txBody>
          <a:bodyPr>
            <a:noAutofit/>
          </a:bodyPr>
          <a:lstStyle/>
          <a:p>
            <a:pPr algn="l"/>
            <a:r>
              <a:rPr lang="en-ZA" sz="3600" b="1" dirty="0">
                <a:solidFill>
                  <a:schemeClr val="accent6">
                    <a:lumMod val="75000"/>
                  </a:schemeClr>
                </a:solidFill>
              </a:rPr>
              <a:t>Programme 2  [1</a:t>
            </a:r>
            <a:r>
              <a:rPr lang="en-ZA" sz="3600" b="1" dirty="0" smtClean="0">
                <a:solidFill>
                  <a:schemeClr val="accent6">
                    <a:lumMod val="75000"/>
                  </a:schemeClr>
                </a:solidFill>
              </a:rPr>
              <a:t>]:Communications Policy, Research And Development</a:t>
            </a:r>
            <a:endParaRPr lang="en-ZA" sz="36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97192095"/>
              </p:ext>
            </p:extLst>
          </p:nvPr>
        </p:nvGraphicFramePr>
        <p:xfrm>
          <a:off x="295434" y="1518822"/>
          <a:ext cx="8643485" cy="4284472"/>
        </p:xfrm>
        <a:graphic>
          <a:graphicData uri="http://schemas.openxmlformats.org/drawingml/2006/table">
            <a:tbl>
              <a:tblPr firstRow="1" bandRow="1">
                <a:tableStyleId>{5C22544A-7EE6-4342-B048-85BDC9FD1C3A}</a:tableStyleId>
              </a:tblPr>
              <a:tblGrid>
                <a:gridCol w="1728697"/>
                <a:gridCol w="1728697"/>
                <a:gridCol w="1728697"/>
                <a:gridCol w="1728697"/>
                <a:gridCol w="1728697"/>
              </a:tblGrid>
              <a:tr h="370840">
                <a:tc>
                  <a:txBody>
                    <a:bodyPr/>
                    <a:lstStyle/>
                    <a:p>
                      <a:r>
                        <a:rPr lang="en-ZA" sz="1600" dirty="0" smtClean="0">
                          <a:solidFill>
                            <a:schemeClr val="tx1"/>
                          </a:solidFill>
                          <a:latin typeface="+mj-lt"/>
                        </a:rPr>
                        <a:t>Performance Indicator</a:t>
                      </a:r>
                      <a:endParaRPr lang="en-ZA" sz="1600" dirty="0">
                        <a:solidFill>
                          <a:schemeClr val="tx1"/>
                        </a:solidFill>
                        <a:latin typeface="+mj-lt"/>
                      </a:endParaRPr>
                    </a:p>
                  </a:txBody>
                  <a:tcPr>
                    <a:solidFill>
                      <a:schemeClr val="accent6"/>
                    </a:solidFill>
                  </a:tcPr>
                </a:tc>
                <a:tc>
                  <a:txBody>
                    <a:bodyPr/>
                    <a:lstStyle/>
                    <a:p>
                      <a:pPr marL="0" algn="l" defTabSz="457200" rtl="0" eaLnBrk="1" latinLnBrk="0" hangingPunct="1">
                        <a:lnSpc>
                          <a:spcPct val="115000"/>
                        </a:lnSpc>
                        <a:spcAft>
                          <a:spcPts val="1000"/>
                        </a:spcAft>
                      </a:pPr>
                      <a:r>
                        <a:rPr lang="en-ZA" sz="1600" b="1" kern="1200" dirty="0">
                          <a:solidFill>
                            <a:schemeClr val="tx1"/>
                          </a:solidFill>
                          <a:latin typeface="+mj-lt"/>
                          <a:ea typeface="+mn-ea"/>
                          <a:cs typeface="+mn-cs"/>
                        </a:rPr>
                        <a:t>Annual target</a:t>
                      </a:r>
                    </a:p>
                    <a:p>
                      <a:pPr marL="0" algn="l" defTabSz="457200" rtl="0" eaLnBrk="1" latinLnBrk="0" hangingPunct="1">
                        <a:lnSpc>
                          <a:spcPct val="115000"/>
                        </a:lnSpc>
                        <a:spcAft>
                          <a:spcPts val="1000"/>
                        </a:spcAft>
                      </a:pPr>
                      <a:r>
                        <a:rPr lang="en-ZA" sz="1600" b="1" kern="1200" dirty="0">
                          <a:solidFill>
                            <a:schemeClr val="tx1"/>
                          </a:solidFill>
                          <a:latin typeface="+mj-lt"/>
                          <a:ea typeface="+mn-ea"/>
                          <a:cs typeface="+mn-cs"/>
                        </a:rPr>
                        <a:t>2016/17</a:t>
                      </a:r>
                    </a:p>
                  </a:txBody>
                  <a:tcPr marL="68580" marR="68580" marT="0" marB="0">
                    <a:solidFill>
                      <a:schemeClr val="accent6"/>
                    </a:solidFill>
                  </a:tcPr>
                </a:tc>
                <a:tc>
                  <a:txBody>
                    <a:bodyPr/>
                    <a:lstStyle/>
                    <a:p>
                      <a:pPr marL="0" algn="l" defTabSz="457200" rtl="0" eaLnBrk="1" latinLnBrk="0" hangingPunct="1">
                        <a:lnSpc>
                          <a:spcPct val="115000"/>
                        </a:lnSpc>
                        <a:spcAft>
                          <a:spcPts val="1000"/>
                        </a:spcAft>
                      </a:pPr>
                      <a:r>
                        <a:rPr lang="en-ZA" sz="1600" b="1" kern="1200" dirty="0">
                          <a:solidFill>
                            <a:schemeClr val="tx1"/>
                          </a:solidFill>
                          <a:latin typeface="+mj-lt"/>
                          <a:ea typeface="+mn-ea"/>
                          <a:cs typeface="+mn-cs"/>
                        </a:rPr>
                        <a:t>Annual targets 2017/18</a:t>
                      </a:r>
                    </a:p>
                  </a:txBody>
                  <a:tcPr marL="68580" marR="68580" marT="0" marB="0">
                    <a:solidFill>
                      <a:schemeClr val="accent6"/>
                    </a:solidFill>
                  </a:tcPr>
                </a:tc>
                <a:tc>
                  <a:txBody>
                    <a:bodyPr/>
                    <a:lstStyle/>
                    <a:p>
                      <a:pPr marL="0" algn="l" defTabSz="457200" rtl="0" eaLnBrk="1" latinLnBrk="0" hangingPunct="1">
                        <a:lnSpc>
                          <a:spcPct val="115000"/>
                        </a:lnSpc>
                        <a:spcAft>
                          <a:spcPts val="1000"/>
                        </a:spcAft>
                      </a:pPr>
                      <a:r>
                        <a:rPr lang="en-ZA" sz="1600" b="1" kern="1200" dirty="0">
                          <a:solidFill>
                            <a:schemeClr val="tx1"/>
                          </a:solidFill>
                          <a:latin typeface="+mj-lt"/>
                          <a:ea typeface="+mn-ea"/>
                          <a:cs typeface="+mn-cs"/>
                        </a:rPr>
                        <a:t>Annual targets 2018/19</a:t>
                      </a:r>
                    </a:p>
                  </a:txBody>
                  <a:tcPr marL="68580" marR="68580" marT="0" marB="0">
                    <a:solidFill>
                      <a:schemeClr val="accent6"/>
                    </a:solidFill>
                  </a:tcPr>
                </a:tc>
                <a:tc>
                  <a:txBody>
                    <a:bodyPr/>
                    <a:lstStyle/>
                    <a:p>
                      <a:pPr marL="0" algn="l" defTabSz="457200" rtl="0" eaLnBrk="1" latinLnBrk="0" hangingPunct="1">
                        <a:lnSpc>
                          <a:spcPct val="115000"/>
                        </a:lnSpc>
                        <a:spcAft>
                          <a:spcPts val="1000"/>
                        </a:spcAft>
                      </a:pPr>
                      <a:r>
                        <a:rPr lang="en-ZA" sz="1600" b="1" kern="1200" dirty="0">
                          <a:solidFill>
                            <a:schemeClr val="tx1"/>
                          </a:solidFill>
                          <a:latin typeface="+mj-lt"/>
                          <a:ea typeface="+mn-ea"/>
                          <a:cs typeface="+mn-cs"/>
                        </a:rPr>
                        <a:t>Annual targets 2019/20</a:t>
                      </a:r>
                    </a:p>
                  </a:txBody>
                  <a:tcPr marL="68580" marR="68580" marT="0" marB="0">
                    <a:solidFill>
                      <a:schemeClr val="accent6"/>
                    </a:solidFill>
                  </a:tcPr>
                </a:tc>
              </a:tr>
              <a:tr h="370840">
                <a:tc>
                  <a:txBody>
                    <a:bodyPr/>
                    <a:lstStyle/>
                    <a:p>
                      <a:pPr algn="l"/>
                      <a:r>
                        <a:rPr lang="en-ZA" sz="1600" dirty="0" smtClean="0">
                          <a:solidFill>
                            <a:schemeClr val="tx1"/>
                          </a:solidFill>
                          <a:latin typeface="+mj-lt"/>
                        </a:rPr>
                        <a:t>Audio-Visual and Digital Content Act Implemented</a:t>
                      </a:r>
                      <a:endParaRPr lang="en-ZA" sz="1600" dirty="0">
                        <a:solidFill>
                          <a:schemeClr val="tx1"/>
                        </a:solidFill>
                        <a:latin typeface="+mj-lt"/>
                      </a:endParaRPr>
                    </a:p>
                  </a:txBody>
                  <a:tcPr>
                    <a:solidFill>
                      <a:schemeClr val="accent6">
                        <a:lumMod val="20000"/>
                        <a:lumOff val="80000"/>
                      </a:schemeClr>
                    </a:solidFill>
                  </a:tcPr>
                </a:tc>
                <a:tc>
                  <a:txBody>
                    <a:bodyPr/>
                    <a:lstStyle/>
                    <a:p>
                      <a:pPr algn="l">
                        <a:lnSpc>
                          <a:spcPct val="115000"/>
                        </a:lnSpc>
                        <a:spcAft>
                          <a:spcPts val="1000"/>
                        </a:spcAft>
                      </a:pPr>
                      <a:r>
                        <a:rPr lang="en-ZA" sz="1600" dirty="0">
                          <a:solidFill>
                            <a:schemeClr val="tx1"/>
                          </a:solidFill>
                          <a:effectLst/>
                          <a:latin typeface="+mj-lt"/>
                          <a:ea typeface="Calibri" panose="020F0502020204030204" pitchFamily="34" charset="0"/>
                          <a:cs typeface="Times New Roman" panose="02020603050405020304" pitchFamily="18" charset="0"/>
                        </a:rPr>
                        <a:t>Draft White Paper  on Audio-Visual and </a:t>
                      </a:r>
                      <a:r>
                        <a:rPr lang="en-ZA" sz="1600" dirty="0" smtClean="0">
                          <a:solidFill>
                            <a:schemeClr val="tx1"/>
                          </a:solidFill>
                          <a:effectLst/>
                          <a:latin typeface="+mj-lt"/>
                          <a:ea typeface="Calibri" panose="020F0502020204030204" pitchFamily="34" charset="0"/>
                          <a:cs typeface="Times New Roman" panose="02020603050405020304" pitchFamily="18" charset="0"/>
                        </a:rPr>
                        <a:t>Digital Content </a:t>
                      </a:r>
                      <a:r>
                        <a:rPr lang="en-ZA" sz="1600" dirty="0">
                          <a:solidFill>
                            <a:schemeClr val="tx1"/>
                          </a:solidFill>
                          <a:effectLst/>
                          <a:latin typeface="+mj-lt"/>
                          <a:ea typeface="Calibri" panose="020F0502020204030204" pitchFamily="34" charset="0"/>
                          <a:cs typeface="Times New Roman" panose="02020603050405020304" pitchFamily="18" charset="0"/>
                        </a:rPr>
                        <a:t>Policy for South Africa approved </a:t>
                      </a: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a:solidFill>
                            <a:schemeClr val="tx1"/>
                          </a:solidFill>
                          <a:effectLst/>
                          <a:latin typeface="+mj-lt"/>
                          <a:ea typeface="Calibri" panose="020F0502020204030204" pitchFamily="34" charset="0"/>
                          <a:cs typeface="Times New Roman" panose="02020603050405020304" pitchFamily="18" charset="0"/>
                        </a:rPr>
                        <a:t>Audio-Visual </a:t>
                      </a:r>
                      <a:r>
                        <a:rPr lang="en-ZA" sz="1600" dirty="0" smtClean="0">
                          <a:solidFill>
                            <a:schemeClr val="tx1"/>
                          </a:solidFill>
                          <a:effectLst/>
                          <a:latin typeface="+mj-lt"/>
                          <a:ea typeface="Calibri" panose="020F0502020204030204" pitchFamily="34" charset="0"/>
                          <a:cs typeface="Times New Roman" panose="02020603050405020304" pitchFamily="18" charset="0"/>
                        </a:rPr>
                        <a:t>and Digital  </a:t>
                      </a:r>
                      <a:r>
                        <a:rPr lang="en-ZA" sz="1600" dirty="0">
                          <a:solidFill>
                            <a:schemeClr val="tx1"/>
                          </a:solidFill>
                          <a:effectLst/>
                          <a:latin typeface="+mj-lt"/>
                          <a:ea typeface="Calibri" panose="020F0502020204030204" pitchFamily="34" charset="0"/>
                          <a:cs typeface="Times New Roman" panose="02020603050405020304" pitchFamily="18" charset="0"/>
                        </a:rPr>
                        <a:t>Content </a:t>
                      </a:r>
                      <a:r>
                        <a:rPr lang="en-ZA" sz="1600" dirty="0" smtClean="0">
                          <a:solidFill>
                            <a:schemeClr val="tx1"/>
                          </a:solidFill>
                          <a:effectLst/>
                          <a:latin typeface="+mj-lt"/>
                          <a:ea typeface="Calibri" panose="020F0502020204030204" pitchFamily="34" charset="0"/>
                          <a:cs typeface="Times New Roman" panose="02020603050405020304" pitchFamily="18" charset="0"/>
                        </a:rPr>
                        <a:t>Bill for South Africa developed</a:t>
                      </a:r>
                      <a:endParaRPr lang="en-ZA"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a:solidFill>
                            <a:schemeClr val="tx1"/>
                          </a:solidFill>
                          <a:effectLst/>
                          <a:latin typeface="+mj-lt"/>
                          <a:ea typeface="Calibri" panose="020F0502020204030204" pitchFamily="34" charset="0"/>
                          <a:cs typeface="Times New Roman" panose="02020603050405020304" pitchFamily="18" charset="0"/>
                        </a:rPr>
                        <a:t>Audio-Visual  </a:t>
                      </a:r>
                      <a:r>
                        <a:rPr lang="en-ZA" sz="1600" dirty="0" smtClean="0">
                          <a:solidFill>
                            <a:schemeClr val="tx1"/>
                          </a:solidFill>
                          <a:effectLst/>
                          <a:latin typeface="+mj-lt"/>
                          <a:ea typeface="Calibri" panose="020F0502020204030204" pitchFamily="34" charset="0"/>
                          <a:cs typeface="Times New Roman" panose="02020603050405020304" pitchFamily="18" charset="0"/>
                        </a:rPr>
                        <a:t>and Digital Content Bill of South Africa submitted to Parliament</a:t>
                      </a:r>
                      <a:endParaRPr lang="en-ZA"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smtClean="0">
                          <a:solidFill>
                            <a:schemeClr val="tx1"/>
                          </a:solidFill>
                          <a:effectLst/>
                          <a:latin typeface="+mj-lt"/>
                          <a:ea typeface="Calibri" panose="020F0502020204030204" pitchFamily="34" charset="0"/>
                          <a:cs typeface="Times New Roman" panose="02020603050405020304" pitchFamily="18" charset="0"/>
                        </a:rPr>
                        <a:t>Audio-Visual and</a:t>
                      </a:r>
                      <a:r>
                        <a:rPr lang="en-ZA" sz="1600" baseline="0" dirty="0" smtClean="0">
                          <a:solidFill>
                            <a:schemeClr val="tx1"/>
                          </a:solidFill>
                          <a:effectLst/>
                          <a:latin typeface="+mj-lt"/>
                          <a:ea typeface="Calibri" panose="020F0502020204030204" pitchFamily="34" charset="0"/>
                          <a:cs typeface="Times New Roman" panose="02020603050405020304" pitchFamily="18" charset="0"/>
                        </a:rPr>
                        <a:t> Digital Content Act implemented </a:t>
                      </a:r>
                      <a:endParaRPr lang="en-ZA"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370840">
                <a:tc>
                  <a:txBody>
                    <a:bodyPr/>
                    <a:lstStyle/>
                    <a:p>
                      <a:pPr algn="l">
                        <a:lnSpc>
                          <a:spcPct val="100000"/>
                        </a:lnSpc>
                      </a:pPr>
                      <a:r>
                        <a:rPr lang="en-ZA" sz="1600" dirty="0" smtClean="0">
                          <a:latin typeface="+mj-lt"/>
                        </a:rPr>
                        <a:t>Number of</a:t>
                      </a:r>
                    </a:p>
                    <a:p>
                      <a:pPr algn="l">
                        <a:lnSpc>
                          <a:spcPct val="100000"/>
                        </a:lnSpc>
                      </a:pPr>
                      <a:r>
                        <a:rPr lang="en-ZA" sz="1600" dirty="0" smtClean="0">
                          <a:latin typeface="+mj-lt"/>
                        </a:rPr>
                        <a:t>monitoring</a:t>
                      </a:r>
                    </a:p>
                    <a:p>
                      <a:pPr algn="l">
                        <a:lnSpc>
                          <a:spcPct val="100000"/>
                        </a:lnSpc>
                      </a:pPr>
                      <a:r>
                        <a:rPr lang="en-ZA" sz="1600" dirty="0" smtClean="0">
                          <a:latin typeface="+mj-lt"/>
                        </a:rPr>
                        <a:t>reports on the</a:t>
                      </a:r>
                    </a:p>
                    <a:p>
                      <a:pPr algn="l">
                        <a:lnSpc>
                          <a:spcPct val="100000"/>
                        </a:lnSpc>
                      </a:pPr>
                      <a:r>
                        <a:rPr lang="en-ZA" sz="1600" dirty="0" smtClean="0">
                          <a:latin typeface="+mj-lt"/>
                        </a:rPr>
                        <a:t>implementation</a:t>
                      </a:r>
                    </a:p>
                    <a:p>
                      <a:pPr algn="l">
                        <a:lnSpc>
                          <a:spcPct val="100000"/>
                        </a:lnSpc>
                      </a:pPr>
                      <a:r>
                        <a:rPr lang="en-ZA" sz="1600" dirty="0" smtClean="0">
                          <a:latin typeface="+mj-lt"/>
                        </a:rPr>
                        <a:t>of Community</a:t>
                      </a:r>
                    </a:p>
                    <a:p>
                      <a:pPr algn="l">
                        <a:lnSpc>
                          <a:spcPct val="100000"/>
                        </a:lnSpc>
                      </a:pPr>
                      <a:r>
                        <a:rPr lang="en-ZA" sz="1600" dirty="0" smtClean="0">
                          <a:latin typeface="+mj-lt"/>
                        </a:rPr>
                        <a:t>Broadcasting</a:t>
                      </a:r>
                    </a:p>
                    <a:p>
                      <a:pPr algn="l">
                        <a:lnSpc>
                          <a:spcPct val="100000"/>
                        </a:lnSpc>
                      </a:pPr>
                      <a:r>
                        <a:rPr lang="en-ZA" sz="1600" dirty="0" smtClean="0">
                          <a:latin typeface="+mj-lt"/>
                        </a:rPr>
                        <a:t>Support Strategy</a:t>
                      </a:r>
                    </a:p>
                    <a:p>
                      <a:pPr algn="l">
                        <a:lnSpc>
                          <a:spcPct val="100000"/>
                        </a:lnSpc>
                      </a:pPr>
                      <a:r>
                        <a:rPr lang="en-ZA" sz="1600" dirty="0" smtClean="0">
                          <a:latin typeface="+mj-lt"/>
                        </a:rPr>
                        <a:t>compiled</a:t>
                      </a:r>
                      <a:endParaRPr lang="en-ZA" sz="1600" dirty="0">
                        <a:latin typeface="+mj-lt"/>
                      </a:endParaRPr>
                    </a:p>
                  </a:txBody>
                  <a:tcPr>
                    <a:solidFill>
                      <a:schemeClr val="accent6">
                        <a:lumMod val="20000"/>
                        <a:lumOff val="80000"/>
                      </a:schemeClr>
                    </a:solidFill>
                  </a:tcPr>
                </a:tc>
                <a:tc>
                  <a:txBody>
                    <a:bodyPr/>
                    <a:lstStyle/>
                    <a:p>
                      <a:pPr algn="l">
                        <a:lnSpc>
                          <a:spcPct val="100000"/>
                        </a:lnSpc>
                        <a:spcAft>
                          <a:spcPts val="1000"/>
                        </a:spcAft>
                      </a:pPr>
                      <a:r>
                        <a:rPr lang="en-ZA" sz="1600" dirty="0" smtClean="0">
                          <a:effectLst/>
                          <a:latin typeface="+mj-lt"/>
                          <a:ea typeface="Calibri" panose="020F0502020204030204" pitchFamily="34" charset="0"/>
                          <a:cs typeface="Times New Roman" panose="02020603050405020304" pitchFamily="18" charset="0"/>
                        </a:rPr>
                        <a:t>Community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Broadcasting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Support</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Strategy approved</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0000"/>
                        </a:lnSpc>
                        <a:spcAft>
                          <a:spcPts val="1000"/>
                        </a:spcAft>
                      </a:pPr>
                      <a:r>
                        <a:rPr lang="en-ZA" sz="1600" dirty="0" smtClean="0">
                          <a:effectLst/>
                          <a:latin typeface="+mj-lt"/>
                          <a:ea typeface="Calibri" panose="020F0502020204030204" pitchFamily="34" charset="0"/>
                          <a:cs typeface="Times New Roman" panose="02020603050405020304" pitchFamily="18" charset="0"/>
                        </a:rPr>
                        <a:t>Two monitoring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reports on Community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broadcasting Support</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Strategy compiled</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on broadcasting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infrastructure and</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signal distribution</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0000"/>
                        </a:lnSpc>
                        <a:spcAft>
                          <a:spcPts val="1000"/>
                        </a:spcAft>
                      </a:pPr>
                      <a:r>
                        <a:rPr lang="en-ZA" sz="1600" dirty="0" smtClean="0">
                          <a:effectLst/>
                          <a:latin typeface="+mj-lt"/>
                          <a:ea typeface="Calibri" panose="020F0502020204030204" pitchFamily="34" charset="0"/>
                          <a:cs typeface="Times New Roman" panose="02020603050405020304" pitchFamily="18" charset="0"/>
                        </a:rPr>
                        <a:t>Two monitoring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reports on</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Community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Broadcasting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Support Strategy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 compiled</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00000"/>
                        </a:lnSpc>
                        <a:spcAft>
                          <a:spcPts val="1000"/>
                        </a:spcAft>
                      </a:pPr>
                      <a:r>
                        <a:rPr lang="en-ZA" sz="1600" dirty="0" smtClean="0">
                          <a:effectLst/>
                          <a:latin typeface="+mj-lt"/>
                          <a:ea typeface="Calibri" panose="020F0502020204030204" pitchFamily="34" charset="0"/>
                          <a:cs typeface="Times New Roman" panose="02020603050405020304" pitchFamily="18" charset="0"/>
                        </a:rPr>
                        <a:t>Two monitoring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reports on</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Community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Broadcasting</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Support Strategy</a:t>
                      </a:r>
                      <a:r>
                        <a:rPr lang="en-ZA" sz="1600" baseline="0" dirty="0" smtClean="0">
                          <a:effectLst/>
                          <a:latin typeface="+mj-lt"/>
                          <a:ea typeface="Calibri" panose="020F0502020204030204" pitchFamily="34" charset="0"/>
                          <a:cs typeface="Times New Roman" panose="02020603050405020304" pitchFamily="18" charset="0"/>
                        </a:rPr>
                        <a:t> </a:t>
                      </a:r>
                      <a:r>
                        <a:rPr lang="en-ZA" sz="1600" dirty="0" smtClean="0">
                          <a:effectLst/>
                          <a:latin typeface="+mj-lt"/>
                          <a:ea typeface="Calibri" panose="020F0502020204030204" pitchFamily="34" charset="0"/>
                          <a:cs typeface="Times New Roman" panose="02020603050405020304" pitchFamily="18" charset="0"/>
                        </a:rPr>
                        <a:t>Compiled</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3446664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50" y="84137"/>
            <a:ext cx="8739621" cy="801387"/>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Programme 2 [2]:Communications Policy, Research And Development</a:t>
            </a:r>
            <a:endParaRPr lang="en-ZA" sz="36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18359621"/>
              </p:ext>
            </p:extLst>
          </p:nvPr>
        </p:nvGraphicFramePr>
        <p:xfrm>
          <a:off x="279250" y="1010653"/>
          <a:ext cx="8739622" cy="5453380"/>
        </p:xfrm>
        <a:graphic>
          <a:graphicData uri="http://schemas.openxmlformats.org/drawingml/2006/table">
            <a:tbl>
              <a:tblPr firstRow="1" bandRow="1">
                <a:tableStyleId>{5C22544A-7EE6-4342-B048-85BDC9FD1C3A}</a:tableStyleId>
              </a:tblPr>
              <a:tblGrid>
                <a:gridCol w="1564971"/>
                <a:gridCol w="1350819"/>
                <a:gridCol w="2202872"/>
                <a:gridCol w="1735282"/>
                <a:gridCol w="1885678"/>
              </a:tblGrid>
              <a:tr h="370840">
                <a:tc>
                  <a:txBody>
                    <a:bodyPr/>
                    <a:lstStyle/>
                    <a:p>
                      <a:r>
                        <a:rPr lang="en-ZA" sz="1500" dirty="0" smtClean="0">
                          <a:solidFill>
                            <a:schemeClr val="tx1"/>
                          </a:solidFill>
                          <a:latin typeface="+mn-lt"/>
                        </a:rPr>
                        <a:t>Performance Indicator</a:t>
                      </a:r>
                      <a:endParaRPr lang="en-ZA" sz="1500" dirty="0">
                        <a:solidFill>
                          <a:schemeClr val="tx1"/>
                        </a:solidFill>
                        <a:latin typeface="+mn-lt"/>
                      </a:endParaRPr>
                    </a:p>
                  </a:txBody>
                  <a:tcPr>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a:t>
                      </a:r>
                      <a:endParaRPr lang="en-ZA" sz="150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2016/17</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643243">
                <a:tc>
                  <a:txBody>
                    <a:bodyPr/>
                    <a:lstStyle/>
                    <a:p>
                      <a:pPr algn="l"/>
                      <a:r>
                        <a:rPr lang="en-ZA" sz="1500" dirty="0" smtClean="0">
                          <a:latin typeface="+mn-lt"/>
                        </a:rPr>
                        <a:t>Regulatory</a:t>
                      </a:r>
                      <a:r>
                        <a:rPr lang="en-ZA" sz="1500" baseline="0" dirty="0" smtClean="0">
                          <a:latin typeface="+mn-lt"/>
                        </a:rPr>
                        <a:t> </a:t>
                      </a:r>
                      <a:r>
                        <a:rPr lang="en-ZA" sz="1500" dirty="0" smtClean="0">
                          <a:latin typeface="+mn-lt"/>
                        </a:rPr>
                        <a:t>Policy</a:t>
                      </a:r>
                      <a:r>
                        <a:rPr lang="en-ZA" sz="1500" baseline="0" dirty="0" smtClean="0">
                          <a:latin typeface="+mn-lt"/>
                        </a:rPr>
                        <a:t> </a:t>
                      </a:r>
                      <a:r>
                        <a:rPr lang="en-ZA" sz="1500" dirty="0" smtClean="0">
                          <a:latin typeface="+mn-lt"/>
                        </a:rPr>
                        <a:t>Framework of</a:t>
                      </a:r>
                      <a:r>
                        <a:rPr lang="en-ZA" sz="1500" baseline="0" dirty="0" smtClean="0">
                          <a:latin typeface="+mn-lt"/>
                        </a:rPr>
                        <a:t> </a:t>
                      </a:r>
                      <a:r>
                        <a:rPr lang="en-ZA" sz="1500" dirty="0" smtClean="0">
                          <a:latin typeface="+mn-lt"/>
                        </a:rPr>
                        <a:t>the national</a:t>
                      </a:r>
                      <a:r>
                        <a:rPr lang="en-ZA" sz="1500" baseline="0" dirty="0" smtClean="0">
                          <a:latin typeface="+mn-lt"/>
                        </a:rPr>
                        <a:t> </a:t>
                      </a:r>
                      <a:r>
                        <a:rPr lang="en-ZA" sz="1500" dirty="0" smtClean="0">
                          <a:latin typeface="+mn-lt"/>
                        </a:rPr>
                        <a:t>public</a:t>
                      </a:r>
                      <a:r>
                        <a:rPr lang="en-ZA" sz="1500" baseline="0" dirty="0" smtClean="0">
                          <a:latin typeface="+mn-lt"/>
                        </a:rPr>
                        <a:t> </a:t>
                      </a:r>
                      <a:r>
                        <a:rPr lang="en-ZA" sz="1500" dirty="0" smtClean="0">
                          <a:latin typeface="+mn-lt"/>
                        </a:rPr>
                        <a:t>broadcasting</a:t>
                      </a:r>
                      <a:r>
                        <a:rPr lang="en-ZA" sz="1500" baseline="0" dirty="0" smtClean="0">
                          <a:latin typeface="+mn-lt"/>
                        </a:rPr>
                        <a:t> </a:t>
                      </a:r>
                      <a:r>
                        <a:rPr lang="en-ZA" sz="1500" dirty="0" smtClean="0">
                          <a:latin typeface="+mn-lt"/>
                        </a:rPr>
                        <a:t>service</a:t>
                      </a:r>
                    </a:p>
                    <a:p>
                      <a:pPr algn="l"/>
                      <a:r>
                        <a:rPr lang="en-ZA" sz="1500" dirty="0" smtClean="0">
                          <a:latin typeface="+mn-lt"/>
                        </a:rPr>
                        <a:t>Corporation</a:t>
                      </a:r>
                      <a:r>
                        <a:rPr lang="en-ZA" sz="1500" baseline="0" dirty="0" smtClean="0">
                          <a:latin typeface="+mn-lt"/>
                        </a:rPr>
                        <a:t> </a:t>
                      </a:r>
                      <a:r>
                        <a:rPr lang="en-ZA" sz="1500" dirty="0" smtClean="0">
                          <a:latin typeface="+mn-lt"/>
                        </a:rPr>
                        <a:t>(SABC)approved</a:t>
                      </a:r>
                      <a:endParaRPr lang="en-ZA" sz="1500" dirty="0">
                        <a:latin typeface="+mn-lt"/>
                      </a:endParaRPr>
                    </a:p>
                  </a:txBody>
                  <a:tcPr>
                    <a:solidFill>
                      <a:schemeClr val="accent6">
                        <a:lumMod val="20000"/>
                        <a:lumOff val="80000"/>
                      </a:schemeClr>
                    </a:solidFill>
                  </a:tcPr>
                </a:tc>
                <a:tc>
                  <a:txBody>
                    <a:bodyPr/>
                    <a:lstStyle/>
                    <a:p>
                      <a:pPr algn="ct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Concept Paper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the Regulatory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 Framework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the national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public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service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corporation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(SABC) submitted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to the Minister for</a:t>
                      </a:r>
                      <a:r>
                        <a:rPr lang="en-ZA" sz="1500" baseline="0" dirty="0" smtClean="0">
                          <a:effectLst/>
                          <a:latin typeface="+mn-lt"/>
                          <a:ea typeface="Calibri" panose="020F0502020204030204" pitchFamily="34" charset="0"/>
                          <a:cs typeface="Times New Roman" panose="02020603050405020304" pitchFamily="18" charset="0"/>
                        </a:rPr>
                        <a:t> a</a:t>
                      </a:r>
                      <a:r>
                        <a:rPr lang="en-ZA" sz="1500" dirty="0" smtClean="0">
                          <a:effectLst/>
                          <a:latin typeface="+mn-lt"/>
                          <a:ea typeface="Calibri" panose="020F0502020204030204" pitchFamily="34" charset="0"/>
                          <a:cs typeface="Times New Roman" panose="02020603050405020304" pitchFamily="18" charset="0"/>
                        </a:rPr>
                        <a:t>pproval</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Draft Position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Paper on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national public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service corporation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(SABC) Regulatory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 Framework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Cabinet for</a:t>
                      </a:r>
                      <a:r>
                        <a:rPr lang="en-ZA" sz="1500" baseline="0" dirty="0" smtClean="0">
                          <a:effectLst/>
                          <a:latin typeface="+mn-lt"/>
                          <a:ea typeface="Calibri" panose="020F0502020204030204" pitchFamily="34" charset="0"/>
                          <a:cs typeface="Times New Roman" panose="02020603050405020304" pitchFamily="18" charset="0"/>
                        </a:rPr>
                        <a:t> a</a:t>
                      </a:r>
                      <a:r>
                        <a:rPr lang="en-ZA" sz="1500" dirty="0" smtClean="0">
                          <a:effectLst/>
                          <a:latin typeface="+mn-lt"/>
                          <a:ea typeface="Calibri" panose="020F0502020204030204" pitchFamily="34" charset="0"/>
                          <a:cs typeface="Times New Roman" panose="02020603050405020304" pitchFamily="18" charset="0"/>
                        </a:rPr>
                        <a:t>pproval</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Regulatory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Framework of</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the national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public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service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corporation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(SABC)</a:t>
                      </a:r>
                      <a:r>
                        <a:rPr lang="en-ZA" sz="1500" baseline="0" dirty="0" smtClean="0">
                          <a:effectLst/>
                          <a:latin typeface="+mn-lt"/>
                          <a:ea typeface="Calibri" panose="020F0502020204030204" pitchFamily="34" charset="0"/>
                          <a:cs typeface="Times New Roman" panose="02020603050405020304" pitchFamily="18" charset="0"/>
                        </a:rPr>
                        <a:t> d</a:t>
                      </a:r>
                      <a:r>
                        <a:rPr lang="en-ZA" sz="1500" dirty="0" smtClean="0">
                          <a:effectLst/>
                          <a:latin typeface="+mn-lt"/>
                          <a:ea typeface="Calibri" panose="020F0502020204030204" pitchFamily="34" charset="0"/>
                          <a:cs typeface="Times New Roman" panose="02020603050405020304" pitchFamily="18" charset="0"/>
                        </a:rPr>
                        <a:t>eveloped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097518">
                <a:tc>
                  <a:txBody>
                    <a:bodyPr/>
                    <a:lstStyle/>
                    <a:p>
                      <a:pPr algn="l"/>
                      <a:r>
                        <a:rPr lang="en-ZA" sz="1500" dirty="0" smtClean="0">
                          <a:latin typeface="+mn-lt"/>
                        </a:rPr>
                        <a:t>Media</a:t>
                      </a:r>
                      <a:r>
                        <a:rPr lang="en-ZA" sz="1500" baseline="0" dirty="0" smtClean="0">
                          <a:latin typeface="+mn-lt"/>
                        </a:rPr>
                        <a:t> </a:t>
                      </a:r>
                      <a:r>
                        <a:rPr lang="en-ZA" sz="1500" dirty="0" smtClean="0">
                          <a:latin typeface="+mn-lt"/>
                        </a:rPr>
                        <a:t>Transformation</a:t>
                      </a:r>
                    </a:p>
                    <a:p>
                      <a:pPr algn="l"/>
                      <a:r>
                        <a:rPr lang="en-ZA" sz="1500" dirty="0" smtClean="0">
                          <a:latin typeface="+mn-lt"/>
                        </a:rPr>
                        <a:t>and Diversity</a:t>
                      </a:r>
                    </a:p>
                    <a:p>
                      <a:pPr algn="l"/>
                      <a:r>
                        <a:rPr lang="en-ZA" sz="1500" dirty="0" smtClean="0">
                          <a:latin typeface="+mn-lt"/>
                        </a:rPr>
                        <a:t>Policy</a:t>
                      </a:r>
                      <a:r>
                        <a:rPr lang="en-ZA" sz="1500" baseline="0" dirty="0" smtClean="0">
                          <a:latin typeface="+mn-lt"/>
                        </a:rPr>
                        <a:t> </a:t>
                      </a:r>
                      <a:r>
                        <a:rPr lang="en-ZA" sz="1500" dirty="0" smtClean="0">
                          <a:latin typeface="+mn-lt"/>
                        </a:rPr>
                        <a:t>Implemented</a:t>
                      </a:r>
                      <a:endParaRPr lang="en-ZA" sz="1500" dirty="0">
                        <a:latin typeface="+mn-lt"/>
                      </a:endParaRPr>
                    </a:p>
                  </a:txBody>
                  <a:tcPr>
                    <a:solidFill>
                      <a:schemeClr val="accent6">
                        <a:lumMod val="20000"/>
                        <a:lumOff val="80000"/>
                      </a:schemeClr>
                    </a:solidFill>
                  </a:tcPr>
                </a:tc>
                <a:tc>
                  <a:txBody>
                    <a:bodyPr/>
                    <a:lstStyle/>
                    <a:p>
                      <a:pPr algn="ct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t>
                      </a: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Draft Position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Paper on the Media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Transformation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Diversity Policy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Approval of Media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Transformation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and Diversity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Implementation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the Media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Transformation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and Diversity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370840">
                <a:tc>
                  <a:txBody>
                    <a:bodyPr/>
                    <a:lstStyle/>
                    <a:p>
                      <a:pPr algn="l"/>
                      <a:r>
                        <a:rPr lang="en-ZA" sz="1500" dirty="0" smtClean="0">
                          <a:latin typeface="+mn-lt"/>
                        </a:rPr>
                        <a:t>Number of reports</a:t>
                      </a:r>
                    </a:p>
                    <a:p>
                      <a:pPr algn="l"/>
                      <a:r>
                        <a:rPr lang="en-ZA" sz="1500" dirty="0" smtClean="0">
                          <a:latin typeface="+mn-lt"/>
                        </a:rPr>
                        <a:t>on SABPAB PoA</a:t>
                      </a:r>
                    </a:p>
                    <a:p>
                      <a:pPr algn="l"/>
                      <a:r>
                        <a:rPr lang="en-ZA" sz="1500" dirty="0" smtClean="0">
                          <a:latin typeface="+mn-lt"/>
                        </a:rPr>
                        <a:t>(work programme)</a:t>
                      </a:r>
                    </a:p>
                    <a:p>
                      <a:pPr algn="l"/>
                      <a:r>
                        <a:rPr lang="en-ZA" sz="1500" dirty="0" smtClean="0">
                          <a:latin typeface="+mn-lt"/>
                        </a:rPr>
                        <a:t>compiled</a:t>
                      </a:r>
                      <a:endParaRPr lang="en-ZA" sz="1500" dirty="0">
                        <a:latin typeface="+mn-lt"/>
                      </a:endParaRPr>
                    </a:p>
                  </a:txBody>
                  <a:tcPr>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SABPAB 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Programme</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SABPAB PoA (work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programme) focusing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skills and funding</a:t>
                      </a:r>
                      <a:r>
                        <a:rPr lang="en-ZA" sz="1500" baseline="0" dirty="0" smtClean="0">
                          <a:effectLst/>
                          <a:latin typeface="+mn-lt"/>
                          <a:ea typeface="Calibri" panose="020F0502020204030204" pitchFamily="34" charset="0"/>
                          <a:cs typeface="Times New Roman" panose="02020603050405020304" pitchFamily="18" charset="0"/>
                        </a:rPr>
                        <a:t> c</a:t>
                      </a:r>
                      <a:r>
                        <a:rPr lang="en-ZA" sz="1500" dirty="0" smtClean="0">
                          <a:effectLst/>
                          <a:latin typeface="+mn-lt"/>
                          <a:ea typeface="Calibri" panose="020F0502020204030204" pitchFamily="34" charset="0"/>
                          <a:cs typeface="Times New Roman" panose="02020603050405020304" pitchFamily="18" charset="0"/>
                        </a:rPr>
                        <a:t>ompiled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SABPAB PoA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programme)</a:t>
                      </a:r>
                      <a:r>
                        <a:rPr lang="en-ZA" sz="1500" baseline="0" dirty="0" smtClean="0">
                          <a:effectLst/>
                          <a:latin typeface="+mn-lt"/>
                          <a:ea typeface="Calibri" panose="020F0502020204030204" pitchFamily="34" charset="0"/>
                          <a:cs typeface="Times New Roman" panose="02020603050405020304" pitchFamily="18" charset="0"/>
                        </a:rPr>
                        <a:t> c</a:t>
                      </a:r>
                      <a:r>
                        <a:rPr lang="en-ZA" sz="1500" dirty="0" smtClean="0">
                          <a:effectLst/>
                          <a:latin typeface="+mn-lt"/>
                          <a:ea typeface="Calibri" panose="020F0502020204030204" pitchFamily="34" charset="0"/>
                          <a:cs typeface="Times New Roman" panose="02020603050405020304" pitchFamily="18" charset="0"/>
                        </a:rPr>
                        <a:t>ompiled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SABPAB PoA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(work</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programme)</a:t>
                      </a:r>
                      <a:r>
                        <a:rPr lang="en-ZA" sz="1500" baseline="0" dirty="0" smtClean="0">
                          <a:effectLst/>
                          <a:latin typeface="+mn-lt"/>
                          <a:ea typeface="Calibri" panose="020F0502020204030204" pitchFamily="34" charset="0"/>
                          <a:cs typeface="Times New Roman" panose="02020603050405020304" pitchFamily="18" charset="0"/>
                        </a:rPr>
                        <a:t> c</a:t>
                      </a:r>
                      <a:r>
                        <a:rPr lang="en-ZA" sz="1500" dirty="0" smtClean="0">
                          <a:effectLst/>
                          <a:latin typeface="+mn-lt"/>
                          <a:ea typeface="Calibri" panose="020F0502020204030204" pitchFamily="34" charset="0"/>
                          <a:cs typeface="Times New Roman" panose="02020603050405020304" pitchFamily="18" charset="0"/>
                        </a:rPr>
                        <a:t>ompiled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759087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77002"/>
            <a:ext cx="8387714" cy="784138"/>
          </a:xfrm>
        </p:spPr>
        <p:style>
          <a:lnRef idx="0">
            <a:scrgbClr r="0" g="0" b="0"/>
          </a:lnRef>
          <a:fillRef idx="1003">
            <a:schemeClr val="lt1"/>
          </a:fillRef>
          <a:effectRef idx="0">
            <a:scrgbClr r="0" g="0" b="0"/>
          </a:effectRef>
          <a:fontRef idx="major"/>
        </p:style>
        <p:txBody>
          <a:bodyPr>
            <a:noAutofit/>
          </a:bodyPr>
          <a:lstStyle/>
          <a:p>
            <a:pPr algn="l"/>
            <a:r>
              <a:rPr lang="en-ZA" sz="3200" b="1" dirty="0" smtClean="0">
                <a:solidFill>
                  <a:schemeClr val="accent6">
                    <a:lumMod val="75000"/>
                  </a:schemeClr>
                </a:solidFill>
              </a:rPr>
              <a:t>Programme 3 [1]:Industry and Capacity Development</a:t>
            </a:r>
            <a:endParaRPr lang="en-ZA" sz="32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65262421"/>
              </p:ext>
            </p:extLst>
          </p:nvPr>
        </p:nvGraphicFramePr>
        <p:xfrm>
          <a:off x="390524" y="887631"/>
          <a:ext cx="8387715" cy="5443589"/>
        </p:xfrm>
        <a:graphic>
          <a:graphicData uri="http://schemas.openxmlformats.org/drawingml/2006/table">
            <a:tbl>
              <a:tblPr firstRow="1" bandRow="1">
                <a:tableStyleId>{5C22544A-7EE6-4342-B048-85BDC9FD1C3A}</a:tableStyleId>
              </a:tblPr>
              <a:tblGrid>
                <a:gridCol w="1677543"/>
                <a:gridCol w="1772413"/>
                <a:gridCol w="1582673"/>
                <a:gridCol w="1677543"/>
                <a:gridCol w="1677543"/>
              </a:tblGrid>
              <a:tr h="745859">
                <a:tc>
                  <a:txBody>
                    <a:bodyPr/>
                    <a:lstStyle/>
                    <a:p>
                      <a:r>
                        <a:rPr lang="en-ZA" sz="1500" dirty="0" smtClean="0">
                          <a:solidFill>
                            <a:schemeClr val="tx1"/>
                          </a:solidFill>
                          <a:latin typeface="+mn-lt"/>
                        </a:rPr>
                        <a:t>Performance Indicator</a:t>
                      </a:r>
                      <a:endParaRPr lang="en-ZA" sz="1500" dirty="0">
                        <a:solidFill>
                          <a:schemeClr val="tx1"/>
                        </a:solidFill>
                        <a:latin typeface="+mn-lt"/>
                      </a:endParaRPr>
                    </a:p>
                  </a:txBody>
                  <a:tcPr>
                    <a:solidFill>
                      <a:schemeClr val="accent6"/>
                    </a:solidFill>
                  </a:tcPr>
                </a:tc>
                <a:tc>
                  <a:txBody>
                    <a:bodyPr/>
                    <a:lstStyle/>
                    <a:p>
                      <a:pPr marL="0" algn="ctr" defTabSz="457200" rtl="0" eaLnBrk="1" latinLnBrk="0" hangingPunct="1">
                        <a:lnSpc>
                          <a:spcPct val="115000"/>
                        </a:lnSpc>
                        <a:spcAft>
                          <a:spcPts val="1000"/>
                        </a:spcAft>
                      </a:pPr>
                      <a:r>
                        <a:rPr lang="en-ZA" sz="1500" b="1" kern="1200" dirty="0">
                          <a:solidFill>
                            <a:schemeClr val="tx1"/>
                          </a:solidFill>
                          <a:effectLst/>
                          <a:latin typeface="+mn-lt"/>
                          <a:ea typeface="Calibri" panose="020F0502020204030204" pitchFamily="34" charset="0"/>
                          <a:cs typeface="Times New Roman" panose="02020603050405020304" pitchFamily="18" charset="0"/>
                        </a:rPr>
                        <a:t>Annual </a:t>
                      </a:r>
                      <a:r>
                        <a:rPr lang="en-ZA" sz="1500" b="1" kern="1200" dirty="0" smtClean="0">
                          <a:solidFill>
                            <a:schemeClr val="tx1"/>
                          </a:solidFill>
                          <a:effectLst/>
                          <a:latin typeface="+mn-lt"/>
                          <a:ea typeface="Calibri" panose="020F0502020204030204" pitchFamily="34" charset="0"/>
                          <a:cs typeface="Times New Roman" panose="02020603050405020304" pitchFamily="18" charset="0"/>
                        </a:rPr>
                        <a:t>target 2016/17</a:t>
                      </a:r>
                      <a:endParaRPr lang="en-ZA" sz="1500" b="1"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207272">
                <a:tc>
                  <a:txBody>
                    <a:bodyPr/>
                    <a:lstStyle/>
                    <a:p>
                      <a:r>
                        <a:rPr lang="en-ZA" sz="1500" dirty="0" smtClean="0">
                          <a:latin typeface="+mn-lt"/>
                        </a:rPr>
                        <a:t>Analogue</a:t>
                      </a:r>
                    </a:p>
                    <a:p>
                      <a:r>
                        <a:rPr lang="en-ZA" sz="1500" dirty="0" smtClean="0">
                          <a:latin typeface="+mn-lt"/>
                        </a:rPr>
                        <a:t>Signal</a:t>
                      </a:r>
                      <a:r>
                        <a:rPr lang="en-ZA" sz="1500" baseline="0" dirty="0" smtClean="0">
                          <a:latin typeface="+mn-lt"/>
                        </a:rPr>
                        <a:t> </a:t>
                      </a:r>
                      <a:r>
                        <a:rPr lang="en-ZA" sz="1500" dirty="0" smtClean="0">
                          <a:latin typeface="+mn-lt"/>
                        </a:rPr>
                        <a:t>switched off</a:t>
                      </a:r>
                      <a:endParaRPr lang="en-ZA" sz="1500" dirty="0">
                        <a:latin typeface="+mn-lt"/>
                      </a:endParaRPr>
                    </a:p>
                  </a:txBody>
                  <a:tcPr>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Analogue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signal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switched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off in the square kilometer array (SKA)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Areas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Analogue signal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switched off in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88 borderline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towns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within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seven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provinces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Analogue signal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switched off</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in borderline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provinces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inland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provinces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Analogue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signal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switched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off in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inland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provinces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349745">
                <a:tc>
                  <a:txBody>
                    <a:bodyPr/>
                    <a:lstStyle/>
                    <a:p>
                      <a:pPr algn="l"/>
                      <a:r>
                        <a:rPr lang="en-ZA" sz="1500" dirty="0" smtClean="0">
                          <a:latin typeface="+mn-lt"/>
                        </a:rPr>
                        <a:t>Number of digital</a:t>
                      </a:r>
                    </a:p>
                    <a:p>
                      <a:pPr algn="l"/>
                      <a:r>
                        <a:rPr lang="en-ZA" sz="1500" dirty="0" smtClean="0">
                          <a:latin typeface="+mn-lt"/>
                        </a:rPr>
                        <a:t>broadcasting</a:t>
                      </a:r>
                    </a:p>
                    <a:p>
                      <a:pPr algn="l"/>
                      <a:r>
                        <a:rPr lang="en-ZA" sz="1500" dirty="0" smtClean="0">
                          <a:latin typeface="+mn-lt"/>
                        </a:rPr>
                        <a:t>Awareness</a:t>
                      </a:r>
                      <a:r>
                        <a:rPr lang="en-ZA" sz="1500" baseline="0" dirty="0" smtClean="0">
                          <a:latin typeface="+mn-lt"/>
                        </a:rPr>
                        <a:t> </a:t>
                      </a:r>
                      <a:r>
                        <a:rPr lang="en-ZA" sz="1500" dirty="0" smtClean="0">
                          <a:latin typeface="+mn-lt"/>
                        </a:rPr>
                        <a:t>campaigns</a:t>
                      </a:r>
                      <a:r>
                        <a:rPr lang="en-ZA" sz="1500" baseline="0" dirty="0" smtClean="0">
                          <a:latin typeface="+mn-lt"/>
                        </a:rPr>
                        <a:t> </a:t>
                      </a:r>
                      <a:r>
                        <a:rPr lang="en-ZA" sz="1500" dirty="0" smtClean="0">
                          <a:latin typeface="+mn-lt"/>
                        </a:rPr>
                        <a:t>(Izimbizo) held per</a:t>
                      </a:r>
                    </a:p>
                    <a:p>
                      <a:pPr algn="l"/>
                      <a:r>
                        <a:rPr lang="en-ZA" sz="1500" dirty="0" smtClean="0">
                          <a:latin typeface="+mn-lt"/>
                        </a:rPr>
                        <a:t>year</a:t>
                      </a:r>
                      <a:endParaRPr lang="en-ZA" sz="1500" dirty="0">
                        <a:latin typeface="+mn-lt"/>
                      </a:endParaRPr>
                    </a:p>
                  </a:txBody>
                  <a:tcPr>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10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migration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awareness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campaigns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(Izimbizo)</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10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migration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awareness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campaigns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(Izimbizo) held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10 digital migration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awareness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campaigns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(Izimbizo) held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10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migration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awareness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campaigns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(Izimbizo) held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769665">
                <a:tc>
                  <a:txBody>
                    <a:bodyPr/>
                    <a:lstStyle/>
                    <a:p>
                      <a:pPr algn="l"/>
                      <a:r>
                        <a:rPr lang="en-ZA" sz="1500" dirty="0" smtClean="0">
                          <a:latin typeface="+mn-lt"/>
                        </a:rPr>
                        <a:t>Number of reports</a:t>
                      </a:r>
                      <a:r>
                        <a:rPr lang="en-ZA" sz="1500" baseline="0" dirty="0" smtClean="0">
                          <a:latin typeface="+mn-lt"/>
                        </a:rPr>
                        <a:t> </a:t>
                      </a:r>
                      <a:r>
                        <a:rPr lang="en-ZA" sz="1500" dirty="0" smtClean="0">
                          <a:latin typeface="+mn-lt"/>
                        </a:rPr>
                        <a:t>showing consumer</a:t>
                      </a:r>
                      <a:r>
                        <a:rPr lang="en-ZA" sz="1500" baseline="0" dirty="0" smtClean="0">
                          <a:latin typeface="+mn-lt"/>
                        </a:rPr>
                        <a:t> </a:t>
                      </a:r>
                      <a:r>
                        <a:rPr lang="en-ZA" sz="1500" dirty="0" smtClean="0">
                          <a:latin typeface="+mn-lt"/>
                        </a:rPr>
                        <a:t>access to digital</a:t>
                      </a:r>
                      <a:r>
                        <a:rPr lang="en-ZA" sz="1500" baseline="0" dirty="0" smtClean="0">
                          <a:latin typeface="+mn-lt"/>
                        </a:rPr>
                        <a:t> </a:t>
                      </a:r>
                      <a:r>
                        <a:rPr lang="en-ZA" sz="1500" dirty="0" smtClean="0">
                          <a:latin typeface="+mn-lt"/>
                        </a:rPr>
                        <a:t>broadcasting in</a:t>
                      </a:r>
                    </a:p>
                    <a:p>
                      <a:pPr algn="l"/>
                      <a:r>
                        <a:rPr lang="en-ZA" sz="1500" dirty="0" smtClean="0">
                          <a:latin typeface="+mn-lt"/>
                        </a:rPr>
                        <a:t>particular those with</a:t>
                      </a:r>
                      <a:r>
                        <a:rPr lang="en-ZA" sz="1500" baseline="0" dirty="0" smtClean="0">
                          <a:latin typeface="+mn-lt"/>
                        </a:rPr>
                        <a:t> </a:t>
                      </a:r>
                      <a:r>
                        <a:rPr lang="en-ZA" sz="1500" dirty="0" smtClean="0">
                          <a:latin typeface="+mn-lt"/>
                        </a:rPr>
                        <a:t>government subsidised</a:t>
                      </a:r>
                      <a:r>
                        <a:rPr lang="en-ZA" sz="1500" baseline="0" dirty="0" smtClean="0">
                          <a:latin typeface="+mn-lt"/>
                        </a:rPr>
                        <a:t> </a:t>
                      </a:r>
                      <a:r>
                        <a:rPr lang="en-ZA" sz="1500" dirty="0" smtClean="0">
                          <a:latin typeface="+mn-lt"/>
                        </a:rPr>
                        <a:t>STBs compiled</a:t>
                      </a:r>
                      <a:endParaRPr lang="en-ZA" sz="1500" dirty="0">
                        <a:latin typeface="+mn-lt"/>
                      </a:endParaRPr>
                    </a:p>
                  </a:txBody>
                  <a:tcPr>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Four quarterly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showing consumer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access to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Four quarterly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showing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consumer access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Four quarterly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showing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consumer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access to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Four quarterly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showing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consumer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access to digital</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broadcasting</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29</a:t>
            </a:fld>
            <a:endParaRPr lang="en-US" dirty="0"/>
          </a:p>
        </p:txBody>
      </p:sp>
    </p:spTree>
    <p:extLst>
      <p:ext uri="{BB962C8B-B14F-4D97-AF65-F5344CB8AC3E}">
        <p14:creationId xmlns:p14="http://schemas.microsoft.com/office/powerpoint/2010/main" xmlns="" val="227904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4000" y="83139"/>
            <a:ext cx="8441267" cy="757475"/>
          </a:xfrm>
          <a:extLst/>
        </p:spPr>
        <p:style>
          <a:lnRef idx="0">
            <a:scrgbClr r="0" g="0" b="0"/>
          </a:lnRef>
          <a:fillRef idx="1002">
            <a:schemeClr val="lt1"/>
          </a:fillRef>
          <a:effectRef idx="0">
            <a:scrgbClr r="0" g="0" b="0"/>
          </a:effectRef>
          <a:fontRef idx="major"/>
        </p:style>
        <p:txBody>
          <a:bodyPr vert="horz" wrap="square" numCol="1" compatLnSpc="1">
            <a:prstTxWarp prst="textNoShape">
              <a:avLst/>
            </a:prstTxWarp>
            <a:normAutofit/>
          </a:bodyPr>
          <a:lstStyle/>
          <a:p>
            <a:pPr algn="l"/>
            <a:r>
              <a:rPr lang="en-ZA" altLang="en-US" sz="3600" b="1" dirty="0" smtClean="0">
                <a:solidFill>
                  <a:schemeClr val="accent6">
                    <a:lumMod val="75000"/>
                  </a:schemeClr>
                </a:solidFill>
                <a:latin typeface="Arial" panose="020B0604020202020204" pitchFamily="34" charset="0"/>
                <a:cs typeface="Arial" panose="020B0604020202020204" pitchFamily="34" charset="0"/>
              </a:rPr>
              <a:t>Introduction </a:t>
            </a:r>
            <a:r>
              <a:rPr lang="en-ZA" altLang="en-US" sz="3600" b="1" dirty="0">
                <a:solidFill>
                  <a:schemeClr val="accent6">
                    <a:lumMod val="75000"/>
                  </a:schemeClr>
                </a:solidFill>
                <a:latin typeface="Arial" panose="020B0604020202020204" pitchFamily="34" charset="0"/>
                <a:cs typeface="Arial" panose="020B0604020202020204" pitchFamily="34" charset="0"/>
              </a:rPr>
              <a:t>and background </a:t>
            </a:r>
          </a:p>
        </p:txBody>
      </p:sp>
      <p:sp>
        <p:nvSpPr>
          <p:cNvPr id="5123" name="Rectangle 3"/>
          <p:cNvSpPr>
            <a:spLocks noGrp="1" noChangeArrowheads="1"/>
          </p:cNvSpPr>
          <p:nvPr>
            <p:ph type="body" idx="1"/>
          </p:nvPr>
        </p:nvSpPr>
        <p:spPr bwMode="auto">
          <a:xfrm>
            <a:off x="254000" y="840614"/>
            <a:ext cx="8441267" cy="5091835"/>
          </a:xfrm>
          <a:solidFill>
            <a:schemeClr val="accent6">
              <a:lumMod val="20000"/>
              <a:lumOff val="80000"/>
            </a:schemeClr>
          </a:solidFill>
          <a:extLst/>
        </p:spPr>
        <p:style>
          <a:lnRef idx="2">
            <a:schemeClr val="dk1"/>
          </a:lnRef>
          <a:fillRef idx="1">
            <a:schemeClr val="lt1"/>
          </a:fillRef>
          <a:effectRef idx="0">
            <a:schemeClr val="dk1"/>
          </a:effectRef>
          <a:fontRef idx="minor">
            <a:schemeClr val="dk1"/>
          </a:fontRef>
        </p:style>
        <p:txBody>
          <a:bodyPr vert="horz" wrap="square" numCol="1" anchor="t" anchorCtr="0" compatLnSpc="1">
            <a:prstTxWarp prst="textNoShape">
              <a:avLst/>
            </a:prstTxWarp>
            <a:normAutofit/>
          </a:bodyPr>
          <a:lstStyle/>
          <a:p>
            <a:pPr algn="just" eaLnBrk="1" hangingPunct="1">
              <a:buClr>
                <a:schemeClr val="accent6">
                  <a:lumMod val="75000"/>
                </a:schemeClr>
              </a:buClr>
              <a:buFont typeface="Wingdings" panose="05000000000000000000" pitchFamily="2" charset="2"/>
              <a:buChar char="q"/>
            </a:pPr>
            <a:r>
              <a:rPr lang="en-US" altLang="en-US" sz="2400" dirty="0"/>
              <a:t>The Department of Communications (DoC) presented  its 2015/16-2019/20 Strategic Plan on the </a:t>
            </a:r>
            <a:r>
              <a:rPr lang="en-US" altLang="en-US" sz="2400" dirty="0" smtClean="0"/>
              <a:t>11</a:t>
            </a:r>
            <a:r>
              <a:rPr lang="en-US" altLang="en-US" sz="2400" baseline="30000" dirty="0" smtClean="0"/>
              <a:t>th</a:t>
            </a:r>
            <a:r>
              <a:rPr lang="en-US" altLang="en-US" sz="2400" dirty="0" smtClean="0"/>
              <a:t> of March </a:t>
            </a:r>
            <a:r>
              <a:rPr lang="en-US" altLang="en-US" sz="2400" dirty="0"/>
              <a:t>2016. This Strategic Plan is in line with the requirements of the Public Finance Management Act ,Treasury Regulations and Framework for Strategic Plan and Annual Performance Plan.</a:t>
            </a:r>
          </a:p>
          <a:p>
            <a:pPr algn="just">
              <a:buClr>
                <a:schemeClr val="accent6">
                  <a:lumMod val="75000"/>
                </a:schemeClr>
              </a:buClr>
              <a:buFont typeface="Wingdings" panose="05000000000000000000" pitchFamily="2" charset="2"/>
              <a:buChar char="q"/>
            </a:pPr>
            <a:r>
              <a:rPr lang="en-US" sz="2400" dirty="0"/>
              <a:t>The Strategic Plan is premised on key government medium-term priorities that are informed by the National Development Plan (NDP) and the Medium Term Strategic Framework (MTSF) which repositions Nation Building and Social Cohesion high on the development agenda of the country.</a:t>
            </a:r>
          </a:p>
          <a:p>
            <a:pPr algn="just">
              <a:buClr>
                <a:schemeClr val="accent6">
                  <a:lumMod val="75000"/>
                </a:schemeClr>
              </a:buClr>
              <a:buFont typeface="Wingdings" panose="05000000000000000000" pitchFamily="2" charset="2"/>
              <a:buChar char="q"/>
            </a:pPr>
            <a:r>
              <a:rPr lang="en-US" sz="2400" dirty="0"/>
              <a:t>The department reviewed the </a:t>
            </a:r>
            <a:r>
              <a:rPr lang="en-ZA" sz="2400" dirty="0"/>
              <a:t>Annual Performance Plan (</a:t>
            </a:r>
            <a:r>
              <a:rPr lang="en-US" sz="2400" dirty="0"/>
              <a:t>APP) to reflect the current service delivery and organisational environment. </a:t>
            </a:r>
          </a:p>
          <a:p>
            <a:pPr lvl="1" algn="just" eaLnBrk="1" hangingPunct="1">
              <a:buFont typeface="Arial" panose="020B0604020202020204" pitchFamily="34" charset="0"/>
              <a:buChar char="•"/>
            </a:pPr>
            <a:endParaRPr lang="en-US" altLang="en-US" sz="2400" dirty="0"/>
          </a:p>
          <a:p>
            <a:pPr lvl="2" algn="just" eaLnBrk="1" hangingPunct="1">
              <a:buFont typeface="Arial" panose="020B0604020202020204" pitchFamily="34" charset="0"/>
              <a:buChar char="•"/>
            </a:pPr>
            <a:endParaRPr lang="en-US" altLang="en-US" dirty="0" smtClean="0"/>
          </a:p>
          <a:p>
            <a:pPr eaLnBrk="1" hangingPunct="1"/>
            <a:endParaRPr lang="en-ZA" altLang="en-US" sz="2309" b="1" dirty="0">
              <a:solidFill>
                <a:srgbClr val="FFCC00"/>
              </a:solidFill>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2176930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57156279"/>
              </p:ext>
            </p:extLst>
          </p:nvPr>
        </p:nvGraphicFramePr>
        <p:xfrm>
          <a:off x="390525" y="1145406"/>
          <a:ext cx="8229600" cy="454876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82967">
                <a:tc>
                  <a:txBody>
                    <a:bodyPr/>
                    <a:lstStyle/>
                    <a:p>
                      <a:r>
                        <a:rPr lang="en-ZA" sz="1800" dirty="0" smtClean="0">
                          <a:solidFill>
                            <a:schemeClr val="tx1"/>
                          </a:solidFill>
                          <a:latin typeface="+mn-lt"/>
                        </a:rPr>
                        <a:t>Performance Indicator</a:t>
                      </a:r>
                      <a:endParaRPr lang="en-ZA" sz="1800" dirty="0">
                        <a:solidFill>
                          <a:schemeClr val="tx1"/>
                        </a:solidFill>
                        <a:latin typeface="+mn-lt"/>
                      </a:endParaRPr>
                    </a:p>
                  </a:txBody>
                  <a:tcPr>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a:t>
                      </a:r>
                      <a:endParaRPr lang="en-ZA" sz="180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2016/17</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158707">
                <a:tc>
                  <a:txBody>
                    <a:bodyPr/>
                    <a:lstStyle/>
                    <a:p>
                      <a:pPr algn="l">
                        <a:lnSpc>
                          <a:spcPct val="115000"/>
                        </a:lnSpc>
                        <a:spcAft>
                          <a:spcPts val="0"/>
                        </a:spcAft>
                      </a:pPr>
                      <a:r>
                        <a:rPr lang="en-ZA" sz="1600" dirty="0">
                          <a:effectLst/>
                          <a:latin typeface="+mn-lt"/>
                          <a:ea typeface="Calibri" panose="020F0502020204030204" pitchFamily="34" charset="0"/>
                          <a:cs typeface="Times New Roman" panose="02020603050405020304" pitchFamily="18" charset="0"/>
                        </a:rPr>
                        <a:t>Number of stakeholder engagements coordinated</a:t>
                      </a: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10 </a:t>
                      </a:r>
                      <a:r>
                        <a:rPr lang="en-ZA" sz="1600" dirty="0" smtClean="0">
                          <a:effectLst/>
                          <a:latin typeface="+mn-lt"/>
                          <a:ea typeface="Calibri" panose="020F0502020204030204" pitchFamily="34" charset="0"/>
                          <a:cs typeface="Times New Roman" panose="02020603050405020304" pitchFamily="18" charset="0"/>
                        </a:rPr>
                        <a:t>stakeholder engagements </a:t>
                      </a:r>
                      <a:r>
                        <a:rPr lang="en-ZA" sz="1600" dirty="0">
                          <a:effectLst/>
                          <a:latin typeface="+mn-lt"/>
                          <a:ea typeface="Calibri" panose="020F0502020204030204" pitchFamily="34" charset="0"/>
                          <a:cs typeface="Times New Roman" panose="02020603050405020304" pitchFamily="18" charset="0"/>
                        </a:rPr>
                        <a:t>coordinated</a:t>
                      </a: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solidFill>
                      <a:schemeClr val="accent6">
                        <a:lumMod val="20000"/>
                        <a:lumOff val="80000"/>
                      </a:schemeClr>
                    </a:solidFill>
                  </a:tcPr>
                </a:tc>
                <a:tc>
                  <a:txBody>
                    <a:bodyPr/>
                    <a:lstStyle/>
                    <a:p>
                      <a:pPr algn="just">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10 stakeholder engagements coordinated</a:t>
                      </a:r>
                    </a:p>
                  </a:txBody>
                  <a:tcPr marL="68580" marR="68580" marT="0" marB="0">
                    <a:solidFill>
                      <a:schemeClr val="accent6">
                        <a:lumMod val="20000"/>
                        <a:lumOff val="80000"/>
                      </a:schemeClr>
                    </a:solidFill>
                  </a:tcPr>
                </a:tc>
              </a:tr>
              <a:tr h="2607092">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Number of position</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papers tabled</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at multilateral</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engagements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Table two position</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papers at multilateral engagements</a:t>
                      </a:r>
                    </a:p>
                    <a:p>
                      <a:pPr algn="l">
                        <a:lnSpc>
                          <a:spcPct val="115000"/>
                        </a:lnSpc>
                        <a:spcAft>
                          <a:spcPts val="10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Two position papers</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tabled at multilateral</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engagements – WIPO</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and 2019 World</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Radio communication Conference (WRC-19)</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Two position</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papers tabled</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at multilateral</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engagements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One position</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paper tabled</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at multilateral</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engagements</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30</a:t>
            </a:fld>
            <a:endParaRPr lang="en-US" dirty="0"/>
          </a:p>
        </p:txBody>
      </p:sp>
      <p:sp>
        <p:nvSpPr>
          <p:cNvPr id="6" name="Title 1"/>
          <p:cNvSpPr>
            <a:spLocks noGrp="1"/>
          </p:cNvSpPr>
          <p:nvPr>
            <p:ph type="title"/>
          </p:nvPr>
        </p:nvSpPr>
        <p:spPr>
          <a:xfrm>
            <a:off x="457200" y="84137"/>
            <a:ext cx="8229600" cy="916889"/>
          </a:xfrm>
        </p:spPr>
        <p:style>
          <a:lnRef idx="0">
            <a:scrgbClr r="0" g="0" b="0"/>
          </a:lnRef>
          <a:fillRef idx="1003">
            <a:schemeClr val="lt1"/>
          </a:fillRef>
          <a:effectRef idx="0">
            <a:scrgbClr r="0" g="0" b="0"/>
          </a:effectRef>
          <a:fontRef idx="major"/>
        </p:style>
        <p:txBody>
          <a:bodyPr>
            <a:noAutofit/>
          </a:bodyPr>
          <a:lstStyle/>
          <a:p>
            <a:pPr algn="l"/>
            <a:r>
              <a:rPr lang="en-ZA" sz="3200" b="1" dirty="0" smtClean="0">
                <a:solidFill>
                  <a:schemeClr val="accent6">
                    <a:lumMod val="75000"/>
                  </a:schemeClr>
                </a:solidFill>
              </a:rPr>
              <a:t>Programme 3 [2]: Industry and Capacity Development</a:t>
            </a:r>
            <a:endParaRPr lang="en-ZA" sz="3200" b="1" dirty="0">
              <a:solidFill>
                <a:schemeClr val="accent6">
                  <a:lumMod val="75000"/>
                </a:schemeClr>
              </a:solidFill>
            </a:endParaRPr>
          </a:p>
        </p:txBody>
      </p:sp>
    </p:spTree>
    <p:extLst>
      <p:ext uri="{BB962C8B-B14F-4D97-AF65-F5344CB8AC3E}">
        <p14:creationId xmlns:p14="http://schemas.microsoft.com/office/powerpoint/2010/main" xmlns="" val="3359103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2" y="84137"/>
            <a:ext cx="8362948" cy="743635"/>
          </a:xfrm>
        </p:spPr>
        <p:style>
          <a:lnRef idx="0">
            <a:scrgbClr r="0" g="0" b="0"/>
          </a:lnRef>
          <a:fillRef idx="1003">
            <a:schemeClr val="lt1"/>
          </a:fillRef>
          <a:effectRef idx="0">
            <a:scrgbClr r="0" g="0" b="0"/>
          </a:effectRef>
          <a:fontRef idx="major"/>
        </p:style>
        <p:txBody>
          <a:bodyPr>
            <a:noAutofit/>
          </a:bodyPr>
          <a:lstStyle/>
          <a:p>
            <a:pPr algn="l"/>
            <a:r>
              <a:rPr lang="en-ZA" b="1" dirty="0" smtClean="0">
                <a:solidFill>
                  <a:schemeClr val="accent6">
                    <a:lumMod val="75000"/>
                  </a:schemeClr>
                </a:solidFill>
              </a:rPr>
              <a:t>Programme 4 [1]:</a:t>
            </a:r>
            <a:r>
              <a:rPr lang="en-ZA" sz="3600" b="1" dirty="0" smtClean="0">
                <a:solidFill>
                  <a:schemeClr val="accent6">
                    <a:lumMod val="75000"/>
                  </a:schemeClr>
                </a:solidFill>
              </a:rPr>
              <a:t>Entity oversight</a:t>
            </a:r>
            <a:endParaRPr lang="en-ZA" sz="3600"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559951"/>
              </p:ext>
            </p:extLst>
          </p:nvPr>
        </p:nvGraphicFramePr>
        <p:xfrm>
          <a:off x="323852" y="981777"/>
          <a:ext cx="8469628" cy="4859823"/>
        </p:xfrm>
        <a:graphic>
          <a:graphicData uri="http://schemas.openxmlformats.org/drawingml/2006/table">
            <a:tbl>
              <a:tblPr firstRow="1" bandRow="1">
                <a:tableStyleId>{5C22544A-7EE6-4342-B048-85BDC9FD1C3A}</a:tableStyleId>
              </a:tblPr>
              <a:tblGrid>
                <a:gridCol w="1822746"/>
                <a:gridCol w="1568754"/>
                <a:gridCol w="1796953"/>
                <a:gridCol w="1746879"/>
                <a:gridCol w="1534296"/>
              </a:tblGrid>
              <a:tr h="693737">
                <a:tc>
                  <a:txBody>
                    <a:bodyPr/>
                    <a:lstStyle/>
                    <a:p>
                      <a:r>
                        <a:rPr lang="en-ZA" sz="1800" dirty="0" smtClean="0">
                          <a:solidFill>
                            <a:schemeClr val="tx1"/>
                          </a:solidFill>
                          <a:latin typeface="+mn-lt"/>
                        </a:rPr>
                        <a:t>Performance Indicator</a:t>
                      </a:r>
                      <a:endParaRPr lang="en-ZA" sz="1800" dirty="0">
                        <a:solidFill>
                          <a:schemeClr val="tx1"/>
                        </a:solidFill>
                        <a:latin typeface="+mn-lt"/>
                      </a:endParaRPr>
                    </a:p>
                  </a:txBody>
                  <a:tcPr>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a:t>
                      </a:r>
                      <a:endParaRPr lang="en-ZA" sz="180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2016/17</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720037">
                <a:tc rowSpan="2">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Number of shareholder compacts and</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accountability instruments signed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rowSpan="3">
                  <a:txBody>
                    <a:bodyPr/>
                    <a:lstStyle/>
                    <a:p>
                      <a:pPr algn="l">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 Shareholder compact and  4 accountability instruments signed</a:t>
                      </a: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 Shareholder compact and  </a:t>
                      </a:r>
                      <a:r>
                        <a:rPr lang="en-ZA" sz="1600" dirty="0" smtClean="0">
                          <a:effectLst/>
                          <a:latin typeface="+mn-lt"/>
                          <a:ea typeface="Calibri" panose="020F0502020204030204" pitchFamily="34" charset="0"/>
                          <a:cs typeface="Times New Roman" panose="02020603050405020304" pitchFamily="18" charset="0"/>
                        </a:rPr>
                        <a:t>3 </a:t>
                      </a:r>
                      <a:r>
                        <a:rPr lang="en-ZA" sz="1600" dirty="0">
                          <a:effectLst/>
                          <a:latin typeface="+mn-lt"/>
                          <a:ea typeface="Calibri" panose="020F0502020204030204" pitchFamily="34" charset="0"/>
                          <a:cs typeface="Times New Roman" panose="02020603050405020304" pitchFamily="18" charset="0"/>
                        </a:rPr>
                        <a:t>accountability instruments </a:t>
                      </a:r>
                      <a:r>
                        <a:rPr lang="en-ZA" sz="1600" dirty="0" smtClean="0">
                          <a:effectLst/>
                          <a:latin typeface="+mn-lt"/>
                          <a:ea typeface="Calibri" panose="020F0502020204030204" pitchFamily="34" charset="0"/>
                          <a:cs typeface="Times New Roman" panose="02020603050405020304" pitchFamily="18" charset="0"/>
                        </a:rPr>
                        <a:t>signed</a:t>
                      </a:r>
                    </a:p>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(SABC,FPB,BrandSA</a:t>
                      </a:r>
                      <a:r>
                        <a:rPr lang="en-ZA" sz="1600" baseline="0" dirty="0" smtClean="0">
                          <a:effectLst/>
                          <a:latin typeface="+mn-lt"/>
                          <a:ea typeface="Calibri" panose="020F0502020204030204" pitchFamily="34" charset="0"/>
                          <a:cs typeface="Times New Roman" panose="02020603050405020304" pitchFamily="18" charset="0"/>
                        </a:rPr>
                        <a:t> and MDDA)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 Shareholder compact and  </a:t>
                      </a:r>
                      <a:r>
                        <a:rPr lang="en-ZA" sz="1600" dirty="0" smtClean="0">
                          <a:effectLst/>
                          <a:latin typeface="+mn-lt"/>
                          <a:ea typeface="Calibri" panose="020F0502020204030204" pitchFamily="34" charset="0"/>
                          <a:cs typeface="Times New Roman" panose="02020603050405020304" pitchFamily="18" charset="0"/>
                        </a:rPr>
                        <a:t>3 </a:t>
                      </a:r>
                      <a:r>
                        <a:rPr lang="en-ZA" sz="1600" dirty="0">
                          <a:effectLst/>
                          <a:latin typeface="+mn-lt"/>
                          <a:ea typeface="Calibri" panose="020F0502020204030204" pitchFamily="34" charset="0"/>
                          <a:cs typeface="Times New Roman" panose="02020603050405020304" pitchFamily="18" charset="0"/>
                        </a:rPr>
                        <a:t>accountability instruments </a:t>
                      </a:r>
                      <a:r>
                        <a:rPr lang="en-ZA" sz="1600" dirty="0" smtClean="0">
                          <a:effectLst/>
                          <a:latin typeface="+mn-lt"/>
                          <a:ea typeface="Calibri" panose="020F0502020204030204" pitchFamily="34" charset="0"/>
                          <a:cs typeface="Times New Roman" panose="02020603050405020304" pitchFamily="18" charset="0"/>
                        </a:rPr>
                        <a:t>signed</a:t>
                      </a:r>
                    </a:p>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(SABC,FPB,BrandSA and MDDA)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600" dirty="0">
                          <a:effectLst/>
                          <a:latin typeface="+mn-lt"/>
                          <a:ea typeface="Calibri" panose="020F0502020204030204" pitchFamily="34" charset="0"/>
                          <a:cs typeface="Times New Roman" panose="02020603050405020304" pitchFamily="18" charset="0"/>
                        </a:rPr>
                        <a:t>1 Shareholder compact and  </a:t>
                      </a:r>
                      <a:r>
                        <a:rPr lang="en-ZA" sz="1600" dirty="0" smtClean="0">
                          <a:effectLst/>
                          <a:latin typeface="+mn-lt"/>
                          <a:ea typeface="Calibri" panose="020F0502020204030204" pitchFamily="34" charset="0"/>
                          <a:cs typeface="Times New Roman" panose="02020603050405020304" pitchFamily="18" charset="0"/>
                        </a:rPr>
                        <a:t>3accountability </a:t>
                      </a:r>
                      <a:r>
                        <a:rPr lang="en-ZA" sz="1600" dirty="0">
                          <a:effectLst/>
                          <a:latin typeface="+mn-lt"/>
                          <a:ea typeface="Calibri" panose="020F0502020204030204" pitchFamily="34" charset="0"/>
                          <a:cs typeface="Times New Roman" panose="02020603050405020304" pitchFamily="18" charset="0"/>
                        </a:rPr>
                        <a:t>instruments </a:t>
                      </a:r>
                      <a:r>
                        <a:rPr lang="en-ZA" sz="1600" dirty="0" smtClean="0">
                          <a:effectLst/>
                          <a:latin typeface="+mn-lt"/>
                          <a:ea typeface="Calibri" panose="020F0502020204030204" pitchFamily="34" charset="0"/>
                          <a:cs typeface="Times New Roman" panose="02020603050405020304" pitchFamily="18" charset="0"/>
                        </a:rPr>
                        <a:t>signed(SABC,FPB,BrandSA and MDDA)</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216123">
                <a:tc vMerge="1">
                  <a:txBody>
                    <a:bodyPr/>
                    <a:lstStyle/>
                    <a:p>
                      <a:endParaRPr lang="en-ZA"/>
                    </a:p>
                  </a:txBody>
                  <a:tcPr/>
                </a:tc>
                <a:tc vMerge="1">
                  <a:txBody>
                    <a:bodyPr/>
                    <a:lstStyle/>
                    <a:p>
                      <a:endParaRPr lang="en-ZA"/>
                    </a:p>
                  </a:txBody>
                  <a:tcPr/>
                </a:tc>
                <a:tc rowSpan="2">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Performance</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agreements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Chairperson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the Council and</a:t>
                      </a:r>
                      <a:r>
                        <a:rPr lang="en-ZA" sz="1600" baseline="0" dirty="0" smtClean="0">
                          <a:effectLst/>
                          <a:latin typeface="+mn-lt"/>
                          <a:ea typeface="Calibri" panose="020F0502020204030204" pitchFamily="34" charset="0"/>
                          <a:cs typeface="Times New Roman" panose="02020603050405020304" pitchFamily="18" charset="0"/>
                        </a:rPr>
                        <a:t> C</a:t>
                      </a:r>
                      <a:r>
                        <a:rPr lang="en-ZA" sz="1600" dirty="0" smtClean="0">
                          <a:effectLst/>
                          <a:latin typeface="+mn-lt"/>
                          <a:ea typeface="Calibri" panose="020F0502020204030204" pitchFamily="34" charset="0"/>
                          <a:cs typeface="Times New Roman" panose="02020603050405020304" pitchFamily="18" charset="0"/>
                        </a:rPr>
                        <a:t>ouncillors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ICASA signed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rowSpan="2">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Performance</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agreements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Chairperson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the Council and</a:t>
                      </a:r>
                      <a:r>
                        <a:rPr lang="en-ZA" sz="1600" baseline="0" dirty="0" smtClean="0">
                          <a:effectLst/>
                          <a:latin typeface="+mn-lt"/>
                          <a:ea typeface="Calibri" panose="020F0502020204030204" pitchFamily="34" charset="0"/>
                          <a:cs typeface="Times New Roman" panose="02020603050405020304" pitchFamily="18" charset="0"/>
                        </a:rPr>
                        <a:t> C</a:t>
                      </a:r>
                      <a:r>
                        <a:rPr lang="en-ZA" sz="1600" dirty="0" smtClean="0">
                          <a:effectLst/>
                          <a:latin typeface="+mn-lt"/>
                          <a:ea typeface="Calibri" panose="020F0502020204030204" pitchFamily="34" charset="0"/>
                          <a:cs typeface="Times New Roman" panose="02020603050405020304" pitchFamily="18" charset="0"/>
                        </a:rPr>
                        <a:t>ouncillors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ICASA signed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rowSpan="2">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Performance</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agreements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Chairperson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the Council and</a:t>
                      </a:r>
                      <a:r>
                        <a:rPr lang="en-ZA" sz="1600" baseline="0" dirty="0" smtClean="0">
                          <a:effectLst/>
                          <a:latin typeface="+mn-lt"/>
                          <a:ea typeface="Calibri" panose="020F0502020204030204" pitchFamily="34" charset="0"/>
                          <a:cs typeface="Times New Roman" panose="02020603050405020304" pitchFamily="18" charset="0"/>
                        </a:rPr>
                        <a:t> C</a:t>
                      </a:r>
                      <a:r>
                        <a:rPr lang="en-ZA" sz="1600" dirty="0" smtClean="0">
                          <a:effectLst/>
                          <a:latin typeface="+mn-lt"/>
                          <a:ea typeface="Calibri" panose="020F0502020204030204" pitchFamily="34" charset="0"/>
                          <a:cs typeface="Times New Roman" panose="02020603050405020304" pitchFamily="18" charset="0"/>
                        </a:rPr>
                        <a:t>ouncillors of</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ICASA signed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922852">
                <a:tc>
                  <a:txBody>
                    <a:bodyPr/>
                    <a:lstStyle/>
                    <a:p>
                      <a:pPr algn="l">
                        <a:lnSpc>
                          <a:spcPct val="115000"/>
                        </a:lnSpc>
                        <a:spcAft>
                          <a:spcPts val="1000"/>
                        </a:spcAft>
                      </a:pPr>
                      <a:r>
                        <a:rPr lang="en-ZA" sz="1600" dirty="0" smtClean="0">
                          <a:effectLst/>
                          <a:latin typeface="+mn-lt"/>
                          <a:ea typeface="Calibri" panose="020F0502020204030204" pitchFamily="34" charset="0"/>
                          <a:cs typeface="Times New Roman" panose="02020603050405020304" pitchFamily="18" charset="0"/>
                        </a:rPr>
                        <a:t>ICASA</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performance</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agreements</a:t>
                      </a:r>
                      <a:r>
                        <a:rPr lang="en-ZA" sz="1600" baseline="0" dirty="0" smtClean="0">
                          <a:effectLst/>
                          <a:latin typeface="+mn-lt"/>
                          <a:ea typeface="Calibri" panose="020F0502020204030204" pitchFamily="34" charset="0"/>
                          <a:cs typeface="Times New Roman" panose="02020603050405020304" pitchFamily="18" charset="0"/>
                        </a:rPr>
                        <a:t> </a:t>
                      </a:r>
                      <a:r>
                        <a:rPr lang="en-ZA" sz="1600" dirty="0" smtClean="0">
                          <a:effectLst/>
                          <a:latin typeface="+mn-lt"/>
                          <a:ea typeface="Calibri" panose="020F0502020204030204" pitchFamily="34" charset="0"/>
                          <a:cs typeface="Times New Roman" panose="02020603050405020304" pitchFamily="18" charset="0"/>
                        </a:rPr>
                        <a:t>signed</a:t>
                      </a:r>
                      <a:endParaRPr lang="en-ZA" sz="16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vMerge="1">
                  <a:txBody>
                    <a:bodyPr/>
                    <a:lstStyle/>
                    <a:p>
                      <a:pPr algn="l">
                        <a:lnSpc>
                          <a:spcPct val="115000"/>
                        </a:lnSpc>
                        <a:spcAft>
                          <a:spcPts val="10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10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10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1000"/>
                        </a:spcAft>
                      </a:pPr>
                      <a:endParaRPr lang="en-ZA"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968902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9" y="84137"/>
            <a:ext cx="8953499" cy="497753"/>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4 [2]:Entity Oversight</a:t>
            </a:r>
            <a:endParaRPr lang="en-ZA" b="1" dirty="0">
              <a:solidFill>
                <a:schemeClr val="accent6">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47644067"/>
              </p:ext>
            </p:extLst>
          </p:nvPr>
        </p:nvGraphicFramePr>
        <p:xfrm>
          <a:off x="95249" y="664578"/>
          <a:ext cx="8953499" cy="5691772"/>
        </p:xfrm>
        <a:graphic>
          <a:graphicData uri="http://schemas.openxmlformats.org/drawingml/2006/table">
            <a:tbl>
              <a:tblPr firstRow="1" bandRow="1">
                <a:tableStyleId>{5C22544A-7EE6-4342-B048-85BDC9FD1C3A}</a:tableStyleId>
              </a:tblPr>
              <a:tblGrid>
                <a:gridCol w="2404181"/>
                <a:gridCol w="1706811"/>
                <a:gridCol w="1654233"/>
                <a:gridCol w="1600200"/>
                <a:gridCol w="1588074"/>
              </a:tblGrid>
              <a:tr h="707111">
                <a:tc>
                  <a:txBody>
                    <a:bodyPr/>
                    <a:lstStyle/>
                    <a:p>
                      <a:r>
                        <a:rPr lang="en-ZA" sz="1500" dirty="0" smtClean="0">
                          <a:solidFill>
                            <a:schemeClr val="tx1"/>
                          </a:solidFill>
                          <a:latin typeface="+mn-lt"/>
                        </a:rPr>
                        <a:t>Performance Indicator</a:t>
                      </a:r>
                      <a:endParaRPr lang="en-ZA" sz="1500" dirty="0">
                        <a:solidFill>
                          <a:schemeClr val="tx1"/>
                        </a:solidFill>
                        <a:latin typeface="+mn-lt"/>
                      </a:endParaRPr>
                    </a:p>
                  </a:txBody>
                  <a:tcPr>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a:t>
                      </a:r>
                      <a:endParaRPr lang="en-ZA" sz="1500" dirty="0">
                        <a:solidFill>
                          <a:schemeClr val="tx1"/>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2016/17</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5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5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316075">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Public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entities’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Implemented.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Facilitate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Implementation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public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Facilitate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implementation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public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Facilitate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implementation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public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 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Facilitate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implementation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public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407137">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Number of funding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requests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compliant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the drawdown</a:t>
                      </a:r>
                      <a:r>
                        <a:rPr lang="en-ZA" sz="1500" baseline="0" dirty="0" smtClean="0">
                          <a:effectLst/>
                          <a:latin typeface="+mn-lt"/>
                          <a:ea typeface="Calibri" panose="020F0502020204030204" pitchFamily="34" charset="0"/>
                          <a:cs typeface="Times New Roman" panose="02020603050405020304" pitchFamily="18" charset="0"/>
                        </a:rPr>
                        <a:t> c</a:t>
                      </a:r>
                      <a:r>
                        <a:rPr lang="en-ZA" sz="1500" dirty="0" smtClean="0">
                          <a:effectLst/>
                          <a:latin typeface="+mn-lt"/>
                          <a:ea typeface="Calibri" panose="020F0502020204030204" pitchFamily="34" charset="0"/>
                          <a:cs typeface="Times New Roman" panose="02020603050405020304" pitchFamily="18" charset="0"/>
                        </a:rPr>
                        <a:t>onditions.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12 funding requests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compliant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the drawdown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conditions.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12 funding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requests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compliant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to the drawdown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conditions.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12 funding</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requests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compliant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drawdown</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conditions.</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2261449">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Number of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quarterly 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Executive Authority.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500" dirty="0" smtClean="0">
                          <a:effectLst/>
                          <a:latin typeface="+mn-lt"/>
                          <a:ea typeface="Calibri" panose="020F0502020204030204" pitchFamily="34" charset="0"/>
                          <a:cs typeface="Times New Roman" panose="02020603050405020304" pitchFamily="18" charset="0"/>
                        </a:rPr>
                        <a:t>20 quarterly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of entities (SABC,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MDDA, BrandSA, FPB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ICASA) reports submitted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to the 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20 quarterly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of entities (SABC,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MDDA, BrandSA, FPB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ICASA) reports submitted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to the 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20 quarterly 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of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(SABC, MDDA,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BrandSA, FPB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ICASA)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20 quarterly 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of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(SABC, MDDA,</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BrandSA, FPB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ICASA)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 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347914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pPr/>
              <a:t>33</a:t>
            </a:fld>
            <a:endParaRPr lang="en-US" dirty="0"/>
          </a:p>
        </p:txBody>
      </p:sp>
      <p:sp>
        <p:nvSpPr>
          <p:cNvPr id="5" name="Title 1"/>
          <p:cNvSpPr>
            <a:spLocks noGrp="1"/>
          </p:cNvSpPr>
          <p:nvPr>
            <p:ph type="title"/>
          </p:nvPr>
        </p:nvSpPr>
        <p:spPr>
          <a:xfrm>
            <a:off x="279132" y="5130"/>
            <a:ext cx="8768614" cy="681326"/>
          </a:xfrm>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Programme 4 [3]:Entity Oversight</a:t>
            </a:r>
            <a:endParaRPr lang="en-ZA" b="1" dirty="0">
              <a:solidFill>
                <a:schemeClr val="accent6">
                  <a:lumMod val="75000"/>
                </a:schemeClr>
              </a:solidFill>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637525550"/>
              </p:ext>
            </p:extLst>
          </p:nvPr>
        </p:nvGraphicFramePr>
        <p:xfrm>
          <a:off x="279131" y="686456"/>
          <a:ext cx="8768615" cy="5341240"/>
        </p:xfrm>
        <a:graphic>
          <a:graphicData uri="http://schemas.openxmlformats.org/drawingml/2006/table">
            <a:tbl>
              <a:tblPr firstRow="1" bandRow="1">
                <a:tableStyleId>{5C22544A-7EE6-4342-B048-85BDC9FD1C3A}</a:tableStyleId>
              </a:tblPr>
              <a:tblGrid>
                <a:gridCol w="1961659"/>
                <a:gridCol w="1696835"/>
                <a:gridCol w="1863576"/>
                <a:gridCol w="1691263"/>
                <a:gridCol w="1555282"/>
              </a:tblGrid>
              <a:tr h="593910">
                <a:tc>
                  <a:txBody>
                    <a:bodyPr/>
                    <a:lstStyle/>
                    <a:p>
                      <a:r>
                        <a:rPr lang="en-ZA" sz="1800" dirty="0" smtClean="0">
                          <a:solidFill>
                            <a:schemeClr val="tx1"/>
                          </a:solidFill>
                          <a:latin typeface="+mn-lt"/>
                        </a:rPr>
                        <a:t>Performance Indicator</a:t>
                      </a:r>
                      <a:endParaRPr lang="en-ZA" sz="1800" dirty="0">
                        <a:solidFill>
                          <a:schemeClr val="tx1"/>
                        </a:solidFill>
                        <a:latin typeface="+mn-lt"/>
                      </a:endParaRPr>
                    </a:p>
                  </a:txBody>
                  <a:tcPr>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a:t>
                      </a:r>
                      <a:r>
                        <a:rPr lang="en-ZA" sz="1800" b="1" dirty="0" smtClean="0">
                          <a:solidFill>
                            <a:schemeClr val="tx1"/>
                          </a:solidFill>
                          <a:effectLst/>
                          <a:latin typeface="+mn-lt"/>
                          <a:ea typeface="Calibri" panose="020F0502020204030204" pitchFamily="34" charset="0"/>
                          <a:cs typeface="Times New Roman" panose="02020603050405020304" pitchFamily="18" charset="0"/>
                        </a:rPr>
                        <a:t>target 2016/17</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2017/18</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2018/19</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lnSpc>
                          <a:spcPct val="115000"/>
                        </a:lnSpc>
                        <a:spcAft>
                          <a:spcPts val="1000"/>
                        </a:spcAft>
                      </a:pPr>
                      <a:r>
                        <a:rPr lang="en-ZA" sz="1800" b="1" dirty="0">
                          <a:solidFill>
                            <a:schemeClr val="tx1"/>
                          </a:solidFill>
                          <a:effectLst/>
                          <a:latin typeface="+mn-lt"/>
                          <a:ea typeface="Calibri" panose="020F0502020204030204" pitchFamily="34" charset="0"/>
                          <a:cs typeface="Times New Roman" panose="02020603050405020304" pitchFamily="18" charset="0"/>
                        </a:rPr>
                        <a:t>Annual targets 2019/20</a:t>
                      </a:r>
                      <a:endParaRPr lang="en-ZA"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r>
              <a:tr h="1214954">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Number of entities’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annual oversight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reports 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Executive Authority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Five entities’ (SABC,</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MDDA, BrandSA, FPB and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ICASA) annual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 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Five annual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Five annual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1112943">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Number of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alignment of</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entities strategies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departmental priorities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submitted to the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Executive Authority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10 reports (two per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entity) on alignment of</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entities strategies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departmental priorities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compiled</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 alignment</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of public entities strategies with</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DoC priorities submitted to</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the Minister.</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 alignment of public entities strategies with DoC priorities submitted to the Minister.</a:t>
                      </a: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on alignment of public entities strategies with DoC priorities submitted to the Minister.</a:t>
                      </a:r>
                    </a:p>
                  </a:txBody>
                  <a:tcPr marL="68580" marR="68580" marT="0" marB="0">
                    <a:solidFill>
                      <a:schemeClr val="accent6">
                        <a:lumMod val="20000"/>
                        <a:lumOff val="80000"/>
                      </a:schemeClr>
                    </a:solidFill>
                  </a:tcPr>
                </a:tc>
              </a:tr>
              <a:tr h="1039974">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Number of reports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compiled on entity</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 forum</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coordinated as per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 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Four reports compiled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entity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forum coordinate as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per governance 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compiled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entity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forum coordinate as per</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governance 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l">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compiled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entity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forum coordinate as</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per governance 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ZA" sz="1500" dirty="0" smtClean="0">
                          <a:effectLst/>
                          <a:latin typeface="+mn-lt"/>
                          <a:ea typeface="Calibri" panose="020F0502020204030204" pitchFamily="34" charset="0"/>
                          <a:cs typeface="Times New Roman" panose="02020603050405020304" pitchFamily="18" charset="0"/>
                        </a:rPr>
                        <a:t>Two reports compiled</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on entity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forum coordinate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as per governance</a:t>
                      </a:r>
                      <a:r>
                        <a:rPr lang="en-ZA" sz="1500" baseline="0" dirty="0" smtClean="0">
                          <a:effectLst/>
                          <a:latin typeface="+mn-lt"/>
                          <a:ea typeface="Calibri" panose="020F0502020204030204" pitchFamily="34" charset="0"/>
                          <a:cs typeface="Times New Roman" panose="02020603050405020304" pitchFamily="18" charset="0"/>
                        </a:rPr>
                        <a:t> </a:t>
                      </a:r>
                      <a:r>
                        <a:rPr lang="en-ZA" sz="1500" dirty="0" smtClean="0">
                          <a:effectLst/>
                          <a:latin typeface="+mn-lt"/>
                          <a:ea typeface="Calibri" panose="020F0502020204030204" pitchFamily="34" charset="0"/>
                          <a:cs typeface="Times New Roman" panose="02020603050405020304" pitchFamily="18" charset="0"/>
                        </a:rPr>
                        <a:t>policy</a:t>
                      </a:r>
                      <a:endParaRPr lang="en-ZA" sz="1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spTree>
    <p:extLst>
      <p:ext uri="{BB962C8B-B14F-4D97-AF65-F5344CB8AC3E}">
        <p14:creationId xmlns:p14="http://schemas.microsoft.com/office/powerpoint/2010/main" xmlns="" val="371054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4018" y="-34568"/>
            <a:ext cx="8550358" cy="58324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EB6529"/>
                </a:solidFill>
                <a:latin typeface="Arial" pitchFamily="34" charset="0"/>
                <a:cs typeface="Arial" pitchFamily="34" charset="0"/>
              </a:rPr>
              <a:t>Macro Organisational Structure</a:t>
            </a:r>
          </a:p>
        </p:txBody>
      </p:sp>
      <p:sp>
        <p:nvSpPr>
          <p:cNvPr id="10" name="Text Box 2"/>
          <p:cNvSpPr txBox="1">
            <a:spLocks noChangeArrowheads="1"/>
          </p:cNvSpPr>
          <p:nvPr/>
        </p:nvSpPr>
        <p:spPr bwMode="auto">
          <a:xfrm>
            <a:off x="3424491" y="698545"/>
            <a:ext cx="2628900" cy="390525"/>
          </a:xfrm>
          <a:prstGeom prst="rect">
            <a:avLst/>
          </a:prstGeom>
          <a:solidFill>
            <a:schemeClr val="bg1">
              <a:lumMod val="5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ZA" sz="1050" b="1" dirty="0">
                <a:solidFill>
                  <a:schemeClr val="bg1"/>
                </a:solidFill>
                <a:effectLst/>
                <a:latin typeface="Arial"/>
                <a:ea typeface="Calibri"/>
                <a:cs typeface="Times New Roman"/>
              </a:rPr>
              <a:t>Minister of Communications</a:t>
            </a:r>
            <a:endParaRPr lang="en-US" sz="1200" dirty="0">
              <a:solidFill>
                <a:schemeClr val="bg1"/>
              </a:solidFill>
              <a:effectLst/>
              <a:latin typeface="Calibri"/>
              <a:ea typeface="Calibri"/>
              <a:cs typeface="Times New Roman"/>
            </a:endParaRPr>
          </a:p>
        </p:txBody>
      </p:sp>
      <p:sp>
        <p:nvSpPr>
          <p:cNvPr id="11" name="Text Box 3"/>
          <p:cNvSpPr txBox="1">
            <a:spLocks noChangeArrowheads="1"/>
          </p:cNvSpPr>
          <p:nvPr/>
        </p:nvSpPr>
        <p:spPr bwMode="auto">
          <a:xfrm>
            <a:off x="6715061" y="1256710"/>
            <a:ext cx="1446530" cy="34544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Minister: Private Office</a:t>
            </a:r>
            <a:endParaRPr lang="en-US" sz="1200" dirty="0">
              <a:effectLst/>
              <a:latin typeface="Calibri"/>
              <a:ea typeface="Calibri"/>
              <a:cs typeface="Times New Roman"/>
            </a:endParaRPr>
          </a:p>
        </p:txBody>
      </p:sp>
      <p:cxnSp>
        <p:nvCxnSpPr>
          <p:cNvPr id="12" name="AutoShape 4"/>
          <p:cNvCxnSpPr>
            <a:cxnSpLocks noChangeShapeType="1"/>
          </p:cNvCxnSpPr>
          <p:nvPr/>
        </p:nvCxnSpPr>
        <p:spPr bwMode="auto">
          <a:xfrm>
            <a:off x="4864671" y="1098595"/>
            <a:ext cx="0" cy="143124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3" name="AutoShape 5"/>
          <p:cNvCxnSpPr>
            <a:cxnSpLocks noChangeShapeType="1"/>
          </p:cNvCxnSpPr>
          <p:nvPr/>
        </p:nvCxnSpPr>
        <p:spPr bwMode="auto">
          <a:xfrm>
            <a:off x="4864671" y="1428795"/>
            <a:ext cx="1851025"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14" name="Text Box 6"/>
          <p:cNvSpPr txBox="1">
            <a:spLocks noChangeArrowheads="1"/>
          </p:cNvSpPr>
          <p:nvPr/>
        </p:nvSpPr>
        <p:spPr bwMode="auto">
          <a:xfrm>
            <a:off x="3494341" y="2941366"/>
            <a:ext cx="2559050" cy="71880"/>
          </a:xfrm>
          <a:prstGeom prst="rect">
            <a:avLst/>
          </a:prstGeom>
          <a:solidFill>
            <a:schemeClr val="accent3">
              <a:lumMod val="40000"/>
              <a:lumOff val="6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endParaRPr lang="en-ZA" sz="900" dirty="0">
              <a:effectLst/>
              <a:latin typeface="Arial"/>
              <a:ea typeface="Calibri"/>
              <a:cs typeface="Times New Roman"/>
            </a:endParaRPr>
          </a:p>
        </p:txBody>
      </p:sp>
      <p:sp>
        <p:nvSpPr>
          <p:cNvPr id="15" name="Text Box 10"/>
          <p:cNvSpPr txBox="1">
            <a:spLocks noChangeArrowheads="1"/>
          </p:cNvSpPr>
          <p:nvPr/>
        </p:nvSpPr>
        <p:spPr bwMode="auto">
          <a:xfrm>
            <a:off x="6811899" y="4165850"/>
            <a:ext cx="2300287" cy="2360111"/>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b="1" dirty="0">
                <a:effectLst/>
                <a:latin typeface="Arial"/>
                <a:ea typeface="Calibri"/>
                <a:cs typeface="Times New Roman"/>
              </a:rPr>
              <a:t>Corporate Services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Human Resource Management</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and </a:t>
            </a:r>
            <a:r>
              <a:rPr lang="en-ZA" sz="800" dirty="0" smtClean="0">
                <a:effectLst/>
                <a:latin typeface="Arial"/>
                <a:ea typeface="Calibri"/>
                <a:cs typeface="Times New Roman"/>
              </a:rPr>
              <a:t>Development – </a:t>
            </a:r>
            <a:r>
              <a:rPr lang="en-ZA" sz="800" b="1" dirty="0" smtClean="0">
                <a:effectLst/>
                <a:latin typeface="Arial"/>
                <a:ea typeface="Calibri"/>
                <a:cs typeface="Times New Roman"/>
              </a:rPr>
              <a:t>Ms Mathope Thusi</a:t>
            </a:r>
            <a:endParaRPr lang="en-US" sz="1100" b="1" dirty="0">
              <a:effectLst/>
              <a:latin typeface="Calibri"/>
              <a:ea typeface="Calibri"/>
              <a:cs typeface="Times New Roman"/>
            </a:endParaRPr>
          </a:p>
          <a:p>
            <a:pPr marL="0" marR="0">
              <a:lnSpc>
                <a:spcPct val="115000"/>
              </a:lnSpc>
              <a:spcBef>
                <a:spcPts val="600"/>
              </a:spcBef>
              <a:spcAft>
                <a:spcPts val="0"/>
              </a:spcAft>
            </a:pPr>
            <a:r>
              <a:rPr lang="en-ZA" sz="800" dirty="0">
                <a:effectLst/>
                <a:latin typeface="Arial"/>
                <a:ea typeface="Calibri"/>
                <a:cs typeface="Times New Roman"/>
              </a:rPr>
              <a:t>CD Financial </a:t>
            </a:r>
            <a:r>
              <a:rPr lang="en-ZA" sz="800" dirty="0" smtClean="0">
                <a:effectLst/>
                <a:latin typeface="Arial"/>
                <a:ea typeface="Calibri"/>
                <a:cs typeface="Times New Roman"/>
              </a:rPr>
              <a:t>Management – </a:t>
            </a:r>
            <a:r>
              <a:rPr lang="en-ZA" sz="800" b="1" dirty="0" smtClean="0">
                <a:effectLst/>
                <a:latin typeface="Arial"/>
                <a:ea typeface="Calibri"/>
                <a:cs typeface="Times New Roman"/>
              </a:rPr>
              <a:t>Ms Dikeledi Thindisa</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D: Information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Technology </a:t>
            </a:r>
            <a:r>
              <a:rPr lang="en-ZA" sz="800" dirty="0" smtClean="0">
                <a:effectLst/>
                <a:latin typeface="Arial"/>
                <a:ea typeface="Calibri"/>
                <a:cs typeface="Times New Roman"/>
              </a:rPr>
              <a:t>Management </a:t>
            </a:r>
            <a:r>
              <a:rPr lang="en-ZA" sz="800" b="1" dirty="0" smtClean="0">
                <a:effectLst/>
                <a:latin typeface="Arial"/>
                <a:ea typeface="Calibri"/>
                <a:cs typeface="Times New Roman"/>
              </a:rPr>
              <a:t>- Vacant</a:t>
            </a:r>
            <a:endParaRPr lang="en-US" sz="1100" b="1" dirty="0">
              <a:effectLst/>
              <a:latin typeface="Calibri"/>
              <a:ea typeface="Calibri"/>
              <a:cs typeface="Times New Roman"/>
            </a:endParaRPr>
          </a:p>
          <a:p>
            <a:pPr marL="0" marR="0">
              <a:lnSpc>
                <a:spcPct val="115000"/>
              </a:lnSpc>
              <a:spcBef>
                <a:spcPts val="600"/>
              </a:spcBef>
              <a:spcAft>
                <a:spcPts val="0"/>
              </a:spcAft>
            </a:pPr>
            <a:r>
              <a:rPr lang="en-ZA" sz="800" dirty="0" smtClean="0">
                <a:effectLst/>
                <a:latin typeface="Arial"/>
                <a:ea typeface="Calibri"/>
                <a:cs typeface="Times New Roman"/>
              </a:rPr>
              <a:t>D Legal Services </a:t>
            </a:r>
            <a:r>
              <a:rPr lang="en-ZA" sz="800" b="1" dirty="0" smtClean="0">
                <a:effectLst/>
                <a:latin typeface="Arial"/>
                <a:ea typeface="Calibri"/>
                <a:cs typeface="Times New Roman"/>
              </a:rPr>
              <a:t>– Mr T Kgarabjang</a:t>
            </a:r>
            <a:endParaRPr lang="en-US" sz="1100" b="1" dirty="0" smtClean="0">
              <a:effectLst/>
              <a:latin typeface="Calibri"/>
              <a:ea typeface="Calibri"/>
              <a:cs typeface="Times New Roman"/>
            </a:endParaRPr>
          </a:p>
          <a:p>
            <a:pPr marL="0" marR="0">
              <a:lnSpc>
                <a:spcPct val="115000"/>
              </a:lnSpc>
              <a:spcBef>
                <a:spcPts val="600"/>
              </a:spcBef>
              <a:spcAft>
                <a:spcPts val="0"/>
              </a:spcAft>
            </a:pPr>
            <a:r>
              <a:rPr lang="en-ZA" sz="800" dirty="0" smtClean="0">
                <a:effectLst/>
                <a:latin typeface="Arial"/>
                <a:ea typeface="Calibri"/>
                <a:cs typeface="Times New Roman"/>
              </a:rPr>
              <a:t>D</a:t>
            </a:r>
            <a:r>
              <a:rPr lang="en-ZA" sz="800" dirty="0">
                <a:effectLst/>
                <a:latin typeface="Arial"/>
                <a:ea typeface="Calibri"/>
                <a:cs typeface="Times New Roman"/>
              </a:rPr>
              <a:t>: </a:t>
            </a:r>
            <a:r>
              <a:rPr lang="en-ZA" sz="800" dirty="0" smtClean="0">
                <a:effectLst/>
                <a:latin typeface="Arial"/>
                <a:ea typeface="Calibri"/>
                <a:cs typeface="Times New Roman"/>
              </a:rPr>
              <a:t>Communications </a:t>
            </a:r>
            <a:r>
              <a:rPr lang="en-ZA" sz="800" b="1" dirty="0" smtClean="0">
                <a:effectLst/>
                <a:latin typeface="Arial"/>
                <a:ea typeface="Calibri"/>
                <a:cs typeface="Times New Roman"/>
              </a:rPr>
              <a:t>- Unfunded</a:t>
            </a:r>
            <a:endParaRPr lang="en-US" sz="1100" b="1" dirty="0" smtClean="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 </a:t>
            </a:r>
            <a:endParaRPr lang="en-US" sz="1100" dirty="0" smtClean="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D</a:t>
            </a:r>
            <a:r>
              <a:rPr lang="en-ZA" sz="800" dirty="0">
                <a:effectLst/>
                <a:latin typeface="Arial"/>
                <a:ea typeface="Calibri"/>
                <a:cs typeface="Times New Roman"/>
              </a:rPr>
              <a:t>: Facilities and Security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Management </a:t>
            </a:r>
            <a:r>
              <a:rPr lang="en-ZA" sz="800" dirty="0" smtClean="0">
                <a:effectLst/>
                <a:latin typeface="Arial"/>
                <a:ea typeface="Calibri"/>
                <a:cs typeface="Times New Roman"/>
              </a:rPr>
              <a:t>Services </a:t>
            </a:r>
            <a:r>
              <a:rPr lang="en-ZA" sz="800" b="1" dirty="0" smtClean="0">
                <a:effectLst/>
                <a:latin typeface="Arial"/>
                <a:ea typeface="Calibri"/>
                <a:cs typeface="Times New Roman"/>
              </a:rPr>
              <a:t>- Unfunded</a:t>
            </a:r>
            <a:endParaRPr lang="en-US" sz="1100" b="1" dirty="0">
              <a:effectLst/>
              <a:latin typeface="Calibri"/>
              <a:ea typeface="Calibri"/>
              <a:cs typeface="Times New Roman"/>
            </a:endParaRPr>
          </a:p>
        </p:txBody>
      </p:sp>
      <p:cxnSp>
        <p:nvCxnSpPr>
          <p:cNvPr id="16" name="AutoShape 11"/>
          <p:cNvCxnSpPr>
            <a:cxnSpLocks noChangeShapeType="1"/>
          </p:cNvCxnSpPr>
          <p:nvPr/>
        </p:nvCxnSpPr>
        <p:spPr bwMode="auto">
          <a:xfrm>
            <a:off x="971486" y="1866310"/>
            <a:ext cx="7055485"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7" name="AutoShape 12"/>
          <p:cNvCxnSpPr>
            <a:cxnSpLocks noChangeShapeType="1"/>
          </p:cNvCxnSpPr>
          <p:nvPr/>
        </p:nvCxnSpPr>
        <p:spPr bwMode="auto">
          <a:xfrm>
            <a:off x="971486" y="1866310"/>
            <a:ext cx="0"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8" name="AutoShape 13"/>
          <p:cNvCxnSpPr>
            <a:cxnSpLocks noChangeShapeType="1"/>
          </p:cNvCxnSpPr>
          <p:nvPr/>
        </p:nvCxnSpPr>
        <p:spPr bwMode="auto">
          <a:xfrm>
            <a:off x="2600261" y="1866310"/>
            <a:ext cx="0"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19" name="AutoShape 14"/>
          <p:cNvCxnSpPr>
            <a:cxnSpLocks noChangeShapeType="1"/>
          </p:cNvCxnSpPr>
          <p:nvPr/>
        </p:nvCxnSpPr>
        <p:spPr bwMode="auto">
          <a:xfrm>
            <a:off x="4046156"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0" name="AutoShape 15"/>
          <p:cNvCxnSpPr>
            <a:cxnSpLocks noChangeShapeType="1"/>
          </p:cNvCxnSpPr>
          <p:nvPr/>
        </p:nvCxnSpPr>
        <p:spPr bwMode="auto">
          <a:xfrm>
            <a:off x="5636196"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1" name="AutoShape 16"/>
          <p:cNvCxnSpPr>
            <a:cxnSpLocks noChangeShapeType="1"/>
          </p:cNvCxnSpPr>
          <p:nvPr/>
        </p:nvCxnSpPr>
        <p:spPr bwMode="auto">
          <a:xfrm>
            <a:off x="8026971" y="1866310"/>
            <a:ext cx="635" cy="14668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2" name="AutoShape 17"/>
          <p:cNvCxnSpPr>
            <a:cxnSpLocks noChangeShapeType="1"/>
          </p:cNvCxnSpPr>
          <p:nvPr/>
        </p:nvCxnSpPr>
        <p:spPr bwMode="auto">
          <a:xfrm flipH="1">
            <a:off x="4848733" y="3121969"/>
            <a:ext cx="15938" cy="1005577"/>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3" name="AutoShape 18"/>
          <p:cNvCxnSpPr>
            <a:cxnSpLocks noChangeShapeType="1"/>
          </p:cNvCxnSpPr>
          <p:nvPr/>
        </p:nvCxnSpPr>
        <p:spPr bwMode="auto">
          <a:xfrm flipV="1">
            <a:off x="899160" y="4099576"/>
            <a:ext cx="7193280" cy="30466"/>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5" name="AutoShape 20"/>
          <p:cNvCxnSpPr>
            <a:cxnSpLocks noChangeShapeType="1"/>
          </p:cNvCxnSpPr>
          <p:nvPr/>
        </p:nvCxnSpPr>
        <p:spPr bwMode="auto">
          <a:xfrm flipV="1">
            <a:off x="4864671" y="3327169"/>
            <a:ext cx="1847850" cy="8749"/>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26" name="AutoShape 21"/>
          <p:cNvCxnSpPr>
            <a:cxnSpLocks noChangeShapeType="1"/>
            <a:stCxn id="34" idx="3"/>
          </p:cNvCxnSpPr>
          <p:nvPr/>
        </p:nvCxnSpPr>
        <p:spPr bwMode="auto">
          <a:xfrm>
            <a:off x="2308161" y="3285344"/>
            <a:ext cx="2572448" cy="35353"/>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27" name="Text Box 22"/>
          <p:cNvSpPr txBox="1">
            <a:spLocks noChangeArrowheads="1"/>
          </p:cNvSpPr>
          <p:nvPr/>
        </p:nvSpPr>
        <p:spPr bwMode="auto">
          <a:xfrm>
            <a:off x="471884" y="1313860"/>
            <a:ext cx="2047097" cy="34544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Deputy Minister: Private Office</a:t>
            </a:r>
            <a:endParaRPr lang="en-US" sz="1200" dirty="0">
              <a:effectLst/>
              <a:latin typeface="Calibri"/>
              <a:ea typeface="Calibri"/>
              <a:cs typeface="Times New Roman"/>
            </a:endParaRPr>
          </a:p>
        </p:txBody>
      </p:sp>
      <p:sp>
        <p:nvSpPr>
          <p:cNvPr id="28" name="Text Box 23"/>
          <p:cNvSpPr txBox="1">
            <a:spLocks noChangeArrowheads="1"/>
          </p:cNvSpPr>
          <p:nvPr/>
        </p:nvSpPr>
        <p:spPr bwMode="auto">
          <a:xfrm>
            <a:off x="359981" y="2026965"/>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ICASA</a:t>
            </a:r>
            <a:endParaRPr lang="en-US" sz="1200" dirty="0">
              <a:effectLst/>
              <a:latin typeface="Calibri"/>
              <a:ea typeface="Calibri"/>
              <a:cs typeface="Times New Roman"/>
            </a:endParaRPr>
          </a:p>
        </p:txBody>
      </p:sp>
      <p:sp>
        <p:nvSpPr>
          <p:cNvPr id="29" name="Text Box 24"/>
          <p:cNvSpPr txBox="1">
            <a:spLocks noChangeArrowheads="1"/>
          </p:cNvSpPr>
          <p:nvPr/>
        </p:nvSpPr>
        <p:spPr bwMode="auto">
          <a:xfrm>
            <a:off x="1894776"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SABC</a:t>
            </a:r>
            <a:endParaRPr lang="en-US" sz="1200" dirty="0">
              <a:effectLst/>
              <a:latin typeface="Calibri"/>
              <a:ea typeface="Calibri"/>
              <a:cs typeface="Times New Roman"/>
            </a:endParaRPr>
          </a:p>
        </p:txBody>
      </p:sp>
      <p:sp>
        <p:nvSpPr>
          <p:cNvPr id="30" name="Text Box 25"/>
          <p:cNvSpPr txBox="1">
            <a:spLocks noChangeArrowheads="1"/>
          </p:cNvSpPr>
          <p:nvPr/>
        </p:nvSpPr>
        <p:spPr bwMode="auto">
          <a:xfrm>
            <a:off x="3382581"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Brand SA</a:t>
            </a:r>
            <a:endParaRPr lang="en-US" sz="1200" dirty="0">
              <a:effectLst/>
              <a:latin typeface="Calibri"/>
              <a:ea typeface="Calibri"/>
              <a:cs typeface="Times New Roman"/>
            </a:endParaRPr>
          </a:p>
        </p:txBody>
      </p:sp>
      <p:sp>
        <p:nvSpPr>
          <p:cNvPr id="31" name="Text Box 26"/>
          <p:cNvSpPr txBox="1">
            <a:spLocks noChangeArrowheads="1"/>
          </p:cNvSpPr>
          <p:nvPr/>
        </p:nvSpPr>
        <p:spPr bwMode="auto">
          <a:xfrm>
            <a:off x="4970716" y="202379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MDDA</a:t>
            </a:r>
            <a:endParaRPr lang="en-US" sz="1200" dirty="0">
              <a:effectLst/>
              <a:latin typeface="Calibri"/>
              <a:ea typeface="Calibri"/>
              <a:cs typeface="Times New Roman"/>
            </a:endParaRPr>
          </a:p>
        </p:txBody>
      </p:sp>
      <p:sp>
        <p:nvSpPr>
          <p:cNvPr id="32" name="Text Box 27"/>
          <p:cNvSpPr txBox="1">
            <a:spLocks noChangeArrowheads="1"/>
          </p:cNvSpPr>
          <p:nvPr/>
        </p:nvSpPr>
        <p:spPr bwMode="auto">
          <a:xfrm>
            <a:off x="6334061" y="2026330"/>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FPB</a:t>
            </a:r>
            <a:endParaRPr lang="en-US" sz="1200" dirty="0">
              <a:effectLst/>
              <a:latin typeface="Calibri"/>
              <a:ea typeface="Calibri"/>
              <a:cs typeface="Times New Roman"/>
            </a:endParaRPr>
          </a:p>
        </p:txBody>
      </p:sp>
      <p:sp>
        <p:nvSpPr>
          <p:cNvPr id="33" name="Text Box 28"/>
          <p:cNvSpPr txBox="1">
            <a:spLocks noChangeArrowheads="1"/>
          </p:cNvSpPr>
          <p:nvPr/>
        </p:nvSpPr>
        <p:spPr bwMode="auto">
          <a:xfrm>
            <a:off x="3494341" y="2563322"/>
            <a:ext cx="2559050" cy="520041"/>
          </a:xfrm>
          <a:prstGeom prst="rect">
            <a:avLst/>
          </a:prstGeom>
          <a:solidFill>
            <a:schemeClr val="accent3">
              <a:lumMod val="40000"/>
              <a:lumOff val="6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Department of Communications</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600" dirty="0">
                <a:effectLst/>
                <a:latin typeface="Arial"/>
                <a:ea typeface="Calibri"/>
                <a:cs typeface="Times New Roman"/>
              </a:rPr>
              <a:t> </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dirty="0" smtClean="0">
                <a:effectLst/>
                <a:latin typeface="Arial"/>
                <a:ea typeface="Calibri"/>
                <a:cs typeface="Times New Roman"/>
              </a:rPr>
              <a:t>Acting </a:t>
            </a:r>
            <a:r>
              <a:rPr lang="en-ZA" sz="900" dirty="0">
                <a:effectLst/>
                <a:latin typeface="Arial"/>
                <a:ea typeface="Calibri"/>
                <a:cs typeface="Times New Roman"/>
              </a:rPr>
              <a:t>Director-General </a:t>
            </a:r>
            <a:r>
              <a:rPr lang="en-ZA" sz="900" dirty="0" smtClean="0">
                <a:effectLst/>
                <a:latin typeface="Arial"/>
                <a:ea typeface="Calibri"/>
                <a:cs typeface="Times New Roman"/>
              </a:rPr>
              <a:t>(Ms Basani Baloyi)</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dirty="0">
                <a:effectLst/>
                <a:latin typeface="Arial"/>
                <a:ea typeface="Calibri"/>
                <a:cs typeface="Times New Roman"/>
              </a:rPr>
              <a:t> </a:t>
            </a:r>
            <a:endParaRPr lang="en-US" sz="1200" dirty="0">
              <a:effectLst/>
              <a:latin typeface="Calibri"/>
              <a:ea typeface="Calibri"/>
              <a:cs typeface="Times New Roman"/>
            </a:endParaRPr>
          </a:p>
        </p:txBody>
      </p:sp>
      <p:sp>
        <p:nvSpPr>
          <p:cNvPr id="34" name="Text Box 29"/>
          <p:cNvSpPr txBox="1">
            <a:spLocks noChangeArrowheads="1"/>
          </p:cNvSpPr>
          <p:nvPr/>
        </p:nvSpPr>
        <p:spPr bwMode="auto">
          <a:xfrm flipV="1">
            <a:off x="683196" y="3121969"/>
            <a:ext cx="1624965" cy="326750"/>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Office of the DG</a:t>
            </a:r>
            <a:endParaRPr lang="en-US" sz="1100" dirty="0">
              <a:effectLst/>
              <a:latin typeface="Calibri"/>
              <a:ea typeface="Calibri"/>
              <a:cs typeface="Times New Roman"/>
            </a:endParaRPr>
          </a:p>
        </p:txBody>
      </p:sp>
      <p:sp>
        <p:nvSpPr>
          <p:cNvPr id="35" name="Text Box 30"/>
          <p:cNvSpPr txBox="1">
            <a:spLocks noChangeArrowheads="1"/>
          </p:cNvSpPr>
          <p:nvPr/>
        </p:nvSpPr>
        <p:spPr bwMode="auto">
          <a:xfrm>
            <a:off x="6712521" y="3170039"/>
            <a:ext cx="1647825" cy="344954"/>
          </a:xfrm>
          <a:prstGeom prst="rect">
            <a:avLst/>
          </a:prstGeom>
          <a:solidFill>
            <a:schemeClr val="bg2">
              <a:lumMod val="9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 Internal Audit</a:t>
            </a:r>
            <a:endParaRPr lang="en-US" sz="1100" dirty="0">
              <a:effectLst/>
              <a:latin typeface="Calibri"/>
              <a:ea typeface="Calibri"/>
              <a:cs typeface="Times New Roman"/>
            </a:endParaRPr>
          </a:p>
        </p:txBody>
      </p:sp>
      <p:sp>
        <p:nvSpPr>
          <p:cNvPr id="36" name="Text Box 31"/>
          <p:cNvSpPr txBox="1">
            <a:spLocks noChangeArrowheads="1"/>
          </p:cNvSpPr>
          <p:nvPr/>
        </p:nvSpPr>
        <p:spPr bwMode="auto">
          <a:xfrm>
            <a:off x="359982" y="698545"/>
            <a:ext cx="2312670" cy="345440"/>
          </a:xfrm>
          <a:prstGeom prst="rect">
            <a:avLst/>
          </a:prstGeom>
          <a:solidFill>
            <a:schemeClr val="bg1">
              <a:lumMod val="5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solidFill>
                  <a:schemeClr val="bg1"/>
                </a:solidFill>
                <a:effectLst/>
                <a:latin typeface="Arial"/>
                <a:ea typeface="Calibri"/>
                <a:cs typeface="Times New Roman"/>
              </a:rPr>
              <a:t>Deputy Minister of Communications</a:t>
            </a:r>
            <a:endParaRPr lang="en-US" sz="1200" dirty="0">
              <a:solidFill>
                <a:schemeClr val="bg1"/>
              </a:solidFill>
              <a:effectLst/>
              <a:latin typeface="Calibri"/>
              <a:ea typeface="Calibri"/>
              <a:cs typeface="Times New Roman"/>
            </a:endParaRPr>
          </a:p>
        </p:txBody>
      </p:sp>
      <p:cxnSp>
        <p:nvCxnSpPr>
          <p:cNvPr id="37" name="AutoShape 32"/>
          <p:cNvCxnSpPr>
            <a:cxnSpLocks noChangeShapeType="1"/>
          </p:cNvCxnSpPr>
          <p:nvPr/>
        </p:nvCxnSpPr>
        <p:spPr bwMode="auto">
          <a:xfrm>
            <a:off x="2672651" y="875710"/>
            <a:ext cx="751840" cy="0"/>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38" name="AutoShape 33"/>
          <p:cNvCxnSpPr>
            <a:cxnSpLocks noChangeShapeType="1"/>
          </p:cNvCxnSpPr>
          <p:nvPr/>
        </p:nvCxnSpPr>
        <p:spPr bwMode="auto">
          <a:xfrm flipV="1">
            <a:off x="1530921" y="1043985"/>
            <a:ext cx="0" cy="269875"/>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39" name="Text Box 38"/>
          <p:cNvSpPr txBox="1">
            <a:spLocks noChangeArrowheads="1"/>
          </p:cNvSpPr>
          <p:nvPr/>
        </p:nvSpPr>
        <p:spPr bwMode="auto">
          <a:xfrm>
            <a:off x="7705026" y="2023155"/>
            <a:ext cx="1311910" cy="358140"/>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900" b="1" dirty="0">
                <a:effectLst/>
                <a:latin typeface="Arial"/>
                <a:ea typeface="Calibri"/>
                <a:cs typeface="Times New Roman"/>
              </a:rPr>
              <a:t>GCIS</a:t>
            </a:r>
            <a:endParaRPr lang="en-US" sz="1200" dirty="0">
              <a:effectLst/>
              <a:latin typeface="Calibri"/>
              <a:ea typeface="Calibri"/>
              <a:cs typeface="Times New Roman"/>
            </a:endParaRPr>
          </a:p>
          <a:p>
            <a:pPr marL="0" marR="0" algn="ctr">
              <a:lnSpc>
                <a:spcPct val="115000"/>
              </a:lnSpc>
              <a:spcBef>
                <a:spcPts val="0"/>
              </a:spcBef>
              <a:spcAft>
                <a:spcPts val="0"/>
              </a:spcAft>
            </a:pPr>
            <a:r>
              <a:rPr lang="en-ZA" sz="900" b="1" dirty="0">
                <a:effectLst/>
                <a:latin typeface="Arial"/>
                <a:ea typeface="Calibri"/>
                <a:cs typeface="Times New Roman"/>
              </a:rPr>
              <a:t>Department</a:t>
            </a:r>
            <a:endParaRPr lang="en-US" sz="1200" dirty="0">
              <a:effectLst/>
              <a:latin typeface="Calibri"/>
              <a:ea typeface="Calibri"/>
              <a:cs typeface="Times New Roman"/>
            </a:endParaRPr>
          </a:p>
        </p:txBody>
      </p:sp>
      <p:cxnSp>
        <p:nvCxnSpPr>
          <p:cNvPr id="40" name="AutoShape 39"/>
          <p:cNvCxnSpPr>
            <a:cxnSpLocks noChangeShapeType="1"/>
          </p:cNvCxnSpPr>
          <p:nvPr/>
        </p:nvCxnSpPr>
        <p:spPr bwMode="auto">
          <a:xfrm>
            <a:off x="3184007" y="3932010"/>
            <a:ext cx="0" cy="381514"/>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41" name="Text Box 9"/>
          <p:cNvSpPr txBox="1">
            <a:spLocks noChangeArrowheads="1"/>
          </p:cNvSpPr>
          <p:nvPr/>
        </p:nvSpPr>
        <p:spPr bwMode="auto">
          <a:xfrm>
            <a:off x="80599" y="4265067"/>
            <a:ext cx="1950719" cy="2278688"/>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Communications Policy, Research and Development </a:t>
            </a:r>
            <a:r>
              <a:rPr lang="en-ZA" sz="800" dirty="0" smtClean="0">
                <a:effectLst/>
                <a:latin typeface="Arial"/>
                <a:ea typeface="Calibri"/>
                <a:cs typeface="Times New Roman"/>
              </a:rPr>
              <a:t> - </a:t>
            </a:r>
            <a:r>
              <a:rPr lang="en-ZA" sz="800" b="1" dirty="0" smtClean="0">
                <a:effectLst/>
                <a:latin typeface="Arial"/>
                <a:ea typeface="Calibri"/>
                <a:cs typeface="Times New Roman"/>
              </a:rPr>
              <a:t>Vacant</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a:t>
            </a:r>
            <a:r>
              <a:rPr lang="en-ZA" sz="800" dirty="0" smtClean="0">
                <a:effectLst/>
                <a:latin typeface="Arial"/>
                <a:ea typeface="Calibri"/>
                <a:cs typeface="Times New Roman"/>
              </a:rPr>
              <a:t>Policy </a:t>
            </a:r>
            <a:r>
              <a:rPr lang="en-ZA" sz="800" b="1" dirty="0" smtClean="0">
                <a:effectLst/>
                <a:latin typeface="Arial"/>
                <a:ea typeface="Calibri"/>
                <a:cs typeface="Times New Roman"/>
              </a:rPr>
              <a:t>(Mr Collin Mashile)</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Media Policy (Digital and New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r>
              <a:rPr lang="en-ZA" sz="800" dirty="0" smtClean="0">
                <a:effectLst/>
                <a:latin typeface="Arial"/>
                <a:ea typeface="Calibri"/>
                <a:cs typeface="Times New Roman"/>
              </a:rPr>
              <a:t>Media) - </a:t>
            </a:r>
            <a:r>
              <a:rPr lang="en-ZA" sz="800" b="1" dirty="0" smtClean="0">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Technology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        Engineering Services - </a:t>
            </a:r>
            <a:r>
              <a:rPr lang="en-ZA" sz="800" b="1" dirty="0" smtClean="0">
                <a:effectLst/>
                <a:latin typeface="Arial"/>
                <a:ea typeface="Calibri"/>
                <a:cs typeface="Times New Roman"/>
              </a:rPr>
              <a:t>Unfunded</a:t>
            </a:r>
            <a:endParaRPr lang="en-US" sz="1100" b="1" dirty="0" smtClean="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000000"/>
                </a:solidFill>
                <a:effectLst/>
                <a:latin typeface="Arial"/>
                <a:ea typeface="Calibri"/>
                <a:cs typeface="Times New Roman"/>
              </a:rPr>
              <a:t>CD: Branding </a:t>
            </a:r>
            <a:r>
              <a:rPr lang="en-ZA" sz="800" dirty="0" smtClean="0">
                <a:solidFill>
                  <a:srgbClr val="000000"/>
                </a:solidFill>
                <a:effectLst/>
                <a:latin typeface="Arial"/>
                <a:ea typeface="Calibri"/>
                <a:cs typeface="Times New Roman"/>
              </a:rPr>
              <a:t>Policy - </a:t>
            </a:r>
            <a:r>
              <a:rPr lang="en-ZA" sz="800" b="1" dirty="0" smtClean="0">
                <a:solidFill>
                  <a:srgbClr val="000000"/>
                </a:solidFill>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solidFill>
                  <a:srgbClr val="FF0000"/>
                </a:solidFill>
                <a:effectLst/>
                <a:latin typeface="Arial"/>
                <a:ea typeface="Calibri"/>
                <a:cs typeface="Times New Roman"/>
              </a:rPr>
              <a:t>      </a:t>
            </a:r>
            <a:endParaRPr lang="en-US" sz="1100" dirty="0">
              <a:effectLst/>
              <a:latin typeface="Calibri"/>
              <a:ea typeface="Calibri"/>
              <a:cs typeface="Times New Roman"/>
            </a:endParaRPr>
          </a:p>
        </p:txBody>
      </p:sp>
      <p:sp>
        <p:nvSpPr>
          <p:cNvPr id="42" name="Text Box 9"/>
          <p:cNvSpPr txBox="1">
            <a:spLocks noChangeArrowheads="1"/>
          </p:cNvSpPr>
          <p:nvPr/>
        </p:nvSpPr>
        <p:spPr bwMode="auto">
          <a:xfrm>
            <a:off x="2262441" y="4288365"/>
            <a:ext cx="2207576" cy="2255390"/>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Industry and Capacity Development </a:t>
            </a:r>
            <a:r>
              <a:rPr lang="en-ZA" sz="800" dirty="0" smtClean="0">
                <a:effectLst/>
                <a:latin typeface="Arial"/>
                <a:ea typeface="Calibri"/>
                <a:cs typeface="Times New Roman"/>
              </a:rPr>
              <a:t> - </a:t>
            </a:r>
            <a:r>
              <a:rPr lang="en-ZA" sz="800" b="1" dirty="0" smtClean="0">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Enterprise </a:t>
            </a:r>
            <a:r>
              <a:rPr lang="en-ZA" sz="800" dirty="0" smtClean="0">
                <a:effectLst/>
                <a:latin typeface="Arial"/>
                <a:ea typeface="Calibri"/>
                <a:cs typeface="Times New Roman"/>
              </a:rPr>
              <a:t>Development – </a:t>
            </a:r>
            <a:r>
              <a:rPr lang="en-ZA" sz="800" b="1" dirty="0" smtClean="0">
                <a:effectLst/>
                <a:latin typeface="Arial"/>
                <a:ea typeface="Calibri"/>
                <a:cs typeface="Times New Roman"/>
              </a:rPr>
              <a:t>Unfunded</a:t>
            </a:r>
          </a:p>
          <a:p>
            <a:pPr marL="0" marR="0">
              <a:lnSpc>
                <a:spcPct val="115000"/>
              </a:lnSpc>
              <a:spcBef>
                <a:spcPts val="0"/>
              </a:spcBef>
              <a:spcAft>
                <a:spcPts val="0"/>
              </a:spcAft>
            </a:pP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Digital</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r>
              <a:rPr lang="en-ZA" sz="800" dirty="0" smtClean="0">
                <a:effectLst/>
                <a:latin typeface="Arial"/>
                <a:ea typeface="Calibri"/>
                <a:cs typeface="Times New Roman"/>
              </a:rPr>
              <a:t>Migration – </a:t>
            </a:r>
            <a:r>
              <a:rPr lang="en-ZA" sz="800" b="1" dirty="0" smtClean="0">
                <a:effectLst/>
                <a:latin typeface="Arial"/>
                <a:ea typeface="Calibri"/>
                <a:cs typeface="Times New Roman"/>
              </a:rPr>
              <a:t>Dr Fhatuwani Mutuvhi) </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Industry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Research and </a:t>
            </a:r>
            <a:r>
              <a:rPr lang="en-ZA" sz="800" dirty="0" smtClean="0">
                <a:effectLst/>
                <a:latin typeface="Arial"/>
                <a:ea typeface="Calibri"/>
                <a:cs typeface="Times New Roman"/>
              </a:rPr>
              <a:t>Analysis – </a:t>
            </a:r>
            <a:r>
              <a:rPr lang="en-ZA" sz="800" b="1" dirty="0" smtClean="0">
                <a:effectLst/>
                <a:latin typeface="Arial"/>
                <a:ea typeface="Calibri"/>
                <a:cs typeface="Times New Roman"/>
              </a:rPr>
              <a:t>Mr </a:t>
            </a:r>
            <a:r>
              <a:rPr lang="en-ZA" sz="800" b="1" dirty="0" smtClean="0">
                <a:latin typeface="Arial"/>
                <a:ea typeface="Calibri"/>
                <a:cs typeface="Times New Roman"/>
              </a:rPr>
              <a:t>Rambado</a:t>
            </a:r>
            <a:r>
              <a:rPr lang="en-ZA" sz="800" b="1" dirty="0" smtClean="0">
                <a:effectLst/>
                <a:latin typeface="Arial"/>
                <a:ea typeface="Calibri"/>
                <a:cs typeface="Times New Roman"/>
              </a:rPr>
              <a:t> </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Inter-governmental Relations and Stakeholder </a:t>
            </a:r>
            <a:r>
              <a:rPr lang="en-ZA" sz="800" dirty="0" smtClean="0">
                <a:effectLst/>
                <a:latin typeface="Arial"/>
                <a:ea typeface="Calibri"/>
                <a:cs typeface="Times New Roman"/>
              </a:rPr>
              <a:t>Management – </a:t>
            </a:r>
            <a:r>
              <a:rPr lang="en-ZA" sz="800" b="1" dirty="0" smtClean="0">
                <a:effectLst/>
                <a:latin typeface="Arial"/>
                <a:ea typeface="Calibri"/>
                <a:cs typeface="Times New Roman"/>
              </a:rPr>
              <a:t>Ms Renah Lusiba</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p:txBody>
      </p:sp>
      <p:sp>
        <p:nvSpPr>
          <p:cNvPr id="43" name="Text Box 9"/>
          <p:cNvSpPr txBox="1">
            <a:spLocks noChangeArrowheads="1"/>
          </p:cNvSpPr>
          <p:nvPr/>
        </p:nvSpPr>
        <p:spPr bwMode="auto">
          <a:xfrm>
            <a:off x="4540821" y="4295647"/>
            <a:ext cx="2174875" cy="2248108"/>
          </a:xfrm>
          <a:prstGeom prst="rect">
            <a:avLst/>
          </a:prstGeom>
          <a:solidFill>
            <a:schemeClr val="accent3">
              <a:lumMod val="20000"/>
              <a:lumOff val="80000"/>
            </a:schemeClr>
          </a:solidFill>
          <a:ln w="317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ZA" sz="800" b="1" dirty="0">
                <a:effectLst/>
                <a:latin typeface="Arial"/>
                <a:ea typeface="Calibri"/>
                <a:cs typeface="Times New Roman"/>
              </a:rPr>
              <a:t>BRANCH</a:t>
            </a:r>
            <a:endParaRPr lang="en-US" sz="1100" dirty="0">
              <a:effectLst/>
              <a:latin typeface="Calibri"/>
              <a:ea typeface="Calibri"/>
              <a:cs typeface="Times New Roman"/>
            </a:endParaRPr>
          </a:p>
          <a:p>
            <a:pPr marL="0" marR="0" algn="ctr">
              <a:lnSpc>
                <a:spcPct val="115000"/>
              </a:lnSpc>
              <a:spcBef>
                <a:spcPts val="0"/>
              </a:spcBef>
              <a:spcAft>
                <a:spcPts val="0"/>
              </a:spcAft>
            </a:pPr>
            <a:r>
              <a:rPr lang="en-ZA" sz="800" dirty="0">
                <a:effectLst/>
                <a:latin typeface="Arial"/>
                <a:ea typeface="Calibri"/>
                <a:cs typeface="Times New Roman"/>
              </a:rPr>
              <a:t>Entity </a:t>
            </a:r>
            <a:r>
              <a:rPr lang="en-ZA" sz="800" dirty="0" smtClean="0">
                <a:effectLst/>
                <a:latin typeface="Arial"/>
                <a:ea typeface="Calibri"/>
                <a:cs typeface="Times New Roman"/>
              </a:rPr>
              <a:t>Oversight – </a:t>
            </a:r>
            <a:r>
              <a:rPr lang="en-ZA" sz="800" b="1" dirty="0" smtClean="0">
                <a:effectLst/>
                <a:latin typeface="Arial"/>
                <a:ea typeface="Calibri"/>
                <a:cs typeface="Times New Roman"/>
              </a:rPr>
              <a:t>Acting DDG (Ms </a:t>
            </a:r>
            <a:r>
              <a:rPr lang="en-ZA" sz="800" b="1" dirty="0" smtClean="0">
                <a:latin typeface="Arial"/>
                <a:ea typeface="Calibri"/>
                <a:cs typeface="Times New Roman"/>
              </a:rPr>
              <a:t>Dikeledi</a:t>
            </a:r>
            <a:r>
              <a:rPr lang="en-ZA" sz="800" b="1" dirty="0" smtClean="0">
                <a:effectLst/>
                <a:latin typeface="Arial"/>
                <a:ea typeface="Calibri"/>
                <a:cs typeface="Times New Roman"/>
              </a:rPr>
              <a:t> Thindisa)</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Broadcasting and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Community </a:t>
            </a:r>
            <a:r>
              <a:rPr lang="en-ZA" sz="800" dirty="0" smtClean="0">
                <a:effectLst/>
                <a:latin typeface="Arial"/>
                <a:ea typeface="Calibri"/>
                <a:cs typeface="Times New Roman"/>
              </a:rPr>
              <a:t>Media - </a:t>
            </a:r>
            <a:r>
              <a:rPr lang="en-ZA" sz="800" b="1" dirty="0" smtClean="0">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b="1" dirty="0">
                <a:effectLst/>
                <a:latin typeface="Arial"/>
                <a:ea typeface="Calibri"/>
                <a:cs typeface="Times New Roman"/>
              </a:rPr>
              <a:t> </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SOE </a:t>
            </a:r>
            <a:r>
              <a:rPr lang="en-ZA" sz="800" dirty="0" smtClean="0">
                <a:effectLst/>
                <a:latin typeface="Arial"/>
                <a:ea typeface="Calibri"/>
                <a:cs typeface="Times New Roman"/>
              </a:rPr>
              <a:t>Communication and</a:t>
            </a:r>
            <a:endParaRPr lang="en-US" sz="1100" dirty="0" smtClean="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        Branding – </a:t>
            </a:r>
            <a:r>
              <a:rPr lang="en-ZA" sz="800" b="1" dirty="0" smtClean="0">
                <a:effectLst/>
                <a:latin typeface="Arial"/>
                <a:ea typeface="Calibri"/>
                <a:cs typeface="Times New Roman"/>
              </a:rPr>
              <a:t>Mr Freddy Mamuremi</a:t>
            </a:r>
            <a:endParaRPr lang="en-US" sz="1100" b="1" dirty="0" smtClean="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 </a:t>
            </a:r>
            <a:endParaRPr lang="en-US" sz="1100" dirty="0" smtClean="0">
              <a:effectLst/>
              <a:latin typeface="Calibri"/>
              <a:ea typeface="Calibri"/>
              <a:cs typeface="Times New Roman"/>
            </a:endParaRPr>
          </a:p>
          <a:p>
            <a:pPr marL="0" marR="0">
              <a:lnSpc>
                <a:spcPct val="115000"/>
              </a:lnSpc>
              <a:spcBef>
                <a:spcPts val="0"/>
              </a:spcBef>
              <a:spcAft>
                <a:spcPts val="0"/>
              </a:spcAft>
            </a:pPr>
            <a:r>
              <a:rPr lang="en-ZA" sz="800" dirty="0" smtClean="0">
                <a:effectLst/>
                <a:latin typeface="Arial"/>
                <a:ea typeface="Calibri"/>
                <a:cs typeface="Times New Roman"/>
              </a:rPr>
              <a:t>CD</a:t>
            </a:r>
            <a:r>
              <a:rPr lang="en-ZA" sz="800" dirty="0">
                <a:effectLst/>
                <a:latin typeface="Arial"/>
                <a:ea typeface="Calibri"/>
                <a:cs typeface="Times New Roman"/>
              </a:rPr>
              <a:t>: Regulatory </a:t>
            </a:r>
            <a:r>
              <a:rPr lang="en-ZA" sz="800" dirty="0" smtClean="0">
                <a:effectLst/>
                <a:latin typeface="Arial"/>
                <a:ea typeface="Calibri"/>
                <a:cs typeface="Times New Roman"/>
              </a:rPr>
              <a:t>Institutions - </a:t>
            </a:r>
            <a:r>
              <a:rPr lang="en-ZA" sz="800" b="1" dirty="0" smtClean="0">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b="1" dirty="0">
                <a:solidFill>
                  <a:srgbClr val="FF0000"/>
                </a:solidFill>
                <a:effectLst/>
                <a:latin typeface="Arial"/>
                <a:ea typeface="Calibri"/>
                <a:cs typeface="Times New Roman"/>
              </a:rPr>
              <a:t> </a:t>
            </a:r>
            <a:endParaRPr lang="en-US" sz="1100" b="1"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CD: Strategy and Policy </a:t>
            </a:r>
            <a:endParaRPr lang="en-US" sz="1100" dirty="0">
              <a:effectLst/>
              <a:latin typeface="Calibri"/>
              <a:ea typeface="Calibri"/>
              <a:cs typeface="Times New Roman"/>
            </a:endParaRPr>
          </a:p>
          <a:p>
            <a:pPr marL="0" marR="0">
              <a:lnSpc>
                <a:spcPct val="115000"/>
              </a:lnSpc>
              <a:spcBef>
                <a:spcPts val="0"/>
              </a:spcBef>
              <a:spcAft>
                <a:spcPts val="0"/>
              </a:spcAft>
            </a:pPr>
            <a:r>
              <a:rPr lang="en-ZA" sz="800" dirty="0">
                <a:effectLst/>
                <a:latin typeface="Arial"/>
                <a:ea typeface="Calibri"/>
                <a:cs typeface="Times New Roman"/>
              </a:rPr>
              <a:t>       Alignment </a:t>
            </a:r>
            <a:r>
              <a:rPr lang="en-ZA" sz="800" dirty="0" smtClean="0">
                <a:effectLst/>
                <a:latin typeface="Arial"/>
                <a:ea typeface="Calibri"/>
                <a:cs typeface="Times New Roman"/>
              </a:rPr>
              <a:t> - </a:t>
            </a:r>
            <a:r>
              <a:rPr lang="en-ZA" sz="800" b="1" dirty="0" smtClean="0">
                <a:effectLst/>
                <a:latin typeface="Arial"/>
                <a:ea typeface="Calibri"/>
                <a:cs typeface="Times New Roman"/>
              </a:rPr>
              <a:t>Unfunded</a:t>
            </a:r>
            <a:endParaRPr lang="en-US" sz="1100" b="1" dirty="0">
              <a:effectLst/>
              <a:latin typeface="Calibri"/>
              <a:ea typeface="Calibri"/>
              <a:cs typeface="Times New Roman"/>
            </a:endParaRPr>
          </a:p>
          <a:p>
            <a:pPr marL="0" marR="0">
              <a:lnSpc>
                <a:spcPct val="115000"/>
              </a:lnSpc>
              <a:spcBef>
                <a:spcPts val="0"/>
              </a:spcBef>
              <a:spcAft>
                <a:spcPts val="0"/>
              </a:spcAft>
            </a:pPr>
            <a:r>
              <a:rPr lang="en-ZA" sz="800" b="1" dirty="0">
                <a:solidFill>
                  <a:srgbClr val="FF0000"/>
                </a:solidFill>
                <a:effectLst/>
                <a:latin typeface="Arial"/>
                <a:ea typeface="Calibri"/>
                <a:cs typeface="Times New Roman"/>
              </a:rPr>
              <a:t> </a:t>
            </a:r>
            <a:endParaRPr lang="en-US" sz="1100" b="1" dirty="0">
              <a:effectLst/>
              <a:latin typeface="Calibri"/>
              <a:ea typeface="Calibri"/>
              <a:cs typeface="Times New Roman"/>
            </a:endParaRPr>
          </a:p>
        </p:txBody>
      </p:sp>
      <p:cxnSp>
        <p:nvCxnSpPr>
          <p:cNvPr id="44" name="AutoShape 19"/>
          <p:cNvCxnSpPr>
            <a:cxnSpLocks noChangeShapeType="1"/>
          </p:cNvCxnSpPr>
          <p:nvPr/>
        </p:nvCxnSpPr>
        <p:spPr bwMode="auto">
          <a:xfrm flipH="1">
            <a:off x="5835403" y="3960049"/>
            <a:ext cx="8573" cy="320363"/>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cxnSp>
        <p:nvCxnSpPr>
          <p:cNvPr id="45" name="AutoShape 19"/>
          <p:cNvCxnSpPr>
            <a:cxnSpLocks noChangeShapeType="1"/>
            <a:stCxn id="49" idx="2"/>
          </p:cNvCxnSpPr>
          <p:nvPr/>
        </p:nvCxnSpPr>
        <p:spPr bwMode="auto">
          <a:xfrm>
            <a:off x="915924" y="3984047"/>
            <a:ext cx="0" cy="286998"/>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
        <p:nvSpPr>
          <p:cNvPr id="46" name="Pentagon 45"/>
          <p:cNvSpPr>
            <a:spLocks noChangeArrowheads="1"/>
          </p:cNvSpPr>
          <p:nvPr/>
        </p:nvSpPr>
        <p:spPr bwMode="auto">
          <a:xfrm>
            <a:off x="35496" y="3655730"/>
            <a:ext cx="1733613" cy="276280"/>
          </a:xfrm>
          <a:prstGeom prst="homePlate">
            <a:avLst>
              <a:gd name="adj" fmla="val 50034"/>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7" name="Chevron 46"/>
          <p:cNvSpPr>
            <a:spLocks noChangeArrowheads="1"/>
          </p:cNvSpPr>
          <p:nvPr/>
        </p:nvSpPr>
        <p:spPr bwMode="auto">
          <a:xfrm flipV="1">
            <a:off x="2365311" y="3654573"/>
            <a:ext cx="1719840" cy="277437"/>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8" name="Chevron 47"/>
          <p:cNvSpPr>
            <a:spLocks noChangeArrowheads="1"/>
          </p:cNvSpPr>
          <p:nvPr/>
        </p:nvSpPr>
        <p:spPr bwMode="auto">
          <a:xfrm flipV="1">
            <a:off x="5251035" y="3687468"/>
            <a:ext cx="1553877" cy="272962"/>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49" name="TextBox 14"/>
          <p:cNvSpPr txBox="1"/>
          <p:nvPr/>
        </p:nvSpPr>
        <p:spPr>
          <a:xfrm>
            <a:off x="206311" y="3679348"/>
            <a:ext cx="1419225" cy="304699"/>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kern="1200" dirty="0">
                <a:solidFill>
                  <a:srgbClr val="000000"/>
                </a:solidFill>
                <a:effectLst/>
                <a:latin typeface="Arial"/>
                <a:ea typeface="Calibri"/>
              </a:rPr>
              <a:t>Policy </a:t>
            </a:r>
            <a:endParaRPr lang="en-US" sz="1200" dirty="0">
              <a:effectLst/>
              <a:latin typeface="Times New Roman"/>
              <a:ea typeface="Calibri"/>
            </a:endParaRPr>
          </a:p>
        </p:txBody>
      </p:sp>
      <p:sp>
        <p:nvSpPr>
          <p:cNvPr id="50" name="TextBox 14"/>
          <p:cNvSpPr txBox="1"/>
          <p:nvPr/>
        </p:nvSpPr>
        <p:spPr>
          <a:xfrm>
            <a:off x="2590165" y="3608606"/>
            <a:ext cx="1113092" cy="304699"/>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a:effectLst/>
                <a:latin typeface="Arial"/>
                <a:ea typeface="Calibri"/>
              </a:rPr>
              <a:t>Strategy</a:t>
            </a:r>
            <a:endParaRPr lang="en-US" sz="1200" dirty="0">
              <a:effectLst/>
              <a:latin typeface="Times New Roman"/>
              <a:ea typeface="Calibri"/>
            </a:endParaRPr>
          </a:p>
        </p:txBody>
      </p:sp>
      <p:sp>
        <p:nvSpPr>
          <p:cNvPr id="51" name="TextBox 14"/>
          <p:cNvSpPr txBox="1"/>
          <p:nvPr/>
        </p:nvSpPr>
        <p:spPr>
          <a:xfrm>
            <a:off x="5346001" y="3670585"/>
            <a:ext cx="1465897" cy="304699"/>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smtClean="0">
                <a:effectLst/>
                <a:latin typeface="Arial"/>
                <a:ea typeface="Calibri"/>
              </a:rPr>
              <a:t>Implementation</a:t>
            </a:r>
            <a:endParaRPr lang="en-US" sz="1200" dirty="0">
              <a:effectLst/>
              <a:latin typeface="Times New Roman"/>
              <a:ea typeface="Calibri"/>
            </a:endParaRPr>
          </a:p>
        </p:txBody>
      </p:sp>
      <p:sp>
        <p:nvSpPr>
          <p:cNvPr id="53" name="Chevron 52"/>
          <p:cNvSpPr>
            <a:spLocks noChangeArrowheads="1"/>
          </p:cNvSpPr>
          <p:nvPr/>
        </p:nvSpPr>
        <p:spPr bwMode="auto">
          <a:xfrm>
            <a:off x="7187818" y="3654574"/>
            <a:ext cx="1704975" cy="291528"/>
          </a:xfrm>
          <a:prstGeom prst="chevron">
            <a:avLst>
              <a:gd name="adj" fmla="val 50087"/>
            </a:avLst>
          </a:prstGeom>
          <a:solidFill>
            <a:schemeClr val="accent6">
              <a:lumMod val="60000"/>
              <a:lumOff val="40000"/>
            </a:schemeClr>
          </a:solidFill>
          <a:ln w="3175" algn="ctr">
            <a:solidFill>
              <a:schemeClr val="tx1"/>
            </a:solidFill>
            <a:round/>
            <a:headEnd/>
            <a:tailEnd/>
          </a:ln>
        </p:spPr>
        <p:txBody>
          <a:bodyPr/>
          <a:lstStyle/>
          <a:p>
            <a:endParaRPr lang="en-US" dirty="0"/>
          </a:p>
        </p:txBody>
      </p:sp>
      <p:sp>
        <p:nvSpPr>
          <p:cNvPr id="54" name="TextBox 14"/>
          <p:cNvSpPr txBox="1"/>
          <p:nvPr/>
        </p:nvSpPr>
        <p:spPr>
          <a:xfrm>
            <a:off x="6986080" y="3655732"/>
            <a:ext cx="2074545" cy="304699"/>
          </a:xfrm>
          <a:prstGeom prst="rect">
            <a:avLst/>
          </a:prstGeom>
          <a:noFill/>
          <a:ln w="3175">
            <a:noFill/>
          </a:ln>
        </p:spPr>
        <p:txBody>
          <a:bodyPr wrap="square" rtlCol="0">
            <a:spAutoFit/>
          </a:bodyPr>
          <a:lstStyle/>
          <a:p>
            <a:pPr marL="0" marR="0" algn="ctr">
              <a:lnSpc>
                <a:spcPct val="115000"/>
              </a:lnSpc>
              <a:spcBef>
                <a:spcPts val="0"/>
              </a:spcBef>
              <a:spcAft>
                <a:spcPts val="0"/>
              </a:spcAft>
            </a:pPr>
            <a:r>
              <a:rPr lang="en-ZA" sz="1200" b="1" dirty="0">
                <a:effectLst/>
                <a:latin typeface="Arial"/>
                <a:ea typeface="Calibri"/>
              </a:rPr>
              <a:t>Support Services</a:t>
            </a:r>
            <a:endParaRPr lang="en-US" sz="1200" dirty="0">
              <a:effectLst/>
              <a:latin typeface="Times New Roman"/>
              <a:ea typeface="Calibri"/>
            </a:endParaRPr>
          </a:p>
        </p:txBody>
      </p:sp>
      <p:cxnSp>
        <p:nvCxnSpPr>
          <p:cNvPr id="55" name="Straight Connector 54"/>
          <p:cNvCxnSpPr/>
          <p:nvPr/>
        </p:nvCxnSpPr>
        <p:spPr>
          <a:xfrm>
            <a:off x="7049706" y="1868850"/>
            <a:ext cx="0" cy="1568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843D58F-2DAB-1446-A47E-C34A82BC1FA1}" type="slidenum">
              <a:rPr lang="en-US" smtClean="0"/>
              <a:pPr/>
              <a:t>34</a:t>
            </a:fld>
            <a:endParaRPr lang="en-US" dirty="0"/>
          </a:p>
        </p:txBody>
      </p:sp>
      <p:cxnSp>
        <p:nvCxnSpPr>
          <p:cNvPr id="143" name="AutoShape 19"/>
          <p:cNvCxnSpPr>
            <a:cxnSpLocks noChangeShapeType="1"/>
          </p:cNvCxnSpPr>
          <p:nvPr/>
        </p:nvCxnSpPr>
        <p:spPr bwMode="auto">
          <a:xfrm>
            <a:off x="8077921" y="3984048"/>
            <a:ext cx="0" cy="296364"/>
          </a:xfrm>
          <a:prstGeom prst="straightConnector1">
            <a:avLst/>
          </a:prstGeom>
          <a:noFill/>
          <a:ln w="3175">
            <a:solidFill>
              <a:srgbClr val="000000"/>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931487516"/>
      </p:ext>
    </p:extLst>
  </p:cSld>
  <p:clrMapOvr>
    <a:masterClrMapping/>
  </p:clrMapOvr>
  <mc:AlternateContent xmlns:mc="http://schemas.openxmlformats.org/markup-compatibility/2006">
    <mc:Choice xmlns:p14="http://schemas.microsoft.com/office/powerpoint/2010/main" xmlns="" Requires="p14">
      <p:transition p14:dur="250">
        <p14:honeycomb/>
      </p:transition>
    </mc:Choice>
    <mc:Fallback>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616297" y="231112"/>
            <a:ext cx="7848962" cy="952949"/>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rmAutofit fontScale="90000"/>
          </a:bodyPr>
          <a:lstStyle/>
          <a:p>
            <a:pPr algn="l"/>
            <a:r>
              <a:rPr lang="en-US" altLang="en-US" b="1" dirty="0" smtClean="0">
                <a:solidFill>
                  <a:schemeClr val="accent6">
                    <a:lumMod val="75000"/>
                  </a:schemeClr>
                </a:solidFill>
              </a:rPr>
              <a:t>Staff Establishment as at 31 March 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24220042"/>
              </p:ext>
            </p:extLst>
          </p:nvPr>
        </p:nvGraphicFramePr>
        <p:xfrm>
          <a:off x="616297" y="1302265"/>
          <a:ext cx="7848960" cy="4069328"/>
        </p:xfrm>
        <a:graphic>
          <a:graphicData uri="http://schemas.openxmlformats.org/drawingml/2006/table">
            <a:tbl>
              <a:tblPr firstRow="1" bandRow="1">
                <a:tableStyleId>{5C22544A-7EE6-4342-B048-85BDC9FD1C3A}</a:tableStyleId>
              </a:tblPr>
              <a:tblGrid>
                <a:gridCol w="1962240"/>
                <a:gridCol w="1962240"/>
                <a:gridCol w="1962240"/>
                <a:gridCol w="1962240"/>
              </a:tblGrid>
              <a:tr h="351889">
                <a:tc gridSpan="4">
                  <a:txBody>
                    <a:bodyPr/>
                    <a:lstStyle/>
                    <a:p>
                      <a:r>
                        <a:rPr lang="en-US" sz="1800" b="1" kern="1200" baseline="0" dirty="0" smtClean="0">
                          <a:solidFill>
                            <a:schemeClr val="tx1"/>
                          </a:solidFill>
                          <a:latin typeface="+mn-lt"/>
                          <a:ea typeface="+mn-ea"/>
                          <a:cs typeface="+mn-cs"/>
                        </a:rPr>
                        <a:t>Personnel post status</a:t>
                      </a:r>
                      <a:endParaRPr lang="en-US" sz="1800" dirty="0">
                        <a:solidFill>
                          <a:schemeClr val="tx1"/>
                        </a:solidFill>
                      </a:endParaRPr>
                    </a:p>
                  </a:txBody>
                  <a:tcPr marL="78191" marR="78191" marT="39099" marB="39099">
                    <a:solidFill>
                      <a:schemeClr val="accent6"/>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81976">
                <a:tc>
                  <a:txBody>
                    <a:bodyPr/>
                    <a:lstStyle/>
                    <a:p>
                      <a:pPr algn="l"/>
                      <a:r>
                        <a:rPr lang="en-US" sz="1500" b="1" baseline="0" dirty="0" smtClean="0">
                          <a:solidFill>
                            <a:schemeClr val="tx1"/>
                          </a:solidFill>
                          <a:latin typeface="Arial"/>
                        </a:rPr>
                        <a:t>Levels</a:t>
                      </a:r>
                      <a:endParaRPr lang="en-US" sz="1500" dirty="0">
                        <a:solidFill>
                          <a:schemeClr val="tx1"/>
                        </a:solidFill>
                      </a:endParaRPr>
                    </a:p>
                  </a:txBody>
                  <a:tcPr marL="78191" marR="78191" marT="39099" marB="39099">
                    <a:solidFill>
                      <a:schemeClr val="accent6"/>
                    </a:solidFill>
                  </a:tcPr>
                </a:tc>
                <a:tc>
                  <a:txBody>
                    <a:bodyPr/>
                    <a:lstStyle/>
                    <a:p>
                      <a:pPr algn="l"/>
                      <a:r>
                        <a:rPr lang="en-US" sz="1500" b="1" baseline="0" dirty="0" smtClean="0">
                          <a:solidFill>
                            <a:schemeClr val="tx1"/>
                          </a:solidFill>
                          <a:latin typeface="Arial"/>
                        </a:rPr>
                        <a:t>Number of posts</a:t>
                      </a:r>
                    </a:p>
                    <a:p>
                      <a:pPr algn="l"/>
                      <a:r>
                        <a:rPr lang="en-US" sz="1500" b="1" baseline="0" dirty="0" smtClean="0">
                          <a:solidFill>
                            <a:schemeClr val="tx1"/>
                          </a:solidFill>
                          <a:latin typeface="Arial"/>
                        </a:rPr>
                        <a:t>on approved</a:t>
                      </a:r>
                    </a:p>
                    <a:p>
                      <a:pPr algn="l"/>
                      <a:r>
                        <a:rPr lang="en-US" sz="1500" b="1" baseline="0" dirty="0" smtClean="0">
                          <a:solidFill>
                            <a:schemeClr val="tx1"/>
                          </a:solidFill>
                          <a:latin typeface="Arial"/>
                        </a:rPr>
                        <a:t>Establishment</a:t>
                      </a:r>
                    </a:p>
                  </a:txBody>
                  <a:tcPr marL="78191" marR="78191" marT="39099" marB="39099">
                    <a:solidFill>
                      <a:schemeClr val="accent6"/>
                    </a:solidFill>
                  </a:tcPr>
                </a:tc>
                <a:tc>
                  <a:txBody>
                    <a:bodyPr/>
                    <a:lstStyle/>
                    <a:p>
                      <a:pPr algn="l"/>
                      <a:r>
                        <a:rPr lang="en-US" sz="1500" b="1" baseline="0" dirty="0" smtClean="0">
                          <a:solidFill>
                            <a:schemeClr val="tx1"/>
                          </a:solidFill>
                          <a:latin typeface="Arial"/>
                        </a:rPr>
                        <a:t>Number of funded</a:t>
                      </a:r>
                    </a:p>
                    <a:p>
                      <a:pPr algn="l"/>
                      <a:r>
                        <a:rPr lang="en-US" sz="1500" b="1" baseline="0" dirty="0" smtClean="0">
                          <a:solidFill>
                            <a:schemeClr val="tx1"/>
                          </a:solidFill>
                          <a:latin typeface="Arial"/>
                        </a:rPr>
                        <a:t>posts</a:t>
                      </a:r>
                    </a:p>
                    <a:p>
                      <a:pPr algn="l"/>
                      <a:endParaRPr lang="en-US" sz="1500" b="1" baseline="0" dirty="0" smtClean="0">
                        <a:solidFill>
                          <a:schemeClr val="tx1"/>
                        </a:solidFill>
                        <a:latin typeface="Arial"/>
                      </a:endParaRPr>
                    </a:p>
                  </a:txBody>
                  <a:tcPr marL="78191" marR="78191" marT="39099" marB="39099">
                    <a:solidFill>
                      <a:schemeClr val="accent6"/>
                    </a:solidFill>
                  </a:tcPr>
                </a:tc>
                <a:tc>
                  <a:txBody>
                    <a:bodyPr/>
                    <a:lstStyle/>
                    <a:p>
                      <a:pPr algn="l"/>
                      <a:r>
                        <a:rPr lang="en-US" sz="1500" b="1" baseline="0" dirty="0" smtClean="0">
                          <a:solidFill>
                            <a:schemeClr val="tx1"/>
                          </a:solidFill>
                          <a:latin typeface="Arial"/>
                        </a:rPr>
                        <a:t>Number of posts</a:t>
                      </a:r>
                    </a:p>
                    <a:p>
                      <a:pPr algn="l"/>
                      <a:r>
                        <a:rPr lang="en-US" sz="1500" b="1" baseline="0" dirty="0" smtClean="0">
                          <a:solidFill>
                            <a:schemeClr val="tx1"/>
                          </a:solidFill>
                          <a:latin typeface="Arial"/>
                        </a:rPr>
                        <a:t>Additional to the</a:t>
                      </a:r>
                    </a:p>
                    <a:p>
                      <a:pPr algn="l"/>
                      <a:r>
                        <a:rPr lang="en-US" sz="1500" b="1" baseline="0" dirty="0" smtClean="0">
                          <a:solidFill>
                            <a:schemeClr val="tx1"/>
                          </a:solidFill>
                          <a:latin typeface="Arial"/>
                        </a:rPr>
                        <a:t>establishment</a:t>
                      </a:r>
                      <a:endParaRPr lang="en-US" sz="1500" dirty="0">
                        <a:solidFill>
                          <a:schemeClr val="tx1"/>
                        </a:solidFill>
                      </a:endParaRPr>
                    </a:p>
                  </a:txBody>
                  <a:tcPr marL="78191" marR="78191" marT="39099" marB="39099">
                    <a:solidFill>
                      <a:schemeClr val="accent6"/>
                    </a:solidFill>
                  </a:tcPr>
                </a:tc>
              </a:tr>
              <a:tr h="351889">
                <a:tc>
                  <a:txBody>
                    <a:bodyPr/>
                    <a:lstStyle/>
                    <a:p>
                      <a:r>
                        <a:rPr lang="en-US" sz="1800" dirty="0" smtClean="0">
                          <a:solidFill>
                            <a:schemeClr val="tx1"/>
                          </a:solidFill>
                        </a:rPr>
                        <a:t>Department</a:t>
                      </a:r>
                    </a:p>
                  </a:txBody>
                  <a:tcPr marL="78191" marR="78191" marT="39099" marB="39099">
                    <a:solidFill>
                      <a:schemeClr val="accent6">
                        <a:lumMod val="20000"/>
                        <a:lumOff val="80000"/>
                      </a:schemeClr>
                    </a:solidFill>
                  </a:tcPr>
                </a:tc>
                <a:tc>
                  <a:txBody>
                    <a:bodyPr/>
                    <a:lstStyle/>
                    <a:p>
                      <a:r>
                        <a:rPr lang="en-US" sz="1800" kern="1200" baseline="0" dirty="0" smtClean="0">
                          <a:solidFill>
                            <a:schemeClr val="tx1"/>
                          </a:solidFill>
                          <a:latin typeface="+mn-lt"/>
                          <a:ea typeface="+mn-ea"/>
                          <a:cs typeface="+mn-cs"/>
                        </a:rPr>
                        <a:t>374</a:t>
                      </a:r>
                    </a:p>
                  </a:txBody>
                  <a:tcPr marL="78191" marR="78191" marT="39099" marB="39099">
                    <a:solidFill>
                      <a:schemeClr val="accent6">
                        <a:lumMod val="20000"/>
                        <a:lumOff val="80000"/>
                      </a:schemeClr>
                    </a:solidFill>
                  </a:tcPr>
                </a:tc>
                <a:tc>
                  <a:txBody>
                    <a:bodyPr/>
                    <a:lstStyle/>
                    <a:p>
                      <a:r>
                        <a:rPr lang="en-US" sz="1800" kern="1200" baseline="0" dirty="0" smtClean="0">
                          <a:solidFill>
                            <a:schemeClr val="tx1"/>
                          </a:solidFill>
                          <a:latin typeface="+mn-lt"/>
                          <a:ea typeface="+mn-ea"/>
                          <a:cs typeface="+mn-cs"/>
                        </a:rPr>
                        <a:t>90</a:t>
                      </a:r>
                    </a:p>
                  </a:txBody>
                  <a:tcPr marL="78191" marR="78191" marT="39099" marB="39099">
                    <a:solidFill>
                      <a:schemeClr val="accent6">
                        <a:lumMod val="20000"/>
                        <a:lumOff val="80000"/>
                      </a:schemeClr>
                    </a:solidFill>
                  </a:tcPr>
                </a:tc>
                <a:tc>
                  <a:txBody>
                    <a:bodyPr/>
                    <a:lstStyle/>
                    <a:p>
                      <a:r>
                        <a:rPr lang="en-US" sz="1800" dirty="0" smtClean="0">
                          <a:solidFill>
                            <a:schemeClr val="tx1"/>
                          </a:solidFill>
                        </a:rPr>
                        <a:t>23</a:t>
                      </a:r>
                    </a:p>
                  </a:txBody>
                  <a:tcPr marL="78191" marR="78191" marT="39099" marB="39099">
                    <a:solidFill>
                      <a:schemeClr val="accent6">
                        <a:lumMod val="20000"/>
                        <a:lumOff val="80000"/>
                      </a:schemeClr>
                    </a:solidFill>
                  </a:tcPr>
                </a:tc>
              </a:tr>
              <a:tr h="625582">
                <a:tc>
                  <a:txBody>
                    <a:bodyPr/>
                    <a:lstStyle/>
                    <a:p>
                      <a:r>
                        <a:rPr lang="en-US" sz="1800" dirty="0" smtClean="0">
                          <a:solidFill>
                            <a:schemeClr val="tx1"/>
                          </a:solidFill>
                        </a:rPr>
                        <a:t>Salary</a:t>
                      </a:r>
                      <a:r>
                        <a:rPr lang="en-US" sz="1800" baseline="0" dirty="0" smtClean="0">
                          <a:solidFill>
                            <a:schemeClr val="tx1"/>
                          </a:solidFill>
                        </a:rPr>
                        <a:t> levels</a:t>
                      </a:r>
                    </a:p>
                    <a:p>
                      <a:r>
                        <a:rPr lang="en-US" sz="1800" baseline="0" dirty="0" smtClean="0">
                          <a:solidFill>
                            <a:schemeClr val="tx1"/>
                          </a:solidFill>
                        </a:rPr>
                        <a:t>1-6</a:t>
                      </a:r>
                      <a:endParaRPr lang="en-US" sz="1800" dirty="0" smtClean="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32</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17</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12</a:t>
                      </a:r>
                      <a:endParaRPr lang="en-US" sz="1800" dirty="0">
                        <a:solidFill>
                          <a:schemeClr val="tx1"/>
                        </a:solidFill>
                      </a:endParaRPr>
                    </a:p>
                  </a:txBody>
                  <a:tcPr marL="78191" marR="78191" marT="39099" marB="39099">
                    <a:solidFill>
                      <a:schemeClr val="accent6">
                        <a:lumMod val="20000"/>
                        <a:lumOff val="80000"/>
                      </a:schemeClr>
                    </a:solidFill>
                  </a:tcPr>
                </a:tc>
              </a:tr>
              <a:tr h="701802">
                <a:tc>
                  <a:txBody>
                    <a:bodyPr/>
                    <a:lstStyle/>
                    <a:p>
                      <a:r>
                        <a:rPr lang="en-US" sz="1800" dirty="0" smtClean="0">
                          <a:solidFill>
                            <a:schemeClr val="tx1"/>
                          </a:solidFill>
                        </a:rPr>
                        <a:t>Salary</a:t>
                      </a:r>
                      <a:r>
                        <a:rPr lang="en-US" sz="1800" baseline="0" dirty="0" smtClean="0">
                          <a:solidFill>
                            <a:schemeClr val="tx1"/>
                          </a:solidFill>
                        </a:rPr>
                        <a:t> levels</a:t>
                      </a:r>
                    </a:p>
                    <a:p>
                      <a:r>
                        <a:rPr lang="en-US" sz="1800" baseline="0" dirty="0" smtClean="0">
                          <a:solidFill>
                            <a:schemeClr val="tx1"/>
                          </a:solidFill>
                        </a:rPr>
                        <a:t>7-10</a:t>
                      </a:r>
                      <a:endParaRPr lang="en-US" sz="1800" dirty="0" smtClean="0">
                        <a:solidFill>
                          <a:schemeClr val="tx1"/>
                        </a:solidFill>
                      </a:endParaRPr>
                    </a:p>
                  </a:txBody>
                  <a:tcPr marL="78191" marR="78191" marT="39099" marB="39099">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139</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25</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2</a:t>
                      </a:r>
                      <a:endParaRPr lang="en-US" sz="1800" dirty="0">
                        <a:solidFill>
                          <a:schemeClr val="tx1"/>
                        </a:solidFill>
                      </a:endParaRPr>
                    </a:p>
                  </a:txBody>
                  <a:tcPr marL="78191" marR="78191" marT="39099" marB="39099">
                    <a:solidFill>
                      <a:schemeClr val="accent6">
                        <a:lumMod val="20000"/>
                        <a:lumOff val="80000"/>
                      </a:schemeClr>
                    </a:solidFill>
                  </a:tcPr>
                </a:tc>
              </a:tr>
              <a:tr h="625582">
                <a:tc>
                  <a:txBody>
                    <a:bodyPr/>
                    <a:lstStyle/>
                    <a:p>
                      <a:r>
                        <a:rPr lang="en-US" sz="1800" dirty="0" smtClean="0">
                          <a:solidFill>
                            <a:schemeClr val="tx1"/>
                          </a:solidFill>
                        </a:rPr>
                        <a:t>Salary</a:t>
                      </a:r>
                      <a:r>
                        <a:rPr lang="en-US" sz="1800" baseline="0" dirty="0" smtClean="0">
                          <a:solidFill>
                            <a:schemeClr val="tx1"/>
                          </a:solidFill>
                        </a:rPr>
                        <a:t> levels</a:t>
                      </a:r>
                    </a:p>
                    <a:p>
                      <a:r>
                        <a:rPr lang="en-US" sz="1800" baseline="0" dirty="0" smtClean="0">
                          <a:solidFill>
                            <a:schemeClr val="tx1"/>
                          </a:solidFill>
                        </a:rPr>
                        <a:t>11-12</a:t>
                      </a:r>
                      <a:endParaRPr lang="en-US" sz="1800" dirty="0" smtClean="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102</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20</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3</a:t>
                      </a:r>
                      <a:endParaRPr lang="en-US" sz="1800" dirty="0">
                        <a:solidFill>
                          <a:schemeClr val="tx1"/>
                        </a:solidFill>
                      </a:endParaRPr>
                    </a:p>
                  </a:txBody>
                  <a:tcPr marL="78191" marR="78191" marT="39099" marB="39099">
                    <a:solidFill>
                      <a:schemeClr val="accent6">
                        <a:lumMod val="20000"/>
                        <a:lumOff val="80000"/>
                      </a:schemeClr>
                    </a:solidFill>
                  </a:tcPr>
                </a:tc>
              </a:tr>
              <a:tr h="625582">
                <a:tc>
                  <a:txBody>
                    <a:bodyPr/>
                    <a:lstStyle/>
                    <a:p>
                      <a:r>
                        <a:rPr lang="en-US" sz="1800" dirty="0" smtClean="0">
                          <a:solidFill>
                            <a:schemeClr val="tx1"/>
                          </a:solidFill>
                        </a:rPr>
                        <a:t>Salary</a:t>
                      </a:r>
                      <a:r>
                        <a:rPr lang="en-US" sz="1800" baseline="0" dirty="0" smtClean="0">
                          <a:solidFill>
                            <a:schemeClr val="tx1"/>
                          </a:solidFill>
                        </a:rPr>
                        <a:t> levels</a:t>
                      </a:r>
                    </a:p>
                    <a:p>
                      <a:r>
                        <a:rPr lang="en-US" sz="1800" baseline="0" dirty="0" smtClean="0">
                          <a:solidFill>
                            <a:schemeClr val="tx1"/>
                          </a:solidFill>
                        </a:rPr>
                        <a:t>13-16</a:t>
                      </a:r>
                      <a:endParaRPr lang="en-US" sz="1800" dirty="0" smtClean="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101</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28</a:t>
                      </a:r>
                      <a:endParaRPr lang="en-US" sz="1800" dirty="0">
                        <a:solidFill>
                          <a:schemeClr val="tx1"/>
                        </a:solidFill>
                      </a:endParaRPr>
                    </a:p>
                  </a:txBody>
                  <a:tcPr marL="78191" marR="78191" marT="39099" marB="39099">
                    <a:solidFill>
                      <a:schemeClr val="accent6">
                        <a:lumMod val="20000"/>
                        <a:lumOff val="80000"/>
                      </a:schemeClr>
                    </a:solidFill>
                  </a:tcPr>
                </a:tc>
                <a:tc>
                  <a:txBody>
                    <a:bodyPr/>
                    <a:lstStyle/>
                    <a:p>
                      <a:r>
                        <a:rPr lang="en-US" sz="1800" dirty="0" smtClean="0">
                          <a:solidFill>
                            <a:schemeClr val="tx1"/>
                          </a:solidFill>
                        </a:rPr>
                        <a:t>6</a:t>
                      </a:r>
                      <a:endParaRPr lang="en-US" sz="1800" dirty="0">
                        <a:solidFill>
                          <a:schemeClr val="tx1"/>
                        </a:solidFill>
                      </a:endParaRPr>
                    </a:p>
                  </a:txBody>
                  <a:tcPr marL="78191" marR="78191" marT="39099" marB="39099">
                    <a:solidFill>
                      <a:schemeClr val="accent6">
                        <a:lumMod val="20000"/>
                        <a:lumOff val="80000"/>
                      </a:schemeClr>
                    </a:solidFill>
                  </a:tcPr>
                </a:tc>
              </a:tr>
            </a:tbl>
          </a:graphicData>
        </a:graphic>
      </p:graphicFrame>
      <p:sp>
        <p:nvSpPr>
          <p:cNvPr id="2" name="Slide Number Placeholder 1"/>
          <p:cNvSpPr>
            <a:spLocks noGrp="1"/>
          </p:cNvSpPr>
          <p:nvPr>
            <p:ph type="sldNum" sz="quarter" idx="12"/>
          </p:nvPr>
        </p:nvSpPr>
        <p:spPr/>
        <p:txBody>
          <a:bodyPr/>
          <a:lstStyle/>
          <a:p>
            <a:fld id="{8843D58F-2DAB-1446-A47E-C34A82BC1FA1}" type="slidenum">
              <a:rPr lang="en-US" smtClean="0"/>
              <a:pPr/>
              <a:t>35</a:t>
            </a:fld>
            <a:endParaRPr lang="en-US" dirty="0"/>
          </a:p>
        </p:txBody>
      </p:sp>
    </p:spTree>
    <p:extLst>
      <p:ext uri="{BB962C8B-B14F-4D97-AF65-F5344CB8AC3E}">
        <p14:creationId xmlns:p14="http://schemas.microsoft.com/office/powerpoint/2010/main" xmlns="" val="2129590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ctrTitle"/>
          </p:nvPr>
        </p:nvSpPr>
        <p:spPr bwMode="auto">
          <a:xfrm>
            <a:off x="616298" y="1588169"/>
            <a:ext cx="7588325" cy="2404712"/>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rmAutofit fontScale="90000"/>
          </a:bodyPr>
          <a:lstStyle/>
          <a:p>
            <a:r>
              <a:rPr lang="en-ZA" altLang="en-US" sz="6000" b="1" dirty="0">
                <a:solidFill>
                  <a:schemeClr val="accent6"/>
                </a:solidFill>
              </a:rPr>
              <a:t>BUDGET ALLOCATION OVER THE MTEF PERIOD </a:t>
            </a:r>
            <a:r>
              <a:rPr lang="en-ZA" altLang="en-US" sz="6000" b="1" dirty="0" smtClean="0">
                <a:solidFill>
                  <a:schemeClr val="accent6"/>
                </a:solidFill>
              </a:rPr>
              <a:t>2017/18 </a:t>
            </a:r>
            <a:r>
              <a:rPr lang="en-ZA" altLang="en-US" sz="6000" b="1" dirty="0">
                <a:solidFill>
                  <a:schemeClr val="accent6"/>
                </a:solidFill>
              </a:rPr>
              <a:t>– </a:t>
            </a:r>
            <a:r>
              <a:rPr lang="en-ZA" altLang="en-US" sz="6000" b="1" dirty="0" smtClean="0">
                <a:solidFill>
                  <a:schemeClr val="accent6"/>
                </a:solidFill>
              </a:rPr>
              <a:t>2019/20</a:t>
            </a:r>
            <a:endParaRPr lang="en-US" altLang="en-US" sz="6000" b="1" dirty="0">
              <a:solidFill>
                <a:schemeClr val="accent6"/>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36</a:t>
            </a:fld>
            <a:endParaRPr lang="en-US" dirty="0"/>
          </a:p>
        </p:txBody>
      </p:sp>
    </p:spTree>
    <p:extLst>
      <p:ext uri="{BB962C8B-B14F-4D97-AF65-F5344CB8AC3E}">
        <p14:creationId xmlns:p14="http://schemas.microsoft.com/office/powerpoint/2010/main" xmlns="" val="1383206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OVER THE MTEF PERIOD 2017/18 – 2019/20</a:t>
            </a:r>
            <a:endParaRPr lang="en-ZA" b="1" dirty="0">
              <a:solidFill>
                <a:schemeClr val="accent6">
                  <a:lumMod val="75000"/>
                </a:schemeClr>
              </a:solidFill>
            </a:endParaRP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37</a:t>
            </a:fld>
            <a:endParaRPr lang="en-US" dirty="0"/>
          </a:p>
        </p:txBody>
      </p:sp>
    </p:spTree>
    <p:extLst>
      <p:ext uri="{BB962C8B-B14F-4D97-AF65-F5344CB8AC3E}">
        <p14:creationId xmlns:p14="http://schemas.microsoft.com/office/powerpoint/2010/main" xmlns="" val="2529425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FOR 2017/18 PER PROGRAMME</a:t>
            </a:r>
            <a:endParaRPr lang="en-ZA" b="1" dirty="0">
              <a:solidFill>
                <a:schemeClr val="accent6">
                  <a:lumMod val="75000"/>
                </a:schemeClr>
              </a:solidFill>
            </a:endParaRP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38</a:t>
            </a:fld>
            <a:endParaRPr lang="en-US" dirty="0"/>
          </a:p>
        </p:txBody>
      </p:sp>
    </p:spTree>
    <p:extLst>
      <p:ext uri="{BB962C8B-B14F-4D97-AF65-F5344CB8AC3E}">
        <p14:creationId xmlns:p14="http://schemas.microsoft.com/office/powerpoint/2010/main" xmlns="" val="1608232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1999622"/>
          <a:ext cx="8229600" cy="412654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457200" y="274638"/>
            <a:ext cx="8229600" cy="1724984"/>
          </a:xfrm>
        </p:spPr>
        <p:style>
          <a:lnRef idx="0">
            <a:scrgbClr r="0" g="0" b="0"/>
          </a:lnRef>
          <a:fillRef idx="1003">
            <a:schemeClr val="lt1"/>
          </a:fillRef>
          <a:effectRef idx="0">
            <a:scrgbClr r="0" g="0" b="0"/>
          </a:effectRef>
          <a:fontRef idx="major"/>
        </p:style>
        <p:txBody>
          <a:bodyPr>
            <a:noAutofit/>
          </a:bodyPr>
          <a:lstStyle/>
          <a:p>
            <a:pPr algn="l"/>
            <a:r>
              <a:rPr lang="en-ZA" sz="3600" b="1" dirty="0" smtClean="0">
                <a:solidFill>
                  <a:schemeClr val="accent6">
                    <a:lumMod val="75000"/>
                  </a:schemeClr>
                </a:solidFill>
              </a:rPr>
              <a:t>BUDGET ALLOCATION FOR 2017/18 PER PROGRAMME (EXCLUDING TRANSFERS TO PUBLIC ENTITIES &amp; GCIS)</a:t>
            </a:r>
            <a:endParaRPr lang="en-ZA" sz="3600"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39</a:t>
            </a:fld>
            <a:endParaRPr lang="en-US" dirty="0"/>
          </a:p>
        </p:txBody>
      </p:sp>
    </p:spTree>
    <p:extLst>
      <p:ext uri="{BB962C8B-B14F-4D97-AF65-F5344CB8AC3E}">
        <p14:creationId xmlns:p14="http://schemas.microsoft.com/office/powerpoint/2010/main" xmlns="" val="275531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16297" y="250734"/>
            <a:ext cx="7848962" cy="616297"/>
          </a:xfrm>
          <a:extLst/>
        </p:spPr>
        <p:style>
          <a:lnRef idx="0">
            <a:scrgbClr r="0" g="0" b="0"/>
          </a:lnRef>
          <a:fillRef idx="1003">
            <a:schemeClr val="lt1"/>
          </a:fillRef>
          <a:effectRef idx="0">
            <a:scrgbClr r="0" g="0" b="0"/>
          </a:effectRef>
          <a:fontRef idx="major"/>
        </p:style>
        <p:txBody>
          <a:bodyPr vert="horz" wrap="square" numCol="1" compatLnSpc="1">
            <a:prstTxWarp prst="textNoShape">
              <a:avLst/>
            </a:prstTxWarp>
            <a:noAutofit/>
          </a:bodyPr>
          <a:lstStyle/>
          <a:p>
            <a:pPr algn="l"/>
            <a:r>
              <a:rPr lang="en-US" altLang="en-US" sz="3600" b="1" dirty="0" smtClean="0">
                <a:solidFill>
                  <a:schemeClr val="accent6">
                    <a:lumMod val="75000"/>
                  </a:schemeClr>
                </a:solidFill>
                <a:latin typeface="Arial" panose="020B0604020202020204" pitchFamily="34" charset="0"/>
                <a:cs typeface="Arial" panose="020B0604020202020204" pitchFamily="34" charset="0"/>
              </a:rPr>
              <a:t>Planning Process </a:t>
            </a:r>
            <a:endParaRPr lang="en-US" alt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6297" y="1023132"/>
            <a:ext cx="8142178" cy="518293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gn="just">
              <a:lnSpc>
                <a:spcPct val="110000"/>
              </a:lnSpc>
              <a:buNone/>
              <a:defRPr/>
            </a:pPr>
            <a:r>
              <a:rPr lang="en-GB" sz="7200" b="1" u="sng" dirty="0" smtClean="0">
                <a:latin typeface="Arial" panose="020B0604020202020204" pitchFamily="34" charset="0"/>
                <a:cs typeface="Arial" panose="020B0604020202020204" pitchFamily="34" charset="0"/>
              </a:rPr>
              <a:t>Strategic Planning </a:t>
            </a:r>
            <a:r>
              <a:rPr lang="en-GB" sz="7200" b="1" u="sng" dirty="0">
                <a:latin typeface="Arial" panose="020B0604020202020204" pitchFamily="34" charset="0"/>
                <a:cs typeface="Arial" panose="020B0604020202020204" pitchFamily="34" charset="0"/>
              </a:rPr>
              <a:t>P</a:t>
            </a:r>
            <a:r>
              <a:rPr lang="en-GB" sz="7200" b="1" u="sng" dirty="0" smtClean="0">
                <a:latin typeface="Arial" panose="020B0604020202020204" pitchFamily="34" charset="0"/>
                <a:cs typeface="Arial" panose="020B0604020202020204" pitchFamily="34" charset="0"/>
              </a:rPr>
              <a:t>rocess</a:t>
            </a:r>
          </a:p>
          <a:p>
            <a:pPr marL="0" indent="0" algn="just">
              <a:lnSpc>
                <a:spcPct val="110000"/>
              </a:lnSpc>
              <a:buNone/>
              <a:defRPr/>
            </a:pPr>
            <a:endParaRPr lang="en-GB" sz="7200" b="1" u="sng" dirty="0" smtClean="0">
              <a:latin typeface="Arial" panose="020B0604020202020204" pitchFamily="34" charset="0"/>
              <a:cs typeface="Arial" panose="020B0604020202020204" pitchFamily="34" charset="0"/>
            </a:endParaRP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5 year SP: </a:t>
            </a:r>
            <a:r>
              <a:rPr lang="en-GB" sz="7600" dirty="0" smtClean="0">
                <a:latin typeface="Arial" panose="020B0604020202020204" pitchFamily="34" charset="0"/>
                <a:cs typeface="Arial" panose="020B0604020202020204" pitchFamily="34" charset="0"/>
              </a:rPr>
              <a:t>The DoC tabled the revised 2015/16 to 2019/20 Strategic Plan on the 11</a:t>
            </a:r>
            <a:r>
              <a:rPr lang="en-GB" sz="7600" baseline="30000" dirty="0" smtClean="0">
                <a:latin typeface="Arial" panose="020B0604020202020204" pitchFamily="34" charset="0"/>
                <a:cs typeface="Arial" panose="020B0604020202020204" pitchFamily="34" charset="0"/>
              </a:rPr>
              <a:t>th</a:t>
            </a:r>
            <a:r>
              <a:rPr lang="en-GB" sz="7600" dirty="0" smtClean="0">
                <a:latin typeface="Arial" panose="020B0604020202020204" pitchFamily="34" charset="0"/>
                <a:cs typeface="Arial" panose="020B0604020202020204" pitchFamily="34" charset="0"/>
              </a:rPr>
              <a:t>  of March 2016.</a:t>
            </a: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August: </a:t>
            </a:r>
            <a:r>
              <a:rPr lang="en-ZA" sz="7600" dirty="0" smtClean="0">
                <a:latin typeface="Arial" panose="020B0604020202020204" pitchFamily="34" charset="0"/>
                <a:cs typeface="Arial" panose="020B0604020202020204" pitchFamily="34" charset="0"/>
              </a:rPr>
              <a:t>The DoC held a joint planning session with its Public Entities in preparation for the first </a:t>
            </a:r>
            <a:r>
              <a:rPr lang="en-ZA" sz="7600" dirty="0">
                <a:latin typeface="Arial" panose="020B0604020202020204" pitchFamily="34" charset="0"/>
                <a:cs typeface="Arial" panose="020B0604020202020204" pitchFamily="34" charset="0"/>
              </a:rPr>
              <a:t>draft </a:t>
            </a:r>
            <a:r>
              <a:rPr lang="en-ZA" sz="7600" dirty="0" smtClean="0">
                <a:latin typeface="Arial" panose="020B0604020202020204" pitchFamily="34" charset="0"/>
                <a:cs typeface="Arial" panose="020B0604020202020204" pitchFamily="34" charset="0"/>
              </a:rPr>
              <a:t> of the APP, led by the Minister.</a:t>
            </a:r>
            <a:endParaRPr lang="en-ZA" sz="7600" dirty="0">
              <a:latin typeface="Arial" panose="020B0604020202020204" pitchFamily="34" charset="0"/>
              <a:cs typeface="Arial" panose="020B0604020202020204" pitchFamily="34" charset="0"/>
            </a:endParaRP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August: </a:t>
            </a:r>
            <a:r>
              <a:rPr lang="en-GB" sz="7600" dirty="0" smtClean="0">
                <a:latin typeface="Arial" panose="020B0604020202020204" pitchFamily="34" charset="0"/>
                <a:cs typeface="Arial" panose="020B0604020202020204" pitchFamily="34" charset="0"/>
              </a:rPr>
              <a:t>The first draft APP was submitted to the DPME and National Treasury for assessment and inputs.</a:t>
            </a: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October: </a:t>
            </a:r>
            <a:r>
              <a:rPr lang="en-GB" sz="7600" dirty="0" smtClean="0">
                <a:latin typeface="Arial" panose="020B0604020202020204" pitchFamily="34" charset="0"/>
                <a:cs typeface="Arial" panose="020B0604020202020204" pitchFamily="34" charset="0"/>
              </a:rPr>
              <a:t>The DoC </a:t>
            </a:r>
            <a:r>
              <a:rPr lang="en-ZA" sz="7600" dirty="0" smtClean="0">
                <a:latin typeface="Arial" panose="020B0604020202020204" pitchFamily="34" charset="0"/>
                <a:cs typeface="Arial" panose="020B0604020202020204" pitchFamily="34" charset="0"/>
              </a:rPr>
              <a:t>addressed comments </a:t>
            </a:r>
            <a:r>
              <a:rPr lang="en-ZA" sz="7600" dirty="0">
                <a:latin typeface="Arial" panose="020B0604020202020204" pitchFamily="34" charset="0"/>
                <a:cs typeface="Arial" panose="020B0604020202020204" pitchFamily="34" charset="0"/>
              </a:rPr>
              <a:t>from the DPME and </a:t>
            </a:r>
            <a:r>
              <a:rPr lang="en-ZA" sz="7600" dirty="0" smtClean="0">
                <a:latin typeface="Arial" panose="020B0604020202020204" pitchFamily="34" charset="0"/>
                <a:cs typeface="Arial" panose="020B0604020202020204" pitchFamily="34" charset="0"/>
              </a:rPr>
              <a:t>updated </a:t>
            </a:r>
            <a:r>
              <a:rPr lang="en-ZA" sz="7600" dirty="0">
                <a:latin typeface="Arial" panose="020B0604020202020204" pitchFamily="34" charset="0"/>
                <a:cs typeface="Arial" panose="020B0604020202020204" pitchFamily="34" charset="0"/>
              </a:rPr>
              <a:t>the planning documents </a:t>
            </a:r>
            <a:r>
              <a:rPr lang="en-ZA" sz="7600" dirty="0" smtClean="0">
                <a:latin typeface="Arial" panose="020B0604020202020204" pitchFamily="34" charset="0"/>
                <a:cs typeface="Arial" panose="020B0604020202020204" pitchFamily="34" charset="0"/>
              </a:rPr>
              <a:t>accordingly.</a:t>
            </a:r>
            <a:endParaRPr lang="en-GB" sz="7600" dirty="0">
              <a:latin typeface="Arial" panose="020B0604020202020204" pitchFamily="34" charset="0"/>
              <a:cs typeface="Arial" panose="020B0604020202020204" pitchFamily="34" charset="0"/>
            </a:endParaRP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November: </a:t>
            </a:r>
            <a:r>
              <a:rPr lang="en-GB" sz="7600" dirty="0" smtClean="0">
                <a:latin typeface="Arial" panose="020B0604020202020204" pitchFamily="34" charset="0"/>
                <a:cs typeface="Arial" panose="020B0604020202020204" pitchFamily="34" charset="0"/>
              </a:rPr>
              <a:t>The DoC submitted the second draft APP to the DPME </a:t>
            </a:r>
            <a:r>
              <a:rPr lang="en-GB" sz="7600" dirty="0">
                <a:latin typeface="Arial" panose="020B0604020202020204" pitchFamily="34" charset="0"/>
                <a:cs typeface="Arial" panose="020B0604020202020204" pitchFamily="34" charset="0"/>
              </a:rPr>
              <a:t>,</a:t>
            </a:r>
            <a:r>
              <a:rPr lang="en-GB" sz="7600" dirty="0" smtClean="0">
                <a:latin typeface="Arial" panose="020B0604020202020204" pitchFamily="34" charset="0"/>
                <a:cs typeface="Arial" panose="020B0604020202020204" pitchFamily="34" charset="0"/>
              </a:rPr>
              <a:t>National Treasury and AGSA for </a:t>
            </a:r>
            <a:r>
              <a:rPr lang="en-GB" sz="7600" dirty="0">
                <a:latin typeface="Arial" panose="020B0604020202020204" pitchFamily="34" charset="0"/>
                <a:cs typeface="Arial" panose="020B0604020202020204" pitchFamily="34" charset="0"/>
              </a:rPr>
              <a:t>assessment and inputs</a:t>
            </a:r>
            <a:r>
              <a:rPr lang="en-GB" sz="7600" dirty="0" smtClean="0">
                <a:latin typeface="Arial" panose="020B0604020202020204" pitchFamily="34" charset="0"/>
                <a:cs typeface="Arial" panose="020B0604020202020204" pitchFamily="34" charset="0"/>
              </a:rPr>
              <a:t>.</a:t>
            </a: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December: </a:t>
            </a:r>
            <a:r>
              <a:rPr lang="en-GB" sz="7600" dirty="0" smtClean="0">
                <a:latin typeface="Arial" panose="020B0604020202020204" pitchFamily="34" charset="0"/>
                <a:cs typeface="Arial" panose="020B0604020202020204" pitchFamily="34" charset="0"/>
              </a:rPr>
              <a:t>The </a:t>
            </a:r>
            <a:r>
              <a:rPr lang="en-ZA" sz="7600" dirty="0" smtClean="0">
                <a:latin typeface="Arial" panose="020B0604020202020204" pitchFamily="34" charset="0"/>
                <a:cs typeface="Arial" panose="020B0604020202020204" pitchFamily="34" charset="0"/>
              </a:rPr>
              <a:t>DoC </a:t>
            </a:r>
            <a:r>
              <a:rPr lang="en-ZA" sz="7600" dirty="0">
                <a:latin typeface="Arial" panose="020B0604020202020204" pitchFamily="34" charset="0"/>
                <a:cs typeface="Arial" panose="020B0604020202020204" pitchFamily="34" charset="0"/>
              </a:rPr>
              <a:t>addressed comments from the </a:t>
            </a:r>
            <a:r>
              <a:rPr lang="en-ZA" sz="7600" dirty="0" smtClean="0">
                <a:latin typeface="Arial" panose="020B0604020202020204" pitchFamily="34" charset="0"/>
                <a:cs typeface="Arial" panose="020B0604020202020204" pitchFamily="34" charset="0"/>
              </a:rPr>
              <a:t>DPME and  AGSA and updated </a:t>
            </a:r>
            <a:r>
              <a:rPr lang="en-ZA" sz="7600" dirty="0">
                <a:latin typeface="Arial" panose="020B0604020202020204" pitchFamily="34" charset="0"/>
                <a:cs typeface="Arial" panose="020B0604020202020204" pitchFamily="34" charset="0"/>
              </a:rPr>
              <a:t>the planning documents </a:t>
            </a:r>
            <a:r>
              <a:rPr lang="en-ZA" sz="7600" dirty="0" smtClean="0">
                <a:latin typeface="Arial" panose="020B0604020202020204" pitchFamily="34" charset="0"/>
                <a:cs typeface="Arial" panose="020B0604020202020204" pitchFamily="34" charset="0"/>
              </a:rPr>
              <a:t>accordingly. </a:t>
            </a:r>
          </a:p>
          <a:p>
            <a:pPr marL="838650" indent="-857250" algn="just">
              <a:lnSpc>
                <a:spcPct val="110000"/>
              </a:lnSpc>
              <a:buClr>
                <a:schemeClr val="accent6">
                  <a:lumMod val="75000"/>
                </a:schemeClr>
              </a:buClr>
              <a:buFont typeface="Wingdings" panose="05000000000000000000" pitchFamily="2" charset="2"/>
              <a:buChar char="q"/>
              <a:defRPr/>
            </a:pPr>
            <a:r>
              <a:rPr lang="en-GB" sz="7600" b="1" dirty="0" smtClean="0">
                <a:latin typeface="Arial" panose="020B0604020202020204" pitchFamily="34" charset="0"/>
                <a:cs typeface="Arial" panose="020B0604020202020204" pitchFamily="34" charset="0"/>
              </a:rPr>
              <a:t>February/March: </a:t>
            </a:r>
            <a:r>
              <a:rPr lang="en-ZA" sz="7600" dirty="0">
                <a:latin typeface="Arial" panose="020B0604020202020204" pitchFamily="34" charset="0"/>
                <a:cs typeface="Arial" panose="020B0604020202020204" pitchFamily="34" charset="0"/>
              </a:rPr>
              <a:t>The final plans were submitted to the </a:t>
            </a:r>
            <a:r>
              <a:rPr lang="en-ZA" sz="7600" dirty="0" smtClean="0">
                <a:latin typeface="Arial" panose="020B0604020202020204" pitchFamily="34" charset="0"/>
                <a:cs typeface="Arial" panose="020B0604020202020204" pitchFamily="34" charset="0"/>
              </a:rPr>
              <a:t>Executive Authority  </a:t>
            </a:r>
            <a:r>
              <a:rPr lang="en-ZA" sz="7600" dirty="0">
                <a:latin typeface="Arial" panose="020B0604020202020204" pitchFamily="34" charset="0"/>
                <a:cs typeface="Arial" panose="020B0604020202020204" pitchFamily="34" charset="0"/>
              </a:rPr>
              <a:t>for sign-off before </a:t>
            </a:r>
            <a:r>
              <a:rPr lang="en-ZA" sz="7600" dirty="0" smtClean="0">
                <a:latin typeface="Arial" panose="020B0604020202020204" pitchFamily="34" charset="0"/>
                <a:cs typeface="Arial" panose="020B0604020202020204" pitchFamily="34" charset="0"/>
              </a:rPr>
              <a:t>tabling on 14 March 2017.</a:t>
            </a:r>
            <a:endParaRPr lang="en-GB" sz="7600" dirty="0">
              <a:latin typeface="Arial" panose="020B0604020202020204" pitchFamily="34" charset="0"/>
              <a:cs typeface="Arial" panose="020B0604020202020204" pitchFamily="34" charset="0"/>
            </a:endParaRPr>
          </a:p>
          <a:p>
            <a:pPr marL="381450" lvl="1" indent="0" algn="just">
              <a:lnSpc>
                <a:spcPct val="110000"/>
              </a:lnSpc>
              <a:buNone/>
              <a:defRPr/>
            </a:pPr>
            <a:endParaRPr lang="en-GB" dirty="0" smtClean="0">
              <a:latin typeface="Arial" panose="020B0604020202020204" pitchFamily="34" charset="0"/>
              <a:cs typeface="Arial" panose="020B0604020202020204" pitchFamily="34" charset="0"/>
            </a:endParaRPr>
          </a:p>
          <a:p>
            <a:pPr marL="845705" lvl="1" indent="-464255" algn="just">
              <a:lnSpc>
                <a:spcPct val="110000"/>
              </a:lnSpc>
              <a:buNone/>
              <a:defRPr/>
            </a:pPr>
            <a:r>
              <a:rPr lang="en-ZA" altLang="en-US" b="1" kern="0" dirty="0" smtClean="0">
                <a:solidFill>
                  <a:srgbClr val="000000"/>
                </a:solidFill>
              </a:rPr>
              <a:t>					</a:t>
            </a:r>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4</a:t>
            </a:fld>
            <a:endParaRPr lang="en-US" dirty="0"/>
          </a:p>
        </p:txBody>
      </p:sp>
    </p:spTree>
    <p:extLst>
      <p:ext uri="{BB962C8B-B14F-4D97-AF65-F5344CB8AC3E}">
        <p14:creationId xmlns:p14="http://schemas.microsoft.com/office/powerpoint/2010/main" xmlns="" val="230759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solidFill>
                  <a:schemeClr val="accent6">
                    <a:lumMod val="75000"/>
                  </a:schemeClr>
                </a:solidFill>
              </a:rPr>
              <a:t>BUDGET ALLOCATION FOR 2017/18 PER ECONOMIC CLASSIFICATION</a:t>
            </a:r>
            <a:endParaRPr lang="en-ZA"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40</a:t>
            </a:fld>
            <a:endParaRPr lang="en-US" dirty="0"/>
          </a:p>
        </p:txBody>
      </p:sp>
    </p:spTree>
    <p:extLst>
      <p:ext uri="{BB962C8B-B14F-4D97-AF65-F5344CB8AC3E}">
        <p14:creationId xmlns:p14="http://schemas.microsoft.com/office/powerpoint/2010/main" xmlns="" val="4253180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656574" y="2517802"/>
            <a:ext cx="4007838" cy="2804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24435" y="1020813"/>
            <a:ext cx="8041341" cy="1446550"/>
          </a:xfrm>
          <a:prstGeom prst="rect">
            <a:avLst/>
          </a:prstGeom>
        </p:spPr>
        <p:txBody>
          <a:bodyPr wrap="square">
            <a:spAutoFit/>
          </a:bodyPr>
          <a:lstStyle/>
          <a:p>
            <a:pPr algn="ctr">
              <a:defRPr/>
            </a:pPr>
            <a:r>
              <a:rPr lang="en-ZA" sz="8800" b="1" dirty="0" smtClean="0"/>
              <a:t>Thank you</a:t>
            </a:r>
            <a:endParaRPr lang="en-ZA" sz="8800" b="1" i="1" dirty="0"/>
          </a:p>
        </p:txBody>
      </p:sp>
      <p:sp>
        <p:nvSpPr>
          <p:cNvPr id="3" name="Slide Number Placeholder 2"/>
          <p:cNvSpPr>
            <a:spLocks noGrp="1"/>
          </p:cNvSpPr>
          <p:nvPr>
            <p:ph type="sldNum" sz="quarter" idx="12"/>
          </p:nvPr>
        </p:nvSpPr>
        <p:spPr/>
        <p:txBody>
          <a:bodyPr/>
          <a:lstStyle/>
          <a:p>
            <a:fld id="{8843D58F-2DAB-1446-A47E-C34A82BC1FA1}" type="slidenum">
              <a:rPr lang="en-US" smtClean="0"/>
              <a:pPr/>
              <a:t>41</a:t>
            </a:fld>
            <a:endParaRPr lang="en-US" dirty="0"/>
          </a:p>
        </p:txBody>
      </p:sp>
    </p:spTree>
    <p:extLst>
      <p:ext uri="{BB962C8B-B14F-4D97-AF65-F5344CB8AC3E}">
        <p14:creationId xmlns:p14="http://schemas.microsoft.com/office/powerpoint/2010/main" xmlns="" val="118146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[1]</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2"/>
            <a:ext cx="8229600" cy="5591474"/>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lvl="0" indent="0" algn="just">
              <a:buNone/>
            </a:pPr>
            <a:r>
              <a:rPr lang="en-ZA" sz="2000" b="1" dirty="0"/>
              <a:t>DIGITAL </a:t>
            </a:r>
            <a:r>
              <a:rPr lang="en-ZA" sz="2000" b="1" dirty="0" smtClean="0"/>
              <a:t>MIGRATION</a:t>
            </a:r>
          </a:p>
          <a:p>
            <a:pPr algn="just">
              <a:buClr>
                <a:schemeClr val="accent6">
                  <a:lumMod val="75000"/>
                </a:schemeClr>
              </a:buClr>
              <a:buFont typeface="Wingdings" panose="05000000000000000000" pitchFamily="2" charset="2"/>
              <a:buChar char="q"/>
            </a:pPr>
            <a:r>
              <a:rPr lang="en-ZA" sz="1600" dirty="0" smtClean="0"/>
              <a:t>December </a:t>
            </a:r>
            <a:r>
              <a:rPr lang="en-ZA" sz="1600" dirty="0"/>
              <a:t>2015 saw the commencement of extensive distributions and installations of </a:t>
            </a:r>
            <a:r>
              <a:rPr lang="en-ZA" sz="1600" dirty="0" smtClean="0"/>
              <a:t>Digital Terrestrial Television (DTT) Set-Top-Boxes (STBs) </a:t>
            </a:r>
            <a:r>
              <a:rPr lang="en-ZA" sz="1600" dirty="0"/>
              <a:t>and related devices, subsequent to that, the South African Post Office (SAPO) started generating statistics for registrations, distributions and installations of devices to consumers.</a:t>
            </a:r>
          </a:p>
          <a:p>
            <a:pPr algn="just">
              <a:buClr>
                <a:schemeClr val="accent6">
                  <a:lumMod val="75000"/>
                </a:schemeClr>
              </a:buClr>
              <a:buFont typeface="Wingdings" panose="05000000000000000000" pitchFamily="2" charset="2"/>
              <a:buChar char="q"/>
            </a:pPr>
            <a:r>
              <a:rPr lang="en-ZA" sz="1600" dirty="0"/>
              <a:t>Monitoring visits were conducted </a:t>
            </a:r>
            <a:r>
              <a:rPr lang="en-ZA" sz="1600" dirty="0" smtClean="0"/>
              <a:t>in </a:t>
            </a:r>
            <a:r>
              <a:rPr lang="en-ZA" sz="1600" dirty="0"/>
              <a:t>Keimoes and Kakamas in the Northern Cape to monitor the functionality of the devices, followed by a focused Consumer and Public Awareness campaigns to improve the registration uptake by consumers</a:t>
            </a:r>
            <a:r>
              <a:rPr lang="en-ZA" sz="1600" dirty="0" smtClean="0"/>
              <a:t>.</a:t>
            </a:r>
            <a:endParaRPr lang="en-ZA" sz="1600" dirty="0"/>
          </a:p>
          <a:p>
            <a:pPr algn="just">
              <a:buClr>
                <a:schemeClr val="accent6">
                  <a:lumMod val="75000"/>
                </a:schemeClr>
              </a:buClr>
              <a:buFont typeface="Wingdings" panose="05000000000000000000" pitchFamily="2" charset="2"/>
              <a:buChar char="q"/>
            </a:pPr>
            <a:r>
              <a:rPr lang="en-ZA" sz="1600" dirty="0"/>
              <a:t>The monitoring </a:t>
            </a:r>
            <a:r>
              <a:rPr lang="en-ZA" sz="1600" dirty="0" smtClean="0"/>
              <a:t>visits revealed </a:t>
            </a:r>
            <a:r>
              <a:rPr lang="en-ZA" sz="1600" dirty="0"/>
              <a:t>that the registration and uptake had been running below projections during that period, mainly attributed to (a) the impact of TV licence as a requirement for registration, (b) unavailability of smart cards for the Direct to Home (DTH) Satellite STBs and (c) lack of DTT education and awareness campaign. As a result of the Minister’s intervention, the TV licence was delinked from the registration process</a:t>
            </a:r>
            <a:r>
              <a:rPr lang="en-ZA" sz="1600" dirty="0" smtClean="0"/>
              <a:t>.</a:t>
            </a:r>
            <a:endParaRPr lang="en-ZA" sz="1600" dirty="0"/>
          </a:p>
          <a:p>
            <a:pPr algn="just">
              <a:buClr>
                <a:schemeClr val="accent6">
                  <a:lumMod val="75000"/>
                </a:schemeClr>
              </a:buClr>
              <a:buFont typeface="Wingdings" panose="05000000000000000000" pitchFamily="2" charset="2"/>
              <a:buChar char="q"/>
            </a:pPr>
            <a:r>
              <a:rPr lang="en-ZA" sz="1600" dirty="0"/>
              <a:t>The DoC </a:t>
            </a:r>
            <a:r>
              <a:rPr lang="en-ZA" sz="1600" dirty="0" smtClean="0"/>
              <a:t>together </a:t>
            </a:r>
            <a:r>
              <a:rPr lang="en-ZA" sz="1600" dirty="0"/>
              <a:t>with the key role playing entities in the roll-out process namely, the </a:t>
            </a:r>
            <a:r>
              <a:rPr lang="en-ZA" sz="1600" dirty="0" smtClean="0"/>
              <a:t>Universal Service and Access Agency of South Africa (USAASA),SAPO, </a:t>
            </a:r>
            <a:r>
              <a:rPr lang="en-ZA" sz="1600" dirty="0"/>
              <a:t>SENTECH and </a:t>
            </a:r>
            <a:r>
              <a:rPr lang="en-ZA" sz="1600" dirty="0" smtClean="0"/>
              <a:t>the South African Broadcasting Corporation (SABC) </a:t>
            </a:r>
            <a:r>
              <a:rPr lang="en-ZA" sz="1600" dirty="0"/>
              <a:t>embarked on a focused implementation strategy aimed at clearing the </a:t>
            </a:r>
            <a:r>
              <a:rPr lang="en-ZA" sz="1600" dirty="0" smtClean="0"/>
              <a:t>Square Kilometre Array (SKA)  </a:t>
            </a:r>
            <a:r>
              <a:rPr lang="en-ZA" sz="1600" dirty="0"/>
              <a:t>core towns by the end of June 2016. </a:t>
            </a:r>
            <a:endParaRPr lang="en-ZA" sz="1600" dirty="0" smtClean="0"/>
          </a:p>
          <a:p>
            <a:pPr algn="just">
              <a:buClr>
                <a:schemeClr val="accent6">
                  <a:lumMod val="75000"/>
                </a:schemeClr>
              </a:buClr>
              <a:buFont typeface="Wingdings" panose="05000000000000000000" pitchFamily="2" charset="2"/>
              <a:buChar char="q"/>
            </a:pPr>
            <a:r>
              <a:rPr lang="en-ZA" sz="1600" dirty="0"/>
              <a:t>Over 800 000 STB kits have been produced by manufacturers and delivered to SAPO </a:t>
            </a:r>
            <a:r>
              <a:rPr lang="en-ZA" sz="1600" dirty="0" smtClean="0"/>
              <a:t>warehouses.</a:t>
            </a:r>
            <a:endParaRPr lang="en-ZA" sz="1600" dirty="0"/>
          </a:p>
          <a:p>
            <a:pPr marL="0" indent="0" algn="just">
              <a:buNone/>
            </a:pPr>
            <a:endParaRPr lang="en-ZA" sz="1800" dirty="0" smtClean="0"/>
          </a:p>
          <a:p>
            <a:pPr algn="just">
              <a:buFont typeface="Arial" panose="020B0604020202020204" pitchFamily="34" charset="0"/>
              <a:buChar char="•"/>
            </a:pPr>
            <a:endParaRPr lang="en-ZA" sz="1800" dirty="0"/>
          </a:p>
          <a:p>
            <a:pPr lvl="0" algn="just"/>
            <a:endParaRPr lang="en-ZA" sz="1800" dirty="0" smtClean="0"/>
          </a:p>
        </p:txBody>
      </p:sp>
      <p:sp>
        <p:nvSpPr>
          <p:cNvPr id="5" name="Slide Number Placeholder 4"/>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3714092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[2]</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2"/>
            <a:ext cx="8229600" cy="5735854"/>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lvl="0" indent="0" algn="just">
              <a:buNone/>
            </a:pPr>
            <a:r>
              <a:rPr lang="en-ZA" sz="2000" b="1" dirty="0"/>
              <a:t>DIGITAL </a:t>
            </a:r>
            <a:r>
              <a:rPr lang="en-ZA" sz="2000" b="1" dirty="0" smtClean="0"/>
              <a:t>MIGRATION</a:t>
            </a:r>
          </a:p>
          <a:p>
            <a:pPr algn="just">
              <a:buClr>
                <a:schemeClr val="accent6">
                  <a:lumMod val="75000"/>
                </a:schemeClr>
              </a:buClr>
              <a:buFont typeface="Wingdings" panose="05000000000000000000" pitchFamily="2" charset="2"/>
              <a:buChar char="q"/>
            </a:pPr>
            <a:r>
              <a:rPr lang="en-ZA" sz="1700" dirty="0" smtClean="0"/>
              <a:t>A </a:t>
            </a:r>
            <a:r>
              <a:rPr lang="en-ZA" sz="1700" dirty="0"/>
              <a:t>proactive, aggressive door-to-door registration and installation campaign was embarked upon in April 2016 to cover and clear analogue transmissions in the core towns of SKA, namely, Brandvlei (Hantam Local Municipality); Williston (Karoo Hoogland Local Municipality); Carnarvon, and Vanwyksvlei (Kareeberg Local Municipality) and Vosburg. </a:t>
            </a:r>
            <a:endParaRPr lang="en-ZA" sz="1700" dirty="0" smtClean="0"/>
          </a:p>
          <a:p>
            <a:pPr algn="just">
              <a:buClr>
                <a:schemeClr val="accent6">
                  <a:lumMod val="75000"/>
                </a:schemeClr>
              </a:buClr>
              <a:buFont typeface="Wingdings" panose="05000000000000000000" pitchFamily="2" charset="2"/>
              <a:buChar char="q"/>
            </a:pPr>
            <a:r>
              <a:rPr lang="en-ZA" sz="1700" dirty="0" smtClean="0"/>
              <a:t>Remarkable </a:t>
            </a:r>
            <a:r>
              <a:rPr lang="en-ZA" sz="1700" dirty="0"/>
              <a:t>progress was realised through this proactive approach and as such the department aims to institutionalise it as the de facto approach for the national STB roll-out programme. </a:t>
            </a:r>
            <a:endParaRPr lang="en-ZA" sz="1700" dirty="0" smtClean="0"/>
          </a:p>
          <a:p>
            <a:pPr algn="just">
              <a:buClr>
                <a:schemeClr val="accent6">
                  <a:lumMod val="75000"/>
                </a:schemeClr>
              </a:buClr>
              <a:buFont typeface="Wingdings" panose="05000000000000000000" pitchFamily="2" charset="2"/>
              <a:buChar char="q"/>
            </a:pPr>
            <a:r>
              <a:rPr lang="en-ZA" sz="1700" dirty="0" smtClean="0"/>
              <a:t>The </a:t>
            </a:r>
            <a:r>
              <a:rPr lang="en-ZA" sz="1700" dirty="0"/>
              <a:t>DTT programme has commenced in other provinces where an overall of 36 840 registrations have been successfully recorded in four provinces – Northern Cape, Mpumalanga, Free State and Limpopo. However, the lack of funding for public awareness and contact centre still remains a huge challenge</a:t>
            </a:r>
            <a:r>
              <a:rPr lang="en-ZA" sz="1700" dirty="0" smtClean="0"/>
              <a:t>.</a:t>
            </a:r>
          </a:p>
          <a:p>
            <a:pPr algn="just">
              <a:buClr>
                <a:schemeClr val="accent6">
                  <a:lumMod val="75000"/>
                </a:schemeClr>
              </a:buClr>
              <a:buFont typeface="Wingdings" panose="05000000000000000000" pitchFamily="2" charset="2"/>
              <a:buChar char="q"/>
            </a:pPr>
            <a:r>
              <a:rPr lang="en-ZA" sz="1700" dirty="0"/>
              <a:t>There is a need to train qualified installers in underserviced areas to service their communities post the DTT and DTH STBs installation period, as this will help create job opportunities in economically depressed areas. The main objective is to train artisans and customer care </a:t>
            </a:r>
            <a:r>
              <a:rPr lang="en-ZA" sz="1700" dirty="0" smtClean="0"/>
              <a:t>Officers/Consultants to </a:t>
            </a:r>
            <a:r>
              <a:rPr lang="en-ZA" sz="1700" dirty="0"/>
              <a:t>support the government programme of switching over from the current analogue TV to digital broadcast. DTT installer training programme funding is targeting about 2 800 beneficiaries from the local municipalities across the country, specifically rural and underserviced areas.</a:t>
            </a:r>
          </a:p>
          <a:p>
            <a:pPr algn="just">
              <a:buFont typeface="Arial" panose="020B0604020202020204" pitchFamily="34" charset="0"/>
              <a:buChar char="•"/>
            </a:pPr>
            <a:endParaRPr lang="en-ZA" sz="1800" dirty="0" smtClean="0"/>
          </a:p>
          <a:p>
            <a:pPr algn="just">
              <a:buFont typeface="Arial" panose="020B0604020202020204" pitchFamily="34" charset="0"/>
              <a:buChar char="•"/>
            </a:pPr>
            <a:endParaRPr lang="en-ZA" sz="1800" dirty="0"/>
          </a:p>
          <a:p>
            <a:pPr lvl="0" algn="just"/>
            <a:endParaRPr lang="en-ZA" sz="1800" dirty="0" smtClean="0"/>
          </a:p>
        </p:txBody>
      </p:sp>
      <p:sp>
        <p:nvSpPr>
          <p:cNvPr id="5" name="Slide Number Placeholder 4"/>
          <p:cNvSpPr>
            <a:spLocks noGrp="1"/>
          </p:cNvSpPr>
          <p:nvPr>
            <p:ph type="sldNum" sz="quarter" idx="12"/>
          </p:nvPr>
        </p:nvSpPr>
        <p:spPr/>
        <p:txBody>
          <a:bodyPr/>
          <a:lstStyle/>
          <a:p>
            <a:fld id="{8843D58F-2DAB-1446-A47E-C34A82BC1FA1}" type="slidenum">
              <a:rPr lang="en-US" smtClean="0"/>
              <a:pPr/>
              <a:t>6</a:t>
            </a:fld>
            <a:endParaRPr lang="en-US" dirty="0"/>
          </a:p>
        </p:txBody>
      </p:sp>
    </p:spTree>
    <p:extLst>
      <p:ext uri="{BB962C8B-B14F-4D97-AF65-F5344CB8AC3E}">
        <p14:creationId xmlns:p14="http://schemas.microsoft.com/office/powerpoint/2010/main" xmlns="" val="240205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[3]</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07721"/>
            <a:ext cx="8229600" cy="5638799"/>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a:t>AUDIO-VISUAL AND DIGITAL CONTENT</a:t>
            </a:r>
            <a:endParaRPr lang="en-ZA" sz="2000" dirty="0"/>
          </a:p>
          <a:p>
            <a:pPr algn="just">
              <a:buClr>
                <a:schemeClr val="accent6"/>
              </a:buClr>
              <a:buFont typeface="Wingdings" panose="05000000000000000000" pitchFamily="2" charset="2"/>
              <a:buChar char="q"/>
            </a:pPr>
            <a:r>
              <a:rPr lang="en-ZA" sz="1800" dirty="0" smtClean="0"/>
              <a:t>Globally</a:t>
            </a:r>
            <a:r>
              <a:rPr lang="en-ZA" sz="1800" dirty="0"/>
              <a:t>, the audio-visual market structure will be dominated by large vertically integrated companies. This market structure allows large companies to lower costs of production, which increases barriers to entry by new and small players. </a:t>
            </a:r>
            <a:endParaRPr lang="en-ZA" sz="1800" dirty="0" smtClean="0"/>
          </a:p>
          <a:p>
            <a:pPr>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The trend has relevance </a:t>
            </a:r>
            <a:r>
              <a:rPr lang="en-ZA" sz="1800" dirty="0" smtClean="0"/>
              <a:t>nationally. Emerging </a:t>
            </a:r>
            <a:r>
              <a:rPr lang="en-GB" sz="1800" dirty="0" smtClean="0"/>
              <a:t>small, </a:t>
            </a:r>
            <a:r>
              <a:rPr lang="en-GB" sz="1800" dirty="0"/>
              <a:t>medium and micro </a:t>
            </a:r>
            <a:r>
              <a:rPr lang="en-ZA" sz="1800" dirty="0" smtClean="0"/>
              <a:t>audio-visual </a:t>
            </a:r>
            <a:r>
              <a:rPr lang="en-GB" sz="1800" dirty="0" smtClean="0"/>
              <a:t>enterprises </a:t>
            </a:r>
            <a:r>
              <a:rPr lang="en-ZA" sz="1800" dirty="0"/>
              <a:t>(SMMEs) </a:t>
            </a:r>
            <a:r>
              <a:rPr lang="en-ZA" sz="1800" dirty="0" smtClean="0"/>
              <a:t>and </a:t>
            </a:r>
            <a:r>
              <a:rPr lang="en-ZA" sz="1800" dirty="0"/>
              <a:t>freelancers are unable to compete fairly, due to lack of access to the value chain. </a:t>
            </a:r>
            <a:endParaRPr lang="en-ZA" sz="1800" dirty="0" smtClean="0"/>
          </a:p>
          <a:p>
            <a:pPr>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The Audio-Visual and Digital Content strategy provides enabling mechanisms to facilitate ownership of the new audio-visual digital content value chain by previously disadvantaged communities and SMMEs, it also encourages public and private partnerships investment to fund the production of unique South African audio-visual digital content. </a:t>
            </a:r>
            <a:endParaRPr lang="en-ZA" sz="1800" dirty="0" smtClean="0"/>
          </a:p>
          <a:p>
            <a:pPr>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Government encourages industry to promote transformation and equitable ownership of the new audio-visual digital value chain. </a:t>
            </a:r>
          </a:p>
          <a:p>
            <a:pPr marL="0" indent="0" algn="just">
              <a:buNone/>
            </a:pP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397940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[4]</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1"/>
            <a:ext cx="8229600" cy="5638799"/>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a:t>AUDIO-VISUAL AND DIGITAL CONTENT</a:t>
            </a:r>
            <a:endParaRPr lang="en-ZA" sz="2000" dirty="0"/>
          </a:p>
          <a:p>
            <a:pPr algn="just">
              <a:buClr>
                <a:schemeClr val="accent6"/>
              </a:buClr>
              <a:buFont typeface="Wingdings" panose="05000000000000000000" pitchFamily="2" charset="2"/>
              <a:buChar char="q"/>
            </a:pPr>
            <a:r>
              <a:rPr lang="en-ZA" sz="1800" dirty="0" smtClean="0"/>
              <a:t>The </a:t>
            </a:r>
            <a:r>
              <a:rPr lang="en-ZA" sz="1800" dirty="0"/>
              <a:t>South African audio-visual sector continues to have a ripple effect, wherein adjacent industries – tourism, hospitality and equipment vendors – also benefit in the production value chain. The ripple effect also contributes to job creation and economic growth. </a:t>
            </a:r>
            <a:endParaRPr lang="en-ZA" sz="1800" dirty="0" smtClean="0"/>
          </a:p>
          <a:p>
            <a:pPr algn="just">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The South African audio-visual content sector must fulfil democratic, cultural, social and economic needs of its citizens</a:t>
            </a:r>
            <a:r>
              <a:rPr lang="en-ZA" sz="1800" dirty="0" smtClean="0"/>
              <a:t>.</a:t>
            </a:r>
          </a:p>
          <a:p>
            <a:pPr>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The audio-visual and digital content strategy provides collaborative measures to increase content output, inclusion of rural communities and SMMEs in the production cycle, lowering of barriers of entry to the content development sector, e-literacy skills development, funding schemes, marketing and exportation of South African audio-visual digital content. </a:t>
            </a:r>
            <a:endParaRPr lang="en-ZA" sz="1800" dirty="0" smtClean="0"/>
          </a:p>
          <a:p>
            <a:pPr>
              <a:buClr>
                <a:schemeClr val="accent6"/>
              </a:buClr>
              <a:buFont typeface="Wingdings" panose="05000000000000000000" pitchFamily="2" charset="2"/>
              <a:buChar char="q"/>
            </a:pPr>
            <a:endParaRPr lang="en-ZA" sz="1800" dirty="0"/>
          </a:p>
          <a:p>
            <a:pPr algn="just">
              <a:buClr>
                <a:schemeClr val="accent6"/>
              </a:buClr>
              <a:buFont typeface="Wingdings" panose="05000000000000000000" pitchFamily="2" charset="2"/>
              <a:buChar char="q"/>
            </a:pPr>
            <a:r>
              <a:rPr lang="en-ZA" sz="1800" dirty="0"/>
              <a:t>These measures must build a sustainable audio-visual industry which must contribute to economic growth and cultural expression of the people from South Africa.</a:t>
            </a:r>
          </a:p>
          <a:p>
            <a:pPr algn="just">
              <a:buFont typeface="Arial" panose="020B0604020202020204" pitchFamily="34" charset="0"/>
              <a:buChar char="•"/>
            </a:pP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2174551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9"/>
            <a:ext cx="8229600" cy="563562"/>
          </a:xfrm>
        </p:spPr>
        <p:style>
          <a:lnRef idx="0">
            <a:scrgbClr r="0" g="0" b="0"/>
          </a:lnRef>
          <a:fillRef idx="1002">
            <a:schemeClr val="lt1"/>
          </a:fillRef>
          <a:effectRef idx="0">
            <a:scrgbClr r="0" g="0" b="0"/>
          </a:effectRef>
          <a:fontRef idx="major"/>
        </p:style>
        <p:txBody>
          <a:bodyPr>
            <a:noAutofit/>
          </a:bodyPr>
          <a:lstStyle/>
          <a:p>
            <a:pPr algn="l"/>
            <a:r>
              <a:rPr lang="en-ZA" sz="3600" b="1" dirty="0">
                <a:solidFill>
                  <a:schemeClr val="accent6">
                    <a:lumMod val="75000"/>
                  </a:schemeClr>
                </a:solidFill>
                <a:latin typeface="Arial" panose="020B0604020202020204" pitchFamily="34" charset="0"/>
                <a:cs typeface="Arial" panose="020B0604020202020204" pitchFamily="34" charset="0"/>
              </a:rPr>
              <a:t>Situational Analysis – Key </a:t>
            </a:r>
            <a:r>
              <a:rPr lang="en-ZA" sz="3600" b="1" dirty="0" smtClean="0">
                <a:solidFill>
                  <a:schemeClr val="accent6">
                    <a:lumMod val="75000"/>
                  </a:schemeClr>
                </a:solidFill>
                <a:latin typeface="Arial" panose="020B0604020202020204" pitchFamily="34" charset="0"/>
                <a:cs typeface="Arial" panose="020B0604020202020204" pitchFamily="34" charset="0"/>
              </a:rPr>
              <a:t>Issues [5]</a:t>
            </a:r>
            <a:endParaRPr lang="en-ZA" sz="36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0"/>
            <a:ext cx="8229600" cy="577435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a:t>TRANSFORMATION OF THE MEDIA INDUSTRY </a:t>
            </a:r>
            <a:endParaRPr lang="en-ZA" sz="2000" dirty="0"/>
          </a:p>
          <a:p>
            <a:pPr algn="just">
              <a:buClr>
                <a:schemeClr val="accent6">
                  <a:lumMod val="75000"/>
                </a:schemeClr>
              </a:buClr>
              <a:buFont typeface="Wingdings" panose="05000000000000000000" pitchFamily="2" charset="2"/>
              <a:buChar char="q"/>
            </a:pPr>
            <a:r>
              <a:rPr lang="en-GB" sz="1800" dirty="0"/>
              <a:t>In terms of the media environment, a number of constitutional guarantees were introduced that transformed this landscape from one that was severely restricted and state controlled to one in which freedom of expression and by extension freedom of the press and other media was guaranteed. </a:t>
            </a:r>
            <a:endParaRPr lang="en-GB" sz="1800" dirty="0" smtClean="0"/>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Section 16 of the Constitution reflects these freedoms: “Everyone has a right to freedom of </a:t>
            </a:r>
            <a:r>
              <a:rPr lang="en-GB" sz="1800" dirty="0" smtClean="0"/>
              <a:t>expression”.</a:t>
            </a:r>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International principles, policies and practises were drawn upon to make informed decisions about how to create a media environment that was open, accessible, democratic, and diverse. Protocols and charters were signed that </a:t>
            </a:r>
            <a:r>
              <a:rPr lang="en-GB" sz="1800" dirty="0" smtClean="0"/>
              <a:t>summarised many </a:t>
            </a:r>
            <a:r>
              <a:rPr lang="en-GB" sz="1800" dirty="0"/>
              <a:t>of these principles and policies</a:t>
            </a:r>
            <a:r>
              <a:rPr lang="en-GB" sz="1800" dirty="0" smtClean="0"/>
              <a:t>.</a:t>
            </a:r>
          </a:p>
          <a:p>
            <a:pPr algn="just">
              <a:buClr>
                <a:schemeClr val="accent6">
                  <a:lumMod val="75000"/>
                </a:schemeClr>
              </a:buClr>
              <a:buFont typeface="Wingdings" panose="05000000000000000000" pitchFamily="2" charset="2"/>
              <a:buChar char="q"/>
            </a:pPr>
            <a:endParaRPr lang="en-ZA" sz="1800" dirty="0"/>
          </a:p>
          <a:p>
            <a:pPr algn="just">
              <a:buClr>
                <a:schemeClr val="accent6">
                  <a:lumMod val="75000"/>
                </a:schemeClr>
              </a:buClr>
              <a:buFont typeface="Wingdings" panose="05000000000000000000" pitchFamily="2" charset="2"/>
              <a:buChar char="q"/>
            </a:pPr>
            <a:r>
              <a:rPr lang="en-GB" sz="1800" dirty="0"/>
              <a:t>Diversity and plurality of the media space was seen as a key principle guiding a democratic order, much consideration was therefore given to developing policy that would open up access to the media for all South Africans, promote a range of voices (especially from the most vulnerable groups in society), discourage political control and encourage citizen participation. </a:t>
            </a:r>
            <a:endParaRPr lang="en-ZA" sz="1800"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3447257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4024</TotalTime>
  <Words>4238</Words>
  <Application>Microsoft Office PowerPoint</Application>
  <PresentationFormat>On-screen Show (4:3)</PresentationFormat>
  <Paragraphs>680</Paragraphs>
  <Slides>41</Slides>
  <Notes>12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DoC  presentation on the Annual Performance Plan (2017/18 – 2019/20)  </vt:lpstr>
      <vt:lpstr>Presentation overview  </vt:lpstr>
      <vt:lpstr>Introduction and background </vt:lpstr>
      <vt:lpstr>Planning Process </vt:lpstr>
      <vt:lpstr>Situational Analysis – Key Issues [1]</vt:lpstr>
      <vt:lpstr>Situational Analysis – Key Issues [2]</vt:lpstr>
      <vt:lpstr>Situational Analysis – Key Issues [3]</vt:lpstr>
      <vt:lpstr>Situational Analysis – Key Issues [4]</vt:lpstr>
      <vt:lpstr>Situational Analysis – Key Issues [5]</vt:lpstr>
      <vt:lpstr>Situational Analysis – Key Issues [6]</vt:lpstr>
      <vt:lpstr>Situational Analysis – Key Issues [7]</vt:lpstr>
      <vt:lpstr>Slide 12</vt:lpstr>
      <vt:lpstr>Slide 13</vt:lpstr>
      <vt:lpstr>Slide 14</vt:lpstr>
      <vt:lpstr>Slide 15</vt:lpstr>
      <vt:lpstr>Slide 16</vt:lpstr>
      <vt:lpstr>Legislative Mandate</vt:lpstr>
      <vt:lpstr>Legislative Mandate (Cont…</vt:lpstr>
      <vt:lpstr>Strategic Outcome Oriented Goals</vt:lpstr>
      <vt:lpstr>Strategic Outcome Oriented Goals</vt:lpstr>
      <vt:lpstr>Deliverables that will be implemented in the provinces</vt:lpstr>
      <vt:lpstr>Slide 22</vt:lpstr>
      <vt:lpstr>Programme 1 [1]:Administration</vt:lpstr>
      <vt:lpstr>Programme 1 [2]:Administration</vt:lpstr>
      <vt:lpstr>Programme 1 [3]:Administration</vt:lpstr>
      <vt:lpstr>Programme 1 [4]:Administration</vt:lpstr>
      <vt:lpstr>Programme 2  [1]:Communications Policy, Research And Development</vt:lpstr>
      <vt:lpstr>Programme 2 [2]:Communications Policy, Research And Development</vt:lpstr>
      <vt:lpstr>Programme 3 [1]:Industry and Capacity Development</vt:lpstr>
      <vt:lpstr>Programme 3 [2]: Industry and Capacity Development</vt:lpstr>
      <vt:lpstr>Programme 4 [1]:Entity oversight</vt:lpstr>
      <vt:lpstr>Programme 4 [2]:Entity Oversight</vt:lpstr>
      <vt:lpstr>Programme 4 [3]:Entity Oversight</vt:lpstr>
      <vt:lpstr>Slide 34</vt:lpstr>
      <vt:lpstr>Staff Establishment as at 31 March 2017</vt:lpstr>
      <vt:lpstr>BUDGET ALLOCATION OVER THE MTEF PERIOD 2017/18 – 2019/20</vt:lpstr>
      <vt:lpstr>BUDGET ALLOCATION OVER THE MTEF PERIOD 2017/18 – 2019/20</vt:lpstr>
      <vt:lpstr>BUDGET ALLOCATION FOR 2017/18 PER PROGRAMME</vt:lpstr>
      <vt:lpstr>BUDGET ALLOCATION FOR 2017/18 PER PROGRAMME (EXCLUDING TRANSFERS TO PUBLIC ENTITIES &amp; GCIS)</vt:lpstr>
      <vt:lpstr>BUDGET ALLOCATION FOR 2017/18 PER ECONOMIC CLASSIFICATION</vt:lpstr>
      <vt:lpstr>Slide 41</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708</cp:revision>
  <cp:lastPrinted>2017-04-26T12:16:37Z</cp:lastPrinted>
  <dcterms:created xsi:type="dcterms:W3CDTF">2013-08-14T15:53:00Z</dcterms:created>
  <dcterms:modified xsi:type="dcterms:W3CDTF">2017-05-11T12:33:32Z</dcterms:modified>
</cp:coreProperties>
</file>