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2"/>
  </p:notesMasterIdLst>
  <p:sldIdLst>
    <p:sldId id="347" r:id="rId2"/>
    <p:sldId id="375" r:id="rId3"/>
    <p:sldId id="376" r:id="rId4"/>
    <p:sldId id="377" r:id="rId5"/>
    <p:sldId id="378" r:id="rId6"/>
    <p:sldId id="380" r:id="rId7"/>
    <p:sldId id="417" r:id="rId8"/>
    <p:sldId id="410" r:id="rId9"/>
    <p:sldId id="411" r:id="rId10"/>
    <p:sldId id="412" r:id="rId11"/>
    <p:sldId id="424" r:id="rId12"/>
    <p:sldId id="414" r:id="rId13"/>
    <p:sldId id="416" r:id="rId14"/>
    <p:sldId id="415" r:id="rId15"/>
    <p:sldId id="381" r:id="rId16"/>
    <p:sldId id="382" r:id="rId17"/>
    <p:sldId id="383" r:id="rId18"/>
    <p:sldId id="384" r:id="rId19"/>
    <p:sldId id="385" r:id="rId20"/>
    <p:sldId id="386" r:id="rId21"/>
    <p:sldId id="387" r:id="rId22"/>
    <p:sldId id="388" r:id="rId23"/>
    <p:sldId id="389" r:id="rId24"/>
    <p:sldId id="390" r:id="rId25"/>
    <p:sldId id="391" r:id="rId26"/>
    <p:sldId id="392" r:id="rId27"/>
    <p:sldId id="393" r:id="rId28"/>
    <p:sldId id="394" r:id="rId29"/>
    <p:sldId id="395" r:id="rId30"/>
    <p:sldId id="396" r:id="rId31"/>
    <p:sldId id="397" r:id="rId32"/>
    <p:sldId id="398" r:id="rId33"/>
    <p:sldId id="399" r:id="rId34"/>
    <p:sldId id="400" r:id="rId35"/>
    <p:sldId id="401" r:id="rId36"/>
    <p:sldId id="402" r:id="rId37"/>
    <p:sldId id="403" r:id="rId38"/>
    <p:sldId id="404" r:id="rId39"/>
    <p:sldId id="405" r:id="rId40"/>
    <p:sldId id="406" r:id="rId41"/>
    <p:sldId id="407" r:id="rId42"/>
    <p:sldId id="408" r:id="rId43"/>
    <p:sldId id="418" r:id="rId44"/>
    <p:sldId id="419" r:id="rId45"/>
    <p:sldId id="420" r:id="rId46"/>
    <p:sldId id="421" r:id="rId47"/>
    <p:sldId id="423" r:id="rId48"/>
    <p:sldId id="422" r:id="rId49"/>
    <p:sldId id="409" r:id="rId50"/>
    <p:sldId id="373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238" autoAdjust="0"/>
  </p:normalViewPr>
  <p:slideViewPr>
    <p:cSldViewPr>
      <p:cViewPr varScale="1">
        <p:scale>
          <a:sx n="62" d="100"/>
          <a:sy n="62" d="100"/>
        </p:scale>
        <p:origin x="-17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424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ZA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300">
                <a:latin typeface="Arial" panose="020B0604020202020204" pitchFamily="34" charset="0"/>
                <a:cs typeface="Arial" panose="020B0604020202020204" pitchFamily="34" charset="0"/>
              </a:defRPr>
            </a:pPr>
            <a:r>
              <a:rPr lang="en-ZA" sz="1300">
                <a:latin typeface="Arial" panose="020B0604020202020204" pitchFamily="34" charset="0"/>
                <a:cs typeface="Arial" panose="020B0604020202020204" pitchFamily="34" charset="0"/>
              </a:rPr>
              <a:t>Purchasing Manager's Index</a:t>
            </a:r>
          </a:p>
        </c:rich>
      </c:tx>
      <c:layout/>
      <c:overlay val="0"/>
    </c:title>
    <c:autoTitleDeleted val="0"/>
    <c:plotArea>
      <c:layout>
        <c:manualLayout>
          <c:layoutTarget val="inner"/>
          <c:xMode val="edge"/>
          <c:yMode val="edge"/>
          <c:x val="0.10908435201931026"/>
          <c:y val="8.4328105843990045E-2"/>
          <c:w val="0.84371985045497588"/>
          <c:h val="0.73795333656884132"/>
        </c:manualLayout>
      </c:layout>
      <c:lineChart>
        <c:grouping val="standard"/>
        <c:varyColors val="0"/>
        <c:ser>
          <c:idx val="0"/>
          <c:order val="0"/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multiLvlStrRef>
              <c:f>'PMI DATA'!$A$200:$B$215</c:f>
              <c:multiLvlStrCache>
                <c:ptCount val="16"/>
                <c:lvl>
                  <c:pt idx="0">
                    <c:v>Jan</c:v>
                  </c:pt>
                  <c:pt idx="1">
                    <c:v>Feb</c:v>
                  </c:pt>
                  <c:pt idx="2">
                    <c:v>Mar</c:v>
                  </c:pt>
                  <c:pt idx="3">
                    <c:v>Apr</c:v>
                  </c:pt>
                  <c:pt idx="4">
                    <c:v>May</c:v>
                  </c:pt>
                  <c:pt idx="5">
                    <c:v>Jun</c:v>
                  </c:pt>
                  <c:pt idx="6">
                    <c:v>Jul</c:v>
                  </c:pt>
                  <c:pt idx="7">
                    <c:v>Aug</c:v>
                  </c:pt>
                  <c:pt idx="8">
                    <c:v>Sep</c:v>
                  </c:pt>
                  <c:pt idx="9">
                    <c:v>Oct</c:v>
                  </c:pt>
                  <c:pt idx="10">
                    <c:v>Nov</c:v>
                  </c:pt>
                  <c:pt idx="11">
                    <c:v>Dec</c:v>
                  </c:pt>
                  <c:pt idx="12">
                    <c:v>Jan</c:v>
                  </c:pt>
                  <c:pt idx="13">
                    <c:v>Feb</c:v>
                  </c:pt>
                  <c:pt idx="14">
                    <c:v>Mar</c:v>
                  </c:pt>
                  <c:pt idx="15">
                    <c:v>Apr</c:v>
                  </c:pt>
                </c:lvl>
                <c:lvl>
                  <c:pt idx="0">
                    <c:v>2016</c:v>
                  </c:pt>
                  <c:pt idx="12">
                    <c:v>2017</c:v>
                  </c:pt>
                </c:lvl>
              </c:multiLvlStrCache>
            </c:multiLvlStrRef>
          </c:cat>
          <c:val>
            <c:numRef>
              <c:f>'PMI DATA'!$S$200:$S$215</c:f>
              <c:numCache>
                <c:formatCode>0.0</c:formatCode>
                <c:ptCount val="16"/>
                <c:pt idx="0">
                  <c:v>43.82015656795506</c:v>
                </c:pt>
                <c:pt idx="1">
                  <c:v>47.801407567880318</c:v>
                </c:pt>
                <c:pt idx="2">
                  <c:v>50.595606701030803</c:v>
                </c:pt>
                <c:pt idx="3">
                  <c:v>54.434894720218274</c:v>
                </c:pt>
                <c:pt idx="4">
                  <c:v>51.845381163670183</c:v>
                </c:pt>
                <c:pt idx="5">
                  <c:v>52.865117068161901</c:v>
                </c:pt>
                <c:pt idx="6">
                  <c:v>51.967471300080369</c:v>
                </c:pt>
                <c:pt idx="7">
                  <c:v>46.299549331105382</c:v>
                </c:pt>
                <c:pt idx="8">
                  <c:v>48.529769569478233</c:v>
                </c:pt>
                <c:pt idx="9">
                  <c:v>45.855726624666893</c:v>
                </c:pt>
                <c:pt idx="10">
                  <c:v>48.3</c:v>
                </c:pt>
                <c:pt idx="11">
                  <c:v>46.7</c:v>
                </c:pt>
                <c:pt idx="12">
                  <c:v>50.9</c:v>
                </c:pt>
                <c:pt idx="13">
                  <c:v>52.5</c:v>
                </c:pt>
                <c:pt idx="14">
                  <c:v>52.2</c:v>
                </c:pt>
                <c:pt idx="15">
                  <c:v>44.7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53D9-4FE2-AF46-CC5AD084A3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735872"/>
        <c:axId val="40737408"/>
      </c:lineChart>
      <c:catAx>
        <c:axId val="40735872"/>
        <c:scaling>
          <c:orientation val="minMax"/>
        </c:scaling>
        <c:delete val="0"/>
        <c:axPos val="b"/>
        <c:numFmt formatCode="General" sourceLinked="1"/>
        <c:majorTickMark val="out"/>
        <c:minorTickMark val="in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737408"/>
        <c:crosses val="autoZero"/>
        <c:auto val="1"/>
        <c:lblAlgn val="ctr"/>
        <c:lblOffset val="100"/>
        <c:noMultiLvlLbl val="0"/>
      </c:catAx>
      <c:valAx>
        <c:axId val="40737408"/>
        <c:scaling>
          <c:orientation val="minMax"/>
          <c:min val="4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000">
                    <a:latin typeface="Arial" panose="020B0604020202020204" pitchFamily="34" charset="0"/>
                    <a:cs typeface="Arial" panose="020B0604020202020204" pitchFamily="34" charset="0"/>
                  </a:defRPr>
                </a:pPr>
                <a:r>
                  <a:rPr lang="en-US" sz="1000">
                    <a:latin typeface="Arial" panose="020B0604020202020204" pitchFamily="34" charset="0"/>
                    <a:cs typeface="Arial" panose="020B0604020202020204" pitchFamily="34" charset="0"/>
                  </a:rPr>
                  <a:t>Index (2010=100)</a:t>
                </a:r>
              </a:p>
            </c:rich>
          </c:tx>
          <c:layout/>
          <c:overlay val="0"/>
        </c:title>
        <c:numFmt formatCode="0" sourceLinked="0"/>
        <c:majorTickMark val="none"/>
        <c:minorTickMark val="none"/>
        <c:tickLblPos val="nextTo"/>
        <c:txPr>
          <a:bodyPr/>
          <a:lstStyle/>
          <a:p>
            <a:pPr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pPr>
            <a:endParaRPr lang="en-US"/>
          </a:p>
        </c:txPr>
        <c:crossAx val="40735872"/>
        <c:crosses val="autoZero"/>
        <c:crossBetween val="midCat"/>
      </c:valAx>
      <c:spPr>
        <a:solidFill>
          <a:srgbClr val="90ACEC"/>
        </a:solidFill>
      </c:spPr>
    </c:plotArea>
    <c:plotVisOnly val="1"/>
    <c:dispBlanksAs val="gap"/>
    <c:showDLblsOverMax val="0"/>
  </c:chart>
  <c:externalData r:id="rId2">
    <c:autoUpdate val="0"/>
  </c:externalData>
  <c:userShapes r:id="rId3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0.00189</cdr:x>
      <cdr:y>0.93266</cdr:y>
    </cdr:from>
    <cdr:to>
      <cdr:x>0.54356</cdr:x>
      <cdr:y>0.99874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8659" y="2566555"/>
          <a:ext cx="2476494" cy="18184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n-ZA" sz="900" b="1">
              <a:latin typeface="Arial" panose="020B0604020202020204" pitchFamily="34" charset="0"/>
              <a:cs typeface="Arial" panose="020B0604020202020204" pitchFamily="34" charset="0"/>
            </a:rPr>
            <a:t>Source: Bureau</a:t>
          </a:r>
          <a:r>
            <a:rPr lang="en-ZA" sz="900" b="1" baseline="0">
              <a:latin typeface="Arial" panose="020B0604020202020204" pitchFamily="34" charset="0"/>
              <a:cs typeface="Arial" panose="020B0604020202020204" pitchFamily="34" charset="0"/>
            </a:rPr>
            <a:t> for Economic Research Research</a:t>
          </a:r>
          <a:endParaRPr lang="en-ZA" sz="900" b="1">
            <a:latin typeface="Arial" panose="020B0604020202020204" pitchFamily="34" charset="0"/>
            <a:cs typeface="Arial" panose="020B0604020202020204" pitchFamily="34" charset="0"/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793FB6-1469-42EF-B45D-AA0F13303954}" type="datetimeFigureOut">
              <a:rPr lang="en-ZA" smtClean="0"/>
              <a:t>2017/05/08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F9668E-DD03-42CA-89F3-6A5BD2E95FBC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044707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668E-DD03-42CA-89F3-6A5BD2E95FBC}" type="slidenum">
              <a:rPr lang="en-ZA" smtClean="0"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09177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668E-DD03-42CA-89F3-6A5BD2E95FBC}" type="slidenum">
              <a:rPr lang="en-ZA" smtClean="0"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944070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4D74A-4D23-4919-8AEB-5AED8755AEDD}" type="slidenum">
              <a:rPr lang="en-ZA" smtClean="0">
                <a:solidFill>
                  <a:prstClr val="black"/>
                </a:solidFill>
              </a:rPr>
              <a:pPr/>
              <a:t>9</a:t>
            </a:fld>
            <a:endParaRPr lang="en-Z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27949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29DC19-6F81-4362-B30F-BA3E7648A2F5}" type="slidenum">
              <a:rPr lang="en-ZA" smtClean="0">
                <a:solidFill>
                  <a:prstClr val="black"/>
                </a:solidFill>
              </a:rPr>
              <a:pPr/>
              <a:t>11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4496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sz="1200" b="1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SAmanufactured</a:t>
            </a:r>
            <a:r>
              <a:rPr lang="en-ZA" sz="12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 goods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28DDD2-FE20-45AC-BFDF-5E1937D40080}" type="slidenum">
              <a:rPr lang="en-ZA" smtClean="0">
                <a:solidFill>
                  <a:prstClr val="black"/>
                </a:solidFill>
              </a:rPr>
              <a:pPr/>
              <a:t>13</a:t>
            </a:fld>
            <a:endParaRPr lang="en-Z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100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98 % invoices  processed within 14 days.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D0C0743-8BD7-44D2-8F4B-6FA7006356E9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38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32431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33954484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CFBF0E8-C3F0-4570-9B50-96FD3E221E65}" type="slidenum">
              <a:rPr lang="en-US">
                <a:solidFill>
                  <a:prstClr val="black"/>
                </a:solidFill>
              </a:rPr>
              <a:pPr/>
              <a:t>50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68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141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81863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F332B355-8296-48CF-A0A4-26A52966C79D}" type="datetimeFigureOut">
              <a:rPr lang="en-ZA">
                <a:solidFill>
                  <a:srgbClr val="000000"/>
                </a:solidFill>
                <a:cs typeface="Arial" charset="0"/>
              </a:rPr>
              <a:pPr/>
              <a:t>2017/05/08</a:t>
            </a:fld>
            <a:endParaRPr lang="en-Z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202154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250" y="0"/>
            <a:ext cx="9132749" cy="54868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216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181863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F332B355-8296-48CF-A0A4-26A52966C79D}" type="datetimeFigureOut">
              <a:rPr lang="en-ZA">
                <a:solidFill>
                  <a:srgbClr val="000000"/>
                </a:solidFill>
                <a:cs typeface="Arial" charset="0"/>
              </a:rPr>
              <a:pPr/>
              <a:t>2017/05/08</a:t>
            </a:fld>
            <a:endParaRPr lang="en-Z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335083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1812047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ight Triangle 6"/>
          <p:cNvSpPr/>
          <p:nvPr userDrawn="1"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90121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4508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11250" y="0"/>
            <a:ext cx="9132749" cy="54868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5020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  <p:sp>
        <p:nvSpPr>
          <p:cNvPr id="7" name="Title 7"/>
          <p:cNvSpPr>
            <a:spLocks noGrp="1"/>
          </p:cNvSpPr>
          <p:nvPr>
            <p:ph type="title"/>
          </p:nvPr>
        </p:nvSpPr>
        <p:spPr>
          <a:xfrm>
            <a:off x="11250" y="0"/>
            <a:ext cx="9132749" cy="548680"/>
          </a:xfrm>
          <a:solidFill>
            <a:schemeClr val="accent2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3122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 rot="181863">
            <a:off x="201168" y="5870448"/>
            <a:ext cx="2176272" cy="201168"/>
          </a:xfrm>
          <a:prstGeom prst="rect">
            <a:avLst/>
          </a:prstGeom>
        </p:spPr>
        <p:txBody>
          <a:bodyPr/>
          <a:lstStyle/>
          <a:p>
            <a:fld id="{F332B355-8296-48CF-A0A4-26A52966C79D}" type="datetimeFigureOut">
              <a:rPr lang="en-ZA">
                <a:solidFill>
                  <a:srgbClr val="000000"/>
                </a:solidFill>
                <a:cs typeface="Arial" charset="0"/>
              </a:rPr>
              <a:pPr/>
              <a:t>2017/05/08</a:t>
            </a:fld>
            <a:endParaRPr lang="en-ZA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620256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ZA">
              <a:solidFill>
                <a:srgbClr val="434342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71412C-9B9C-447F-B548-61EF3FD6F2EC}" type="slidenum">
              <a:rPr lang="en-ZA" smtClean="0">
                <a:solidFill>
                  <a:srgbClr val="434342"/>
                </a:solidFill>
              </a:rPr>
              <a:pPr/>
              <a:t>‹#›</a:t>
            </a:fld>
            <a:endParaRPr lang="en-ZA">
              <a:solidFill>
                <a:srgbClr val="4343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111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1412C-9B9C-447F-B548-61EF3FD6F2EC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513585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954317"/>
            <a:ext cx="3574257" cy="903684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>
            <a:off x="-2380" y="5954317"/>
            <a:ext cx="9146380" cy="903684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250" y="0"/>
            <a:ext cx="9132749" cy="5486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692696"/>
            <a:ext cx="91440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en-ZA">
              <a:cs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E71412C-9B9C-447F-B548-61EF3FD6F2EC}" type="slidenum">
              <a:rPr lang="en-ZA" smtClean="0">
                <a:cs typeface="Arial" charset="0"/>
              </a:rPr>
              <a:pPr/>
              <a:t>‹#›</a:t>
            </a:fld>
            <a:endParaRPr lang="en-ZA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56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themeOverride" Target="../theme/themeOverride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 Cover 2012-201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0"/>
          <a:stretch/>
        </p:blipFill>
        <p:spPr bwMode="auto">
          <a:xfrm>
            <a:off x="0" y="-27384"/>
            <a:ext cx="7547610" cy="6878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07504" y="1556792"/>
            <a:ext cx="8928992" cy="3243965"/>
          </a:xfrm>
          <a:prstGeom prst="rect">
            <a:avLst/>
          </a:prstGeom>
          <a:solidFill>
            <a:srgbClr val="FF6600"/>
          </a:solidFill>
        </p:spPr>
        <p:txBody>
          <a:bodyPr wrap="square" rtlCol="0">
            <a:spAutoFit/>
          </a:bodyPr>
          <a:lstStyle/>
          <a:p>
            <a:pPr algn="ctr"/>
            <a:endParaRPr lang="en-US" sz="2400" dirty="0" smtClean="0"/>
          </a:p>
          <a:p>
            <a:pPr algn="ctr"/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Presentation to the </a:t>
            </a: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Select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Committee </a:t>
            </a:r>
            <a:b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Trade and International Relations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the </a:t>
            </a:r>
            <a:r>
              <a:rPr lang="en-US" sz="2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dti’s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2017-2020 Annual Performance Plan</a:t>
            </a:r>
            <a:endParaRPr lang="en-US" sz="2400" dirty="0"/>
          </a:p>
          <a:p>
            <a:pPr algn="ctr"/>
            <a:endParaRPr lang="en-US" sz="2400" dirty="0" smtClean="0"/>
          </a:p>
          <a:p>
            <a:pPr algn="ctr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Date: 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10 May 2017</a:t>
            </a: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endParaRPr lang="en-US" b="1" dirty="0"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algn="ctr">
              <a:lnSpc>
                <a:spcPct val="90000"/>
              </a:lnSpc>
              <a:defRPr/>
            </a:pP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Director-General</a:t>
            </a:r>
          </a:p>
          <a:p>
            <a:pPr algn="ctr">
              <a:lnSpc>
                <a:spcPct val="90000"/>
              </a:lnSpc>
              <a:defRPr/>
            </a:pPr>
            <a:r>
              <a:rPr lang="en-US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Mr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Lionel October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43808" y="5945357"/>
            <a:ext cx="1031075" cy="946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1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8AB8-FF97-4A82-A22D-E80BE3FF4F18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10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83568" y="116632"/>
            <a:ext cx="8353300" cy="504056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ZA" sz="3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 </a:t>
            </a:r>
            <a:r>
              <a:rPr lang="en-ZA" sz="3200" b="1" dirty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</a:t>
            </a:r>
            <a:r>
              <a:rPr lang="en-ZA" sz="3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2016 </a:t>
            </a:r>
            <a:r>
              <a:rPr lang="en-ZA" sz="3200" b="1" dirty="0" err="1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Cont</a:t>
            </a:r>
            <a:r>
              <a:rPr lang="en-ZA" sz="3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’…</a:t>
            </a:r>
            <a:endParaRPr lang="af-ZA" sz="3200" b="1" dirty="0">
              <a:ln w="1143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412" y="764704"/>
            <a:ext cx="8279086" cy="5054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412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88" y="764704"/>
            <a:ext cx="9144000" cy="5184576"/>
          </a:xfrm>
          <a:solidFill>
            <a:schemeClr val="bg1"/>
          </a:solidFill>
        </p:spPr>
        <p:txBody>
          <a:bodyPr numCol="2">
            <a:noAutofit/>
          </a:bodyPr>
          <a:lstStyle/>
          <a:p>
            <a:pPr>
              <a:buFont typeface="Wingdings" pitchFamily="2" charset="2"/>
              <a:buChar char="q"/>
            </a:pPr>
            <a:r>
              <a:rPr lang="en-ZA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Absa Purchasing Managers’ Index (PMI) rose from 50.9 index points in January to 52.5 index points in February 2017 however dropped to 44.7 index points in April 2017. </a:t>
            </a:r>
          </a:p>
          <a:p>
            <a:pPr>
              <a:buFont typeface="Wingdings" pitchFamily="2" charset="2"/>
              <a:buChar char="q"/>
            </a:pPr>
            <a:r>
              <a:rPr lang="en-ZA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following sub-components of PMI dropped sharply in April 2017.</a:t>
            </a:r>
          </a:p>
          <a:p>
            <a:pPr marL="708025" indent="-354013">
              <a:buFont typeface="Arial"/>
              <a:buChar char="•"/>
            </a:pP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Purchasing </a:t>
            </a:r>
            <a:r>
              <a:rPr lang="en-ZA" sz="2000" b="0" dirty="0">
                <a:latin typeface="Calibri" panose="020F0502020204030204" pitchFamily="34" charset="0"/>
                <a:cs typeface="Calibri" panose="020F0502020204030204" pitchFamily="34" charset="0"/>
              </a:rPr>
              <a:t>Commitments </a:t>
            </a: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Index </a:t>
            </a:r>
          </a:p>
          <a:p>
            <a:pPr marL="708025" indent="-354013">
              <a:buFont typeface="Arial"/>
              <a:buChar char="•"/>
            </a:pP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New Sales Orders index </a:t>
            </a:r>
          </a:p>
          <a:p>
            <a:pPr marL="708025" indent="-354013">
              <a:buFont typeface="Arial"/>
              <a:buChar char="•"/>
            </a:pP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Inventories Index</a:t>
            </a:r>
          </a:p>
          <a:p>
            <a:pPr marL="708025" indent="-354013">
              <a:buFont typeface="Arial"/>
              <a:buChar char="•"/>
            </a:pP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Business </a:t>
            </a:r>
            <a:r>
              <a:rPr lang="en-ZA" sz="2000" b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ctivity Index</a:t>
            </a:r>
          </a:p>
          <a:p>
            <a:pPr marL="708025" indent="-354013">
              <a:buFont typeface="Arial"/>
              <a:buChar char="•"/>
            </a:pPr>
            <a:endParaRPr lang="en-ZA" sz="20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20688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ZA" sz="3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 upward trajectory</a:t>
            </a:r>
            <a:endParaRPr lang="af-ZA" sz="3200" b="1" dirty="0">
              <a:ln w="11430"/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Slide Number Placeholder 4"/>
          <p:cNvSpPr txBox="1">
            <a:spLocks/>
          </p:cNvSpPr>
          <p:nvPr/>
        </p:nvSpPr>
        <p:spPr>
          <a:xfrm>
            <a:off x="8406000" y="6170400"/>
            <a:ext cx="502920" cy="502920"/>
          </a:xfrm>
          <a:prstGeom prst="ellipse">
            <a:avLst/>
          </a:prstGeom>
          <a:noFill/>
          <a:ln w="190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A0B65-A4B5-49B3-8240-7A2189C3AD29}" type="slidenum">
              <a:rPr lang="en-ZA" sz="14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11</a:t>
            </a:fld>
            <a:endParaRPr lang="en-ZA" sz="1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4788024" y="764704"/>
          <a:ext cx="4370864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3858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ctr"/>
            <a:r>
              <a:rPr lang="en-ZA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Substantial Jobs created in Q4 2016</a:t>
            </a:r>
            <a:endParaRPr lang="en-Z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836712"/>
            <a:ext cx="4427984" cy="496855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65125" indent="-365125">
              <a:spcBef>
                <a:spcPts val="600"/>
              </a:spcBef>
              <a:buFont typeface="Wingdings" charset="2"/>
              <a:buChar char="q"/>
            </a:pPr>
            <a:r>
              <a:rPr lang="en-ZA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Employment increased by 235,000 in the Oct-Dec 2016 quarter.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Largest </a:t>
            </a:r>
            <a:r>
              <a:rPr lang="en-US" sz="2400" b="0" dirty="0">
                <a:latin typeface="Calibri" panose="020F0502020204030204" pitchFamily="34" charset="0"/>
                <a:cs typeface="Calibri" panose="020F0502020204030204" pitchFamily="34" charset="0"/>
              </a:rPr>
              <a:t>employment increases were recorded </a:t>
            </a: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in:</a:t>
            </a:r>
          </a:p>
          <a:p>
            <a:pPr marL="539750" lvl="2" indent="-363538" algn="just">
              <a:spcBef>
                <a:spcPts val="600"/>
              </a:spcBef>
              <a:buClrTx/>
              <a:buFont typeface="Arial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Comm. &amp; Social Services – 73,000</a:t>
            </a:r>
          </a:p>
          <a:p>
            <a:pPr marL="539750" lvl="2" indent="-363538" algn="just">
              <a:spcBef>
                <a:spcPts val="600"/>
              </a:spcBef>
              <a:buClrTx/>
              <a:buFont typeface="Arial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Transport – 46,000</a:t>
            </a:r>
          </a:p>
          <a:p>
            <a:pPr marL="539750" lvl="2" indent="-363538" algn="just">
              <a:spcBef>
                <a:spcPts val="600"/>
              </a:spcBef>
              <a:buClrTx/>
              <a:buFont typeface="Arial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Manufacturing – 44,000 </a:t>
            </a:r>
          </a:p>
          <a:p>
            <a:pPr marL="539750" lvl="2" indent="-363538" algn="just">
              <a:spcBef>
                <a:spcPts val="600"/>
              </a:spcBef>
              <a:buClrTx/>
              <a:buFont typeface="Arial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Agriculture – 38,000 </a:t>
            </a:r>
          </a:p>
          <a:p>
            <a:pPr marL="539750" lvl="2" indent="-363538" algn="just">
              <a:spcBef>
                <a:spcPts val="600"/>
              </a:spcBef>
              <a:buClrTx/>
              <a:buFont typeface="Arial"/>
              <a:buChar char="•"/>
            </a:pPr>
            <a:r>
              <a:rPr lang="en-US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Trade – 24,000.</a:t>
            </a:r>
            <a:endParaRPr lang="en-US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5125" indent="-365125">
              <a:spcBef>
                <a:spcPts val="600"/>
              </a:spcBef>
              <a:buFont typeface="Wingdings" charset="2"/>
              <a:buChar char="q"/>
            </a:pPr>
            <a:r>
              <a:rPr lang="en-US" sz="24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Employment declined in 2 sectors:</a:t>
            </a:r>
          </a:p>
          <a:p>
            <a:pPr marL="539750" indent="-363538" algn="just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Mining – 17,000</a:t>
            </a:r>
          </a:p>
          <a:p>
            <a:pPr marL="539750" indent="-363538" algn="just">
              <a:spcBef>
                <a:spcPts val="600"/>
              </a:spcBef>
              <a:buFont typeface="Arial"/>
              <a:buChar char="•"/>
            </a:pPr>
            <a:r>
              <a:rPr lang="en-US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Construction – 9,000</a:t>
            </a:r>
            <a:endParaRPr lang="en-US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pPr>
              <a:defRPr/>
            </a:pPr>
            <a:fld id="{7130B0FA-2427-2944-B0B0-892A86E85333}" type="slidenum">
              <a:rPr lang="en-ZA" sz="14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12</a:t>
            </a:fld>
            <a:endParaRPr lang="en-ZA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809309" y="308027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925599"/>
            <a:ext cx="4572396" cy="4980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38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4000" cy="908719"/>
          </a:xfrm>
        </p:spPr>
        <p:txBody>
          <a:bodyPr/>
          <a:lstStyle/>
          <a:p>
            <a:r>
              <a:rPr lang="en-ZA" sz="32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SADC - biggest regional market for SA’s MANUFACTURED GOODS</a:t>
            </a:r>
            <a:endParaRPr lang="en-ZA" sz="3200"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783" y="1382691"/>
            <a:ext cx="4355976" cy="453650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>
              <a:buFont typeface="Wingdings" charset="2"/>
              <a:buChar char="q"/>
            </a:pP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Exports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to Africa 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increased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by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4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% to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reach 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R80 </a:t>
            </a:r>
            <a:r>
              <a:rPr lang="en-GB" sz="17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Q4 2016,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R77 </a:t>
            </a:r>
            <a:r>
              <a:rPr lang="en-GB" sz="17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Q3 2016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GB" sz="1700" b="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charset="2"/>
              <a:buChar char="q"/>
              <a:tabLst>
                <a:tab pos="854075" algn="l"/>
              </a:tabLst>
            </a:pP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Q4 2016,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bout 79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% of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the total </a:t>
            </a: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exported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goods were 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manufactured goods, while</a:t>
            </a: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13% were 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mining products. </a:t>
            </a:r>
          </a:p>
          <a:p>
            <a:pPr algn="just">
              <a:buFont typeface="Wingdings" charset="2"/>
              <a:buChar char="q"/>
              <a:tabLst>
                <a:tab pos="854075" algn="l"/>
              </a:tabLst>
            </a:pP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SADC, remains the biggest market for SA’s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manufactured goods in 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Africa accounting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for almost 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88%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of 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total manufactured exports to Africa. </a:t>
            </a:r>
          </a:p>
          <a:p>
            <a:pPr algn="just">
              <a:buFont typeface="Wingdings" charset="2"/>
              <a:buChar char="q"/>
              <a:tabLst>
                <a:tab pos="854075" algn="l"/>
              </a:tabLst>
            </a:pP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SA demand for goods from Africa decreased by 7% in Q4 2016 to mark R28 </a:t>
            </a:r>
            <a:r>
              <a:rPr lang="en-GB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R30 </a:t>
            </a:r>
            <a:r>
              <a:rPr lang="en-GB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Q3 2016.</a:t>
            </a:r>
            <a:endParaRPr lang="en-ZA" sz="17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>
              <a:buFont typeface="Wingdings" charset="2"/>
              <a:buChar char="q"/>
            </a:pP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GB" sz="1700" b="0" dirty="0">
                <a:latin typeface="Calibri" panose="020F0502020204030204" pitchFamily="34" charset="0"/>
                <a:cs typeface="Calibri" panose="020F0502020204030204" pitchFamily="34" charset="0"/>
              </a:rPr>
              <a:t>trade surplus with Africa 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grew by R 5 </a:t>
            </a:r>
            <a:r>
              <a:rPr lang="en-GB" sz="17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to reach </a:t>
            </a:r>
            <a:r>
              <a:rPr lang="en-GB" sz="1700" dirty="0">
                <a:latin typeface="Calibri" panose="020F0502020204030204" pitchFamily="34" charset="0"/>
                <a:cs typeface="Calibri" panose="020F0502020204030204" pitchFamily="34" charset="0"/>
              </a:rPr>
              <a:t>R53 </a:t>
            </a:r>
            <a:r>
              <a:rPr lang="en-GB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GB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US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Q4 2016,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from R48 </a:t>
            </a:r>
            <a:r>
              <a:rPr lang="en-GB" sz="1700" b="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GB" sz="17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Q3 2016. </a:t>
            </a:r>
            <a:endParaRPr lang="en-ZA" sz="17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30B0FA-2427-2944-B0B0-892A86E85333}" type="slidenum">
              <a:rPr lang="en-ZA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defRPr/>
              </a:pPr>
              <a:t>13</a:t>
            </a:fld>
            <a:endParaRPr lang="en-ZA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487" y="908720"/>
            <a:ext cx="4694327" cy="5051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317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0" y="692696"/>
            <a:ext cx="4354759" cy="5252058"/>
          </a:xfrm>
          <a:solidFill>
            <a:schemeClr val="bg1"/>
          </a:solidFill>
        </p:spPr>
        <p:txBody>
          <a:bodyPr/>
          <a:lstStyle/>
          <a:p>
            <a:pPr marL="0" indent="0" algn="just">
              <a:buNone/>
            </a:pPr>
            <a:r>
              <a:rPr lang="en-ZA" sz="165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exports to the world contracted in Q4 2016</a:t>
            </a:r>
            <a:endParaRPr lang="en-ZA" sz="1650" dirty="0" smtClean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indent="-227013" algn="just">
              <a:tabLst>
                <a:tab pos="227013" algn="l"/>
              </a:tabLst>
            </a:pP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exports to the world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decreased 1.1%  from R275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Q3 2016 to R272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Q4 2016.</a:t>
            </a:r>
          </a:p>
          <a:p>
            <a:pPr marL="227013" indent="-227013" algn="just"/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34% of 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goods were destined to the following top five export partners: </a:t>
            </a:r>
            <a:r>
              <a:rPr lang="en-ZA" sz="17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China 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R27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ZA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US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(R18.3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ZA" sz="17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Germany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(R18.2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en-ZA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Botswana 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R14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and </a:t>
            </a:r>
            <a:r>
              <a:rPr lang="en-ZA" sz="1700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Namibia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(R13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 marL="227013" indent="-227013" algn="just"/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Imports from 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world, contracted by 2.5%, reaching R274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</a:t>
            </a:r>
            <a:r>
              <a:rPr lang="en-Z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Q4 2016 from R281 </a:t>
            </a:r>
            <a:r>
              <a:rPr lang="en-ZA" sz="17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 in Q3 2016. This was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attributed to a decrease in demand </a:t>
            </a:r>
            <a:r>
              <a:rPr lang="en-ZA" sz="1700" dirty="0" smtClean="0"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manufactured goods (-2.6%) and agriculture, forestry and fishing products (-25%). </a:t>
            </a:r>
            <a:endParaRPr lang="en-ZA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27013" indent="-227013" algn="just"/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Q4 2016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trade deficit </a:t>
            </a:r>
            <a:r>
              <a:rPr lang="en-ZA" sz="17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the rest of the 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world improved to R2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from R6 </a:t>
            </a:r>
            <a:r>
              <a:rPr lang="en-ZA" sz="1700" dirty="0" err="1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bn</a:t>
            </a:r>
            <a:r>
              <a:rPr lang="en-ZA" sz="1700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 Q3 2016. </a:t>
            </a:r>
            <a:endParaRPr lang="en-ZA" sz="17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n-ZA" sz="1600" dirty="0">
              <a:solidFill>
                <a:schemeClr val="tx1"/>
              </a:solidFill>
              <a:latin typeface="Cambria" panose="02040503050406030204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439E2F-0646-E548-8263-AC6343DC50F6}" type="slidenum">
              <a:rPr lang="en-ZA" smtClean="0"/>
              <a:pPr>
                <a:defRPr/>
              </a:pPr>
              <a:t>14</a:t>
            </a:fld>
            <a:endParaRPr lang="en-Z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-33581"/>
            <a:ext cx="8686800" cy="622558"/>
          </a:xfrm>
        </p:spPr>
        <p:txBody>
          <a:bodyPr/>
          <a:lstStyle/>
          <a:p>
            <a:pPr algn="ctr"/>
            <a:r>
              <a:rPr lang="en-ZA" sz="3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 trade with the rest of the world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468" y="692696"/>
            <a:ext cx="4474852" cy="5346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46497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 Cover 2012-20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21169" r="1263" b="15001"/>
          <a:stretch/>
        </p:blipFill>
        <p:spPr bwMode="auto">
          <a:xfrm>
            <a:off x="1596390" y="0"/>
            <a:ext cx="754761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BEC8B7-615B-455D-AFD8-7E7A116A67DE}" type="slidenum">
              <a:rPr lang="en-US" smtClean="0">
                <a:latin typeface="Times" pitchFamily="18" charset="0"/>
              </a:rPr>
              <a:pPr/>
              <a:t>15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09600"/>
            <a:ext cx="7786716" cy="4764088"/>
          </a:xfrm>
        </p:spPr>
        <p:txBody>
          <a:bodyPr/>
          <a:lstStyle/>
          <a:p>
            <a:pPr eaLnBrk="1" hangingPunct="1"/>
            <a:r>
              <a:rPr lang="en-ZA" sz="2800" b="1" dirty="0" smtClean="0">
                <a:latin typeface="Arial" charset="0"/>
              </a:rPr>
              <a:t>KEY PLANNED INTERVENTIONS </a:t>
            </a:r>
            <a:br>
              <a:rPr lang="en-ZA" sz="2800" b="1" dirty="0" smtClean="0">
                <a:latin typeface="Arial" charset="0"/>
              </a:rPr>
            </a:br>
            <a:r>
              <a:rPr lang="en-ZA" sz="2800" b="1" dirty="0" smtClean="0">
                <a:latin typeface="Arial" charset="0"/>
              </a:rPr>
              <a:t>FOR 2017/18 FINANCIAL YEAR</a:t>
            </a:r>
            <a:endParaRPr lang="en-GB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1217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F9B88B0-E157-4051-AE1F-032E725AB6DB}" type="slidenum">
              <a:rPr lang="en-US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pPr/>
              <a:t>16</a:t>
            </a:fld>
            <a:endParaRPr lang="en-US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549275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KEY INTERVENTIONS – INDUSTRIAL DEVELOPMENT</a:t>
            </a:r>
          </a:p>
        </p:txBody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908050"/>
            <a:ext cx="8928992" cy="4681538"/>
          </a:xfrm>
        </p:spPr>
        <p:txBody>
          <a:bodyPr/>
          <a:lstStyle/>
          <a:p>
            <a:pPr lvl="0" algn="just">
              <a:buBlip>
                <a:blip r:embed="rId2"/>
              </a:buBlip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Upscale industrial policy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by submitting for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tabling the annual rolling Industrial Policy Action Plan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(IPAP)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to Cabinet and produce quarterly implementation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reports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  <a:defRPr/>
            </a:pP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  <a:defRPr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Value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ZA" sz="2000" b="1" dirty="0">
                <a:latin typeface="Arial" pitchFamily="34" charset="0"/>
                <a:cs typeface="Arial" pitchFamily="34" charset="0"/>
              </a:rPr>
              <a:t>projected </a:t>
            </a: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investments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across all incentives</a:t>
            </a: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to be leveraged from projects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approved- R15 billion</a:t>
            </a:r>
          </a:p>
          <a:p>
            <a:pPr algn="just">
              <a:buBlip>
                <a:blip r:embed="rId2"/>
              </a:buBlip>
              <a:defRPr/>
            </a:pP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  <a:defRPr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Projected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number of </a:t>
            </a:r>
            <a:r>
              <a:rPr lang="en-ZA" sz="2000" b="1" dirty="0" smtClean="0">
                <a:latin typeface="Arial" pitchFamily="34" charset="0"/>
                <a:cs typeface="Arial" pitchFamily="34" charset="0"/>
              </a:rPr>
              <a:t>new </a:t>
            </a:r>
            <a:r>
              <a:rPr lang="en-ZA" sz="2000" b="1" dirty="0">
                <a:latin typeface="Arial" pitchFamily="34" charset="0"/>
                <a:cs typeface="Arial" pitchFamily="34" charset="0"/>
              </a:rPr>
              <a:t>jobs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supported and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number of jobs to be </a:t>
            </a:r>
            <a:r>
              <a:rPr lang="en-ZA" sz="2000" b="1" dirty="0">
                <a:latin typeface="Arial" pitchFamily="34" charset="0"/>
                <a:cs typeface="Arial" pitchFamily="34" charset="0"/>
              </a:rPr>
              <a:t>retained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from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enterprises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approved 6 000</a:t>
            </a:r>
          </a:p>
          <a:p>
            <a:pPr marL="0" indent="0" algn="just">
              <a:buNone/>
              <a:defRPr/>
            </a:pPr>
            <a:endParaRPr lang="en-ZA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  <a:defRPr/>
            </a:pPr>
            <a:r>
              <a:rPr lang="en-ZA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Number of enterprises/projects approved for </a:t>
            </a:r>
            <a:r>
              <a:rPr lang="en-ZA" sz="2000" b="1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financial support </a:t>
            </a:r>
            <a:r>
              <a:rPr lang="en-ZA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across </a:t>
            </a:r>
            <a:r>
              <a:rPr lang="en-ZA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all </a:t>
            </a:r>
            <a:r>
              <a:rPr lang="en-ZA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incentives 800</a:t>
            </a:r>
            <a:endParaRPr lang="en-ZA" sz="2000" dirty="0">
              <a:solidFill>
                <a:srgbClr val="000000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435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Industrial Development 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2408314"/>
              </p:ext>
            </p:extLst>
          </p:nvPr>
        </p:nvGraphicFramePr>
        <p:xfrm>
          <a:off x="180966" y="647688"/>
          <a:ext cx="8816939" cy="364540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19518">
                  <a:extLst>
                    <a:ext uri="{9D8B030D-6E8A-4147-A177-3AD203B41FA5}">
                      <a16:colId xmlns:a16="http://schemas.microsoft.com/office/drawing/2014/main" xmlns="" val="3900018565"/>
                    </a:ext>
                  </a:extLst>
                </a:gridCol>
                <a:gridCol w="1123334">
                  <a:extLst>
                    <a:ext uri="{9D8B030D-6E8A-4147-A177-3AD203B41FA5}">
                      <a16:colId xmlns:a16="http://schemas.microsoft.com/office/drawing/2014/main" xmlns="" val="294393867"/>
                    </a:ext>
                  </a:extLst>
                </a:gridCol>
                <a:gridCol w="1123334">
                  <a:extLst>
                    <a:ext uri="{9D8B030D-6E8A-4147-A177-3AD203B41FA5}">
                      <a16:colId xmlns:a16="http://schemas.microsoft.com/office/drawing/2014/main" xmlns="" val="330571558"/>
                    </a:ext>
                  </a:extLst>
                </a:gridCol>
                <a:gridCol w="804837">
                  <a:extLst>
                    <a:ext uri="{9D8B030D-6E8A-4147-A177-3AD203B41FA5}">
                      <a16:colId xmlns:a16="http://schemas.microsoft.com/office/drawing/2014/main" xmlns="" val="843284227"/>
                    </a:ext>
                  </a:extLst>
                </a:gridCol>
                <a:gridCol w="804837">
                  <a:extLst>
                    <a:ext uri="{9D8B030D-6E8A-4147-A177-3AD203B41FA5}">
                      <a16:colId xmlns:a16="http://schemas.microsoft.com/office/drawing/2014/main" xmlns="" val="2329110998"/>
                    </a:ext>
                  </a:extLst>
                </a:gridCol>
                <a:gridCol w="791481">
                  <a:extLst>
                    <a:ext uri="{9D8B030D-6E8A-4147-A177-3AD203B41FA5}">
                      <a16:colId xmlns:a16="http://schemas.microsoft.com/office/drawing/2014/main" xmlns="" val="103450243"/>
                    </a:ext>
                  </a:extLst>
                </a:gridCol>
                <a:gridCol w="762876">
                  <a:extLst>
                    <a:ext uri="{9D8B030D-6E8A-4147-A177-3AD203B41FA5}">
                      <a16:colId xmlns:a16="http://schemas.microsoft.com/office/drawing/2014/main" xmlns="" val="2098480890"/>
                    </a:ext>
                  </a:extLst>
                </a:gridCol>
                <a:gridCol w="762876">
                  <a:extLst>
                    <a:ext uri="{9D8B030D-6E8A-4147-A177-3AD203B41FA5}">
                      <a16:colId xmlns:a16="http://schemas.microsoft.com/office/drawing/2014/main" xmlns="" val="1898573016"/>
                    </a:ext>
                  </a:extLst>
                </a:gridCol>
                <a:gridCol w="762876">
                  <a:extLst>
                    <a:ext uri="{9D8B030D-6E8A-4147-A177-3AD203B41FA5}">
                      <a16:colId xmlns:a16="http://schemas.microsoft.com/office/drawing/2014/main" xmlns="" val="901349102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1401212455"/>
                    </a:ext>
                  </a:extLst>
                </a:gridCol>
              </a:tblGrid>
              <a:tr h="9370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b="1" kern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ZA" sz="800" b="1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5-year Target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4876"/>
                  </a:ext>
                </a:extLst>
              </a:tr>
              <a:tr h="9076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613170"/>
                  </a:ext>
                </a:extLst>
              </a:tr>
              <a:tr h="34358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Grow the manufacturing sector to promote industrial development, job creation, investment and exports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GB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Annual rolling IPAP, aimed at facilitating a process of structural change involving upgrading and diversification to achieve sustained growth and job creation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1.8 New iteration of IPAP submitted for tabling in Cabinet annually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IPAP 2013/14-2015/16 was successfully approved by Cabinet in March 2013 and successfully launched on 4 April 2013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IPAP 2015/16 endorsed by the Economic Cluster and awaiting Cabinet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eaLnBrk="0" fontAlgn="base" hangingPunct="0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Annual Rolling IPAP 2016/17 finalised and submitted to Minister for approval and tabling in Cabinet.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IPAP tabled in Cabinet in April 2016 and launched on 9 May 2016.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Annual Rolling IPAP 2018/19 submitted to Minister for tabling in Cabinet by March 2018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Annual Rolling IPAP 2019/20 submitted to Minister for tabling in Cabinet by March 2019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Annual Rolling IPAP 2020/21 submitted to Minister for tabling in Cabinet by March 2020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60917337"/>
                  </a:ext>
                </a:extLst>
              </a:tr>
              <a:tr h="6559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GB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Instruments rolled out to facilitate strategic use of public procurement to enhance local productive capabilities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1.9 Number of implementation reports on IPAP tabled at Minister’s Review Meetings per year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4 implementation reports tabled at IPAP Review Meeting in June 2013, September 2013, November 2013 and February 2014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Additionally, IPAP Annual Report prepared and approved by DG and Minister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4 implementation reports tabled at IPAP review meetings in July, October and November 2014 and in January 2015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Annual Report for 2013/14 was tabled in Parliament in September 2014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3 implementation reports on IPAP tabled at Minister’s Review Meetings on 17 July, 17 September and 1 December 2015.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 </a:t>
                      </a: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implementation report on IPAP tabled at Minister’s Review Meetings on 22 August 2017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4 Implementation reports on IPAP prepared for the Minister’s Review Meetings per year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4 Implementation reports on IPAP prepared for the Minister’s Review Meetings per year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4 Implementation reports on IPAP prepared for the Minister’s Review Meetings per year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5075213"/>
                  </a:ext>
                </a:extLst>
              </a:tr>
              <a:tr h="43146">
                <a:tc gridSpan="10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is based on verified Quarter Two Report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390761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52846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Industrial Development 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40919" y="5373216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9299847"/>
              </p:ext>
            </p:extLst>
          </p:nvPr>
        </p:nvGraphicFramePr>
        <p:xfrm>
          <a:off x="180966" y="669528"/>
          <a:ext cx="8816939" cy="2687464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119518">
                  <a:extLst>
                    <a:ext uri="{9D8B030D-6E8A-4147-A177-3AD203B41FA5}">
                      <a16:colId xmlns:a16="http://schemas.microsoft.com/office/drawing/2014/main" xmlns="" val="3900018565"/>
                    </a:ext>
                  </a:extLst>
                </a:gridCol>
                <a:gridCol w="1123334">
                  <a:extLst>
                    <a:ext uri="{9D8B030D-6E8A-4147-A177-3AD203B41FA5}">
                      <a16:colId xmlns:a16="http://schemas.microsoft.com/office/drawing/2014/main" xmlns="" val="294393867"/>
                    </a:ext>
                  </a:extLst>
                </a:gridCol>
                <a:gridCol w="1123334">
                  <a:extLst>
                    <a:ext uri="{9D8B030D-6E8A-4147-A177-3AD203B41FA5}">
                      <a16:colId xmlns:a16="http://schemas.microsoft.com/office/drawing/2014/main" xmlns="" val="330571558"/>
                    </a:ext>
                  </a:extLst>
                </a:gridCol>
                <a:gridCol w="804837">
                  <a:extLst>
                    <a:ext uri="{9D8B030D-6E8A-4147-A177-3AD203B41FA5}">
                      <a16:colId xmlns:a16="http://schemas.microsoft.com/office/drawing/2014/main" xmlns="" val="843284227"/>
                    </a:ext>
                  </a:extLst>
                </a:gridCol>
                <a:gridCol w="804837">
                  <a:extLst>
                    <a:ext uri="{9D8B030D-6E8A-4147-A177-3AD203B41FA5}">
                      <a16:colId xmlns:a16="http://schemas.microsoft.com/office/drawing/2014/main" xmlns="" val="2329110998"/>
                    </a:ext>
                  </a:extLst>
                </a:gridCol>
                <a:gridCol w="791481">
                  <a:extLst>
                    <a:ext uri="{9D8B030D-6E8A-4147-A177-3AD203B41FA5}">
                      <a16:colId xmlns:a16="http://schemas.microsoft.com/office/drawing/2014/main" xmlns="" val="103450243"/>
                    </a:ext>
                  </a:extLst>
                </a:gridCol>
                <a:gridCol w="762876">
                  <a:extLst>
                    <a:ext uri="{9D8B030D-6E8A-4147-A177-3AD203B41FA5}">
                      <a16:colId xmlns:a16="http://schemas.microsoft.com/office/drawing/2014/main" xmlns="" val="2098480890"/>
                    </a:ext>
                  </a:extLst>
                </a:gridCol>
                <a:gridCol w="762876">
                  <a:extLst>
                    <a:ext uri="{9D8B030D-6E8A-4147-A177-3AD203B41FA5}">
                      <a16:colId xmlns:a16="http://schemas.microsoft.com/office/drawing/2014/main" xmlns="" val="1898573016"/>
                    </a:ext>
                  </a:extLst>
                </a:gridCol>
                <a:gridCol w="762876">
                  <a:extLst>
                    <a:ext uri="{9D8B030D-6E8A-4147-A177-3AD203B41FA5}">
                      <a16:colId xmlns:a16="http://schemas.microsoft.com/office/drawing/2014/main" xmlns="" val="901349102"/>
                    </a:ext>
                  </a:extLst>
                </a:gridCol>
                <a:gridCol w="760970">
                  <a:extLst>
                    <a:ext uri="{9D8B030D-6E8A-4147-A177-3AD203B41FA5}">
                      <a16:colId xmlns:a16="http://schemas.microsoft.com/office/drawing/2014/main" xmlns="" val="1401212455"/>
                    </a:ext>
                  </a:extLst>
                </a:gridCol>
              </a:tblGrid>
              <a:tr h="119775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b="1" kern="1200" dirty="0" smtClean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Strategic </a:t>
                      </a:r>
                      <a:r>
                        <a:rPr lang="en-ZA" sz="800" b="1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objective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5-year Target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394876"/>
                  </a:ext>
                </a:extLst>
              </a:tr>
              <a:tr h="5988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36613170"/>
                  </a:ext>
                </a:extLst>
              </a:tr>
              <a:tr h="2266840"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Grow the manufacturing sector to promote industrial development, job creation, investment and exports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Instruments rolled out to facilitate strategic use of public procurement to enhance local productive capabilities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1.10 Number of designation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requests prepared for Minister per year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5 designation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reports completed and submitted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1) 6 sector/ product templates were submitted to NT for designation and awaiting publication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Transformers</a:t>
                      </a:r>
                      <a:r>
                        <a:rPr lang="en-ZA" sz="800" kern="1200" dirty="0" smtClean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,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2 designation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requests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submitted to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Minister for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approval, i.e.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solar photovoltaic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system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components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and rail-signalling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system and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components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 designation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request prepared for  Minister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2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designation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requests prepared for  Minister per year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2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designation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requests prepared for  Minister per year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2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designation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requests prepared for Minister per year</a:t>
                      </a: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</a:txBody>
                  <a:tcPr marL="15278" marR="1527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6770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488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09" y="584592"/>
            <a:ext cx="885698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Milestones for 2017/18</a:t>
            </a:r>
            <a:endParaRPr lang="en-Z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710" y="5712510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79507" y="306896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Reconciling performance targets with the Budget and MTEF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4: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Industrial Development 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07" y="995838"/>
          <a:ext cx="8856985" cy="207631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24540">
                  <a:extLst>
                    <a:ext uri="{9D8B030D-6E8A-4147-A177-3AD203B41FA5}">
                      <a16:colId xmlns:a16="http://schemas.microsoft.com/office/drawing/2014/main" xmlns="" val="3682768090"/>
                    </a:ext>
                  </a:extLst>
                </a:gridCol>
                <a:gridCol w="1753683">
                  <a:extLst>
                    <a:ext uri="{9D8B030D-6E8A-4147-A177-3AD203B41FA5}">
                      <a16:colId xmlns:a16="http://schemas.microsoft.com/office/drawing/2014/main" xmlns="" val="273160907"/>
                    </a:ext>
                  </a:extLst>
                </a:gridCol>
                <a:gridCol w="1665113">
                  <a:extLst>
                    <a:ext uri="{9D8B030D-6E8A-4147-A177-3AD203B41FA5}">
                      <a16:colId xmlns:a16="http://schemas.microsoft.com/office/drawing/2014/main" xmlns="" val="860152839"/>
                    </a:ext>
                  </a:extLst>
                </a:gridCol>
                <a:gridCol w="905183">
                  <a:extLst>
                    <a:ext uri="{9D8B030D-6E8A-4147-A177-3AD203B41FA5}">
                      <a16:colId xmlns:a16="http://schemas.microsoft.com/office/drawing/2014/main" xmlns="" val="115614124"/>
                    </a:ext>
                  </a:extLst>
                </a:gridCol>
                <a:gridCol w="945926">
                  <a:extLst>
                    <a:ext uri="{9D8B030D-6E8A-4147-A177-3AD203B41FA5}">
                      <a16:colId xmlns:a16="http://schemas.microsoft.com/office/drawing/2014/main" xmlns="" val="4193292901"/>
                    </a:ext>
                  </a:extLst>
                </a:gridCol>
                <a:gridCol w="945926">
                  <a:extLst>
                    <a:ext uri="{9D8B030D-6E8A-4147-A177-3AD203B41FA5}">
                      <a16:colId xmlns:a16="http://schemas.microsoft.com/office/drawing/2014/main" xmlns="" val="864696601"/>
                    </a:ext>
                  </a:extLst>
                </a:gridCol>
                <a:gridCol w="816614">
                  <a:extLst>
                    <a:ext uri="{9D8B030D-6E8A-4147-A177-3AD203B41FA5}">
                      <a16:colId xmlns:a16="http://schemas.microsoft.com/office/drawing/2014/main" xmlns="" val="3216645875"/>
                    </a:ext>
                  </a:extLst>
                </a:gridCol>
              </a:tblGrid>
              <a:tr h="26700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Reporting Period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Targets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Milestones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05067726"/>
                  </a:ext>
                </a:extLst>
              </a:tr>
              <a:tr h="13350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en-ZA" sz="800" b="1" baseline="30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0174918"/>
                  </a:ext>
                </a:extLst>
              </a:tr>
              <a:tr h="9345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1.8 New iteration of IPAP submitted to Minister for tabling in Cabinet annually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Annually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Annual Rolling IPAP 2018/19 submitted to Minister for tabling in Cabinet March 2018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Launch the Annual Rolling IPAP 2017/18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Annual Rolling IPAP 2018/19 submitted to Minister for tabling in Cabinet by March 2018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95509135"/>
                  </a:ext>
                </a:extLst>
              </a:tr>
              <a:tr h="423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1.9 Number of implementation reports on IPAP tabled at Minister’s Review Meetings per year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Quarterly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Four 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5215289"/>
                  </a:ext>
                </a:extLst>
              </a:tr>
              <a:tr h="283690"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1.10 Number of designation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requests prepared for Minister per year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Bi-annual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Two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Nil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1555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1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67445122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64160" y="3501009"/>
          <a:ext cx="8872334" cy="1512166"/>
        </p:xfrm>
        <a:graphic>
          <a:graphicData uri="http://schemas.openxmlformats.org/drawingml/2006/table">
            <a:tbl>
              <a:tblPr firstRow="1" firstCol="1" bandRow="1"/>
              <a:tblGrid>
                <a:gridCol w="3141295">
                  <a:extLst>
                    <a:ext uri="{9D8B030D-6E8A-4147-A177-3AD203B41FA5}">
                      <a16:colId xmlns:a16="http://schemas.microsoft.com/office/drawing/2014/main" xmlns="" val="1692828948"/>
                    </a:ext>
                  </a:extLst>
                </a:gridCol>
                <a:gridCol w="949149">
                  <a:extLst>
                    <a:ext uri="{9D8B030D-6E8A-4147-A177-3AD203B41FA5}">
                      <a16:colId xmlns:a16="http://schemas.microsoft.com/office/drawing/2014/main" xmlns="" val="3123197383"/>
                    </a:ext>
                  </a:extLst>
                </a:gridCol>
                <a:gridCol w="853431">
                  <a:extLst>
                    <a:ext uri="{9D8B030D-6E8A-4147-A177-3AD203B41FA5}">
                      <a16:colId xmlns:a16="http://schemas.microsoft.com/office/drawing/2014/main" xmlns="" val="958146696"/>
                    </a:ext>
                  </a:extLst>
                </a:gridCol>
                <a:gridCol w="759051">
                  <a:extLst>
                    <a:ext uri="{9D8B030D-6E8A-4147-A177-3AD203B41FA5}">
                      <a16:colId xmlns:a16="http://schemas.microsoft.com/office/drawing/2014/main" xmlns="" val="1228412109"/>
                    </a:ext>
                  </a:extLst>
                </a:gridCol>
                <a:gridCol w="854100">
                  <a:extLst>
                    <a:ext uri="{9D8B030D-6E8A-4147-A177-3AD203B41FA5}">
                      <a16:colId xmlns:a16="http://schemas.microsoft.com/office/drawing/2014/main" xmlns="" val="2768668906"/>
                    </a:ext>
                  </a:extLst>
                </a:gridCol>
                <a:gridCol w="759051">
                  <a:extLst>
                    <a:ext uri="{9D8B030D-6E8A-4147-A177-3AD203B41FA5}">
                      <a16:colId xmlns:a16="http://schemas.microsoft.com/office/drawing/2014/main" xmlns="" val="752574911"/>
                    </a:ext>
                  </a:extLst>
                </a:gridCol>
                <a:gridCol w="740979">
                  <a:extLst>
                    <a:ext uri="{9D8B030D-6E8A-4147-A177-3AD203B41FA5}">
                      <a16:colId xmlns:a16="http://schemas.microsoft.com/office/drawing/2014/main" xmlns="" val="1613820021"/>
                    </a:ext>
                  </a:extLst>
                </a:gridCol>
                <a:gridCol w="815278">
                  <a:extLst>
                    <a:ext uri="{9D8B030D-6E8A-4147-A177-3AD203B41FA5}">
                      <a16:colId xmlns:a16="http://schemas.microsoft.com/office/drawing/2014/main" xmlns="" val="3939337999"/>
                    </a:ext>
                  </a:extLst>
                </a:gridCol>
              </a:tblGrid>
              <a:tr h="173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 4 - Industrial Development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42289247"/>
                  </a:ext>
                </a:extLst>
              </a:tr>
              <a:tr h="2954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 thousand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appropriation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Medium-term estimates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8027206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classification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4849611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Current payments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99,241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103,915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118,126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115,215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122,135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125,027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125,365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77137759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Transfers and subsidies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1,491,531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1,670,555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1,834,994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1,610,428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1,696,323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1,649,944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1,742,947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6263232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capital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1,384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916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0106774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financial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6752300"/>
                  </a:ext>
                </a:extLst>
              </a:tr>
              <a:tr h="17381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1,591,182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1,775,154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1,953,616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1,727,027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1,819,277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1,775,839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1,869,228 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328" marR="6332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296169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324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415D067-E1C0-4176-BCF9-43199F752BAF}" type="slidenum">
              <a:rPr lang="en-US" smtClean="0">
                <a:latin typeface="Times" pitchFamily="18" charset="0"/>
              </a:rPr>
              <a:pPr/>
              <a:t>2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4624"/>
            <a:ext cx="9144000" cy="648072"/>
          </a:xfrm>
        </p:spPr>
        <p:txBody>
          <a:bodyPr/>
          <a:lstStyle/>
          <a:p>
            <a:pPr eaLnBrk="1" hangingPunct="1">
              <a:defRPr/>
            </a:pPr>
            <a:r>
              <a:rPr lang="en-Z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CONTENTS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196975"/>
            <a:ext cx="7772400" cy="3311525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000" b="1" dirty="0" smtClean="0">
                <a:latin typeface="Arial" charset="0"/>
              </a:rPr>
              <a:t>the </a:t>
            </a:r>
            <a:r>
              <a:rPr lang="en-US" sz="2000" b="1" dirty="0" err="1" smtClean="0">
                <a:latin typeface="Arial" charset="0"/>
              </a:rPr>
              <a:t>dti’s</a:t>
            </a:r>
            <a:r>
              <a:rPr lang="en-US" sz="2000" b="1" dirty="0" smtClean="0">
                <a:latin typeface="Arial" charset="0"/>
              </a:rPr>
              <a:t> Vision, Mission and Strategic Goals</a:t>
            </a:r>
          </a:p>
          <a:p>
            <a:pPr marL="0" indent="0" eaLnBrk="1" hangingPunct="1">
              <a:lnSpc>
                <a:spcPct val="90000"/>
              </a:lnSpc>
              <a:buNone/>
            </a:pPr>
            <a:endParaRPr lang="en-US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000" b="1" dirty="0" smtClean="0">
                <a:latin typeface="Arial" charset="0"/>
              </a:rPr>
              <a:t>Economic outlook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000" dirty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000" b="1" dirty="0" smtClean="0">
                <a:latin typeface="Arial" charset="0"/>
              </a:rPr>
              <a:t>Key Interventions for 2017/18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000" b="1" dirty="0" smtClean="0">
              <a:latin typeface="Arial" charset="0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r>
              <a:rPr lang="en-US" sz="2000" b="1" dirty="0" smtClean="0">
                <a:latin typeface="Arial" charset="0"/>
              </a:rPr>
              <a:t>Allocated resources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Blip>
                <a:blip r:embed="rId2"/>
              </a:buBlip>
            </a:pPr>
            <a:endParaRPr lang="en-US" sz="20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40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6: Incentive Development and Administration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79509" y="4469592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120282"/>
              </p:ext>
            </p:extLst>
          </p:nvPr>
        </p:nvGraphicFramePr>
        <p:xfrm>
          <a:off x="179512" y="641224"/>
          <a:ext cx="8856983" cy="154228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1014405">
                  <a:extLst>
                    <a:ext uri="{9D8B030D-6E8A-4147-A177-3AD203B41FA5}">
                      <a16:colId xmlns:a16="http://schemas.microsoft.com/office/drawing/2014/main" xmlns="" val="1498150756"/>
                    </a:ext>
                  </a:extLst>
                </a:gridCol>
                <a:gridCol w="1014405">
                  <a:extLst>
                    <a:ext uri="{9D8B030D-6E8A-4147-A177-3AD203B41FA5}">
                      <a16:colId xmlns:a16="http://schemas.microsoft.com/office/drawing/2014/main" xmlns="" val="1357012879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346499108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xmlns="" val="1445900817"/>
                    </a:ext>
                  </a:extLst>
                </a:gridCol>
                <a:gridCol w="1012499">
                  <a:extLst>
                    <a:ext uri="{9D8B030D-6E8A-4147-A177-3AD203B41FA5}">
                      <a16:colId xmlns:a16="http://schemas.microsoft.com/office/drawing/2014/main" xmlns="" val="3538265223"/>
                    </a:ext>
                  </a:extLst>
                </a:gridCol>
                <a:gridCol w="1012499">
                  <a:extLst>
                    <a:ext uri="{9D8B030D-6E8A-4147-A177-3AD203B41FA5}">
                      <a16:colId xmlns:a16="http://schemas.microsoft.com/office/drawing/2014/main" xmlns="" val="1567592377"/>
                    </a:ext>
                  </a:extLst>
                </a:gridCol>
                <a:gridCol w="978177">
                  <a:extLst>
                    <a:ext uri="{9D8B030D-6E8A-4147-A177-3AD203B41FA5}">
                      <a16:colId xmlns:a16="http://schemas.microsoft.com/office/drawing/2014/main" xmlns="" val="402509"/>
                    </a:ext>
                  </a:extLst>
                </a:gridCol>
                <a:gridCol w="1012499">
                  <a:extLst>
                    <a:ext uri="{9D8B030D-6E8A-4147-A177-3AD203B41FA5}">
                      <a16:colId xmlns:a16="http://schemas.microsoft.com/office/drawing/2014/main" xmlns="" val="3936552657"/>
                    </a:ext>
                  </a:extLst>
                </a:gridCol>
                <a:gridCol w="1012499">
                  <a:extLst>
                    <a:ext uri="{9D8B030D-6E8A-4147-A177-3AD203B41FA5}">
                      <a16:colId xmlns:a16="http://schemas.microsoft.com/office/drawing/2014/main" xmlns="" val="3886658723"/>
                    </a:ext>
                  </a:extLst>
                </a:gridCol>
              </a:tblGrid>
              <a:tr h="17659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 smtClean="0">
                          <a:effectLst/>
                        </a:rPr>
                        <a:t>Strategic objective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5-year Target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Actual performance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Estimated Performance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Medium Term Targets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05638835"/>
                  </a:ext>
                </a:extLst>
              </a:tr>
              <a:tr h="8829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2013/14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2014/15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2015/16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2016/17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2018/19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2019/20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624861720"/>
                  </a:ext>
                </a:extLst>
              </a:tr>
              <a:tr h="65661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Grow the manufacturing sector to promote industrial development, job creation, investment and </a:t>
                      </a:r>
                      <a:r>
                        <a:rPr lang="en-GB" sz="800" dirty="0" smtClean="0">
                          <a:effectLst/>
                        </a:rPr>
                        <a:t>exports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Private Sector Investment leveraged across all incentives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Private Sector Investment leveraged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Private Sector Investment leveraged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Private Sector Investment leveraged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Private Sector Investment leveraged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Private Sector Investment leveraged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Private Sector Investment leveraged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Private Sector Investment leveraged 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532342945"/>
                  </a:ext>
                </a:extLst>
              </a:tr>
              <a:tr h="44149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Jobs supported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Jobs supported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Jobs supported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Jobs supported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Jobs supported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Jobs supported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Jobs supported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b="0" dirty="0">
                          <a:effectLst/>
                        </a:rPr>
                        <a:t>Jobs supported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679201373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510" y="2267658"/>
          <a:ext cx="8856984" cy="224761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60889">
                  <a:extLst>
                    <a:ext uri="{9D8B030D-6E8A-4147-A177-3AD203B41FA5}">
                      <a16:colId xmlns:a16="http://schemas.microsoft.com/office/drawing/2014/main" xmlns="" val="1771075973"/>
                    </a:ext>
                  </a:extLst>
                </a:gridCol>
                <a:gridCol w="944798">
                  <a:extLst>
                    <a:ext uri="{9D8B030D-6E8A-4147-A177-3AD203B41FA5}">
                      <a16:colId xmlns:a16="http://schemas.microsoft.com/office/drawing/2014/main" xmlns="" val="2279592047"/>
                    </a:ext>
                  </a:extLst>
                </a:gridCol>
                <a:gridCol w="850185">
                  <a:extLst>
                    <a:ext uri="{9D8B030D-6E8A-4147-A177-3AD203B41FA5}">
                      <a16:colId xmlns:a16="http://schemas.microsoft.com/office/drawing/2014/main" xmlns="" val="982931090"/>
                    </a:ext>
                  </a:extLst>
                </a:gridCol>
                <a:gridCol w="1039412">
                  <a:extLst>
                    <a:ext uri="{9D8B030D-6E8A-4147-A177-3AD203B41FA5}">
                      <a16:colId xmlns:a16="http://schemas.microsoft.com/office/drawing/2014/main" xmlns="" val="4028727949"/>
                    </a:ext>
                  </a:extLst>
                </a:gridCol>
                <a:gridCol w="1039412">
                  <a:extLst>
                    <a:ext uri="{9D8B030D-6E8A-4147-A177-3AD203B41FA5}">
                      <a16:colId xmlns:a16="http://schemas.microsoft.com/office/drawing/2014/main" xmlns="" val="3520537234"/>
                    </a:ext>
                  </a:extLst>
                </a:gridCol>
                <a:gridCol w="944798">
                  <a:extLst>
                    <a:ext uri="{9D8B030D-6E8A-4147-A177-3AD203B41FA5}">
                      <a16:colId xmlns:a16="http://schemas.microsoft.com/office/drawing/2014/main" xmlns="" val="3262295228"/>
                    </a:ext>
                  </a:extLst>
                </a:gridCol>
                <a:gridCol w="1038745">
                  <a:extLst>
                    <a:ext uri="{9D8B030D-6E8A-4147-A177-3AD203B41FA5}">
                      <a16:colId xmlns:a16="http://schemas.microsoft.com/office/drawing/2014/main" xmlns="" val="2161320092"/>
                    </a:ext>
                  </a:extLst>
                </a:gridCol>
                <a:gridCol w="1038745">
                  <a:extLst>
                    <a:ext uri="{9D8B030D-6E8A-4147-A177-3AD203B41FA5}">
                      <a16:colId xmlns:a16="http://schemas.microsoft.com/office/drawing/2014/main" xmlns="" val="3090575757"/>
                    </a:ext>
                  </a:extLst>
                </a:gridCol>
              </a:tblGrid>
              <a:tr h="22464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 Term Targets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984975636"/>
                  </a:ext>
                </a:extLst>
              </a:tr>
              <a:tr h="1123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67783482"/>
                  </a:ext>
                </a:extLst>
              </a:tr>
              <a:tr h="34862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1.11 Value (Rand) of projected investments to be leveraged from projects/enterprises  approved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R48.8 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R12.5 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R15bn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R15bn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R20 bn*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11776156"/>
                  </a:ext>
                </a:extLst>
              </a:tr>
              <a:tr h="35617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1.12 Projected number of new jobs supported from enterprises approved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24 119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3300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3 000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*7 500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*9 500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914542664"/>
                  </a:ext>
                </a:extLst>
              </a:tr>
              <a:tr h="37780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1.13 Projected number of jobs to be retained from approved enterprises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57 901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*19083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*3 000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*16 000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*22  000*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2037984"/>
                  </a:ext>
                </a:extLst>
              </a:tr>
              <a:tr h="33696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1.14 Number of enterprises/projects approved for financial support across all incentives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2743200" algn="ctr"/>
                          <a:tab pos="5486400" algn="r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New Indicator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1 500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2751444"/>
                  </a:ext>
                </a:extLst>
              </a:tr>
              <a:tr h="340914">
                <a:tc gridSpan="8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 The 12I programme will be coming to an end in 2017/18.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*Potential two new incentives to be launched which are intended to be labour intensive and the ramping up of BI’s.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44" marR="5934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54725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564135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09" y="584592"/>
            <a:ext cx="885698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Milestones for 2017/18</a:t>
            </a:r>
            <a:endParaRPr lang="en-Z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710" y="5712510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03487" y="246774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Reconciling performance targets with the Budget and MTEF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6: Incentive Development and Administration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5911" y="913412"/>
          <a:ext cx="8900583" cy="154228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655935">
                  <a:extLst>
                    <a:ext uri="{9D8B030D-6E8A-4147-A177-3AD203B41FA5}">
                      <a16:colId xmlns:a16="http://schemas.microsoft.com/office/drawing/2014/main" xmlns="" val="2207740288"/>
                    </a:ext>
                  </a:extLst>
                </a:gridCol>
                <a:gridCol w="1694671">
                  <a:extLst>
                    <a:ext uri="{9D8B030D-6E8A-4147-A177-3AD203B41FA5}">
                      <a16:colId xmlns:a16="http://schemas.microsoft.com/office/drawing/2014/main" xmlns="" val="2257081986"/>
                    </a:ext>
                  </a:extLst>
                </a:gridCol>
                <a:gridCol w="982625">
                  <a:extLst>
                    <a:ext uri="{9D8B030D-6E8A-4147-A177-3AD203B41FA5}">
                      <a16:colId xmlns:a16="http://schemas.microsoft.com/office/drawing/2014/main" xmlns="" val="960411964"/>
                    </a:ext>
                  </a:extLst>
                </a:gridCol>
                <a:gridCol w="891838">
                  <a:extLst>
                    <a:ext uri="{9D8B030D-6E8A-4147-A177-3AD203B41FA5}">
                      <a16:colId xmlns:a16="http://schemas.microsoft.com/office/drawing/2014/main" xmlns="" val="4019404938"/>
                    </a:ext>
                  </a:extLst>
                </a:gridCol>
                <a:gridCol w="891838">
                  <a:extLst>
                    <a:ext uri="{9D8B030D-6E8A-4147-A177-3AD203B41FA5}">
                      <a16:colId xmlns:a16="http://schemas.microsoft.com/office/drawing/2014/main" xmlns="" val="2928837129"/>
                    </a:ext>
                  </a:extLst>
                </a:gridCol>
                <a:gridCol w="891838">
                  <a:extLst>
                    <a:ext uri="{9D8B030D-6E8A-4147-A177-3AD203B41FA5}">
                      <a16:colId xmlns:a16="http://schemas.microsoft.com/office/drawing/2014/main" xmlns="" val="92758897"/>
                    </a:ext>
                  </a:extLst>
                </a:gridCol>
                <a:gridCol w="891838">
                  <a:extLst>
                    <a:ext uri="{9D8B030D-6E8A-4147-A177-3AD203B41FA5}">
                      <a16:colId xmlns:a16="http://schemas.microsoft.com/office/drawing/2014/main" xmlns="" val="200687403"/>
                    </a:ext>
                  </a:extLst>
                </a:gridCol>
              </a:tblGrid>
              <a:tr h="26099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Reporting Period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Targets for 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Milestones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69628426"/>
                  </a:ext>
                </a:extLst>
              </a:tr>
              <a:tr h="13049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0115174"/>
                  </a:ext>
                </a:extLst>
              </a:tr>
              <a:tr h="260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1.11 Value (Rand) of projected investments to be leveraged from projects/enterprises approved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R15bn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R2bn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R4bn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R3bn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R6bn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60313126"/>
                  </a:ext>
                </a:extLst>
              </a:tr>
              <a:tr h="2609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1.12 Projected number of new jobs supported from enterprises approved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5736365"/>
                  </a:ext>
                </a:extLst>
              </a:tr>
              <a:tr h="26099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1.13 Projected number of jobs to be retained from approved enterprises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3 000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1 200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1 000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86720758"/>
                  </a:ext>
                </a:extLst>
              </a:tr>
              <a:tr h="260994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1.14 Number of enterprises/projects approved for financial support across all incentives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800</a:t>
                      </a: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250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62881105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9090981"/>
              </p:ext>
            </p:extLst>
          </p:nvPr>
        </p:nvGraphicFramePr>
        <p:xfrm>
          <a:off x="135914" y="2960457"/>
          <a:ext cx="8900578" cy="1397847"/>
        </p:xfrm>
        <a:graphic>
          <a:graphicData uri="http://schemas.openxmlformats.org/drawingml/2006/table">
            <a:tbl>
              <a:tblPr firstRow="1" firstCol="1" bandRow="1"/>
              <a:tblGrid>
                <a:gridCol w="3212257">
                  <a:extLst>
                    <a:ext uri="{9D8B030D-6E8A-4147-A177-3AD203B41FA5}">
                      <a16:colId xmlns:a16="http://schemas.microsoft.com/office/drawing/2014/main" xmlns="" val="2198568026"/>
                    </a:ext>
                  </a:extLst>
                </a:gridCol>
                <a:gridCol w="867906">
                  <a:extLst>
                    <a:ext uri="{9D8B030D-6E8A-4147-A177-3AD203B41FA5}">
                      <a16:colId xmlns:a16="http://schemas.microsoft.com/office/drawing/2014/main" xmlns="" val="568823526"/>
                    </a:ext>
                  </a:extLst>
                </a:gridCol>
                <a:gridCol w="867226">
                  <a:extLst>
                    <a:ext uri="{9D8B030D-6E8A-4147-A177-3AD203B41FA5}">
                      <a16:colId xmlns:a16="http://schemas.microsoft.com/office/drawing/2014/main" xmlns="" val="1923689940"/>
                    </a:ext>
                  </a:extLst>
                </a:gridCol>
                <a:gridCol w="867906">
                  <a:extLst>
                    <a:ext uri="{9D8B030D-6E8A-4147-A177-3AD203B41FA5}">
                      <a16:colId xmlns:a16="http://schemas.microsoft.com/office/drawing/2014/main" xmlns="" val="1543479068"/>
                    </a:ext>
                  </a:extLst>
                </a:gridCol>
                <a:gridCol w="867906">
                  <a:extLst>
                    <a:ext uri="{9D8B030D-6E8A-4147-A177-3AD203B41FA5}">
                      <a16:colId xmlns:a16="http://schemas.microsoft.com/office/drawing/2014/main" xmlns="" val="439473691"/>
                    </a:ext>
                  </a:extLst>
                </a:gridCol>
                <a:gridCol w="735952">
                  <a:extLst>
                    <a:ext uri="{9D8B030D-6E8A-4147-A177-3AD203B41FA5}">
                      <a16:colId xmlns:a16="http://schemas.microsoft.com/office/drawing/2014/main" xmlns="" val="3756916228"/>
                    </a:ext>
                  </a:extLst>
                </a:gridCol>
                <a:gridCol w="710104">
                  <a:extLst>
                    <a:ext uri="{9D8B030D-6E8A-4147-A177-3AD203B41FA5}">
                      <a16:colId xmlns:a16="http://schemas.microsoft.com/office/drawing/2014/main" xmlns="" val="1871908088"/>
                    </a:ext>
                  </a:extLst>
                </a:gridCol>
                <a:gridCol w="771321">
                  <a:extLst>
                    <a:ext uri="{9D8B030D-6E8A-4147-A177-3AD203B41FA5}">
                      <a16:colId xmlns:a16="http://schemas.microsoft.com/office/drawing/2014/main" xmlns="" val="3568441688"/>
                    </a:ext>
                  </a:extLst>
                </a:gridCol>
              </a:tblGrid>
              <a:tr h="159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 6 - Incentive Development and Administration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99914275"/>
                  </a:ext>
                </a:extLst>
              </a:tr>
              <a:tr h="2713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 thousand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appropriation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Medium-term estimates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47040"/>
                  </a:ext>
                </a:extLst>
              </a:tr>
              <a:tr h="159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classification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83087695"/>
                  </a:ext>
                </a:extLst>
              </a:tr>
              <a:tr h="159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Current payments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150,833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206,875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151,232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151,569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165,411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172,338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174,689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14639079"/>
                  </a:ext>
                </a:extLst>
              </a:tr>
              <a:tr h="159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Transfers and subsidies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4,943,541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4,969,072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5,641,276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6,732,830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5,573,508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6,236,358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5,159,994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9882268"/>
                  </a:ext>
                </a:extLst>
              </a:tr>
              <a:tr h="159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Payments for capital assets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7,457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3,277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7,310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7,600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7,331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14,077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06460281"/>
                  </a:ext>
                </a:extLst>
              </a:tr>
              <a:tr h="159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Payments for financial assets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0200248"/>
                  </a:ext>
                </a:extLst>
              </a:tr>
              <a:tr h="1596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5,101,863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5,176,717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5,795,785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6,891,709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5,746,519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6,416,027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5,348,760 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602" marR="636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6860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429199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5D2D263-600F-4C8A-8578-8AD67CFE6A5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22</a:t>
            </a:fld>
            <a:endParaRPr lang="en-US" dirty="0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268761"/>
            <a:ext cx="8640960" cy="3960440"/>
          </a:xfrm>
        </p:spPr>
        <p:txBody>
          <a:bodyPr/>
          <a:lstStyle/>
          <a:p>
            <a:pPr algn="just">
              <a:buFontTx/>
              <a:buBlip>
                <a:blip r:embed="rId2"/>
              </a:buBlip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Blip>
                <a:blip r:embed="rId2"/>
              </a:buBlip>
              <a:defRPr/>
            </a:pPr>
            <a:r>
              <a:rPr lang="en-ZA" sz="2400" dirty="0">
                <a:latin typeface="Arial" pitchFamily="34" charset="0"/>
                <a:cs typeface="Arial" pitchFamily="34" charset="0"/>
              </a:rPr>
              <a:t>Facilitate foreign and domestic investment and provide a one-stop shop for investment promotion, investor facilitation, aftercare support for </a:t>
            </a:r>
            <a:r>
              <a:rPr lang="en-ZA" sz="2400" dirty="0" smtClean="0">
                <a:latin typeface="Arial" pitchFamily="34" charset="0"/>
                <a:cs typeface="Arial" pitchFamily="34" charset="0"/>
              </a:rPr>
              <a:t>investors</a:t>
            </a:r>
          </a:p>
          <a:p>
            <a:pPr marL="0" indent="0" algn="just">
              <a:buNone/>
              <a:defRPr/>
            </a:pPr>
            <a:endParaRPr lang="en-US" sz="24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Blip>
                <a:blip r:embed="rId2"/>
              </a:buBlip>
              <a:defRPr/>
            </a:pP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Investment facilitation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in targeted sectors - R45 billion</a:t>
            </a:r>
          </a:p>
          <a:p>
            <a:pPr marL="0" indent="0" algn="just">
              <a:buNone/>
              <a:defRPr/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18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92696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KEY INTERVENTIONS – TRADE, INVESTMENT AND EXPORTS</a:t>
            </a:r>
          </a:p>
        </p:txBody>
      </p:sp>
    </p:spTree>
    <p:extLst>
      <p:ext uri="{BB962C8B-B14F-4D97-AF65-F5344CB8AC3E}">
        <p14:creationId xmlns:p14="http://schemas.microsoft.com/office/powerpoint/2010/main" val="2507382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845FB8A-D965-4C01-9C8C-9AF16D4AA0D1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23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2346" y="1064045"/>
            <a:ext cx="8712968" cy="4525196"/>
          </a:xfrm>
        </p:spPr>
        <p:txBody>
          <a:bodyPr>
            <a:normAutofit lnSpcReduction="10000"/>
          </a:bodyPr>
          <a:lstStyle/>
          <a:p>
            <a:pPr algn="just">
              <a:buBlip>
                <a:blip r:embed="rId2"/>
              </a:buBlip>
              <a:defRPr/>
            </a:pPr>
            <a:r>
              <a:rPr lang="en-ZA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Trade negotiations concluded: EPA with the EU, SACU India PTA, SADC-EAC-COMESA FTA </a:t>
            </a:r>
            <a:r>
              <a:rPr lang="en-ZA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</a:t>
            </a:r>
            <a:r>
              <a:rPr lang="en-ZA" sz="2000" b="1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T-FTA</a:t>
            </a:r>
            <a:r>
              <a:rPr lang="en-ZA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) </a:t>
            </a:r>
            <a:r>
              <a:rPr lang="en-ZA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-</a:t>
            </a:r>
            <a:r>
              <a:rPr lang="en-ZA" sz="2000" b="1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</a:t>
            </a:r>
            <a:r>
              <a:rPr lang="en-ZA" sz="20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Two status reports produced on progress on the TFTA and CFTA negotiations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buNone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Africa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regional development </a:t>
            </a:r>
            <a:r>
              <a:rPr lang="en-US" sz="2000" b="1" dirty="0" err="1">
                <a:latin typeface="Arial" pitchFamily="34" charset="0"/>
                <a:cs typeface="Arial" pitchFamily="34" charset="0"/>
              </a:rPr>
              <a:t>programme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implemented -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Two reports on implementation of the SADC-EU EPA</a:t>
            </a:r>
          </a:p>
          <a:p>
            <a:pPr marL="0" indent="0" algn="just"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FontTx/>
              <a:buBlip>
                <a:blip r:embed="rId2"/>
              </a:buBlip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Bilateral engagements with Rest of the World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: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Four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tatus reports produced on engagements in Global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Fora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(BRICS, G20, AGOA, UK Brexit)</a:t>
            </a:r>
          </a:p>
          <a:p>
            <a:pPr marL="0" indent="0" algn="just"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>
              <a:buBlip>
                <a:blip r:embed="rId2"/>
              </a:buBlip>
              <a:defRPr/>
            </a:pPr>
            <a:r>
              <a:rPr lang="en-US" sz="2000" b="1" dirty="0">
                <a:latin typeface="Arial" pitchFamily="34" charset="0"/>
                <a:cs typeface="Arial" pitchFamily="34" charset="0"/>
              </a:rPr>
              <a:t>Increased manufactured exports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by assisting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784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companies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supporting value added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exports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under EMIA 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>
              <a:lnSpc>
                <a:spcPct val="90000"/>
              </a:lnSpc>
              <a:spcBef>
                <a:spcPct val="0"/>
              </a:spcBef>
              <a:buFontTx/>
              <a:buNone/>
              <a:defRPr/>
            </a:pPr>
            <a:endParaRPr lang="en-US" sz="2000" b="1" dirty="0" smtClean="0"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636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KEY INTERVENTIONS – TRADE, INVESTMENT AND EXPORTS</a:t>
            </a:r>
          </a:p>
        </p:txBody>
      </p:sp>
    </p:spTree>
    <p:extLst>
      <p:ext uri="{BB962C8B-B14F-4D97-AF65-F5344CB8AC3E}">
        <p14:creationId xmlns:p14="http://schemas.microsoft.com/office/powerpoint/2010/main" val="3082051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ZA" sz="1100" dirty="0">
                <a:latin typeface="Arial" panose="020B0604020202020204" pitchFamily="34" charset="0"/>
                <a:cs typeface="Arial" panose="020B0604020202020204" pitchFamily="34" charset="0"/>
              </a:rPr>
              <a:t>International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 Trade and Economic Development 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11: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better South Africa and a better world</a:t>
            </a:r>
            <a:endParaRPr lang="en-ZA" sz="12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51361" y="5310237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02351" y="5762775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179511" y="592115"/>
          <a:ext cx="8856984" cy="470689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11305">
                  <a:extLst>
                    <a:ext uri="{9D8B030D-6E8A-4147-A177-3AD203B41FA5}">
                      <a16:colId xmlns:a16="http://schemas.microsoft.com/office/drawing/2014/main" xmlns="" val="3188560803"/>
                    </a:ext>
                  </a:extLst>
                </a:gridCol>
                <a:gridCol w="911305">
                  <a:extLst>
                    <a:ext uri="{9D8B030D-6E8A-4147-A177-3AD203B41FA5}">
                      <a16:colId xmlns:a16="http://schemas.microsoft.com/office/drawing/2014/main" xmlns="" val="3699594224"/>
                    </a:ext>
                  </a:extLst>
                </a:gridCol>
                <a:gridCol w="911305">
                  <a:extLst>
                    <a:ext uri="{9D8B030D-6E8A-4147-A177-3AD203B41FA5}">
                      <a16:colId xmlns:a16="http://schemas.microsoft.com/office/drawing/2014/main" xmlns="" val="647142766"/>
                    </a:ext>
                  </a:extLst>
                </a:gridCol>
                <a:gridCol w="807748">
                  <a:extLst>
                    <a:ext uri="{9D8B030D-6E8A-4147-A177-3AD203B41FA5}">
                      <a16:colId xmlns:a16="http://schemas.microsoft.com/office/drawing/2014/main" xmlns="" val="3189378850"/>
                    </a:ext>
                  </a:extLst>
                </a:gridCol>
                <a:gridCol w="809629">
                  <a:extLst>
                    <a:ext uri="{9D8B030D-6E8A-4147-A177-3AD203B41FA5}">
                      <a16:colId xmlns:a16="http://schemas.microsoft.com/office/drawing/2014/main" xmlns="" val="3716630332"/>
                    </a:ext>
                  </a:extLst>
                </a:gridCol>
                <a:gridCol w="905656">
                  <a:extLst>
                    <a:ext uri="{9D8B030D-6E8A-4147-A177-3AD203B41FA5}">
                      <a16:colId xmlns:a16="http://schemas.microsoft.com/office/drawing/2014/main" xmlns="" val="4196264507"/>
                    </a:ext>
                  </a:extLst>
                </a:gridCol>
                <a:gridCol w="905656">
                  <a:extLst>
                    <a:ext uri="{9D8B030D-6E8A-4147-A177-3AD203B41FA5}">
                      <a16:colId xmlns:a16="http://schemas.microsoft.com/office/drawing/2014/main" xmlns="" val="3030196190"/>
                    </a:ext>
                  </a:extLst>
                </a:gridCol>
                <a:gridCol w="875532">
                  <a:extLst>
                    <a:ext uri="{9D8B030D-6E8A-4147-A177-3AD203B41FA5}">
                      <a16:colId xmlns:a16="http://schemas.microsoft.com/office/drawing/2014/main" xmlns="" val="1164112699"/>
                    </a:ext>
                  </a:extLst>
                </a:gridCol>
                <a:gridCol w="909424">
                  <a:extLst>
                    <a:ext uri="{9D8B030D-6E8A-4147-A177-3AD203B41FA5}">
                      <a16:colId xmlns:a16="http://schemas.microsoft.com/office/drawing/2014/main" xmlns="" val="929974464"/>
                    </a:ext>
                  </a:extLst>
                </a:gridCol>
                <a:gridCol w="909424">
                  <a:extLst>
                    <a:ext uri="{9D8B030D-6E8A-4147-A177-3AD203B41FA5}">
                      <a16:colId xmlns:a16="http://schemas.microsoft.com/office/drawing/2014/main" xmlns="" val="935135330"/>
                    </a:ext>
                  </a:extLst>
                </a:gridCol>
              </a:tblGrid>
              <a:tr h="24830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5-year target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 Term Targets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23626944"/>
                  </a:ext>
                </a:extLst>
              </a:tr>
              <a:tr h="22715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2818659"/>
                  </a:ext>
                </a:extLst>
              </a:tr>
              <a:tr h="204128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Grow the manufacturing sector to promote industrial development, job creation, investment and exports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Trade negotiations concluded: EPA with the EU, SACU India PTA, SADC-EAC-COMESA FTA </a:t>
                      </a:r>
                      <a:b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</a:b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(T-FTA)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 Number of status reports on regional economic integration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 reports produced on progress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 report prepared outlining areas concluded in the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T-FTA negotiations aimed at enhancing preferential market access as well as forming the basis for the decision to launch the T-FTA with a built-in agenda on outstanding issues</a:t>
                      </a:r>
                      <a:endParaRPr lang="en-ZA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7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RSA/SACU Tariff offer for the EAC approved and exchanged</a:t>
                      </a:r>
                      <a:endParaRPr lang="en-ZA" sz="7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 reports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prepared on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progress towards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conclusion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of trade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negotiations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SADC-EU EPA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report prepared. Agreement concluded and comes into effect on 10 October 2016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endParaRPr lang="en-ZA" sz="800" dirty="0" smtClean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0" marR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SACU-India </a:t>
                      </a: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PTA Progress report prepared.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T-FTA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Progress report prepared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 status reports produced on progress for T-FTA and CFTA negotiations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 status reports produced on progress for T-FTA and CFTA negotiations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 status reports produced on progress for T-FTA and CFTA negotiations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1277906"/>
                  </a:ext>
                </a:extLst>
              </a:tr>
              <a:tr h="124153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Africa regional development programme implemented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1.2 Number of reports on Implementation of SADC-EU Economic Partnership Agreement (EPA)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SACU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There was no progress on agreed work programme.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SADC FTA Progress report on implementation of the SADC Trade Protocol developed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reports on implementation of  SADC- EU EPA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reports on implementation of  SADC-EU EPA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reports on implementation of  SADC-EU EPA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57271947"/>
                  </a:ext>
                </a:extLst>
              </a:tr>
              <a:tr h="74492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Bilateral engagements with Rest of World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1.3 Number of status reports on Global fora (e.g. BRICS, G20, AGOA, UK Brexit)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report submitted on BRICS and G20 engagements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 status reports produced on engagements in Global Fora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 status reports produced on engagements in Global Fora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 status reports produced on engagements in Global Fora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289" marR="36289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234204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820411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09" y="584592"/>
            <a:ext cx="885698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Milestones for 2017/18</a:t>
            </a:r>
            <a:endParaRPr lang="en-Z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2351" y="5236224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79512" y="116632"/>
            <a:ext cx="3096344" cy="43204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" charset="0"/>
              </a:defRPr>
            </a:lvl9pPr>
          </a:lstStyle>
          <a:p>
            <a:pPr algn="l"/>
            <a:r>
              <a:rPr lang="en-US" sz="1200" kern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2: </a:t>
            </a:r>
            <a:r>
              <a:rPr lang="en-ZA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International Trade and Economic Development </a:t>
            </a:r>
            <a:r>
              <a:rPr lang="en-US" sz="1200" kern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11: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better South Africa and a better world</a:t>
            </a:r>
            <a:endParaRPr lang="en-ZA" sz="1200" dirty="0"/>
          </a:p>
        </p:txBody>
      </p:sp>
      <p:cxnSp>
        <p:nvCxnSpPr>
          <p:cNvPr id="14" name="Straight Arrow Connector 13"/>
          <p:cNvCxnSpPr>
            <a:endCxn id="13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9507" y="944858"/>
          <a:ext cx="8856986" cy="229812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61738">
                  <a:extLst>
                    <a:ext uri="{9D8B030D-6E8A-4147-A177-3AD203B41FA5}">
                      <a16:colId xmlns:a16="http://schemas.microsoft.com/office/drawing/2014/main" xmlns="" val="3724483060"/>
                    </a:ext>
                  </a:extLst>
                </a:gridCol>
                <a:gridCol w="1077010">
                  <a:extLst>
                    <a:ext uri="{9D8B030D-6E8A-4147-A177-3AD203B41FA5}">
                      <a16:colId xmlns:a16="http://schemas.microsoft.com/office/drawing/2014/main" xmlns="" val="3946438817"/>
                    </a:ext>
                  </a:extLst>
                </a:gridCol>
                <a:gridCol w="1525753">
                  <a:extLst>
                    <a:ext uri="{9D8B030D-6E8A-4147-A177-3AD203B41FA5}">
                      <a16:colId xmlns:a16="http://schemas.microsoft.com/office/drawing/2014/main" xmlns="" val="35464435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xmlns="" val="943898617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2969235692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xmlns="" val="19726033"/>
                    </a:ext>
                  </a:extLst>
                </a:gridCol>
                <a:gridCol w="1080117">
                  <a:extLst>
                    <a:ext uri="{9D8B030D-6E8A-4147-A177-3AD203B41FA5}">
                      <a16:colId xmlns:a16="http://schemas.microsoft.com/office/drawing/2014/main" xmlns="" val="3769259888"/>
                    </a:ext>
                  </a:extLst>
                </a:gridCol>
              </a:tblGrid>
              <a:tr h="117727"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Reporting Period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Annual Targets for 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 Milestones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536231598"/>
                  </a:ext>
                </a:extLst>
              </a:tr>
              <a:tr h="11772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4th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3797253"/>
                  </a:ext>
                </a:extLst>
              </a:tr>
              <a:tr h="86823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1.1 Number of status reports on regional economic integration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Biannually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status reports produced on progress towards conclusion of T-FTA and CFTA trade negotiations.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status report produced on progress towards conclusion of trade negotiations (CFTA)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status report produced on progress towards conclusion of trade negotiations (T-FTA)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21892140"/>
                  </a:ext>
                </a:extLst>
              </a:tr>
              <a:tr h="58863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1.2   Number of reports on Implementation of SADC-EU Economic Partnership Agreement (EPA)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Biannually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 status reports on implementation of the EPA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Status report on implementation of   SADC-EU EPA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Status report on the implementation of SADC-EU EPA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711217492"/>
                  </a:ext>
                </a:extLst>
              </a:tr>
              <a:tr h="47090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status reports on Global fora (e.g. BRICS, G20, AGOA, UK Brexit)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 status reports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status report produced on engagements in Global Fora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status report produced on engagements in Global Fora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status report produced on engagements in Global Fora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status report produced on engagements in Global Fora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161175"/>
                  </a:ext>
                </a:extLst>
              </a:tr>
            </a:tbl>
          </a:graphicData>
        </a:graphic>
      </p:graphicFrame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79507" y="326667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Reconciling performance targets with the Budget and MTEF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179507" y="3695132"/>
          <a:ext cx="8856985" cy="1382099"/>
        </p:xfrm>
        <a:graphic>
          <a:graphicData uri="http://schemas.openxmlformats.org/drawingml/2006/table">
            <a:tbl>
              <a:tblPr firstRow="1" firstCol="1" bandRow="1"/>
              <a:tblGrid>
                <a:gridCol w="3455552">
                  <a:extLst>
                    <a:ext uri="{9D8B030D-6E8A-4147-A177-3AD203B41FA5}">
                      <a16:colId xmlns:a16="http://schemas.microsoft.com/office/drawing/2014/main" xmlns="" val="3571580631"/>
                    </a:ext>
                  </a:extLst>
                </a:gridCol>
                <a:gridCol w="805419">
                  <a:extLst>
                    <a:ext uri="{9D8B030D-6E8A-4147-A177-3AD203B41FA5}">
                      <a16:colId xmlns:a16="http://schemas.microsoft.com/office/drawing/2014/main" xmlns="" val="3919509584"/>
                    </a:ext>
                  </a:extLst>
                </a:gridCol>
                <a:gridCol w="777827">
                  <a:extLst>
                    <a:ext uri="{9D8B030D-6E8A-4147-A177-3AD203B41FA5}">
                      <a16:colId xmlns:a16="http://schemas.microsoft.com/office/drawing/2014/main" xmlns="" val="4237556477"/>
                    </a:ext>
                  </a:extLst>
                </a:gridCol>
                <a:gridCol w="838266">
                  <a:extLst>
                    <a:ext uri="{9D8B030D-6E8A-4147-A177-3AD203B41FA5}">
                      <a16:colId xmlns:a16="http://schemas.microsoft.com/office/drawing/2014/main" xmlns="" val="3056534395"/>
                    </a:ext>
                  </a:extLst>
                </a:gridCol>
                <a:gridCol w="857976">
                  <a:extLst>
                    <a:ext uri="{9D8B030D-6E8A-4147-A177-3AD203B41FA5}">
                      <a16:colId xmlns:a16="http://schemas.microsoft.com/office/drawing/2014/main" xmlns="" val="143410816"/>
                    </a:ext>
                  </a:extLst>
                </a:gridCol>
                <a:gridCol w="631985">
                  <a:extLst>
                    <a:ext uri="{9D8B030D-6E8A-4147-A177-3AD203B41FA5}">
                      <a16:colId xmlns:a16="http://schemas.microsoft.com/office/drawing/2014/main" xmlns="" val="418067257"/>
                    </a:ext>
                  </a:extLst>
                </a:gridCol>
                <a:gridCol w="744980">
                  <a:extLst>
                    <a:ext uri="{9D8B030D-6E8A-4147-A177-3AD203B41FA5}">
                      <a16:colId xmlns:a16="http://schemas.microsoft.com/office/drawing/2014/main" xmlns="" val="2466674837"/>
                    </a:ext>
                  </a:extLst>
                </a:gridCol>
                <a:gridCol w="744980">
                  <a:extLst>
                    <a:ext uri="{9D8B030D-6E8A-4147-A177-3AD203B41FA5}">
                      <a16:colId xmlns:a16="http://schemas.microsoft.com/office/drawing/2014/main" xmlns="" val="3637121247"/>
                    </a:ext>
                  </a:extLst>
                </a:gridCol>
              </a:tblGrid>
              <a:tr h="17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 2 -  International Trade and Economic Development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52391727"/>
                  </a:ext>
                </a:extLst>
              </a:tr>
              <a:tr h="32437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 thousand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appropriation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Medium-term estimates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968522624"/>
                  </a:ext>
                </a:extLst>
              </a:tr>
              <a:tr h="17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classification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4478427"/>
                  </a:ext>
                </a:extLst>
              </a:tr>
              <a:tr h="17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Current payments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88,700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81,674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86,084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93,628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93,963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99,400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102,148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69102068"/>
                  </a:ext>
                </a:extLst>
              </a:tr>
              <a:tr h="17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Transfers and subsidies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31,719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41,720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26,843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24,422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25,233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26,696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28,190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83099467"/>
                  </a:ext>
                </a:extLst>
              </a:tr>
              <a:tr h="17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capital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599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669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622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938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391092399"/>
                  </a:ext>
                </a:extLst>
              </a:tr>
              <a:tr h="17628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121,018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124,108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113,560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118,719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119,818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126,874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131,276 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248" marR="6224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65753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58458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7: Trade Investment South Africa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</a:t>
            </a:r>
            <a:r>
              <a:rPr lang="en-ZA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better South Africa and a better world </a:t>
            </a:r>
            <a:endParaRPr lang="en-ZA" sz="12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79511" y="5601047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7697875"/>
              </p:ext>
            </p:extLst>
          </p:nvPr>
        </p:nvGraphicFramePr>
        <p:xfrm>
          <a:off x="179509" y="677098"/>
          <a:ext cx="8856988" cy="179458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988998">
                  <a:extLst>
                    <a:ext uri="{9D8B030D-6E8A-4147-A177-3AD203B41FA5}">
                      <a16:colId xmlns:a16="http://schemas.microsoft.com/office/drawing/2014/main" xmlns="" val="1445332217"/>
                    </a:ext>
                  </a:extLst>
                </a:gridCol>
                <a:gridCol w="1017692">
                  <a:extLst>
                    <a:ext uri="{9D8B030D-6E8A-4147-A177-3AD203B41FA5}">
                      <a16:colId xmlns:a16="http://schemas.microsoft.com/office/drawing/2014/main" xmlns="" val="3185879684"/>
                    </a:ext>
                  </a:extLst>
                </a:gridCol>
                <a:gridCol w="902916">
                  <a:extLst>
                    <a:ext uri="{9D8B030D-6E8A-4147-A177-3AD203B41FA5}">
                      <a16:colId xmlns:a16="http://schemas.microsoft.com/office/drawing/2014/main" xmlns="" val="122912606"/>
                    </a:ext>
                  </a:extLst>
                </a:gridCol>
                <a:gridCol w="902916">
                  <a:extLst>
                    <a:ext uri="{9D8B030D-6E8A-4147-A177-3AD203B41FA5}">
                      <a16:colId xmlns:a16="http://schemas.microsoft.com/office/drawing/2014/main" xmlns="" val="3529839179"/>
                    </a:ext>
                  </a:extLst>
                </a:gridCol>
                <a:gridCol w="1015780">
                  <a:extLst>
                    <a:ext uri="{9D8B030D-6E8A-4147-A177-3AD203B41FA5}">
                      <a16:colId xmlns:a16="http://schemas.microsoft.com/office/drawing/2014/main" xmlns="" val="2409346921"/>
                    </a:ext>
                  </a:extLst>
                </a:gridCol>
                <a:gridCol w="1015780">
                  <a:extLst>
                    <a:ext uri="{9D8B030D-6E8A-4147-A177-3AD203B41FA5}">
                      <a16:colId xmlns:a16="http://schemas.microsoft.com/office/drawing/2014/main" xmlns="" val="3075823649"/>
                    </a:ext>
                  </a:extLst>
                </a:gridCol>
                <a:gridCol w="981346">
                  <a:extLst>
                    <a:ext uri="{9D8B030D-6E8A-4147-A177-3AD203B41FA5}">
                      <a16:colId xmlns:a16="http://schemas.microsoft.com/office/drawing/2014/main" xmlns="" val="3032464668"/>
                    </a:ext>
                  </a:extLst>
                </a:gridCol>
                <a:gridCol w="1015780">
                  <a:extLst>
                    <a:ext uri="{9D8B030D-6E8A-4147-A177-3AD203B41FA5}">
                      <a16:colId xmlns:a16="http://schemas.microsoft.com/office/drawing/2014/main" xmlns="" val="4010724371"/>
                    </a:ext>
                  </a:extLst>
                </a:gridCol>
                <a:gridCol w="1015780">
                  <a:extLst>
                    <a:ext uri="{9D8B030D-6E8A-4147-A177-3AD203B41FA5}">
                      <a16:colId xmlns:a16="http://schemas.microsoft.com/office/drawing/2014/main" xmlns="" val="3793466218"/>
                    </a:ext>
                  </a:extLst>
                </a:gridCol>
              </a:tblGrid>
              <a:tr h="2522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Strategic objective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5-year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</a:rPr>
                        <a:t>Actual performance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Estimated Performance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Medium Term Targets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717754"/>
                  </a:ext>
                </a:extLst>
              </a:tr>
              <a:tr h="25229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2013/14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2014/15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2015/16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2016/17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2018/19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2019/20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411034180"/>
                  </a:ext>
                </a:extLst>
              </a:tr>
              <a:tr h="12614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Grow the manufacturing sector to promote industrial development, job creation, investment and exports</a:t>
                      </a:r>
                      <a:endParaRPr lang="en-ZA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Increased manufactured exports under EMIA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>
                          <a:effectLst/>
                        </a:rPr>
                        <a:t>Export sales facilitated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>
                          <a:effectLst/>
                        </a:rPr>
                        <a:t>Export sales facilitated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>
                          <a:effectLst/>
                        </a:rPr>
                        <a:t>Export sales facilitated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>
                          <a:effectLst/>
                        </a:rPr>
                        <a:t>Export sales facilitated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>
                          <a:effectLst/>
                        </a:rPr>
                        <a:t>Export sales facilitated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>
                          <a:effectLst/>
                        </a:rPr>
                        <a:t>Export sales facilitated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GB" sz="800" kern="1200" dirty="0">
                          <a:effectLst/>
                        </a:rPr>
                        <a:t>Export sales facilitated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014353798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03730735"/>
              </p:ext>
            </p:extLst>
          </p:nvPr>
        </p:nvGraphicFramePr>
        <p:xfrm>
          <a:off x="179509" y="2549306"/>
          <a:ext cx="8856986" cy="1239734"/>
        </p:xfrm>
        <a:graphic>
          <a:graphicData uri="http://schemas.openxmlformats.org/drawingml/2006/table">
            <a:tbl>
              <a:tblPr firstRow="1" firstCol="1" bandRow="1"/>
              <a:tblGrid>
                <a:gridCol w="1180313">
                  <a:extLst>
                    <a:ext uri="{9D8B030D-6E8A-4147-A177-3AD203B41FA5}">
                      <a16:colId xmlns:a16="http://schemas.microsoft.com/office/drawing/2014/main" xmlns="" val="2132351455"/>
                    </a:ext>
                  </a:extLst>
                </a:gridCol>
                <a:gridCol w="1096778">
                  <a:extLst>
                    <a:ext uri="{9D8B030D-6E8A-4147-A177-3AD203B41FA5}">
                      <a16:colId xmlns:a16="http://schemas.microsoft.com/office/drawing/2014/main" xmlns="" val="1097132999"/>
                    </a:ext>
                  </a:extLst>
                </a:gridCol>
                <a:gridCol w="1096778">
                  <a:extLst>
                    <a:ext uri="{9D8B030D-6E8A-4147-A177-3AD203B41FA5}">
                      <a16:colId xmlns:a16="http://schemas.microsoft.com/office/drawing/2014/main" xmlns="" val="210831544"/>
                    </a:ext>
                  </a:extLst>
                </a:gridCol>
                <a:gridCol w="1096005">
                  <a:extLst>
                    <a:ext uri="{9D8B030D-6E8A-4147-A177-3AD203B41FA5}">
                      <a16:colId xmlns:a16="http://schemas.microsoft.com/office/drawing/2014/main" xmlns="" val="2437225342"/>
                    </a:ext>
                  </a:extLst>
                </a:gridCol>
                <a:gridCol w="1096778">
                  <a:extLst>
                    <a:ext uri="{9D8B030D-6E8A-4147-A177-3AD203B41FA5}">
                      <a16:colId xmlns:a16="http://schemas.microsoft.com/office/drawing/2014/main" xmlns="" val="723143082"/>
                    </a:ext>
                  </a:extLst>
                </a:gridCol>
                <a:gridCol w="1096778">
                  <a:extLst>
                    <a:ext uri="{9D8B030D-6E8A-4147-A177-3AD203B41FA5}">
                      <a16:colId xmlns:a16="http://schemas.microsoft.com/office/drawing/2014/main" xmlns="" val="1565896043"/>
                    </a:ext>
                  </a:extLst>
                </a:gridCol>
                <a:gridCol w="1096778">
                  <a:extLst>
                    <a:ext uri="{9D8B030D-6E8A-4147-A177-3AD203B41FA5}">
                      <a16:colId xmlns:a16="http://schemas.microsoft.com/office/drawing/2014/main" xmlns="" val="457995190"/>
                    </a:ext>
                  </a:extLst>
                </a:gridCol>
                <a:gridCol w="1096778">
                  <a:extLst>
                    <a:ext uri="{9D8B030D-6E8A-4147-A177-3AD203B41FA5}">
                      <a16:colId xmlns:a16="http://schemas.microsoft.com/office/drawing/2014/main" xmlns="" val="1850470375"/>
                    </a:ext>
                  </a:extLst>
                </a:gridCol>
              </a:tblGrid>
              <a:tr h="27148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93045691"/>
                  </a:ext>
                </a:extLst>
              </a:tr>
              <a:tr h="10990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82040341"/>
                  </a:ext>
                </a:extLst>
              </a:tr>
              <a:tr h="77322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1.15 </a:t>
                      </a: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Number of companies assisted under EMIA in supporting value added exports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indicator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823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864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758" marR="58758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409095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11356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09" y="584592"/>
            <a:ext cx="885698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Milestones for 2017/18</a:t>
            </a:r>
            <a:endParaRPr lang="en-Z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710" y="5712510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03487" y="18448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Reconciling performance targets with the Budget and MTEF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7: Trade Investment South Africa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4859243"/>
              </p:ext>
            </p:extLst>
          </p:nvPr>
        </p:nvGraphicFramePr>
        <p:xfrm>
          <a:off x="179509" y="939275"/>
          <a:ext cx="8856984" cy="89056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42253">
                  <a:extLst>
                    <a:ext uri="{9D8B030D-6E8A-4147-A177-3AD203B41FA5}">
                      <a16:colId xmlns:a16="http://schemas.microsoft.com/office/drawing/2014/main" xmlns="" val="897103698"/>
                    </a:ext>
                  </a:extLst>
                </a:gridCol>
                <a:gridCol w="1649170">
                  <a:extLst>
                    <a:ext uri="{9D8B030D-6E8A-4147-A177-3AD203B41FA5}">
                      <a16:colId xmlns:a16="http://schemas.microsoft.com/office/drawing/2014/main" xmlns="" val="1213543948"/>
                    </a:ext>
                  </a:extLst>
                </a:gridCol>
                <a:gridCol w="972497">
                  <a:extLst>
                    <a:ext uri="{9D8B030D-6E8A-4147-A177-3AD203B41FA5}">
                      <a16:colId xmlns:a16="http://schemas.microsoft.com/office/drawing/2014/main" xmlns="" val="3708761688"/>
                    </a:ext>
                  </a:extLst>
                </a:gridCol>
                <a:gridCol w="1098266">
                  <a:extLst>
                    <a:ext uri="{9D8B030D-6E8A-4147-A177-3AD203B41FA5}">
                      <a16:colId xmlns:a16="http://schemas.microsoft.com/office/drawing/2014/main" xmlns="" val="2125221572"/>
                    </a:ext>
                  </a:extLst>
                </a:gridCol>
                <a:gridCol w="1098266">
                  <a:extLst>
                    <a:ext uri="{9D8B030D-6E8A-4147-A177-3AD203B41FA5}">
                      <a16:colId xmlns:a16="http://schemas.microsoft.com/office/drawing/2014/main" xmlns="" val="3542662718"/>
                    </a:ext>
                  </a:extLst>
                </a:gridCol>
                <a:gridCol w="1098266">
                  <a:extLst>
                    <a:ext uri="{9D8B030D-6E8A-4147-A177-3AD203B41FA5}">
                      <a16:colId xmlns:a16="http://schemas.microsoft.com/office/drawing/2014/main" xmlns="" val="2649709236"/>
                    </a:ext>
                  </a:extLst>
                </a:gridCol>
                <a:gridCol w="1098266">
                  <a:extLst>
                    <a:ext uri="{9D8B030D-6E8A-4147-A177-3AD203B41FA5}">
                      <a16:colId xmlns:a16="http://schemas.microsoft.com/office/drawing/2014/main" xmlns="" val="3932979746"/>
                    </a:ext>
                  </a:extLst>
                </a:gridCol>
              </a:tblGrid>
              <a:tr h="29685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Reporting Period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Targets for 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Milestones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397947408"/>
                  </a:ext>
                </a:extLst>
              </a:tr>
              <a:tr h="14842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1562778"/>
                  </a:ext>
                </a:extLst>
              </a:tr>
              <a:tr h="44528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1.15 Number of companies assisted under EMIA in supporting value added exports  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784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228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197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173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186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39444935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86317" y="2276872"/>
          <a:ext cx="8850176" cy="1610284"/>
        </p:xfrm>
        <a:graphic>
          <a:graphicData uri="http://schemas.openxmlformats.org/drawingml/2006/table">
            <a:tbl>
              <a:tblPr firstRow="1" firstCol="1" bandRow="1"/>
              <a:tblGrid>
                <a:gridCol w="2957218">
                  <a:extLst>
                    <a:ext uri="{9D8B030D-6E8A-4147-A177-3AD203B41FA5}">
                      <a16:colId xmlns:a16="http://schemas.microsoft.com/office/drawing/2014/main" xmlns="" val="3957957423"/>
                    </a:ext>
                  </a:extLst>
                </a:gridCol>
                <a:gridCol w="884117">
                  <a:extLst>
                    <a:ext uri="{9D8B030D-6E8A-4147-A177-3AD203B41FA5}">
                      <a16:colId xmlns:a16="http://schemas.microsoft.com/office/drawing/2014/main" xmlns="" val="1472727930"/>
                    </a:ext>
                  </a:extLst>
                </a:gridCol>
                <a:gridCol w="883423">
                  <a:extLst>
                    <a:ext uri="{9D8B030D-6E8A-4147-A177-3AD203B41FA5}">
                      <a16:colId xmlns:a16="http://schemas.microsoft.com/office/drawing/2014/main" xmlns="" val="399921835"/>
                    </a:ext>
                  </a:extLst>
                </a:gridCol>
                <a:gridCol w="785728">
                  <a:extLst>
                    <a:ext uri="{9D8B030D-6E8A-4147-A177-3AD203B41FA5}">
                      <a16:colId xmlns:a16="http://schemas.microsoft.com/office/drawing/2014/main" xmlns="" val="3102688570"/>
                    </a:ext>
                  </a:extLst>
                </a:gridCol>
                <a:gridCol w="884117">
                  <a:extLst>
                    <a:ext uri="{9D8B030D-6E8A-4147-A177-3AD203B41FA5}">
                      <a16:colId xmlns:a16="http://schemas.microsoft.com/office/drawing/2014/main" xmlns="" val="3986248990"/>
                    </a:ext>
                  </a:extLst>
                </a:gridCol>
                <a:gridCol w="785728">
                  <a:extLst>
                    <a:ext uri="{9D8B030D-6E8A-4147-A177-3AD203B41FA5}">
                      <a16:colId xmlns:a16="http://schemas.microsoft.com/office/drawing/2014/main" xmlns="" val="2836837805"/>
                    </a:ext>
                  </a:extLst>
                </a:gridCol>
                <a:gridCol w="785728">
                  <a:extLst>
                    <a:ext uri="{9D8B030D-6E8A-4147-A177-3AD203B41FA5}">
                      <a16:colId xmlns:a16="http://schemas.microsoft.com/office/drawing/2014/main" xmlns="" val="1740875734"/>
                    </a:ext>
                  </a:extLst>
                </a:gridCol>
                <a:gridCol w="884117">
                  <a:extLst>
                    <a:ext uri="{9D8B030D-6E8A-4147-A177-3AD203B41FA5}">
                      <a16:colId xmlns:a16="http://schemas.microsoft.com/office/drawing/2014/main" xmlns="" val="771895784"/>
                    </a:ext>
                  </a:extLst>
                </a:gridCol>
              </a:tblGrid>
              <a:tr h="18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 7 - Trade and Investment South Africa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94773882"/>
                  </a:ext>
                </a:extLst>
              </a:tr>
              <a:tr h="31882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 thousand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appropriation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Medium-term estimates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5863670"/>
                  </a:ext>
                </a:extLst>
              </a:tr>
              <a:tr h="18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classification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30668086"/>
                  </a:ext>
                </a:extLst>
              </a:tr>
              <a:tr h="18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Current payments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221,918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216,028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260,865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237,303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205,815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192,225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253,233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58546468"/>
                  </a:ext>
                </a:extLst>
              </a:tr>
              <a:tr h="18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Transfers and subsidies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83,205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110,519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200,251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171,566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180,555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191,026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201,723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92091702"/>
                  </a:ext>
                </a:extLst>
              </a:tr>
              <a:tr h="18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capital assets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1,523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1,951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1,794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2,053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2,093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2,215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2,340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23194391"/>
                  </a:ext>
                </a:extLst>
              </a:tr>
              <a:tr h="18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financial assets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1,140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782676165"/>
                  </a:ext>
                </a:extLst>
              </a:tr>
              <a:tr h="1844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306,648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329,638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462,911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410,922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388,463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385,466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457,296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718" marR="6571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83084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4924018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8: Investment South Africa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</a:t>
            </a:r>
            <a:r>
              <a:rPr lang="en-ZA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Create a better South Africa and a better world </a:t>
            </a:r>
            <a:endParaRPr lang="en-ZA" sz="12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79511" y="5601047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0169109"/>
              </p:ext>
            </p:extLst>
          </p:nvPr>
        </p:nvGraphicFramePr>
        <p:xfrm>
          <a:off x="179509" y="620688"/>
          <a:ext cx="8856988" cy="178933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988998">
                  <a:extLst>
                    <a:ext uri="{9D8B030D-6E8A-4147-A177-3AD203B41FA5}">
                      <a16:colId xmlns:a16="http://schemas.microsoft.com/office/drawing/2014/main" xmlns="" val="3848887347"/>
                    </a:ext>
                  </a:extLst>
                </a:gridCol>
                <a:gridCol w="1017692">
                  <a:extLst>
                    <a:ext uri="{9D8B030D-6E8A-4147-A177-3AD203B41FA5}">
                      <a16:colId xmlns:a16="http://schemas.microsoft.com/office/drawing/2014/main" xmlns="" val="1834849999"/>
                    </a:ext>
                  </a:extLst>
                </a:gridCol>
                <a:gridCol w="902916">
                  <a:extLst>
                    <a:ext uri="{9D8B030D-6E8A-4147-A177-3AD203B41FA5}">
                      <a16:colId xmlns:a16="http://schemas.microsoft.com/office/drawing/2014/main" xmlns="" val="3996106230"/>
                    </a:ext>
                  </a:extLst>
                </a:gridCol>
                <a:gridCol w="902916">
                  <a:extLst>
                    <a:ext uri="{9D8B030D-6E8A-4147-A177-3AD203B41FA5}">
                      <a16:colId xmlns:a16="http://schemas.microsoft.com/office/drawing/2014/main" xmlns="" val="703419402"/>
                    </a:ext>
                  </a:extLst>
                </a:gridCol>
                <a:gridCol w="1015780">
                  <a:extLst>
                    <a:ext uri="{9D8B030D-6E8A-4147-A177-3AD203B41FA5}">
                      <a16:colId xmlns:a16="http://schemas.microsoft.com/office/drawing/2014/main" xmlns="" val="2607291983"/>
                    </a:ext>
                  </a:extLst>
                </a:gridCol>
                <a:gridCol w="1015780">
                  <a:extLst>
                    <a:ext uri="{9D8B030D-6E8A-4147-A177-3AD203B41FA5}">
                      <a16:colId xmlns:a16="http://schemas.microsoft.com/office/drawing/2014/main" xmlns="" val="3825367615"/>
                    </a:ext>
                  </a:extLst>
                </a:gridCol>
                <a:gridCol w="981346">
                  <a:extLst>
                    <a:ext uri="{9D8B030D-6E8A-4147-A177-3AD203B41FA5}">
                      <a16:colId xmlns:a16="http://schemas.microsoft.com/office/drawing/2014/main" xmlns="" val="3562821202"/>
                    </a:ext>
                  </a:extLst>
                </a:gridCol>
                <a:gridCol w="1015780">
                  <a:extLst>
                    <a:ext uri="{9D8B030D-6E8A-4147-A177-3AD203B41FA5}">
                      <a16:colId xmlns:a16="http://schemas.microsoft.com/office/drawing/2014/main" xmlns="" val="2923466749"/>
                    </a:ext>
                  </a:extLst>
                </a:gridCol>
                <a:gridCol w="1015780">
                  <a:extLst>
                    <a:ext uri="{9D8B030D-6E8A-4147-A177-3AD203B41FA5}">
                      <a16:colId xmlns:a16="http://schemas.microsoft.com/office/drawing/2014/main" xmlns="" val="1538058806"/>
                    </a:ext>
                  </a:extLst>
                </a:gridCol>
              </a:tblGrid>
              <a:tr h="247049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Strategic objective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5-year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Actual performance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Estimated Performance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Medium Term Targets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20905934"/>
                  </a:ext>
                </a:extLst>
              </a:tr>
              <a:tr h="2470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154305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2012/13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2013/14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2014/15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2015/16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2016/17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2018/19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182963489"/>
                  </a:ext>
                </a:extLst>
              </a:tr>
              <a:tr h="123524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Grow the manufacturing sector to promote industrial development, job creation, investment and exports</a:t>
                      </a:r>
                      <a:endParaRPr lang="en-ZA" sz="1100">
                        <a:effectLst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0" dirty="0">
                          <a:effectLst/>
                        </a:rPr>
                        <a:t>Investment facilitation in targeted sectors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0" dirty="0">
                          <a:effectLst/>
                        </a:rPr>
                        <a:t>Investment projects facilitated in pipeline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0" dirty="0">
                          <a:effectLst/>
                        </a:rPr>
                        <a:t>Investment projects facilitated in pipeline 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0" dirty="0">
                          <a:effectLst/>
                        </a:rPr>
                        <a:t>Investment projects facilitated in pipeline 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0" dirty="0">
                          <a:effectLst/>
                        </a:rPr>
                        <a:t>Investment projects facilitated in pipeline 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0" dirty="0">
                          <a:effectLst/>
                        </a:rPr>
                        <a:t>Investment projects facilitated in pipeline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0" dirty="0">
                          <a:effectLst/>
                        </a:rPr>
                        <a:t>Investment projects facilitated in pipeline 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0" dirty="0">
                          <a:effectLst/>
                        </a:rPr>
                        <a:t>Investment projects facilitated in pipeline </a:t>
                      </a:r>
                      <a:endParaRPr lang="en-ZA" sz="11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51663227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6207115"/>
              </p:ext>
            </p:extLst>
          </p:nvPr>
        </p:nvGraphicFramePr>
        <p:xfrm>
          <a:off x="179508" y="2541763"/>
          <a:ext cx="8856987" cy="1027333"/>
        </p:xfrm>
        <a:graphic>
          <a:graphicData uri="http://schemas.openxmlformats.org/drawingml/2006/table">
            <a:tbl>
              <a:tblPr firstRow="1" firstCol="1" bandRow="1"/>
              <a:tblGrid>
                <a:gridCol w="968955">
                  <a:extLst>
                    <a:ext uri="{9D8B030D-6E8A-4147-A177-3AD203B41FA5}">
                      <a16:colId xmlns:a16="http://schemas.microsoft.com/office/drawing/2014/main" xmlns="" val="3927557011"/>
                    </a:ext>
                  </a:extLst>
                </a:gridCol>
                <a:gridCol w="899870">
                  <a:extLst>
                    <a:ext uri="{9D8B030D-6E8A-4147-A177-3AD203B41FA5}">
                      <a16:colId xmlns:a16="http://schemas.microsoft.com/office/drawing/2014/main" xmlns="" val="386769226"/>
                    </a:ext>
                  </a:extLst>
                </a:gridCol>
                <a:gridCol w="899870">
                  <a:extLst>
                    <a:ext uri="{9D8B030D-6E8A-4147-A177-3AD203B41FA5}">
                      <a16:colId xmlns:a16="http://schemas.microsoft.com/office/drawing/2014/main" xmlns="" val="4016856402"/>
                    </a:ext>
                  </a:extLst>
                </a:gridCol>
                <a:gridCol w="811300">
                  <a:extLst>
                    <a:ext uri="{9D8B030D-6E8A-4147-A177-3AD203B41FA5}">
                      <a16:colId xmlns:a16="http://schemas.microsoft.com/office/drawing/2014/main" xmlns="" val="1455166174"/>
                    </a:ext>
                  </a:extLst>
                </a:gridCol>
                <a:gridCol w="990211">
                  <a:extLst>
                    <a:ext uri="{9D8B030D-6E8A-4147-A177-3AD203B41FA5}">
                      <a16:colId xmlns:a16="http://schemas.microsoft.com/office/drawing/2014/main" xmlns="" val="839403914"/>
                    </a:ext>
                  </a:extLst>
                </a:gridCol>
                <a:gridCol w="990211">
                  <a:extLst>
                    <a:ext uri="{9D8B030D-6E8A-4147-A177-3AD203B41FA5}">
                      <a16:colId xmlns:a16="http://schemas.microsoft.com/office/drawing/2014/main" xmlns="" val="4120800088"/>
                    </a:ext>
                  </a:extLst>
                </a:gridCol>
                <a:gridCol w="1170893">
                  <a:extLst>
                    <a:ext uri="{9D8B030D-6E8A-4147-A177-3AD203B41FA5}">
                      <a16:colId xmlns:a16="http://schemas.microsoft.com/office/drawing/2014/main" xmlns="" val="899604930"/>
                    </a:ext>
                  </a:extLst>
                </a:gridCol>
                <a:gridCol w="1170893">
                  <a:extLst>
                    <a:ext uri="{9D8B030D-6E8A-4147-A177-3AD203B41FA5}">
                      <a16:colId xmlns:a16="http://schemas.microsoft.com/office/drawing/2014/main" xmlns="" val="867539929"/>
                    </a:ext>
                  </a:extLst>
                </a:gridCol>
                <a:gridCol w="954784">
                  <a:extLst>
                    <a:ext uri="{9D8B030D-6E8A-4147-A177-3AD203B41FA5}">
                      <a16:colId xmlns:a16="http://schemas.microsoft.com/office/drawing/2014/main" xmlns="" val="3023505226"/>
                    </a:ext>
                  </a:extLst>
                </a:gridCol>
              </a:tblGrid>
              <a:tr h="34309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Medium-Term Targets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Linkage to Government’s Outcome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3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00051474"/>
                  </a:ext>
                </a:extLst>
              </a:tr>
              <a:tr h="136007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09289443"/>
                  </a:ext>
                </a:extLst>
              </a:tr>
              <a:tr h="54402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1.16 Value (Rand) of investment projects facilitated in pipeline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R60.5bn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R2. 779bn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R92. 812bn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R38.6bn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R45bn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R50bn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R50bn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Create a better South Africa and a better world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800755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6231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09" y="584592"/>
            <a:ext cx="885698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Milestones for 2017/18</a:t>
            </a:r>
            <a:endParaRPr lang="en-Z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710" y="5712510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03487" y="184482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Reconciling performance targets with the Budget and MTEF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ZA" sz="1200" dirty="0">
                <a:latin typeface="Arial" panose="020B0604020202020204" pitchFamily="34" charset="0"/>
                <a:cs typeface="Arial" panose="020B0604020202020204" pitchFamily="34" charset="0"/>
              </a:rPr>
              <a:t>8: Investment South Africa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205387" y="982028"/>
          <a:ext cx="8831107" cy="84124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836870">
                  <a:extLst>
                    <a:ext uri="{9D8B030D-6E8A-4147-A177-3AD203B41FA5}">
                      <a16:colId xmlns:a16="http://schemas.microsoft.com/office/drawing/2014/main" xmlns="" val="3122549865"/>
                    </a:ext>
                  </a:extLst>
                </a:gridCol>
                <a:gridCol w="974954">
                  <a:extLst>
                    <a:ext uri="{9D8B030D-6E8A-4147-A177-3AD203B41FA5}">
                      <a16:colId xmlns:a16="http://schemas.microsoft.com/office/drawing/2014/main" xmlns="" val="2675481941"/>
                    </a:ext>
                  </a:extLst>
                </a:gridCol>
                <a:gridCol w="973187">
                  <a:extLst>
                    <a:ext uri="{9D8B030D-6E8A-4147-A177-3AD203B41FA5}">
                      <a16:colId xmlns:a16="http://schemas.microsoft.com/office/drawing/2014/main" xmlns="" val="2444205700"/>
                    </a:ext>
                  </a:extLst>
                </a:gridCol>
                <a:gridCol w="1261524">
                  <a:extLst>
                    <a:ext uri="{9D8B030D-6E8A-4147-A177-3AD203B41FA5}">
                      <a16:colId xmlns:a16="http://schemas.microsoft.com/office/drawing/2014/main" xmlns="" val="329236186"/>
                    </a:ext>
                  </a:extLst>
                </a:gridCol>
                <a:gridCol w="1261524">
                  <a:extLst>
                    <a:ext uri="{9D8B030D-6E8A-4147-A177-3AD203B41FA5}">
                      <a16:colId xmlns:a16="http://schemas.microsoft.com/office/drawing/2014/main" xmlns="" val="3731611309"/>
                    </a:ext>
                  </a:extLst>
                </a:gridCol>
                <a:gridCol w="1261524">
                  <a:extLst>
                    <a:ext uri="{9D8B030D-6E8A-4147-A177-3AD203B41FA5}">
                      <a16:colId xmlns:a16="http://schemas.microsoft.com/office/drawing/2014/main" xmlns="" val="2230020593"/>
                    </a:ext>
                  </a:extLst>
                </a:gridCol>
                <a:gridCol w="1261524">
                  <a:extLst>
                    <a:ext uri="{9D8B030D-6E8A-4147-A177-3AD203B41FA5}">
                      <a16:colId xmlns:a16="http://schemas.microsoft.com/office/drawing/2014/main" xmlns="" val="3147651900"/>
                    </a:ext>
                  </a:extLst>
                </a:gridCol>
              </a:tblGrid>
              <a:tr h="263596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Reporting Period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Targets for 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Milestones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127571"/>
                  </a:ext>
                </a:extLst>
              </a:tr>
              <a:tr h="131798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en-ZA" sz="800" b="1" baseline="30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941868807"/>
                  </a:ext>
                </a:extLst>
              </a:tr>
              <a:tr h="39539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1.16 Value (Rand) of investment projects facilitated in pipeline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R45 </a:t>
                      </a:r>
                      <a:r>
                        <a:rPr lang="en-ZA" sz="800" dirty="0" err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R10bn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R11bn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R13bn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R11bn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23302578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0486514"/>
              </p:ext>
            </p:extLst>
          </p:nvPr>
        </p:nvGraphicFramePr>
        <p:xfrm>
          <a:off x="205385" y="2332716"/>
          <a:ext cx="8831108" cy="1626452"/>
        </p:xfrm>
        <a:graphic>
          <a:graphicData uri="http://schemas.openxmlformats.org/drawingml/2006/table">
            <a:tbl>
              <a:tblPr firstRow="1" firstCol="1" bandRow="1"/>
              <a:tblGrid>
                <a:gridCol w="2134880">
                  <a:extLst>
                    <a:ext uri="{9D8B030D-6E8A-4147-A177-3AD203B41FA5}">
                      <a16:colId xmlns:a16="http://schemas.microsoft.com/office/drawing/2014/main" xmlns="" val="2640205716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xmlns="" val="68390841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xmlns="" val="3300127992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xmlns="" val="780776179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xmlns="" val="3163297319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xmlns="" val="1132534226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xmlns="" val="297843841"/>
                    </a:ext>
                  </a:extLst>
                </a:gridCol>
                <a:gridCol w="956604">
                  <a:extLst>
                    <a:ext uri="{9D8B030D-6E8A-4147-A177-3AD203B41FA5}">
                      <a16:colId xmlns:a16="http://schemas.microsoft.com/office/drawing/2014/main" xmlns="" val="1397558572"/>
                    </a:ext>
                  </a:extLst>
                </a:gridCol>
              </a:tblGrid>
              <a:tr h="32233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 8 - Investment South Africa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14577397"/>
                  </a:ext>
                </a:extLst>
              </a:tr>
              <a:tr h="33089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 thousand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appropriation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Medium-term estimates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3832433"/>
                  </a:ext>
                </a:extLst>
              </a:tr>
              <a:tr h="194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classification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43828834"/>
                  </a:ext>
                </a:extLst>
              </a:tr>
              <a:tr h="194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Current payments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32,054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37,680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38,115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47,445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50,462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51,531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53,232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40337069"/>
                  </a:ext>
                </a:extLst>
              </a:tr>
              <a:tr h="194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Transfers and subsidies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52663667"/>
                  </a:ext>
                </a:extLst>
              </a:tr>
              <a:tr h="194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capital assets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296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271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378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397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430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454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5342616"/>
                  </a:ext>
                </a:extLst>
              </a:tr>
              <a:tr h="1946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Total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32,370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37,959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38,282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47,823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50,859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51,961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53,686 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768663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0353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9875768-0839-435E-B554-551ADEAE04D3}" type="slidenum">
              <a:rPr lang="en-US" smtClean="0">
                <a:latin typeface="Times" pitchFamily="18" charset="0"/>
              </a:rPr>
              <a:pPr/>
              <a:t>3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Z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VISION</a:t>
            </a:r>
            <a:endParaRPr lang="en-GB" sz="3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571625"/>
            <a:ext cx="7772400" cy="2727325"/>
          </a:xfrm>
        </p:spPr>
        <p:txBody>
          <a:bodyPr/>
          <a:lstStyle/>
          <a:p>
            <a:pPr marL="0" indent="0" algn="ctr" eaLnBrk="1" hangingPunct="1">
              <a:lnSpc>
                <a:spcPct val="90000"/>
              </a:lnSpc>
              <a:buFontTx/>
              <a:buNone/>
            </a:pPr>
            <a:endParaRPr lang="en-US" sz="2400" smtClean="0">
              <a:latin typeface="Arial" charset="0"/>
              <a:cs typeface="Arial" charset="0"/>
            </a:endParaRPr>
          </a:p>
          <a:p>
            <a:pPr marL="0" indent="0" algn="ctr" eaLnBrk="1" hangingPunct="1">
              <a:lnSpc>
                <a:spcPct val="90000"/>
              </a:lnSpc>
              <a:buFontTx/>
              <a:buNone/>
            </a:pPr>
            <a:r>
              <a:rPr lang="en-US" sz="2000" b="1" smtClean="0">
                <a:latin typeface="Arial" charset="0"/>
                <a:cs typeface="Arial" charset="0"/>
              </a:rPr>
              <a:t>“A dynamic industrial, globally competitive South African economy, characterised by inclusive growth and development, decent employment and equity, built on the full potential of all citizens”</a:t>
            </a:r>
          </a:p>
          <a:p>
            <a:pPr marL="0" indent="0" algn="just" eaLnBrk="1" hangingPunct="1">
              <a:lnSpc>
                <a:spcPct val="90000"/>
              </a:lnSpc>
              <a:buFontTx/>
              <a:buNone/>
            </a:pPr>
            <a:endParaRPr lang="en-GB" sz="2400" smtClean="0"/>
          </a:p>
        </p:txBody>
      </p:sp>
    </p:spTree>
    <p:extLst>
      <p:ext uri="{BB962C8B-B14F-4D97-AF65-F5344CB8AC3E}">
        <p14:creationId xmlns:p14="http://schemas.microsoft.com/office/powerpoint/2010/main" val="325848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06B73FF-5243-4107-AF65-46D829390630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30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5298" name="Text Box 5"/>
          <p:cNvSpPr txBox="1">
            <a:spLocks noGrp="1" noChangeArrowheads="1"/>
          </p:cNvSpPr>
          <p:nvPr>
            <p:ph type="body" idx="1"/>
          </p:nvPr>
        </p:nvSpPr>
        <p:spPr>
          <a:xfrm>
            <a:off x="250927" y="692696"/>
            <a:ext cx="8640638" cy="4537075"/>
          </a:xfrm>
        </p:spPr>
        <p:txBody>
          <a:bodyPr>
            <a:normAutofit lnSpcReduction="10000"/>
          </a:bodyPr>
          <a:lstStyle/>
          <a:p>
            <a:pPr marL="355600" lvl="1" indent="-355600" algn="just" eaLnBrk="1" hangingPunct="1">
              <a:spcBef>
                <a:spcPct val="0"/>
              </a:spcBef>
              <a:buFontTx/>
              <a:buBlip>
                <a:blip r:embed="rId2"/>
              </a:buBlip>
              <a:tabLst>
                <a:tab pos="449263" algn="l"/>
              </a:tabLst>
              <a:defRPr/>
            </a:pPr>
            <a:r>
              <a:rPr lang="en-GB" sz="2000" b="1" dirty="0" smtClean="0">
                <a:latin typeface="Arial" pitchFamily="34" charset="0"/>
                <a:cs typeface="Arial" pitchFamily="34" charset="0"/>
              </a:rPr>
              <a:t>Enabled increased investment through Special Economic Zones and Industrialised parks</a:t>
            </a:r>
          </a:p>
          <a:p>
            <a:pPr marL="355600" lvl="1" indent="-3556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49263" algn="l"/>
              </a:tabLst>
              <a:defRPr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SEZs submitted to Minister for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designation</a:t>
            </a:r>
          </a:p>
          <a:p>
            <a:pPr marL="355600" lvl="1" indent="-3556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49263" algn="l"/>
              </a:tabLst>
              <a:defRPr/>
            </a:pPr>
            <a:r>
              <a:rPr lang="en-ZA" sz="2000" dirty="0" smtClean="0">
                <a:latin typeface="Arial" pitchFamily="34" charset="0"/>
                <a:cs typeface="Arial" pitchFamily="34" charset="0"/>
              </a:rPr>
              <a:t>Two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implementation reports on </a:t>
            </a:r>
            <a:r>
              <a:rPr lang="en-ZA" sz="2000" dirty="0" smtClean="0">
                <a:latin typeface="Arial" pitchFamily="34" charset="0"/>
                <a:cs typeface="Arial" pitchFamily="34" charset="0"/>
              </a:rPr>
              <a:t>Industrial </a:t>
            </a:r>
            <a:r>
              <a:rPr lang="en-ZA" sz="2000" dirty="0">
                <a:latin typeface="Arial" pitchFamily="34" charset="0"/>
                <a:cs typeface="Arial" pitchFamily="34" charset="0"/>
              </a:rPr>
              <a:t>Parks submitted to Minister</a:t>
            </a:r>
          </a:p>
          <a:p>
            <a:pPr marL="0" lvl="1" indent="0" algn="just" eaLnBrk="1" hangingPunct="1">
              <a:lnSpc>
                <a:spcPct val="150000"/>
              </a:lnSpc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US" sz="1400" dirty="0" smtClean="0">
              <a:latin typeface="Arial" pitchFamily="34" charset="0"/>
              <a:cs typeface="Arial" pitchFamily="34" charset="0"/>
            </a:endParaRPr>
          </a:p>
          <a:p>
            <a:pPr marL="355600" lvl="1" indent="-355600" algn="just" eaLnBrk="1" hangingPunct="1">
              <a:spcBef>
                <a:spcPct val="0"/>
              </a:spcBef>
              <a:buBlip>
                <a:blip r:embed="rId2"/>
              </a:buBlip>
              <a:tabLst>
                <a:tab pos="449263" algn="l"/>
              </a:tabLst>
              <a:defRPr/>
            </a:pPr>
            <a:r>
              <a:rPr lang="en-GB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Implemented B-BBEE Amendment  Act and </a:t>
            </a:r>
            <a:r>
              <a:rPr lang="en-GB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Code of Good Practice for B-BBEE</a:t>
            </a:r>
          </a:p>
          <a:p>
            <a:pPr marL="355600" lvl="1" indent="-3556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49263" algn="l"/>
              </a:tabLst>
              <a:defRPr/>
            </a:pP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Two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reports on the implementation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of the B-BBEE </a:t>
            </a:r>
            <a:r>
              <a:rPr lang="en-US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Amendment Act and Regulations submitted to the </a:t>
            </a:r>
            <a:r>
              <a:rPr lang="en-US" sz="2000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Minister</a:t>
            </a:r>
          </a:p>
          <a:p>
            <a:pPr marL="355600" lvl="1" indent="-3556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49263" algn="l"/>
              </a:tabLst>
              <a:defRPr/>
            </a:pPr>
            <a:endParaRPr lang="en-US" sz="1400" dirty="0" smtClean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 algn="just" eaLnBrk="1" hangingPunct="1">
              <a:spcBef>
                <a:spcPct val="0"/>
              </a:spcBef>
              <a:buBlip>
                <a:blip r:embed="rId2"/>
              </a:buBlip>
              <a:tabLst>
                <a:tab pos="449263" algn="l"/>
              </a:tabLst>
              <a:defRPr/>
            </a:pPr>
            <a:r>
              <a:rPr lang="en-Z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Black </a:t>
            </a:r>
            <a:r>
              <a:rPr lang="en-ZA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Industrialists </a:t>
            </a:r>
            <a:r>
              <a:rPr lang="en-Z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(BI) development programmes implemented</a:t>
            </a:r>
            <a:endParaRPr lang="en-US" sz="20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355600" lvl="1" indent="-355600" algn="just">
              <a:lnSpc>
                <a:spcPct val="160000"/>
              </a:lnSpc>
              <a:spcBef>
                <a:spcPct val="0"/>
              </a:spcBef>
              <a:spcAft>
                <a:spcPts val="0"/>
              </a:spcAft>
              <a:buFont typeface="Wingdings" panose="05000000000000000000" pitchFamily="2" charset="2"/>
              <a:buChar char="q"/>
              <a:tabLst>
                <a:tab pos="449263" algn="l"/>
              </a:tabLst>
              <a:defRPr/>
            </a:pPr>
            <a:r>
              <a:rPr lang="en-ZA" sz="2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70 new BIs supported in IPAP sectors</a:t>
            </a:r>
          </a:p>
          <a:p>
            <a:pPr marL="355600" lvl="1" indent="-355600" algn="just" eaLnBrk="1" hangingPunct="1">
              <a:lnSpc>
                <a:spcPct val="150000"/>
              </a:lnSpc>
              <a:spcBef>
                <a:spcPct val="0"/>
              </a:spcBef>
              <a:buFont typeface="Wingdings" panose="05000000000000000000" pitchFamily="2" charset="2"/>
              <a:buChar char="q"/>
              <a:tabLst>
                <a:tab pos="449263" algn="l"/>
              </a:tabLst>
              <a:defRPr/>
            </a:pPr>
            <a:endParaRPr lang="en-US" sz="20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0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ZA" sz="2000" b="1" dirty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0"/>
              </a:spcAft>
              <a:buFont typeface="Wingdings" pitchFamily="2" charset="2"/>
              <a:buChar char="q"/>
              <a:defRPr/>
            </a:pPr>
            <a:endParaRPr lang="en-US" sz="24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marL="355600" indent="-355600" algn="just" eaLnBrk="1" hangingPunct="1">
              <a:spcBef>
                <a:spcPct val="0"/>
              </a:spcBef>
              <a:buFont typeface="Wingdings" pitchFamily="2" charset="2"/>
              <a:buChar char="v"/>
              <a:tabLst>
                <a:tab pos="355600" algn="l"/>
              </a:tabLs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55600" indent="-355600" algn="just" eaLnBrk="1" hangingPunct="1">
              <a:spcBef>
                <a:spcPct val="0"/>
              </a:spcBef>
              <a:buFontTx/>
              <a:buNone/>
              <a:tabLst>
                <a:tab pos="355600" algn="l"/>
              </a:tabLst>
              <a:defRPr/>
            </a:pPr>
            <a:endParaRPr lang="en-US" sz="1600" dirty="0" smtClean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928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7787"/>
            <a:ext cx="9144000" cy="458885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KEY INTERVENTIONS – BROADENING PARTICIPATION</a:t>
            </a:r>
          </a:p>
        </p:txBody>
      </p:sp>
    </p:spTree>
    <p:extLst>
      <p:ext uri="{BB962C8B-B14F-4D97-AF65-F5344CB8AC3E}">
        <p14:creationId xmlns:p14="http://schemas.microsoft.com/office/powerpoint/2010/main" val="194192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240360" cy="432048"/>
          </a:xfrm>
        </p:spPr>
        <p:txBody>
          <a:bodyPr/>
          <a:lstStyle/>
          <a:p>
            <a:pPr algn="l"/>
            <a:r>
              <a:rPr lang="en-US" sz="11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3: Special Economic Zones and Economic Transformation</a:t>
            </a:r>
            <a:r>
              <a:rPr lang="en-ZA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139952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8" name="Straight Arrow Connector 7"/>
          <p:cNvCxnSpPr/>
          <p:nvPr/>
        </p:nvCxnSpPr>
        <p:spPr bwMode="auto">
          <a:xfrm>
            <a:off x="3563888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07504" y="4284728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594" y="607208"/>
          <a:ext cx="8852901" cy="3561625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908811">
                  <a:extLst>
                    <a:ext uri="{9D8B030D-6E8A-4147-A177-3AD203B41FA5}">
                      <a16:colId xmlns:a16="http://schemas.microsoft.com/office/drawing/2014/main" xmlns="" val="2350241754"/>
                    </a:ext>
                  </a:extLst>
                </a:gridCol>
                <a:gridCol w="908811">
                  <a:extLst>
                    <a:ext uri="{9D8B030D-6E8A-4147-A177-3AD203B41FA5}">
                      <a16:colId xmlns:a16="http://schemas.microsoft.com/office/drawing/2014/main" xmlns="" val="3750115547"/>
                    </a:ext>
                  </a:extLst>
                </a:gridCol>
                <a:gridCol w="908811">
                  <a:extLst>
                    <a:ext uri="{9D8B030D-6E8A-4147-A177-3AD203B41FA5}">
                      <a16:colId xmlns:a16="http://schemas.microsoft.com/office/drawing/2014/main" xmlns="" val="3174879049"/>
                    </a:ext>
                  </a:extLst>
                </a:gridCol>
                <a:gridCol w="826020">
                  <a:extLst>
                    <a:ext uri="{9D8B030D-6E8A-4147-A177-3AD203B41FA5}">
                      <a16:colId xmlns:a16="http://schemas.microsoft.com/office/drawing/2014/main" xmlns="" val="2696670444"/>
                    </a:ext>
                  </a:extLst>
                </a:gridCol>
                <a:gridCol w="807203">
                  <a:extLst>
                    <a:ext uri="{9D8B030D-6E8A-4147-A177-3AD203B41FA5}">
                      <a16:colId xmlns:a16="http://schemas.microsoft.com/office/drawing/2014/main" xmlns="" val="3557351681"/>
                    </a:ext>
                  </a:extLst>
                </a:gridCol>
                <a:gridCol w="903164">
                  <a:extLst>
                    <a:ext uri="{9D8B030D-6E8A-4147-A177-3AD203B41FA5}">
                      <a16:colId xmlns:a16="http://schemas.microsoft.com/office/drawing/2014/main" xmlns="" val="2191163080"/>
                    </a:ext>
                  </a:extLst>
                </a:gridCol>
                <a:gridCol w="903164">
                  <a:extLst>
                    <a:ext uri="{9D8B030D-6E8A-4147-A177-3AD203B41FA5}">
                      <a16:colId xmlns:a16="http://schemas.microsoft.com/office/drawing/2014/main" xmlns="" val="2570875369"/>
                    </a:ext>
                  </a:extLst>
                </a:gridCol>
                <a:gridCol w="873059">
                  <a:extLst>
                    <a:ext uri="{9D8B030D-6E8A-4147-A177-3AD203B41FA5}">
                      <a16:colId xmlns:a16="http://schemas.microsoft.com/office/drawing/2014/main" xmlns="" val="2954619864"/>
                    </a:ext>
                  </a:extLst>
                </a:gridCol>
                <a:gridCol w="906929">
                  <a:extLst>
                    <a:ext uri="{9D8B030D-6E8A-4147-A177-3AD203B41FA5}">
                      <a16:colId xmlns:a16="http://schemas.microsoft.com/office/drawing/2014/main" xmlns="" val="1151606182"/>
                    </a:ext>
                  </a:extLst>
                </a:gridCol>
                <a:gridCol w="906929">
                  <a:extLst>
                    <a:ext uri="{9D8B030D-6E8A-4147-A177-3AD203B41FA5}">
                      <a16:colId xmlns:a16="http://schemas.microsoft.com/office/drawing/2014/main" xmlns="" val="4012979831"/>
                    </a:ext>
                  </a:extLst>
                </a:gridCol>
              </a:tblGrid>
              <a:tr h="27209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5-year target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 Term Targets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3498917"/>
                  </a:ext>
                </a:extLst>
              </a:tr>
              <a:tr h="223049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66612011"/>
                  </a:ext>
                </a:extLst>
              </a:tr>
              <a:tr h="680249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Grow the manufacturing sector to promote industrial development, job creation, investment and exports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Enabled increased investment through Special Economic Zones and Industrial Parks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1.4 Number of SEZs submitted to Minister for designation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745398"/>
                  </a:ext>
                </a:extLst>
              </a:tr>
              <a:tr h="228721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1.5 Number of implementation reports on the Industrial Parks submitted to Minister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0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 Reports submitted to Minister and to Parliament,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i. Report for revitalisation of Seshego industrial park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ii. 2 reports were requested by Select Committee and Portfolio Committee iii. Bi-Annual consolidated report on the Revitalisation Programme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513181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143294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40919" y="5373216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83595" y="607208"/>
          <a:ext cx="8824750" cy="476707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2472">
                  <a:extLst>
                    <a:ext uri="{9D8B030D-6E8A-4147-A177-3AD203B41FA5}">
                      <a16:colId xmlns:a16="http://schemas.microsoft.com/office/drawing/2014/main" xmlns="" val="2350241754"/>
                    </a:ext>
                  </a:extLst>
                </a:gridCol>
                <a:gridCol w="852472">
                  <a:extLst>
                    <a:ext uri="{9D8B030D-6E8A-4147-A177-3AD203B41FA5}">
                      <a16:colId xmlns:a16="http://schemas.microsoft.com/office/drawing/2014/main" xmlns="" val="3750115547"/>
                    </a:ext>
                  </a:extLst>
                </a:gridCol>
                <a:gridCol w="852472">
                  <a:extLst>
                    <a:ext uri="{9D8B030D-6E8A-4147-A177-3AD203B41FA5}">
                      <a16:colId xmlns:a16="http://schemas.microsoft.com/office/drawing/2014/main" xmlns="" val="3174879049"/>
                    </a:ext>
                  </a:extLst>
                </a:gridCol>
                <a:gridCol w="774813">
                  <a:extLst>
                    <a:ext uri="{9D8B030D-6E8A-4147-A177-3AD203B41FA5}">
                      <a16:colId xmlns:a16="http://schemas.microsoft.com/office/drawing/2014/main" xmlns="" val="2696670444"/>
                    </a:ext>
                  </a:extLst>
                </a:gridCol>
                <a:gridCol w="757163">
                  <a:extLst>
                    <a:ext uri="{9D8B030D-6E8A-4147-A177-3AD203B41FA5}">
                      <a16:colId xmlns:a16="http://schemas.microsoft.com/office/drawing/2014/main" xmlns="" val="3557351681"/>
                    </a:ext>
                  </a:extLst>
                </a:gridCol>
                <a:gridCol w="847175">
                  <a:extLst>
                    <a:ext uri="{9D8B030D-6E8A-4147-A177-3AD203B41FA5}">
                      <a16:colId xmlns:a16="http://schemas.microsoft.com/office/drawing/2014/main" xmlns="" val="2191163080"/>
                    </a:ext>
                  </a:extLst>
                </a:gridCol>
                <a:gridCol w="847175">
                  <a:extLst>
                    <a:ext uri="{9D8B030D-6E8A-4147-A177-3AD203B41FA5}">
                      <a16:colId xmlns:a16="http://schemas.microsoft.com/office/drawing/2014/main" xmlns="" val="2570875369"/>
                    </a:ext>
                  </a:extLst>
                </a:gridCol>
                <a:gridCol w="818936">
                  <a:extLst>
                    <a:ext uri="{9D8B030D-6E8A-4147-A177-3AD203B41FA5}">
                      <a16:colId xmlns:a16="http://schemas.microsoft.com/office/drawing/2014/main" xmlns="" val="2954619864"/>
                    </a:ext>
                  </a:extLst>
                </a:gridCol>
                <a:gridCol w="850706">
                  <a:extLst>
                    <a:ext uri="{9D8B030D-6E8A-4147-A177-3AD203B41FA5}">
                      <a16:colId xmlns:a16="http://schemas.microsoft.com/office/drawing/2014/main" xmlns="" val="1151606182"/>
                    </a:ext>
                  </a:extLst>
                </a:gridCol>
                <a:gridCol w="850706">
                  <a:extLst>
                    <a:ext uri="{9D8B030D-6E8A-4147-A177-3AD203B41FA5}">
                      <a16:colId xmlns:a16="http://schemas.microsoft.com/office/drawing/2014/main" xmlns="" val="4012979831"/>
                    </a:ext>
                  </a:extLst>
                </a:gridCol>
                <a:gridCol w="520660">
                  <a:extLst>
                    <a:ext uri="{9D8B030D-6E8A-4147-A177-3AD203B41FA5}">
                      <a16:colId xmlns:a16="http://schemas.microsoft.com/office/drawing/2014/main" xmlns="" val="1753966844"/>
                    </a:ext>
                  </a:extLst>
                </a:gridCol>
              </a:tblGrid>
              <a:tr h="114933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5-year target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 Term Targets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Linkage to Government’s Outcome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43498917"/>
                  </a:ext>
                </a:extLst>
              </a:tr>
              <a:tr h="229866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66612011"/>
                  </a:ext>
                </a:extLst>
              </a:tr>
              <a:tr h="20687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Grow the manufacturing sector to promote industrial development, job creation, investment and exports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Implemented B-BBEE Amendment Act and Code of Good Practice for B-BBEE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 Number of reports on implementation of the B-BBEE Amendment Act and Regulations submitted to the Minister </a:t>
                      </a: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Submission of the business case for approval by DPSA and NT and report produced on the phased-in operationalization of the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B-BBEE Commission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Business Case developed.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Position for the B-BBEE Commissioner advertised.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Reported to Minister on the implementation of B-BBEE Amendment Act Regulations and Trumping Clause with following reports: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Briefing Memo on progress on B-BBEE implementation;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advocacy and stakeholder report;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status report on technical task team on the broad-based ownership schemes; submission on alignment of implementation of sector charters;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weekly feedback meetings to BEE Commission and establishment task team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report produced on the Review of B-BBEE Amendment Act and Regulations 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9775225"/>
                  </a:ext>
                </a:extLst>
              </a:tr>
              <a:tr h="35324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Black Industrialists (BI) development programmes implemented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1.7 Number of new BIs supported in key sectors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New indicator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 BIs supported with Access to Markets in Trade Mission to Nigeria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 new BIs supported in IPAP sectors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 new BIs supported in </a:t>
                      </a: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IPAP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sectors </a:t>
                      </a:r>
                    </a:p>
                    <a:p>
                      <a:pPr marL="0" marR="0" algn="just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100 new BIs supported in IPAP sectors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5534" marR="25534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0909247"/>
                  </a:ext>
                </a:extLst>
              </a:tr>
            </a:tbl>
          </a:graphicData>
        </a:graphic>
      </p:graphicFrame>
      <p:sp>
        <p:nvSpPr>
          <p:cNvPr id="10" name="Title 1"/>
          <p:cNvSpPr txBox="1">
            <a:spLocks/>
          </p:cNvSpPr>
          <p:nvPr/>
        </p:nvSpPr>
        <p:spPr>
          <a:xfrm>
            <a:off x="179512" y="116632"/>
            <a:ext cx="3240360" cy="4320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Programme 3: Special Economic Zones and Economic Transformation</a:t>
            </a:r>
            <a:r>
              <a:rPr lang="en-ZA" sz="1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139952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12" name="Straight Arrow Connector 11"/>
          <p:cNvCxnSpPr/>
          <p:nvPr/>
        </p:nvCxnSpPr>
        <p:spPr bwMode="auto">
          <a:xfrm>
            <a:off x="3563888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53319794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09" y="584592"/>
            <a:ext cx="885698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Milestones for 2017/18</a:t>
            </a:r>
            <a:endParaRPr lang="en-Z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710" y="5712510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79507" y="3547864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Reconciling performance targets with the Budget and MTEF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81325" y="905134"/>
          <a:ext cx="8855166" cy="2721576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42403">
                  <a:extLst>
                    <a:ext uri="{9D8B030D-6E8A-4147-A177-3AD203B41FA5}">
                      <a16:colId xmlns:a16="http://schemas.microsoft.com/office/drawing/2014/main" xmlns="" val="1379643376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813307446"/>
                    </a:ext>
                  </a:extLst>
                </a:gridCol>
                <a:gridCol w="1492402">
                  <a:extLst>
                    <a:ext uri="{9D8B030D-6E8A-4147-A177-3AD203B41FA5}">
                      <a16:colId xmlns:a16="http://schemas.microsoft.com/office/drawing/2014/main" xmlns="" val="1410762491"/>
                    </a:ext>
                  </a:extLst>
                </a:gridCol>
                <a:gridCol w="988237">
                  <a:extLst>
                    <a:ext uri="{9D8B030D-6E8A-4147-A177-3AD203B41FA5}">
                      <a16:colId xmlns:a16="http://schemas.microsoft.com/office/drawing/2014/main" xmlns="" val="1164317265"/>
                    </a:ext>
                  </a:extLst>
                </a:gridCol>
                <a:gridCol w="896143">
                  <a:extLst>
                    <a:ext uri="{9D8B030D-6E8A-4147-A177-3AD203B41FA5}">
                      <a16:colId xmlns:a16="http://schemas.microsoft.com/office/drawing/2014/main" xmlns="" val="4028959481"/>
                    </a:ext>
                  </a:extLst>
                </a:gridCol>
                <a:gridCol w="1703734">
                  <a:extLst>
                    <a:ext uri="{9D8B030D-6E8A-4147-A177-3AD203B41FA5}">
                      <a16:colId xmlns:a16="http://schemas.microsoft.com/office/drawing/2014/main" xmlns="" val="77864931"/>
                    </a:ext>
                  </a:extLst>
                </a:gridCol>
                <a:gridCol w="896143">
                  <a:extLst>
                    <a:ext uri="{9D8B030D-6E8A-4147-A177-3AD203B41FA5}">
                      <a16:colId xmlns:a16="http://schemas.microsoft.com/office/drawing/2014/main" xmlns="" val="469152999"/>
                    </a:ext>
                  </a:extLst>
                </a:gridCol>
              </a:tblGrid>
              <a:tr h="28644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Performance Indicator/ Measure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Reporting Period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Annual Targets for 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 Milestones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751973360"/>
                  </a:ext>
                </a:extLst>
              </a:tr>
              <a:tr h="14322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2nd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3rd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4th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16309247"/>
                  </a:ext>
                </a:extLst>
              </a:tr>
              <a:tr h="565617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1.4 </a:t>
                      </a: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Number of SEZs submitted to Minister for designation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Submission to Minister on 1 SEZ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Submission to Minister on 1 SEZ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720803"/>
                  </a:ext>
                </a:extLst>
              </a:tr>
              <a:tr h="577292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1.5 Number of implementation reports on the Industrial Parks submitted to Minister	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Bi-Annual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2328715"/>
                  </a:ext>
                </a:extLst>
              </a:tr>
              <a:tr h="71934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1.6 Number of reports on implementation of the B-BBEE Amendment Act and Regulations submitted to the Minister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Bi-Annual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89559846"/>
                  </a:ext>
                </a:extLst>
              </a:tr>
              <a:tr h="42966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1.7 Number of new BIs supported in key sectors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619125" algn="l"/>
                        </a:tabLs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tabLst>
                          <a:tab pos="4086225" algn="l"/>
                        </a:tabLs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70  new BIs supported in IPAP sectors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new BIs supported in IPAP sectors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 new BIs supported in IPAP sectors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new BIs supported in IPAP sectors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15 new BIs supported in IPAP sectors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77101753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79507" y="3947252"/>
          <a:ext cx="8856985" cy="1391670"/>
        </p:xfrm>
        <a:graphic>
          <a:graphicData uri="http://schemas.openxmlformats.org/drawingml/2006/table">
            <a:tbl>
              <a:tblPr firstRow="1" firstCol="1" bandRow="1"/>
              <a:tblGrid>
                <a:gridCol w="3616136">
                  <a:extLst>
                    <a:ext uri="{9D8B030D-6E8A-4147-A177-3AD203B41FA5}">
                      <a16:colId xmlns:a16="http://schemas.microsoft.com/office/drawing/2014/main" xmlns="" val="1474523747"/>
                    </a:ext>
                  </a:extLst>
                </a:gridCol>
                <a:gridCol w="813929">
                  <a:extLst>
                    <a:ext uri="{9D8B030D-6E8A-4147-A177-3AD203B41FA5}">
                      <a16:colId xmlns:a16="http://schemas.microsoft.com/office/drawing/2014/main" xmlns="" val="1490534462"/>
                    </a:ext>
                  </a:extLst>
                </a:gridCol>
                <a:gridCol w="796317">
                  <a:extLst>
                    <a:ext uri="{9D8B030D-6E8A-4147-A177-3AD203B41FA5}">
                      <a16:colId xmlns:a16="http://schemas.microsoft.com/office/drawing/2014/main" xmlns="" val="3621396092"/>
                    </a:ext>
                  </a:extLst>
                </a:gridCol>
                <a:gridCol w="707628">
                  <a:extLst>
                    <a:ext uri="{9D8B030D-6E8A-4147-A177-3AD203B41FA5}">
                      <a16:colId xmlns:a16="http://schemas.microsoft.com/office/drawing/2014/main" xmlns="" val="3312554373"/>
                    </a:ext>
                  </a:extLst>
                </a:gridCol>
                <a:gridCol w="800091">
                  <a:extLst>
                    <a:ext uri="{9D8B030D-6E8A-4147-A177-3AD203B41FA5}">
                      <a16:colId xmlns:a16="http://schemas.microsoft.com/office/drawing/2014/main" xmlns="" val="794954768"/>
                    </a:ext>
                  </a:extLst>
                </a:gridCol>
                <a:gridCol w="707628">
                  <a:extLst>
                    <a:ext uri="{9D8B030D-6E8A-4147-A177-3AD203B41FA5}">
                      <a16:colId xmlns:a16="http://schemas.microsoft.com/office/drawing/2014/main" xmlns="" val="711752794"/>
                    </a:ext>
                  </a:extLst>
                </a:gridCol>
                <a:gridCol w="707628">
                  <a:extLst>
                    <a:ext uri="{9D8B030D-6E8A-4147-A177-3AD203B41FA5}">
                      <a16:colId xmlns:a16="http://schemas.microsoft.com/office/drawing/2014/main" xmlns="" val="143549160"/>
                    </a:ext>
                  </a:extLst>
                </a:gridCol>
                <a:gridCol w="707628">
                  <a:extLst>
                    <a:ext uri="{9D8B030D-6E8A-4147-A177-3AD203B41FA5}">
                      <a16:colId xmlns:a16="http://schemas.microsoft.com/office/drawing/2014/main" xmlns="" val="451565269"/>
                    </a:ext>
                  </a:extLst>
                </a:gridCol>
              </a:tblGrid>
              <a:tr h="162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 3 - Special Economic Zones and Economic Transformation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75107441"/>
                  </a:ext>
                </a:extLst>
              </a:tr>
              <a:tr h="27565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 thousand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appropriation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Medium-term estimates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12073111"/>
                  </a:ext>
                </a:extLst>
              </a:tr>
              <a:tr h="162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classification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84158558"/>
                  </a:ext>
                </a:extLst>
              </a:tr>
              <a:tr h="14917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Current payments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54,693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51,608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65,544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106,639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86,125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86,848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88,437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44759142"/>
                  </a:ext>
                </a:extLst>
              </a:tr>
              <a:tr h="162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Transfers and subsidies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176,027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183,221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11,303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11,478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32,187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32,807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33,440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77870549"/>
                  </a:ext>
                </a:extLst>
              </a:tr>
              <a:tr h="162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capital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291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3,740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3,775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1,098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491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22053997"/>
                  </a:ext>
                </a:extLst>
              </a:tr>
              <a:tr h="16214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financial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11,937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952297784"/>
                  </a:ext>
                </a:extLst>
              </a:tr>
              <a:tr h="15133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231,221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235,120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92,524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121,892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119,410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120,146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122,341 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614" marR="5961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257802206"/>
                  </a:ext>
                </a:extLst>
              </a:tr>
            </a:tbl>
          </a:graphicData>
        </a:graphic>
      </p:graphicFrame>
      <p:sp>
        <p:nvSpPr>
          <p:cNvPr id="13" name="Title 1"/>
          <p:cNvSpPr txBox="1">
            <a:spLocks/>
          </p:cNvSpPr>
          <p:nvPr/>
        </p:nvSpPr>
        <p:spPr>
          <a:xfrm>
            <a:off x="179512" y="116632"/>
            <a:ext cx="3240360" cy="432048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Programme 3: Special Economic Zones and Economic Transformation</a:t>
            </a:r>
            <a:r>
              <a:rPr lang="en-ZA" sz="1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0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ZA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139952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563888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35348370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F05176-CD7B-48F6-B681-657DFC42D6A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34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476672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KEY INTERVENTIONS - REGULATION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58" y="571480"/>
            <a:ext cx="8536017" cy="4369688"/>
          </a:xfrm>
        </p:spPr>
        <p:txBody>
          <a:bodyPr/>
          <a:lstStyle/>
          <a:p>
            <a:pPr marL="355600" lvl="1" indent="-355600" algn="just" eaLnBrk="1" hangingPunct="1">
              <a:spcBef>
                <a:spcPct val="0"/>
              </a:spcBef>
              <a:buBlip>
                <a:blip r:embed="rId2"/>
              </a:buBlip>
              <a:tabLst>
                <a:tab pos="449263" algn="l"/>
              </a:tabLst>
              <a:defRPr/>
            </a:pPr>
            <a:r>
              <a:rPr lang="en-ZA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Policies and </a:t>
            </a:r>
            <a:r>
              <a:rPr lang="en-Z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Bills </a:t>
            </a:r>
            <a:r>
              <a:rPr lang="en-ZA" sz="2000" b="1" dirty="0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to </a:t>
            </a:r>
            <a:r>
              <a:rPr lang="en-ZA" sz="20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enforce fair business practices drafted</a:t>
            </a:r>
          </a:p>
          <a:p>
            <a:pPr marL="174625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36575" lvl="1" indent="-361950" algn="just" eaLnBrk="1" hangingPunct="1">
              <a:spcBef>
                <a:spcPct val="0"/>
              </a:spcBef>
              <a:buFont typeface="Wingdings" pitchFamily="2" charset="2"/>
              <a:buChar char="q"/>
              <a:tabLst>
                <a:tab pos="449263" algn="l"/>
              </a:tabLs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Four  Socio-Economic Impact Assessment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System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(SEIAS)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reports on Companies, Gambling, Liquor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Credit Amendment Acts developed for Minister’s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approval</a:t>
            </a:r>
          </a:p>
          <a:p>
            <a:pPr marL="174625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536575" lvl="1" indent="-361950" algn="just" eaLnBrk="1" hangingPunct="1">
              <a:spcBef>
                <a:spcPct val="0"/>
              </a:spcBef>
              <a:buFont typeface="Wingdings" pitchFamily="2" charset="2"/>
              <a:buChar char="q"/>
              <a:tabLst>
                <a:tab pos="449263" algn="l"/>
              </a:tabLst>
              <a:defRPr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Six </a:t>
            </a:r>
            <a:r>
              <a:rPr lang="en-US" sz="2000" b="1" dirty="0">
                <a:latin typeface="Arial" pitchFamily="34" charset="0"/>
                <a:cs typeface="Arial" pitchFamily="34" charset="0"/>
              </a:rPr>
              <a:t>Bills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on Companies, Gambling, Liquor, Credit,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Copyright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and Performers Protections Amendment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Acts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developed for Minister’s </a:t>
            </a:r>
            <a:r>
              <a:rPr lang="en-GB" sz="2000" dirty="0" smtClean="0">
                <a:latin typeface="Arial" pitchFamily="34" charset="0"/>
                <a:cs typeface="Arial" pitchFamily="34" charset="0"/>
              </a:rPr>
              <a:t>approval</a:t>
            </a:r>
          </a:p>
          <a:p>
            <a:pPr marL="174625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GB" sz="2000" dirty="0">
              <a:latin typeface="Arial" pitchFamily="34" charset="0"/>
              <a:cs typeface="Arial" pitchFamily="34" charset="0"/>
            </a:endParaRPr>
          </a:p>
          <a:p>
            <a:pPr marL="536575" lvl="1" indent="-361950" algn="just" eaLnBrk="1" hangingPunct="1">
              <a:spcBef>
                <a:spcPct val="0"/>
              </a:spcBef>
              <a:buFont typeface="Wingdings" pitchFamily="2" charset="2"/>
              <a:buChar char="q"/>
              <a:tabLst>
                <a:tab pos="449263" algn="l"/>
              </a:tabLst>
              <a:defRPr/>
            </a:pPr>
            <a:r>
              <a:rPr lang="en-GB" sz="2000" dirty="0">
                <a:latin typeface="Arial" pitchFamily="34" charset="0"/>
                <a:cs typeface="Arial" pitchFamily="34" charset="0"/>
              </a:rPr>
              <a:t>Twenty four </a:t>
            </a:r>
            <a:r>
              <a:rPr lang="en-GB" sz="2000" b="1" dirty="0">
                <a:latin typeface="Arial" pitchFamily="34" charset="0"/>
                <a:cs typeface="Arial" pitchFamily="34" charset="0"/>
              </a:rPr>
              <a:t>education and awareness workshops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on policies and legislation conducted and report produced for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Ministers approval</a:t>
            </a: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536575" lvl="1" indent="-361950" algn="just" eaLnBrk="1" hangingPunct="1">
              <a:spcBef>
                <a:spcPct val="0"/>
              </a:spcBef>
              <a:buFont typeface="Wingdings" pitchFamily="2" charset="2"/>
              <a:buChar char="q"/>
              <a:tabLst>
                <a:tab pos="449263" algn="l"/>
              </a:tabLst>
              <a:defRPr/>
            </a:pPr>
            <a:endParaRPr lang="en-ZA" sz="2000" dirty="0">
              <a:latin typeface="Arial" pitchFamily="34" charset="0"/>
              <a:cs typeface="Arial" pitchFamily="34" charset="0"/>
            </a:endParaRPr>
          </a:p>
          <a:p>
            <a:pPr marL="174625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174625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174625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174625" lvl="1" indent="0" algn="just" eaLnBrk="1" hangingPunct="1">
              <a:spcBef>
                <a:spcPct val="0"/>
              </a:spcBef>
              <a:buNone/>
              <a:tabLst>
                <a:tab pos="449263" algn="l"/>
              </a:tabLst>
              <a:defRPr/>
            </a:pP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spcBef>
                <a:spcPct val="0"/>
              </a:spcBef>
              <a:buFontTx/>
              <a:buNone/>
              <a:tabLst>
                <a:tab pos="355600" algn="l"/>
              </a:tabLst>
              <a:defRPr/>
            </a:pPr>
            <a:endParaRPr lang="en-US" sz="900" b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62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Consumer and Corporate Regulation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40919" y="5373216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620688"/>
          <a:ext cx="8856982" cy="352755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3483">
                  <a:extLst>
                    <a:ext uri="{9D8B030D-6E8A-4147-A177-3AD203B41FA5}">
                      <a16:colId xmlns:a16="http://schemas.microsoft.com/office/drawing/2014/main" xmlns="" val="720531993"/>
                    </a:ext>
                  </a:extLst>
                </a:gridCol>
                <a:gridCol w="773875">
                  <a:extLst>
                    <a:ext uri="{9D8B030D-6E8A-4147-A177-3AD203B41FA5}">
                      <a16:colId xmlns:a16="http://schemas.microsoft.com/office/drawing/2014/main" xmlns="" val="2135707895"/>
                    </a:ext>
                  </a:extLst>
                </a:gridCol>
                <a:gridCol w="773875">
                  <a:extLst>
                    <a:ext uri="{9D8B030D-6E8A-4147-A177-3AD203B41FA5}">
                      <a16:colId xmlns:a16="http://schemas.microsoft.com/office/drawing/2014/main" xmlns="" val="126170628"/>
                    </a:ext>
                  </a:extLst>
                </a:gridCol>
                <a:gridCol w="1008999">
                  <a:extLst>
                    <a:ext uri="{9D8B030D-6E8A-4147-A177-3AD203B41FA5}">
                      <a16:colId xmlns:a16="http://schemas.microsoft.com/office/drawing/2014/main" xmlns="" val="2154212283"/>
                    </a:ext>
                  </a:extLst>
                </a:gridCol>
                <a:gridCol w="1014554">
                  <a:extLst>
                    <a:ext uri="{9D8B030D-6E8A-4147-A177-3AD203B41FA5}">
                      <a16:colId xmlns:a16="http://schemas.microsoft.com/office/drawing/2014/main" xmlns="" val="3235915514"/>
                    </a:ext>
                  </a:extLst>
                </a:gridCol>
                <a:gridCol w="1014554">
                  <a:extLst>
                    <a:ext uri="{9D8B030D-6E8A-4147-A177-3AD203B41FA5}">
                      <a16:colId xmlns:a16="http://schemas.microsoft.com/office/drawing/2014/main" xmlns="" val="1013621316"/>
                    </a:ext>
                  </a:extLst>
                </a:gridCol>
                <a:gridCol w="931242">
                  <a:extLst>
                    <a:ext uri="{9D8B030D-6E8A-4147-A177-3AD203B41FA5}">
                      <a16:colId xmlns:a16="http://schemas.microsoft.com/office/drawing/2014/main" xmlns="" val="1462784509"/>
                    </a:ext>
                  </a:extLst>
                </a:gridCol>
                <a:gridCol w="775728">
                  <a:extLst>
                    <a:ext uri="{9D8B030D-6E8A-4147-A177-3AD203B41FA5}">
                      <a16:colId xmlns:a16="http://schemas.microsoft.com/office/drawing/2014/main" xmlns="" val="2432760420"/>
                    </a:ext>
                  </a:extLst>
                </a:gridCol>
                <a:gridCol w="855336">
                  <a:extLst>
                    <a:ext uri="{9D8B030D-6E8A-4147-A177-3AD203B41FA5}">
                      <a16:colId xmlns:a16="http://schemas.microsoft.com/office/drawing/2014/main" xmlns="" val="2808070076"/>
                    </a:ext>
                  </a:extLst>
                </a:gridCol>
                <a:gridCol w="855336">
                  <a:extLst>
                    <a:ext uri="{9D8B030D-6E8A-4147-A177-3AD203B41FA5}">
                      <a16:colId xmlns:a16="http://schemas.microsoft.com/office/drawing/2014/main" xmlns="" val="2145326014"/>
                    </a:ext>
                  </a:extLst>
                </a:gridCol>
              </a:tblGrid>
              <a:tr h="1065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5-year Target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 Term Targets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7333287"/>
                  </a:ext>
                </a:extLst>
              </a:tr>
              <a:tr h="372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779353"/>
                  </a:ext>
                </a:extLst>
              </a:tr>
              <a:tr h="122514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Improved conditions for consumers, artists and opening up of markets for new patents players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Policies, Bills and Regulations to enforce fair business practices drafted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 Number of Socio-Economic Impact Assessment System (SEIAS) reports (previously RIA reports) developed for Minister’s approval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Liquor: RIA was finalised to incorporate the new policy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Gambling: A draft RIA report was produced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eaLnBrk="0" fontAlgn="base" hangingPunct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RIA report on IP developed for Minister’s approval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Two RIA reports on liquor and gambling policies developed for approval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RIA report on Companies Amendment Bill not developed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 IP Bills (Trade Marks Act, Designs Act, Merchandise Act, Unauthorised Use of Emblems Act, Counterfeit Goods Acts, and Patents Act) not developed.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One RIA report (post) on National Credit Act exemptions developed for Minister’s approval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1st draft SEIAS Report which is preliminary work (research and consultations) on the amendments to the Companies Amendment Act were done while waiting for the Bill to be revised.</a:t>
                      </a:r>
                      <a:b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/>
                      </a:r>
                      <a:b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Copyright/ Performers Protection achieved in the 1st quarter due to the Cabinet programme. 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Four SEIAS reports on Companies, Gambling, Liquor and Credit Amendment Acts developed for Minister’s approval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SEIAS reports on Companies, Gambling, Liquor, Credit, Copyright and Performers Protection Regulations developed for Minister’s approval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SEIAS report on education and awareness on policies and legislation developed for Minister’s approval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787436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93903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: Consumer and Corporate Regulation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8" name="Straight Arrow Connector 7"/>
          <p:cNvCxnSpPr>
            <a:endCxn id="6" idx="1"/>
          </p:cNvCxnSpPr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/>
          <p:cNvSpPr/>
          <p:nvPr/>
        </p:nvSpPr>
        <p:spPr>
          <a:xfrm>
            <a:off x="140919" y="5373216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458200" y="5742576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620688"/>
          <a:ext cx="8856982" cy="478942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853483">
                  <a:extLst>
                    <a:ext uri="{9D8B030D-6E8A-4147-A177-3AD203B41FA5}">
                      <a16:colId xmlns:a16="http://schemas.microsoft.com/office/drawing/2014/main" xmlns="" val="720531993"/>
                    </a:ext>
                  </a:extLst>
                </a:gridCol>
                <a:gridCol w="773875">
                  <a:extLst>
                    <a:ext uri="{9D8B030D-6E8A-4147-A177-3AD203B41FA5}">
                      <a16:colId xmlns:a16="http://schemas.microsoft.com/office/drawing/2014/main" xmlns="" val="2135707895"/>
                    </a:ext>
                  </a:extLst>
                </a:gridCol>
                <a:gridCol w="773875">
                  <a:extLst>
                    <a:ext uri="{9D8B030D-6E8A-4147-A177-3AD203B41FA5}">
                      <a16:colId xmlns:a16="http://schemas.microsoft.com/office/drawing/2014/main" xmlns="" val="126170628"/>
                    </a:ext>
                  </a:extLst>
                </a:gridCol>
                <a:gridCol w="1008999">
                  <a:extLst>
                    <a:ext uri="{9D8B030D-6E8A-4147-A177-3AD203B41FA5}">
                      <a16:colId xmlns:a16="http://schemas.microsoft.com/office/drawing/2014/main" xmlns="" val="2154212283"/>
                    </a:ext>
                  </a:extLst>
                </a:gridCol>
                <a:gridCol w="1014554">
                  <a:extLst>
                    <a:ext uri="{9D8B030D-6E8A-4147-A177-3AD203B41FA5}">
                      <a16:colId xmlns:a16="http://schemas.microsoft.com/office/drawing/2014/main" xmlns="" val="3235915514"/>
                    </a:ext>
                  </a:extLst>
                </a:gridCol>
                <a:gridCol w="1014554">
                  <a:extLst>
                    <a:ext uri="{9D8B030D-6E8A-4147-A177-3AD203B41FA5}">
                      <a16:colId xmlns:a16="http://schemas.microsoft.com/office/drawing/2014/main" xmlns="" val="1013621316"/>
                    </a:ext>
                  </a:extLst>
                </a:gridCol>
                <a:gridCol w="931242">
                  <a:extLst>
                    <a:ext uri="{9D8B030D-6E8A-4147-A177-3AD203B41FA5}">
                      <a16:colId xmlns:a16="http://schemas.microsoft.com/office/drawing/2014/main" xmlns="" val="1462784509"/>
                    </a:ext>
                  </a:extLst>
                </a:gridCol>
                <a:gridCol w="775728">
                  <a:extLst>
                    <a:ext uri="{9D8B030D-6E8A-4147-A177-3AD203B41FA5}">
                      <a16:colId xmlns:a16="http://schemas.microsoft.com/office/drawing/2014/main" xmlns="" val="2432760420"/>
                    </a:ext>
                  </a:extLst>
                </a:gridCol>
                <a:gridCol w="855336">
                  <a:extLst>
                    <a:ext uri="{9D8B030D-6E8A-4147-A177-3AD203B41FA5}">
                      <a16:colId xmlns:a16="http://schemas.microsoft.com/office/drawing/2014/main" xmlns="" val="2808070076"/>
                    </a:ext>
                  </a:extLst>
                </a:gridCol>
                <a:gridCol w="855336">
                  <a:extLst>
                    <a:ext uri="{9D8B030D-6E8A-4147-A177-3AD203B41FA5}">
                      <a16:colId xmlns:a16="http://schemas.microsoft.com/office/drawing/2014/main" xmlns="" val="2145326014"/>
                    </a:ext>
                  </a:extLst>
                </a:gridCol>
              </a:tblGrid>
              <a:tr h="106534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Strategic objective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5-year Target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 Term Targets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917333287"/>
                  </a:ext>
                </a:extLst>
              </a:tr>
              <a:tr h="37287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40779353"/>
                  </a:ext>
                </a:extLst>
              </a:tr>
              <a:tr h="1012077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Improved conditions for consumers, artists and opening up of markets for new patents players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Policies, Bills and Regulations to enforce fair business practices drafted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 Number of  Bills developed for Minister's approval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Four Bills developed for approval: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NCA Amendment Bill to be assented by President;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Lotteries Amendment Bill assented;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Licensing of Business Bill done and referred back for consultation and establishment of Task Team by Minister;  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Liquor Amendment Bill developed, but not yet approved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Four Bills on Licensing of Businesses, Liquor Amendment, Gambling Amendment and Copyright Amendment developed, but not approved by Minister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Companies Amendment Bill not developed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Draft Bill on Companies Amendment Act still under development.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 IP Bills not developed.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Revised the Memorandum on the Objects of the Copyright and Performers Protection  Bill Commenced with the drafting of the Companies Amendment Bill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Bills on Companies, Gambling, Liquor, Credit, Copyright and Performers Protections Amendment Acts developed for Minister's approval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 Bill on  National Consumer Protection Amendment Act (in relation to the effectiveness of the ombudsman and motor schemes) developed for Minister’s approval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 Bill on National Lotteries Amendment Act (in relation to the licensing of bookmakers) developed for Minister’s approval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41465029"/>
                  </a:ext>
                </a:extLst>
              </a:tr>
              <a:tr h="958810">
                <a:tc vMerge="1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 Number of education and awareness workshops on policies and legislation conducted and report produced for Ministers approval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-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New indicator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education and awareness workshops on policies and legislation conducted and report produced for </a:t>
                      </a: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Ministers approval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education and awareness workshops on policies and legislation conducted and report produced for </a:t>
                      </a: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Ministers approval</a:t>
                      </a:r>
                      <a:endParaRPr lang="en-ZA" sz="9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9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education and awareness workshops on policies and legislation conducted and report produced for </a:t>
                      </a:r>
                      <a:r>
                        <a:rPr lang="en-ZA" sz="9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Ministers approval</a:t>
                      </a:r>
                      <a:endParaRPr lang="en-ZA" sz="9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01" marR="28701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47395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91152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9509" y="584592"/>
            <a:ext cx="885698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Milestones for 2017/18</a:t>
            </a:r>
            <a:endParaRPr lang="en-Z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325710" y="5712510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35911" y="370027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Reconciling performance targets with the Budget and MTEF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3096344" cy="432048"/>
          </a:xfrm>
        </p:spPr>
        <p:txBody>
          <a:bodyPr/>
          <a:lstStyle/>
          <a:p>
            <a:pPr algn="l"/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5: Consumer and Corporate Regulation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51920" y="199673"/>
            <a:ext cx="518457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4: Decent employment through inclusive growth</a:t>
            </a:r>
            <a:endParaRPr lang="en-ZA" sz="1200" dirty="0"/>
          </a:p>
        </p:txBody>
      </p:sp>
      <p:cxnSp>
        <p:nvCxnSpPr>
          <p:cNvPr id="15" name="Straight Arrow Connector 14"/>
          <p:cNvCxnSpPr/>
          <p:nvPr/>
        </p:nvCxnSpPr>
        <p:spPr bwMode="auto">
          <a:xfrm>
            <a:off x="3275856" y="332656"/>
            <a:ext cx="576064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5621" y="908720"/>
          <a:ext cx="8880876" cy="2847273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710841">
                  <a:extLst>
                    <a:ext uri="{9D8B030D-6E8A-4147-A177-3AD203B41FA5}">
                      <a16:colId xmlns:a16="http://schemas.microsoft.com/office/drawing/2014/main" xmlns="" val="867077042"/>
                    </a:ext>
                  </a:extLst>
                </a:gridCol>
                <a:gridCol w="1059229">
                  <a:extLst>
                    <a:ext uri="{9D8B030D-6E8A-4147-A177-3AD203B41FA5}">
                      <a16:colId xmlns:a16="http://schemas.microsoft.com/office/drawing/2014/main" xmlns="" val="2460818700"/>
                    </a:ext>
                  </a:extLst>
                </a:gridCol>
                <a:gridCol w="1646309">
                  <a:extLst>
                    <a:ext uri="{9D8B030D-6E8A-4147-A177-3AD203B41FA5}">
                      <a16:colId xmlns:a16="http://schemas.microsoft.com/office/drawing/2014/main" xmlns="" val="4177697534"/>
                    </a:ext>
                  </a:extLst>
                </a:gridCol>
                <a:gridCol w="797669">
                  <a:extLst>
                    <a:ext uri="{9D8B030D-6E8A-4147-A177-3AD203B41FA5}">
                      <a16:colId xmlns:a16="http://schemas.microsoft.com/office/drawing/2014/main" xmlns="" val="2769285100"/>
                    </a:ext>
                  </a:extLst>
                </a:gridCol>
                <a:gridCol w="1222276">
                  <a:extLst>
                    <a:ext uri="{9D8B030D-6E8A-4147-A177-3AD203B41FA5}">
                      <a16:colId xmlns:a16="http://schemas.microsoft.com/office/drawing/2014/main" xmlns="" val="3206481573"/>
                    </a:ext>
                  </a:extLst>
                </a:gridCol>
                <a:gridCol w="1222276">
                  <a:extLst>
                    <a:ext uri="{9D8B030D-6E8A-4147-A177-3AD203B41FA5}">
                      <a16:colId xmlns:a16="http://schemas.microsoft.com/office/drawing/2014/main" xmlns="" val="1664119703"/>
                    </a:ext>
                  </a:extLst>
                </a:gridCol>
                <a:gridCol w="1222276">
                  <a:extLst>
                    <a:ext uri="{9D8B030D-6E8A-4147-A177-3AD203B41FA5}">
                      <a16:colId xmlns:a16="http://schemas.microsoft.com/office/drawing/2014/main" xmlns="" val="3760425437"/>
                    </a:ext>
                  </a:extLst>
                </a:gridCol>
              </a:tblGrid>
              <a:tr h="18332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Reporting Period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Targets for 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Milestones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666975199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2nd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728070083"/>
                  </a:ext>
                </a:extLst>
              </a:tr>
              <a:tr h="665411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2.1 Number of Socio-Economic Impact Assessment System (SEIAS) reports (previously RIA reports) developed for Minister’s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Four SEIAS reports on Companies, Gambling, Liquor and Credit Amendment Acts developed for Minister’s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Nil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(First Draft) SEIAS reports on Companies, Gambling, Liquor and Credit Amendment Acts developed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(Second Draft) SEIAS reports on Companies, Gambling, Liquor and Credit Amendment Acts developed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 Final SEIAS reports on Companies, Gambling, Liquor and Credit Amendment Acts developed for Minister’s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526049357"/>
                  </a:ext>
                </a:extLst>
              </a:tr>
              <a:tr h="855528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2.2 Number of  Bills developed for Minister's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Bills on Companies, Gambling, Liquor, Credit, Copyright and Performers Protections Amendment Acts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developed for Minister’s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Nil</a:t>
                      </a: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(First Draft) Bills on Companies, Gambling, Liquor, Credit, Copyright and Performers Protections Amendment Acts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developed for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(Second Draft) Bills on Companies, Gambling, Liquor, Credit, Copyright and Performers Protections Amendment Acts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developed for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 Final Bills on Companies, Gambling, Liquor, Credit, Copyright and Performers Protections Amendment Acts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developed for Minister’s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4591752"/>
                  </a:ext>
                </a:extLst>
              </a:tr>
              <a:tr h="475293"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2.3 Number of education and awareness workshops on policies and legislation conducted and report produced for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Ministers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Quarterly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 education and awareness workshops on policies and legislation conducted and report produced for </a:t>
                      </a: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Ministers approval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745" marR="59745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0325534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83977" y="4077072"/>
          <a:ext cx="7772399" cy="1513313"/>
        </p:xfrm>
        <a:graphic>
          <a:graphicData uri="http://schemas.openxmlformats.org/drawingml/2006/table">
            <a:tbl>
              <a:tblPr firstRow="1" firstCol="1" bandRow="1"/>
              <a:tblGrid>
                <a:gridCol w="2803398">
                  <a:extLst>
                    <a:ext uri="{9D8B030D-6E8A-4147-A177-3AD203B41FA5}">
                      <a16:colId xmlns:a16="http://schemas.microsoft.com/office/drawing/2014/main" xmlns="" val="2881124054"/>
                    </a:ext>
                  </a:extLst>
                </a:gridCol>
                <a:gridCol w="739842">
                  <a:extLst>
                    <a:ext uri="{9D8B030D-6E8A-4147-A177-3AD203B41FA5}">
                      <a16:colId xmlns:a16="http://schemas.microsoft.com/office/drawing/2014/main" xmlns="" val="1098848174"/>
                    </a:ext>
                  </a:extLst>
                </a:gridCol>
                <a:gridCol w="739262">
                  <a:extLst>
                    <a:ext uri="{9D8B030D-6E8A-4147-A177-3AD203B41FA5}">
                      <a16:colId xmlns:a16="http://schemas.microsoft.com/office/drawing/2014/main" xmlns="" val="113612551"/>
                    </a:ext>
                  </a:extLst>
                </a:gridCol>
                <a:gridCol w="739842">
                  <a:extLst>
                    <a:ext uri="{9D8B030D-6E8A-4147-A177-3AD203B41FA5}">
                      <a16:colId xmlns:a16="http://schemas.microsoft.com/office/drawing/2014/main" xmlns="" val="178971619"/>
                    </a:ext>
                  </a:extLst>
                </a:gridCol>
                <a:gridCol w="859863">
                  <a:extLst>
                    <a:ext uri="{9D8B030D-6E8A-4147-A177-3AD203B41FA5}">
                      <a16:colId xmlns:a16="http://schemas.microsoft.com/office/drawing/2014/main" xmlns="" val="844342417"/>
                    </a:ext>
                  </a:extLst>
                </a:gridCol>
                <a:gridCol w="627358">
                  <a:extLst>
                    <a:ext uri="{9D8B030D-6E8A-4147-A177-3AD203B41FA5}">
                      <a16:colId xmlns:a16="http://schemas.microsoft.com/office/drawing/2014/main" xmlns="" val="1069345556"/>
                    </a:ext>
                  </a:extLst>
                </a:gridCol>
                <a:gridCol w="605325">
                  <a:extLst>
                    <a:ext uri="{9D8B030D-6E8A-4147-A177-3AD203B41FA5}">
                      <a16:colId xmlns:a16="http://schemas.microsoft.com/office/drawing/2014/main" xmlns="" val="3317804749"/>
                    </a:ext>
                  </a:extLst>
                </a:gridCol>
                <a:gridCol w="657509">
                  <a:extLst>
                    <a:ext uri="{9D8B030D-6E8A-4147-A177-3AD203B41FA5}">
                      <a16:colId xmlns:a16="http://schemas.microsoft.com/office/drawing/2014/main" xmlns="" val="251914598"/>
                    </a:ext>
                  </a:extLst>
                </a:gridCol>
              </a:tblGrid>
              <a:tr h="173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 5 - Consumer and Corporate Regulation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209704789"/>
                  </a:ext>
                </a:extLst>
              </a:tr>
              <a:tr h="295705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 thousand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appropriation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Medium-term estimates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615572169"/>
                  </a:ext>
                </a:extLst>
              </a:tr>
              <a:tr h="173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classification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26892563"/>
                  </a:ext>
                </a:extLst>
              </a:tr>
              <a:tr h="173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Current payments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68,692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70,300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68,236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71,691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71,878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80,759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75,621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37868069"/>
                  </a:ext>
                </a:extLst>
              </a:tr>
              <a:tr h="173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Transfers and subsidies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186,763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210,532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219,105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222,501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226,751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240,102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253,546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78678045"/>
                  </a:ext>
                </a:extLst>
              </a:tr>
              <a:tr h="173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capital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639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82109348"/>
                  </a:ext>
                </a:extLst>
              </a:tr>
              <a:tr h="173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financial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604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3053105"/>
                  </a:ext>
                </a:extLst>
              </a:tr>
              <a:tr h="17394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256,698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281,122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287,420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294,336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298,629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320,861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329,167 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2620" marR="6262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18673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61012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D7FD15E-A36B-4B23-A763-8B413743B789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38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266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71500" y="214313"/>
            <a:ext cx="7929563" cy="622300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24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KEY INTERVENTIONS – ADMINISTRATION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850" y="836613"/>
            <a:ext cx="8568630" cy="4752628"/>
          </a:xfrm>
        </p:spPr>
        <p:txBody>
          <a:bodyPr>
            <a:normAutofit fontScale="92500" lnSpcReduction="20000"/>
          </a:bodyPr>
          <a:lstStyle/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Attract, develop and retain professional and skilled officials</a:t>
            </a:r>
          </a:p>
          <a:p>
            <a:pPr marL="619125" indent="-357188" algn="just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619125" indent="-357188" algn="just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Staff turnover rate 6.8%</a:t>
            </a:r>
          </a:p>
          <a:p>
            <a:pPr marL="619125" indent="-357188" algn="just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Employment of People With Disability to 3.5%</a:t>
            </a:r>
          </a:p>
          <a:p>
            <a:pPr marL="619125" indent="-357188" algn="just" eaLnBrk="1" hangingPunct="1"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Employment of Women in senior management positions to 50%</a:t>
            </a:r>
          </a:p>
          <a:p>
            <a:pPr marL="231775" indent="-231775" algn="just" eaLnBrk="1" hangingPunct="1">
              <a:spcBef>
                <a:spcPct val="0"/>
              </a:spcBef>
              <a:buFontTx/>
              <a:buBlip>
                <a:blip r:embed="rId4"/>
              </a:buBlip>
              <a:defRPr/>
            </a:pP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Creditors’ Payments made in accordance with legislative requirements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Tx/>
              <a:buBlip>
                <a:blip r:embed="rId3"/>
              </a:buBlip>
              <a:defRPr/>
            </a:pPr>
            <a:endParaRPr lang="en-US" sz="2000" b="1" dirty="0" smtClean="0">
              <a:latin typeface="Arial" pitchFamily="34" charset="0"/>
              <a:cs typeface="Arial" pitchFamily="34" charset="0"/>
            </a:endParaRPr>
          </a:p>
          <a:p>
            <a:pPr marL="623888" indent="-361950"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r>
              <a:rPr lang="en-US" sz="2000" b="0" dirty="0" smtClean="0">
                <a:latin typeface="Arial" pitchFamily="34" charset="0"/>
                <a:cs typeface="Arial" pitchFamily="34" charset="0"/>
              </a:rPr>
              <a:t>All eligible creditors’ payments to suppliers made within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30 days </a:t>
            </a:r>
          </a:p>
          <a:p>
            <a:pPr marL="623888" indent="-361950"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q"/>
              <a:defRPr/>
            </a:pPr>
            <a:endParaRPr lang="en-US" sz="2000" dirty="0">
              <a:latin typeface="Arial" pitchFamily="34" charset="0"/>
              <a:cs typeface="Arial" pitchFamily="34" charset="0"/>
            </a:endParaRPr>
          </a:p>
          <a:p>
            <a:pPr marL="354013" indent="-354013">
              <a:buFontTx/>
              <a:buBlip>
                <a:blip r:embed="rId4"/>
              </a:buBlip>
              <a:defRPr/>
            </a:pPr>
            <a:r>
              <a:rPr lang="en-US" sz="2000" b="1" dirty="0">
                <a:latin typeface="Arial" charset="0"/>
                <a:cs typeface="Arial" charset="0"/>
              </a:rPr>
              <a:t>Conduct outreach engagements and exhibitions</a:t>
            </a:r>
            <a:endParaRPr lang="en-US" sz="2000" dirty="0">
              <a:latin typeface="Arial" charset="0"/>
              <a:cs typeface="Arial" charset="0"/>
            </a:endParaRPr>
          </a:p>
          <a:p>
            <a:pPr marL="711200" indent="-3476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000" b="0" dirty="0">
                <a:latin typeface="Arial" charset="0"/>
                <a:cs typeface="Arial" charset="0"/>
              </a:rPr>
              <a:t>65 Outreach engagements</a:t>
            </a:r>
          </a:p>
          <a:p>
            <a:pPr marL="711200" indent="-347663">
              <a:spcBef>
                <a:spcPts val="0"/>
              </a:spcBef>
              <a:buFont typeface="Wingdings" pitchFamily="2" charset="2"/>
              <a:buChar char="q"/>
              <a:defRPr/>
            </a:pPr>
            <a:r>
              <a:rPr lang="en-US" sz="2000" b="0" dirty="0">
                <a:latin typeface="Arial" charset="0"/>
                <a:cs typeface="Arial" charset="0"/>
              </a:rPr>
              <a:t>49 </a:t>
            </a:r>
            <a:r>
              <a:rPr lang="en-US" sz="2000" b="0" dirty="0" smtClean="0">
                <a:latin typeface="Arial" charset="0"/>
                <a:cs typeface="Arial" charset="0"/>
              </a:rPr>
              <a:t>Exhibitions</a:t>
            </a:r>
            <a:endParaRPr lang="en-US" sz="2000" b="0" dirty="0" smtClean="0">
              <a:latin typeface="Arial" pitchFamily="34" charset="0"/>
              <a:cs typeface="Arial" pitchFamily="34" charset="0"/>
            </a:endParaRPr>
          </a:p>
          <a:p>
            <a:pPr marL="0" indent="0" algn="just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61938" indent="0" algn="just" eaLnBrk="1" hangingPunct="1">
              <a:lnSpc>
                <a:spcPct val="90000"/>
              </a:lnSpc>
              <a:spcBef>
                <a:spcPct val="0"/>
              </a:spcBef>
              <a:buNone/>
              <a:defRPr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marL="231775" indent="-231775" algn="just">
              <a:buFontTx/>
              <a:buNone/>
              <a:defRPr/>
            </a:pPr>
            <a:endParaRPr lang="en-US" sz="1800" b="1" dirty="0" smtClean="0">
              <a:solidFill>
                <a:srgbClr val="FFC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  <a:cs typeface="Arial" charset="0"/>
            </a:endParaRPr>
          </a:p>
          <a:p>
            <a:pPr marL="231775" indent="-231775" algn="just" eaLnBrk="1" hangingPunct="1">
              <a:lnSpc>
                <a:spcPct val="90000"/>
              </a:lnSpc>
              <a:buFontTx/>
              <a:buNone/>
              <a:defRPr/>
            </a:pPr>
            <a:endParaRPr lang="en-US" sz="1800" b="1" dirty="0" smtClean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  <a:p>
            <a:pPr marL="231775" indent="-231775" algn="just" eaLnBrk="1" hangingPunct="1">
              <a:lnSpc>
                <a:spcPct val="90000"/>
              </a:lnSpc>
              <a:buFontTx/>
              <a:buNone/>
              <a:defRPr/>
            </a:pPr>
            <a:r>
              <a:rPr lang="en-US" sz="1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 </a:t>
            </a:r>
          </a:p>
          <a:p>
            <a:pPr marL="231775" indent="-231775" algn="just" eaLnBrk="1" hangingPunct="1">
              <a:lnSpc>
                <a:spcPct val="90000"/>
              </a:lnSpc>
              <a:buFontTx/>
              <a:buNone/>
              <a:defRPr/>
            </a:pPr>
            <a:endParaRPr lang="en-US" sz="1800" dirty="0" smtClean="0">
              <a:solidFill>
                <a:srgbClr val="0033CC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8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520280" cy="432048"/>
          </a:xfrm>
        </p:spPr>
        <p:txBody>
          <a:bodyPr/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1: Administration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79512" y="555263"/>
          <a:ext cx="8856985" cy="1040617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{0E3FDE45-AF77-4B5C-9715-49D594BDF05E}</a:tableStyleId>
              </a:tblPr>
              <a:tblGrid>
                <a:gridCol w="954282">
                  <a:extLst>
                    <a:ext uri="{9D8B030D-6E8A-4147-A177-3AD203B41FA5}">
                      <a16:colId xmlns:a16="http://schemas.microsoft.com/office/drawing/2014/main" xmlns="" val="2738978744"/>
                    </a:ext>
                  </a:extLst>
                </a:gridCol>
                <a:gridCol w="1060095">
                  <a:extLst>
                    <a:ext uri="{9D8B030D-6E8A-4147-A177-3AD203B41FA5}">
                      <a16:colId xmlns:a16="http://schemas.microsoft.com/office/drawing/2014/main" xmlns="" val="2550184050"/>
                    </a:ext>
                  </a:extLst>
                </a:gridCol>
                <a:gridCol w="940564">
                  <a:extLst>
                    <a:ext uri="{9D8B030D-6E8A-4147-A177-3AD203B41FA5}">
                      <a16:colId xmlns:a16="http://schemas.microsoft.com/office/drawing/2014/main" xmlns="" val="3331261311"/>
                    </a:ext>
                  </a:extLst>
                </a:gridCol>
                <a:gridCol w="942524">
                  <a:extLst>
                    <a:ext uri="{9D8B030D-6E8A-4147-A177-3AD203B41FA5}">
                      <a16:colId xmlns:a16="http://schemas.microsoft.com/office/drawing/2014/main" xmlns="" val="1143820221"/>
                    </a:ext>
                  </a:extLst>
                </a:gridCol>
                <a:gridCol w="1056176">
                  <a:extLst>
                    <a:ext uri="{9D8B030D-6E8A-4147-A177-3AD203B41FA5}">
                      <a16:colId xmlns:a16="http://schemas.microsoft.com/office/drawing/2014/main" xmlns="" val="2381385178"/>
                    </a:ext>
                  </a:extLst>
                </a:gridCol>
                <a:gridCol w="1056176">
                  <a:extLst>
                    <a:ext uri="{9D8B030D-6E8A-4147-A177-3AD203B41FA5}">
                      <a16:colId xmlns:a16="http://schemas.microsoft.com/office/drawing/2014/main" xmlns="" val="4039223553"/>
                    </a:ext>
                  </a:extLst>
                </a:gridCol>
                <a:gridCol w="1020905">
                  <a:extLst>
                    <a:ext uri="{9D8B030D-6E8A-4147-A177-3AD203B41FA5}">
                      <a16:colId xmlns:a16="http://schemas.microsoft.com/office/drawing/2014/main" xmlns="" val="3205803427"/>
                    </a:ext>
                  </a:extLst>
                </a:gridCol>
                <a:gridCol w="1020905">
                  <a:extLst>
                    <a:ext uri="{9D8B030D-6E8A-4147-A177-3AD203B41FA5}">
                      <a16:colId xmlns:a16="http://schemas.microsoft.com/office/drawing/2014/main" xmlns="" val="2779300866"/>
                    </a:ext>
                  </a:extLst>
                </a:gridCol>
                <a:gridCol w="805358">
                  <a:extLst>
                    <a:ext uri="{9D8B030D-6E8A-4147-A177-3AD203B41FA5}">
                      <a16:colId xmlns:a16="http://schemas.microsoft.com/office/drawing/2014/main" xmlns="" val="909183748"/>
                    </a:ext>
                  </a:extLst>
                </a:gridCol>
              </a:tblGrid>
              <a:tr h="199431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 smtClean="0">
                          <a:effectLst/>
                        </a:rPr>
                        <a:t>Strategic </a:t>
                      </a:r>
                      <a:r>
                        <a:rPr lang="en-ZA" sz="800" dirty="0">
                          <a:effectLst/>
                        </a:rPr>
                        <a:t>objective Strengthened capacity to deliver on the dti mandate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5-year Target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Actual performance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Estimated Performance 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Medium Term Targets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50298816"/>
                  </a:ext>
                </a:extLst>
              </a:tr>
              <a:tr h="390513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2013/14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2014/15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2015/16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2016/17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2017/18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2018/19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2019/20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2724121161"/>
                  </a:ext>
                </a:extLst>
              </a:tr>
              <a:tr h="33957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</a:rPr>
                        <a:t>Percentage (%) vacancy rate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</a:rPr>
                        <a:t>5%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</a:rPr>
                        <a:t>8.2%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effectLst/>
                        </a:rPr>
                        <a:t>8%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7%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4.4%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effectLst/>
                        </a:rPr>
                        <a:t>5%</a:t>
                      </a:r>
                      <a:endParaRPr lang="en-ZA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dirty="0">
                          <a:effectLst/>
                        </a:rPr>
                        <a:t>5%</a:t>
                      </a:r>
                      <a:endParaRPr lang="en-ZA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895713390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3851920" y="199673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12: An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efficient, effective and development-oriented public </a:t>
            </a:r>
            <a:r>
              <a:rPr lang="en-ZA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</a:t>
            </a:r>
            <a:endParaRPr lang="en-ZA" sz="1200" dirty="0"/>
          </a:p>
        </p:txBody>
      </p:sp>
      <p:cxnSp>
        <p:nvCxnSpPr>
          <p:cNvPr id="8" name="Straight Arrow Connector 7"/>
          <p:cNvCxnSpPr>
            <a:stCxn id="2" idx="3"/>
            <a:endCxn id="6" idx="1"/>
          </p:cNvCxnSpPr>
          <p:nvPr/>
        </p:nvCxnSpPr>
        <p:spPr bwMode="auto">
          <a:xfrm>
            <a:off x="2699792" y="332656"/>
            <a:ext cx="1152128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205479" y="1663546"/>
          <a:ext cx="8831019" cy="3370962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955560">
                  <a:extLst>
                    <a:ext uri="{9D8B030D-6E8A-4147-A177-3AD203B41FA5}">
                      <a16:colId xmlns:a16="http://schemas.microsoft.com/office/drawing/2014/main" xmlns="" val="55120078"/>
                    </a:ext>
                  </a:extLst>
                </a:gridCol>
                <a:gridCol w="941149">
                  <a:extLst>
                    <a:ext uri="{9D8B030D-6E8A-4147-A177-3AD203B41FA5}">
                      <a16:colId xmlns:a16="http://schemas.microsoft.com/office/drawing/2014/main" xmlns="" val="700445062"/>
                    </a:ext>
                  </a:extLst>
                </a:gridCol>
                <a:gridCol w="941149">
                  <a:extLst>
                    <a:ext uri="{9D8B030D-6E8A-4147-A177-3AD203B41FA5}">
                      <a16:colId xmlns:a16="http://schemas.microsoft.com/office/drawing/2014/main" xmlns="" val="909193008"/>
                    </a:ext>
                  </a:extLst>
                </a:gridCol>
                <a:gridCol w="941149">
                  <a:extLst>
                    <a:ext uri="{9D8B030D-6E8A-4147-A177-3AD203B41FA5}">
                      <a16:colId xmlns:a16="http://schemas.microsoft.com/office/drawing/2014/main" xmlns="" val="4035686668"/>
                    </a:ext>
                  </a:extLst>
                </a:gridCol>
                <a:gridCol w="943027">
                  <a:extLst>
                    <a:ext uri="{9D8B030D-6E8A-4147-A177-3AD203B41FA5}">
                      <a16:colId xmlns:a16="http://schemas.microsoft.com/office/drawing/2014/main" xmlns="" val="3803674252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xmlns="" val="237449793"/>
                    </a:ext>
                  </a:extLst>
                </a:gridCol>
                <a:gridCol w="1036955">
                  <a:extLst>
                    <a:ext uri="{9D8B030D-6E8A-4147-A177-3AD203B41FA5}">
                      <a16:colId xmlns:a16="http://schemas.microsoft.com/office/drawing/2014/main" xmlns="" val="1515339765"/>
                    </a:ext>
                  </a:extLst>
                </a:gridCol>
                <a:gridCol w="1035075">
                  <a:extLst>
                    <a:ext uri="{9D8B030D-6E8A-4147-A177-3AD203B41FA5}">
                      <a16:colId xmlns:a16="http://schemas.microsoft.com/office/drawing/2014/main" xmlns="" val="1336627851"/>
                    </a:ext>
                  </a:extLst>
                </a:gridCol>
              </a:tblGrid>
              <a:tr h="275042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 smtClean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</a:t>
                      </a: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Indicator/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Measure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Actual performance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Estimated Performance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Medium Term Targets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92138030"/>
                  </a:ext>
                </a:extLst>
              </a:tr>
              <a:tr h="137521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2013/14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2014/15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2015/16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2016/17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2017/18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2018/19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2019/20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987183694"/>
                  </a:ext>
                </a:extLst>
              </a:tr>
              <a:tr h="275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 Percentage (%) of staff turnover (unexpected) 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6.8%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0955" marR="793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5.2%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0.7%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6.8%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6.8%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6.8%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080641"/>
                  </a:ext>
                </a:extLst>
              </a:tr>
              <a:tr h="27504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3.2. Percentage (%) of people with disability employed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9685" marR="793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2.8%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3.5%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3.6%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3.7%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4337684"/>
                  </a:ext>
                </a:extLst>
              </a:tr>
              <a:tr h="40513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 Percentage (%) of women employed in senior management positions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44%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8415" marR="79375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Arial Unicode MS"/>
                          <a:cs typeface="Arial" panose="020B0604020202020204" pitchFamily="34" charset="0"/>
                        </a:rPr>
                        <a:t>47%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50%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70586343"/>
                  </a:ext>
                </a:extLst>
              </a:tr>
              <a:tr h="131496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 Eligible creditors’ payments processed within legal timeframes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Payments to all eligible creditors made within 30 days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eligible creditors payments made within 30 days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eligible creditors’ payments made within 30 days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eligible creditors payments made within 30 days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(99.1% of 5 460 payments were processed within 15 days and remainder within 30 days.)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eligible creditors’ payments made within 30 days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eligible creditors’ payments made within 30 days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eligible creditors’ payments made within 30 days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73967645"/>
                  </a:ext>
                </a:extLst>
              </a:tr>
              <a:tr h="388988">
                <a:tc row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 Number of outreach engagements and exhibitions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76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65 outreach engagements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89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10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 outreach engagements</a:t>
                      </a: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 outreach engagements 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 outreach engagements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9039011"/>
                  </a:ext>
                </a:extLst>
              </a:tr>
              <a:tr h="275042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77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43 exhibitions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24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 exhibitions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 exhibitions</a:t>
                      </a:r>
                      <a:endParaRPr lang="en-ZA" sz="8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8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 Exhibitions</a:t>
                      </a:r>
                      <a:endParaRPr lang="en-ZA" sz="8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26738413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179511" y="5000167"/>
            <a:ext cx="8856985" cy="257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000" dirty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Estimated performance is based on verified Quarter Two Report </a:t>
            </a:r>
            <a:endParaRPr lang="en-ZA" sz="1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102351" y="5717517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9528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1CA25FB-9C60-4B8F-B6B3-AD3CF4775282}" type="slidenum">
              <a:rPr lang="en-US" smtClean="0">
                <a:latin typeface="Times" pitchFamily="18" charset="0"/>
              </a:rPr>
              <a:pPr/>
              <a:t>4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8676" y="-22375"/>
            <a:ext cx="9125324" cy="571055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STRATEGIC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</a:t>
            </a: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GOALS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  <a:cs typeface="Arial" charset="0"/>
              </a:rPr>
              <a:t>  </a:t>
            </a:r>
            <a:endParaRPr lang="en-GB" sz="2800" b="1" dirty="0" smtClean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857250"/>
            <a:ext cx="8143875" cy="4929188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  <a:cs typeface="Arial" charset="0"/>
              </a:rPr>
              <a:t>Facilitate transformation of the economy to promote industrial development, investment, competitiveness and employment creation.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  <a:cs typeface="Arial" charset="0"/>
              </a:rPr>
              <a:t>Build mutually beneficial regional and global relations to advance South Africa’s trade, industrial policy and economic development objectives.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  <a:cs typeface="Arial" charset="0"/>
              </a:rPr>
              <a:t>Facilitate broad-based economic participation through targeted interventions </a:t>
            </a:r>
            <a:r>
              <a:rPr lang="en-ZA" sz="2000" dirty="0" smtClean="0">
                <a:latin typeface="Arial" charset="0"/>
                <a:cs typeface="Arial" charset="0"/>
              </a:rPr>
              <a:t>to achieve more inclusive growth.</a:t>
            </a:r>
            <a:endParaRPr lang="en-US" sz="2000" dirty="0" smtClean="0">
              <a:latin typeface="Arial" charset="0"/>
              <a:cs typeface="Arial" charset="0"/>
            </a:endParaRPr>
          </a:p>
          <a:p>
            <a:pPr algn="just" eaLnBrk="1" hangingPunct="1">
              <a:buFont typeface="Wingdings" pitchFamily="2" charset="2"/>
              <a:buChar char="q"/>
            </a:pPr>
            <a:r>
              <a:rPr lang="en-US" sz="2000" dirty="0" smtClean="0">
                <a:latin typeface="Arial" charset="0"/>
                <a:cs typeface="Arial" charset="0"/>
              </a:rPr>
              <a:t>Create a fair regulatory environment that enables investment, trade and enterprise development in an equitable and socially responsible manner. </a:t>
            </a:r>
          </a:p>
          <a:p>
            <a:pPr algn="just" eaLnBrk="1" hangingPunct="1">
              <a:buFont typeface="Wingdings" pitchFamily="2" charset="2"/>
              <a:buChar char="q"/>
            </a:pPr>
            <a:r>
              <a:rPr lang="en-ZA" sz="2000" dirty="0" smtClean="0">
                <a:latin typeface="Arial" charset="0"/>
                <a:cs typeface="Arial" charset="0"/>
              </a:rPr>
              <a:t>Promote a professional, ethical, dynamic, competitive and customer-focused working environment that ensures effective and efficient service delivery.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 algn="just" eaLnBrk="1" hangingPunct="1">
              <a:lnSpc>
                <a:spcPct val="80000"/>
              </a:lnSpc>
            </a:pPr>
            <a:endParaRPr lang="en-GB" sz="19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626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2520280" cy="432048"/>
          </a:xfrm>
        </p:spPr>
        <p:txBody>
          <a:bodyPr/>
          <a:lstStyle/>
          <a:p>
            <a:r>
              <a:rPr lang="en-US" sz="1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1200" dirty="0" smtClean="0">
                <a:latin typeface="Arial" panose="020B0604020202020204" pitchFamily="34" charset="0"/>
                <a:cs typeface="Arial" panose="020B0604020202020204" pitchFamily="34" charset="0"/>
              </a:rPr>
              <a:t> 1: Administration</a:t>
            </a:r>
            <a:endParaRPr lang="en-ZA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09B015-D6FF-4ADE-A51E-1E62A4D8262C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851920" y="199673"/>
            <a:ext cx="554461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ZA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Outcome 12: An </a:t>
            </a:r>
            <a:r>
              <a:rPr lang="en-ZA" sz="1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efficient, effective and development-oriented public </a:t>
            </a:r>
            <a:r>
              <a:rPr lang="en-ZA" sz="1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service</a:t>
            </a:r>
            <a:endParaRPr lang="en-ZA" sz="1200" dirty="0"/>
          </a:p>
        </p:txBody>
      </p:sp>
      <p:cxnSp>
        <p:nvCxnSpPr>
          <p:cNvPr id="8" name="Straight Arrow Connector 7"/>
          <p:cNvCxnSpPr>
            <a:stCxn id="2" idx="3"/>
            <a:endCxn id="6" idx="1"/>
          </p:cNvCxnSpPr>
          <p:nvPr/>
        </p:nvCxnSpPr>
        <p:spPr bwMode="auto">
          <a:xfrm>
            <a:off x="2699792" y="332656"/>
            <a:ext cx="1152128" cy="551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79510" y="938768"/>
          <a:ext cx="8856985" cy="280416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2440819">
                  <a:extLst>
                    <a:ext uri="{9D8B030D-6E8A-4147-A177-3AD203B41FA5}">
                      <a16:colId xmlns:a16="http://schemas.microsoft.com/office/drawing/2014/main" xmlns="" val="3255003721"/>
                    </a:ext>
                  </a:extLst>
                </a:gridCol>
                <a:gridCol w="1165410">
                  <a:extLst>
                    <a:ext uri="{9D8B030D-6E8A-4147-A177-3AD203B41FA5}">
                      <a16:colId xmlns:a16="http://schemas.microsoft.com/office/drawing/2014/main" xmlns="" val="1036496584"/>
                    </a:ext>
                  </a:extLst>
                </a:gridCol>
                <a:gridCol w="1159297">
                  <a:extLst>
                    <a:ext uri="{9D8B030D-6E8A-4147-A177-3AD203B41FA5}">
                      <a16:colId xmlns:a16="http://schemas.microsoft.com/office/drawing/2014/main" xmlns="" val="2912312565"/>
                    </a:ext>
                  </a:extLst>
                </a:gridCol>
                <a:gridCol w="1159297">
                  <a:extLst>
                    <a:ext uri="{9D8B030D-6E8A-4147-A177-3AD203B41FA5}">
                      <a16:colId xmlns:a16="http://schemas.microsoft.com/office/drawing/2014/main" xmlns="" val="2878544212"/>
                    </a:ext>
                  </a:extLst>
                </a:gridCol>
                <a:gridCol w="936238">
                  <a:extLst>
                    <a:ext uri="{9D8B030D-6E8A-4147-A177-3AD203B41FA5}">
                      <a16:colId xmlns:a16="http://schemas.microsoft.com/office/drawing/2014/main" xmlns="" val="2156517210"/>
                    </a:ext>
                  </a:extLst>
                </a:gridCol>
                <a:gridCol w="997962">
                  <a:extLst>
                    <a:ext uri="{9D8B030D-6E8A-4147-A177-3AD203B41FA5}">
                      <a16:colId xmlns:a16="http://schemas.microsoft.com/office/drawing/2014/main" xmlns="" val="2227210324"/>
                    </a:ext>
                  </a:extLst>
                </a:gridCol>
                <a:gridCol w="997962">
                  <a:extLst>
                    <a:ext uri="{9D8B030D-6E8A-4147-A177-3AD203B41FA5}">
                      <a16:colId xmlns:a16="http://schemas.microsoft.com/office/drawing/2014/main" xmlns="" val="2520717031"/>
                    </a:ext>
                  </a:extLst>
                </a:gridCol>
              </a:tblGrid>
              <a:tr h="24906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Performance Indicator/ Measure</a:t>
                      </a:r>
                      <a:endParaRPr lang="en-ZA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Reporting Period</a:t>
                      </a:r>
                      <a:endParaRPr lang="en-ZA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 dirty="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Annual Targets for 2017/18</a:t>
                      </a:r>
                      <a:endParaRPr lang="en-ZA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 Milestones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 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281804"/>
                  </a:ext>
                </a:extLst>
              </a:tr>
              <a:tr h="1245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1st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</a:t>
                      </a:r>
                      <a:r>
                        <a:rPr lang="en-ZA" sz="1000" b="1" baseline="30000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nd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3rd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4th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E97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202597"/>
                  </a:ext>
                </a:extLst>
              </a:tr>
              <a:tr h="316873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3.1 Percentage (%) of staff turnover (unexpected)</a:t>
                      </a:r>
                      <a:endParaRPr lang="en-ZA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6.8%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1.7% (3.4% year to date)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1.7% (5.1% year to date)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1.7% (6.8% annualized)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94274089"/>
                  </a:ext>
                </a:extLst>
              </a:tr>
              <a:tr h="12453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3.2. Percentage (%) of people with disability employed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3.2%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5368061"/>
                  </a:ext>
                </a:extLst>
              </a:tr>
              <a:tr h="24906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3.3 Percentage (%) of Women employed in senior management positions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48.5%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49%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50%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81217494"/>
                  </a:ext>
                </a:extLst>
              </a:tr>
              <a:tr h="373590"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3.4 Eligible creditors’ payments processed within legal timeframes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All eligible creditors’ payments made within 30 days.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eligible creditors’ payments made within 30 days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All eligible creditors’ payments made within 30 days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All eligible creditors’ payments made within 30 days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All eligible creditors’ payments made within 30 days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79992153"/>
                  </a:ext>
                </a:extLst>
              </a:tr>
              <a:tr h="249060">
                <a:tc row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3.5 Number of outreach engagements and exhibitions</a:t>
                      </a:r>
                      <a:endParaRPr lang="en-ZA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just" eaLnBrk="0" fontAlgn="base" hangingPunc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65 </a:t>
                      </a: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 outreach engagements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5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60237497"/>
                  </a:ext>
                </a:extLst>
              </a:tr>
              <a:tr h="124530">
                <a:tc v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algn="just" eaLnBrk="0" fontAlgn="base" hangingPunct="0">
                        <a:lnSpc>
                          <a:spcPct val="115000"/>
                        </a:lnSpc>
                        <a:spcBef>
                          <a:spcPts val="24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Quarterly</a:t>
                      </a:r>
                      <a:endParaRPr lang="en-ZA" sz="1000" dirty="0">
                        <a:effectLst/>
                        <a:latin typeface="Arial Narrow" panose="020B0606020202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 fontAlgn="base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49</a:t>
                      </a:r>
                      <a:r>
                        <a:rPr lang="en-ZA" sz="1000" kern="12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exhibitions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en-ZA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</a:t>
                      </a:r>
                      <a:endParaRPr lang="en-ZA" sz="100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ZA" sz="1000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ZA" sz="1000" dirty="0">
                        <a:effectLst/>
                        <a:latin typeface="Arial Narrow" panose="020B0606020202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356" marR="59356" marT="0" marB="0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58070974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79509" y="584592"/>
            <a:ext cx="8856985" cy="324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</a:pPr>
            <a:r>
              <a:rPr lang="en-ZA" sz="1400" b="1"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Quarterly Milestones for 2017/18</a:t>
            </a:r>
            <a:endParaRPr lang="en-ZA" sz="14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8102351" y="5236224"/>
            <a:ext cx="711697" cy="290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ZA" sz="1200" dirty="0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…</a:t>
            </a:r>
            <a:r>
              <a:rPr lang="en-ZA" sz="1200" dirty="0" err="1" smtClean="0">
                <a:latin typeface="Arial Narrow" panose="020B0606020202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cont</a:t>
            </a:r>
            <a:endParaRPr lang="en-ZA" sz="1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Table 14"/>
          <p:cNvGraphicFramePr>
            <a:graphicFrameLocks noGrp="1"/>
          </p:cNvGraphicFramePr>
          <p:nvPr/>
        </p:nvGraphicFramePr>
        <p:xfrm>
          <a:off x="179507" y="4002573"/>
          <a:ext cx="8856986" cy="1514659"/>
        </p:xfrm>
        <a:graphic>
          <a:graphicData uri="http://schemas.openxmlformats.org/drawingml/2006/table">
            <a:tbl>
              <a:tblPr firstRow="1" firstCol="1" bandRow="1"/>
              <a:tblGrid>
                <a:gridCol w="2991675">
                  <a:extLst>
                    <a:ext uri="{9D8B030D-6E8A-4147-A177-3AD203B41FA5}">
                      <a16:colId xmlns:a16="http://schemas.microsoft.com/office/drawing/2014/main" xmlns="" val="1612625345"/>
                    </a:ext>
                  </a:extLst>
                </a:gridCol>
                <a:gridCol w="961270">
                  <a:extLst>
                    <a:ext uri="{9D8B030D-6E8A-4147-A177-3AD203B41FA5}">
                      <a16:colId xmlns:a16="http://schemas.microsoft.com/office/drawing/2014/main" xmlns="" val="3551693952"/>
                    </a:ext>
                  </a:extLst>
                </a:gridCol>
                <a:gridCol w="865619">
                  <a:extLst>
                    <a:ext uri="{9D8B030D-6E8A-4147-A177-3AD203B41FA5}">
                      <a16:colId xmlns:a16="http://schemas.microsoft.com/office/drawing/2014/main" xmlns="" val="539924137"/>
                    </a:ext>
                  </a:extLst>
                </a:gridCol>
                <a:gridCol w="865619">
                  <a:extLst>
                    <a:ext uri="{9D8B030D-6E8A-4147-A177-3AD203B41FA5}">
                      <a16:colId xmlns:a16="http://schemas.microsoft.com/office/drawing/2014/main" xmlns="" val="238323463"/>
                    </a:ext>
                  </a:extLst>
                </a:gridCol>
                <a:gridCol w="864940">
                  <a:extLst>
                    <a:ext uri="{9D8B030D-6E8A-4147-A177-3AD203B41FA5}">
                      <a16:colId xmlns:a16="http://schemas.microsoft.com/office/drawing/2014/main" xmlns="" val="1819991351"/>
                    </a:ext>
                  </a:extLst>
                </a:gridCol>
                <a:gridCol w="769288">
                  <a:extLst>
                    <a:ext uri="{9D8B030D-6E8A-4147-A177-3AD203B41FA5}">
                      <a16:colId xmlns:a16="http://schemas.microsoft.com/office/drawing/2014/main" xmlns="" val="3774321120"/>
                    </a:ext>
                  </a:extLst>
                </a:gridCol>
                <a:gridCol w="808634">
                  <a:extLst>
                    <a:ext uri="{9D8B030D-6E8A-4147-A177-3AD203B41FA5}">
                      <a16:colId xmlns:a16="http://schemas.microsoft.com/office/drawing/2014/main" xmlns="" val="4067301183"/>
                    </a:ext>
                  </a:extLst>
                </a:gridCol>
                <a:gridCol w="729941">
                  <a:extLst>
                    <a:ext uri="{9D8B030D-6E8A-4147-A177-3AD203B41FA5}">
                      <a16:colId xmlns:a16="http://schemas.microsoft.com/office/drawing/2014/main" xmlns="" val="622809611"/>
                    </a:ext>
                  </a:extLst>
                </a:gridCol>
              </a:tblGrid>
              <a:tr h="170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Programme 1 - Administration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2013/14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2014/15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2015/16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2016/17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2017/18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2018/19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2019/20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47354100"/>
                  </a:ext>
                </a:extLst>
              </a:tr>
              <a:tr h="31298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Rand thousand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Audited outcome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Adjusted appropriation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Medium-term estimates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Z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2155309"/>
                  </a:ext>
                </a:extLst>
              </a:tr>
              <a:tr h="170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Economic classification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48810097"/>
                  </a:ext>
                </a:extLst>
              </a:tr>
              <a:tr h="170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Current payments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676 359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674 531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697 450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758 712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715 906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752 397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787 071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265558384"/>
                  </a:ext>
                </a:extLst>
              </a:tr>
              <a:tr h="170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Transfers and subsidies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3 864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6 876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2 572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787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575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72640971"/>
                  </a:ext>
                </a:extLst>
              </a:tr>
              <a:tr h="170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capital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6 169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14 962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27 539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17 590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15 375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15 750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16 602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05682784"/>
                  </a:ext>
                </a:extLst>
              </a:tr>
              <a:tr h="170098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Payments for financial assets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526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3 576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-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00899505"/>
                  </a:ext>
                </a:extLst>
              </a:tr>
              <a:tr h="178603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686 918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699 945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727 561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777 089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731 820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768 683 </a:t>
                      </a:r>
                      <a:endParaRPr lang="en-ZA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ZA" sz="900" b="1" dirty="0">
                          <a:effectLst/>
                          <a:latin typeface="Arial Narrow" panose="020B0606020202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804 248 </a:t>
                      </a:r>
                      <a:endParaRPr lang="en-ZA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4323" marR="6432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04760589"/>
                  </a:ext>
                </a:extLst>
              </a:tr>
            </a:tbl>
          </a:graphicData>
        </a:graphic>
      </p:graphicFrame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179507" y="3619872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ZA" altLang="en-US" sz="1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Reconciling performance targets with the Budget and MTEF</a:t>
            </a:r>
            <a:endParaRPr kumimoji="0" lang="en-ZA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209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 Cover 2012-20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21169" r="1263" b="15001"/>
          <a:stretch/>
        </p:blipFill>
        <p:spPr bwMode="auto">
          <a:xfrm>
            <a:off x="1596390" y="0"/>
            <a:ext cx="754761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65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309DCC-FCF3-4DB9-AEDB-2F49986525C2}" type="slidenum">
              <a:rPr lang="en-US" smtClean="0">
                <a:latin typeface="Times" pitchFamily="18" charset="0"/>
              </a:rPr>
              <a:pPr/>
              <a:t>41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2938" y="764704"/>
            <a:ext cx="7772400" cy="4536504"/>
          </a:xfrm>
        </p:spPr>
        <p:txBody>
          <a:bodyPr/>
          <a:lstStyle/>
          <a:p>
            <a:pPr eaLnBrk="1" hangingPunct="1">
              <a:defRPr/>
            </a:pP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ALLOCATED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 </a:t>
            </a:r>
            <a:r>
              <a:rPr 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>BUDGET</a:t>
            </a:r>
            <a: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  <a:t/>
            </a:r>
            <a:br>
              <a:rPr lang="en-US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</a:rPr>
            </a:b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589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F5C4AD-0E89-44D4-9BA7-69836ED3756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42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3999" cy="476672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Medium Term Expenditure Framework</a:t>
            </a:r>
            <a:endParaRPr lang="en-US" sz="3200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84522361"/>
              </p:ext>
            </p:extLst>
          </p:nvPr>
        </p:nvGraphicFramePr>
        <p:xfrm>
          <a:off x="107950" y="620713"/>
          <a:ext cx="8785225" cy="5168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749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9727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1865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03181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0960">
                <a:tc>
                  <a:txBody>
                    <a:bodyPr/>
                    <a:lstStyle/>
                    <a:p>
                      <a:endParaRPr lang="en-US" sz="12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42" marR="91442" marT="45715" marB="4571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2017/18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2018/19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2019/20</a:t>
                      </a:r>
                      <a:endParaRPr lang="en-US" sz="1200" b="1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200" b="1" i="0" dirty="0"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Medium-Term 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Estimates (R ’000)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Programmes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Medium-Term Expenditure </a:t>
                      </a:r>
                      <a:r>
                        <a:rPr lang="en-US" sz="1200" b="1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Framework (</a:t>
                      </a: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MTEF)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41271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Administration</a:t>
                      </a:r>
                      <a:endParaRPr lang="en-US" sz="1200" b="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731 820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768 683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804 248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International Trade and Economic Development</a:t>
                      </a:r>
                      <a:endParaRPr lang="en-US" sz="1200" b="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119 818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126 874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131 276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Special Economic Zones and Economic Transformation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119</a:t>
                      </a:r>
                      <a:r>
                        <a:rPr lang="en-ZA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410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120 146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122 341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Industrial Development</a:t>
                      </a:r>
                      <a:endParaRPr lang="en-US" sz="1200" b="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1 819 277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1 775 839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1 869 228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48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Consumer and Corporate Regulation</a:t>
                      </a:r>
                      <a:endParaRPr lang="en-US" sz="1200" b="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298 629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320 861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329 167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487660">
                <a:tc>
                  <a:txBody>
                    <a:bodyPr/>
                    <a:lstStyle/>
                    <a:p>
                      <a:pPr marL="60325" indent="0" algn="l" fontAlgn="b"/>
                      <a:r>
                        <a:rPr lang="en-ZA" sz="12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Incentive Development and Administration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5 746</a:t>
                      </a:r>
                      <a:r>
                        <a:rPr lang="en-ZA" sz="1200" b="1" i="0" baseline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519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6 461 027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5 348 760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09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Trade </a:t>
                      </a:r>
                      <a:r>
                        <a:rPr lang="en-US" sz="1200" b="0" i="0" dirty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and Investment </a:t>
                      </a:r>
                      <a:r>
                        <a:rPr lang="en-US" sz="1200" b="0" i="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South</a:t>
                      </a:r>
                      <a:r>
                        <a:rPr lang="en-US" sz="1200" b="0" i="0" baseline="0" dirty="0" smtClean="0">
                          <a:solidFill>
                            <a:srgbClr val="333333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Africa</a:t>
                      </a:r>
                      <a:endParaRPr lang="en-US" sz="1200" b="0" i="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388 463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385 466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457 296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084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0" i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Investment</a:t>
                      </a:r>
                      <a:r>
                        <a:rPr lang="en-US" sz="1200" b="0" i="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South Africa</a:t>
                      </a:r>
                      <a:endParaRPr lang="en-US" sz="1200" b="0" i="0" dirty="0">
                        <a:solidFill>
                          <a:schemeClr val="tx1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1" marR="68581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50 859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51 961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53 686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8766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b="1" i="0" dirty="0">
                          <a:solidFill>
                            <a:schemeClr val="tx1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TOTAL FOR PROGRAMMES</a:t>
                      </a:r>
                    </a:p>
                  </a:txBody>
                  <a:tcPr marL="68581" marR="6858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9 274 795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9 965 857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ZA" sz="1200" b="1" i="0" dirty="0" smtClean="0"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9 116 002</a:t>
                      </a:r>
                      <a:endParaRPr lang="en-ZA" sz="1200" b="1" i="0" dirty="0">
                        <a:solidFill>
                          <a:schemeClr val="tx1"/>
                        </a:solidFill>
                        <a:effectLst/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2" marR="6858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873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204864"/>
            <a:ext cx="547370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noFill/>
        </p:spPr>
        <p:txBody>
          <a:bodyPr/>
          <a:lstStyle/>
          <a:p>
            <a:fld id="{53F5C4AD-0E89-44D4-9BA7-69836ED3756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43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380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>
          <a:xfrm>
            <a:off x="0" y="333375"/>
            <a:ext cx="8383588" cy="863600"/>
          </a:xfrm>
        </p:spPr>
        <p:txBody>
          <a:bodyPr/>
          <a:lstStyle/>
          <a:p>
            <a:r>
              <a:rPr lang="en-GB" altLang="en-US" sz="2800" b="1" dirty="0" smtClean="0">
                <a:latin typeface="Arial" panose="020B0604020202020204" pitchFamily="34" charset="0"/>
              </a:rPr>
              <a:t>SA Unemployment Problem Statement</a:t>
            </a:r>
            <a:endParaRPr lang="en-ZA" altLang="en-US" sz="2800" dirty="0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1268413"/>
            <a:ext cx="8712967" cy="411480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U</a:t>
            </a:r>
            <a:r>
              <a:rPr lang="en-ZA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nemployment </a:t>
            </a:r>
            <a:r>
              <a:rPr lang="en-ZA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rate is highest amongst youth aged </a:t>
            </a:r>
            <a:r>
              <a:rPr lang="en-ZA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15–24 years </a:t>
            </a:r>
            <a:r>
              <a:rPr lang="en-ZA" sz="18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(50,1% in 2015) while their absorption rate was only 13,3% in 2015</a:t>
            </a:r>
            <a:r>
              <a:rPr lang="en-ZA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. (</a:t>
            </a:r>
            <a:r>
              <a:rPr lang="en-ZA" sz="1800" dirty="0" err="1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StatsSA</a:t>
            </a:r>
            <a:r>
              <a:rPr lang="en-ZA" sz="1800" dirty="0" smtClean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, 2016)</a:t>
            </a: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ZA" sz="1800" dirty="0">
              <a:latin typeface="Arial" panose="020B0604020202020204" pitchFamily="34" charset="0"/>
              <a:ea typeface="Calibri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The analysis identifies that jobless women, youth and those who have no previous 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work experience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are less likely to transition into employment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Z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StatsSA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</a:p>
          <a:p>
            <a:pPr marL="285750" indent="-285750">
              <a:buFont typeface="Arial" panose="020B0604020202020204" pitchFamily="34" charset="0"/>
              <a:buChar char="•"/>
              <a:defRPr/>
            </a:pPr>
            <a:endParaRPr lang="en-ZA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The 1 – 3 year work experience requirement by prospective employers.</a:t>
            </a:r>
          </a:p>
          <a:p>
            <a:pPr>
              <a:buFont typeface="Arial" panose="020B0604020202020204" pitchFamily="34" charset="0"/>
              <a:buChar char="•"/>
              <a:defRPr/>
            </a:pP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Arial" panose="020B0604020202020204" pitchFamily="34" charset="0"/>
              <a:buChar char="•"/>
              <a:defRPr/>
            </a:pP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Regardless </a:t>
            </a:r>
            <a:r>
              <a:rPr lang="en-ZA" sz="1800" dirty="0">
                <a:latin typeface="Arial" panose="020B0604020202020204" pitchFamily="34" charset="0"/>
                <a:cs typeface="Arial" panose="020B0604020202020204" pitchFamily="34" charset="0"/>
              </a:rPr>
              <a:t>of race, unemployment rates are higher amongst black African women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 (</a:t>
            </a:r>
            <a:r>
              <a:rPr lang="en-ZA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StatsSA</a:t>
            </a:r>
            <a:r>
              <a:rPr lang="en-ZA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, 2016)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noFill/>
        </p:spPr>
        <p:txBody>
          <a:bodyPr/>
          <a:lstStyle/>
          <a:p>
            <a:fld id="{53F5C4AD-0E89-44D4-9BA7-69836ED3756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44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19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772400" cy="719138"/>
          </a:xfrm>
        </p:spPr>
        <p:txBody>
          <a:bodyPr/>
          <a:lstStyle/>
          <a:p>
            <a:r>
              <a:rPr lang="en-GB" altLang="en-US" sz="3600" b="1" dirty="0" err="1" smtClean="0">
                <a:solidFill>
                  <a:schemeClr val="tx1"/>
                </a:solidFill>
                <a:latin typeface="Arial" panose="020B0604020202020204" pitchFamily="34" charset="0"/>
              </a:rPr>
              <a:t>Itukise</a:t>
            </a:r>
            <a:r>
              <a:rPr lang="en-GB" altLang="en-US" sz="3600" b="1" dirty="0" smtClean="0">
                <a:solidFill>
                  <a:schemeClr val="tx1"/>
                </a:solidFill>
                <a:latin typeface="Arial" panose="020B0604020202020204" pitchFamily="34" charset="0"/>
              </a:rPr>
              <a:t> Phase 1 successes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196975"/>
            <a:ext cx="8712968" cy="4535488"/>
          </a:xfrm>
        </p:spPr>
        <p:txBody>
          <a:bodyPr>
            <a:normAutofit fontScale="92500" lnSpcReduction="10000"/>
          </a:bodyPr>
          <a:lstStyle/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About the programme: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en-GB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- 12 month graduate internship at host enterprises across the sectors of the economy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en-GB" altLang="en-US" sz="2000" b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    - 18 month in-service training for undergraduates who require practical experience to complete their graduate studies</a:t>
            </a:r>
            <a:endParaRPr lang="en-GB" altLang="en-US" sz="20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defRPr/>
            </a:pPr>
            <a:r>
              <a:rPr lang="en-GB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1455 interns/in-service trainees were placed in 244 enterprises across all the provinces of South Africa.</a:t>
            </a:r>
          </a:p>
          <a:p>
            <a:pPr marL="0" indent="0" algn="just">
              <a:lnSpc>
                <a:spcPct val="90000"/>
              </a:lnSpc>
              <a:buFontTx/>
              <a:buNone/>
              <a:defRPr/>
            </a:pPr>
            <a:r>
              <a:rPr lang="en-GB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alt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Achievements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473 interns were permanently employed at the end Phase 1 (50% were female)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94 in-service trainees successfully completed the programme and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29 were provided support by host companies for an additional 6 months.   </a:t>
            </a:r>
          </a:p>
          <a:p>
            <a:pPr>
              <a:lnSpc>
                <a:spcPct val="90000"/>
              </a:lnSpc>
              <a:defRPr/>
            </a:pPr>
            <a:endParaRPr lang="en-GB" alt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r>
              <a:rPr lang="en-GB" sz="2000" dirty="0"/>
              <a:t> </a:t>
            </a:r>
            <a:r>
              <a:rPr lang="en-GB" sz="2000" dirty="0" smtClean="0"/>
              <a:t>    </a:t>
            </a:r>
            <a:endParaRPr lang="en-GB" sz="2000" dirty="0" smtClean="0">
              <a:solidFill>
                <a:srgbClr val="FF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noFill/>
        </p:spPr>
        <p:txBody>
          <a:bodyPr/>
          <a:lstStyle/>
          <a:p>
            <a:fld id="{53F5C4AD-0E89-44D4-9BA7-69836ED3756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45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269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Sectoral Distribution  of Placements</a:t>
            </a:r>
            <a:endParaRPr lang="en-ZA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483" name="Content Placeholder 3"/>
          <p:cNvGraphicFramePr>
            <a:graphicFrameLocks noGrp="1"/>
          </p:cNvGraphicFramePr>
          <p:nvPr>
            <p:ph idx="1"/>
          </p:nvPr>
        </p:nvGraphicFramePr>
        <p:xfrm>
          <a:off x="488950" y="1506538"/>
          <a:ext cx="7874000" cy="421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r:id="rId3" imgW="7876715" imgH="4218798" progId="Excel.Chart.8">
                  <p:embed/>
                </p:oleObj>
              </mc:Choice>
              <mc:Fallback>
                <p:oleObj r:id="rId3" imgW="7876715" imgH="4218798" progId="Excel.Chart.8">
                  <p:embed/>
                  <p:pic>
                    <p:nvPicPr>
                      <p:cNvPr id="20483" name="Content Placeholder 3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950" y="1506538"/>
                        <a:ext cx="7874000" cy="421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noFill/>
        </p:spPr>
        <p:txBody>
          <a:bodyPr/>
          <a:lstStyle/>
          <a:p>
            <a:fld id="{53F5C4AD-0E89-44D4-9BA7-69836ED3756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46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21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7990656" cy="1019175"/>
          </a:xfrm>
        </p:spPr>
        <p:txBody>
          <a:bodyPr/>
          <a:lstStyle/>
          <a:p>
            <a:r>
              <a:rPr lang="en-ZA" altLang="en-US" sz="3200" b="1" dirty="0" smtClean="0">
                <a:solidFill>
                  <a:schemeClr val="tx1"/>
                </a:solidFill>
                <a:latin typeface="Arial" charset="0"/>
                <a:cs typeface="Arial" charset="0"/>
              </a:rPr>
              <a:t>Placements of Interns and In service Trainees by Province</a:t>
            </a:r>
          </a:p>
        </p:txBody>
      </p:sp>
      <p:graphicFrame>
        <p:nvGraphicFramePr>
          <p:cNvPr id="21507" name="Content Placeholder 5"/>
          <p:cNvGraphicFramePr>
            <a:graphicFrameLocks noGrp="1"/>
          </p:cNvGraphicFramePr>
          <p:nvPr>
            <p:ph idx="1"/>
          </p:nvPr>
        </p:nvGraphicFramePr>
        <p:xfrm>
          <a:off x="633413" y="1649413"/>
          <a:ext cx="7874000" cy="406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r:id="rId3" imgW="7870618" imgH="4060288" progId="Excel.Chart.8">
                  <p:embed/>
                </p:oleObj>
              </mc:Choice>
              <mc:Fallback>
                <p:oleObj r:id="rId3" imgW="7870618" imgH="4060288" progId="Excel.Char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413" y="1649413"/>
                        <a:ext cx="7874000" cy="4062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noFill/>
        </p:spPr>
        <p:txBody>
          <a:bodyPr/>
          <a:lstStyle/>
          <a:p>
            <a:fld id="{53F5C4AD-0E89-44D4-9BA7-69836ED3756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47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936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-19910" y="116632"/>
            <a:ext cx="9163910" cy="13668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GB" altLang="en-US" sz="3200" b="1" dirty="0" err="1" smtClean="0">
                <a:latin typeface="Arial" panose="020B0604020202020204" pitchFamily="34" charset="0"/>
              </a:rPr>
              <a:t>Itukise</a:t>
            </a:r>
            <a:r>
              <a:rPr lang="en-GB" altLang="en-US" sz="3200" b="1" dirty="0" smtClean="0">
                <a:latin typeface="Arial" panose="020B0604020202020204" pitchFamily="34" charset="0"/>
              </a:rPr>
              <a:t> Phase 1: </a:t>
            </a:r>
            <a: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Assessment Report</a:t>
            </a:r>
            <a:br>
              <a:rPr lang="en-GB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altLang="en-US" sz="2000" dirty="0" smtClean="0"/>
              <a:t>(</a:t>
            </a:r>
            <a:r>
              <a:rPr lang="en-GB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FEM  External Evaluation)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628775"/>
            <a:ext cx="8856984" cy="403225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75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% of graduates found employment 6 months after the close of the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72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% of respondents found the training helpful and effective </a:t>
            </a:r>
          </a:p>
          <a:p>
            <a:pPr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93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% felt more employable after the programme</a:t>
            </a:r>
          </a:p>
          <a:p>
            <a:pPr marL="342900" lvl="1" indent="-342900">
              <a:buFontTx/>
              <a:buChar char="•"/>
              <a:defRPr/>
            </a:pPr>
            <a:r>
              <a:rPr lang="en-ZA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76.3% </a:t>
            </a:r>
            <a:r>
              <a:rPr lang="en-ZA" sz="2000" b="1" dirty="0">
                <a:latin typeface="Arial" panose="020B0604020202020204" pitchFamily="34" charset="0"/>
                <a:cs typeface="Arial" panose="020B0604020202020204" pitchFamily="34" charset="0"/>
              </a:rPr>
              <a:t>of the interns indicated they worked in positions in line with their qualification. </a:t>
            </a:r>
            <a:endParaRPr lang="en-ZA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57.4% of </a:t>
            </a:r>
            <a:r>
              <a:rPr lang="en-GB" sz="2000" kern="1200" dirty="0" err="1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Itukise</a:t>
            </a:r>
            <a:r>
              <a:rPr lang="en-GB" sz="2000" kern="1200" dirty="0">
                <a:latin typeface="Arial" panose="020B0604020202020204" pitchFamily="34" charset="0"/>
                <a:ea typeface="Calibri"/>
                <a:cs typeface="Arial" panose="020B0604020202020204" pitchFamily="34" charset="0"/>
              </a:rPr>
              <a:t> interns employed by host companies after the programme.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90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% of the interns indicated they felt ready for employment after the </a:t>
            </a:r>
            <a:r>
              <a:rPr lang="en-US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programme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2000" kern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ZA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98.5% </a:t>
            </a:r>
            <a:r>
              <a:rPr lang="en-ZA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of the host companies would like the </a:t>
            </a:r>
            <a:r>
              <a:rPr lang="en-ZA" sz="2000" dirty="0" err="1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Itukise</a:t>
            </a:r>
            <a:r>
              <a:rPr lang="en-ZA" sz="2000" dirty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 programme to </a:t>
            </a:r>
            <a:r>
              <a:rPr lang="en-ZA" sz="2000" dirty="0" smtClean="0"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continue.</a:t>
            </a:r>
            <a:endParaRPr lang="en-ZA" sz="2000" dirty="0"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>
              <a:defRPr/>
            </a:pPr>
            <a:endParaRPr lang="en-ZA" sz="1800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401038" y="6170822"/>
            <a:ext cx="502920" cy="502920"/>
          </a:xfrm>
          <a:noFill/>
        </p:spPr>
        <p:txBody>
          <a:bodyPr/>
          <a:lstStyle/>
          <a:p>
            <a:fld id="{53F5C4AD-0E89-44D4-9BA7-69836ED37563}" type="slidenum">
              <a:rPr lang="en-US" smtClean="0">
                <a:solidFill>
                  <a:srgbClr val="000000"/>
                </a:solidFill>
                <a:latin typeface="Times" pitchFamily="18" charset="0"/>
              </a:rPr>
              <a:pPr/>
              <a:t>48</a:t>
            </a:fld>
            <a:endParaRPr lang="en-US" smtClean="0">
              <a:solidFill>
                <a:srgbClr val="000000"/>
              </a:solidFill>
              <a:latin typeface="Times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58056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DBC9664-686E-4415-BE48-83854C915DE2}" type="slidenum">
              <a:rPr lang="en-US" smtClean="0">
                <a:latin typeface="Times" pitchFamily="18" charset="0"/>
              </a:rPr>
              <a:pPr/>
              <a:t>49</a:t>
            </a:fld>
            <a:endParaRPr lang="en-US" smtClean="0">
              <a:latin typeface="Times" pitchFamily="18" charset="0"/>
            </a:endParaRPr>
          </a:p>
        </p:txBody>
      </p:sp>
      <p:pic>
        <p:nvPicPr>
          <p:cNvPr id="4" name="Picture 2" descr="C:\Users\JVandyk\Pictures\Questions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980728"/>
            <a:ext cx="3433762" cy="34337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82444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EFD37D4-DCF0-46BC-BAF9-164C10FB66A6}" type="slidenum">
              <a:rPr lang="en-US" smtClean="0">
                <a:latin typeface="Times" pitchFamily="18" charset="0"/>
              </a:rPr>
              <a:pPr/>
              <a:t>5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325" y="18047"/>
            <a:ext cx="9130675" cy="67465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PROGRAMMES OF </a:t>
            </a:r>
            <a:r>
              <a:rPr lang="en-US" sz="28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the department</a:t>
            </a:r>
            <a:endParaRPr lang="en-GB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000125"/>
            <a:ext cx="8391276" cy="4714875"/>
          </a:xfrm>
        </p:spPr>
        <p:txBody>
          <a:bodyPr/>
          <a:lstStyle/>
          <a:p>
            <a:r>
              <a:rPr lang="en-GB" sz="2000" dirty="0">
                <a:latin typeface="Arial" pitchFamily="34" charset="0"/>
                <a:cs typeface="Arial" pitchFamily="34" charset="0"/>
              </a:rPr>
              <a:t>Programme 1: Administration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Programme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2: International Trade and Economic Development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Programme 3: Special Economic Zones and Economic Transformation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Programme 4: Industrial Development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Programme 5: Consumer and Corporate Regulation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Programme 6: Incentive Development and Administration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Programme 7: Trade Export South Africa</a:t>
            </a:r>
          </a:p>
          <a:p>
            <a:r>
              <a:rPr lang="en-GB" sz="2000" dirty="0" smtClean="0">
                <a:latin typeface="Arial" pitchFamily="34" charset="0"/>
                <a:cs typeface="Arial" pitchFamily="34" charset="0"/>
              </a:rPr>
              <a:t>Programme </a:t>
            </a:r>
            <a:r>
              <a:rPr lang="en-GB" sz="2000" dirty="0">
                <a:latin typeface="Arial" pitchFamily="34" charset="0"/>
                <a:cs typeface="Arial" pitchFamily="34" charset="0"/>
              </a:rPr>
              <a:t>8: Investment South Africa</a:t>
            </a:r>
            <a:endParaRPr lang="en-GB" sz="2000" dirty="0" smtClean="0">
              <a:latin typeface="Arial" pitchFamily="34" charset="0"/>
              <a:cs typeface="Arial" pitchFamily="34" charset="0"/>
            </a:endParaRPr>
          </a:p>
          <a:p>
            <a:pPr algn="just" eaLnBrk="1" hangingPunct="1">
              <a:lnSpc>
                <a:spcPct val="80000"/>
              </a:lnSpc>
            </a:pPr>
            <a:endParaRPr lang="en-GB" sz="18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926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568952" cy="5402135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Ke 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ya leboga</a:t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		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			Ke 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a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Arial" charset="0"/>
              </a:rPr>
              <a:t>leboha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		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Ke 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a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Arial" charset="0"/>
              </a:rPr>
              <a:t>leboga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		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				</a:t>
            </a:r>
            <a:r>
              <a:rPr lang="en-US" sz="2400" i="1" dirty="0" err="1" smtClean="0">
                <a:solidFill>
                  <a:schemeClr val="tx1"/>
                </a:solidFill>
                <a:effectLst/>
                <a:latin typeface="Arial" charset="0"/>
              </a:rPr>
              <a:t>Ngiyabonga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lang="en-US" sz="2400" i="1" dirty="0" err="1" smtClean="0">
                <a:solidFill>
                  <a:schemeClr val="tx1"/>
                </a:solidFill>
                <a:effectLst/>
                <a:latin typeface="Arial" charset="0"/>
              </a:rPr>
              <a:t>Ndiyabulela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   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					</a:t>
            </a:r>
            <a:r>
              <a:rPr lang="en-US" sz="2400" i="1" dirty="0" err="1" smtClean="0">
                <a:solidFill>
                  <a:schemeClr val="tx1"/>
                </a:solidFill>
                <a:effectLst/>
                <a:latin typeface="Arial" charset="0"/>
              </a:rPr>
              <a:t>Ngiyathokoza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Arial" charset="0"/>
              </a:rPr>
              <a:t>Ngiyabonga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				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lang="en-US" sz="2400" i="1" dirty="0" err="1" smtClean="0">
                <a:solidFill>
                  <a:schemeClr val="tx1"/>
                </a:solidFill>
                <a:effectLst/>
                <a:latin typeface="Arial" charset="0"/>
              </a:rPr>
              <a:t>Inkomu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	</a:t>
            </a:r>
            <a:r>
              <a:rPr lang="en-US" sz="2400" i="1" dirty="0" err="1" smtClean="0">
                <a:solidFill>
                  <a:schemeClr val="tx1"/>
                </a:solidFill>
                <a:effectLst/>
                <a:latin typeface="Arial" charset="0"/>
              </a:rPr>
              <a:t>Ndi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Arial" charset="0"/>
              </a:rPr>
              <a:t>khou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 </a:t>
            </a:r>
            <a:r>
              <a:rPr lang="en-US" sz="2400" i="1" dirty="0" err="1">
                <a:solidFill>
                  <a:schemeClr val="tx1"/>
                </a:solidFill>
                <a:effectLst/>
                <a:latin typeface="Arial" charset="0"/>
              </a:rPr>
              <a:t>livhuha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					</a:t>
            </a:r>
            <a:r>
              <a:rPr lang="en-US" sz="2400" i="1" dirty="0" smtClean="0">
                <a:solidFill>
                  <a:schemeClr val="tx1"/>
                </a:solidFill>
                <a:effectLst/>
                <a:latin typeface="Arial" charset="0"/>
              </a:rPr>
              <a:t>	Dankie</a:t>
            </a: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/>
            </a:r>
            <a:b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</a:br>
            <a:r>
              <a:rPr lang="en-US" sz="2400" i="1" dirty="0">
                <a:solidFill>
                  <a:schemeClr val="tx1"/>
                </a:solidFill>
                <a:effectLst/>
                <a:latin typeface="Arial" charset="0"/>
              </a:rPr>
              <a:t>			Thank you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251520" y="332658"/>
            <a:ext cx="8568952" cy="5326002"/>
            <a:chOff x="539552" y="260648"/>
            <a:chExt cx="8208912" cy="6408713"/>
          </a:xfrm>
        </p:grpSpPr>
        <p:sp>
          <p:nvSpPr>
            <p:cNvPr id="137220" name="Rectangle 4"/>
            <p:cNvSpPr>
              <a:spLocks noChangeArrowheads="1"/>
            </p:cNvSpPr>
            <p:nvPr/>
          </p:nvSpPr>
          <p:spPr bwMode="auto">
            <a:xfrm>
              <a:off x="683568" y="476672"/>
              <a:ext cx="7920880" cy="5952724"/>
            </a:xfrm>
            <a:prstGeom prst="rect">
              <a:avLst/>
            </a:prstGeom>
            <a:noFill/>
            <a:ln w="76200">
              <a:solidFill>
                <a:schemeClr val="accent3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r>
                <a:rPr lang="en-ZA" sz="4800">
                  <a:solidFill>
                    <a:srgbClr val="531A17"/>
                  </a:solidFill>
                  <a:latin typeface="Arial Unicode MS" pitchFamily="34" charset="-128"/>
                </a:rPr>
                <a:t/>
              </a:r>
              <a:br>
                <a:rPr lang="en-ZA" sz="4800">
                  <a:solidFill>
                    <a:srgbClr val="531A17"/>
                  </a:solidFill>
                  <a:latin typeface="Arial Unicode MS" pitchFamily="34" charset="-128"/>
                </a:rPr>
              </a:br>
              <a:r>
                <a:rPr lang="en-ZA" sz="4800">
                  <a:solidFill>
                    <a:srgbClr val="531A17"/>
                  </a:solidFill>
                  <a:latin typeface="Arial Unicode MS" pitchFamily="34" charset="-128"/>
                </a:rPr>
                <a:t/>
              </a:r>
              <a:br>
                <a:rPr lang="en-ZA" sz="4800">
                  <a:solidFill>
                    <a:srgbClr val="531A17"/>
                  </a:solidFill>
                  <a:latin typeface="Arial Unicode MS" pitchFamily="34" charset="-128"/>
                </a:rPr>
              </a:br>
              <a:r>
                <a:rPr lang="en-ZA" sz="4800">
                  <a:solidFill>
                    <a:srgbClr val="531A17"/>
                  </a:solidFill>
                  <a:latin typeface="Arial Unicode MS" pitchFamily="34" charset="-128"/>
                </a:rPr>
                <a:t/>
              </a:r>
              <a:br>
                <a:rPr lang="en-ZA" sz="4800">
                  <a:solidFill>
                    <a:srgbClr val="531A17"/>
                  </a:solidFill>
                  <a:latin typeface="Arial Unicode MS" pitchFamily="34" charset="-128"/>
                </a:rPr>
              </a:br>
              <a:endParaRPr lang="en-US" sz="4800">
                <a:solidFill>
                  <a:srgbClr val="531A17"/>
                </a:solidFill>
                <a:latin typeface="Arial Unicode MS" pitchFamily="34" charset="-128"/>
              </a:endParaRPr>
            </a:p>
          </p:txBody>
        </p:sp>
        <p:sp>
          <p:nvSpPr>
            <p:cNvPr id="137222" name="Rectangle 6"/>
            <p:cNvSpPr>
              <a:spLocks noChangeArrowheads="1"/>
            </p:cNvSpPr>
            <p:nvPr/>
          </p:nvSpPr>
          <p:spPr bwMode="auto">
            <a:xfrm>
              <a:off x="539552" y="260648"/>
              <a:ext cx="8208912" cy="6408713"/>
            </a:xfrm>
            <a:prstGeom prst="rect">
              <a:avLst/>
            </a:prstGeom>
            <a:noFill/>
            <a:ln w="76200">
              <a:solidFill>
                <a:schemeClr val="accent1"/>
              </a:solidFill>
              <a:miter lim="800000"/>
              <a:headEnd/>
              <a:tailEnd/>
            </a:ln>
            <a:effectLst/>
          </p:spPr>
          <p:txBody>
            <a:bodyPr anchor="ctr"/>
            <a:lstStyle/>
            <a:p>
              <a:endParaRPr lang="en-GB" sz="4200">
                <a:solidFill>
                  <a:srgbClr val="531A17"/>
                </a:solidFill>
                <a:latin typeface="Arial Unicode MS" pitchFamily="34" charset="-128"/>
              </a:endParaRPr>
            </a:p>
          </p:txBody>
        </p:sp>
      </p:grpSp>
      <p:sp>
        <p:nvSpPr>
          <p:cNvPr id="7" name="Slide Number Placeholder 5"/>
          <p:cNvSpPr txBox="1">
            <a:spLocks/>
          </p:cNvSpPr>
          <p:nvPr/>
        </p:nvSpPr>
        <p:spPr>
          <a:xfrm>
            <a:off x="8317552" y="6165304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E71412C-9B9C-447F-B548-61EF3FD6F2EC}" type="slidenum">
              <a:rPr lang="en-ZA" smtClean="0"/>
              <a:pPr/>
              <a:t>50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29264199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770"/>
            <a:ext cx="9144000" cy="468902"/>
          </a:xfrm>
        </p:spPr>
        <p:txBody>
          <a:bodyPr/>
          <a:lstStyle/>
          <a:p>
            <a:r>
              <a:rPr lang="en-ZA" b="1" dirty="0" smtClean="0">
                <a:latin typeface="Arial" pitchFamily="34" charset="0"/>
                <a:cs typeface="Arial" pitchFamily="34" charset="0"/>
              </a:rPr>
              <a:t>Strategic Priorities for 2015 - 2020</a:t>
            </a:r>
            <a:endParaRPr lang="en-ZA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2948769"/>
              </p:ext>
            </p:extLst>
          </p:nvPr>
        </p:nvGraphicFramePr>
        <p:xfrm>
          <a:off x="179512" y="738398"/>
          <a:ext cx="8856984" cy="3853199"/>
        </p:xfrm>
        <a:graphic>
          <a:graphicData uri="http://schemas.openxmlformats.org/drawingml/2006/table">
            <a:tbl>
              <a:tblPr/>
              <a:tblGrid>
                <a:gridCol w="2561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3491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46027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915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 Black" panose="020B0A04020102020204" pitchFamily="34" charset="0"/>
                          <a:ea typeface="Times New Roman"/>
                          <a:cs typeface="Arial" panose="020B0604020202020204" pitchFamily="34" charset="0"/>
                        </a:rPr>
                        <a:t>the </a:t>
                      </a:r>
                      <a:r>
                        <a:rPr lang="en-GB" sz="1100" b="1" dirty="0" err="1">
                          <a:effectLst/>
                          <a:latin typeface="Arial Black" panose="020B0A04020102020204" pitchFamily="34" charset="0"/>
                          <a:ea typeface="Times New Roman"/>
                          <a:cs typeface="Arial" panose="020B0604020202020204" pitchFamily="34" charset="0"/>
                        </a:rPr>
                        <a:t>dti’s</a:t>
                      </a:r>
                      <a:r>
                        <a:rPr lang="en-GB" sz="1100" b="1" dirty="0">
                          <a:effectLst/>
                          <a:latin typeface="Arial Black" panose="020B0A04020102020204" pitchFamily="34" charset="0"/>
                          <a:ea typeface="Times New Roman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MTSF Interventions </a:t>
                      </a:r>
                      <a:endParaRPr lang="en-ZA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Linkage to Strategic </a:t>
                      </a:r>
                      <a:r>
                        <a:rPr lang="en-GB" sz="1100" b="1" dirty="0" smtClean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Goals</a:t>
                      </a:r>
                      <a:endParaRPr lang="en-ZA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Linkages to Government outcomes</a:t>
                      </a:r>
                      <a:endParaRPr lang="en-ZA" sz="1100" b="1" dirty="0"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92566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Facilitate transformation of the economy to promote industrial development, investment, competitiveness and employment creation</a:t>
                      </a:r>
                    </a:p>
                    <a:p>
                      <a:pPr marL="342900" lvl="0" indent="-34290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All IPAP interventions implemented  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Develop MBAP and incorporate into IPAP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Increase use of local metals in South African manufacturing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Increase localisation target to 75%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4086225" algn="l"/>
                        </a:tabLst>
                        <a:defRPr/>
                      </a:pPr>
                      <a:r>
                        <a:rPr lang="en-GB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Outcome 4: Decent employment through inclusive growth</a:t>
                      </a:r>
                      <a:endParaRPr lang="en-ZA" sz="11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 fontAlgn="t">
                        <a:lnSpc>
                          <a:spcPct val="150000"/>
                        </a:lnSpc>
                        <a:spcAft>
                          <a:spcPts val="0"/>
                        </a:spcAft>
                        <a:tabLst>
                          <a:tab pos="4086225" algn="l"/>
                        </a:tabLst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658639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ZA" sz="11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Build mutually beneficial regional and global relations to advance South Africa’s trade, industrial policy and economic development objectives</a:t>
                      </a:r>
                    </a:p>
                    <a:p>
                      <a:pPr marL="0" lv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endParaRPr lang="en-ZA" sz="11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FDI investment pipeline R50 billion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Economic diplomacy and pavilions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Seven investments and five trade promotion projects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Tripartite-Free Trade Agreement (T-FTA)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08000" marR="0" lvl="0" indent="0" algn="l" defTabSz="914400" rtl="0" eaLnBrk="1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South Africa’s position on T-FTA and Continental-FTA </a:t>
                      </a: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800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None/>
                        <a:tabLst>
                          <a:tab pos="4086225" algn="l"/>
                        </a:tabLst>
                        <a:defRPr/>
                      </a:pPr>
                      <a:r>
                        <a:rPr lang="en-GB" sz="11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Times New Roman"/>
                          <a:cs typeface="Arial" panose="020B0604020202020204" pitchFamily="34" charset="0"/>
                        </a:rPr>
                        <a:t>Outcome 11: Create a better South Africa and a better world</a:t>
                      </a:r>
                      <a:endParaRPr lang="en-ZA" sz="1100" kern="12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  <a:p>
                      <a:pPr marL="108000" marR="0" lvl="0" indent="0" algn="l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  <a:tabLst>
                          <a:tab pos="4086225" algn="l"/>
                        </a:tabLst>
                      </a:pPr>
                      <a:endParaRPr lang="en-ZA" sz="11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Times New Roman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89238574"/>
                  </a:ext>
                </a:extLst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BF8AB8-FF97-4A82-A22D-E80BE3FF4F1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1462" y="4591597"/>
            <a:ext cx="77724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latin typeface="Arial" panose="020B0604020202020204" pitchFamily="34" charset="0"/>
                <a:cs typeface="Arial" panose="020B0604020202020204" pitchFamily="34" charset="0"/>
              </a:rPr>
              <a:t>The above table contains changes to the Strategic Plan 2015-2020 as per Annexure A of the APP 2017</a:t>
            </a:r>
            <a:endParaRPr lang="en-ZA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4305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PP Cover 2012-2018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63" t="21169" r="1263" b="15001"/>
          <a:stretch/>
        </p:blipFill>
        <p:spPr bwMode="auto">
          <a:xfrm>
            <a:off x="1596390" y="0"/>
            <a:ext cx="754761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BEC8B7-615B-455D-AFD8-7E7A116A67DE}" type="slidenum">
              <a:rPr lang="en-US" smtClean="0">
                <a:latin typeface="Times" pitchFamily="18" charset="0"/>
              </a:rPr>
              <a:pPr/>
              <a:t>7</a:t>
            </a:fld>
            <a:endParaRPr lang="en-US" smtClean="0">
              <a:latin typeface="Times" pitchFamily="18" charset="0"/>
            </a:endParaRPr>
          </a:p>
        </p:txBody>
      </p:sp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609600"/>
            <a:ext cx="7786716" cy="4764088"/>
          </a:xfrm>
        </p:spPr>
        <p:txBody>
          <a:bodyPr/>
          <a:lstStyle/>
          <a:p>
            <a:pPr eaLnBrk="1" hangingPunct="1"/>
            <a:r>
              <a:rPr lang="en-ZA" sz="2800" b="1" dirty="0" smtClean="0">
                <a:latin typeface="Arial" charset="0"/>
              </a:rPr>
              <a:t>Economic outlook</a:t>
            </a:r>
            <a:endParaRPr lang="en-GB" sz="2800" b="1" dirty="0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7706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C3A0B65-A4B5-49B3-8240-7A2189C3AD29}" type="slidenum">
              <a:rPr lang="en-ZA" sz="1200" b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/>
              <a:t>8</a:t>
            </a:fld>
            <a:endParaRPr lang="en-ZA" sz="12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445" y="-99392"/>
            <a:ext cx="9132749" cy="548680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ZA" sz="3200" b="1" kern="0" cap="none" dirty="0">
                <a:ln w="11430"/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Weak Global economic recovery </a:t>
            </a:r>
            <a:endParaRPr lang="en-ZA" sz="3200" b="1" dirty="0">
              <a:ln w="1143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4294967295"/>
          </p:nvPr>
        </p:nvSpPr>
        <p:spPr>
          <a:xfrm>
            <a:off x="107505" y="620688"/>
            <a:ext cx="4608510" cy="5328592"/>
          </a:xfrm>
        </p:spPr>
        <p:txBody>
          <a:bodyPr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r>
              <a:rPr lang="en-GB" sz="2400" b="0" dirty="0" smtClean="0">
                <a:latin typeface="Calibri"/>
                <a:ea typeface="Segoe UI" panose="020B0502040204020203" pitchFamily="34" charset="0"/>
                <a:cs typeface="Calibri"/>
              </a:rPr>
              <a:t>International Monetary Fund’s (IMF) World Economic Outlook (WEO) released in January 2017 has global growth forecast for 2017 to 2018 </a:t>
            </a:r>
            <a:r>
              <a:rPr lang="en-ZA" sz="2400" b="0" dirty="0" smtClean="0">
                <a:latin typeface="Calibri"/>
                <a:ea typeface="Segoe UI" panose="020B0502040204020203" pitchFamily="34" charset="0"/>
                <a:cs typeface="Calibri"/>
              </a:rPr>
              <a:t>at 3.4% </a:t>
            </a:r>
            <a:r>
              <a:rPr lang="en-ZA" sz="2400" b="0" dirty="0">
                <a:latin typeface="Calibri"/>
                <a:ea typeface="Segoe UI" panose="020B0502040204020203" pitchFamily="34" charset="0"/>
                <a:cs typeface="Calibri"/>
              </a:rPr>
              <a:t>and 3.6</a:t>
            </a:r>
            <a:r>
              <a:rPr lang="en-ZA" sz="2400" b="0" dirty="0" smtClean="0">
                <a:latin typeface="Calibri"/>
                <a:ea typeface="Segoe UI" panose="020B0502040204020203" pitchFamily="34" charset="0"/>
                <a:cs typeface="Calibri"/>
              </a:rPr>
              <a:t>%</a:t>
            </a:r>
            <a:r>
              <a:rPr lang="en-GB" sz="2400" b="0" dirty="0" smtClean="0">
                <a:latin typeface="Calibri"/>
                <a:ea typeface="Segoe UI" panose="020B0502040204020203" pitchFamily="34" charset="0"/>
                <a:cs typeface="Calibri"/>
              </a:rPr>
              <a:t>. </a:t>
            </a: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endParaRPr lang="en-GB" sz="2000" b="0" dirty="0" smtClean="0">
              <a:latin typeface="Calibri"/>
              <a:ea typeface="Segoe UI" panose="020B0502040204020203" pitchFamily="34" charset="0"/>
              <a:cs typeface="Calibri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SzPct val="100000"/>
              <a:buFont typeface="Wingdings" panose="05000000000000000000" pitchFamily="2" charset="2"/>
              <a:buChar char="q"/>
            </a:pPr>
            <a:endParaRPr lang="en-GB" sz="2000" b="0" dirty="0" smtClean="0">
              <a:latin typeface="Calibri"/>
              <a:ea typeface="Segoe UI" panose="020B0502040204020203" pitchFamily="34" charset="0"/>
              <a:cs typeface="Calibri"/>
            </a:endParaRPr>
          </a:p>
          <a:p>
            <a:pPr marL="0" indent="0">
              <a:spcBef>
                <a:spcPts val="600"/>
              </a:spcBef>
              <a:spcAft>
                <a:spcPts val="600"/>
              </a:spcAft>
              <a:buSzPct val="100000"/>
            </a:pPr>
            <a:r>
              <a:rPr lang="en-GB" sz="1800" b="0" dirty="0" smtClean="0">
                <a:latin typeface="Calibri"/>
                <a:ea typeface="Segoe UI" panose="020B0502040204020203" pitchFamily="34" charset="0"/>
                <a:cs typeface="Calibri"/>
              </a:rPr>
              <a:t>			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5496" y="5610726"/>
            <a:ext cx="44644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Source: IMF, </a:t>
            </a:r>
            <a:r>
              <a:rPr lang="en-GB" sz="1600" dirty="0" smtClean="0">
                <a:solidFill>
                  <a:srgbClr val="000000"/>
                </a:solidFill>
                <a:latin typeface="Calibri"/>
                <a:cs typeface="Calibri"/>
              </a:rPr>
              <a:t>2017 World </a:t>
            </a:r>
            <a:r>
              <a:rPr lang="en-GB" sz="1600" dirty="0">
                <a:solidFill>
                  <a:srgbClr val="000000"/>
                </a:solidFill>
                <a:latin typeface="Calibri"/>
                <a:cs typeface="Calibri"/>
              </a:rPr>
              <a:t>Economic Outlook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542900"/>
              </p:ext>
            </p:extLst>
          </p:nvPr>
        </p:nvGraphicFramePr>
        <p:xfrm>
          <a:off x="107504" y="2622520"/>
          <a:ext cx="4176463" cy="296672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4401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912101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2018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Global GDP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3.1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3.4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3.6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US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2.5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err="1" smtClean="0"/>
                        <a:t>EuroZone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China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6.7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6.0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India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6.6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7.7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Brazil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-3.5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0.2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1.5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South Africa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0.3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0.8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1.6</a:t>
                      </a:r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705141"/>
            <a:ext cx="4448175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1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0" y="1052736"/>
            <a:ext cx="4283968" cy="4824536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355600" indent="-355600">
              <a:spcBef>
                <a:spcPts val="0"/>
              </a:spcBef>
              <a:buFont typeface="Wingdings" charset="2"/>
              <a:buChar char="q"/>
            </a:pP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Quarter-on-quarter GDP (seasonally adjusted and annualised) contracted by 0.3% after growing by just 0.2% in previous quarter. </a:t>
            </a:r>
          </a:p>
          <a:p>
            <a:pPr marL="355600" indent="-355600">
              <a:spcBef>
                <a:spcPts val="0"/>
              </a:spcBef>
              <a:buFont typeface="Wingdings" charset="2"/>
              <a:buChar char="q"/>
            </a:pP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Year-on-year GDP (unadjusted) grew by 0.7%. </a:t>
            </a:r>
          </a:p>
          <a:p>
            <a:pPr marL="355600" indent="-355600">
              <a:spcBef>
                <a:spcPts val="0"/>
              </a:spcBef>
              <a:buFont typeface="Wingdings" charset="2"/>
              <a:buChar char="q"/>
            </a:pP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Q-on-q performance reflected stronger </a:t>
            </a:r>
            <a:r>
              <a:rPr lang="en-ZA" sz="2000" dirty="0" smtClean="0">
                <a:latin typeface="Calibri" panose="020F0502020204030204" pitchFamily="34" charset="0"/>
                <a:cs typeface="Calibri" panose="020F0502020204030204" pitchFamily="34" charset="0"/>
              </a:rPr>
              <a:t>electricity, gas and water; transport, storage and communication; and wholesale and retail trade</a:t>
            </a: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 growth.</a:t>
            </a:r>
          </a:p>
          <a:p>
            <a:pPr marL="355600" indent="-355600">
              <a:spcBef>
                <a:spcPts val="0"/>
              </a:spcBef>
              <a:buFont typeface="Wingdings" charset="2"/>
              <a:buChar char="q"/>
            </a:pPr>
            <a:r>
              <a:rPr lang="en-ZA" sz="2000" b="0" dirty="0" smtClean="0">
                <a:latin typeface="Calibri" panose="020F0502020204030204" pitchFamily="34" charset="0"/>
                <a:cs typeface="Calibri" panose="020F0502020204030204" pitchFamily="34" charset="0"/>
              </a:rPr>
              <a:t>Disappointingly, Mining, Manufacturing &amp; Agriculture all contracted in the quarter. </a:t>
            </a:r>
            <a:endParaRPr lang="en-ZA" sz="2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92696"/>
          </a:xfr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ZA" sz="3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GDP </a:t>
            </a:r>
            <a:r>
              <a:rPr lang="en-ZA" sz="3200" b="1" dirty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growth in Q4 </a:t>
            </a:r>
            <a:r>
              <a:rPr lang="en-ZA" sz="3200" b="1" dirty="0" smtClean="0">
                <a:ln w="11430"/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2016</a:t>
            </a:r>
            <a:r>
              <a:rPr lang="en-ZA" sz="3200" b="1" dirty="0" smtClean="0">
                <a:ln w="11430"/>
                <a:latin typeface="Calibri" panose="020F0502020204030204" pitchFamily="34" charset="0"/>
                <a:cs typeface="Calibri" panose="020F0502020204030204" pitchFamily="34" charset="0"/>
              </a:rPr>
              <a:t>in Q4 2016</a:t>
            </a:r>
            <a:endParaRPr lang="af-ZA" sz="3200" b="1" dirty="0">
              <a:ln w="11430"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Slide Number Placeholder 4"/>
          <p:cNvSpPr txBox="1">
            <a:spLocks/>
          </p:cNvSpPr>
          <p:nvPr/>
        </p:nvSpPr>
        <p:spPr>
          <a:xfrm>
            <a:off x="8406000" y="6170400"/>
            <a:ext cx="502920" cy="502920"/>
          </a:xfrm>
          <a:prstGeom prst="ellipse">
            <a:avLst/>
          </a:prstGeom>
          <a:noFill/>
          <a:ln w="190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lIns="9144" tIns="9144" rIns="9144" bIns="9144" rtlCol="0" anchor="ctr">
            <a:normAutofit/>
          </a:bodyPr>
          <a:lstStyle>
            <a:defPPr>
              <a:defRPr lang="en-US"/>
            </a:defPPr>
            <a:lvl1pPr marL="0" algn="ctr" defTabSz="914400" rtl="0" eaLnBrk="1" latinLnBrk="0" hangingPunct="1">
              <a:defRPr sz="165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C3A0B65-A4B5-49B3-8240-7A2189C3AD29}" type="slidenum">
              <a:rPr lang="en-ZA" sz="1400" smtClean="0">
                <a:solidFill>
                  <a:schemeClr val="bg1"/>
                </a:solidFill>
                <a:latin typeface="Arial" charset="0"/>
                <a:ea typeface="ＭＳ Ｐゴシック" charset="0"/>
                <a:cs typeface="ＭＳ Ｐゴシック" charset="0"/>
              </a:rPr>
              <a:pPr/>
              <a:t>9</a:t>
            </a:fld>
            <a:endParaRPr lang="en-ZA" sz="1400" dirty="0">
              <a:solidFill>
                <a:schemeClr val="bg1"/>
              </a:solidFill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609871"/>
            <a:ext cx="4560203" cy="526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54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ngles">
  <a:themeElements>
    <a:clrScheme name="Angle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Angl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ngle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Angles">
    <a:dk1>
      <a:srgbClr val="000000"/>
    </a:dk1>
    <a:lt1>
      <a:srgbClr val="FFFFFF"/>
    </a:lt1>
    <a:dk2>
      <a:srgbClr val="434342"/>
    </a:dk2>
    <a:lt2>
      <a:srgbClr val="CDD7D9"/>
    </a:lt2>
    <a:accent1>
      <a:srgbClr val="797B7E"/>
    </a:accent1>
    <a:accent2>
      <a:srgbClr val="F96A1B"/>
    </a:accent2>
    <a:accent3>
      <a:srgbClr val="08A1D9"/>
    </a:accent3>
    <a:accent4>
      <a:srgbClr val="7C984A"/>
    </a:accent4>
    <a:accent5>
      <a:srgbClr val="C2AD8D"/>
    </a:accent5>
    <a:accent6>
      <a:srgbClr val="506E94"/>
    </a:accent6>
    <a:hlink>
      <a:srgbClr val="5F5F5F"/>
    </a:hlink>
    <a:folHlink>
      <a:srgbClr val="96969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5528</TotalTime>
  <Words>6303</Words>
  <Application>Microsoft Office PowerPoint</Application>
  <PresentationFormat>On-screen Show (4:3)</PresentationFormat>
  <Paragraphs>1743</Paragraphs>
  <Slides>50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2" baseType="lpstr">
      <vt:lpstr>Angles</vt:lpstr>
      <vt:lpstr>Microsoft Excel Chart</vt:lpstr>
      <vt:lpstr>PowerPoint Presentation</vt:lpstr>
      <vt:lpstr>CONTENTS</vt:lpstr>
      <vt:lpstr>VISION</vt:lpstr>
      <vt:lpstr> STRATEGIC GOALS  </vt:lpstr>
      <vt:lpstr>PROGRAMMES OF the department</vt:lpstr>
      <vt:lpstr>Strategic Priorities for 2015 - 2020</vt:lpstr>
      <vt:lpstr>Economic outlook</vt:lpstr>
      <vt:lpstr>Weak Global economic recovery </vt:lpstr>
      <vt:lpstr>GDP growth in Q4 2016in Q4 2016</vt:lpstr>
      <vt:lpstr>GDP growth Q4 2016 Cont’…</vt:lpstr>
      <vt:lpstr>on upward trajectory</vt:lpstr>
      <vt:lpstr>Substantial Jobs created in Q4 2016</vt:lpstr>
      <vt:lpstr>SADC - biggest regional market for SA’s MANUFACTURED GOODS</vt:lpstr>
      <vt:lpstr>SA trade with the rest of the world</vt:lpstr>
      <vt:lpstr>KEY PLANNED INTERVENTIONS  FOR 2017/18 FINANCIAL YEAR</vt:lpstr>
      <vt:lpstr>KEY INTERVENTIONS – INDUSTRIAL DEVELOPMENT</vt:lpstr>
      <vt:lpstr>Programme 4: Industrial Development </vt:lpstr>
      <vt:lpstr>Programme 4: Industrial Development </vt:lpstr>
      <vt:lpstr>Programme 4: Industrial Development </vt:lpstr>
      <vt:lpstr>Programme 6: Incentive Development and Administration </vt:lpstr>
      <vt:lpstr>Programme 6: Incentive Development and Administration </vt:lpstr>
      <vt:lpstr>KEY INTERVENTIONS – TRADE, INVESTMENT AND EXPORTS</vt:lpstr>
      <vt:lpstr>KEY INTERVENTIONS – TRADE, INVESTMENT AND EXPORTS</vt:lpstr>
      <vt:lpstr>Programme 2: International Trade and Economic Development  </vt:lpstr>
      <vt:lpstr>PowerPoint Presentation</vt:lpstr>
      <vt:lpstr>Programme 7: Trade Investment South Africa</vt:lpstr>
      <vt:lpstr>Programme 7: Trade Investment South Africa</vt:lpstr>
      <vt:lpstr>Programme 8: Investment South Africa</vt:lpstr>
      <vt:lpstr>Programme 8: Investment South Africa</vt:lpstr>
      <vt:lpstr>KEY INTERVENTIONS – BROADENING PARTICIPATION</vt:lpstr>
      <vt:lpstr>Programme 3: Special Economic Zones and Economic Transformation  </vt:lpstr>
      <vt:lpstr>PowerPoint Presentation</vt:lpstr>
      <vt:lpstr>PowerPoint Presentation</vt:lpstr>
      <vt:lpstr>KEY INTERVENTIONS - REGULATION</vt:lpstr>
      <vt:lpstr>Programme 5: Consumer and Corporate Regulation</vt:lpstr>
      <vt:lpstr>Programme 5: Consumer and Corporate Regulation</vt:lpstr>
      <vt:lpstr>Programme 5: Consumer and Corporate Regulation</vt:lpstr>
      <vt:lpstr>KEY INTERVENTIONS – ADMINISTRATION</vt:lpstr>
      <vt:lpstr>Programme 1: Administration</vt:lpstr>
      <vt:lpstr>Programme 1: Administration</vt:lpstr>
      <vt:lpstr>ALLOCATED BUDGET </vt:lpstr>
      <vt:lpstr>Medium Term Expenditure Framework</vt:lpstr>
      <vt:lpstr>PowerPoint Presentation</vt:lpstr>
      <vt:lpstr>SA Unemployment Problem Statement</vt:lpstr>
      <vt:lpstr>Itukise Phase 1 successes</vt:lpstr>
      <vt:lpstr>Sectoral Distribution  of Placements</vt:lpstr>
      <vt:lpstr>Placements of Interns and In service Trainees by Province</vt:lpstr>
      <vt:lpstr>Itukise Phase 1: Assessment Report (FEM  External Evaluation)</vt:lpstr>
      <vt:lpstr>PowerPoint Presentation</vt:lpstr>
      <vt:lpstr> Ke ya leboga      Ke a leboha   Ke a leboga       Ngiyabonga  Ndiyabulela         Ngiyathokoza  Ngiyabonga      Inkomu  Ndi khou livhuha       Dankie    Thank you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Industrial Development</dc:title>
  <dc:creator>Reshme Pillay</dc:creator>
  <cp:lastModifiedBy>Emcy Garner</cp:lastModifiedBy>
  <cp:revision>181</cp:revision>
  <dcterms:created xsi:type="dcterms:W3CDTF">2016-09-05T12:21:08Z</dcterms:created>
  <dcterms:modified xsi:type="dcterms:W3CDTF">2017-05-08T06:12:03Z</dcterms:modified>
</cp:coreProperties>
</file>