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2"/>
  </p:notesMasterIdLst>
  <p:handoutMasterIdLst>
    <p:handoutMasterId r:id="rId13"/>
  </p:handoutMasterIdLst>
  <p:sldIdLst>
    <p:sldId id="442" r:id="rId2"/>
    <p:sldId id="443" r:id="rId3"/>
    <p:sldId id="444" r:id="rId4"/>
    <p:sldId id="446" r:id="rId5"/>
    <p:sldId id="447" r:id="rId6"/>
    <p:sldId id="448" r:id="rId7"/>
    <p:sldId id="452" r:id="rId8"/>
    <p:sldId id="449" r:id="rId9"/>
    <p:sldId id="453" r:id="rId10"/>
    <p:sldId id="451" r:id="rId11"/>
  </p:sldIdLst>
  <p:sldSz cx="9144000" cy="6858000" type="screen4x3"/>
  <p:notesSz cx="6761163" cy="9942513"/>
  <p:defaultTextStyle>
    <a:defPPr>
      <a:defRPr lang="en-US"/>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32">
          <p15:clr>
            <a:srgbClr val="A4A3A4"/>
          </p15:clr>
        </p15:guide>
        <p15:guide id="2" pos="213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D3FDE6"/>
    <a:srgbClr val="7BEFA1"/>
    <a:srgbClr val="73F188"/>
    <a:srgbClr val="85EFA1"/>
    <a:srgbClr val="CC0000"/>
    <a:srgbClr val="CC3300"/>
    <a:srgbClr val="66FF33"/>
    <a:srgbClr val="C0C0C0"/>
    <a:srgbClr val="FF00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21" autoAdjust="0"/>
    <p:restoredTop sz="94638" autoAdjust="0"/>
  </p:normalViewPr>
  <p:slideViewPr>
    <p:cSldViewPr>
      <p:cViewPr varScale="1">
        <p:scale>
          <a:sx n="116" d="100"/>
          <a:sy n="116" d="100"/>
        </p:scale>
        <p:origin x="-1920" y="-114"/>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21" d="100"/>
          <a:sy n="121" d="100"/>
        </p:scale>
        <p:origin x="-3152" y="-112"/>
      </p:cViewPr>
      <p:guideLst>
        <p:guide orient="horz" pos="3132"/>
        <p:guide pos="213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1" y="1"/>
            <a:ext cx="2930450" cy="49746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14339" name="Rectangle 3"/>
          <p:cNvSpPr>
            <a:spLocks noGrp="1" noChangeArrowheads="1"/>
          </p:cNvSpPr>
          <p:nvPr>
            <p:ph type="dt" sz="quarter" idx="1"/>
          </p:nvPr>
        </p:nvSpPr>
        <p:spPr bwMode="auto">
          <a:xfrm>
            <a:off x="3830714" y="1"/>
            <a:ext cx="2930450" cy="49746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14340" name="Rectangle 4"/>
          <p:cNvSpPr>
            <a:spLocks noGrp="1" noChangeArrowheads="1"/>
          </p:cNvSpPr>
          <p:nvPr>
            <p:ph type="ftr" sz="quarter" idx="2"/>
          </p:nvPr>
        </p:nvSpPr>
        <p:spPr bwMode="auto">
          <a:xfrm>
            <a:off x="1" y="9445051"/>
            <a:ext cx="2930450" cy="497464"/>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14341" name="Rectangle 5"/>
          <p:cNvSpPr>
            <a:spLocks noGrp="1" noChangeArrowheads="1"/>
          </p:cNvSpPr>
          <p:nvPr>
            <p:ph type="sldNum" sz="quarter" idx="3"/>
          </p:nvPr>
        </p:nvSpPr>
        <p:spPr bwMode="auto">
          <a:xfrm>
            <a:off x="3830714" y="9445051"/>
            <a:ext cx="2930450" cy="497464"/>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1BCA1521-2D0B-45BD-96F5-51100EC0D211}" type="slidenum">
              <a:rPr lang="en-US"/>
              <a:pPr>
                <a:defRPr/>
              </a:pPr>
              <a:t>‹#›</a:t>
            </a:fld>
            <a:endParaRPr lang="en-US"/>
          </a:p>
        </p:txBody>
      </p:sp>
    </p:spTree>
    <p:extLst>
      <p:ext uri="{BB962C8B-B14F-4D97-AF65-F5344CB8AC3E}">
        <p14:creationId xmlns:p14="http://schemas.microsoft.com/office/powerpoint/2010/main" xmlns="" val="5844557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1" y="1"/>
            <a:ext cx="2930450" cy="49746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11267" name="Rectangle 3"/>
          <p:cNvSpPr>
            <a:spLocks noGrp="1" noChangeArrowheads="1"/>
          </p:cNvSpPr>
          <p:nvPr>
            <p:ph type="dt" idx="1"/>
          </p:nvPr>
        </p:nvSpPr>
        <p:spPr bwMode="auto">
          <a:xfrm>
            <a:off x="3830714" y="1"/>
            <a:ext cx="2930450" cy="49746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893763" y="744538"/>
            <a:ext cx="4973637" cy="3730625"/>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01796" y="4723376"/>
            <a:ext cx="4957574" cy="4473792"/>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1" y="9445051"/>
            <a:ext cx="2930450" cy="497464"/>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11271" name="Rectangle 7"/>
          <p:cNvSpPr>
            <a:spLocks noGrp="1" noChangeArrowheads="1"/>
          </p:cNvSpPr>
          <p:nvPr>
            <p:ph type="sldNum" sz="quarter" idx="5"/>
          </p:nvPr>
        </p:nvSpPr>
        <p:spPr bwMode="auto">
          <a:xfrm>
            <a:off x="3830714" y="9445051"/>
            <a:ext cx="2930450" cy="497464"/>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1FB73B8A-2467-4504-A579-64E4CE62944C}" type="slidenum">
              <a:rPr lang="en-US"/>
              <a:pPr>
                <a:defRPr/>
              </a:pPr>
              <a:t>‹#›</a:t>
            </a:fld>
            <a:endParaRPr lang="en-US"/>
          </a:p>
        </p:txBody>
      </p:sp>
    </p:spTree>
    <p:extLst>
      <p:ext uri="{BB962C8B-B14F-4D97-AF65-F5344CB8AC3E}">
        <p14:creationId xmlns:p14="http://schemas.microsoft.com/office/powerpoint/2010/main" xmlns="" val="42424954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2F7C7-414D-44C5-922B-CA7240DAF746}" type="slidenum">
              <a:rPr lang="en-US" smtClean="0"/>
              <a:pPr/>
              <a:t>1</a:t>
            </a:fld>
            <a:endParaRPr lang="en-US" dirty="0"/>
          </a:p>
        </p:txBody>
      </p:sp>
    </p:spTree>
    <p:extLst>
      <p:ext uri="{BB962C8B-B14F-4D97-AF65-F5344CB8AC3E}">
        <p14:creationId xmlns:p14="http://schemas.microsoft.com/office/powerpoint/2010/main" xmlns="" val="637600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2F7C7-414D-44C5-922B-CA7240DAF746}" type="slidenum">
              <a:rPr lang="en-US" smtClean="0"/>
              <a:pPr/>
              <a:t>2</a:t>
            </a:fld>
            <a:endParaRPr lang="en-US" dirty="0"/>
          </a:p>
        </p:txBody>
      </p:sp>
    </p:spTree>
    <p:extLst>
      <p:ext uri="{BB962C8B-B14F-4D97-AF65-F5344CB8AC3E}">
        <p14:creationId xmlns:p14="http://schemas.microsoft.com/office/powerpoint/2010/main" xmlns="" val="2352601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2F7C7-414D-44C5-922B-CA7240DAF746}" type="slidenum">
              <a:rPr lang="en-US" smtClean="0"/>
              <a:pPr/>
              <a:t>4</a:t>
            </a:fld>
            <a:endParaRPr lang="en-US" dirty="0"/>
          </a:p>
        </p:txBody>
      </p:sp>
    </p:spTree>
    <p:extLst>
      <p:ext uri="{BB962C8B-B14F-4D97-AF65-F5344CB8AC3E}">
        <p14:creationId xmlns:p14="http://schemas.microsoft.com/office/powerpoint/2010/main" xmlns="" val="755746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2F7C7-414D-44C5-922B-CA7240DAF746}" type="slidenum">
              <a:rPr lang="en-US" smtClean="0"/>
              <a:pPr/>
              <a:t>5</a:t>
            </a:fld>
            <a:endParaRPr lang="en-US" dirty="0"/>
          </a:p>
        </p:txBody>
      </p:sp>
    </p:spTree>
    <p:extLst>
      <p:ext uri="{BB962C8B-B14F-4D97-AF65-F5344CB8AC3E}">
        <p14:creationId xmlns:p14="http://schemas.microsoft.com/office/powerpoint/2010/main" xmlns="" val="745101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2F7C7-414D-44C5-922B-CA7240DAF746}" type="slidenum">
              <a:rPr lang="en-US" smtClean="0"/>
              <a:pPr/>
              <a:t>6</a:t>
            </a:fld>
            <a:endParaRPr lang="en-US" dirty="0"/>
          </a:p>
        </p:txBody>
      </p:sp>
    </p:spTree>
    <p:extLst>
      <p:ext uri="{BB962C8B-B14F-4D97-AF65-F5344CB8AC3E}">
        <p14:creationId xmlns:p14="http://schemas.microsoft.com/office/powerpoint/2010/main" xmlns="" val="11828557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2F7C7-414D-44C5-922B-CA7240DAF746}" type="slidenum">
              <a:rPr lang="en-US" smtClean="0"/>
              <a:pPr/>
              <a:t>7</a:t>
            </a:fld>
            <a:endParaRPr lang="en-US" dirty="0"/>
          </a:p>
        </p:txBody>
      </p:sp>
    </p:spTree>
    <p:extLst>
      <p:ext uri="{BB962C8B-B14F-4D97-AF65-F5344CB8AC3E}">
        <p14:creationId xmlns:p14="http://schemas.microsoft.com/office/powerpoint/2010/main" xmlns="" val="18411423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2F7C7-414D-44C5-922B-CA7240DAF746}" type="slidenum">
              <a:rPr lang="en-US" smtClean="0"/>
              <a:pPr/>
              <a:t>8</a:t>
            </a:fld>
            <a:endParaRPr lang="en-US" dirty="0"/>
          </a:p>
        </p:txBody>
      </p:sp>
    </p:spTree>
    <p:extLst>
      <p:ext uri="{BB962C8B-B14F-4D97-AF65-F5344CB8AC3E}">
        <p14:creationId xmlns:p14="http://schemas.microsoft.com/office/powerpoint/2010/main" xmlns="" val="6642290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CEE2F7C7-414D-44C5-922B-CA7240DAF746}" type="slidenum">
              <a:rPr lang="en-US" smtClean="0"/>
              <a:pPr/>
              <a:t>10</a:t>
            </a:fld>
            <a:endParaRPr lang="en-US" dirty="0"/>
          </a:p>
        </p:txBody>
      </p:sp>
    </p:spTree>
    <p:extLst>
      <p:ext uri="{BB962C8B-B14F-4D97-AF65-F5344CB8AC3E}">
        <p14:creationId xmlns:p14="http://schemas.microsoft.com/office/powerpoint/2010/main" xmlns="" val="33716880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userDrawn="1"/>
        </p:nvPicPr>
        <p:blipFill>
          <a:blip r:embed="rId2" cstate="print"/>
          <a:srcRect b="15651"/>
          <a:stretch>
            <a:fillRect/>
          </a:stretch>
        </p:blipFill>
        <p:spPr bwMode="auto">
          <a:xfrm>
            <a:off x="0" y="0"/>
            <a:ext cx="9144000" cy="5715000"/>
          </a:xfrm>
          <a:prstGeom prst="rect">
            <a:avLst/>
          </a:prstGeom>
          <a:noFill/>
          <a:ln w="9525">
            <a:noFill/>
            <a:miter lim="800000"/>
            <a:headEnd/>
            <a:tailEnd/>
          </a:ln>
        </p:spPr>
      </p:pic>
      <p:sp>
        <p:nvSpPr>
          <p:cNvPr id="5" name="Rectangle 6"/>
          <p:cNvSpPr>
            <a:spLocks noChangeArrowheads="1"/>
          </p:cNvSpPr>
          <p:nvPr userDrawn="1"/>
        </p:nvSpPr>
        <p:spPr bwMode="auto">
          <a:xfrm>
            <a:off x="0" y="5715000"/>
            <a:ext cx="9144000" cy="76200"/>
          </a:xfrm>
          <a:prstGeom prst="rect">
            <a:avLst/>
          </a:prstGeom>
          <a:solidFill>
            <a:srgbClr val="008000"/>
          </a:solidFill>
          <a:ln w="9525">
            <a:noFill/>
            <a:miter lim="800000"/>
            <a:headEnd/>
            <a:tailEnd/>
          </a:ln>
          <a:effectLst/>
        </p:spPr>
        <p:txBody>
          <a:bodyPr wrap="none" anchor="ctr"/>
          <a:lstStyle/>
          <a:p>
            <a:pPr>
              <a:defRPr/>
            </a:pPr>
            <a:endParaRPr lang="en-US"/>
          </a:p>
        </p:txBody>
      </p:sp>
      <p:pic>
        <p:nvPicPr>
          <p:cNvPr id="6" name="Picture 7" descr="dirclogo"/>
          <p:cNvPicPr>
            <a:picLocks noChangeAspect="1" noChangeArrowheads="1"/>
          </p:cNvPicPr>
          <p:nvPr userDrawn="1"/>
        </p:nvPicPr>
        <p:blipFill>
          <a:blip r:embed="rId3" cstate="print"/>
          <a:srcRect/>
          <a:stretch>
            <a:fillRect/>
          </a:stretch>
        </p:blipFill>
        <p:spPr bwMode="auto">
          <a:xfrm>
            <a:off x="228600" y="5943600"/>
            <a:ext cx="2209800" cy="728663"/>
          </a:xfrm>
          <a:prstGeom prst="rect">
            <a:avLst/>
          </a:prstGeom>
          <a:noFill/>
          <a:ln w="9525">
            <a:noFill/>
            <a:miter lim="800000"/>
            <a:headEnd/>
            <a:tailEnd/>
          </a:ln>
        </p:spPr>
      </p:pic>
      <p:sp>
        <p:nvSpPr>
          <p:cNvPr id="22538" name="Rectangle 10"/>
          <p:cNvSpPr>
            <a:spLocks noGrp="1" noChangeArrowheads="1"/>
          </p:cNvSpPr>
          <p:nvPr>
            <p:ph type="ctrTitle" sz="quarter"/>
          </p:nvPr>
        </p:nvSpPr>
        <p:spPr>
          <a:xfrm>
            <a:off x="685800" y="968375"/>
            <a:ext cx="7772400" cy="1470025"/>
          </a:xfrm>
        </p:spPr>
        <p:txBody>
          <a:bodyPr/>
          <a:lstStyle>
            <a:lvl1pPr>
              <a:defRPr/>
            </a:lvl1pPr>
          </a:lstStyle>
          <a:p>
            <a:r>
              <a:rPr lang="en-GB"/>
              <a:t>Click to edit Master title style</a:t>
            </a:r>
          </a:p>
        </p:txBody>
      </p:sp>
      <p:sp>
        <p:nvSpPr>
          <p:cNvPr id="22539" name="Rectangle 11"/>
          <p:cNvSpPr>
            <a:spLocks noGrp="1" noChangeArrowheads="1"/>
          </p:cNvSpPr>
          <p:nvPr>
            <p:ph type="subTitle" sz="quarter" idx="1"/>
          </p:nvPr>
        </p:nvSpPr>
        <p:spPr>
          <a:xfrm>
            <a:off x="1371600" y="3429000"/>
            <a:ext cx="6400800" cy="1752600"/>
          </a:xfrm>
        </p:spPr>
        <p:txBody>
          <a:bodyPr/>
          <a:lstStyle>
            <a:lvl1pPr marL="0" indent="0" algn="ctr">
              <a:buFontTx/>
              <a:buNone/>
              <a:defRPr/>
            </a:lvl1pPr>
          </a:lstStyle>
          <a:p>
            <a:r>
              <a:rPr lang="en-GB"/>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
          <p:cNvSpPr>
            <a:spLocks noGrp="1" noChangeArrowheads="1"/>
          </p:cNvSpPr>
          <p:nvPr>
            <p:ph type="sldNum" sz="quarter" idx="10"/>
          </p:nvPr>
        </p:nvSpPr>
        <p:spPr>
          <a:ln/>
        </p:spPr>
        <p:txBody>
          <a:bodyPr/>
          <a:lstStyle>
            <a:lvl1pPr>
              <a:defRPr/>
            </a:lvl1pPr>
          </a:lstStyle>
          <a:p>
            <a:pPr>
              <a:defRPr/>
            </a:pPr>
            <a:fld id="{BBCD59E4-65FC-441E-A917-17C35E1E7B95}"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64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364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
          <p:cNvSpPr>
            <a:spLocks noGrp="1" noChangeArrowheads="1"/>
          </p:cNvSpPr>
          <p:nvPr>
            <p:ph type="sldNum" sz="quarter" idx="10"/>
          </p:nvPr>
        </p:nvSpPr>
        <p:spPr>
          <a:ln/>
        </p:spPr>
        <p:txBody>
          <a:bodyPr/>
          <a:lstStyle>
            <a:lvl1pPr>
              <a:defRPr/>
            </a:lvl1pPr>
          </a:lstStyle>
          <a:p>
            <a:pPr>
              <a:defRPr/>
            </a:pPr>
            <a:fld id="{2B29205B-8312-448B-BE82-22701F25C2C9}"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038600"/>
          </a:xfrm>
        </p:spPr>
        <p:txBody>
          <a:bodyPr/>
          <a:lstStyle/>
          <a:p>
            <a:pPr lvl="0"/>
            <a:endParaRPr lang="en-US" noProof="0" smtClean="0"/>
          </a:p>
        </p:txBody>
      </p:sp>
      <p:sp>
        <p:nvSpPr>
          <p:cNvPr id="4" name="Rectangle 28"/>
          <p:cNvSpPr>
            <a:spLocks noGrp="1" noChangeArrowheads="1"/>
          </p:cNvSpPr>
          <p:nvPr>
            <p:ph type="sldNum" sz="quarter" idx="10"/>
          </p:nvPr>
        </p:nvSpPr>
        <p:spPr>
          <a:ln/>
        </p:spPr>
        <p:txBody>
          <a:bodyPr/>
          <a:lstStyle>
            <a:lvl1pPr>
              <a:defRPr/>
            </a:lvl1pPr>
          </a:lstStyle>
          <a:p>
            <a:pPr>
              <a:defRPr/>
            </a:pPr>
            <a:fld id="{EFF0DE55-C9E1-4D58-9DE9-40A97C6FB85F}"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
          <p:cNvSpPr>
            <a:spLocks noGrp="1" noChangeArrowheads="1"/>
          </p:cNvSpPr>
          <p:nvPr>
            <p:ph type="sldNum" sz="quarter" idx="10"/>
          </p:nvPr>
        </p:nvSpPr>
        <p:spPr>
          <a:ln/>
        </p:spPr>
        <p:txBody>
          <a:bodyPr/>
          <a:lstStyle>
            <a:lvl1pPr>
              <a:defRPr/>
            </a:lvl1pPr>
          </a:lstStyle>
          <a:p>
            <a:pPr>
              <a:defRPr/>
            </a:pPr>
            <a:fld id="{915F121E-B8E2-4A40-9D43-5AA78974B174}"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F32F162E-E292-4779-A655-CFC3FD2B4CCC}"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8"/>
          <p:cNvSpPr>
            <a:spLocks noGrp="1" noChangeArrowheads="1"/>
          </p:cNvSpPr>
          <p:nvPr>
            <p:ph type="sldNum" sz="quarter" idx="10"/>
          </p:nvPr>
        </p:nvSpPr>
        <p:spPr>
          <a:ln/>
        </p:spPr>
        <p:txBody>
          <a:bodyPr/>
          <a:lstStyle>
            <a:lvl1pPr>
              <a:defRPr/>
            </a:lvl1pPr>
          </a:lstStyle>
          <a:p>
            <a:pPr>
              <a:defRPr/>
            </a:pPr>
            <a:fld id="{B96E7FC9-6DEE-4F9C-865D-1BB7FAA83A13}"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8"/>
          <p:cNvSpPr>
            <a:spLocks noGrp="1" noChangeArrowheads="1"/>
          </p:cNvSpPr>
          <p:nvPr>
            <p:ph type="sldNum" sz="quarter" idx="10"/>
          </p:nvPr>
        </p:nvSpPr>
        <p:spPr>
          <a:ln/>
        </p:spPr>
        <p:txBody>
          <a:bodyPr/>
          <a:lstStyle>
            <a:lvl1pPr>
              <a:defRPr/>
            </a:lvl1pPr>
          </a:lstStyle>
          <a:p>
            <a:pPr>
              <a:defRPr/>
            </a:pPr>
            <a:fld id="{9724CB2D-259E-4C7C-9351-1DBB10B7BAF1}"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8"/>
          <p:cNvSpPr>
            <a:spLocks noGrp="1" noChangeArrowheads="1"/>
          </p:cNvSpPr>
          <p:nvPr>
            <p:ph type="sldNum" sz="quarter" idx="10"/>
          </p:nvPr>
        </p:nvSpPr>
        <p:spPr>
          <a:ln/>
        </p:spPr>
        <p:txBody>
          <a:bodyPr/>
          <a:lstStyle>
            <a:lvl1pPr>
              <a:defRPr/>
            </a:lvl1pPr>
          </a:lstStyle>
          <a:p>
            <a:pPr>
              <a:defRPr/>
            </a:pPr>
            <a:fld id="{9E317431-DF1B-4CF6-8F04-4A0944332BB4}"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7D28B200-B474-44BF-91C6-866E75473A49}"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AABD4234-6940-4080-AA13-E07A9707F483}"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A5F7D878-0541-4F57-A34D-0030707C782E}"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42" name="Rectangle 18"/>
          <p:cNvSpPr>
            <a:spLocks noChangeArrowheads="1"/>
          </p:cNvSpPr>
          <p:nvPr userDrawn="1"/>
        </p:nvSpPr>
        <p:spPr bwMode="auto">
          <a:xfrm>
            <a:off x="0" y="5715000"/>
            <a:ext cx="9144000" cy="76200"/>
          </a:xfrm>
          <a:prstGeom prst="rect">
            <a:avLst/>
          </a:prstGeom>
          <a:solidFill>
            <a:srgbClr val="008000"/>
          </a:solidFill>
          <a:ln w="9525">
            <a:noFill/>
            <a:miter lim="800000"/>
            <a:headEnd/>
            <a:tailEnd/>
          </a:ln>
          <a:effectLst/>
        </p:spPr>
        <p:txBody>
          <a:bodyPr wrap="none" anchor="ctr"/>
          <a:lstStyle/>
          <a:p>
            <a:pPr>
              <a:defRPr/>
            </a:pPr>
            <a:endParaRPr lang="en-US"/>
          </a:p>
        </p:txBody>
      </p:sp>
      <p:pic>
        <p:nvPicPr>
          <p:cNvPr id="1027" name="Picture 20" descr="dirclogo"/>
          <p:cNvPicPr>
            <a:picLocks noChangeAspect="1" noChangeArrowheads="1"/>
          </p:cNvPicPr>
          <p:nvPr userDrawn="1"/>
        </p:nvPicPr>
        <p:blipFill>
          <a:blip r:embed="rId14" cstate="print"/>
          <a:srcRect/>
          <a:stretch>
            <a:fillRect/>
          </a:stretch>
        </p:blipFill>
        <p:spPr bwMode="auto">
          <a:xfrm>
            <a:off x="228600" y="5943600"/>
            <a:ext cx="2209800" cy="728663"/>
          </a:xfrm>
          <a:prstGeom prst="rect">
            <a:avLst/>
          </a:prstGeom>
          <a:noFill/>
          <a:ln w="9525">
            <a:noFill/>
            <a:miter lim="800000"/>
            <a:headEnd/>
            <a:tailEnd/>
          </a:ln>
        </p:spPr>
      </p:pic>
      <p:sp>
        <p:nvSpPr>
          <p:cNvPr id="1028" name="Rectangle 25"/>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9" name="Rectangle 26"/>
          <p:cNvSpPr>
            <a:spLocks noGrp="1" noChangeArrowheads="1"/>
          </p:cNvSpPr>
          <p:nvPr>
            <p:ph type="body" idx="1"/>
          </p:nvPr>
        </p:nvSpPr>
        <p:spPr bwMode="auto">
          <a:xfrm>
            <a:off x="457200" y="1600200"/>
            <a:ext cx="82296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52" name="Rectangle 2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1AFB58C7-C02A-491A-9E56-C892B0567358}"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12"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hf hdr="0" ft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3200" b="1">
          <a:solidFill>
            <a:schemeClr val="tx2"/>
          </a:solidFill>
          <a:latin typeface="Arial" charset="0"/>
        </a:defRPr>
      </a:lvl6pPr>
      <a:lvl7pPr marL="914400" algn="ctr" rtl="0" fontAlgn="base">
        <a:spcBef>
          <a:spcPct val="0"/>
        </a:spcBef>
        <a:spcAft>
          <a:spcPct val="0"/>
        </a:spcAft>
        <a:defRPr sz="3200" b="1">
          <a:solidFill>
            <a:schemeClr val="tx2"/>
          </a:solidFill>
          <a:latin typeface="Arial" charset="0"/>
        </a:defRPr>
      </a:lvl7pPr>
      <a:lvl8pPr marL="1371600" algn="ctr" rtl="0" fontAlgn="base">
        <a:spcBef>
          <a:spcPct val="0"/>
        </a:spcBef>
        <a:spcAft>
          <a:spcPct val="0"/>
        </a:spcAft>
        <a:defRPr sz="3200" b="1">
          <a:solidFill>
            <a:schemeClr val="tx2"/>
          </a:solidFill>
          <a:latin typeface="Arial" charset="0"/>
        </a:defRPr>
      </a:lvl8pPr>
      <a:lvl9pPr marL="1828800" algn="ctr" rtl="0" fontAlgn="base">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3568" y="0"/>
            <a:ext cx="7772400" cy="5733256"/>
          </a:xfrm>
        </p:spPr>
        <p:txBody>
          <a:bodyPr/>
          <a:lstStyle/>
          <a:p>
            <a:pPr>
              <a:lnSpc>
                <a:spcPct val="150000"/>
              </a:lnSpc>
            </a:pPr>
            <a:r>
              <a:rPr lang="en-ZA" dirty="0" smtClean="0">
                <a:latin typeface="Arial" pitchFamily="34" charset="0"/>
                <a:cs typeface="Arial" pitchFamily="34" charset="0"/>
              </a:rPr>
              <a:t/>
            </a:r>
            <a:br>
              <a:rPr lang="en-ZA" dirty="0" smtClean="0">
                <a:latin typeface="Arial" pitchFamily="34" charset="0"/>
                <a:cs typeface="Arial" pitchFamily="34" charset="0"/>
              </a:rPr>
            </a:br>
            <a:r>
              <a:rPr lang="en-ZA" dirty="0" smtClean="0">
                <a:latin typeface="Arial" pitchFamily="34" charset="0"/>
                <a:cs typeface="Arial" pitchFamily="34" charset="0"/>
              </a:rPr>
              <a:t>African Renaissance and International Cooperation Fund</a:t>
            </a:r>
            <a:br>
              <a:rPr lang="en-ZA" dirty="0" smtClean="0">
                <a:latin typeface="Arial" pitchFamily="34" charset="0"/>
                <a:cs typeface="Arial" pitchFamily="34" charset="0"/>
              </a:rPr>
            </a:br>
            <a:r>
              <a:rPr lang="en-ZA" sz="2800" dirty="0" smtClean="0">
                <a:latin typeface="Arial" pitchFamily="34" charset="0"/>
                <a:cs typeface="Arial" pitchFamily="34" charset="0"/>
              </a:rPr>
              <a:t>Annual Performance Plan 2017/18</a:t>
            </a:r>
            <a:br>
              <a:rPr lang="en-ZA" sz="2800" dirty="0" smtClean="0">
                <a:latin typeface="Arial" pitchFamily="34" charset="0"/>
                <a:cs typeface="Arial" pitchFamily="34" charset="0"/>
              </a:rPr>
            </a:br>
            <a:r>
              <a:rPr lang="en-ZA" dirty="0">
                <a:latin typeface="Arial" pitchFamily="34" charset="0"/>
                <a:cs typeface="Arial" pitchFamily="34" charset="0"/>
              </a:rPr>
              <a:t/>
            </a:r>
            <a:br>
              <a:rPr lang="en-ZA" dirty="0">
                <a:latin typeface="Arial" pitchFamily="34" charset="0"/>
                <a:cs typeface="Arial" pitchFamily="34" charset="0"/>
              </a:rPr>
            </a:br>
            <a:r>
              <a:rPr lang="en-ZA" dirty="0" smtClean="0">
                <a:latin typeface="Arial" pitchFamily="34" charset="0"/>
                <a:cs typeface="Arial" pitchFamily="34" charset="0"/>
              </a:rPr>
              <a:t/>
            </a:r>
            <a:br>
              <a:rPr lang="en-ZA" dirty="0" smtClean="0">
                <a:latin typeface="Arial" pitchFamily="34" charset="0"/>
                <a:cs typeface="Arial" pitchFamily="34" charset="0"/>
              </a:rPr>
            </a:br>
            <a:r>
              <a:rPr lang="en-ZA" sz="3600" dirty="0" smtClean="0">
                <a:latin typeface="Arial" pitchFamily="34" charset="0"/>
                <a:cs typeface="Arial" pitchFamily="34" charset="0"/>
              </a:rPr>
              <a:t/>
            </a:r>
            <a:br>
              <a:rPr lang="en-ZA" sz="3600" dirty="0" smtClean="0">
                <a:latin typeface="Arial" pitchFamily="34" charset="0"/>
                <a:cs typeface="Arial" pitchFamily="34" charset="0"/>
              </a:rPr>
            </a:br>
            <a:r>
              <a:rPr lang="en-ZA" sz="4400" dirty="0">
                <a:latin typeface="Arial" pitchFamily="34" charset="0"/>
                <a:cs typeface="Arial" pitchFamily="34" charset="0"/>
              </a:rPr>
              <a:t/>
            </a:r>
            <a:br>
              <a:rPr lang="en-ZA" sz="4400" dirty="0">
                <a:latin typeface="Arial" pitchFamily="34" charset="0"/>
                <a:cs typeface="Arial" pitchFamily="34" charset="0"/>
              </a:rPr>
            </a:br>
            <a:endParaRPr lang="en-US" sz="4400" dirty="0">
              <a:latin typeface="Arial" pitchFamily="34" charset="0"/>
              <a:cs typeface="Arial" pitchFamily="34" charset="0"/>
            </a:endParaRPr>
          </a:p>
        </p:txBody>
      </p:sp>
    </p:spTree>
    <p:extLst>
      <p:ext uri="{BB962C8B-B14F-4D97-AF65-F5344CB8AC3E}">
        <p14:creationId xmlns:p14="http://schemas.microsoft.com/office/powerpoint/2010/main" xmlns="" val="1530777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97502"/>
          </a:xfrm>
        </p:spPr>
        <p:txBody>
          <a:bodyPr/>
          <a:lstStyle/>
          <a:p>
            <a:r>
              <a:rPr lang="en-US" sz="6600" dirty="0" smtClean="0"/>
              <a:t>Thank you</a:t>
            </a:r>
            <a:endParaRPr lang="en-US" sz="6600" dirty="0"/>
          </a:p>
        </p:txBody>
      </p:sp>
    </p:spTree>
    <p:extLst>
      <p:ext uri="{BB962C8B-B14F-4D97-AF65-F5344CB8AC3E}">
        <p14:creationId xmlns:p14="http://schemas.microsoft.com/office/powerpoint/2010/main" xmlns="" val="23732480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922114"/>
          </a:xfrm>
        </p:spPr>
        <p:txBody>
          <a:bodyPr/>
          <a:lstStyle/>
          <a:p>
            <a:r>
              <a:rPr lang="en-ZA" dirty="0" smtClean="0"/>
              <a:t>STRUCTURE OF THE PRESENTATION</a:t>
            </a:r>
            <a:endParaRPr lang="en-ZA" dirty="0"/>
          </a:p>
        </p:txBody>
      </p:sp>
      <p:sp>
        <p:nvSpPr>
          <p:cNvPr id="3" name="Content Placeholder 2"/>
          <p:cNvSpPr>
            <a:spLocks noGrp="1"/>
          </p:cNvSpPr>
          <p:nvPr>
            <p:ph idx="1"/>
          </p:nvPr>
        </p:nvSpPr>
        <p:spPr>
          <a:xfrm>
            <a:off x="484094" y="1143000"/>
            <a:ext cx="8213050" cy="4423792"/>
          </a:xfrm>
        </p:spPr>
        <p:txBody>
          <a:bodyPr/>
          <a:lstStyle/>
          <a:p>
            <a:pPr marL="457200" indent="-457200" algn="just">
              <a:lnSpc>
                <a:spcPct val="150000"/>
              </a:lnSpc>
              <a:buFont typeface="+mj-lt"/>
              <a:buAutoNum type="arabicPeriod"/>
            </a:pPr>
            <a:r>
              <a:rPr lang="en-ZA" dirty="0" smtClean="0"/>
              <a:t>Introduction</a:t>
            </a:r>
          </a:p>
          <a:p>
            <a:pPr marL="457200" indent="-457200" algn="just">
              <a:lnSpc>
                <a:spcPct val="150000"/>
              </a:lnSpc>
              <a:buFont typeface="+mj-lt"/>
              <a:buAutoNum type="arabicPeriod"/>
            </a:pPr>
            <a:r>
              <a:rPr lang="en-ZA" dirty="0" smtClean="0"/>
              <a:t>The utilisation</a:t>
            </a:r>
          </a:p>
          <a:p>
            <a:pPr marL="457200" indent="-457200" algn="just">
              <a:lnSpc>
                <a:spcPct val="150000"/>
              </a:lnSpc>
              <a:buFont typeface="+mj-lt"/>
              <a:buAutoNum type="arabicPeriod"/>
            </a:pPr>
            <a:r>
              <a:rPr lang="en-ZA" dirty="0" smtClean="0"/>
              <a:t>Programme annual performance plan</a:t>
            </a:r>
          </a:p>
          <a:p>
            <a:pPr marL="457200" indent="-457200" algn="just">
              <a:lnSpc>
                <a:spcPct val="150000"/>
              </a:lnSpc>
              <a:buFont typeface="+mj-lt"/>
              <a:buAutoNum type="arabicPeriod"/>
            </a:pPr>
            <a:r>
              <a:rPr lang="en-ZA" dirty="0" smtClean="0"/>
              <a:t>MTEF Allocation</a:t>
            </a:r>
          </a:p>
          <a:p>
            <a:pPr marL="457200" indent="-457200" algn="just">
              <a:lnSpc>
                <a:spcPct val="150000"/>
              </a:lnSpc>
              <a:buFont typeface="+mj-lt"/>
              <a:buAutoNum type="arabicPeriod"/>
            </a:pPr>
            <a:r>
              <a:rPr lang="en-ZA" dirty="0" smtClean="0"/>
              <a:t>2017 Available funds</a:t>
            </a:r>
          </a:p>
          <a:p>
            <a:pPr marL="0" indent="0" algn="just">
              <a:buNone/>
            </a:pPr>
            <a:endParaRPr lang="en-ZA" dirty="0" smtClean="0"/>
          </a:p>
          <a:p>
            <a:pPr marL="457200" indent="-457200" algn="just">
              <a:buFont typeface="+mj-lt"/>
              <a:buAutoNum type="arabicPeriod"/>
            </a:pPr>
            <a:endParaRPr lang="en-ZA" dirty="0" smtClean="0"/>
          </a:p>
          <a:p>
            <a:pPr marL="457200" indent="-457200" algn="just">
              <a:buFont typeface="+mj-lt"/>
              <a:buAutoNum type="arabicPeriod"/>
            </a:pPr>
            <a:endParaRPr lang="en-ZA" dirty="0" smtClean="0"/>
          </a:p>
          <a:p>
            <a:pPr marL="457200" indent="-457200" algn="just">
              <a:buFont typeface="+mj-lt"/>
              <a:buAutoNum type="arabicPeriod"/>
            </a:pPr>
            <a:endParaRPr lang="en-ZA" dirty="0" smtClean="0"/>
          </a:p>
          <a:p>
            <a:pPr algn="just"/>
            <a:endParaRPr lang="en-ZA" dirty="0"/>
          </a:p>
          <a:p>
            <a:pPr algn="just"/>
            <a:endParaRPr lang="en-ZA" dirty="0" smtClean="0"/>
          </a:p>
          <a:p>
            <a:pPr marL="0" indent="0" algn="just">
              <a:buNone/>
            </a:pPr>
            <a:endParaRPr lang="en-ZA" dirty="0" smtClean="0"/>
          </a:p>
        </p:txBody>
      </p:sp>
    </p:spTree>
    <p:extLst>
      <p:ext uri="{BB962C8B-B14F-4D97-AF65-F5344CB8AC3E}">
        <p14:creationId xmlns:p14="http://schemas.microsoft.com/office/powerpoint/2010/main" xmlns="" val="14221480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84F40D40-92E9-4925-982E-53F3C7D05FCC}" type="slidenum">
              <a:rPr lang="en-GB" altLang="en-US" sz="2000" smtClean="0">
                <a:solidFill>
                  <a:srgbClr val="000000"/>
                </a:solidFill>
                <a:latin typeface="Times" panose="02020603050405020304" pitchFamily="18" charset="0"/>
              </a:rPr>
              <a:pPr>
                <a:spcBef>
                  <a:spcPct val="0"/>
                </a:spcBef>
                <a:buFontTx/>
                <a:buNone/>
              </a:pPr>
              <a:t>3</a:t>
            </a:fld>
            <a:endParaRPr lang="en-GB" altLang="en-US" sz="2000" dirty="0" smtClean="0">
              <a:solidFill>
                <a:srgbClr val="000000"/>
              </a:solidFill>
              <a:latin typeface="Times" panose="02020603050405020304" pitchFamily="18" charset="0"/>
            </a:endParaRPr>
          </a:p>
        </p:txBody>
      </p:sp>
      <p:sp>
        <p:nvSpPr>
          <p:cNvPr id="56323" name="Title 1"/>
          <p:cNvSpPr>
            <a:spLocks noGrp="1"/>
          </p:cNvSpPr>
          <p:nvPr>
            <p:ph type="title"/>
          </p:nvPr>
        </p:nvSpPr>
        <p:spPr>
          <a:xfrm>
            <a:off x="457200" y="274638"/>
            <a:ext cx="8229600" cy="850106"/>
          </a:xfrm>
        </p:spPr>
        <p:txBody>
          <a:bodyPr/>
          <a:lstStyle/>
          <a:p>
            <a:r>
              <a:rPr lang="en-ZA" sz="2800" dirty="0" smtClean="0">
                <a:solidFill>
                  <a:srgbClr val="000000"/>
                </a:solidFill>
              </a:rPr>
              <a:t>1. Introduction</a:t>
            </a:r>
            <a:endParaRPr lang="en-ZA" sz="2800" dirty="0" smtClean="0"/>
          </a:p>
        </p:txBody>
      </p:sp>
      <p:sp>
        <p:nvSpPr>
          <p:cNvPr id="56324" name="Content Placeholder 2"/>
          <p:cNvSpPr>
            <a:spLocks noGrp="1"/>
          </p:cNvSpPr>
          <p:nvPr>
            <p:ph idx="1"/>
          </p:nvPr>
        </p:nvSpPr>
        <p:spPr>
          <a:xfrm>
            <a:off x="467544" y="1124744"/>
            <a:ext cx="8229600" cy="4752528"/>
          </a:xfrm>
        </p:spPr>
        <p:txBody>
          <a:bodyPr/>
          <a:lstStyle/>
          <a:p>
            <a:pPr marL="0" indent="0" algn="just">
              <a:lnSpc>
                <a:spcPct val="150000"/>
              </a:lnSpc>
              <a:spcBef>
                <a:spcPts val="0"/>
              </a:spcBef>
              <a:buNone/>
            </a:pPr>
            <a:r>
              <a:rPr lang="en-ZA" dirty="0" smtClean="0"/>
              <a:t>The </a:t>
            </a:r>
            <a:r>
              <a:rPr lang="en-ZA" dirty="0"/>
              <a:t>African Renaissance and International Co-operation Fund </a:t>
            </a:r>
            <a:r>
              <a:rPr lang="en-ZA" dirty="0" smtClean="0"/>
              <a:t>was </a:t>
            </a:r>
            <a:r>
              <a:rPr lang="en-ZA" dirty="0"/>
              <a:t>established in terms of Section 2(1) of the African Renaissance and International Co-operation Fund Act, 2000 (Act No. 51 of 2000) and subject to direction of the Minister under the control of the Director-General (DG</a:t>
            </a:r>
            <a:r>
              <a:rPr lang="en-ZA" dirty="0" smtClean="0"/>
              <a:t>). </a:t>
            </a:r>
          </a:p>
        </p:txBody>
      </p:sp>
    </p:spTree>
    <p:extLst>
      <p:ext uri="{BB962C8B-B14F-4D97-AF65-F5344CB8AC3E}">
        <p14:creationId xmlns:p14="http://schemas.microsoft.com/office/powerpoint/2010/main" xmlns="" val="2934619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A9F7E94F-0351-42AE-A214-9614C941985C}" type="slidenum">
              <a:rPr lang="en-GB" altLang="en-US" sz="2000" smtClean="0">
                <a:solidFill>
                  <a:srgbClr val="000000"/>
                </a:solidFill>
                <a:latin typeface="Times" panose="02020603050405020304" pitchFamily="18" charset="0"/>
              </a:rPr>
              <a:pPr>
                <a:spcBef>
                  <a:spcPct val="0"/>
                </a:spcBef>
                <a:buFontTx/>
                <a:buNone/>
              </a:pPr>
              <a:t>4</a:t>
            </a:fld>
            <a:endParaRPr lang="en-GB" altLang="en-US" sz="2000" dirty="0" smtClean="0">
              <a:solidFill>
                <a:srgbClr val="000000"/>
              </a:solidFill>
              <a:latin typeface="Times" panose="02020603050405020304" pitchFamily="18" charset="0"/>
            </a:endParaRPr>
          </a:p>
        </p:txBody>
      </p:sp>
      <p:sp>
        <p:nvSpPr>
          <p:cNvPr id="3" name="Content Placeholder 2"/>
          <p:cNvSpPr>
            <a:spLocks noGrp="1"/>
          </p:cNvSpPr>
          <p:nvPr>
            <p:ph idx="1"/>
          </p:nvPr>
        </p:nvSpPr>
        <p:spPr>
          <a:xfrm>
            <a:off x="462634" y="764704"/>
            <a:ext cx="8229600" cy="4968552"/>
          </a:xfrm>
        </p:spPr>
        <p:txBody>
          <a:bodyPr/>
          <a:lstStyle/>
          <a:p>
            <a:pPr marL="0" indent="0" algn="just">
              <a:spcBef>
                <a:spcPts val="0"/>
              </a:spcBef>
              <a:spcAft>
                <a:spcPts val="1200"/>
              </a:spcAft>
              <a:buNone/>
            </a:pPr>
            <a:r>
              <a:rPr lang="en-ZA" dirty="0"/>
              <a:t>The Minister must, in consultation with the Minister of Finance, establish an Advisory Committee </a:t>
            </a:r>
            <a:r>
              <a:rPr lang="en-ZA" dirty="0" smtClean="0"/>
              <a:t>consisting of </a:t>
            </a:r>
            <a:r>
              <a:rPr lang="en-ZA" dirty="0"/>
              <a:t>the following members</a:t>
            </a:r>
            <a:r>
              <a:rPr lang="en-ZA" dirty="0" smtClean="0"/>
              <a:t>:</a:t>
            </a:r>
            <a:endParaRPr lang="en-ZA" dirty="0"/>
          </a:p>
          <a:p>
            <a:pPr lvl="0" algn="just">
              <a:spcBef>
                <a:spcPts val="0"/>
              </a:spcBef>
              <a:spcAft>
                <a:spcPts val="1200"/>
              </a:spcAft>
            </a:pPr>
            <a:r>
              <a:rPr lang="en-ZA" dirty="0"/>
              <a:t>T</a:t>
            </a:r>
            <a:r>
              <a:rPr lang="en-ZA" dirty="0" smtClean="0"/>
              <a:t>he </a:t>
            </a:r>
            <a:r>
              <a:rPr lang="en-ZA" dirty="0"/>
              <a:t>Director-General or the delegate of the Director-General; </a:t>
            </a:r>
          </a:p>
          <a:p>
            <a:pPr lvl="0" algn="just">
              <a:spcBef>
                <a:spcPts val="0"/>
              </a:spcBef>
              <a:spcAft>
                <a:spcPts val="1200"/>
              </a:spcAft>
            </a:pPr>
            <a:r>
              <a:rPr lang="en-ZA" dirty="0" smtClean="0"/>
              <a:t>three </a:t>
            </a:r>
            <a:r>
              <a:rPr lang="en-ZA" dirty="0"/>
              <a:t>officers of the Department appointed by the Minister; and </a:t>
            </a:r>
          </a:p>
          <a:p>
            <a:pPr lvl="0" algn="just">
              <a:spcBef>
                <a:spcPts val="0"/>
              </a:spcBef>
              <a:spcAft>
                <a:spcPts val="1200"/>
              </a:spcAft>
            </a:pPr>
            <a:r>
              <a:rPr lang="en-ZA" dirty="0" smtClean="0"/>
              <a:t>two </a:t>
            </a:r>
            <a:r>
              <a:rPr lang="en-ZA" dirty="0"/>
              <a:t>officers of the Department of Finance appointed by the Minister of Finance</a:t>
            </a:r>
            <a:r>
              <a:rPr lang="en-ZA" dirty="0" smtClean="0"/>
              <a:t>.</a:t>
            </a:r>
            <a:endParaRPr lang="en-ZA" dirty="0"/>
          </a:p>
          <a:p>
            <a:pPr algn="just">
              <a:spcBef>
                <a:spcPts val="0"/>
              </a:spcBef>
              <a:spcAft>
                <a:spcPts val="1200"/>
              </a:spcAft>
            </a:pPr>
            <a:r>
              <a:rPr lang="en-ZA" dirty="0" smtClean="0"/>
              <a:t>The </a:t>
            </a:r>
            <a:r>
              <a:rPr lang="en-ZA" dirty="0"/>
              <a:t>Advisory Committee must make recommendations to the Minister and the Minister of Finance on the </a:t>
            </a:r>
            <a:r>
              <a:rPr lang="en-ZA" dirty="0" smtClean="0"/>
              <a:t>disbursement </a:t>
            </a:r>
            <a:r>
              <a:rPr lang="en-ZA" dirty="0"/>
              <a:t>of funds through loans or other financial </a:t>
            </a:r>
            <a:r>
              <a:rPr lang="en-ZA" dirty="0" smtClean="0"/>
              <a:t>assistance.</a:t>
            </a:r>
            <a:endParaRPr lang="en-US" altLang="en-US" dirty="0">
              <a:solidFill>
                <a:srgbClr val="000000"/>
              </a:solidFill>
            </a:endParaRPr>
          </a:p>
          <a:p>
            <a:pPr algn="just">
              <a:defRPr/>
            </a:pPr>
            <a:endParaRPr lang="en-ZA" dirty="0"/>
          </a:p>
        </p:txBody>
      </p:sp>
      <p:sp>
        <p:nvSpPr>
          <p:cNvPr id="57348" name="Title 3"/>
          <p:cNvSpPr>
            <a:spLocks noGrp="1"/>
          </p:cNvSpPr>
          <p:nvPr>
            <p:ph type="title"/>
          </p:nvPr>
        </p:nvSpPr>
        <p:spPr>
          <a:xfrm>
            <a:off x="457200" y="116632"/>
            <a:ext cx="8229600" cy="360040"/>
          </a:xfrm>
        </p:spPr>
        <p:txBody>
          <a:bodyPr/>
          <a:lstStyle/>
          <a:p>
            <a:pPr lvl="0"/>
            <a:r>
              <a:rPr lang="en-ZA" sz="2800" dirty="0" smtClean="0"/>
              <a:t>2. The Utilisation Of Fund</a:t>
            </a:r>
          </a:p>
        </p:txBody>
      </p:sp>
    </p:spTree>
    <p:extLst>
      <p:ext uri="{BB962C8B-B14F-4D97-AF65-F5344CB8AC3E}">
        <p14:creationId xmlns:p14="http://schemas.microsoft.com/office/powerpoint/2010/main" xmlns="" val="36021331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A9F7E94F-0351-42AE-A214-9614C941985C}" type="slidenum">
              <a:rPr lang="en-GB" altLang="en-US" sz="2000" smtClean="0">
                <a:solidFill>
                  <a:srgbClr val="000000"/>
                </a:solidFill>
                <a:latin typeface="Times" panose="02020603050405020304" pitchFamily="18" charset="0"/>
              </a:rPr>
              <a:pPr>
                <a:spcBef>
                  <a:spcPct val="0"/>
                </a:spcBef>
                <a:buFontTx/>
                <a:buNone/>
              </a:pPr>
              <a:t>5</a:t>
            </a:fld>
            <a:endParaRPr lang="en-GB" altLang="en-US" sz="2000" dirty="0" smtClean="0">
              <a:solidFill>
                <a:srgbClr val="000000"/>
              </a:solidFill>
              <a:latin typeface="Times" panose="02020603050405020304" pitchFamily="18" charset="0"/>
            </a:endParaRPr>
          </a:p>
        </p:txBody>
      </p:sp>
      <p:sp>
        <p:nvSpPr>
          <p:cNvPr id="3" name="Content Placeholder 2"/>
          <p:cNvSpPr>
            <a:spLocks noGrp="1"/>
          </p:cNvSpPr>
          <p:nvPr>
            <p:ph idx="1"/>
          </p:nvPr>
        </p:nvSpPr>
        <p:spPr>
          <a:xfrm>
            <a:off x="448489" y="1052736"/>
            <a:ext cx="8229600" cy="4320480"/>
          </a:xfrm>
        </p:spPr>
        <p:txBody>
          <a:bodyPr/>
          <a:lstStyle/>
          <a:p>
            <a:pPr algn="just">
              <a:lnSpc>
                <a:spcPct val="150000"/>
              </a:lnSpc>
              <a:defRPr/>
            </a:pPr>
            <a:r>
              <a:rPr lang="en-US" dirty="0"/>
              <a:t>Loans or other financial assistance are granted in accordance with an agreement entered into by the country in question and the Minister of International Relations and Cooperation (hereafter referred to as the Minister).  Assistance granted is subject to such terms and conditions as may be agreed upon by that country and the Minister, acting in each case in consultation with the Minister of Finance.</a:t>
            </a:r>
            <a:endParaRPr lang="en-ZA" dirty="0"/>
          </a:p>
          <a:p>
            <a:pPr marL="0" indent="0">
              <a:buNone/>
              <a:defRPr/>
            </a:pPr>
            <a:endParaRPr lang="en-ZA" dirty="0"/>
          </a:p>
        </p:txBody>
      </p:sp>
      <p:sp>
        <p:nvSpPr>
          <p:cNvPr id="57348" name="Title 3"/>
          <p:cNvSpPr>
            <a:spLocks noGrp="1"/>
          </p:cNvSpPr>
          <p:nvPr>
            <p:ph type="title"/>
          </p:nvPr>
        </p:nvSpPr>
        <p:spPr>
          <a:xfrm>
            <a:off x="473676" y="1302"/>
            <a:ext cx="8229600" cy="504056"/>
          </a:xfrm>
        </p:spPr>
        <p:txBody>
          <a:bodyPr/>
          <a:lstStyle/>
          <a:p>
            <a:pPr lvl="0"/>
            <a:r>
              <a:rPr lang="en-ZA" dirty="0" smtClean="0"/>
              <a:t/>
            </a:r>
            <a:br>
              <a:rPr lang="en-ZA" dirty="0" smtClean="0"/>
            </a:br>
            <a:r>
              <a:rPr lang="en-ZA" sz="2800" dirty="0" smtClean="0"/>
              <a:t>2. The Utilisation Of Fund</a:t>
            </a:r>
            <a:r>
              <a:rPr lang="en-ZA" sz="2800" dirty="0"/>
              <a:t/>
            </a:r>
            <a:br>
              <a:rPr lang="en-ZA" sz="2800" dirty="0"/>
            </a:br>
            <a:endParaRPr lang="en-ZA" sz="2800" dirty="0" smtClean="0"/>
          </a:p>
        </p:txBody>
      </p:sp>
    </p:spTree>
    <p:extLst>
      <p:ext uri="{BB962C8B-B14F-4D97-AF65-F5344CB8AC3E}">
        <p14:creationId xmlns:p14="http://schemas.microsoft.com/office/powerpoint/2010/main" xmlns="" val="507677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784976" cy="792088"/>
          </a:xfrm>
        </p:spPr>
        <p:txBody>
          <a:bodyPr/>
          <a:lstStyle/>
          <a:p>
            <a:r>
              <a:rPr lang="en-ZA" sz="2900" dirty="0"/>
              <a:t>3</a:t>
            </a:r>
            <a:r>
              <a:rPr lang="en-ZA" sz="2900" dirty="0" smtClean="0"/>
              <a:t>. </a:t>
            </a:r>
            <a:r>
              <a:rPr lang="en-ZA" sz="2800" dirty="0" smtClean="0"/>
              <a:t>Programme Performance Indicators</a:t>
            </a:r>
            <a:br>
              <a:rPr lang="en-ZA" sz="2800" dirty="0" smtClean="0"/>
            </a:br>
            <a:endParaRPr lang="en-ZA"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303027362"/>
              </p:ext>
            </p:extLst>
          </p:nvPr>
        </p:nvGraphicFramePr>
        <p:xfrm>
          <a:off x="107504" y="476672"/>
          <a:ext cx="9036496" cy="5242665"/>
        </p:xfrm>
        <a:graphic>
          <a:graphicData uri="http://schemas.openxmlformats.org/drawingml/2006/table">
            <a:tbl>
              <a:tblPr firstRow="1" firstCol="1" bandRow="1">
                <a:tableStyleId>{5C22544A-7EE6-4342-B048-85BDC9FD1C3A}</a:tableStyleId>
              </a:tblPr>
              <a:tblGrid>
                <a:gridCol w="3113414"/>
                <a:gridCol w="2581856"/>
                <a:gridCol w="3341226"/>
              </a:tblGrid>
              <a:tr h="501883">
                <a:tc>
                  <a:txBody>
                    <a:bodyPr/>
                    <a:lstStyle/>
                    <a:p>
                      <a:pPr>
                        <a:lnSpc>
                          <a:spcPct val="115000"/>
                        </a:lnSpc>
                        <a:spcAft>
                          <a:spcPts val="1000"/>
                        </a:spcAft>
                      </a:pPr>
                      <a:r>
                        <a:rPr lang="en-US" sz="1600" dirty="0" smtClean="0">
                          <a:solidFill>
                            <a:schemeClr val="tx1"/>
                          </a:solidFill>
                          <a:effectLst/>
                        </a:rPr>
                        <a:t>Strategic objective</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US" sz="1600" dirty="0">
                          <a:solidFill>
                            <a:schemeClr val="tx1"/>
                          </a:solidFill>
                          <a:effectLst/>
                        </a:rPr>
                        <a:t>OBJECTIVE STATEMENT</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US" sz="1600" dirty="0">
                          <a:solidFill>
                            <a:schemeClr val="tx1"/>
                          </a:solidFill>
                          <a:effectLst/>
                        </a:rPr>
                        <a:t>TARGET</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015157">
                <a:tc>
                  <a:txBody>
                    <a:bodyPr/>
                    <a:lstStyle/>
                    <a:p>
                      <a:pPr>
                        <a:lnSpc>
                          <a:spcPct val="115000"/>
                        </a:lnSpc>
                        <a:spcAft>
                          <a:spcPts val="1000"/>
                        </a:spcAft>
                      </a:pPr>
                      <a:r>
                        <a:rPr lang="en-US" sz="1600" dirty="0">
                          <a:solidFill>
                            <a:schemeClr val="tx1"/>
                          </a:solidFill>
                          <a:effectLst/>
                        </a:rPr>
                        <a:t>To promote democracy and good governance</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US" sz="1600" dirty="0">
                          <a:solidFill>
                            <a:schemeClr val="tx1"/>
                          </a:solidFill>
                          <a:effectLst/>
                        </a:rPr>
                        <a:t>Support the holding of democratic elections in identified countries on the </a:t>
                      </a:r>
                      <a:r>
                        <a:rPr lang="en-US" sz="1600" dirty="0" smtClean="0">
                          <a:solidFill>
                            <a:schemeClr val="tx1"/>
                          </a:solidFill>
                          <a:effectLst/>
                        </a:rPr>
                        <a:t>continent</a:t>
                      </a:r>
                    </a:p>
                  </a:txBody>
                  <a:tcPr marL="68580" marR="68580" marT="0" marB="0"/>
                </a:tc>
                <a:tc>
                  <a:txBody>
                    <a:bodyPr/>
                    <a:lstStyle/>
                    <a:p>
                      <a:pPr marL="0" algn="l" defTabSz="914400" rtl="0" eaLnBrk="1" latinLnBrk="0" hangingPunct="1">
                        <a:lnSpc>
                          <a:spcPct val="115000"/>
                        </a:lnSpc>
                        <a:spcAft>
                          <a:spcPts val="1000"/>
                        </a:spcAft>
                      </a:pPr>
                      <a:r>
                        <a:rPr lang="en-ZA" sz="1600" kern="1200" dirty="0" smtClean="0">
                          <a:solidFill>
                            <a:schemeClr val="tx1"/>
                          </a:solidFill>
                          <a:effectLst/>
                          <a:latin typeface="+mn-lt"/>
                          <a:ea typeface="+mn-ea"/>
                          <a:cs typeface="+mn-cs"/>
                        </a:rPr>
                        <a:t>100% of approved disbursement to support</a:t>
                      </a:r>
                      <a:r>
                        <a:rPr lang="en-ZA" sz="1600" kern="1200" baseline="0" dirty="0" smtClean="0">
                          <a:solidFill>
                            <a:schemeClr val="tx1"/>
                          </a:solidFill>
                          <a:effectLst/>
                          <a:latin typeface="+mn-lt"/>
                          <a:ea typeface="+mn-ea"/>
                          <a:cs typeface="+mn-cs"/>
                        </a:rPr>
                        <a:t> </a:t>
                      </a:r>
                      <a:r>
                        <a:rPr lang="en-ZA" sz="1600" kern="1200" dirty="0" smtClean="0">
                          <a:solidFill>
                            <a:schemeClr val="tx1"/>
                          </a:solidFill>
                          <a:effectLst/>
                          <a:latin typeface="+mn-lt"/>
                          <a:ea typeface="+mn-ea"/>
                          <a:cs typeface="+mn-cs"/>
                        </a:rPr>
                        <a:t>democracy and good governance processed</a:t>
                      </a:r>
                      <a:endParaRPr lang="en-ZA" sz="1600" kern="1200" dirty="0">
                        <a:solidFill>
                          <a:schemeClr val="tx1"/>
                        </a:solidFill>
                        <a:effectLst/>
                        <a:latin typeface="+mn-lt"/>
                        <a:ea typeface="+mn-ea"/>
                        <a:cs typeface="+mn-cs"/>
                      </a:endParaRPr>
                    </a:p>
                  </a:txBody>
                  <a:tcPr marL="68580" marR="68580" marT="0" marB="0"/>
                </a:tc>
              </a:tr>
              <a:tr h="896733">
                <a:tc>
                  <a:txBody>
                    <a:bodyPr/>
                    <a:lstStyle/>
                    <a:p>
                      <a:pPr marL="0" algn="l" defTabSz="914400" rtl="0" eaLnBrk="1" latinLnBrk="0" hangingPunct="1">
                        <a:lnSpc>
                          <a:spcPct val="115000"/>
                        </a:lnSpc>
                        <a:spcAft>
                          <a:spcPts val="1000"/>
                        </a:spcAft>
                      </a:pPr>
                      <a:r>
                        <a:rPr lang="en-US" sz="1600" kern="1200" dirty="0">
                          <a:solidFill>
                            <a:schemeClr val="tx1"/>
                          </a:solidFill>
                          <a:effectLst/>
                          <a:latin typeface="+mn-lt"/>
                          <a:ea typeface="+mn-ea"/>
                          <a:cs typeface="+mn-cs"/>
                        </a:rPr>
                        <a:t>To contribute to human resource development</a:t>
                      </a:r>
                      <a:endParaRPr lang="en-ZA" sz="1600" kern="1200" dirty="0">
                        <a:solidFill>
                          <a:schemeClr val="tx1"/>
                        </a:solidFill>
                        <a:effectLst/>
                        <a:latin typeface="+mn-lt"/>
                        <a:ea typeface="+mn-ea"/>
                        <a:cs typeface="+mn-cs"/>
                      </a:endParaRPr>
                    </a:p>
                  </a:txBody>
                  <a:tcPr marL="68580" marR="68580" marT="0" marB="0"/>
                </a:tc>
                <a:tc>
                  <a:txBody>
                    <a:bodyPr/>
                    <a:lstStyle/>
                    <a:p>
                      <a:pPr marL="0" algn="l" defTabSz="914400" rtl="0" eaLnBrk="1" latinLnBrk="0" hangingPunct="1">
                        <a:lnSpc>
                          <a:spcPct val="115000"/>
                        </a:lnSpc>
                        <a:spcAft>
                          <a:spcPts val="1000"/>
                        </a:spcAft>
                      </a:pPr>
                      <a:r>
                        <a:rPr lang="en-US" sz="1600" kern="1200" dirty="0">
                          <a:solidFill>
                            <a:schemeClr val="tx1"/>
                          </a:solidFill>
                          <a:effectLst/>
                          <a:latin typeface="+mn-lt"/>
                          <a:ea typeface="+mn-ea"/>
                          <a:cs typeface="+mn-cs"/>
                        </a:rPr>
                        <a:t>Develop and provide identified training </a:t>
                      </a:r>
                      <a:r>
                        <a:rPr lang="en-US" sz="1600" kern="1200" dirty="0" err="1" smtClean="0">
                          <a:solidFill>
                            <a:schemeClr val="tx1"/>
                          </a:solidFill>
                          <a:effectLst/>
                          <a:latin typeface="+mn-lt"/>
                          <a:ea typeface="+mn-ea"/>
                          <a:cs typeface="+mn-cs"/>
                        </a:rPr>
                        <a:t>programmes</a:t>
                      </a:r>
                      <a:endParaRPr lang="en-US" sz="1600" kern="1200" dirty="0" smtClean="0">
                        <a:solidFill>
                          <a:schemeClr val="tx1"/>
                        </a:solidFill>
                        <a:effectLst/>
                        <a:latin typeface="+mn-lt"/>
                        <a:ea typeface="+mn-ea"/>
                        <a:cs typeface="+mn-cs"/>
                      </a:endParaRPr>
                    </a:p>
                  </a:txBody>
                  <a:tcPr marL="68580" marR="68580" marT="0" marB="0"/>
                </a:tc>
                <a:tc>
                  <a:txBody>
                    <a:bodyPr/>
                    <a:lstStyle/>
                    <a:p>
                      <a:pPr marL="0" algn="l" defTabSz="914400" rtl="0" eaLnBrk="1" latinLnBrk="0" hangingPunct="1">
                        <a:lnSpc>
                          <a:spcPct val="115000"/>
                        </a:lnSpc>
                        <a:spcAft>
                          <a:spcPts val="1000"/>
                        </a:spcAft>
                      </a:pPr>
                      <a:r>
                        <a:rPr lang="en-GB" sz="1600" kern="1200" dirty="0">
                          <a:solidFill>
                            <a:schemeClr val="tx1"/>
                          </a:solidFill>
                          <a:effectLst/>
                          <a:latin typeface="+mn-lt"/>
                          <a:ea typeface="+mn-ea"/>
                          <a:cs typeface="+mn-cs"/>
                        </a:rPr>
                        <a:t>100% of approved disbursement to support capacity-building processed </a:t>
                      </a:r>
                      <a:endParaRPr lang="en-GB" sz="1600" kern="1200" dirty="0" smtClean="0">
                        <a:solidFill>
                          <a:schemeClr val="tx1"/>
                        </a:solidFill>
                        <a:effectLst/>
                        <a:latin typeface="+mn-lt"/>
                        <a:ea typeface="+mn-ea"/>
                        <a:cs typeface="+mn-cs"/>
                      </a:endParaRPr>
                    </a:p>
                    <a:p>
                      <a:pPr marL="0" algn="l" defTabSz="914400" rtl="0" eaLnBrk="1" latinLnBrk="0" hangingPunct="1">
                        <a:lnSpc>
                          <a:spcPct val="115000"/>
                        </a:lnSpc>
                        <a:spcAft>
                          <a:spcPts val="1000"/>
                        </a:spcAft>
                      </a:pPr>
                      <a:endParaRPr lang="en-ZA" sz="1600" kern="1200" dirty="0">
                        <a:solidFill>
                          <a:schemeClr val="tx1"/>
                        </a:solidFill>
                        <a:effectLst/>
                        <a:latin typeface="+mn-lt"/>
                        <a:ea typeface="+mn-ea"/>
                        <a:cs typeface="+mn-cs"/>
                      </a:endParaRPr>
                    </a:p>
                  </a:txBody>
                  <a:tcPr marL="68580" marR="68580" marT="0" marB="0"/>
                </a:tc>
              </a:tr>
              <a:tr h="1398719">
                <a:tc>
                  <a:txBody>
                    <a:bodyPr/>
                    <a:lstStyle/>
                    <a:p>
                      <a:pPr>
                        <a:lnSpc>
                          <a:spcPct val="115000"/>
                        </a:lnSpc>
                        <a:spcAft>
                          <a:spcPts val="1000"/>
                        </a:spcAft>
                      </a:pPr>
                      <a:r>
                        <a:rPr lang="en-US" sz="1600" dirty="0">
                          <a:solidFill>
                            <a:schemeClr val="tx1"/>
                          </a:solidFill>
                          <a:effectLst/>
                        </a:rPr>
                        <a:t>To support socio-economic development and integration</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US" sz="1600" dirty="0">
                          <a:solidFill>
                            <a:schemeClr val="tx1"/>
                          </a:solidFill>
                          <a:effectLst/>
                        </a:rPr>
                        <a:t>Support the implementation of socio-economic development and integration projects </a:t>
                      </a:r>
                      <a:endParaRPr lang="en-US" sz="1600" dirty="0" smtClean="0">
                        <a:solidFill>
                          <a:schemeClr val="tx1"/>
                        </a:solidFill>
                        <a:effectLst/>
                      </a:endParaRPr>
                    </a:p>
                  </a:txBody>
                  <a:tcPr marL="68580" marR="68580" marT="0" marB="0"/>
                </a:tc>
                <a:tc>
                  <a:txBody>
                    <a:bodyPr/>
                    <a:lstStyle/>
                    <a:p>
                      <a:pPr>
                        <a:lnSpc>
                          <a:spcPct val="115000"/>
                        </a:lnSpc>
                        <a:spcAft>
                          <a:spcPts val="1000"/>
                        </a:spcAft>
                      </a:pPr>
                      <a:r>
                        <a:rPr lang="en-GB" sz="1600" dirty="0">
                          <a:solidFill>
                            <a:schemeClr val="tx1"/>
                          </a:solidFill>
                          <a:effectLst/>
                        </a:rPr>
                        <a:t>100% of approved disbursement to support socio-economic development  and  integration processed </a:t>
                      </a:r>
                      <a:endParaRPr lang="en-GB" sz="1600" dirty="0" smtClean="0">
                        <a:solidFill>
                          <a:schemeClr val="tx1"/>
                        </a:solidFill>
                        <a:effectLst/>
                      </a:endParaRPr>
                    </a:p>
                    <a:p>
                      <a:pPr>
                        <a:lnSpc>
                          <a:spcPct val="115000"/>
                        </a:lnSpc>
                        <a:spcAft>
                          <a:spcPts val="1000"/>
                        </a:spcAft>
                      </a:pP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41374">
                <a:tc>
                  <a:txBody>
                    <a:bodyPr/>
                    <a:lstStyle/>
                    <a:p>
                      <a:pPr>
                        <a:lnSpc>
                          <a:spcPct val="115000"/>
                        </a:lnSpc>
                        <a:spcAft>
                          <a:spcPts val="1000"/>
                        </a:spcAft>
                      </a:pPr>
                      <a:r>
                        <a:rPr lang="en-US" sz="1600" dirty="0">
                          <a:solidFill>
                            <a:schemeClr val="tx1"/>
                          </a:solidFill>
                          <a:effectLst/>
                        </a:rPr>
                        <a:t>To contribute to PCRD</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US" sz="1600" dirty="0">
                          <a:solidFill>
                            <a:schemeClr val="tx1"/>
                          </a:solidFill>
                          <a:effectLst/>
                        </a:rPr>
                        <a:t>Support PCRD efforts on the continent </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600" dirty="0">
                          <a:solidFill>
                            <a:schemeClr val="tx1"/>
                          </a:solidFill>
                          <a:effectLst/>
                        </a:rPr>
                        <a:t>100% of approved disbursement for PCRD processed </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xmlns="" val="34808337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784976" cy="504056"/>
          </a:xfrm>
        </p:spPr>
        <p:txBody>
          <a:bodyPr/>
          <a:lstStyle/>
          <a:p>
            <a:r>
              <a:rPr lang="en-ZA" sz="2900" dirty="0" smtClean="0"/>
              <a:t>3</a:t>
            </a:r>
            <a:r>
              <a:rPr lang="en-ZA" sz="2800" dirty="0" smtClean="0"/>
              <a:t>. Programme Performance Indicators</a:t>
            </a:r>
            <a:br>
              <a:rPr lang="en-ZA" sz="2800" dirty="0" smtClean="0"/>
            </a:br>
            <a:endParaRPr lang="en-ZA"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100011189"/>
              </p:ext>
            </p:extLst>
          </p:nvPr>
        </p:nvGraphicFramePr>
        <p:xfrm>
          <a:off x="179512" y="476672"/>
          <a:ext cx="8824405" cy="5096182"/>
        </p:xfrm>
        <a:graphic>
          <a:graphicData uri="http://schemas.openxmlformats.org/drawingml/2006/table">
            <a:tbl>
              <a:tblPr firstRow="1" firstCol="1" bandRow="1">
                <a:tableStyleId>{5C22544A-7EE6-4342-B048-85BDC9FD1C3A}</a:tableStyleId>
              </a:tblPr>
              <a:tblGrid>
                <a:gridCol w="3040341"/>
                <a:gridCol w="2521259"/>
                <a:gridCol w="3262805"/>
              </a:tblGrid>
              <a:tr h="879836">
                <a:tc>
                  <a:txBody>
                    <a:bodyPr/>
                    <a:lstStyle/>
                    <a:p>
                      <a:pPr>
                        <a:lnSpc>
                          <a:spcPct val="115000"/>
                        </a:lnSpc>
                        <a:spcAft>
                          <a:spcPts val="1000"/>
                        </a:spcAft>
                      </a:pPr>
                      <a:r>
                        <a:rPr lang="en-US" sz="1600" dirty="0">
                          <a:solidFill>
                            <a:schemeClr val="tx1"/>
                          </a:solidFill>
                          <a:effectLst/>
                        </a:rPr>
                        <a:t>STRATEGIC OBJECTIVE</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US" sz="1600" dirty="0">
                          <a:solidFill>
                            <a:schemeClr val="tx1"/>
                          </a:solidFill>
                          <a:effectLst/>
                        </a:rPr>
                        <a:t>OBJECTIVE STATEMENT</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US" sz="1600" dirty="0">
                          <a:solidFill>
                            <a:schemeClr val="tx1"/>
                          </a:solidFill>
                          <a:effectLst/>
                        </a:rPr>
                        <a:t>TARGET</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20364">
                <a:tc>
                  <a:txBody>
                    <a:bodyPr/>
                    <a:lstStyle/>
                    <a:p>
                      <a:pPr>
                        <a:lnSpc>
                          <a:spcPct val="115000"/>
                        </a:lnSpc>
                        <a:spcAft>
                          <a:spcPts val="1000"/>
                        </a:spcAft>
                      </a:pPr>
                      <a:r>
                        <a:rPr lang="en-US" sz="1600" dirty="0">
                          <a:solidFill>
                            <a:schemeClr val="tx1"/>
                          </a:solidFill>
                          <a:effectLst/>
                        </a:rPr>
                        <a:t>To provide humanitarian assistance and disaster relief</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US" sz="1600" dirty="0">
                          <a:solidFill>
                            <a:schemeClr val="tx1"/>
                          </a:solidFill>
                          <a:effectLst/>
                        </a:rPr>
                        <a:t>Assist countries that are in need of humanitarian assistance and disaster </a:t>
                      </a:r>
                      <a:r>
                        <a:rPr lang="en-US" sz="1600" dirty="0" smtClean="0">
                          <a:solidFill>
                            <a:schemeClr val="tx1"/>
                          </a:solidFill>
                          <a:effectLst/>
                        </a:rPr>
                        <a:t>relief</a:t>
                      </a:r>
                    </a:p>
                  </a:txBody>
                  <a:tcPr marL="68580" marR="68580" marT="0" marB="0"/>
                </a:tc>
                <a:tc>
                  <a:txBody>
                    <a:bodyPr/>
                    <a:lstStyle/>
                    <a:p>
                      <a:pPr>
                        <a:lnSpc>
                          <a:spcPct val="115000"/>
                        </a:lnSpc>
                        <a:spcAft>
                          <a:spcPts val="1000"/>
                        </a:spcAft>
                      </a:pPr>
                      <a:r>
                        <a:rPr lang="en-GB" sz="1600" dirty="0">
                          <a:solidFill>
                            <a:schemeClr val="tx1"/>
                          </a:solidFill>
                          <a:effectLst/>
                        </a:rPr>
                        <a:t>100% of approved disbursement for humanitarian assistance processed </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71404">
                <a:tc>
                  <a:txBody>
                    <a:bodyPr/>
                    <a:lstStyle/>
                    <a:p>
                      <a:pPr marL="0" algn="l" defTabSz="914400" rtl="0" eaLnBrk="1" latinLnBrk="0" hangingPunct="1">
                        <a:lnSpc>
                          <a:spcPct val="115000"/>
                        </a:lnSpc>
                        <a:spcAft>
                          <a:spcPts val="1000"/>
                        </a:spcAft>
                      </a:pPr>
                      <a:r>
                        <a:rPr lang="en-US" sz="1600" b="1" kern="1200" dirty="0">
                          <a:solidFill>
                            <a:schemeClr val="tx1"/>
                          </a:solidFill>
                          <a:effectLst/>
                          <a:latin typeface="+mn-lt"/>
                          <a:ea typeface="+mn-ea"/>
                          <a:cs typeface="+mn-cs"/>
                        </a:rPr>
                        <a:t>To support cooperation between South Africa and other countries</a:t>
                      </a:r>
                      <a:endParaRPr lang="en-ZA" sz="1600" b="1" kern="1200" dirty="0">
                        <a:solidFill>
                          <a:schemeClr val="tx1"/>
                        </a:solidFill>
                        <a:effectLst/>
                        <a:latin typeface="+mn-lt"/>
                        <a:ea typeface="+mn-ea"/>
                        <a:cs typeface="+mn-cs"/>
                      </a:endParaRPr>
                    </a:p>
                  </a:txBody>
                  <a:tcPr marL="68580" marR="68580" marT="0" marB="0"/>
                </a:tc>
                <a:tc>
                  <a:txBody>
                    <a:bodyPr/>
                    <a:lstStyle/>
                    <a:p>
                      <a:pPr marL="0" algn="l" defTabSz="914400" rtl="0" eaLnBrk="1" latinLnBrk="0" hangingPunct="1">
                        <a:lnSpc>
                          <a:spcPct val="115000"/>
                        </a:lnSpc>
                        <a:spcAft>
                          <a:spcPts val="1000"/>
                        </a:spcAft>
                      </a:pPr>
                      <a:r>
                        <a:rPr lang="en-US" sz="1600" b="0" kern="1200" dirty="0">
                          <a:solidFill>
                            <a:schemeClr val="tx1"/>
                          </a:solidFill>
                          <a:effectLst/>
                          <a:latin typeface="+mn-lt"/>
                          <a:ea typeface="+mn-ea"/>
                          <a:cs typeface="+mn-cs"/>
                        </a:rPr>
                        <a:t>Implement bilateral and trilateral cooperation agreements  </a:t>
                      </a:r>
                      <a:endParaRPr lang="en-ZA" sz="1600" b="0" kern="1200" dirty="0">
                        <a:solidFill>
                          <a:schemeClr val="tx1"/>
                        </a:solidFill>
                        <a:effectLst/>
                        <a:latin typeface="+mn-lt"/>
                        <a:ea typeface="+mn-ea"/>
                        <a:cs typeface="+mn-cs"/>
                      </a:endParaRPr>
                    </a:p>
                  </a:txBody>
                  <a:tcPr marL="68580" marR="68580" marT="0" marB="0"/>
                </a:tc>
                <a:tc>
                  <a:txBody>
                    <a:bodyPr/>
                    <a:lstStyle/>
                    <a:p>
                      <a:pPr marL="0" algn="l" defTabSz="914400" rtl="0" eaLnBrk="1" latinLnBrk="0" hangingPunct="1">
                        <a:lnSpc>
                          <a:spcPct val="115000"/>
                        </a:lnSpc>
                        <a:spcAft>
                          <a:spcPts val="1000"/>
                        </a:spcAft>
                      </a:pPr>
                      <a:r>
                        <a:rPr lang="en-GB" sz="1600" b="0" kern="1200" dirty="0">
                          <a:solidFill>
                            <a:schemeClr val="tx1"/>
                          </a:solidFill>
                          <a:effectLst/>
                          <a:latin typeface="+mn-lt"/>
                          <a:ea typeface="+mn-ea"/>
                          <a:cs typeface="+mn-cs"/>
                        </a:rPr>
                        <a:t>100% of approved disbursement for cooperation processed </a:t>
                      </a:r>
                      <a:endParaRPr lang="en-ZA" sz="1600" b="0" kern="1200" dirty="0">
                        <a:solidFill>
                          <a:schemeClr val="tx1"/>
                        </a:solidFill>
                        <a:effectLst/>
                        <a:latin typeface="+mn-lt"/>
                        <a:ea typeface="+mn-ea"/>
                        <a:cs typeface="+mn-cs"/>
                      </a:endParaRPr>
                    </a:p>
                  </a:txBody>
                  <a:tcPr marL="68580" marR="68580" marT="0" marB="0"/>
                </a:tc>
              </a:tr>
              <a:tr h="570938">
                <a:tc>
                  <a:txBody>
                    <a:bodyPr/>
                    <a:lstStyle/>
                    <a:p>
                      <a:pPr marL="0" algn="l" defTabSz="914400" rtl="0" eaLnBrk="1" latinLnBrk="0" hangingPunct="1">
                        <a:lnSpc>
                          <a:spcPct val="115000"/>
                        </a:lnSpc>
                        <a:spcAft>
                          <a:spcPts val="1000"/>
                        </a:spcAft>
                      </a:pPr>
                      <a:r>
                        <a:rPr lang="en-ZA" sz="1600" b="1" kern="1200" dirty="0" smtClean="0">
                          <a:solidFill>
                            <a:schemeClr val="tx1"/>
                          </a:solidFill>
                          <a:effectLst/>
                          <a:latin typeface="+mn-lt"/>
                          <a:ea typeface="+mn-ea"/>
                          <a:cs typeface="+mn-cs"/>
                        </a:rPr>
                        <a:t>Percentage of active projects monitored for compliance with concurrence received </a:t>
                      </a:r>
                      <a:endParaRPr lang="en-ZA" sz="1600" b="1" kern="1200" dirty="0">
                        <a:solidFill>
                          <a:schemeClr val="tx1"/>
                        </a:solidFill>
                        <a:effectLst/>
                        <a:latin typeface="+mn-lt"/>
                        <a:ea typeface="+mn-ea"/>
                        <a:cs typeface="+mn-cs"/>
                      </a:endParaRPr>
                    </a:p>
                  </a:txBody>
                  <a:tcPr marL="68580" marR="68580" marT="0" marB="0"/>
                </a:tc>
                <a:tc>
                  <a:txBody>
                    <a:bodyPr/>
                    <a:lstStyle/>
                    <a:p>
                      <a:pPr marL="0" algn="l" defTabSz="914400" rtl="0" eaLnBrk="1" latinLnBrk="0" hangingPunct="1">
                        <a:lnSpc>
                          <a:spcPct val="115000"/>
                        </a:lnSpc>
                        <a:spcAft>
                          <a:spcPts val="1000"/>
                        </a:spcAft>
                      </a:pPr>
                      <a:r>
                        <a:rPr lang="en-ZA" sz="1600" b="0" kern="1200" dirty="0" smtClean="0">
                          <a:solidFill>
                            <a:schemeClr val="tx1"/>
                          </a:solidFill>
                          <a:effectLst/>
                          <a:latin typeface="+mn-lt"/>
                          <a:ea typeface="+mn-ea"/>
                          <a:cs typeface="+mn-cs"/>
                        </a:rPr>
                        <a:t>Monitor compliance with concurrence</a:t>
                      </a:r>
                      <a:endParaRPr lang="en-ZA" sz="1600" b="0" kern="1200" dirty="0">
                        <a:solidFill>
                          <a:schemeClr val="tx1"/>
                        </a:solidFill>
                        <a:effectLst/>
                        <a:latin typeface="+mn-lt"/>
                        <a:ea typeface="+mn-ea"/>
                        <a:cs typeface="+mn-cs"/>
                      </a:endParaRPr>
                    </a:p>
                  </a:txBody>
                  <a:tcPr marL="68580" marR="68580" marT="0" marB="0"/>
                </a:tc>
                <a:tc>
                  <a:txBody>
                    <a:bodyPr/>
                    <a:lstStyle/>
                    <a:p>
                      <a:pPr marL="0" algn="l" defTabSz="914400" rtl="0" eaLnBrk="1" latinLnBrk="0" hangingPunct="1">
                        <a:lnSpc>
                          <a:spcPct val="115000"/>
                        </a:lnSpc>
                        <a:spcAft>
                          <a:spcPts val="1000"/>
                        </a:spcAft>
                      </a:pPr>
                      <a:r>
                        <a:rPr lang="en-GB" sz="1600" b="0" kern="1200" dirty="0" smtClean="0">
                          <a:solidFill>
                            <a:schemeClr val="tx1"/>
                          </a:solidFill>
                          <a:effectLst/>
                          <a:latin typeface="+mn-lt"/>
                          <a:ea typeface="+mn-ea"/>
                          <a:cs typeface="+mn-cs"/>
                        </a:rPr>
                        <a:t>100% of active projects monitored </a:t>
                      </a:r>
                      <a:endParaRPr lang="en-ZA" sz="1600" b="0" kern="1200" dirty="0">
                        <a:solidFill>
                          <a:schemeClr val="tx1"/>
                        </a:solidFill>
                        <a:effectLst/>
                        <a:latin typeface="+mn-lt"/>
                        <a:ea typeface="+mn-ea"/>
                        <a:cs typeface="+mn-cs"/>
                      </a:endParaRPr>
                    </a:p>
                  </a:txBody>
                  <a:tcPr marL="68580" marR="68580" marT="0" marB="0"/>
                </a:tc>
              </a:tr>
              <a:tr h="570938">
                <a:tc>
                  <a:txBody>
                    <a:bodyPr/>
                    <a:lstStyle/>
                    <a:p>
                      <a:pPr marL="0" algn="l" defTabSz="914400" rtl="0" eaLnBrk="1" latinLnBrk="0" hangingPunct="1">
                        <a:lnSpc>
                          <a:spcPct val="115000"/>
                        </a:lnSpc>
                        <a:spcAft>
                          <a:spcPts val="1000"/>
                        </a:spcAft>
                      </a:pPr>
                      <a:r>
                        <a:rPr lang="en-ZA" sz="1600" b="1" kern="1200" dirty="0" smtClean="0">
                          <a:solidFill>
                            <a:schemeClr val="tx1"/>
                          </a:solidFill>
                          <a:effectLst/>
                          <a:latin typeface="+mn-lt"/>
                          <a:ea typeface="+mn-ea"/>
                          <a:cs typeface="+mn-cs"/>
                        </a:rPr>
                        <a:t>Percentage of project progress reports for active projects</a:t>
                      </a:r>
                      <a:endParaRPr lang="en-ZA" sz="1600" b="1" kern="1200" dirty="0">
                        <a:solidFill>
                          <a:schemeClr val="tx1"/>
                        </a:solidFill>
                        <a:effectLst/>
                        <a:latin typeface="+mn-lt"/>
                        <a:ea typeface="+mn-ea"/>
                        <a:cs typeface="+mn-cs"/>
                      </a:endParaRPr>
                    </a:p>
                  </a:txBody>
                  <a:tcPr marL="68580" marR="68580" marT="0" marB="0"/>
                </a:tc>
                <a:tc>
                  <a:txBody>
                    <a:bodyPr/>
                    <a:lstStyle/>
                    <a:p>
                      <a:pPr marL="0" algn="l" defTabSz="914400" rtl="0" eaLnBrk="1" latinLnBrk="0" hangingPunct="1">
                        <a:lnSpc>
                          <a:spcPct val="115000"/>
                        </a:lnSpc>
                        <a:spcAft>
                          <a:spcPts val="1000"/>
                        </a:spcAft>
                      </a:pPr>
                      <a:r>
                        <a:rPr lang="en-ZA" sz="1600" b="0" kern="1200" dirty="0" smtClean="0">
                          <a:solidFill>
                            <a:schemeClr val="tx1"/>
                          </a:solidFill>
                          <a:effectLst/>
                          <a:latin typeface="+mn-lt"/>
                          <a:ea typeface="+mn-ea"/>
                          <a:cs typeface="+mn-cs"/>
                        </a:rPr>
                        <a:t>Monitor project implementation</a:t>
                      </a:r>
                    </a:p>
                  </a:txBody>
                  <a:tcPr marL="68580" marR="68580" marT="0" marB="0"/>
                </a:tc>
                <a:tc>
                  <a:txBody>
                    <a:bodyPr/>
                    <a:lstStyle/>
                    <a:p>
                      <a:pPr marL="0" algn="l" defTabSz="914400" rtl="0" eaLnBrk="1" latinLnBrk="0" hangingPunct="1">
                        <a:lnSpc>
                          <a:spcPct val="115000"/>
                        </a:lnSpc>
                        <a:spcAft>
                          <a:spcPts val="1000"/>
                        </a:spcAft>
                      </a:pPr>
                      <a:r>
                        <a:rPr lang="en-ZA" sz="1600" b="0" kern="1200" dirty="0" smtClean="0">
                          <a:solidFill>
                            <a:schemeClr val="tx1"/>
                          </a:solidFill>
                          <a:effectLst/>
                          <a:latin typeface="+mn-lt"/>
                          <a:ea typeface="+mn-ea"/>
                          <a:cs typeface="+mn-cs"/>
                        </a:rPr>
                        <a:t>100% project oversight reports for active projects</a:t>
                      </a:r>
                      <a:endParaRPr lang="en-ZA" sz="1600" b="0" kern="1200" dirty="0">
                        <a:solidFill>
                          <a:schemeClr val="tx1"/>
                        </a:solidFill>
                        <a:effectLst/>
                        <a:latin typeface="+mn-lt"/>
                        <a:ea typeface="+mn-ea"/>
                        <a:cs typeface="+mn-cs"/>
                      </a:endParaRPr>
                    </a:p>
                  </a:txBody>
                  <a:tcPr marL="68580" marR="68580" marT="0" marB="0"/>
                </a:tc>
              </a:tr>
              <a:tr h="570938">
                <a:tc>
                  <a:txBody>
                    <a:bodyPr/>
                    <a:lstStyle/>
                    <a:p>
                      <a:pPr marL="0" algn="l" defTabSz="914400" rtl="0" eaLnBrk="1" latinLnBrk="0" hangingPunct="1">
                        <a:lnSpc>
                          <a:spcPct val="115000"/>
                        </a:lnSpc>
                        <a:spcAft>
                          <a:spcPts val="1000"/>
                        </a:spcAft>
                      </a:pPr>
                      <a:r>
                        <a:rPr lang="en-ZA" sz="1600" b="1" kern="1200" dirty="0" smtClean="0">
                          <a:solidFill>
                            <a:schemeClr val="tx1"/>
                          </a:solidFill>
                          <a:effectLst/>
                          <a:latin typeface="+mn-lt"/>
                          <a:ea typeface="+mn-ea"/>
                          <a:cs typeface="+mn-cs"/>
                        </a:rPr>
                        <a:t>Percentage of closed projects with close-out reports</a:t>
                      </a:r>
                      <a:endParaRPr lang="en-ZA" sz="1600" b="1" kern="1200" dirty="0">
                        <a:solidFill>
                          <a:schemeClr val="tx1"/>
                        </a:solidFill>
                        <a:effectLst/>
                        <a:latin typeface="+mn-lt"/>
                        <a:ea typeface="+mn-ea"/>
                        <a:cs typeface="+mn-cs"/>
                      </a:endParaRPr>
                    </a:p>
                  </a:txBody>
                  <a:tcPr marL="68580" marR="68580" marT="0" marB="0"/>
                </a:tc>
                <a:tc>
                  <a:txBody>
                    <a:bodyPr/>
                    <a:lstStyle/>
                    <a:p>
                      <a:pPr marL="0" algn="l" defTabSz="914400" rtl="0" eaLnBrk="1" latinLnBrk="0" hangingPunct="1">
                        <a:lnSpc>
                          <a:spcPct val="115000"/>
                        </a:lnSpc>
                        <a:spcAft>
                          <a:spcPts val="1000"/>
                        </a:spcAft>
                      </a:pPr>
                      <a:r>
                        <a:rPr lang="en-ZA" sz="1600" b="0" kern="1200" dirty="0" smtClean="0">
                          <a:solidFill>
                            <a:schemeClr val="tx1"/>
                          </a:solidFill>
                          <a:effectLst/>
                          <a:latin typeface="+mn-lt"/>
                          <a:ea typeface="+mn-ea"/>
                          <a:cs typeface="+mn-cs"/>
                        </a:rPr>
                        <a:t>Monitor project closure</a:t>
                      </a:r>
                      <a:endParaRPr lang="en-ZA" sz="1600" b="0" kern="1200" dirty="0">
                        <a:solidFill>
                          <a:schemeClr val="tx1"/>
                        </a:solidFill>
                        <a:effectLst/>
                        <a:latin typeface="+mn-lt"/>
                        <a:ea typeface="+mn-ea"/>
                        <a:cs typeface="+mn-cs"/>
                      </a:endParaRPr>
                    </a:p>
                  </a:txBody>
                  <a:tcPr marL="68580" marR="68580" marT="0" marB="0"/>
                </a:tc>
                <a:tc>
                  <a:txBody>
                    <a:bodyPr/>
                    <a:lstStyle/>
                    <a:p>
                      <a:pPr marL="0" algn="l" defTabSz="914400" rtl="0" eaLnBrk="1" latinLnBrk="0" hangingPunct="1">
                        <a:lnSpc>
                          <a:spcPct val="115000"/>
                        </a:lnSpc>
                        <a:spcAft>
                          <a:spcPts val="1000"/>
                        </a:spcAft>
                      </a:pPr>
                      <a:r>
                        <a:rPr lang="en-ZA" sz="1600" b="0" kern="1200" dirty="0" smtClean="0">
                          <a:solidFill>
                            <a:schemeClr val="tx1"/>
                          </a:solidFill>
                          <a:effectLst/>
                          <a:latin typeface="+mn-lt"/>
                          <a:ea typeface="+mn-ea"/>
                          <a:cs typeface="+mn-cs"/>
                        </a:rPr>
                        <a:t>100% of closed projects with close-out reports</a:t>
                      </a:r>
                      <a:endParaRPr lang="en-ZA" sz="1600" b="0" kern="1200" dirty="0">
                        <a:solidFill>
                          <a:schemeClr val="tx1"/>
                        </a:solidFill>
                        <a:effectLst/>
                        <a:latin typeface="+mn-lt"/>
                        <a:ea typeface="+mn-ea"/>
                        <a:cs typeface="+mn-cs"/>
                      </a:endParaRPr>
                    </a:p>
                  </a:txBody>
                  <a:tcPr marL="68580" marR="68580" marT="0" marB="0"/>
                </a:tc>
              </a:tr>
            </a:tbl>
          </a:graphicData>
        </a:graphic>
      </p:graphicFrame>
    </p:spTree>
    <p:extLst>
      <p:ext uri="{BB962C8B-B14F-4D97-AF65-F5344CB8AC3E}">
        <p14:creationId xmlns:p14="http://schemas.microsoft.com/office/powerpoint/2010/main" xmlns="" val="19995814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024" y="260648"/>
            <a:ext cx="8784976" cy="908720"/>
          </a:xfrm>
        </p:spPr>
        <p:txBody>
          <a:bodyPr/>
          <a:lstStyle/>
          <a:p>
            <a:r>
              <a:rPr lang="en-ZA" sz="2800" dirty="0"/>
              <a:t>4</a:t>
            </a:r>
            <a:r>
              <a:rPr lang="en-ZA" sz="2800" dirty="0" smtClean="0"/>
              <a:t>. MTEF Allocation</a:t>
            </a:r>
            <a:br>
              <a:rPr lang="en-ZA" sz="2800" dirty="0" smtClean="0"/>
            </a:br>
            <a:endParaRPr lang="en-ZA"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934834561"/>
              </p:ext>
            </p:extLst>
          </p:nvPr>
        </p:nvGraphicFramePr>
        <p:xfrm>
          <a:off x="359024" y="1052736"/>
          <a:ext cx="8245424" cy="3718560"/>
        </p:xfrm>
        <a:graphic>
          <a:graphicData uri="http://schemas.openxmlformats.org/drawingml/2006/table">
            <a:tbl>
              <a:tblPr firstRow="1" bandRow="1">
                <a:tableStyleId>{5C22544A-7EE6-4342-B048-85BDC9FD1C3A}</a:tableStyleId>
              </a:tblPr>
              <a:tblGrid>
                <a:gridCol w="2292919"/>
                <a:gridCol w="2228033"/>
                <a:gridCol w="1862236"/>
                <a:gridCol w="1862236"/>
              </a:tblGrid>
              <a:tr h="700412">
                <a:tc>
                  <a:txBody>
                    <a:bodyPr/>
                    <a:lstStyle/>
                    <a:p>
                      <a:endParaRPr lang="en-ZA" sz="2000" dirty="0">
                        <a:solidFill>
                          <a:schemeClr val="tx1"/>
                        </a:solidFill>
                      </a:endParaRPr>
                    </a:p>
                  </a:txBody>
                  <a:tcPr/>
                </a:tc>
                <a:tc>
                  <a:txBody>
                    <a:bodyPr/>
                    <a:lstStyle/>
                    <a:p>
                      <a:pPr algn="r"/>
                      <a:r>
                        <a:rPr lang="en-ZA" sz="2000" dirty="0" smtClean="0">
                          <a:solidFill>
                            <a:schemeClr val="tx1"/>
                          </a:solidFill>
                        </a:rPr>
                        <a:t>2017/18</a:t>
                      </a:r>
                    </a:p>
                    <a:p>
                      <a:pPr algn="r"/>
                      <a:r>
                        <a:rPr lang="en-ZA" sz="2000" dirty="0" smtClean="0">
                          <a:solidFill>
                            <a:schemeClr val="tx1"/>
                          </a:solidFill>
                        </a:rPr>
                        <a:t>R’000</a:t>
                      </a:r>
                      <a:endParaRPr lang="en-ZA" sz="2000" dirty="0">
                        <a:solidFill>
                          <a:schemeClr val="tx1"/>
                        </a:solidFill>
                      </a:endParaRPr>
                    </a:p>
                  </a:txBody>
                  <a:tcPr/>
                </a:tc>
                <a:tc>
                  <a:txBody>
                    <a:bodyPr/>
                    <a:lstStyle/>
                    <a:p>
                      <a:pPr algn="r"/>
                      <a:r>
                        <a:rPr lang="en-ZA" sz="2000" dirty="0" smtClean="0">
                          <a:solidFill>
                            <a:schemeClr val="tx1"/>
                          </a:solidFill>
                        </a:rPr>
                        <a:t>2018/19</a:t>
                      </a:r>
                    </a:p>
                    <a:p>
                      <a:pPr algn="r"/>
                      <a:r>
                        <a:rPr lang="en-ZA" sz="2000" dirty="0" smtClean="0">
                          <a:solidFill>
                            <a:schemeClr val="tx1"/>
                          </a:solidFill>
                        </a:rPr>
                        <a:t>R’000</a:t>
                      </a:r>
                      <a:endParaRPr lang="en-ZA" sz="2000" dirty="0">
                        <a:solidFill>
                          <a:schemeClr val="tx1"/>
                        </a:solidFill>
                      </a:endParaRPr>
                    </a:p>
                  </a:txBody>
                  <a:tcPr/>
                </a:tc>
                <a:tc>
                  <a:txBody>
                    <a:bodyPr/>
                    <a:lstStyle/>
                    <a:p>
                      <a:pPr algn="r"/>
                      <a:r>
                        <a:rPr lang="en-ZA" sz="2000" dirty="0" smtClean="0">
                          <a:solidFill>
                            <a:schemeClr val="tx1"/>
                          </a:solidFill>
                        </a:rPr>
                        <a:t>2019/20</a:t>
                      </a:r>
                      <a:endParaRPr lang="en-ZA" sz="2000" dirty="0">
                        <a:solidFill>
                          <a:schemeClr val="tx1"/>
                        </a:solidFill>
                      </a:endParaRPr>
                    </a:p>
                  </a:txBody>
                  <a:tcPr/>
                </a:tc>
              </a:tr>
              <a:tr h="700412">
                <a:tc>
                  <a:txBody>
                    <a:bodyPr/>
                    <a:lstStyle/>
                    <a:p>
                      <a:endParaRPr lang="en-ZA" sz="2000" b="0" dirty="0" smtClean="0"/>
                    </a:p>
                    <a:p>
                      <a:r>
                        <a:rPr lang="en-ZA" sz="2000" b="0" dirty="0" smtClean="0"/>
                        <a:t>Indicative</a:t>
                      </a:r>
                      <a:r>
                        <a:rPr lang="en-ZA" sz="2000" b="0" baseline="0" dirty="0" smtClean="0"/>
                        <a:t> baseline</a:t>
                      </a:r>
                      <a:endParaRPr lang="en-ZA" sz="2000" b="0" dirty="0" smtClean="0"/>
                    </a:p>
                  </a:txBody>
                  <a:tcPr/>
                </a:tc>
                <a:tc>
                  <a:txBody>
                    <a:bodyPr/>
                    <a:lstStyle/>
                    <a:p>
                      <a:pPr algn="r" fontAlgn="b"/>
                      <a:r>
                        <a:rPr lang="en-ZA" sz="2000" b="0" i="0" u="none" strike="noStrike" dirty="0">
                          <a:solidFill>
                            <a:srgbClr val="000000"/>
                          </a:solidFill>
                          <a:effectLst/>
                          <a:latin typeface="Calibri" panose="020F0502020204030204" pitchFamily="34" charset="0"/>
                        </a:rPr>
                        <a:t>         412 478 </a:t>
                      </a:r>
                    </a:p>
                  </a:txBody>
                  <a:tcPr marL="9525" marR="9525" marT="9525" marB="0" anchor="b"/>
                </a:tc>
                <a:tc>
                  <a:txBody>
                    <a:bodyPr/>
                    <a:lstStyle/>
                    <a:p>
                      <a:pPr algn="r" fontAlgn="b"/>
                      <a:r>
                        <a:rPr lang="en-ZA" sz="2000" b="0" i="0" u="none" strike="noStrike" dirty="0">
                          <a:solidFill>
                            <a:srgbClr val="000000"/>
                          </a:solidFill>
                          <a:effectLst/>
                          <a:latin typeface="Calibri" panose="020F0502020204030204" pitchFamily="34" charset="0"/>
                        </a:rPr>
                        <a:t>       433 102 </a:t>
                      </a:r>
                    </a:p>
                  </a:txBody>
                  <a:tcPr marL="9525" marR="9525" marT="9525" marB="0" anchor="b"/>
                </a:tc>
                <a:tc>
                  <a:txBody>
                    <a:bodyPr/>
                    <a:lstStyle/>
                    <a:p>
                      <a:pPr algn="r" fontAlgn="b"/>
                      <a:r>
                        <a:rPr lang="en-ZA" sz="2000" b="0" i="0" u="none" strike="noStrike" dirty="0" smtClean="0">
                          <a:solidFill>
                            <a:srgbClr val="000000"/>
                          </a:solidFill>
                          <a:effectLst/>
                          <a:latin typeface="Calibri" panose="020F0502020204030204" pitchFamily="34" charset="0"/>
                        </a:rPr>
                        <a:t>454 757</a:t>
                      </a:r>
                      <a:endParaRPr lang="en-ZA" sz="2000" b="0" i="0" u="none" strike="noStrike" dirty="0">
                        <a:solidFill>
                          <a:srgbClr val="000000"/>
                        </a:solidFill>
                        <a:effectLst/>
                        <a:latin typeface="Calibri" panose="020F0502020204030204" pitchFamily="34" charset="0"/>
                      </a:endParaRPr>
                    </a:p>
                  </a:txBody>
                  <a:tcPr marL="9525" marR="9525" marT="9525" marB="0" anchor="b"/>
                </a:tc>
              </a:tr>
              <a:tr h="1004939">
                <a:tc>
                  <a:txBody>
                    <a:bodyPr/>
                    <a:lstStyle/>
                    <a:p>
                      <a:endParaRPr lang="en-ZA" sz="2000" b="0" dirty="0" smtClean="0"/>
                    </a:p>
                    <a:p>
                      <a:endParaRPr lang="en-ZA" sz="2000" b="0" dirty="0" smtClean="0"/>
                    </a:p>
                    <a:p>
                      <a:r>
                        <a:rPr lang="en-ZA" sz="2000" b="0" dirty="0" smtClean="0"/>
                        <a:t>Reduction</a:t>
                      </a:r>
                    </a:p>
                  </a:txBody>
                  <a:tcPr/>
                </a:tc>
                <a:tc>
                  <a:txBody>
                    <a:bodyPr/>
                    <a:lstStyle/>
                    <a:p>
                      <a:pPr algn="r" fontAlgn="b"/>
                      <a:r>
                        <a:rPr lang="en-ZA" sz="2000" b="0" i="0" u="none" strike="noStrike" dirty="0">
                          <a:solidFill>
                            <a:srgbClr val="000000"/>
                          </a:solidFill>
                          <a:effectLst/>
                          <a:latin typeface="Calibri" panose="020F0502020204030204" pitchFamily="34" charset="0"/>
                        </a:rPr>
                        <a:t>       </a:t>
                      </a:r>
                      <a:r>
                        <a:rPr lang="en-ZA" sz="2000" b="0" i="0" u="none" strike="noStrike" dirty="0" smtClean="0">
                          <a:solidFill>
                            <a:srgbClr val="000000"/>
                          </a:solidFill>
                          <a:effectLst/>
                          <a:latin typeface="Calibri" panose="020F0502020204030204" pitchFamily="34" charset="0"/>
                        </a:rPr>
                        <a:t>390 478</a:t>
                      </a:r>
                      <a:endParaRPr lang="en-ZA"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2000" b="0" i="0" u="none" strike="noStrike" dirty="0" smtClean="0">
                          <a:solidFill>
                            <a:srgbClr val="000000"/>
                          </a:solidFill>
                          <a:effectLst/>
                          <a:latin typeface="Calibri" panose="020F0502020204030204" pitchFamily="34" charset="0"/>
                        </a:rPr>
                        <a:t>393 102</a:t>
                      </a:r>
                      <a:endParaRPr lang="en-ZA"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2000" b="0" i="0" u="none" strike="noStrike" dirty="0" smtClean="0">
                          <a:solidFill>
                            <a:srgbClr val="000000"/>
                          </a:solidFill>
                          <a:effectLst/>
                          <a:latin typeface="Calibri" panose="020F0502020204030204" pitchFamily="34" charset="0"/>
                        </a:rPr>
                        <a:t>414 757</a:t>
                      </a:r>
                      <a:endParaRPr lang="en-ZA" sz="2000" b="0" i="0" u="none" strike="noStrike" dirty="0">
                        <a:solidFill>
                          <a:srgbClr val="000000"/>
                        </a:solidFill>
                        <a:effectLst/>
                        <a:latin typeface="Calibri" panose="020F0502020204030204" pitchFamily="34" charset="0"/>
                      </a:endParaRPr>
                    </a:p>
                  </a:txBody>
                  <a:tcPr marL="9525" marR="9525" marT="9525" marB="0" anchor="b"/>
                </a:tc>
              </a:tr>
              <a:tr h="1309466">
                <a:tc>
                  <a:txBody>
                    <a:bodyPr/>
                    <a:lstStyle/>
                    <a:p>
                      <a:endParaRPr lang="en-ZA" sz="2000" b="0" dirty="0" smtClean="0"/>
                    </a:p>
                    <a:p>
                      <a:endParaRPr lang="en-ZA" sz="2000" b="0" dirty="0" smtClean="0"/>
                    </a:p>
                    <a:p>
                      <a:r>
                        <a:rPr lang="en-ZA" sz="2000" b="0" dirty="0" smtClean="0"/>
                        <a:t>Appropriated</a:t>
                      </a:r>
                      <a:r>
                        <a:rPr lang="en-ZA" sz="2000" b="0" baseline="0" dirty="0" smtClean="0"/>
                        <a:t> funds</a:t>
                      </a:r>
                      <a:endParaRPr lang="en-ZA" sz="2000" b="0" dirty="0" smtClean="0"/>
                    </a:p>
                  </a:txBody>
                  <a:tcPr/>
                </a:tc>
                <a:tc>
                  <a:txBody>
                    <a:bodyPr/>
                    <a:lstStyle/>
                    <a:p>
                      <a:pPr algn="r" fontAlgn="b"/>
                      <a:r>
                        <a:rPr lang="en-ZA" sz="2000" b="1" i="0" u="none" strike="noStrike" dirty="0">
                          <a:solidFill>
                            <a:srgbClr val="000000"/>
                          </a:solidFill>
                          <a:effectLst/>
                          <a:latin typeface="Calibri" panose="020F0502020204030204" pitchFamily="34" charset="0"/>
                        </a:rPr>
                        <a:t>           </a:t>
                      </a:r>
                      <a:r>
                        <a:rPr lang="en-ZA" sz="2000" b="1" i="0" u="none" strike="noStrike" dirty="0" smtClean="0">
                          <a:solidFill>
                            <a:srgbClr val="000000"/>
                          </a:solidFill>
                          <a:effectLst/>
                          <a:latin typeface="Calibri" panose="020F0502020204030204" pitchFamily="34" charset="0"/>
                        </a:rPr>
                        <a:t>22 000</a:t>
                      </a:r>
                      <a:endParaRPr lang="en-ZA" sz="20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2000" b="1" i="0" u="none" strike="noStrike" dirty="0" smtClean="0">
                          <a:solidFill>
                            <a:srgbClr val="000000"/>
                          </a:solidFill>
                          <a:effectLst/>
                          <a:latin typeface="Calibri" panose="020F0502020204030204" pitchFamily="34" charset="0"/>
                        </a:rPr>
                        <a:t>40 000</a:t>
                      </a:r>
                      <a:endParaRPr lang="en-ZA" sz="20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2000" b="1" i="0" u="none" strike="noStrike" dirty="0" smtClean="0">
                          <a:solidFill>
                            <a:srgbClr val="000000"/>
                          </a:solidFill>
                          <a:effectLst/>
                          <a:latin typeface="Calibri" panose="020F0502020204030204" pitchFamily="34" charset="0"/>
                        </a:rPr>
                        <a:t>40 000</a:t>
                      </a:r>
                      <a:endParaRPr lang="en-ZA" sz="2000" b="1"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xmlns="" val="37207066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8229600" cy="1143000"/>
          </a:xfrm>
        </p:spPr>
        <p:txBody>
          <a:bodyPr/>
          <a:lstStyle/>
          <a:p>
            <a:r>
              <a:rPr lang="en-ZA" dirty="0"/>
              <a:t>5</a:t>
            </a:r>
            <a:r>
              <a:rPr lang="en-ZA" dirty="0" smtClean="0"/>
              <a:t>. 2016 Available Funds</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586848243"/>
              </p:ext>
            </p:extLst>
          </p:nvPr>
        </p:nvGraphicFramePr>
        <p:xfrm>
          <a:off x="107504" y="836712"/>
          <a:ext cx="8856984" cy="2475305"/>
        </p:xfrm>
        <a:graphic>
          <a:graphicData uri="http://schemas.openxmlformats.org/drawingml/2006/table">
            <a:tbl>
              <a:tblPr firstRow="1" bandRow="1">
                <a:tableStyleId>{5C22544A-7EE6-4342-B048-85BDC9FD1C3A}</a:tableStyleId>
              </a:tblPr>
              <a:tblGrid>
                <a:gridCol w="4651812"/>
                <a:gridCol w="4205172"/>
              </a:tblGrid>
              <a:tr h="576063">
                <a:tc>
                  <a:txBody>
                    <a:bodyPr/>
                    <a:lstStyle/>
                    <a:p>
                      <a:endParaRPr lang="en-ZA" dirty="0"/>
                    </a:p>
                  </a:txBody>
                  <a:tcPr/>
                </a:tc>
                <a:tc>
                  <a:txBody>
                    <a:bodyPr/>
                    <a:lstStyle/>
                    <a:p>
                      <a:r>
                        <a:rPr lang="en-ZA" dirty="0" smtClean="0">
                          <a:solidFill>
                            <a:schemeClr val="tx1"/>
                          </a:solidFill>
                        </a:rPr>
                        <a:t>2017/18</a:t>
                      </a:r>
                    </a:p>
                    <a:p>
                      <a:r>
                        <a:rPr lang="en-ZA" dirty="0" smtClean="0">
                          <a:solidFill>
                            <a:schemeClr val="tx1"/>
                          </a:solidFill>
                        </a:rPr>
                        <a:t>R’000</a:t>
                      </a:r>
                      <a:endParaRPr lang="en-ZA" dirty="0">
                        <a:solidFill>
                          <a:schemeClr val="tx1"/>
                        </a:solidFill>
                      </a:endParaRPr>
                    </a:p>
                  </a:txBody>
                  <a:tcPr/>
                </a:tc>
              </a:tr>
              <a:tr h="649443">
                <a:tc>
                  <a:txBody>
                    <a:bodyPr/>
                    <a:lstStyle/>
                    <a:p>
                      <a:r>
                        <a:rPr lang="en-ZA" dirty="0" smtClean="0"/>
                        <a:t>Appropriated</a:t>
                      </a:r>
                      <a:r>
                        <a:rPr lang="en-ZA" baseline="0" dirty="0" smtClean="0"/>
                        <a:t> funds</a:t>
                      </a:r>
                      <a:endParaRPr lang="en-ZA" dirty="0"/>
                    </a:p>
                  </a:txBody>
                  <a:tcPr/>
                </a:tc>
                <a:tc>
                  <a:txBody>
                    <a:bodyPr/>
                    <a:lstStyle/>
                    <a:p>
                      <a:pPr algn="r"/>
                      <a:r>
                        <a:rPr lang="en-ZA" dirty="0" smtClean="0"/>
                        <a:t>22 000</a:t>
                      </a:r>
                      <a:endParaRPr lang="en-ZA" dirty="0"/>
                    </a:p>
                  </a:txBody>
                  <a:tcPr/>
                </a:tc>
              </a:tr>
              <a:tr h="539759">
                <a:tc>
                  <a:txBody>
                    <a:bodyPr/>
                    <a:lstStyle/>
                    <a:p>
                      <a:r>
                        <a:rPr lang="en-ZA" dirty="0" smtClean="0"/>
                        <a:t>Accumulated Surplus</a:t>
                      </a:r>
                      <a:endParaRPr lang="en-ZA" dirty="0"/>
                    </a:p>
                  </a:txBody>
                  <a:tcPr/>
                </a:tc>
                <a:tc>
                  <a:txBody>
                    <a:bodyPr/>
                    <a:lstStyle/>
                    <a:p>
                      <a:pPr algn="r"/>
                      <a:r>
                        <a:rPr lang="en-ZA" sz="1800" kern="1200" dirty="0" smtClean="0">
                          <a:solidFill>
                            <a:schemeClr val="dk1"/>
                          </a:solidFill>
                          <a:effectLst/>
                          <a:latin typeface="+mn-lt"/>
                          <a:ea typeface="+mn-ea"/>
                          <a:cs typeface="+mn-cs"/>
                        </a:rPr>
                        <a:t>1</a:t>
                      </a:r>
                      <a:r>
                        <a:rPr lang="en-ZA" sz="1800" kern="1200" baseline="0" dirty="0" smtClean="0">
                          <a:solidFill>
                            <a:schemeClr val="dk1"/>
                          </a:solidFill>
                          <a:effectLst/>
                          <a:latin typeface="+mn-lt"/>
                          <a:ea typeface="+mn-ea"/>
                          <a:cs typeface="+mn-cs"/>
                        </a:rPr>
                        <a:t> 963 481</a:t>
                      </a:r>
                      <a:endParaRPr lang="en-ZA" dirty="0"/>
                    </a:p>
                  </a:txBody>
                  <a:tcPr/>
                </a:tc>
              </a:tr>
              <a:tr h="646023">
                <a:tc>
                  <a:txBody>
                    <a:bodyPr/>
                    <a:lstStyle/>
                    <a:p>
                      <a:r>
                        <a:rPr lang="en-ZA" b="1" dirty="0" smtClean="0"/>
                        <a:t>Available funds</a:t>
                      </a:r>
                      <a:endParaRPr lang="en-ZA" b="1" dirty="0"/>
                    </a:p>
                  </a:txBody>
                  <a:tcPr/>
                </a:tc>
                <a:tc>
                  <a:txBody>
                    <a:bodyPr/>
                    <a:lstStyle/>
                    <a:p>
                      <a:pPr algn="r"/>
                      <a:r>
                        <a:rPr lang="en-ZA" b="1" dirty="0" smtClean="0"/>
                        <a:t>1 985 481</a:t>
                      </a:r>
                      <a:endParaRPr lang="en-ZA" b="1" dirty="0"/>
                    </a:p>
                  </a:txBody>
                  <a:tcPr/>
                </a:tc>
              </a:tr>
            </a:tbl>
          </a:graphicData>
        </a:graphic>
      </p:graphicFrame>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9</a:t>
            </a:fld>
            <a:endParaRPr lang="en-GB"/>
          </a:p>
        </p:txBody>
      </p:sp>
      <p:sp>
        <p:nvSpPr>
          <p:cNvPr id="8" name="TextBox 7"/>
          <p:cNvSpPr txBox="1"/>
          <p:nvPr/>
        </p:nvSpPr>
        <p:spPr>
          <a:xfrm>
            <a:off x="0" y="3356992"/>
            <a:ext cx="9144000" cy="3046988"/>
          </a:xfrm>
          <a:prstGeom prst="rect">
            <a:avLst/>
          </a:prstGeom>
          <a:noFill/>
        </p:spPr>
        <p:txBody>
          <a:bodyPr wrap="square" rtlCol="0">
            <a:spAutoFit/>
          </a:bodyPr>
          <a:lstStyle/>
          <a:p>
            <a:pPr marL="342900" indent="-342900">
              <a:buFont typeface="Arial" panose="020B0604020202020204" pitchFamily="34" charset="0"/>
              <a:buChar char="•"/>
            </a:pPr>
            <a:r>
              <a:rPr lang="en-ZA" dirty="0" smtClean="0"/>
              <a:t>Section 7(2) of the ARF act of 2000 no 51 “Any unexpended </a:t>
            </a:r>
          </a:p>
          <a:p>
            <a:r>
              <a:rPr lang="en-ZA" dirty="0" smtClean="0"/>
              <a:t>    balance in the Fund at the close of any financial year must be</a:t>
            </a:r>
          </a:p>
          <a:p>
            <a:r>
              <a:rPr lang="en-ZA" dirty="0" smtClean="0"/>
              <a:t>    carried forward as a credit in the Fund to the next succeeding financial        year”.</a:t>
            </a:r>
          </a:p>
          <a:p>
            <a:pPr marL="342900" indent="-342900">
              <a:buFont typeface="Arial" panose="020B0604020202020204" pitchFamily="34" charset="0"/>
              <a:buChar char="•"/>
            </a:pPr>
            <a:r>
              <a:rPr lang="en-ZA" dirty="0" smtClean="0"/>
              <a:t>The ARF has an accumulated surplus of R 1, 7 billion that will enable it to carry out its mandate.</a:t>
            </a:r>
          </a:p>
          <a:p>
            <a:pPr marL="342900" indent="-342900">
              <a:buFont typeface="Arial" panose="020B0604020202020204" pitchFamily="34" charset="0"/>
              <a:buChar char="•"/>
            </a:pPr>
            <a:endParaRPr lang="en-ZA" dirty="0" smtClean="0"/>
          </a:p>
          <a:p>
            <a:endParaRPr lang="en-ZA" dirty="0"/>
          </a:p>
        </p:txBody>
      </p:sp>
    </p:spTree>
    <p:extLst>
      <p:ext uri="{BB962C8B-B14F-4D97-AF65-F5344CB8AC3E}">
        <p14:creationId xmlns:p14="http://schemas.microsoft.com/office/powerpoint/2010/main" xmlns="" val="1051687750"/>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System:Applications:Microsoft Office 2004:Templates:Presentations:Content:Business Plan</Template>
  <TotalTime>8845</TotalTime>
  <Words>586</Words>
  <Application>Microsoft Office PowerPoint</Application>
  <PresentationFormat>On-screen Show (4:3)</PresentationFormat>
  <Paragraphs>106</Paragraphs>
  <Slides>10</Slides>
  <Notes>8</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Blank Presentation</vt:lpstr>
      <vt:lpstr> African Renaissance and International Cooperation Fund Annual Performance Plan 2017/18     </vt:lpstr>
      <vt:lpstr>STRUCTURE OF THE PRESENTATION</vt:lpstr>
      <vt:lpstr>1. Introduction</vt:lpstr>
      <vt:lpstr>2. The Utilisation Of Fund</vt:lpstr>
      <vt:lpstr> 2. The Utilisation Of Fund </vt:lpstr>
      <vt:lpstr>3. Programme Performance Indicators </vt:lpstr>
      <vt:lpstr>3. Programme Performance Indicators </vt:lpstr>
      <vt:lpstr>4. MTEF Allocation </vt:lpstr>
      <vt:lpstr>5. 2016 Available Funds</vt:lpstr>
      <vt:lpstr>Thank you</vt:lpstr>
    </vt:vector>
  </TitlesOfParts>
  <Company>DFA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Zimele Ngxongo</dc:creator>
  <cp:lastModifiedBy>PUMZA</cp:lastModifiedBy>
  <cp:revision>555</cp:revision>
  <cp:lastPrinted>2015-04-10T11:35:20Z</cp:lastPrinted>
  <dcterms:created xsi:type="dcterms:W3CDTF">2005-10-07T13:50:53Z</dcterms:created>
  <dcterms:modified xsi:type="dcterms:W3CDTF">2017-05-11T13:29:07Z</dcterms:modified>
</cp:coreProperties>
</file>