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s/slide7.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9"/>
  </p:notesMasterIdLst>
  <p:handoutMasterIdLst>
    <p:handoutMasterId r:id="rId10"/>
  </p:handoutMasterIdLst>
  <p:sldIdLst>
    <p:sldId id="266" r:id="rId2"/>
    <p:sldId id="271" r:id="rId3"/>
    <p:sldId id="269" r:id="rId4"/>
    <p:sldId id="268" r:id="rId5"/>
    <p:sldId id="270" r:id="rId6"/>
    <p:sldId id="274" r:id="rId7"/>
    <p:sldId id="275" r:id="rId8"/>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2D2AF"/>
    <a:srgbClr val="E4E0D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5" autoAdjust="0"/>
    <p:restoredTop sz="86869" autoAdjust="0"/>
  </p:normalViewPr>
  <p:slideViewPr>
    <p:cSldViewPr>
      <p:cViewPr varScale="1">
        <p:scale>
          <a:sx n="134" d="100"/>
          <a:sy n="134" d="100"/>
        </p:scale>
        <p:origin x="-1002" y="-90"/>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47C9C27-88BF-5F45-8D63-BBC19F472255}" type="datetimeFigureOut">
              <a:rPr lang="en-US" smtClean="0"/>
              <a:pPr/>
              <a:t>5/11/2017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94A9175-1193-AA4C-B0C6-B9CB55E22C5C}" type="slidenum">
              <a:rPr lang="en-US" smtClean="0"/>
              <a:pPr/>
              <a:t>‹#›</a:t>
            </a:fld>
            <a:endParaRPr lang="en-US"/>
          </a:p>
        </p:txBody>
      </p:sp>
    </p:spTree>
    <p:extLst>
      <p:ext uri="{BB962C8B-B14F-4D97-AF65-F5344CB8AC3E}">
        <p14:creationId xmlns:p14="http://schemas.microsoft.com/office/powerpoint/2010/main" xmlns="" val="2670398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E7D960-4B1D-40A4-B378-2E36154DE8C6}" type="datetimeFigureOut">
              <a:rPr lang="en-GB" smtClean="0"/>
              <a:pPr/>
              <a:t>11/05/2017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EE2E86-5525-481D-8D79-D45D86D36D40}" type="slidenum">
              <a:rPr lang="en-GB" smtClean="0"/>
              <a:pPr/>
              <a:t>‹#›</a:t>
            </a:fld>
            <a:endParaRPr lang="en-GB"/>
          </a:p>
        </p:txBody>
      </p:sp>
    </p:spTree>
    <p:extLst>
      <p:ext uri="{BB962C8B-B14F-4D97-AF65-F5344CB8AC3E}">
        <p14:creationId xmlns:p14="http://schemas.microsoft.com/office/powerpoint/2010/main" xmlns="" val="2020931239"/>
      </p:ext>
    </p:extLst>
  </p:cSld>
  <p:clrMap bg1="lt1" tx1="dk1" bg2="lt2" tx2="dk2" accent1="accent1" accent2="accent2" accent3="accent3" accent4="accent4" accent5="accent5" accent6="accent6" hlink="hlink" folHlink="folHlink"/>
  <p:hf hdr="0" ftr="0" dt="0"/>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PPT_Template 4-1 BL.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2779" y="1602740"/>
            <a:ext cx="8056880" cy="3540760"/>
          </a:xfrm>
          <a:prstGeom prst="rect">
            <a:avLst/>
          </a:prstGeom>
        </p:spPr>
      </p:pic>
      <p:pic>
        <p:nvPicPr>
          <p:cNvPr id="4" name="Picture 3" descr="PPT_Template 4-1 BR.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250361" y="0"/>
            <a:ext cx="893639" cy="5143500"/>
          </a:xfrm>
          <a:prstGeom prst="rect">
            <a:avLst/>
          </a:prstGeom>
        </p:spPr>
      </p:pic>
      <p:pic>
        <p:nvPicPr>
          <p:cNvPr id="9" name="Picture 8" descr="frame bracket1.png"/>
          <p:cNvPicPr>
            <a:picLocks noChangeAspect="1"/>
          </p:cNvPicPr>
          <p:nvPr userDrawn="1"/>
        </p:nvPicPr>
        <p:blipFill>
          <a:blip r:embed="rId4" cstate="email">
            <a:extLst>
              <a:ext uri="{28A0092B-C50C-407E-A947-70E740481C1C}">
                <a14:useLocalDpi xmlns:a14="http://schemas.microsoft.com/office/drawing/2010/main" xmlns=""/>
              </a:ext>
            </a:extLst>
          </a:blip>
          <a:stretch>
            <a:fillRect/>
          </a:stretch>
        </p:blipFill>
        <p:spPr>
          <a:xfrm>
            <a:off x="4237412" y="1645381"/>
            <a:ext cx="1800000" cy="244429"/>
          </a:xfrm>
          <a:prstGeom prst="rect">
            <a:avLst/>
          </a:prstGeom>
        </p:spPr>
      </p:pic>
      <p:pic>
        <p:nvPicPr>
          <p:cNvPr id="10" name="Picture 9" descr="frame bracket2.png"/>
          <p:cNvPicPr>
            <a:picLocks noChangeAspect="1"/>
          </p:cNvPicPr>
          <p:nvPr userDrawn="1"/>
        </p:nvPicPr>
        <p:blipFill>
          <a:blip r:embed="rId5" cstate="email">
            <a:extLst>
              <a:ext uri="{28A0092B-C50C-407E-A947-70E740481C1C}">
                <a14:useLocalDpi xmlns:a14="http://schemas.microsoft.com/office/drawing/2010/main" xmlns=""/>
              </a:ext>
            </a:extLst>
          </a:blip>
          <a:stretch>
            <a:fillRect/>
          </a:stretch>
        </p:blipFill>
        <p:spPr>
          <a:xfrm>
            <a:off x="4427984" y="3236756"/>
            <a:ext cx="1620000" cy="239747"/>
          </a:xfrm>
          <a:prstGeom prst="rect">
            <a:avLst/>
          </a:prstGeom>
        </p:spPr>
      </p:pic>
      <p:sp>
        <p:nvSpPr>
          <p:cNvPr id="13" name="Title Placeholder 14"/>
          <p:cNvSpPr>
            <a:spLocks noGrp="1"/>
          </p:cNvSpPr>
          <p:nvPr>
            <p:ph type="title"/>
          </p:nvPr>
        </p:nvSpPr>
        <p:spPr>
          <a:xfrm rot="21415272">
            <a:off x="2121092" y="2129178"/>
            <a:ext cx="6032640" cy="857250"/>
          </a:xfrm>
          <a:prstGeom prst="rect">
            <a:avLst/>
          </a:prstGeom>
        </p:spPr>
        <p:txBody>
          <a:bodyPr vert="horz" lIns="91440" tIns="45720" rIns="91440" bIns="45720" rtlCol="0" anchor="ctr">
            <a:noAutofit/>
          </a:bodyPr>
          <a:lstStyle>
            <a:lvl1pPr algn="ctr">
              <a:lnSpc>
                <a:spcPct val="80000"/>
              </a:lnSpc>
              <a:defRPr sz="5500" b="0">
                <a:latin typeface="Nandos Hand Alt Regular"/>
                <a:cs typeface="Nandos Hand Alt Regular"/>
              </a:defRPr>
            </a:lvl1pPr>
          </a:lstStyle>
          <a:p>
            <a:r>
              <a:rPr lang="en-US" dirty="0"/>
              <a:t>Click to edit Master title style</a:t>
            </a:r>
          </a:p>
        </p:txBody>
      </p:sp>
      <p:sp>
        <p:nvSpPr>
          <p:cNvPr id="8" name="Slide Number Placeholder 1"/>
          <p:cNvSpPr>
            <a:spLocks noGrp="1"/>
          </p:cNvSpPr>
          <p:nvPr>
            <p:ph type="sldNum" sz="quarter" idx="4"/>
          </p:nvPr>
        </p:nvSpPr>
        <p:spPr>
          <a:xfrm>
            <a:off x="6200089" y="4767263"/>
            <a:ext cx="2839822" cy="274637"/>
          </a:xfrm>
          <a:prstGeom prst="rect">
            <a:avLst/>
          </a:prstGeom>
        </p:spPr>
        <p:txBody>
          <a:bodyPr vert="horz" lIns="91440" tIns="45720" rIns="91440" bIns="45720" rtlCol="0" anchor="ctr"/>
          <a:lstStyle>
            <a:lvl1pPr algn="r">
              <a:defRPr sz="1200" b="1">
                <a:solidFill>
                  <a:schemeClr val="bg1"/>
                </a:solidFill>
              </a:defRPr>
            </a:lvl1pPr>
          </a:lstStyle>
          <a:p>
            <a:fld id="{00A28DF2-CEE8-8C43-98DD-2A2DF4B52450}" type="slidenum">
              <a:rPr lang="en-US" smtClean="0"/>
              <a:pPr/>
              <a:t>‹#›</a:t>
            </a:fld>
            <a:endParaRPr lang="en-US" dirty="0"/>
          </a:p>
        </p:txBody>
      </p:sp>
      <p:pic>
        <p:nvPicPr>
          <p:cNvPr id="2" name="Picture 1" descr="Full_without trademark_Logo_Horizontal_Large_RGB.png"/>
          <p:cNvPicPr>
            <a:picLocks noChangeAspect="1"/>
          </p:cNvPicPr>
          <p:nvPr userDrawn="1"/>
        </p:nvPicPr>
        <p:blipFill>
          <a:blip r:embed="rId6" cstate="email">
            <a:extLst>
              <a:ext uri="{28A0092B-C50C-407E-A947-70E740481C1C}">
                <a14:useLocalDpi xmlns:a14="http://schemas.microsoft.com/office/drawing/2010/main" xmlns=""/>
              </a:ext>
            </a:extLst>
          </a:blip>
          <a:stretch>
            <a:fillRect/>
          </a:stretch>
        </p:blipFill>
        <p:spPr>
          <a:xfrm>
            <a:off x="3921138" y="665674"/>
            <a:ext cx="2184402" cy="861662"/>
          </a:xfrm>
          <a:prstGeom prst="rect">
            <a:avLst/>
          </a:prstGeom>
        </p:spPr>
      </p:pic>
      <p:sp>
        <p:nvSpPr>
          <p:cNvPr id="12" name="Isosceles Triangle 11"/>
          <p:cNvSpPr/>
          <p:nvPr userDrawn="1"/>
        </p:nvSpPr>
        <p:spPr>
          <a:xfrm rot="5400000">
            <a:off x="6444208" y="3579862"/>
            <a:ext cx="216024" cy="216024"/>
          </a:xfrm>
          <a:prstGeom prst="triangl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950151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1724" y="411510"/>
            <a:ext cx="7886700" cy="576064"/>
          </a:xfrm>
          <a:prstGeom prst="rect">
            <a:avLst/>
          </a:prstGeom>
        </p:spPr>
        <p:txBody>
          <a:bodyPr/>
          <a:lstStyle>
            <a:lvl1pPr>
              <a:defRPr sz="3000" b="1" i="0">
                <a:solidFill>
                  <a:srgbClr val="000000"/>
                </a:solidFill>
                <a:latin typeface="Calibri"/>
                <a:cs typeface="Calibri"/>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468313" y="1347614"/>
            <a:ext cx="5256212" cy="2592388"/>
          </a:xfrm>
          <a:prstGeom prst="rect">
            <a:avLst/>
          </a:prstGeom>
        </p:spPr>
        <p:txBody>
          <a:bodyPr vert="horz"/>
          <a:lstStyle>
            <a:lvl1pPr>
              <a:defRPr>
                <a:solidFill>
                  <a:srgbClr val="000000"/>
                </a:solidFill>
                <a:latin typeface="+mn-lt"/>
              </a:defRPr>
            </a:lvl1pPr>
            <a:lvl2pPr marL="514350" indent="-171450">
              <a:buFontTx/>
              <a:buBlip>
                <a:blip r:embed="rId2"/>
              </a:buBlip>
              <a:defRPr>
                <a:solidFill>
                  <a:srgbClr val="000000"/>
                </a:solidFill>
                <a:latin typeface="+mn-lt"/>
              </a:defRPr>
            </a:lvl2pPr>
            <a:lvl3pPr marL="857250" indent="-171450">
              <a:buFontTx/>
              <a:buBlip>
                <a:blip r:embed="rId2"/>
              </a:buBlip>
              <a:defRPr>
                <a:solidFill>
                  <a:srgbClr val="000000"/>
                </a:solidFill>
                <a:latin typeface="+mn-lt"/>
              </a:defRPr>
            </a:lvl3pPr>
            <a:lvl4pPr marL="1200150" indent="-171450">
              <a:buFontTx/>
              <a:buBlip>
                <a:blip r:embed="rId2"/>
              </a:buBlip>
              <a:defRPr>
                <a:solidFill>
                  <a:srgbClr val="000000"/>
                </a:solidFill>
                <a:latin typeface="+mn-lt"/>
              </a:defRPr>
            </a:lvl4pPr>
            <a:lvl5pPr marL="1543050" indent="-171450">
              <a:buFontTx/>
              <a:buBlip>
                <a:blip r:embed="rId2"/>
              </a:buBlip>
              <a:defRPr>
                <a:solidFill>
                  <a:srgbClr val="00000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underline.png"/>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531225" y="888353"/>
            <a:ext cx="1007368" cy="186067"/>
          </a:xfrm>
          <a:prstGeom prst="rect">
            <a:avLst/>
          </a:prstGeom>
        </p:spPr>
      </p:pic>
      <p:sp>
        <p:nvSpPr>
          <p:cNvPr id="7" name="Slide Number Placeholder 1"/>
          <p:cNvSpPr>
            <a:spLocks noGrp="1"/>
          </p:cNvSpPr>
          <p:nvPr>
            <p:ph type="sldNum" sz="quarter" idx="4"/>
          </p:nvPr>
        </p:nvSpPr>
        <p:spPr>
          <a:xfrm>
            <a:off x="6200089" y="4767263"/>
            <a:ext cx="2839822" cy="274637"/>
          </a:xfrm>
          <a:prstGeom prst="rect">
            <a:avLst/>
          </a:prstGeom>
        </p:spPr>
        <p:txBody>
          <a:bodyPr vert="horz" lIns="91440" tIns="45720" rIns="91440" bIns="45720" rtlCol="0" anchor="ctr"/>
          <a:lstStyle>
            <a:lvl1pPr algn="r">
              <a:defRPr sz="1200" b="1">
                <a:solidFill>
                  <a:schemeClr val="bg1"/>
                </a:solidFill>
              </a:defRPr>
            </a:lvl1pPr>
          </a:lstStyle>
          <a:p>
            <a:fld id="{00A28DF2-CEE8-8C43-98DD-2A2DF4B52450}" type="slidenum">
              <a:rPr lang="en-US" smtClean="0"/>
              <a:pPr/>
              <a:t>‹#›</a:t>
            </a:fld>
            <a:endParaRPr lang="en-US" dirty="0"/>
          </a:p>
        </p:txBody>
      </p:sp>
      <p:pic>
        <p:nvPicPr>
          <p:cNvPr id="3" name="Picture 2" descr="PPT_Template 4-2 BL.png"/>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0" y="4775706"/>
            <a:ext cx="8143240" cy="365760"/>
          </a:xfrm>
          <a:prstGeom prst="rect">
            <a:avLst/>
          </a:prstGeom>
        </p:spPr>
      </p:pic>
      <p:pic>
        <p:nvPicPr>
          <p:cNvPr id="4" name="Picture 3" descr="PPT_Template 4-2 BR.png"/>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8747760" y="2540"/>
            <a:ext cx="396240" cy="5140960"/>
          </a:xfrm>
          <a:prstGeom prst="rect">
            <a:avLst/>
          </a:prstGeom>
        </p:spPr>
      </p:pic>
      <p:sp>
        <p:nvSpPr>
          <p:cNvPr id="10" name="Isosceles Triangle 9"/>
          <p:cNvSpPr/>
          <p:nvPr userDrawn="1"/>
        </p:nvSpPr>
        <p:spPr>
          <a:xfrm rot="10800000">
            <a:off x="397570" y="396652"/>
            <a:ext cx="216024" cy="216024"/>
          </a:xfrm>
          <a:prstGeom prst="triangl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660764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1724" y="411510"/>
            <a:ext cx="7886700" cy="576064"/>
          </a:xfrm>
          <a:prstGeom prst="rect">
            <a:avLst/>
          </a:prstGeom>
        </p:spPr>
        <p:txBody>
          <a:bodyPr/>
          <a:lstStyle>
            <a:lvl1pPr>
              <a:defRPr sz="3000" b="1" i="0">
                <a:solidFill>
                  <a:srgbClr val="000000"/>
                </a:solidFill>
                <a:latin typeface="Calibri"/>
                <a:cs typeface="Calibri"/>
              </a:defRPr>
            </a:lvl1pPr>
          </a:lstStyle>
          <a:p>
            <a:r>
              <a:rPr lang="en-US" dirty="0"/>
              <a:t>Click to edit Master title style</a:t>
            </a:r>
            <a:endParaRPr lang="en-GB" dirty="0"/>
          </a:p>
        </p:txBody>
      </p:sp>
      <p:pic>
        <p:nvPicPr>
          <p:cNvPr id="6" name="Picture 5" descr="underline.png"/>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531225" y="888353"/>
            <a:ext cx="1007368" cy="186067"/>
          </a:xfrm>
          <a:prstGeom prst="rect">
            <a:avLst/>
          </a:prstGeom>
        </p:spPr>
      </p:pic>
      <p:sp>
        <p:nvSpPr>
          <p:cNvPr id="8" name="Text Placeholder 7"/>
          <p:cNvSpPr>
            <a:spLocks noGrp="1"/>
          </p:cNvSpPr>
          <p:nvPr>
            <p:ph type="body" sz="quarter" idx="10"/>
          </p:nvPr>
        </p:nvSpPr>
        <p:spPr>
          <a:xfrm>
            <a:off x="468313" y="1347614"/>
            <a:ext cx="5256212" cy="2592388"/>
          </a:xfrm>
          <a:prstGeom prst="rect">
            <a:avLst/>
          </a:prstGeom>
        </p:spPr>
        <p:txBody>
          <a:bodyPr vert="horz"/>
          <a:lstStyle>
            <a:lvl1pPr marL="342900" indent="-342900">
              <a:buFontTx/>
              <a:buBlip>
                <a:blip r:embed="rId3"/>
              </a:buBlip>
              <a:defRPr b="0">
                <a:solidFill>
                  <a:srgbClr val="000000"/>
                </a:solidFill>
                <a:latin typeface="+mn-lt"/>
              </a:defRPr>
            </a:lvl1pPr>
            <a:lvl2pPr marL="514350" indent="-171450">
              <a:buFontTx/>
              <a:buBlip>
                <a:blip r:embed="rId3"/>
              </a:buBlip>
              <a:defRPr>
                <a:solidFill>
                  <a:srgbClr val="000000"/>
                </a:solidFill>
                <a:latin typeface="+mn-lt"/>
              </a:defRPr>
            </a:lvl2pPr>
            <a:lvl3pPr marL="857250" indent="-171450">
              <a:buFontTx/>
              <a:buBlip>
                <a:blip r:embed="rId3"/>
              </a:buBlip>
              <a:defRPr>
                <a:solidFill>
                  <a:srgbClr val="000000"/>
                </a:solidFill>
                <a:latin typeface="+mn-lt"/>
              </a:defRPr>
            </a:lvl3pPr>
            <a:lvl4pPr marL="1200150" indent="-171450">
              <a:buFontTx/>
              <a:buBlip>
                <a:blip r:embed="rId3"/>
              </a:buBlip>
              <a:defRPr>
                <a:solidFill>
                  <a:srgbClr val="000000"/>
                </a:solidFill>
                <a:latin typeface="+mn-lt"/>
              </a:defRPr>
            </a:lvl4pPr>
            <a:lvl5pPr marL="1543050" indent="-171450">
              <a:buFontTx/>
              <a:buBlip>
                <a:blip r:embed="rId3"/>
              </a:buBlip>
              <a:defRPr>
                <a:solidFill>
                  <a:srgbClr val="000000"/>
                </a:solidFill>
                <a:latin typeface="+mn-lt"/>
              </a:defRPr>
            </a:lvl5pPr>
          </a:lstStyle>
          <a:p>
            <a:pPr lvl="0"/>
            <a:r>
              <a:rPr lang="en-US" dirty="0"/>
              <a:t>Click to edit Master text styles</a:t>
            </a:r>
          </a:p>
        </p:txBody>
      </p:sp>
      <p:sp>
        <p:nvSpPr>
          <p:cNvPr id="7" name="Slide Number Placeholder 1"/>
          <p:cNvSpPr>
            <a:spLocks noGrp="1"/>
          </p:cNvSpPr>
          <p:nvPr>
            <p:ph type="sldNum" sz="quarter" idx="4"/>
          </p:nvPr>
        </p:nvSpPr>
        <p:spPr>
          <a:xfrm>
            <a:off x="6200089" y="4767263"/>
            <a:ext cx="2839822" cy="274637"/>
          </a:xfrm>
          <a:prstGeom prst="rect">
            <a:avLst/>
          </a:prstGeom>
        </p:spPr>
        <p:txBody>
          <a:bodyPr vert="horz" lIns="91440" tIns="45720" rIns="91440" bIns="45720" rtlCol="0" anchor="ctr"/>
          <a:lstStyle>
            <a:lvl1pPr algn="r">
              <a:defRPr sz="1200" b="1">
                <a:solidFill>
                  <a:schemeClr val="bg1"/>
                </a:solidFill>
              </a:defRPr>
            </a:lvl1pPr>
          </a:lstStyle>
          <a:p>
            <a:fld id="{00A28DF2-CEE8-8C43-98DD-2A2DF4B52450}" type="slidenum">
              <a:rPr lang="en-US" smtClean="0"/>
              <a:pPr/>
              <a:t>‹#›</a:t>
            </a:fld>
            <a:endParaRPr lang="en-US" dirty="0"/>
          </a:p>
        </p:txBody>
      </p:sp>
      <p:pic>
        <p:nvPicPr>
          <p:cNvPr id="3" name="Picture 2" descr="PPT_Template 4-3 BL.png"/>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0" y="4346158"/>
            <a:ext cx="838200" cy="817880"/>
          </a:xfrm>
          <a:prstGeom prst="rect">
            <a:avLst/>
          </a:prstGeom>
        </p:spPr>
      </p:pic>
      <p:pic>
        <p:nvPicPr>
          <p:cNvPr id="9" name="Picture 8" descr="PPT_Template 4-3 TR.png"/>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7386320" y="0"/>
            <a:ext cx="1757680" cy="1772920"/>
          </a:xfrm>
          <a:prstGeom prst="rect">
            <a:avLst/>
          </a:prstGeom>
        </p:spPr>
      </p:pic>
      <p:sp>
        <p:nvSpPr>
          <p:cNvPr id="10" name="Isosceles Triangle 9"/>
          <p:cNvSpPr/>
          <p:nvPr userDrawn="1"/>
        </p:nvSpPr>
        <p:spPr>
          <a:xfrm rot="10800000">
            <a:off x="397570" y="396652"/>
            <a:ext cx="216024" cy="216024"/>
          </a:xfrm>
          <a:prstGeom prst="triangl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246027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1724" y="411510"/>
            <a:ext cx="7886700" cy="576064"/>
          </a:xfrm>
          <a:prstGeom prst="rect">
            <a:avLst/>
          </a:prstGeom>
        </p:spPr>
        <p:txBody>
          <a:bodyPr/>
          <a:lstStyle>
            <a:lvl1pPr>
              <a:defRPr sz="3000" b="1" i="0">
                <a:solidFill>
                  <a:srgbClr val="000000"/>
                </a:solidFill>
                <a:latin typeface="Calibri"/>
                <a:cs typeface="Calibri"/>
              </a:defRPr>
            </a:lvl1pPr>
          </a:lstStyle>
          <a:p>
            <a:r>
              <a:rPr lang="en-US" dirty="0"/>
              <a:t>Click to edit Master title style</a:t>
            </a:r>
            <a:endParaRPr lang="en-GB" dirty="0"/>
          </a:p>
        </p:txBody>
      </p:sp>
      <p:pic>
        <p:nvPicPr>
          <p:cNvPr id="6" name="Picture 5" descr="underline.png"/>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531225" y="888353"/>
            <a:ext cx="1007368" cy="186067"/>
          </a:xfrm>
          <a:prstGeom prst="rect">
            <a:avLst/>
          </a:prstGeom>
        </p:spPr>
      </p:pic>
      <p:sp>
        <p:nvSpPr>
          <p:cNvPr id="12" name="Content Placeholder 11"/>
          <p:cNvSpPr>
            <a:spLocks noGrp="1"/>
          </p:cNvSpPr>
          <p:nvPr>
            <p:ph sz="quarter" idx="12"/>
          </p:nvPr>
        </p:nvSpPr>
        <p:spPr>
          <a:xfrm>
            <a:off x="467544" y="1347614"/>
            <a:ext cx="7920880" cy="3096344"/>
          </a:xfrm>
          <a:prstGeom prst="rect">
            <a:avLst/>
          </a:prstGeom>
        </p:spPr>
        <p:txBody>
          <a:bodyPr vert="horz"/>
          <a:lstStyle>
            <a:lvl1pPr>
              <a:defRPr>
                <a:solidFill>
                  <a:srgbClr val="000000"/>
                </a:solidFill>
              </a:defRPr>
            </a:lvl1pPr>
            <a:lvl2pPr marL="514350" indent="-171450">
              <a:buSzPct val="100000"/>
              <a:buFontTx/>
              <a:buBlip>
                <a:blip r:embed="rId3"/>
              </a:buBlip>
              <a:defRPr>
                <a:solidFill>
                  <a:srgbClr val="000000"/>
                </a:solidFill>
              </a:defRPr>
            </a:lvl2pPr>
            <a:lvl3pPr marL="857250" indent="-171450">
              <a:buSzPct val="100000"/>
              <a:buFontTx/>
              <a:buBlip>
                <a:blip r:embed="rId3"/>
              </a:buBlip>
              <a:defRPr>
                <a:solidFill>
                  <a:srgbClr val="000000"/>
                </a:solidFill>
              </a:defRPr>
            </a:lvl3pPr>
            <a:lvl4pPr marL="1200150" indent="-171450">
              <a:buSzPct val="100000"/>
              <a:buFontTx/>
              <a:buBlip>
                <a:blip r:embed="rId3"/>
              </a:buBlip>
              <a:defRPr>
                <a:solidFill>
                  <a:srgbClr val="000000"/>
                </a:solidFill>
              </a:defRPr>
            </a:lvl4pPr>
            <a:lvl5pPr marL="1543050" indent="-171450">
              <a:buSzPct val="100000"/>
              <a:buFontTx/>
              <a:buBlip>
                <a:blip r:embed="rId3"/>
              </a:buBlip>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
          <p:cNvSpPr>
            <a:spLocks noGrp="1"/>
          </p:cNvSpPr>
          <p:nvPr>
            <p:ph type="sldNum" sz="quarter" idx="4"/>
          </p:nvPr>
        </p:nvSpPr>
        <p:spPr>
          <a:xfrm>
            <a:off x="6200089" y="4767263"/>
            <a:ext cx="2839822" cy="274637"/>
          </a:xfrm>
          <a:prstGeom prst="rect">
            <a:avLst/>
          </a:prstGeom>
        </p:spPr>
        <p:txBody>
          <a:bodyPr vert="horz" lIns="91440" tIns="45720" rIns="91440" bIns="45720" rtlCol="0" anchor="ctr"/>
          <a:lstStyle>
            <a:lvl1pPr algn="r">
              <a:defRPr sz="1200" b="1">
                <a:solidFill>
                  <a:schemeClr val="bg1"/>
                </a:solidFill>
              </a:defRPr>
            </a:lvl1pPr>
          </a:lstStyle>
          <a:p>
            <a:fld id="{00A28DF2-CEE8-8C43-98DD-2A2DF4B52450}" type="slidenum">
              <a:rPr lang="en-US" smtClean="0"/>
              <a:pPr/>
              <a:t>‹#›</a:t>
            </a:fld>
            <a:endParaRPr lang="en-US" dirty="0"/>
          </a:p>
        </p:txBody>
      </p:sp>
      <p:pic>
        <p:nvPicPr>
          <p:cNvPr id="3" name="Picture 2" descr="PPT_Template 4-4 BL.png"/>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1157" y="4750306"/>
            <a:ext cx="8138160" cy="391160"/>
          </a:xfrm>
          <a:prstGeom prst="rect">
            <a:avLst/>
          </a:prstGeom>
        </p:spPr>
      </p:pic>
      <p:pic>
        <p:nvPicPr>
          <p:cNvPr id="8" name="Picture 7" descr="PPT_Template 4-4 TR.png"/>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8732520" y="0"/>
            <a:ext cx="411480" cy="5140960"/>
          </a:xfrm>
          <a:prstGeom prst="rect">
            <a:avLst/>
          </a:prstGeom>
        </p:spPr>
      </p:pic>
      <p:sp>
        <p:nvSpPr>
          <p:cNvPr id="9" name="Isosceles Triangle 8"/>
          <p:cNvSpPr/>
          <p:nvPr userDrawn="1"/>
        </p:nvSpPr>
        <p:spPr>
          <a:xfrm rot="10800000">
            <a:off x="397570" y="396652"/>
            <a:ext cx="216024" cy="216024"/>
          </a:xfrm>
          <a:prstGeom prst="triangle">
            <a:avLst/>
          </a:prstGeom>
          <a:solidFill>
            <a:srgbClr val="FF23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730508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3" name="Picture 2" descr="PPT_Template 4-5 BL.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4762500"/>
            <a:ext cx="6929120" cy="381000"/>
          </a:xfrm>
          <a:prstGeom prst="rect">
            <a:avLst/>
          </a:prstGeom>
        </p:spPr>
      </p:pic>
      <p:pic>
        <p:nvPicPr>
          <p:cNvPr id="8" name="Picture 7" descr="PPT_Template 4-5 TR.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839200" y="10459"/>
            <a:ext cx="304800" cy="655320"/>
          </a:xfrm>
          <a:prstGeom prst="rect">
            <a:avLst/>
          </a:prstGeom>
        </p:spPr>
      </p:pic>
      <p:pic>
        <p:nvPicPr>
          <p:cNvPr id="9" name="Picture 8" descr="PPT_Template 4-5 TL.png"/>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36512" y="0"/>
            <a:ext cx="1153160" cy="1097280"/>
          </a:xfrm>
          <a:prstGeom prst="rect">
            <a:avLst/>
          </a:prstGeom>
        </p:spPr>
      </p:pic>
      <p:pic>
        <p:nvPicPr>
          <p:cNvPr id="10" name="Picture 9" descr="PPT_Template 4-5 BR.png"/>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7555261" y="3197860"/>
            <a:ext cx="1584960" cy="1945640"/>
          </a:xfrm>
          <a:prstGeom prst="rect">
            <a:avLst/>
          </a:prstGeom>
        </p:spPr>
      </p:pic>
      <p:sp>
        <p:nvSpPr>
          <p:cNvPr id="2" name="Title 1"/>
          <p:cNvSpPr>
            <a:spLocks noGrp="1"/>
          </p:cNvSpPr>
          <p:nvPr>
            <p:ph type="title"/>
          </p:nvPr>
        </p:nvSpPr>
        <p:spPr>
          <a:xfrm>
            <a:off x="501724" y="411510"/>
            <a:ext cx="7886700" cy="576064"/>
          </a:xfrm>
          <a:prstGeom prst="rect">
            <a:avLst/>
          </a:prstGeom>
        </p:spPr>
        <p:txBody>
          <a:bodyPr/>
          <a:lstStyle>
            <a:lvl1pPr>
              <a:defRPr sz="3000" b="1" i="0">
                <a:solidFill>
                  <a:srgbClr val="000000"/>
                </a:solidFill>
                <a:latin typeface="Calibri"/>
                <a:cs typeface="Calibri"/>
              </a:defRPr>
            </a:lvl1pPr>
          </a:lstStyle>
          <a:p>
            <a:r>
              <a:rPr lang="en-US" dirty="0"/>
              <a:t>Click to edit Master title style</a:t>
            </a:r>
            <a:endParaRPr lang="en-GB" dirty="0"/>
          </a:p>
        </p:txBody>
      </p:sp>
      <p:pic>
        <p:nvPicPr>
          <p:cNvPr id="6" name="Picture 5" descr="underline.png"/>
          <p:cNvPicPr>
            <a:picLocks noChangeAspect="1"/>
          </p:cNvPicPr>
          <p:nvPr userDrawn="1"/>
        </p:nvPicPr>
        <p:blipFill>
          <a:blip r:embed="rId6" cstate="email">
            <a:extLst>
              <a:ext uri="{28A0092B-C50C-407E-A947-70E740481C1C}">
                <a14:useLocalDpi xmlns:a14="http://schemas.microsoft.com/office/drawing/2010/main" xmlns=""/>
              </a:ext>
            </a:extLst>
          </a:blip>
          <a:stretch>
            <a:fillRect/>
          </a:stretch>
        </p:blipFill>
        <p:spPr>
          <a:xfrm>
            <a:off x="531225" y="888353"/>
            <a:ext cx="1007368" cy="186067"/>
          </a:xfrm>
          <a:prstGeom prst="rect">
            <a:avLst/>
          </a:prstGeom>
        </p:spPr>
      </p:pic>
      <p:sp>
        <p:nvSpPr>
          <p:cNvPr id="12" name="Content Placeholder 11"/>
          <p:cNvSpPr>
            <a:spLocks noGrp="1"/>
          </p:cNvSpPr>
          <p:nvPr>
            <p:ph sz="quarter" idx="12"/>
          </p:nvPr>
        </p:nvSpPr>
        <p:spPr>
          <a:xfrm>
            <a:off x="467544" y="1347614"/>
            <a:ext cx="7920880" cy="3096344"/>
          </a:xfrm>
          <a:prstGeom prst="rect">
            <a:avLst/>
          </a:prstGeom>
        </p:spPr>
        <p:txBody>
          <a:bodyPr vert="horz"/>
          <a:lstStyle>
            <a:lvl1pPr>
              <a:defRPr>
                <a:solidFill>
                  <a:srgbClr val="000000"/>
                </a:solidFill>
              </a:defRPr>
            </a:lvl1pPr>
            <a:lvl2pPr marL="514350" indent="-171450">
              <a:buFontTx/>
              <a:buBlip>
                <a:blip r:embed="rId7"/>
              </a:buBlip>
              <a:defRPr>
                <a:solidFill>
                  <a:srgbClr val="000000"/>
                </a:solidFill>
              </a:defRPr>
            </a:lvl2pPr>
            <a:lvl3pPr marL="857250" indent="-171450">
              <a:buFontTx/>
              <a:buBlip>
                <a:blip r:embed="rId7"/>
              </a:buBlip>
              <a:defRPr>
                <a:solidFill>
                  <a:srgbClr val="000000"/>
                </a:solidFill>
              </a:defRPr>
            </a:lvl3pPr>
            <a:lvl4pPr marL="1200150" indent="-171450">
              <a:buFontTx/>
              <a:buBlip>
                <a:blip r:embed="rId7"/>
              </a:buBlip>
              <a:defRPr>
                <a:solidFill>
                  <a:srgbClr val="000000"/>
                </a:solidFill>
              </a:defRPr>
            </a:lvl4pPr>
            <a:lvl5pPr marL="1543050" indent="-171450">
              <a:buFontTx/>
              <a:buBlip>
                <a:blip r:embed="rId7"/>
              </a:buBlip>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
          <p:cNvSpPr>
            <a:spLocks noGrp="1"/>
          </p:cNvSpPr>
          <p:nvPr>
            <p:ph type="sldNum" sz="quarter" idx="4"/>
          </p:nvPr>
        </p:nvSpPr>
        <p:spPr>
          <a:xfrm>
            <a:off x="6200089" y="4767263"/>
            <a:ext cx="2839822" cy="274637"/>
          </a:xfrm>
          <a:prstGeom prst="rect">
            <a:avLst/>
          </a:prstGeom>
        </p:spPr>
        <p:txBody>
          <a:bodyPr vert="horz" lIns="91440" tIns="45720" rIns="91440" bIns="45720" rtlCol="0" anchor="ctr"/>
          <a:lstStyle>
            <a:lvl1pPr algn="r">
              <a:defRPr sz="1200" b="1">
                <a:solidFill>
                  <a:schemeClr val="bg1"/>
                </a:solidFill>
              </a:defRPr>
            </a:lvl1pPr>
          </a:lstStyle>
          <a:p>
            <a:fld id="{00A28DF2-CEE8-8C43-98DD-2A2DF4B52450}" type="slidenum">
              <a:rPr lang="en-US" smtClean="0"/>
              <a:pPr/>
              <a:t>‹#›</a:t>
            </a:fld>
            <a:endParaRPr lang="en-US" dirty="0"/>
          </a:p>
        </p:txBody>
      </p:sp>
      <p:sp>
        <p:nvSpPr>
          <p:cNvPr id="11" name="Isosceles Triangle 10"/>
          <p:cNvSpPr/>
          <p:nvPr userDrawn="1"/>
        </p:nvSpPr>
        <p:spPr>
          <a:xfrm rot="10800000">
            <a:off x="397570" y="396652"/>
            <a:ext cx="216024" cy="216024"/>
          </a:xfrm>
          <a:prstGeom prst="triangl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2160879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2D2AF">
            <a:alpha val="60000"/>
          </a:srgbClr>
        </a:solidFill>
        <a:effectLst/>
      </p:bgPr>
    </p:bg>
    <p:spTree>
      <p:nvGrpSpPr>
        <p:cNvPr id="1" name=""/>
        <p:cNvGrpSpPr/>
        <p:nvPr/>
      </p:nvGrpSpPr>
      <p:grpSpPr>
        <a:xfrm>
          <a:off x="0" y="0"/>
          <a:ext cx="0" cy="0"/>
          <a:chOff x="0" y="0"/>
          <a:chExt cx="0" cy="0"/>
        </a:xfrm>
      </p:grpSpPr>
      <p:sp>
        <p:nvSpPr>
          <p:cNvPr id="15" name="Title Placeholder 14"/>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16" name="Text Placeholder 15"/>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118541578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8" r:id="rId3"/>
    <p:sldLayoutId id="2147483659" r:id="rId4"/>
    <p:sldLayoutId id="2147483660" r:id="rId5"/>
  </p:sldLayoutIdLst>
  <p:hf hdr="0" ftr="0" dt="0"/>
  <p:txStyles>
    <p:titleStyle>
      <a:lvl1pPr algn="l" defTabSz="685800" rtl="0" eaLnBrk="1" latinLnBrk="0" hangingPunct="1">
        <a:lnSpc>
          <a:spcPct val="90000"/>
        </a:lnSpc>
        <a:spcBef>
          <a:spcPct val="0"/>
        </a:spcBef>
        <a:buNone/>
        <a:defRPr sz="3300" b="1" i="0" kern="1200">
          <a:solidFill>
            <a:srgbClr val="000000"/>
          </a:solidFill>
          <a:latin typeface="Calibri"/>
          <a:ea typeface="+mj-ea"/>
          <a:cs typeface="Calibri"/>
        </a:defRPr>
      </a:lvl1pPr>
    </p:titleStyle>
    <p:bodyStyle>
      <a:lvl1pPr marL="0" indent="0" algn="l" defTabSz="685800" rtl="0" eaLnBrk="1" latinLnBrk="0" hangingPunct="1">
        <a:lnSpc>
          <a:spcPct val="90000"/>
        </a:lnSpc>
        <a:spcBef>
          <a:spcPts val="750"/>
        </a:spcBef>
        <a:buFontTx/>
        <a:buNone/>
        <a:defRPr sz="2100" b="1" kern="1200">
          <a:solidFill>
            <a:srgbClr val="000000"/>
          </a:solidFill>
          <a:latin typeface="+mn-lt"/>
          <a:ea typeface="+mn-ea"/>
          <a:cs typeface="+mn-cs"/>
        </a:defRPr>
      </a:lvl1pPr>
      <a:lvl2pPr marL="514350" indent="-171450" algn="l" defTabSz="685800" rtl="0" eaLnBrk="1" latinLnBrk="0" hangingPunct="1">
        <a:lnSpc>
          <a:spcPct val="90000"/>
        </a:lnSpc>
        <a:spcBef>
          <a:spcPts val="375"/>
        </a:spcBef>
        <a:buSzPct val="100000"/>
        <a:buFontTx/>
        <a:buBlip>
          <a:blip r:embed="rId7"/>
        </a:buBlip>
        <a:defRPr sz="1800" kern="1200">
          <a:solidFill>
            <a:srgbClr val="000000"/>
          </a:solidFill>
          <a:latin typeface="+mn-lt"/>
          <a:ea typeface="+mn-ea"/>
          <a:cs typeface="+mn-cs"/>
        </a:defRPr>
      </a:lvl2pPr>
      <a:lvl3pPr marL="857250" indent="-171450" algn="l" defTabSz="685800" rtl="0" eaLnBrk="1" latinLnBrk="0" hangingPunct="1">
        <a:lnSpc>
          <a:spcPct val="90000"/>
        </a:lnSpc>
        <a:spcBef>
          <a:spcPts val="375"/>
        </a:spcBef>
        <a:buSzPct val="100000"/>
        <a:buFontTx/>
        <a:buBlip>
          <a:blip r:embed="rId7"/>
        </a:buBlip>
        <a:defRPr sz="1500" kern="1200">
          <a:solidFill>
            <a:srgbClr val="000000"/>
          </a:solidFill>
          <a:latin typeface="+mn-lt"/>
          <a:ea typeface="+mn-ea"/>
          <a:cs typeface="+mn-cs"/>
        </a:defRPr>
      </a:lvl3pPr>
      <a:lvl4pPr marL="1200150" indent="-171450" algn="l" defTabSz="685800" rtl="0" eaLnBrk="1" latinLnBrk="0" hangingPunct="1">
        <a:lnSpc>
          <a:spcPct val="90000"/>
        </a:lnSpc>
        <a:spcBef>
          <a:spcPts val="375"/>
        </a:spcBef>
        <a:buSzPct val="100000"/>
        <a:buFontTx/>
        <a:buBlip>
          <a:blip r:embed="rId7"/>
        </a:buBlip>
        <a:defRPr sz="1400" kern="1200">
          <a:solidFill>
            <a:srgbClr val="000000"/>
          </a:solidFill>
          <a:latin typeface="+mn-lt"/>
          <a:ea typeface="+mn-ea"/>
          <a:cs typeface="+mn-cs"/>
        </a:defRPr>
      </a:lvl4pPr>
      <a:lvl5pPr marL="1543050" indent="-171450" algn="l" defTabSz="685800" rtl="0" eaLnBrk="1" latinLnBrk="0" hangingPunct="1">
        <a:lnSpc>
          <a:spcPct val="90000"/>
        </a:lnSpc>
        <a:spcBef>
          <a:spcPts val="375"/>
        </a:spcBef>
        <a:buSzPct val="100000"/>
        <a:buFontTx/>
        <a:buBlip>
          <a:blip r:embed="rId7"/>
        </a:buBlip>
        <a:defRPr sz="140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rot="21415272">
            <a:off x="1916310" y="2449972"/>
            <a:ext cx="6657185" cy="857250"/>
          </a:xfrm>
        </p:spPr>
        <p:txBody>
          <a:bodyPr/>
          <a:lstStyle/>
          <a:p>
            <a:r>
              <a:rPr lang="en-ZA" sz="4400" dirty="0"/>
              <a:t>Challenges facing the South African Poultry Industry</a:t>
            </a:r>
            <a:br>
              <a:rPr lang="en-ZA" sz="4400" dirty="0"/>
            </a:br>
            <a:endParaRPr lang="en-ZA" sz="4400" dirty="0"/>
          </a:p>
        </p:txBody>
      </p:sp>
      <p:sp>
        <p:nvSpPr>
          <p:cNvPr id="9" name="Text Placeholder 2"/>
          <p:cNvSpPr txBox="1">
            <a:spLocks/>
          </p:cNvSpPr>
          <p:nvPr/>
        </p:nvSpPr>
        <p:spPr>
          <a:xfrm rot="21444246">
            <a:off x="3697994" y="3525033"/>
            <a:ext cx="3093817" cy="1350620"/>
          </a:xfrm>
          <a:prstGeom prst="rect">
            <a:avLst/>
          </a:prstGeom>
        </p:spPr>
        <p:txBody>
          <a:bodyPr vert="horz" lIns="68580" tIns="34290" rIns="68580" bIns="34290" rtlCol="0">
            <a:noAutofit/>
          </a:bodyPr>
          <a:lstStyle>
            <a:lvl1pPr algn="l" defTabSz="685800" rtl="0" eaLnBrk="1" latinLnBrk="0" hangingPunct="1">
              <a:lnSpc>
                <a:spcPct val="90000"/>
              </a:lnSpc>
              <a:spcBef>
                <a:spcPct val="0"/>
              </a:spcBef>
              <a:buNone/>
              <a:defRPr sz="2100" b="1" i="0" kern="1200">
                <a:solidFill>
                  <a:srgbClr val="000000"/>
                </a:solidFill>
                <a:latin typeface="Calibri"/>
                <a:ea typeface="+mj-ea"/>
                <a:cs typeface="Calibri"/>
              </a:defRPr>
            </a:lvl1pPr>
          </a:lstStyle>
          <a:p>
            <a:r>
              <a:rPr lang="en-ZA" sz="2400" dirty="0"/>
              <a:t>Presentation to the</a:t>
            </a:r>
            <a:br>
              <a:rPr lang="en-ZA" sz="2400" dirty="0"/>
            </a:br>
            <a:r>
              <a:rPr lang="en-ZA" sz="2400" dirty="0"/>
              <a:t>PC: Trade &amp; Industry</a:t>
            </a:r>
          </a:p>
        </p:txBody>
      </p:sp>
      <p:sp>
        <p:nvSpPr>
          <p:cNvPr id="10" name="Text Placeholder 2"/>
          <p:cNvSpPr txBox="1">
            <a:spLocks/>
          </p:cNvSpPr>
          <p:nvPr/>
        </p:nvSpPr>
        <p:spPr>
          <a:xfrm rot="21444246">
            <a:off x="6452019" y="3503269"/>
            <a:ext cx="2114126" cy="528740"/>
          </a:xfrm>
          <a:prstGeom prst="rect">
            <a:avLst/>
          </a:prstGeom>
        </p:spPr>
        <p:txBody>
          <a:bodyPr vert="horz" lIns="68580" tIns="34290" rIns="68580" bIns="34290" rtlCol="0">
            <a:normAutofit/>
          </a:bodyPr>
          <a:lstStyle>
            <a:lvl1pPr marL="0" indent="0" algn="l" defTabSz="685800" rtl="0" eaLnBrk="1" latinLnBrk="0" hangingPunct="1">
              <a:lnSpc>
                <a:spcPct val="90000"/>
              </a:lnSpc>
              <a:spcBef>
                <a:spcPts val="750"/>
              </a:spcBef>
              <a:buFontTx/>
              <a:buNone/>
              <a:defRPr sz="2100" b="1"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a:r>
              <a:rPr lang="en-US" dirty="0"/>
              <a:t>9 May 2017</a:t>
            </a:r>
          </a:p>
        </p:txBody>
      </p:sp>
    </p:spTree>
    <p:extLst>
      <p:ext uri="{BB962C8B-B14F-4D97-AF65-F5344CB8AC3E}">
        <p14:creationId xmlns:p14="http://schemas.microsoft.com/office/powerpoint/2010/main" xmlns="" val="2441701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701040" y="267494"/>
            <a:ext cx="7454652" cy="576064"/>
          </a:xfrm>
        </p:spPr>
        <p:txBody>
          <a:bodyPr>
            <a:noAutofit/>
          </a:bodyPr>
          <a:lstStyle/>
          <a:p>
            <a:pPr marL="514350" indent="-514350">
              <a:buFont typeface="+mj-lt"/>
              <a:buAutoNum type="arabicPeriod"/>
            </a:pPr>
            <a:r>
              <a:rPr lang="en-ZA" sz="2400" dirty="0"/>
              <a:t>Nando’s experience with local products versus wholesalers of imported products</a:t>
            </a:r>
            <a:endParaRPr lang="en-ZA" sz="2000" dirty="0"/>
          </a:p>
        </p:txBody>
      </p:sp>
      <p:sp>
        <p:nvSpPr>
          <p:cNvPr id="3" name="Text Placeholder 2"/>
          <p:cNvSpPr>
            <a:spLocks noGrp="1"/>
          </p:cNvSpPr>
          <p:nvPr>
            <p:ph type="body" sz="quarter" idx="10"/>
          </p:nvPr>
        </p:nvSpPr>
        <p:spPr>
          <a:xfrm>
            <a:off x="584676" y="1484932"/>
            <a:ext cx="7687381" cy="3419649"/>
          </a:xfrm>
        </p:spPr>
        <p:txBody>
          <a:bodyPr>
            <a:noAutofit/>
          </a:bodyPr>
          <a:lstStyle/>
          <a:p>
            <a:r>
              <a:rPr lang="en-ZA" sz="2800" dirty="0"/>
              <a:t>Nando’s uses fresh, locally produced chicken; </a:t>
            </a:r>
            <a:br>
              <a:rPr lang="en-ZA" sz="2800" dirty="0"/>
            </a:br>
            <a:r>
              <a:rPr lang="en-ZA" sz="2400" dirty="0"/>
              <a:t>we do not use any imported poultry products</a:t>
            </a:r>
          </a:p>
          <a:p>
            <a:pPr lvl="0"/>
            <a:r>
              <a:rPr lang="en-ZA" sz="2800" dirty="0"/>
              <a:t>We do this for a variety of reasons:</a:t>
            </a:r>
          </a:p>
          <a:p>
            <a:pPr marL="628650" lvl="1" indent="-285750"/>
            <a:r>
              <a:rPr lang="en-ZA" sz="2000" dirty="0"/>
              <a:t>We are committed to support local industry and communities</a:t>
            </a:r>
          </a:p>
          <a:p>
            <a:pPr marL="628650" lvl="1" indent="-285750"/>
            <a:r>
              <a:rPr lang="en-ZA" sz="2000" dirty="0"/>
              <a:t>Fresh product with short-shelf life needs to be sourced locally – we have a local supplier base across SA for this reason</a:t>
            </a:r>
          </a:p>
          <a:p>
            <a:pPr marL="628650" lvl="1" indent="-285750"/>
            <a:r>
              <a:rPr lang="en-ZA" sz="2000" dirty="0"/>
              <a:t>Our products are packed to very stringent specification using our IP ingredients, we cannot source generic frozen product from an open market</a:t>
            </a:r>
            <a:endParaRPr lang="en-US" sz="2000" dirty="0"/>
          </a:p>
        </p:txBody>
      </p:sp>
      <p:sp>
        <p:nvSpPr>
          <p:cNvPr id="4" name="Slide Number Placeholder 3"/>
          <p:cNvSpPr>
            <a:spLocks noGrp="1"/>
          </p:cNvSpPr>
          <p:nvPr>
            <p:ph type="sldNum" sz="quarter" idx="4"/>
          </p:nvPr>
        </p:nvSpPr>
        <p:spPr/>
        <p:txBody>
          <a:bodyPr/>
          <a:lstStyle/>
          <a:p>
            <a:fld id="{00A28DF2-CEE8-8C43-98DD-2A2DF4B52450}" type="slidenum">
              <a:rPr lang="en-US" smtClean="0"/>
              <a:pPr/>
              <a:t>1</a:t>
            </a:fld>
            <a:endParaRPr lang="en-US" dirty="0"/>
          </a:p>
        </p:txBody>
      </p:sp>
    </p:spTree>
    <p:extLst>
      <p:ext uri="{BB962C8B-B14F-4D97-AF65-F5344CB8AC3E}">
        <p14:creationId xmlns:p14="http://schemas.microsoft.com/office/powerpoint/2010/main" xmlns="" val="2509257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683568" y="267494"/>
            <a:ext cx="7886700" cy="576064"/>
          </a:xfrm>
        </p:spPr>
        <p:txBody>
          <a:bodyPr>
            <a:noAutofit/>
          </a:bodyPr>
          <a:lstStyle/>
          <a:p>
            <a:pPr marL="514350" indent="-514350">
              <a:buFont typeface="+mj-lt"/>
              <a:buAutoNum type="arabicPeriod" startAt="2"/>
            </a:pPr>
            <a:r>
              <a:rPr lang="en-ZA" sz="2400" dirty="0"/>
              <a:t>Nando’s experience of sales of local products versus imported products</a:t>
            </a:r>
          </a:p>
        </p:txBody>
      </p:sp>
      <p:sp>
        <p:nvSpPr>
          <p:cNvPr id="4" name="Slide Number Placeholder 3"/>
          <p:cNvSpPr>
            <a:spLocks noGrp="1"/>
          </p:cNvSpPr>
          <p:nvPr>
            <p:ph type="sldNum" sz="quarter" idx="4"/>
          </p:nvPr>
        </p:nvSpPr>
        <p:spPr/>
        <p:txBody>
          <a:bodyPr/>
          <a:lstStyle/>
          <a:p>
            <a:fld id="{00A28DF2-CEE8-8C43-98DD-2A2DF4B52450}" type="slidenum">
              <a:rPr lang="en-US" smtClean="0"/>
              <a:pPr/>
              <a:t>2</a:t>
            </a:fld>
            <a:endParaRPr lang="en-US" dirty="0"/>
          </a:p>
        </p:txBody>
      </p:sp>
      <p:sp>
        <p:nvSpPr>
          <p:cNvPr id="11" name="Text Placeholder 2"/>
          <p:cNvSpPr txBox="1">
            <a:spLocks/>
          </p:cNvSpPr>
          <p:nvPr/>
        </p:nvSpPr>
        <p:spPr>
          <a:xfrm>
            <a:off x="251520" y="1484932"/>
            <a:ext cx="8208912" cy="3419649"/>
          </a:xfrm>
          <a:prstGeom prst="rect">
            <a:avLst/>
          </a:prstGeom>
        </p:spPr>
        <p:txBody>
          <a:bodyPr>
            <a:noAutofit/>
          </a:bodyPr>
          <a:lstStyle>
            <a:lvl1pPr marL="0" indent="0" algn="l" defTabSz="685800" rtl="0" eaLnBrk="1" latinLnBrk="0" hangingPunct="1">
              <a:lnSpc>
                <a:spcPct val="90000"/>
              </a:lnSpc>
              <a:spcBef>
                <a:spcPts val="750"/>
              </a:spcBef>
              <a:buFontTx/>
              <a:buNone/>
              <a:defRPr sz="2100" b="1" kern="1200">
                <a:solidFill>
                  <a:srgbClr val="000000"/>
                </a:solidFill>
                <a:latin typeface="+mn-lt"/>
                <a:ea typeface="+mn-ea"/>
                <a:cs typeface="+mn-cs"/>
              </a:defRPr>
            </a:lvl1pPr>
            <a:lvl2pPr marL="514350" indent="-171450" algn="l" defTabSz="685800" rtl="0" eaLnBrk="1" latinLnBrk="0" hangingPunct="1">
              <a:lnSpc>
                <a:spcPct val="90000"/>
              </a:lnSpc>
              <a:spcBef>
                <a:spcPts val="375"/>
              </a:spcBef>
              <a:buSzPct val="100000"/>
              <a:buFontTx/>
              <a:buBlip>
                <a:blip r:embed="rId2"/>
              </a:buBlip>
              <a:defRPr sz="1800" kern="1200">
                <a:solidFill>
                  <a:srgbClr val="000000"/>
                </a:solidFill>
                <a:latin typeface="+mn-lt"/>
                <a:ea typeface="+mn-ea"/>
                <a:cs typeface="+mn-cs"/>
              </a:defRPr>
            </a:lvl2pPr>
            <a:lvl3pPr marL="857250" indent="-171450" algn="l" defTabSz="685800" rtl="0" eaLnBrk="1" latinLnBrk="0" hangingPunct="1">
              <a:lnSpc>
                <a:spcPct val="90000"/>
              </a:lnSpc>
              <a:spcBef>
                <a:spcPts val="375"/>
              </a:spcBef>
              <a:buSzPct val="100000"/>
              <a:buFontTx/>
              <a:buBlip>
                <a:blip r:embed="rId2"/>
              </a:buBlip>
              <a:defRPr sz="1500" kern="1200">
                <a:solidFill>
                  <a:srgbClr val="000000"/>
                </a:solidFill>
                <a:latin typeface="+mn-lt"/>
                <a:ea typeface="+mn-ea"/>
                <a:cs typeface="+mn-cs"/>
              </a:defRPr>
            </a:lvl3pPr>
            <a:lvl4pPr marL="1200150" indent="-171450" algn="l" defTabSz="685800" rtl="0" eaLnBrk="1" latinLnBrk="0" hangingPunct="1">
              <a:lnSpc>
                <a:spcPct val="90000"/>
              </a:lnSpc>
              <a:spcBef>
                <a:spcPts val="375"/>
              </a:spcBef>
              <a:buSzPct val="100000"/>
              <a:buFontTx/>
              <a:buBlip>
                <a:blip r:embed="rId2"/>
              </a:buBlip>
              <a:defRPr sz="1400" kern="1200">
                <a:solidFill>
                  <a:srgbClr val="000000"/>
                </a:solidFill>
                <a:latin typeface="+mn-lt"/>
                <a:ea typeface="+mn-ea"/>
                <a:cs typeface="+mn-cs"/>
              </a:defRPr>
            </a:lvl4pPr>
            <a:lvl5pPr marL="1543050" indent="-171450" algn="l" defTabSz="685800" rtl="0" eaLnBrk="1" latinLnBrk="0" hangingPunct="1">
              <a:lnSpc>
                <a:spcPct val="90000"/>
              </a:lnSpc>
              <a:spcBef>
                <a:spcPts val="375"/>
              </a:spcBef>
              <a:buSzPct val="100000"/>
              <a:buFontTx/>
              <a:buBlip>
                <a:blip r:embed="rId2"/>
              </a:buBlip>
              <a:defRPr sz="140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712788" lvl="1" indent="-369888"/>
            <a:r>
              <a:rPr lang="en-ZA" sz="2800" dirty="0"/>
              <a:t>We do not have any experience using imported product in our restaurants</a:t>
            </a:r>
          </a:p>
          <a:p>
            <a:pPr marL="628650" lvl="1" indent="-285750"/>
            <a:endParaRPr lang="en-US" sz="3200" dirty="0"/>
          </a:p>
        </p:txBody>
      </p:sp>
    </p:spTree>
    <p:extLst>
      <p:ext uri="{BB962C8B-B14F-4D97-AF65-F5344CB8AC3E}">
        <p14:creationId xmlns:p14="http://schemas.microsoft.com/office/powerpoint/2010/main" xmlns="" val="1053047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11560" y="339502"/>
            <a:ext cx="7886700" cy="576064"/>
          </a:xfrm>
        </p:spPr>
        <p:txBody>
          <a:bodyPr>
            <a:normAutofit/>
          </a:bodyPr>
          <a:lstStyle/>
          <a:p>
            <a:pPr marL="514350" indent="-514350">
              <a:buFont typeface="+mj-lt"/>
              <a:buAutoNum type="arabicPeriod" startAt="3"/>
            </a:pPr>
            <a:r>
              <a:rPr lang="en-ZA" sz="2400" dirty="0" err="1"/>
              <a:t>Nando’s</a:t>
            </a:r>
            <a:r>
              <a:rPr lang="en-ZA" sz="2400" dirty="0"/>
              <a:t> pricing policy on poultry products</a:t>
            </a:r>
          </a:p>
        </p:txBody>
      </p:sp>
      <p:sp>
        <p:nvSpPr>
          <p:cNvPr id="2" name="Slide Number Placeholder 1"/>
          <p:cNvSpPr>
            <a:spLocks noGrp="1"/>
          </p:cNvSpPr>
          <p:nvPr>
            <p:ph type="sldNum" sz="quarter" idx="4"/>
          </p:nvPr>
        </p:nvSpPr>
        <p:spPr>
          <a:xfrm>
            <a:off x="6084168" y="4750726"/>
            <a:ext cx="2839822" cy="274637"/>
          </a:xfrm>
        </p:spPr>
        <p:txBody>
          <a:bodyPr/>
          <a:lstStyle/>
          <a:p>
            <a:fld id="{00A28DF2-CEE8-8C43-98DD-2A2DF4B52450}" type="slidenum">
              <a:rPr lang="en-US" smtClean="0"/>
              <a:pPr/>
              <a:t>3</a:t>
            </a:fld>
            <a:endParaRPr lang="en-US" dirty="0"/>
          </a:p>
        </p:txBody>
      </p:sp>
      <p:sp>
        <p:nvSpPr>
          <p:cNvPr id="6" name="Text Placeholder 2"/>
          <p:cNvSpPr txBox="1">
            <a:spLocks/>
          </p:cNvSpPr>
          <p:nvPr/>
        </p:nvSpPr>
        <p:spPr>
          <a:xfrm>
            <a:off x="251520" y="1468396"/>
            <a:ext cx="8064896" cy="3419649"/>
          </a:xfrm>
          <a:prstGeom prst="rect">
            <a:avLst/>
          </a:prstGeom>
        </p:spPr>
        <p:txBody>
          <a:bodyPr>
            <a:noAutofit/>
          </a:bodyPr>
          <a:lstStyle>
            <a:lvl1pPr marL="0" indent="0" algn="l" defTabSz="685800" rtl="0" eaLnBrk="1" latinLnBrk="0" hangingPunct="1">
              <a:lnSpc>
                <a:spcPct val="90000"/>
              </a:lnSpc>
              <a:spcBef>
                <a:spcPts val="750"/>
              </a:spcBef>
              <a:buFontTx/>
              <a:buNone/>
              <a:defRPr sz="2100" b="1" kern="1200">
                <a:solidFill>
                  <a:srgbClr val="000000"/>
                </a:solidFill>
                <a:latin typeface="+mn-lt"/>
                <a:ea typeface="+mn-ea"/>
                <a:cs typeface="+mn-cs"/>
              </a:defRPr>
            </a:lvl1pPr>
            <a:lvl2pPr marL="514350" indent="-171450" algn="l" defTabSz="685800" rtl="0" eaLnBrk="1" latinLnBrk="0" hangingPunct="1">
              <a:lnSpc>
                <a:spcPct val="90000"/>
              </a:lnSpc>
              <a:spcBef>
                <a:spcPts val="375"/>
              </a:spcBef>
              <a:buSzPct val="100000"/>
              <a:buFontTx/>
              <a:buBlip>
                <a:blip r:embed="rId2"/>
              </a:buBlip>
              <a:defRPr sz="1800" kern="1200">
                <a:solidFill>
                  <a:srgbClr val="000000"/>
                </a:solidFill>
                <a:latin typeface="+mn-lt"/>
                <a:ea typeface="+mn-ea"/>
                <a:cs typeface="+mn-cs"/>
              </a:defRPr>
            </a:lvl2pPr>
            <a:lvl3pPr marL="857250" indent="-171450" algn="l" defTabSz="685800" rtl="0" eaLnBrk="1" latinLnBrk="0" hangingPunct="1">
              <a:lnSpc>
                <a:spcPct val="90000"/>
              </a:lnSpc>
              <a:spcBef>
                <a:spcPts val="375"/>
              </a:spcBef>
              <a:buSzPct val="100000"/>
              <a:buFontTx/>
              <a:buBlip>
                <a:blip r:embed="rId2"/>
              </a:buBlip>
              <a:defRPr sz="1500" kern="1200">
                <a:solidFill>
                  <a:srgbClr val="000000"/>
                </a:solidFill>
                <a:latin typeface="+mn-lt"/>
                <a:ea typeface="+mn-ea"/>
                <a:cs typeface="+mn-cs"/>
              </a:defRPr>
            </a:lvl3pPr>
            <a:lvl4pPr marL="1200150" indent="-171450" algn="l" defTabSz="685800" rtl="0" eaLnBrk="1" latinLnBrk="0" hangingPunct="1">
              <a:lnSpc>
                <a:spcPct val="90000"/>
              </a:lnSpc>
              <a:spcBef>
                <a:spcPts val="375"/>
              </a:spcBef>
              <a:buSzPct val="100000"/>
              <a:buFontTx/>
              <a:buBlip>
                <a:blip r:embed="rId2"/>
              </a:buBlip>
              <a:defRPr sz="1400" kern="1200">
                <a:solidFill>
                  <a:srgbClr val="000000"/>
                </a:solidFill>
                <a:latin typeface="+mn-lt"/>
                <a:ea typeface="+mn-ea"/>
                <a:cs typeface="+mn-cs"/>
              </a:defRPr>
            </a:lvl4pPr>
            <a:lvl5pPr marL="1543050" indent="-171450" algn="l" defTabSz="685800" rtl="0" eaLnBrk="1" latinLnBrk="0" hangingPunct="1">
              <a:lnSpc>
                <a:spcPct val="90000"/>
              </a:lnSpc>
              <a:spcBef>
                <a:spcPts val="375"/>
              </a:spcBef>
              <a:buSzPct val="100000"/>
              <a:buFontTx/>
              <a:buBlip>
                <a:blip r:embed="rId2"/>
              </a:buBlip>
              <a:defRPr sz="140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628650" lvl="1" indent="-285750"/>
            <a:r>
              <a:rPr lang="en-ZA" sz="2400" dirty="0"/>
              <a:t>We buy per portion and sell per portion; not by weight </a:t>
            </a:r>
          </a:p>
          <a:p>
            <a:pPr marL="628650" lvl="1" indent="-285750"/>
            <a:r>
              <a:rPr lang="en-ZA" sz="2400" dirty="0"/>
              <a:t>Each menu item has a bill of material and costs are calculated per meal. The selling price is calculated based on input costs for each individual item on the bill of materials. Poultry is one of those input costs.</a:t>
            </a:r>
            <a:endParaRPr lang="en-US" sz="2400" dirty="0"/>
          </a:p>
        </p:txBody>
      </p:sp>
    </p:spTree>
    <p:extLst>
      <p:ext uri="{BB962C8B-B14F-4D97-AF65-F5344CB8AC3E}">
        <p14:creationId xmlns:p14="http://schemas.microsoft.com/office/powerpoint/2010/main" xmlns="" val="3057025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83568" y="483518"/>
            <a:ext cx="7886700" cy="576064"/>
          </a:xfrm>
        </p:spPr>
        <p:txBody>
          <a:bodyPr>
            <a:noAutofit/>
          </a:bodyPr>
          <a:lstStyle/>
          <a:p>
            <a:pPr marL="514350" indent="-514350">
              <a:buFont typeface="+mj-lt"/>
              <a:buAutoNum type="arabicPeriod" startAt="4"/>
            </a:pPr>
            <a:r>
              <a:rPr lang="en-ZA" sz="2400" dirty="0"/>
              <a:t>Matters regarding the poultry industry Nando’s would like to bring to the Committee’s attention.</a:t>
            </a:r>
            <a:br>
              <a:rPr lang="en-ZA" sz="2400" dirty="0"/>
            </a:br>
            <a:endParaRPr lang="en-ZA" sz="2400" dirty="0"/>
          </a:p>
        </p:txBody>
      </p:sp>
      <p:sp>
        <p:nvSpPr>
          <p:cNvPr id="2" name="Slide Number Placeholder 1"/>
          <p:cNvSpPr>
            <a:spLocks noGrp="1"/>
          </p:cNvSpPr>
          <p:nvPr>
            <p:ph type="sldNum" sz="quarter" idx="4"/>
          </p:nvPr>
        </p:nvSpPr>
        <p:spPr/>
        <p:txBody>
          <a:bodyPr/>
          <a:lstStyle/>
          <a:p>
            <a:fld id="{00A28DF2-CEE8-8C43-98DD-2A2DF4B52450}" type="slidenum">
              <a:rPr lang="en-US" smtClean="0"/>
              <a:pPr/>
              <a:t>4</a:t>
            </a:fld>
            <a:endParaRPr lang="en-US" dirty="0"/>
          </a:p>
        </p:txBody>
      </p:sp>
      <p:sp>
        <p:nvSpPr>
          <p:cNvPr id="8" name="Text Placeholder 2"/>
          <p:cNvSpPr txBox="1">
            <a:spLocks/>
          </p:cNvSpPr>
          <p:nvPr/>
        </p:nvSpPr>
        <p:spPr>
          <a:xfrm>
            <a:off x="107504" y="1059582"/>
            <a:ext cx="8568952" cy="3419649"/>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Tx/>
              <a:buNone/>
              <a:defRPr sz="2100" b="1" kern="1200">
                <a:solidFill>
                  <a:srgbClr val="000000"/>
                </a:solidFill>
                <a:latin typeface="+mn-lt"/>
                <a:ea typeface="+mn-ea"/>
                <a:cs typeface="+mn-cs"/>
              </a:defRPr>
            </a:lvl1pPr>
            <a:lvl2pPr marL="514350" indent="-171450" algn="l" defTabSz="685800" rtl="0" eaLnBrk="1" latinLnBrk="0" hangingPunct="1">
              <a:lnSpc>
                <a:spcPct val="90000"/>
              </a:lnSpc>
              <a:spcBef>
                <a:spcPts val="375"/>
              </a:spcBef>
              <a:buSzPct val="100000"/>
              <a:buFontTx/>
              <a:buBlip>
                <a:blip r:embed="rId2"/>
              </a:buBlip>
              <a:defRPr sz="1800" kern="1200">
                <a:solidFill>
                  <a:srgbClr val="000000"/>
                </a:solidFill>
                <a:latin typeface="+mn-lt"/>
                <a:ea typeface="+mn-ea"/>
                <a:cs typeface="+mn-cs"/>
              </a:defRPr>
            </a:lvl2pPr>
            <a:lvl3pPr marL="857250" indent="-171450" algn="l" defTabSz="685800" rtl="0" eaLnBrk="1" latinLnBrk="0" hangingPunct="1">
              <a:lnSpc>
                <a:spcPct val="90000"/>
              </a:lnSpc>
              <a:spcBef>
                <a:spcPts val="375"/>
              </a:spcBef>
              <a:buSzPct val="100000"/>
              <a:buFontTx/>
              <a:buBlip>
                <a:blip r:embed="rId2"/>
              </a:buBlip>
              <a:defRPr sz="1500" kern="1200">
                <a:solidFill>
                  <a:srgbClr val="000000"/>
                </a:solidFill>
                <a:latin typeface="+mn-lt"/>
                <a:ea typeface="+mn-ea"/>
                <a:cs typeface="+mn-cs"/>
              </a:defRPr>
            </a:lvl3pPr>
            <a:lvl4pPr marL="1200150" indent="-171450" algn="l" defTabSz="685800" rtl="0" eaLnBrk="1" latinLnBrk="0" hangingPunct="1">
              <a:lnSpc>
                <a:spcPct val="90000"/>
              </a:lnSpc>
              <a:spcBef>
                <a:spcPts val="375"/>
              </a:spcBef>
              <a:buSzPct val="100000"/>
              <a:buFontTx/>
              <a:buBlip>
                <a:blip r:embed="rId2"/>
              </a:buBlip>
              <a:defRPr sz="1400" kern="1200">
                <a:solidFill>
                  <a:srgbClr val="000000"/>
                </a:solidFill>
                <a:latin typeface="+mn-lt"/>
                <a:ea typeface="+mn-ea"/>
                <a:cs typeface="+mn-cs"/>
              </a:defRPr>
            </a:lvl4pPr>
            <a:lvl5pPr marL="1543050" indent="-171450" algn="l" defTabSz="685800" rtl="0" eaLnBrk="1" latinLnBrk="0" hangingPunct="1">
              <a:lnSpc>
                <a:spcPct val="90000"/>
              </a:lnSpc>
              <a:spcBef>
                <a:spcPts val="375"/>
              </a:spcBef>
              <a:buSzPct val="100000"/>
              <a:buFontTx/>
              <a:buBlip>
                <a:blip r:embed="rId2"/>
              </a:buBlip>
              <a:defRPr sz="140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628650" lvl="1" indent="-285750"/>
            <a:r>
              <a:rPr lang="en-ZA" sz="2000" dirty="0"/>
              <a:t>We are concerned about the health and sustainability of the SA Industry as we have seen consolidation in the industry. This has led to fewer role players, with smaller and medium sized operations at risk</a:t>
            </a:r>
          </a:p>
          <a:p>
            <a:pPr marL="628650" lvl="1" indent="-285750"/>
            <a:r>
              <a:rPr lang="en-ZA" sz="2000" dirty="0"/>
              <a:t>We believe that the SA industry produces a world-class product</a:t>
            </a:r>
          </a:p>
          <a:p>
            <a:pPr marL="628650" lvl="1" indent="-285750"/>
            <a:r>
              <a:rPr lang="en-ZA" sz="2000" dirty="0"/>
              <a:t>Quality and safety is of paramount importance to us. We partner with local suppliers, audit their facilities and engage with them regarding food quality, animal feed, farming and animal welfare practices. We want to know our product is produced safely, ethically, sustainably and within our quality standards</a:t>
            </a:r>
          </a:p>
          <a:p>
            <a:pPr marL="628650" lvl="1" indent="-285750"/>
            <a:r>
              <a:rPr lang="en-ZA" sz="2000" dirty="0"/>
              <a:t>We believe fresh product is of the best possible eating quality and Nandos would like to continue to provide this to our consumers. Should the poultry industry continue under current conditions our ability to do that may be compromised</a:t>
            </a:r>
          </a:p>
        </p:txBody>
      </p:sp>
    </p:spTree>
    <p:extLst>
      <p:ext uri="{BB962C8B-B14F-4D97-AF65-F5344CB8AC3E}">
        <p14:creationId xmlns:p14="http://schemas.microsoft.com/office/powerpoint/2010/main" xmlns="" val="3577601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611560" y="340018"/>
            <a:ext cx="7526660" cy="576064"/>
          </a:xfrm>
        </p:spPr>
        <p:txBody>
          <a:bodyPr>
            <a:noAutofit/>
          </a:bodyPr>
          <a:lstStyle/>
          <a:p>
            <a:pPr marL="514350" indent="-514350">
              <a:buFont typeface="+mj-lt"/>
              <a:buAutoNum type="arabicPeriod" startAt="5"/>
            </a:pPr>
            <a:r>
              <a:rPr lang="en-ZA" sz="2400" dirty="0"/>
              <a:t>Proposed mechanisms to address the current challenges within the industry</a:t>
            </a:r>
            <a:endParaRPr lang="en-ZA" sz="2000" dirty="0"/>
          </a:p>
        </p:txBody>
      </p:sp>
      <p:sp>
        <p:nvSpPr>
          <p:cNvPr id="4" name="Slide Number Placeholder 3"/>
          <p:cNvSpPr>
            <a:spLocks noGrp="1"/>
          </p:cNvSpPr>
          <p:nvPr>
            <p:ph type="sldNum" sz="quarter" idx="4"/>
          </p:nvPr>
        </p:nvSpPr>
        <p:spPr/>
        <p:txBody>
          <a:bodyPr/>
          <a:lstStyle/>
          <a:p>
            <a:fld id="{00A28DF2-CEE8-8C43-98DD-2A2DF4B52450}" type="slidenum">
              <a:rPr lang="en-US" smtClean="0">
                <a:solidFill>
                  <a:prstClr val="black"/>
                </a:solidFill>
              </a:rPr>
              <a:pPr/>
              <a:t>5</a:t>
            </a:fld>
            <a:endParaRPr lang="en-US" dirty="0">
              <a:solidFill>
                <a:prstClr val="black"/>
              </a:solidFill>
            </a:endParaRPr>
          </a:p>
        </p:txBody>
      </p:sp>
      <p:sp>
        <p:nvSpPr>
          <p:cNvPr id="2" name="Text Placeholder 1"/>
          <p:cNvSpPr>
            <a:spLocks noGrp="1"/>
          </p:cNvSpPr>
          <p:nvPr>
            <p:ph type="body" sz="quarter" idx="10"/>
          </p:nvPr>
        </p:nvSpPr>
        <p:spPr>
          <a:xfrm>
            <a:off x="611560" y="1376455"/>
            <a:ext cx="7776864" cy="2592388"/>
          </a:xfrm>
        </p:spPr>
        <p:txBody>
          <a:bodyPr>
            <a:noAutofit/>
          </a:bodyPr>
          <a:lstStyle/>
          <a:p>
            <a:r>
              <a:rPr lang="en-ZA" sz="2400" dirty="0"/>
              <a:t>We would like to see that imported products are held to the same quality, safety standards and other requirements that the SA industry needs to meet.</a:t>
            </a:r>
          </a:p>
          <a:p>
            <a:r>
              <a:rPr lang="en-ZA" sz="2400" dirty="0"/>
              <a:t>Mechanisms need to be put in place to level the playing fields or we might severely impact a vitally important industry. An industry that is vital to ensure food security (for both Nando’s and South Africa) and is a large employer (and many of those jobs are now under threat).</a:t>
            </a:r>
          </a:p>
          <a:p>
            <a:endParaRPr lang="en-ZA" sz="2000" dirty="0"/>
          </a:p>
        </p:txBody>
      </p:sp>
      <p:sp>
        <p:nvSpPr>
          <p:cNvPr id="8" name="Text Placeholder 4"/>
          <p:cNvSpPr txBox="1">
            <a:spLocks/>
          </p:cNvSpPr>
          <p:nvPr/>
        </p:nvSpPr>
        <p:spPr>
          <a:xfrm>
            <a:off x="-1116632" y="2391830"/>
            <a:ext cx="7920880" cy="3096344"/>
          </a:xfrm>
          <a:prstGeom prst="rect">
            <a:avLst/>
          </a:prstGeom>
        </p:spPr>
        <p:txBody>
          <a:bodyPr>
            <a:noAutofit/>
          </a:bodyPr>
          <a:lstStyle>
            <a:lvl1pPr marL="0" indent="0" algn="l" defTabSz="685800" rtl="0" eaLnBrk="1" latinLnBrk="0" hangingPunct="1">
              <a:lnSpc>
                <a:spcPct val="90000"/>
              </a:lnSpc>
              <a:spcBef>
                <a:spcPts val="750"/>
              </a:spcBef>
              <a:buFontTx/>
              <a:buNone/>
              <a:defRPr sz="2100" b="1" kern="1200">
                <a:solidFill>
                  <a:srgbClr val="000000"/>
                </a:solidFill>
                <a:latin typeface="+mn-lt"/>
                <a:ea typeface="+mn-ea"/>
                <a:cs typeface="+mn-cs"/>
              </a:defRPr>
            </a:lvl1pPr>
            <a:lvl2pPr marL="514350" indent="-171450" algn="l" defTabSz="685800" rtl="0" eaLnBrk="1" latinLnBrk="0" hangingPunct="1">
              <a:lnSpc>
                <a:spcPct val="90000"/>
              </a:lnSpc>
              <a:spcBef>
                <a:spcPts val="375"/>
              </a:spcBef>
              <a:buSzPct val="100000"/>
              <a:buFontTx/>
              <a:buBlip>
                <a:blip r:embed="rId2"/>
              </a:buBlip>
              <a:defRPr sz="1800" kern="1200">
                <a:solidFill>
                  <a:srgbClr val="000000"/>
                </a:solidFill>
                <a:latin typeface="+mn-lt"/>
                <a:ea typeface="+mn-ea"/>
                <a:cs typeface="+mn-cs"/>
              </a:defRPr>
            </a:lvl2pPr>
            <a:lvl3pPr marL="857250" indent="-171450" algn="l" defTabSz="685800" rtl="0" eaLnBrk="1" latinLnBrk="0" hangingPunct="1">
              <a:lnSpc>
                <a:spcPct val="90000"/>
              </a:lnSpc>
              <a:spcBef>
                <a:spcPts val="375"/>
              </a:spcBef>
              <a:buSzPct val="100000"/>
              <a:buFontTx/>
              <a:buBlip>
                <a:blip r:embed="rId2"/>
              </a:buBlip>
              <a:defRPr sz="1500" kern="1200">
                <a:solidFill>
                  <a:srgbClr val="000000"/>
                </a:solidFill>
                <a:latin typeface="+mn-lt"/>
                <a:ea typeface="+mn-ea"/>
                <a:cs typeface="+mn-cs"/>
              </a:defRPr>
            </a:lvl3pPr>
            <a:lvl4pPr marL="1200150" indent="-171450" algn="l" defTabSz="685800" rtl="0" eaLnBrk="1" latinLnBrk="0" hangingPunct="1">
              <a:lnSpc>
                <a:spcPct val="90000"/>
              </a:lnSpc>
              <a:spcBef>
                <a:spcPts val="375"/>
              </a:spcBef>
              <a:buSzPct val="100000"/>
              <a:buFontTx/>
              <a:buBlip>
                <a:blip r:embed="rId2"/>
              </a:buBlip>
              <a:defRPr sz="1400" kern="1200">
                <a:solidFill>
                  <a:srgbClr val="000000"/>
                </a:solidFill>
                <a:latin typeface="+mn-lt"/>
                <a:ea typeface="+mn-ea"/>
                <a:cs typeface="+mn-cs"/>
              </a:defRPr>
            </a:lvl4pPr>
            <a:lvl5pPr marL="1543050" indent="-171450" algn="l" defTabSz="685800" rtl="0" eaLnBrk="1" latinLnBrk="0" hangingPunct="1">
              <a:lnSpc>
                <a:spcPct val="90000"/>
              </a:lnSpc>
              <a:spcBef>
                <a:spcPts val="375"/>
              </a:spcBef>
              <a:buSzPct val="100000"/>
              <a:buFontTx/>
              <a:buBlip>
                <a:blip r:embed="rId2"/>
              </a:buBlip>
              <a:defRPr sz="140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r>
              <a:rPr lang="en-ZA" sz="1600" dirty="0"/>
              <a:t> </a:t>
            </a:r>
          </a:p>
          <a:p>
            <a:r>
              <a:rPr lang="en-ZA" sz="1600" dirty="0"/>
              <a:t> </a:t>
            </a:r>
          </a:p>
          <a:p>
            <a:r>
              <a:rPr lang="en-ZA" sz="1600" dirty="0"/>
              <a:t>.</a:t>
            </a:r>
          </a:p>
          <a:p>
            <a:r>
              <a:rPr lang="en-ZA" sz="1600" dirty="0"/>
              <a:t> </a:t>
            </a:r>
          </a:p>
          <a:p>
            <a:r>
              <a:rPr lang="en-ZA" sz="1600" dirty="0"/>
              <a:t>.</a:t>
            </a:r>
          </a:p>
          <a:p>
            <a:r>
              <a:rPr lang="en-ZA" sz="1600" dirty="0"/>
              <a:t> </a:t>
            </a:r>
          </a:p>
          <a:p>
            <a:endParaRPr lang="en-US" sz="1400" dirty="0"/>
          </a:p>
        </p:txBody>
      </p:sp>
    </p:spTree>
    <p:extLst>
      <p:ext uri="{BB962C8B-B14F-4D97-AF65-F5344CB8AC3E}">
        <p14:creationId xmlns:p14="http://schemas.microsoft.com/office/powerpoint/2010/main" xmlns="" val="3233538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rot="21415272">
            <a:off x="2142394" y="2373096"/>
            <a:ext cx="6032640" cy="857250"/>
          </a:xfrm>
        </p:spPr>
        <p:txBody>
          <a:bodyPr/>
          <a:lstStyle/>
          <a:p>
            <a:r>
              <a:rPr lang="en-ZA" sz="6000" dirty="0" err="1">
                <a:latin typeface="Nandos Hand Alt" panose="02040503050400000004" pitchFamily="18" charset="0"/>
              </a:rPr>
              <a:t>Obrigado</a:t>
            </a:r>
            <a:r>
              <a:rPr lang="en-ZA" sz="6000" dirty="0">
                <a:latin typeface="Nandos Hand Alt" panose="02040503050400000004" pitchFamily="18" charset="0"/>
              </a:rPr>
              <a:t>!</a:t>
            </a:r>
            <a:br>
              <a:rPr lang="en-ZA" sz="6000" dirty="0">
                <a:latin typeface="Nandos Hand Alt" panose="02040503050400000004" pitchFamily="18" charset="0"/>
              </a:rPr>
            </a:br>
            <a:endParaRPr lang="en-ZA" dirty="0"/>
          </a:p>
        </p:txBody>
      </p:sp>
      <p:sp>
        <p:nvSpPr>
          <p:cNvPr id="2" name="Slide Number Placeholder 1"/>
          <p:cNvSpPr>
            <a:spLocks noGrp="1"/>
          </p:cNvSpPr>
          <p:nvPr>
            <p:ph type="sldNum" sz="quarter" idx="4"/>
          </p:nvPr>
        </p:nvSpPr>
        <p:spPr/>
        <p:txBody>
          <a:bodyPr/>
          <a:lstStyle/>
          <a:p>
            <a:fld id="{00A28DF2-CEE8-8C43-98DD-2A2DF4B52450}"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xmlns="" val="3693726206"/>
      </p:ext>
    </p:extLst>
  </p:cSld>
  <p:clrMapOvr>
    <a:masterClrMapping/>
  </p:clrMapOvr>
</p:sld>
</file>

<file path=ppt/theme/theme1.xml><?xml version="1.0" encoding="utf-8"?>
<a:theme xmlns:a="http://schemas.openxmlformats.org/drawingml/2006/main" name="Office Theme">
  <a:themeElements>
    <a:clrScheme name="Nando's Neutral">
      <a:dk1>
        <a:sysClr val="windowText" lastClr="000000"/>
      </a:dk1>
      <a:lt1>
        <a:sysClr val="window" lastClr="FFFFFF"/>
      </a:lt1>
      <a:dk2>
        <a:srgbClr val="514336"/>
      </a:dk2>
      <a:lt2>
        <a:srgbClr val="E1E1D2"/>
      </a:lt2>
      <a:accent1>
        <a:srgbClr val="FF2350"/>
      </a:accent1>
      <a:accent2>
        <a:srgbClr val="55B8B0"/>
      </a:accent2>
      <a:accent3>
        <a:srgbClr val="000000"/>
      </a:accent3>
      <a:accent4>
        <a:srgbClr val="B0AB9F"/>
      </a:accent4>
      <a:accent5>
        <a:srgbClr val="B9FAE1"/>
      </a:accent5>
      <a:accent6>
        <a:srgbClr val="645546"/>
      </a:accent6>
      <a:hlink>
        <a:srgbClr val="55B8B0"/>
      </a:hlink>
      <a:folHlink>
        <a:srgbClr val="FF235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4755</TotalTime>
  <Words>370</Words>
  <Application>Microsoft Office PowerPoint</Application>
  <PresentationFormat>On-screen Show (16:9)</PresentationFormat>
  <Paragraphs>35</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Challenges facing the South African Poultry Industry </vt:lpstr>
      <vt:lpstr>Nando’s experience with local products versus wholesalers of imported products</vt:lpstr>
      <vt:lpstr>Nando’s experience of sales of local products versus imported products</vt:lpstr>
      <vt:lpstr>Nando’s pricing policy on poultry products</vt:lpstr>
      <vt:lpstr>Matters regarding the poultry industry Nando’s would like to bring to the Committee’s attention. </vt:lpstr>
      <vt:lpstr>Proposed mechanisms to address the current challenges within the industry</vt:lpstr>
      <vt:lpstr>Obrigado!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Sandro Bottega</dc:creator>
  <cp:lastModifiedBy>PUMZA</cp:lastModifiedBy>
  <cp:revision>82</cp:revision>
  <dcterms:created xsi:type="dcterms:W3CDTF">2015-09-17T02:27:33Z</dcterms:created>
  <dcterms:modified xsi:type="dcterms:W3CDTF">2017-05-11T13:10:17Z</dcterms:modified>
</cp:coreProperties>
</file>