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handoutMasterIdLst>
    <p:handoutMasterId r:id="rId53"/>
  </p:handoutMasterIdLst>
  <p:sldIdLst>
    <p:sldId id="256" r:id="rId2"/>
    <p:sldId id="385" r:id="rId3"/>
    <p:sldId id="363" r:id="rId4"/>
    <p:sldId id="359" r:id="rId5"/>
    <p:sldId id="360" r:id="rId6"/>
    <p:sldId id="361" r:id="rId7"/>
    <p:sldId id="261" r:id="rId8"/>
    <p:sldId id="392" r:id="rId9"/>
    <p:sldId id="362" r:id="rId10"/>
    <p:sldId id="358" r:id="rId11"/>
    <p:sldId id="378" r:id="rId12"/>
    <p:sldId id="377" r:id="rId13"/>
    <p:sldId id="266" r:id="rId14"/>
    <p:sldId id="324" r:id="rId15"/>
    <p:sldId id="372" r:id="rId16"/>
    <p:sldId id="373" r:id="rId17"/>
    <p:sldId id="374" r:id="rId18"/>
    <p:sldId id="379" r:id="rId19"/>
    <p:sldId id="268" r:id="rId20"/>
    <p:sldId id="269" r:id="rId21"/>
    <p:sldId id="380" r:id="rId22"/>
    <p:sldId id="381" r:id="rId23"/>
    <p:sldId id="326" r:id="rId24"/>
    <p:sldId id="383" r:id="rId25"/>
    <p:sldId id="382" r:id="rId26"/>
    <p:sldId id="319" r:id="rId27"/>
    <p:sldId id="320" r:id="rId28"/>
    <p:sldId id="321" r:id="rId29"/>
    <p:sldId id="322" r:id="rId30"/>
    <p:sldId id="279" r:id="rId31"/>
    <p:sldId id="388" r:id="rId32"/>
    <p:sldId id="338" r:id="rId33"/>
    <p:sldId id="331" r:id="rId34"/>
    <p:sldId id="390" r:id="rId35"/>
    <p:sldId id="335" r:id="rId36"/>
    <p:sldId id="339" r:id="rId37"/>
    <p:sldId id="353" r:id="rId38"/>
    <p:sldId id="349" r:id="rId39"/>
    <p:sldId id="337" r:id="rId40"/>
    <p:sldId id="389" r:id="rId41"/>
    <p:sldId id="343" r:id="rId42"/>
    <p:sldId id="351" r:id="rId43"/>
    <p:sldId id="354" r:id="rId44"/>
    <p:sldId id="345" r:id="rId45"/>
    <p:sldId id="355" r:id="rId46"/>
    <p:sldId id="340" r:id="rId47"/>
    <p:sldId id="386" r:id="rId48"/>
    <p:sldId id="387" r:id="rId49"/>
    <p:sldId id="384" r:id="rId50"/>
    <p:sldId id="301" r:id="rId51"/>
  </p:sldIdLst>
  <p:sldSz cx="10680700" cy="7556500"/>
  <p:notesSz cx="6797675" cy="9928225"/>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CF45A"/>
    <a:srgbClr val="D8069C"/>
    <a:srgbClr val="F95D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100" d="100"/>
          <a:sy n="100" d="100"/>
        </p:scale>
        <p:origin x="-1434" y="-96"/>
      </p:cViewPr>
      <p:guideLst>
        <p:guide orient="horz" pos="3016"/>
        <p:guide pos="2320"/>
      </p:guideLst>
    </p:cSldViewPr>
  </p:slideViewPr>
  <p:notesTextViewPr>
    <p:cViewPr>
      <p:scale>
        <a:sx n="100" d="100"/>
        <a:sy n="100" d="100"/>
      </p:scale>
      <p:origin x="0" y="0"/>
    </p:cViewPr>
  </p:notesTextViewPr>
  <p:sorterViewPr>
    <p:cViewPr varScale="1">
      <p:scale>
        <a:sx n="100" d="100"/>
        <a:sy n="100" d="100"/>
      </p:scale>
      <p:origin x="0" y="-1572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08FA3-F837-426F-9B57-7186E98A423A}" type="doc">
      <dgm:prSet loTypeId="urn:microsoft.com/office/officeart/2005/8/layout/equation2" loCatId="relationship" qsTypeId="urn:microsoft.com/office/officeart/2005/8/quickstyle/simple1" qsCatId="simple" csTypeId="urn:microsoft.com/office/officeart/2005/8/colors/accent5_1" csCatId="accent5" phldr="1"/>
      <dgm:spPr/>
      <dgm:t>
        <a:bodyPr/>
        <a:lstStyle/>
        <a:p>
          <a:endParaRPr lang="en-US"/>
        </a:p>
      </dgm:t>
    </dgm:pt>
    <dgm:pt modelId="{BE6BB0BE-D73E-46F1-9717-375D1EA6D1B8}">
      <dgm:prSet phldrT="[Text]" custT="1"/>
      <dgm:spPr>
        <a:ln>
          <a:solidFill>
            <a:srgbClr val="FF66FF"/>
          </a:solidFill>
        </a:ln>
      </dgm:spPr>
      <dgm:t>
        <a:bodyPr/>
        <a:lstStyle/>
        <a:p>
          <a:r>
            <a:rPr lang="en-US" sz="1400" b="1" u="sng" dirty="0" smtClean="0">
              <a:latin typeface="Times New Roman" panose="02020603050405020304" pitchFamily="18" charset="0"/>
              <a:cs typeface="Times New Roman" panose="02020603050405020304" pitchFamily="18" charset="0"/>
            </a:rPr>
            <a:t>Major Customers </a:t>
          </a:r>
        </a:p>
        <a:p>
          <a:r>
            <a:rPr lang="en-US" sz="1400" b="1" dirty="0" smtClean="0">
              <a:latin typeface="Times New Roman" panose="02020603050405020304" pitchFamily="18" charset="0"/>
              <a:cs typeface="Times New Roman" panose="02020603050405020304" pitchFamily="18" charset="0"/>
            </a:rPr>
            <a:t>DHA</a:t>
          </a:r>
        </a:p>
        <a:p>
          <a:r>
            <a:rPr lang="en-US" sz="1400" b="1" dirty="0" smtClean="0">
              <a:latin typeface="Times New Roman" panose="02020603050405020304" pitchFamily="18" charset="0"/>
              <a:cs typeface="Times New Roman" panose="02020603050405020304" pitchFamily="18" charset="0"/>
            </a:rPr>
            <a:t>DOT</a:t>
          </a:r>
        </a:p>
        <a:p>
          <a:r>
            <a:rPr lang="en-US" sz="1400" b="1" dirty="0" smtClean="0">
              <a:latin typeface="Times New Roman" panose="02020603050405020304" pitchFamily="18" charset="0"/>
              <a:cs typeface="Times New Roman" panose="02020603050405020304" pitchFamily="18" charset="0"/>
            </a:rPr>
            <a:t>DOJ&amp;CD</a:t>
          </a:r>
        </a:p>
        <a:p>
          <a:r>
            <a:rPr lang="en-US" sz="1400" b="1" dirty="0" smtClean="0">
              <a:latin typeface="Times New Roman" panose="02020603050405020304" pitchFamily="18" charset="0"/>
              <a:cs typeface="Times New Roman" panose="02020603050405020304" pitchFamily="18" charset="0"/>
            </a:rPr>
            <a:t>Treasury</a:t>
          </a:r>
        </a:p>
      </dgm:t>
    </dgm:pt>
    <dgm:pt modelId="{331459C2-286A-424D-A9BA-8B94394C3516}" type="parTrans" cxnId="{A5E33BE3-5317-4424-9173-79F10E0059BA}">
      <dgm:prSet/>
      <dgm:spPr/>
      <dgm:t>
        <a:bodyPr/>
        <a:lstStyle/>
        <a:p>
          <a:endParaRPr lang="en-US"/>
        </a:p>
      </dgm:t>
    </dgm:pt>
    <dgm:pt modelId="{88AC7A09-7FA0-47E3-9441-9967C5D80F38}" type="sibTrans" cxnId="{A5E33BE3-5317-4424-9173-79F10E0059BA}">
      <dgm:prSet/>
      <dgm:spPr>
        <a:solidFill>
          <a:schemeClr val="tx1">
            <a:lumMod val="75000"/>
            <a:lumOff val="25000"/>
          </a:schemeClr>
        </a:solidFill>
      </dgm:spPr>
      <dgm:t>
        <a:bodyPr/>
        <a:lstStyle/>
        <a:p>
          <a:endParaRPr lang="en-US" dirty="0"/>
        </a:p>
      </dgm:t>
    </dgm:pt>
    <dgm:pt modelId="{E6322FA7-A6AA-4883-8D02-B8E3DCDD8681}">
      <dgm:prSet phldrT="[Text]" custT="1"/>
      <dgm:spPr/>
      <dgm:t>
        <a:bodyPr/>
        <a:lstStyle/>
        <a:p>
          <a:pPr algn="ctr"/>
          <a:r>
            <a:rPr lang="en-US" sz="1400" b="1" u="sng" dirty="0" smtClean="0">
              <a:latin typeface="Times New Roman" panose="02020603050405020304" pitchFamily="18" charset="0"/>
              <a:cs typeface="Times New Roman" panose="02020603050405020304" pitchFamily="18" charset="0"/>
            </a:rPr>
            <a:t>Top Documents</a:t>
          </a:r>
        </a:p>
        <a:p>
          <a:pPr algn="ctr"/>
          <a:r>
            <a:rPr lang="en-US" sz="1400" b="1" u="none" dirty="0" smtClean="0">
              <a:latin typeface="Times New Roman" panose="02020603050405020304" pitchFamily="18" charset="0"/>
              <a:cs typeface="Times New Roman" panose="02020603050405020304" pitchFamily="18" charset="0"/>
            </a:rPr>
            <a:t>DHA Forms</a:t>
          </a:r>
        </a:p>
        <a:p>
          <a:pPr algn="ctr"/>
          <a:r>
            <a:rPr lang="en-US" sz="1400" b="1" u="none" dirty="0" smtClean="0">
              <a:latin typeface="Times New Roman" panose="02020603050405020304" pitchFamily="18" charset="0"/>
              <a:cs typeface="Times New Roman" panose="02020603050405020304" pitchFamily="18" charset="0"/>
            </a:rPr>
            <a:t>Birth Certificates</a:t>
          </a:r>
        </a:p>
        <a:p>
          <a:pPr algn="ctr"/>
          <a:r>
            <a:rPr lang="en-US" sz="1400" b="1" u="none" dirty="0" smtClean="0">
              <a:latin typeface="Times New Roman" panose="02020603050405020304" pitchFamily="18" charset="0"/>
              <a:cs typeface="Times New Roman" panose="02020603050405020304" pitchFamily="18" charset="0"/>
            </a:rPr>
            <a:t>License Forms</a:t>
          </a:r>
        </a:p>
        <a:p>
          <a:pPr algn="ctr"/>
          <a:r>
            <a:rPr lang="en-US" sz="1400" b="1" u="none" dirty="0" smtClean="0">
              <a:latin typeface="Times New Roman" panose="02020603050405020304" pitchFamily="18" charset="0"/>
              <a:cs typeface="Times New Roman" panose="02020603050405020304" pitchFamily="18" charset="0"/>
            </a:rPr>
            <a:t>Court Forms</a:t>
          </a:r>
        </a:p>
        <a:p>
          <a:pPr algn="ctr"/>
          <a:r>
            <a:rPr lang="en-US" sz="1400" b="1" u="none" dirty="0" smtClean="0">
              <a:latin typeface="Times New Roman" panose="02020603050405020304" pitchFamily="18" charset="0"/>
              <a:cs typeface="Times New Roman" panose="02020603050405020304" pitchFamily="18" charset="0"/>
            </a:rPr>
            <a:t>AARTO Books</a:t>
          </a:r>
        </a:p>
        <a:p>
          <a:pPr algn="l"/>
          <a:endParaRPr lang="en-US" sz="1400" u="sng" dirty="0" smtClean="0">
            <a:latin typeface="Times New Roman" panose="02020603050405020304" pitchFamily="18" charset="0"/>
            <a:cs typeface="Times New Roman" panose="02020603050405020304" pitchFamily="18" charset="0"/>
          </a:endParaRPr>
        </a:p>
      </dgm:t>
    </dgm:pt>
    <dgm:pt modelId="{D0948494-8C82-42F7-BC38-AA27CDD52EF0}" type="parTrans" cxnId="{9B2BBFE2-6D1F-4713-9AAB-9A1BA96EE30B}">
      <dgm:prSet/>
      <dgm:spPr/>
      <dgm:t>
        <a:bodyPr/>
        <a:lstStyle/>
        <a:p>
          <a:endParaRPr lang="en-US"/>
        </a:p>
      </dgm:t>
    </dgm:pt>
    <dgm:pt modelId="{EF0ACF7B-FFDE-43A9-915B-EAA07AB23036}" type="sibTrans" cxnId="{9B2BBFE2-6D1F-4713-9AAB-9A1BA96EE30B}">
      <dgm:prSet/>
      <dgm:spPr/>
      <dgm:t>
        <a:bodyPr/>
        <a:lstStyle/>
        <a:p>
          <a:endParaRPr lang="en-US"/>
        </a:p>
      </dgm:t>
    </dgm:pt>
    <dgm:pt modelId="{F9F27B65-0B94-40F9-920A-2F33054C0DA2}" type="pres">
      <dgm:prSet presAssocID="{6F108FA3-F837-426F-9B57-7186E98A423A}" presName="Name0" presStyleCnt="0">
        <dgm:presLayoutVars>
          <dgm:dir/>
          <dgm:resizeHandles val="exact"/>
        </dgm:presLayoutVars>
      </dgm:prSet>
      <dgm:spPr/>
      <dgm:t>
        <a:bodyPr/>
        <a:lstStyle/>
        <a:p>
          <a:endParaRPr lang="en-US"/>
        </a:p>
      </dgm:t>
    </dgm:pt>
    <dgm:pt modelId="{F10EFF6D-4D2A-405D-9A82-B4896EC63708}" type="pres">
      <dgm:prSet presAssocID="{6F108FA3-F837-426F-9B57-7186E98A423A}" presName="vNodes" presStyleCnt="0"/>
      <dgm:spPr/>
    </dgm:pt>
    <dgm:pt modelId="{DCB7495C-B4B7-43CB-8EBD-A413911CE679}" type="pres">
      <dgm:prSet presAssocID="{BE6BB0BE-D73E-46F1-9717-375D1EA6D1B8}" presName="node" presStyleLbl="node1" presStyleIdx="0" presStyleCnt="2" custScaleX="141771">
        <dgm:presLayoutVars>
          <dgm:bulletEnabled val="1"/>
        </dgm:presLayoutVars>
      </dgm:prSet>
      <dgm:spPr/>
      <dgm:t>
        <a:bodyPr/>
        <a:lstStyle/>
        <a:p>
          <a:endParaRPr lang="en-US"/>
        </a:p>
      </dgm:t>
    </dgm:pt>
    <dgm:pt modelId="{43091228-A260-4625-8637-EF1910C0F0CD}" type="pres">
      <dgm:prSet presAssocID="{6F108FA3-F837-426F-9B57-7186E98A423A}" presName="sibTransLast" presStyleLbl="sibTrans2D1" presStyleIdx="0" presStyleCnt="1" custScaleX="159271" custLinFactNeighborX="-23807" custLinFactNeighborY="-5031"/>
      <dgm:spPr/>
      <dgm:t>
        <a:bodyPr/>
        <a:lstStyle/>
        <a:p>
          <a:endParaRPr lang="en-US"/>
        </a:p>
      </dgm:t>
    </dgm:pt>
    <dgm:pt modelId="{E2F1FA41-01EB-4FF0-BB04-C1E572E0939D}" type="pres">
      <dgm:prSet presAssocID="{6F108FA3-F837-426F-9B57-7186E98A423A}" presName="connectorText" presStyleLbl="sibTrans2D1" presStyleIdx="0" presStyleCnt="1"/>
      <dgm:spPr/>
      <dgm:t>
        <a:bodyPr/>
        <a:lstStyle/>
        <a:p>
          <a:endParaRPr lang="en-US"/>
        </a:p>
      </dgm:t>
    </dgm:pt>
    <dgm:pt modelId="{22BFEA06-6075-4A39-BA0E-E496CFFE626E}" type="pres">
      <dgm:prSet presAssocID="{6F108FA3-F837-426F-9B57-7186E98A423A}" presName="lastNode" presStyleLbl="node1" presStyleIdx="1" presStyleCnt="2" custScaleX="127591" custScaleY="100049" custLinFactNeighborX="-87272" custLinFactNeighborY="103">
        <dgm:presLayoutVars>
          <dgm:bulletEnabled val="1"/>
        </dgm:presLayoutVars>
      </dgm:prSet>
      <dgm:spPr/>
      <dgm:t>
        <a:bodyPr/>
        <a:lstStyle/>
        <a:p>
          <a:endParaRPr lang="en-US"/>
        </a:p>
      </dgm:t>
    </dgm:pt>
  </dgm:ptLst>
  <dgm:cxnLst>
    <dgm:cxn modelId="{A5E33BE3-5317-4424-9173-79F10E0059BA}" srcId="{6F108FA3-F837-426F-9B57-7186E98A423A}" destId="{BE6BB0BE-D73E-46F1-9717-375D1EA6D1B8}" srcOrd="0" destOrd="0" parTransId="{331459C2-286A-424D-A9BA-8B94394C3516}" sibTransId="{88AC7A09-7FA0-47E3-9441-9967C5D80F38}"/>
    <dgm:cxn modelId="{498AA446-8733-43D4-A39F-AB4AC698997D}" type="presOf" srcId="{E6322FA7-A6AA-4883-8D02-B8E3DCDD8681}" destId="{22BFEA06-6075-4A39-BA0E-E496CFFE626E}" srcOrd="0" destOrd="0" presId="urn:microsoft.com/office/officeart/2005/8/layout/equation2"/>
    <dgm:cxn modelId="{A2EE119D-2701-47DA-A31A-CA816D1F5876}" type="presOf" srcId="{88AC7A09-7FA0-47E3-9441-9967C5D80F38}" destId="{43091228-A260-4625-8637-EF1910C0F0CD}" srcOrd="0" destOrd="0" presId="urn:microsoft.com/office/officeart/2005/8/layout/equation2"/>
    <dgm:cxn modelId="{5D9B2DB4-D7C2-43B5-901C-CA721C7C3220}" type="presOf" srcId="{6F108FA3-F837-426F-9B57-7186E98A423A}" destId="{F9F27B65-0B94-40F9-920A-2F33054C0DA2}" srcOrd="0" destOrd="0" presId="urn:microsoft.com/office/officeart/2005/8/layout/equation2"/>
    <dgm:cxn modelId="{9B2BBFE2-6D1F-4713-9AAB-9A1BA96EE30B}" srcId="{6F108FA3-F837-426F-9B57-7186E98A423A}" destId="{E6322FA7-A6AA-4883-8D02-B8E3DCDD8681}" srcOrd="1" destOrd="0" parTransId="{D0948494-8C82-42F7-BC38-AA27CDD52EF0}" sibTransId="{EF0ACF7B-FFDE-43A9-915B-EAA07AB23036}"/>
    <dgm:cxn modelId="{2445693F-A7D5-4092-B99C-F3AFDCFE77CD}" type="presOf" srcId="{88AC7A09-7FA0-47E3-9441-9967C5D80F38}" destId="{E2F1FA41-01EB-4FF0-BB04-C1E572E0939D}" srcOrd="1" destOrd="0" presId="urn:microsoft.com/office/officeart/2005/8/layout/equation2"/>
    <dgm:cxn modelId="{529A499B-B015-401E-BCC1-A89268B09A86}" type="presOf" srcId="{BE6BB0BE-D73E-46F1-9717-375D1EA6D1B8}" destId="{DCB7495C-B4B7-43CB-8EBD-A413911CE679}" srcOrd="0" destOrd="0" presId="urn:microsoft.com/office/officeart/2005/8/layout/equation2"/>
    <dgm:cxn modelId="{C515CBF0-5388-48AA-9C67-5A4D0A05284F}" type="presParOf" srcId="{F9F27B65-0B94-40F9-920A-2F33054C0DA2}" destId="{F10EFF6D-4D2A-405D-9A82-B4896EC63708}" srcOrd="0" destOrd="0" presId="urn:microsoft.com/office/officeart/2005/8/layout/equation2"/>
    <dgm:cxn modelId="{CC7FA803-0249-4074-8252-7DD2C786A282}" type="presParOf" srcId="{F10EFF6D-4D2A-405D-9A82-B4896EC63708}" destId="{DCB7495C-B4B7-43CB-8EBD-A413911CE679}" srcOrd="0" destOrd="0" presId="urn:microsoft.com/office/officeart/2005/8/layout/equation2"/>
    <dgm:cxn modelId="{4C8430C3-966F-4507-8892-CA74222DE479}" type="presParOf" srcId="{F9F27B65-0B94-40F9-920A-2F33054C0DA2}" destId="{43091228-A260-4625-8637-EF1910C0F0CD}" srcOrd="1" destOrd="0" presId="urn:microsoft.com/office/officeart/2005/8/layout/equation2"/>
    <dgm:cxn modelId="{96E88316-CA6D-42E0-B478-D064328A4B45}" type="presParOf" srcId="{43091228-A260-4625-8637-EF1910C0F0CD}" destId="{E2F1FA41-01EB-4FF0-BB04-C1E572E0939D}" srcOrd="0" destOrd="0" presId="urn:microsoft.com/office/officeart/2005/8/layout/equation2"/>
    <dgm:cxn modelId="{F02AB377-45E5-471F-BD3A-5F465BA16666}" type="presParOf" srcId="{F9F27B65-0B94-40F9-920A-2F33054C0DA2}" destId="{22BFEA06-6075-4A39-BA0E-E496CFFE626E}" srcOrd="2" destOrd="0" presId="urn:microsoft.com/office/officeart/2005/8/layout/equation2"/>
  </dgm:cxnLst>
  <dgm:bg/>
  <dgm:whole>
    <a:ln w="57150"/>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55839D-7D4A-4BFE-A445-348828CBA7D0}" type="doc">
      <dgm:prSet loTypeId="urn:microsoft.com/office/officeart/2005/8/layout/lProcess2" loCatId="relationship" qsTypeId="urn:microsoft.com/office/officeart/2005/8/quickstyle/simple5" qsCatId="simple" csTypeId="urn:microsoft.com/office/officeart/2005/8/colors/colorful2" csCatId="colorful" phldr="1"/>
      <dgm:spPr/>
      <dgm:t>
        <a:bodyPr/>
        <a:lstStyle/>
        <a:p>
          <a:endParaRPr lang="en-ZA"/>
        </a:p>
      </dgm:t>
    </dgm:pt>
    <dgm:pt modelId="{6FC19EC9-DA82-495E-B991-8E39F12426B1}">
      <dgm:prSet phldrT="[Text]" custT="1"/>
      <dgm:spPr>
        <a:solidFill>
          <a:schemeClr val="accent6">
            <a:lumMod val="40000"/>
            <a:lumOff val="60000"/>
          </a:schemeClr>
        </a:solidFill>
      </dgm:spPr>
      <dgm:t>
        <a:bodyPr/>
        <a:lstStyle/>
        <a:p>
          <a:r>
            <a:rPr lang="en-US" sz="3200" dirty="0"/>
            <a:t>DHA</a:t>
          </a:r>
          <a:endParaRPr lang="en-ZA" sz="3200" dirty="0"/>
        </a:p>
      </dgm:t>
    </dgm:pt>
    <dgm:pt modelId="{FC24533D-14F7-4882-A14D-2866855E0295}" type="parTrans" cxnId="{58A94BF9-4175-43FB-9A41-80093F1BFBCC}">
      <dgm:prSet/>
      <dgm:spPr/>
      <dgm:t>
        <a:bodyPr/>
        <a:lstStyle/>
        <a:p>
          <a:endParaRPr lang="en-ZA"/>
        </a:p>
      </dgm:t>
    </dgm:pt>
    <dgm:pt modelId="{8FC1A981-915D-4B27-9DF1-77D5E2A698EF}" type="sibTrans" cxnId="{58A94BF9-4175-43FB-9A41-80093F1BFBCC}">
      <dgm:prSet/>
      <dgm:spPr/>
      <dgm:t>
        <a:bodyPr/>
        <a:lstStyle/>
        <a:p>
          <a:endParaRPr lang="en-ZA"/>
        </a:p>
      </dgm:t>
    </dgm:pt>
    <dgm:pt modelId="{16FE853F-F8DF-47BB-AF2B-70612B3688C6}">
      <dgm:prSet phldrT="[Text]"/>
      <dgm:spPr>
        <a:solidFill>
          <a:schemeClr val="accent3">
            <a:lumMod val="75000"/>
          </a:schemeClr>
        </a:solidFill>
      </dgm:spPr>
      <dgm:t>
        <a:bodyPr/>
        <a:lstStyle/>
        <a:p>
          <a:r>
            <a:rPr lang="en-US" dirty="0"/>
            <a:t>Front Office </a:t>
          </a:r>
        </a:p>
        <a:p>
          <a:r>
            <a:rPr lang="en-US" dirty="0"/>
            <a:t>Live Capture</a:t>
          </a:r>
          <a:endParaRPr lang="en-ZA" dirty="0"/>
        </a:p>
      </dgm:t>
    </dgm:pt>
    <dgm:pt modelId="{5CD31D9B-B37C-42EB-83B2-2EB3751E87FA}" type="parTrans" cxnId="{C9E6FD97-2AA8-47E8-B387-A333618A7FA2}">
      <dgm:prSet/>
      <dgm:spPr/>
      <dgm:t>
        <a:bodyPr/>
        <a:lstStyle/>
        <a:p>
          <a:endParaRPr lang="en-ZA"/>
        </a:p>
      </dgm:t>
    </dgm:pt>
    <dgm:pt modelId="{A735F9AE-FEDD-4A7D-BDBC-660BE9BD299D}" type="sibTrans" cxnId="{C9E6FD97-2AA8-47E8-B387-A333618A7FA2}">
      <dgm:prSet/>
      <dgm:spPr/>
      <dgm:t>
        <a:bodyPr/>
        <a:lstStyle/>
        <a:p>
          <a:endParaRPr lang="en-ZA"/>
        </a:p>
      </dgm:t>
    </dgm:pt>
    <dgm:pt modelId="{4DAD6ACB-7030-4374-B9E1-30F485893044}">
      <dgm:prSet phldrT="[Text]" custT="1"/>
      <dgm:spPr>
        <a:solidFill>
          <a:schemeClr val="accent1">
            <a:lumMod val="40000"/>
            <a:lumOff val="60000"/>
          </a:schemeClr>
        </a:solidFill>
      </dgm:spPr>
      <dgm:t>
        <a:bodyPr/>
        <a:lstStyle/>
        <a:p>
          <a:r>
            <a:rPr lang="en-US" sz="3200" dirty="0"/>
            <a:t>GPW</a:t>
          </a:r>
          <a:endParaRPr lang="en-ZA" sz="3200" dirty="0"/>
        </a:p>
      </dgm:t>
    </dgm:pt>
    <dgm:pt modelId="{216C0333-DF49-480A-8BCF-550A177868BD}" type="parTrans" cxnId="{03A45CF7-0CC3-4474-AF1B-CFADA289654E}">
      <dgm:prSet/>
      <dgm:spPr/>
      <dgm:t>
        <a:bodyPr/>
        <a:lstStyle/>
        <a:p>
          <a:endParaRPr lang="en-ZA"/>
        </a:p>
      </dgm:t>
    </dgm:pt>
    <dgm:pt modelId="{F6AB4562-F5A0-464E-BEDB-5D6D4B7BAA72}" type="sibTrans" cxnId="{03A45CF7-0CC3-4474-AF1B-CFADA289654E}">
      <dgm:prSet/>
      <dgm:spPr/>
      <dgm:t>
        <a:bodyPr/>
        <a:lstStyle/>
        <a:p>
          <a:endParaRPr lang="en-ZA"/>
        </a:p>
      </dgm:t>
    </dgm:pt>
    <dgm:pt modelId="{762D0112-C32A-46BC-9519-91E4A0456658}">
      <dgm:prSet phldrT="[Text]"/>
      <dgm:spPr>
        <a:solidFill>
          <a:schemeClr val="accent2">
            <a:lumMod val="75000"/>
          </a:schemeClr>
        </a:solidFill>
      </dgm:spPr>
      <dgm:t>
        <a:bodyPr/>
        <a:lstStyle/>
        <a:p>
          <a:r>
            <a:rPr lang="en-US" dirty="0"/>
            <a:t>Passport / ID</a:t>
          </a:r>
        </a:p>
        <a:p>
          <a:r>
            <a:rPr lang="en-US" dirty="0"/>
            <a:t>Personalisation</a:t>
          </a:r>
          <a:endParaRPr lang="en-ZA" dirty="0"/>
        </a:p>
      </dgm:t>
    </dgm:pt>
    <dgm:pt modelId="{5B4F9EA2-9858-4B14-9169-3E362E566437}" type="parTrans" cxnId="{B7E6E70A-C899-40F4-9AD9-CC6B396D821B}">
      <dgm:prSet/>
      <dgm:spPr/>
      <dgm:t>
        <a:bodyPr/>
        <a:lstStyle/>
        <a:p>
          <a:endParaRPr lang="en-ZA"/>
        </a:p>
      </dgm:t>
    </dgm:pt>
    <dgm:pt modelId="{3C4FDDC7-AAD4-46A8-AB3D-C52977D5EA9E}" type="sibTrans" cxnId="{B7E6E70A-C899-40F4-9AD9-CC6B396D821B}">
      <dgm:prSet/>
      <dgm:spPr/>
      <dgm:t>
        <a:bodyPr/>
        <a:lstStyle/>
        <a:p>
          <a:endParaRPr lang="en-ZA"/>
        </a:p>
      </dgm:t>
    </dgm:pt>
    <dgm:pt modelId="{9D001C83-B3FF-41D3-ACE7-CCF703211149}">
      <dgm:prSet phldrT="[Text]"/>
      <dgm:spPr>
        <a:solidFill>
          <a:schemeClr val="accent2">
            <a:lumMod val="75000"/>
          </a:schemeClr>
        </a:solidFill>
      </dgm:spPr>
      <dgm:t>
        <a:bodyPr/>
        <a:lstStyle/>
        <a:p>
          <a:r>
            <a:rPr lang="en-US" dirty="0"/>
            <a:t>Passport / ID Dispatch</a:t>
          </a:r>
          <a:endParaRPr lang="en-ZA" dirty="0"/>
        </a:p>
      </dgm:t>
    </dgm:pt>
    <dgm:pt modelId="{6A6D0C27-EE97-431F-BD4E-27E6C24801AB}" type="parTrans" cxnId="{4A93D89B-E497-4CF9-98A0-D2023F115547}">
      <dgm:prSet/>
      <dgm:spPr/>
      <dgm:t>
        <a:bodyPr/>
        <a:lstStyle/>
        <a:p>
          <a:endParaRPr lang="en-ZA"/>
        </a:p>
      </dgm:t>
    </dgm:pt>
    <dgm:pt modelId="{AE5DC6F3-E773-445C-9691-5F8E4DDBCAD3}" type="sibTrans" cxnId="{4A93D89B-E497-4CF9-98A0-D2023F115547}">
      <dgm:prSet/>
      <dgm:spPr/>
      <dgm:t>
        <a:bodyPr/>
        <a:lstStyle/>
        <a:p>
          <a:endParaRPr lang="en-ZA"/>
        </a:p>
      </dgm:t>
    </dgm:pt>
    <dgm:pt modelId="{B0EFC620-8F16-4453-9E5E-45B51FF5A4CE}">
      <dgm:prSet phldrT="[Text]"/>
      <dgm:spPr>
        <a:solidFill>
          <a:schemeClr val="accent3">
            <a:lumMod val="75000"/>
          </a:schemeClr>
        </a:solidFill>
      </dgm:spPr>
      <dgm:t>
        <a:bodyPr/>
        <a:lstStyle/>
        <a:p>
          <a:r>
            <a:rPr lang="en-US" dirty="0"/>
            <a:t>Front Office</a:t>
          </a:r>
        </a:p>
        <a:p>
          <a:r>
            <a:rPr lang="en-US" dirty="0"/>
            <a:t>Collections</a:t>
          </a:r>
          <a:endParaRPr lang="en-ZA" dirty="0"/>
        </a:p>
      </dgm:t>
    </dgm:pt>
    <dgm:pt modelId="{9FCEF904-E3CC-4468-9F71-B2D76DBA672F}" type="parTrans" cxnId="{9BA1A8CD-DA2E-4AD7-8C97-2DBA693CCDAA}">
      <dgm:prSet/>
      <dgm:spPr/>
      <dgm:t>
        <a:bodyPr/>
        <a:lstStyle/>
        <a:p>
          <a:endParaRPr lang="en-ZA"/>
        </a:p>
      </dgm:t>
    </dgm:pt>
    <dgm:pt modelId="{55CBBEE2-FAC1-454E-9EBA-F517B1E51DFD}" type="sibTrans" cxnId="{9BA1A8CD-DA2E-4AD7-8C97-2DBA693CCDAA}">
      <dgm:prSet/>
      <dgm:spPr/>
      <dgm:t>
        <a:bodyPr/>
        <a:lstStyle/>
        <a:p>
          <a:endParaRPr lang="en-ZA"/>
        </a:p>
      </dgm:t>
    </dgm:pt>
    <dgm:pt modelId="{5BB7960E-AB3C-486B-8A94-33600D4264FC}">
      <dgm:prSet phldrT="[Text]"/>
      <dgm:spPr>
        <a:noFill/>
        <a:ln>
          <a:noFill/>
        </a:ln>
      </dgm:spPr>
      <dgm:t>
        <a:bodyPr/>
        <a:lstStyle/>
        <a:p>
          <a:endParaRPr lang="en-ZA" dirty="0"/>
        </a:p>
      </dgm:t>
    </dgm:pt>
    <dgm:pt modelId="{A0C4F0E0-5304-4BBD-BCC2-CA9B1615A1CC}" type="parTrans" cxnId="{08AB1BFA-7A2D-4275-9097-4928E9F0FB09}">
      <dgm:prSet/>
      <dgm:spPr/>
      <dgm:t>
        <a:bodyPr/>
        <a:lstStyle/>
        <a:p>
          <a:endParaRPr lang="en-ZA"/>
        </a:p>
      </dgm:t>
    </dgm:pt>
    <dgm:pt modelId="{0A37D6F2-B4E6-404B-8730-0DD0CB4058DB}" type="sibTrans" cxnId="{08AB1BFA-7A2D-4275-9097-4928E9F0FB09}">
      <dgm:prSet/>
      <dgm:spPr/>
      <dgm:t>
        <a:bodyPr/>
        <a:lstStyle/>
        <a:p>
          <a:endParaRPr lang="en-ZA"/>
        </a:p>
      </dgm:t>
    </dgm:pt>
    <dgm:pt modelId="{544EE6F7-9ABC-4E91-8AA1-ECA378E84642}">
      <dgm:prSet phldrT="[Text]"/>
      <dgm:spPr>
        <a:noFill/>
        <a:ln>
          <a:noFill/>
        </a:ln>
      </dgm:spPr>
      <dgm:t>
        <a:bodyPr/>
        <a:lstStyle/>
        <a:p>
          <a:endParaRPr lang="en-ZA" dirty="0"/>
        </a:p>
      </dgm:t>
    </dgm:pt>
    <dgm:pt modelId="{DFB14D87-DD6F-4E83-B851-C614ED7C79F3}" type="parTrans" cxnId="{850F65B0-CF32-4EE7-A020-8368B7449F04}">
      <dgm:prSet/>
      <dgm:spPr/>
      <dgm:t>
        <a:bodyPr/>
        <a:lstStyle/>
        <a:p>
          <a:endParaRPr lang="en-ZA"/>
        </a:p>
      </dgm:t>
    </dgm:pt>
    <dgm:pt modelId="{F3220C28-A3C9-42C3-B762-4AC361D17C58}" type="sibTrans" cxnId="{850F65B0-CF32-4EE7-A020-8368B7449F04}">
      <dgm:prSet/>
      <dgm:spPr/>
      <dgm:t>
        <a:bodyPr/>
        <a:lstStyle/>
        <a:p>
          <a:endParaRPr lang="en-ZA"/>
        </a:p>
      </dgm:t>
    </dgm:pt>
    <dgm:pt modelId="{16655E89-367C-4A4C-99B4-1D4A4CD67B5A}">
      <dgm:prSet phldrT="[Text]" custT="1"/>
      <dgm:spPr>
        <a:solidFill>
          <a:schemeClr val="accent3">
            <a:lumMod val="40000"/>
            <a:lumOff val="60000"/>
          </a:schemeClr>
        </a:solidFill>
      </dgm:spPr>
      <dgm:t>
        <a:bodyPr/>
        <a:lstStyle/>
        <a:p>
          <a:r>
            <a:rPr lang="en-US" sz="3200" dirty="0"/>
            <a:t>CITIZEN</a:t>
          </a:r>
          <a:endParaRPr lang="en-ZA" sz="3200" dirty="0"/>
        </a:p>
      </dgm:t>
    </dgm:pt>
    <dgm:pt modelId="{7EDEB9C1-DA60-432E-AEA2-538E30FEC9FF}" type="parTrans" cxnId="{4390EC8B-79DE-42B1-8CF0-F78B803E4F2F}">
      <dgm:prSet/>
      <dgm:spPr/>
      <dgm:t>
        <a:bodyPr/>
        <a:lstStyle/>
        <a:p>
          <a:endParaRPr lang="en-ZA"/>
        </a:p>
      </dgm:t>
    </dgm:pt>
    <dgm:pt modelId="{FA64911B-0704-4685-881F-6E85E177751F}" type="sibTrans" cxnId="{4390EC8B-79DE-42B1-8CF0-F78B803E4F2F}">
      <dgm:prSet/>
      <dgm:spPr/>
      <dgm:t>
        <a:bodyPr/>
        <a:lstStyle/>
        <a:p>
          <a:endParaRPr lang="en-ZA"/>
        </a:p>
      </dgm:t>
    </dgm:pt>
    <dgm:pt modelId="{72135F86-0DCA-4C96-83CA-500B1595D55C}">
      <dgm:prSet phldrT="[Text]"/>
      <dgm:spPr>
        <a:solidFill>
          <a:schemeClr val="accent6">
            <a:lumMod val="75000"/>
          </a:schemeClr>
        </a:solidFill>
      </dgm:spPr>
      <dgm:t>
        <a:bodyPr/>
        <a:lstStyle/>
        <a:p>
          <a:r>
            <a:rPr lang="en-US" dirty="0"/>
            <a:t>Application</a:t>
          </a:r>
          <a:endParaRPr lang="en-ZA" dirty="0"/>
        </a:p>
      </dgm:t>
    </dgm:pt>
    <dgm:pt modelId="{D7182A77-19EA-4C6B-82B5-8C6E0F3EE7C2}" type="parTrans" cxnId="{27628D4E-1868-4E1D-9F0D-111C7B839A16}">
      <dgm:prSet/>
      <dgm:spPr/>
      <dgm:t>
        <a:bodyPr/>
        <a:lstStyle/>
        <a:p>
          <a:endParaRPr lang="en-ZA"/>
        </a:p>
      </dgm:t>
    </dgm:pt>
    <dgm:pt modelId="{BF1DE6FE-DC30-4D42-8D33-ED48C3103F7C}" type="sibTrans" cxnId="{27628D4E-1868-4E1D-9F0D-111C7B839A16}">
      <dgm:prSet/>
      <dgm:spPr/>
      <dgm:t>
        <a:bodyPr/>
        <a:lstStyle/>
        <a:p>
          <a:endParaRPr lang="en-ZA"/>
        </a:p>
      </dgm:t>
    </dgm:pt>
    <dgm:pt modelId="{C82B0E18-F372-4CDC-956B-B58D63234553}">
      <dgm:prSet phldrT="[Text]"/>
      <dgm:spPr>
        <a:solidFill>
          <a:schemeClr val="accent6">
            <a:lumMod val="75000"/>
          </a:schemeClr>
        </a:solidFill>
      </dgm:spPr>
      <dgm:t>
        <a:bodyPr/>
        <a:lstStyle/>
        <a:p>
          <a:r>
            <a:rPr lang="en-US" dirty="0"/>
            <a:t>Collection</a:t>
          </a:r>
          <a:endParaRPr lang="en-ZA" dirty="0"/>
        </a:p>
      </dgm:t>
    </dgm:pt>
    <dgm:pt modelId="{DB313F6F-93BD-4887-B6D4-B96EFABC27D6}" type="parTrans" cxnId="{6AB6E145-76CB-4395-BD26-FF3C7C92E8E2}">
      <dgm:prSet/>
      <dgm:spPr/>
      <dgm:t>
        <a:bodyPr/>
        <a:lstStyle/>
        <a:p>
          <a:endParaRPr lang="en-ZA"/>
        </a:p>
      </dgm:t>
    </dgm:pt>
    <dgm:pt modelId="{90FE23D2-59D5-40AD-8896-AA1973FA2F0D}" type="sibTrans" cxnId="{6AB6E145-76CB-4395-BD26-FF3C7C92E8E2}">
      <dgm:prSet/>
      <dgm:spPr/>
      <dgm:t>
        <a:bodyPr/>
        <a:lstStyle/>
        <a:p>
          <a:endParaRPr lang="en-ZA"/>
        </a:p>
      </dgm:t>
    </dgm:pt>
    <dgm:pt modelId="{7A584B82-B6A5-4AF4-AD15-05BF23C67539}">
      <dgm:prSet phldrT="[Text]"/>
      <dgm:spPr>
        <a:noFill/>
        <a:ln>
          <a:noFill/>
        </a:ln>
      </dgm:spPr>
      <dgm:t>
        <a:bodyPr/>
        <a:lstStyle/>
        <a:p>
          <a:endParaRPr lang="en-ZA" dirty="0"/>
        </a:p>
      </dgm:t>
    </dgm:pt>
    <dgm:pt modelId="{0C2F65BC-368D-48E2-881C-713807BD26D2}" type="parTrans" cxnId="{0F0C95CA-EB91-4918-8A4B-71D82058A506}">
      <dgm:prSet/>
      <dgm:spPr/>
      <dgm:t>
        <a:bodyPr/>
        <a:lstStyle/>
        <a:p>
          <a:endParaRPr lang="en-ZA"/>
        </a:p>
      </dgm:t>
    </dgm:pt>
    <dgm:pt modelId="{9386D62D-71D0-41CB-A201-A01E0CEEB218}" type="sibTrans" cxnId="{0F0C95CA-EB91-4918-8A4B-71D82058A506}">
      <dgm:prSet/>
      <dgm:spPr/>
      <dgm:t>
        <a:bodyPr/>
        <a:lstStyle/>
        <a:p>
          <a:endParaRPr lang="en-ZA"/>
        </a:p>
      </dgm:t>
    </dgm:pt>
    <dgm:pt modelId="{DA663834-F2AF-4F46-B2EA-68643E996AF9}">
      <dgm:prSet phldrT="[Text]"/>
      <dgm:spPr>
        <a:noFill/>
        <a:ln>
          <a:noFill/>
        </a:ln>
      </dgm:spPr>
      <dgm:t>
        <a:bodyPr/>
        <a:lstStyle/>
        <a:p>
          <a:endParaRPr lang="en-ZA" dirty="0"/>
        </a:p>
      </dgm:t>
    </dgm:pt>
    <dgm:pt modelId="{5AE64566-766E-495C-AB18-BF98F113891D}" type="parTrans" cxnId="{4D284236-AFCE-4B3D-BE6A-2AA11F1E8EB6}">
      <dgm:prSet/>
      <dgm:spPr/>
      <dgm:t>
        <a:bodyPr/>
        <a:lstStyle/>
        <a:p>
          <a:endParaRPr lang="en-ZA"/>
        </a:p>
      </dgm:t>
    </dgm:pt>
    <dgm:pt modelId="{5148E349-1F05-4963-BA73-3369EC67FA4F}" type="sibTrans" cxnId="{4D284236-AFCE-4B3D-BE6A-2AA11F1E8EB6}">
      <dgm:prSet/>
      <dgm:spPr/>
      <dgm:t>
        <a:bodyPr/>
        <a:lstStyle/>
        <a:p>
          <a:endParaRPr lang="en-ZA"/>
        </a:p>
      </dgm:t>
    </dgm:pt>
    <dgm:pt modelId="{CBDE21CC-E928-45B4-B6CD-9D70ABDABE15}">
      <dgm:prSet phldrT="[Text]"/>
      <dgm:spPr>
        <a:noFill/>
        <a:ln>
          <a:noFill/>
        </a:ln>
      </dgm:spPr>
      <dgm:t>
        <a:bodyPr/>
        <a:lstStyle/>
        <a:p>
          <a:endParaRPr lang="en-ZA" dirty="0"/>
        </a:p>
      </dgm:t>
    </dgm:pt>
    <dgm:pt modelId="{B6C502B8-434C-4F68-94D9-55ECDCF43A23}" type="parTrans" cxnId="{4EA4746A-0206-4F1F-8ACB-1AA35B356C87}">
      <dgm:prSet/>
      <dgm:spPr/>
      <dgm:t>
        <a:bodyPr/>
        <a:lstStyle/>
        <a:p>
          <a:endParaRPr lang="en-ZA"/>
        </a:p>
      </dgm:t>
    </dgm:pt>
    <dgm:pt modelId="{D647FF10-80C5-41E7-9A31-28E28258BC6B}" type="sibTrans" cxnId="{4EA4746A-0206-4F1F-8ACB-1AA35B356C87}">
      <dgm:prSet/>
      <dgm:spPr/>
      <dgm:t>
        <a:bodyPr/>
        <a:lstStyle/>
        <a:p>
          <a:endParaRPr lang="en-ZA"/>
        </a:p>
      </dgm:t>
    </dgm:pt>
    <dgm:pt modelId="{E592DAD8-8A66-45CF-9EE6-1D8AA6B7C931}">
      <dgm:prSet phldrT="[Text]"/>
      <dgm:spPr>
        <a:noFill/>
        <a:ln>
          <a:noFill/>
        </a:ln>
      </dgm:spPr>
      <dgm:t>
        <a:bodyPr/>
        <a:lstStyle/>
        <a:p>
          <a:endParaRPr lang="en-ZA" dirty="0"/>
        </a:p>
      </dgm:t>
    </dgm:pt>
    <dgm:pt modelId="{2D2095BD-464F-496D-BD58-6D063D9EEBDA}" type="parTrans" cxnId="{B9767092-0998-4B32-81DC-831816E3CE07}">
      <dgm:prSet/>
      <dgm:spPr/>
      <dgm:t>
        <a:bodyPr/>
        <a:lstStyle/>
        <a:p>
          <a:endParaRPr lang="en-ZA"/>
        </a:p>
      </dgm:t>
    </dgm:pt>
    <dgm:pt modelId="{15D6AE98-D3E5-41F6-9563-16B4CF1ED448}" type="sibTrans" cxnId="{B9767092-0998-4B32-81DC-831816E3CE07}">
      <dgm:prSet/>
      <dgm:spPr/>
      <dgm:t>
        <a:bodyPr/>
        <a:lstStyle/>
        <a:p>
          <a:endParaRPr lang="en-ZA"/>
        </a:p>
      </dgm:t>
    </dgm:pt>
    <dgm:pt modelId="{0EB5DA1C-1BFC-4BFF-A58C-5AE0854F21C6}">
      <dgm:prSet phldrT="[Text]"/>
      <dgm:spPr>
        <a:noFill/>
        <a:ln>
          <a:noFill/>
        </a:ln>
      </dgm:spPr>
      <dgm:t>
        <a:bodyPr/>
        <a:lstStyle/>
        <a:p>
          <a:endParaRPr lang="en-ZA" dirty="0"/>
        </a:p>
      </dgm:t>
    </dgm:pt>
    <dgm:pt modelId="{F5AA1A36-0734-4EF9-979D-F17B3011AE73}" type="parTrans" cxnId="{E2F16759-71CE-4F8F-9A3E-FADAF578DD83}">
      <dgm:prSet/>
      <dgm:spPr/>
      <dgm:t>
        <a:bodyPr/>
        <a:lstStyle/>
        <a:p>
          <a:endParaRPr lang="en-ZA"/>
        </a:p>
      </dgm:t>
    </dgm:pt>
    <dgm:pt modelId="{5F21DD4B-D6FB-46B1-9131-EF9EB4FCE044}" type="sibTrans" cxnId="{E2F16759-71CE-4F8F-9A3E-FADAF578DD83}">
      <dgm:prSet/>
      <dgm:spPr/>
      <dgm:t>
        <a:bodyPr/>
        <a:lstStyle/>
        <a:p>
          <a:endParaRPr lang="en-ZA"/>
        </a:p>
      </dgm:t>
    </dgm:pt>
    <dgm:pt modelId="{0E86173A-355F-47A5-93D7-1DCAA09A0D24}">
      <dgm:prSet phldrT="[Text]"/>
      <dgm:spPr>
        <a:noFill/>
        <a:ln>
          <a:noFill/>
        </a:ln>
      </dgm:spPr>
      <dgm:t>
        <a:bodyPr/>
        <a:lstStyle/>
        <a:p>
          <a:endParaRPr lang="en-ZA" dirty="0"/>
        </a:p>
      </dgm:t>
    </dgm:pt>
    <dgm:pt modelId="{536B7701-C216-46FD-870F-2639D8E159E8}" type="parTrans" cxnId="{3DF8D550-49CD-4C1E-AB1C-922B63234A98}">
      <dgm:prSet/>
      <dgm:spPr/>
      <dgm:t>
        <a:bodyPr/>
        <a:lstStyle/>
        <a:p>
          <a:endParaRPr lang="en-ZA"/>
        </a:p>
      </dgm:t>
    </dgm:pt>
    <dgm:pt modelId="{3EBA633D-AEBA-4A54-8560-FDB656B02C56}" type="sibTrans" cxnId="{3DF8D550-49CD-4C1E-AB1C-922B63234A98}">
      <dgm:prSet/>
      <dgm:spPr/>
      <dgm:t>
        <a:bodyPr/>
        <a:lstStyle/>
        <a:p>
          <a:endParaRPr lang="en-ZA"/>
        </a:p>
      </dgm:t>
    </dgm:pt>
    <dgm:pt modelId="{DD048594-D3E0-4AF5-B088-3A86B6A1761F}">
      <dgm:prSet phldrT="[Text]"/>
      <dgm:spPr>
        <a:noFill/>
        <a:ln>
          <a:noFill/>
        </a:ln>
      </dgm:spPr>
      <dgm:t>
        <a:bodyPr/>
        <a:lstStyle/>
        <a:p>
          <a:endParaRPr lang="en-ZA" dirty="0"/>
        </a:p>
      </dgm:t>
    </dgm:pt>
    <dgm:pt modelId="{F56A9707-D6F7-45AC-B72A-EE8521E5AA04}" type="parTrans" cxnId="{BE38DD68-7F1F-4172-ABAB-DFC1F8B1E07C}">
      <dgm:prSet/>
      <dgm:spPr/>
      <dgm:t>
        <a:bodyPr/>
        <a:lstStyle/>
        <a:p>
          <a:endParaRPr lang="en-ZA"/>
        </a:p>
      </dgm:t>
    </dgm:pt>
    <dgm:pt modelId="{67C1F539-1EFB-46DF-A6D8-D0488E53E093}" type="sibTrans" cxnId="{BE38DD68-7F1F-4172-ABAB-DFC1F8B1E07C}">
      <dgm:prSet/>
      <dgm:spPr/>
      <dgm:t>
        <a:bodyPr/>
        <a:lstStyle/>
        <a:p>
          <a:endParaRPr lang="en-ZA"/>
        </a:p>
      </dgm:t>
    </dgm:pt>
    <dgm:pt modelId="{C52A9A51-7ED4-4EB3-B9A1-A62928CA7579}">
      <dgm:prSet phldrT="[Text]"/>
      <dgm:spPr>
        <a:noFill/>
        <a:ln>
          <a:noFill/>
        </a:ln>
      </dgm:spPr>
      <dgm:t>
        <a:bodyPr/>
        <a:lstStyle/>
        <a:p>
          <a:endParaRPr lang="en-ZA" dirty="0"/>
        </a:p>
      </dgm:t>
    </dgm:pt>
    <dgm:pt modelId="{83914BEF-71D9-405F-9FF2-537E22C356A5}" type="parTrans" cxnId="{B085808A-3266-48B1-99BF-E554EC2D9D30}">
      <dgm:prSet/>
      <dgm:spPr/>
      <dgm:t>
        <a:bodyPr/>
        <a:lstStyle/>
        <a:p>
          <a:endParaRPr lang="en-ZA"/>
        </a:p>
      </dgm:t>
    </dgm:pt>
    <dgm:pt modelId="{9282E79F-9E63-4017-8A4F-862CB763CDBB}" type="sibTrans" cxnId="{B085808A-3266-48B1-99BF-E554EC2D9D30}">
      <dgm:prSet/>
      <dgm:spPr/>
      <dgm:t>
        <a:bodyPr/>
        <a:lstStyle/>
        <a:p>
          <a:endParaRPr lang="en-ZA"/>
        </a:p>
      </dgm:t>
    </dgm:pt>
    <dgm:pt modelId="{3A6ED4D3-D9D9-4E19-9BFA-AEC9A0754F55}">
      <dgm:prSet phldrT="[Text]"/>
      <dgm:spPr>
        <a:noFill/>
        <a:ln>
          <a:noFill/>
        </a:ln>
      </dgm:spPr>
      <dgm:t>
        <a:bodyPr/>
        <a:lstStyle/>
        <a:p>
          <a:endParaRPr lang="en-ZA" dirty="0"/>
        </a:p>
      </dgm:t>
    </dgm:pt>
    <dgm:pt modelId="{DA0D2353-0C45-4E9A-AE71-E2C630A6851D}" type="parTrans" cxnId="{9BF77408-15DD-46D3-9DE6-E34A40B24EA2}">
      <dgm:prSet/>
      <dgm:spPr/>
      <dgm:t>
        <a:bodyPr/>
        <a:lstStyle/>
        <a:p>
          <a:endParaRPr lang="en-ZA"/>
        </a:p>
      </dgm:t>
    </dgm:pt>
    <dgm:pt modelId="{BCF85AD2-E540-45ED-AC42-EB4B8C9AABD7}" type="sibTrans" cxnId="{9BF77408-15DD-46D3-9DE6-E34A40B24EA2}">
      <dgm:prSet/>
      <dgm:spPr/>
      <dgm:t>
        <a:bodyPr/>
        <a:lstStyle/>
        <a:p>
          <a:endParaRPr lang="en-ZA"/>
        </a:p>
      </dgm:t>
    </dgm:pt>
    <dgm:pt modelId="{2B7717B7-7718-46A9-B9CC-B8816196776C}">
      <dgm:prSet phldrT="[Text]"/>
      <dgm:spPr>
        <a:solidFill>
          <a:schemeClr val="accent1">
            <a:lumMod val="75000"/>
          </a:schemeClr>
        </a:solidFill>
      </dgm:spPr>
      <dgm:t>
        <a:bodyPr/>
        <a:lstStyle/>
        <a:p>
          <a:r>
            <a:rPr lang="en-US" dirty="0"/>
            <a:t>Delivery</a:t>
          </a:r>
        </a:p>
        <a:p>
          <a:r>
            <a:rPr lang="en-US" dirty="0"/>
            <a:t>Front Office</a:t>
          </a:r>
          <a:endParaRPr lang="en-ZA" dirty="0"/>
        </a:p>
      </dgm:t>
    </dgm:pt>
    <dgm:pt modelId="{4AD18AEC-F966-40D8-82A4-1FA02E6620AB}" type="sibTrans" cxnId="{349DA3F5-D010-485E-A6C8-7378DF301E3B}">
      <dgm:prSet/>
      <dgm:spPr/>
      <dgm:t>
        <a:bodyPr/>
        <a:lstStyle/>
        <a:p>
          <a:endParaRPr lang="en-ZA"/>
        </a:p>
      </dgm:t>
    </dgm:pt>
    <dgm:pt modelId="{DEB86EB5-8DE1-46CF-983D-6420728E4A70}" type="parTrans" cxnId="{349DA3F5-D010-485E-A6C8-7378DF301E3B}">
      <dgm:prSet/>
      <dgm:spPr/>
      <dgm:t>
        <a:bodyPr/>
        <a:lstStyle/>
        <a:p>
          <a:endParaRPr lang="en-ZA"/>
        </a:p>
      </dgm:t>
    </dgm:pt>
    <dgm:pt modelId="{9FDC08F9-E3A9-4B32-B64A-7A6EB127E1F0}">
      <dgm:prSet phldrT="[Text]" custT="1"/>
      <dgm:spPr>
        <a:solidFill>
          <a:schemeClr val="accent2">
            <a:lumMod val="40000"/>
            <a:lumOff val="60000"/>
          </a:schemeClr>
        </a:solidFill>
      </dgm:spPr>
      <dgm:t>
        <a:bodyPr/>
        <a:lstStyle/>
        <a:p>
          <a:r>
            <a:rPr lang="en-US" sz="3200" dirty="0" smtClean="0"/>
            <a:t>SKYNET</a:t>
          </a:r>
          <a:endParaRPr lang="en-ZA" sz="3200" dirty="0"/>
        </a:p>
      </dgm:t>
    </dgm:pt>
    <dgm:pt modelId="{10704E83-44D5-42E4-A427-3AF3F8EC7346}" type="sibTrans" cxnId="{8EC39192-77DA-41FE-B451-085808C3FA31}">
      <dgm:prSet/>
      <dgm:spPr/>
      <dgm:t>
        <a:bodyPr/>
        <a:lstStyle/>
        <a:p>
          <a:endParaRPr lang="en-ZA"/>
        </a:p>
      </dgm:t>
    </dgm:pt>
    <dgm:pt modelId="{DCA45DD0-7310-4850-A844-C7CE5F7EF48D}" type="parTrans" cxnId="{8EC39192-77DA-41FE-B451-085808C3FA31}">
      <dgm:prSet/>
      <dgm:spPr/>
      <dgm:t>
        <a:bodyPr/>
        <a:lstStyle/>
        <a:p>
          <a:endParaRPr lang="en-ZA"/>
        </a:p>
      </dgm:t>
    </dgm:pt>
    <dgm:pt modelId="{8127E4DB-B19D-4B44-91C8-05F0F25744B1}" type="pres">
      <dgm:prSet presAssocID="{7555839D-7D4A-4BFE-A445-348828CBA7D0}" presName="theList" presStyleCnt="0">
        <dgm:presLayoutVars>
          <dgm:dir/>
          <dgm:animLvl val="lvl"/>
          <dgm:resizeHandles val="exact"/>
        </dgm:presLayoutVars>
      </dgm:prSet>
      <dgm:spPr/>
      <dgm:t>
        <a:bodyPr/>
        <a:lstStyle/>
        <a:p>
          <a:endParaRPr lang="en-US"/>
        </a:p>
      </dgm:t>
    </dgm:pt>
    <dgm:pt modelId="{D3A9F1DF-6141-4C73-A5DE-C440733AF8DA}" type="pres">
      <dgm:prSet presAssocID="{16655E89-367C-4A4C-99B4-1D4A4CD67B5A}" presName="compNode" presStyleCnt="0"/>
      <dgm:spPr/>
    </dgm:pt>
    <dgm:pt modelId="{652D3372-8608-4FBF-957D-60B437F9C989}" type="pres">
      <dgm:prSet presAssocID="{16655E89-367C-4A4C-99B4-1D4A4CD67B5A}" presName="aNode" presStyleLbl="bgShp" presStyleIdx="0" presStyleCnt="4" custLinFactNeighborX="-102" custLinFactNeighborY="6881"/>
      <dgm:spPr/>
      <dgm:t>
        <a:bodyPr/>
        <a:lstStyle/>
        <a:p>
          <a:endParaRPr lang="en-US"/>
        </a:p>
      </dgm:t>
    </dgm:pt>
    <dgm:pt modelId="{48B137E5-EB32-42CE-9BDF-E187F349BE39}" type="pres">
      <dgm:prSet presAssocID="{16655E89-367C-4A4C-99B4-1D4A4CD67B5A}" presName="textNode" presStyleLbl="bgShp" presStyleIdx="0" presStyleCnt="4"/>
      <dgm:spPr/>
      <dgm:t>
        <a:bodyPr/>
        <a:lstStyle/>
        <a:p>
          <a:endParaRPr lang="en-US"/>
        </a:p>
      </dgm:t>
    </dgm:pt>
    <dgm:pt modelId="{12FD488B-BE73-4FA7-B310-9FBA5BAEF89D}" type="pres">
      <dgm:prSet presAssocID="{16655E89-367C-4A4C-99B4-1D4A4CD67B5A}" presName="compChildNode" presStyleCnt="0"/>
      <dgm:spPr/>
    </dgm:pt>
    <dgm:pt modelId="{241933B5-E92E-4CB4-8608-C4FFC63CEE4E}" type="pres">
      <dgm:prSet presAssocID="{16655E89-367C-4A4C-99B4-1D4A4CD67B5A}" presName="theInnerList" presStyleCnt="0"/>
      <dgm:spPr/>
    </dgm:pt>
    <dgm:pt modelId="{1DFD8608-E193-4B96-882E-C7F6A5C9BBBC}" type="pres">
      <dgm:prSet presAssocID="{72135F86-0DCA-4C96-83CA-500B1595D55C}" presName="childNode" presStyleLbl="node1" presStyleIdx="0" presStyleCnt="18">
        <dgm:presLayoutVars>
          <dgm:bulletEnabled val="1"/>
        </dgm:presLayoutVars>
      </dgm:prSet>
      <dgm:spPr/>
      <dgm:t>
        <a:bodyPr/>
        <a:lstStyle/>
        <a:p>
          <a:endParaRPr lang="en-US"/>
        </a:p>
      </dgm:t>
    </dgm:pt>
    <dgm:pt modelId="{2AA3431E-2A1C-4891-AB92-205C332EF517}" type="pres">
      <dgm:prSet presAssocID="{72135F86-0DCA-4C96-83CA-500B1595D55C}" presName="aSpace2" presStyleCnt="0"/>
      <dgm:spPr/>
    </dgm:pt>
    <dgm:pt modelId="{B060416E-CEFE-4208-A2BE-F9ED2C23657D}" type="pres">
      <dgm:prSet presAssocID="{DA663834-F2AF-4F46-B2EA-68643E996AF9}" presName="childNode" presStyleLbl="node1" presStyleIdx="1" presStyleCnt="18">
        <dgm:presLayoutVars>
          <dgm:bulletEnabled val="1"/>
        </dgm:presLayoutVars>
      </dgm:prSet>
      <dgm:spPr/>
      <dgm:t>
        <a:bodyPr/>
        <a:lstStyle/>
        <a:p>
          <a:endParaRPr lang="en-US"/>
        </a:p>
      </dgm:t>
    </dgm:pt>
    <dgm:pt modelId="{49D7CE42-366F-4315-B59C-A752676091DA}" type="pres">
      <dgm:prSet presAssocID="{DA663834-F2AF-4F46-B2EA-68643E996AF9}" presName="aSpace2" presStyleCnt="0"/>
      <dgm:spPr/>
    </dgm:pt>
    <dgm:pt modelId="{BD587D16-04A1-4ED3-9825-90BDE536F607}" type="pres">
      <dgm:prSet presAssocID="{0EB5DA1C-1BFC-4BFF-A58C-5AE0854F21C6}" presName="childNode" presStyleLbl="node1" presStyleIdx="2" presStyleCnt="18">
        <dgm:presLayoutVars>
          <dgm:bulletEnabled val="1"/>
        </dgm:presLayoutVars>
      </dgm:prSet>
      <dgm:spPr/>
      <dgm:t>
        <a:bodyPr/>
        <a:lstStyle/>
        <a:p>
          <a:endParaRPr lang="en-US"/>
        </a:p>
      </dgm:t>
    </dgm:pt>
    <dgm:pt modelId="{BE5DBA3F-AF76-4241-9B98-FE44E637B26D}" type="pres">
      <dgm:prSet presAssocID="{0EB5DA1C-1BFC-4BFF-A58C-5AE0854F21C6}" presName="aSpace2" presStyleCnt="0"/>
      <dgm:spPr/>
    </dgm:pt>
    <dgm:pt modelId="{A755C102-B1BA-4C4C-83F9-3B8D575F2CF0}" type="pres">
      <dgm:prSet presAssocID="{7A584B82-B6A5-4AF4-AD15-05BF23C67539}" presName="childNode" presStyleLbl="node1" presStyleIdx="3" presStyleCnt="18">
        <dgm:presLayoutVars>
          <dgm:bulletEnabled val="1"/>
        </dgm:presLayoutVars>
      </dgm:prSet>
      <dgm:spPr/>
      <dgm:t>
        <a:bodyPr/>
        <a:lstStyle/>
        <a:p>
          <a:endParaRPr lang="en-US"/>
        </a:p>
      </dgm:t>
    </dgm:pt>
    <dgm:pt modelId="{C2902C94-6275-4711-9C4B-1877EC22051A}" type="pres">
      <dgm:prSet presAssocID="{7A584B82-B6A5-4AF4-AD15-05BF23C67539}" presName="aSpace2" presStyleCnt="0"/>
      <dgm:spPr/>
    </dgm:pt>
    <dgm:pt modelId="{39096311-2148-4CA9-8940-9F589BEE888C}" type="pres">
      <dgm:prSet presAssocID="{C82B0E18-F372-4CDC-956B-B58D63234553}" presName="childNode" presStyleLbl="node1" presStyleIdx="4" presStyleCnt="18">
        <dgm:presLayoutVars>
          <dgm:bulletEnabled val="1"/>
        </dgm:presLayoutVars>
      </dgm:prSet>
      <dgm:spPr/>
      <dgm:t>
        <a:bodyPr/>
        <a:lstStyle/>
        <a:p>
          <a:endParaRPr lang="en-US"/>
        </a:p>
      </dgm:t>
    </dgm:pt>
    <dgm:pt modelId="{57ED4890-470D-4AF6-ABB6-C122B2F8A7B7}" type="pres">
      <dgm:prSet presAssocID="{16655E89-367C-4A4C-99B4-1D4A4CD67B5A}" presName="aSpace" presStyleCnt="0"/>
      <dgm:spPr/>
    </dgm:pt>
    <dgm:pt modelId="{32B23BF9-D930-44FE-BB8B-26DEACD44C55}" type="pres">
      <dgm:prSet presAssocID="{6FC19EC9-DA82-495E-B991-8E39F12426B1}" presName="compNode" presStyleCnt="0"/>
      <dgm:spPr/>
    </dgm:pt>
    <dgm:pt modelId="{A6EC25D2-1EDA-4F9D-9AD1-51581A79FA37}" type="pres">
      <dgm:prSet presAssocID="{6FC19EC9-DA82-495E-B991-8E39F12426B1}" presName="aNode" presStyleLbl="bgShp" presStyleIdx="1" presStyleCnt="4"/>
      <dgm:spPr/>
      <dgm:t>
        <a:bodyPr/>
        <a:lstStyle/>
        <a:p>
          <a:endParaRPr lang="en-US"/>
        </a:p>
      </dgm:t>
    </dgm:pt>
    <dgm:pt modelId="{340F26BA-BF24-4A8E-B1C9-3651968AFCAC}" type="pres">
      <dgm:prSet presAssocID="{6FC19EC9-DA82-495E-B991-8E39F12426B1}" presName="textNode" presStyleLbl="bgShp" presStyleIdx="1" presStyleCnt="4"/>
      <dgm:spPr/>
      <dgm:t>
        <a:bodyPr/>
        <a:lstStyle/>
        <a:p>
          <a:endParaRPr lang="en-US"/>
        </a:p>
      </dgm:t>
    </dgm:pt>
    <dgm:pt modelId="{6BD2499A-C06B-45B6-BF84-4544B6DAB2C2}" type="pres">
      <dgm:prSet presAssocID="{6FC19EC9-DA82-495E-B991-8E39F12426B1}" presName="compChildNode" presStyleCnt="0"/>
      <dgm:spPr/>
    </dgm:pt>
    <dgm:pt modelId="{FBDCC132-9310-4EA3-ACA1-DE25ABB7C14A}" type="pres">
      <dgm:prSet presAssocID="{6FC19EC9-DA82-495E-B991-8E39F12426B1}" presName="theInnerList" presStyleCnt="0"/>
      <dgm:spPr/>
    </dgm:pt>
    <dgm:pt modelId="{9842B614-B773-4DC2-AFB7-B302A40D07DD}" type="pres">
      <dgm:prSet presAssocID="{16FE853F-F8DF-47BB-AF2B-70612B3688C6}" presName="childNode" presStyleLbl="node1" presStyleIdx="5" presStyleCnt="18">
        <dgm:presLayoutVars>
          <dgm:bulletEnabled val="1"/>
        </dgm:presLayoutVars>
      </dgm:prSet>
      <dgm:spPr/>
      <dgm:t>
        <a:bodyPr/>
        <a:lstStyle/>
        <a:p>
          <a:endParaRPr lang="en-US"/>
        </a:p>
      </dgm:t>
    </dgm:pt>
    <dgm:pt modelId="{2054967E-0486-48DB-AE71-F6BA102DBAF7}" type="pres">
      <dgm:prSet presAssocID="{16FE853F-F8DF-47BB-AF2B-70612B3688C6}" presName="aSpace2" presStyleCnt="0"/>
      <dgm:spPr/>
    </dgm:pt>
    <dgm:pt modelId="{A37212FC-7366-455B-B722-251C6B78A365}" type="pres">
      <dgm:prSet presAssocID="{544EE6F7-9ABC-4E91-8AA1-ECA378E84642}" presName="childNode" presStyleLbl="node1" presStyleIdx="6" presStyleCnt="18">
        <dgm:presLayoutVars>
          <dgm:bulletEnabled val="1"/>
        </dgm:presLayoutVars>
      </dgm:prSet>
      <dgm:spPr/>
      <dgm:t>
        <a:bodyPr/>
        <a:lstStyle/>
        <a:p>
          <a:endParaRPr lang="en-US"/>
        </a:p>
      </dgm:t>
    </dgm:pt>
    <dgm:pt modelId="{F635F698-2368-4E43-9F49-E8588934422F}" type="pres">
      <dgm:prSet presAssocID="{544EE6F7-9ABC-4E91-8AA1-ECA378E84642}" presName="aSpace2" presStyleCnt="0"/>
      <dgm:spPr/>
    </dgm:pt>
    <dgm:pt modelId="{BE624BBF-0CEB-4FDF-AD90-18AF6D1EC9F0}" type="pres">
      <dgm:prSet presAssocID="{B0EFC620-8F16-4453-9E5E-45B51FF5A4CE}" presName="childNode" presStyleLbl="node1" presStyleIdx="7" presStyleCnt="18">
        <dgm:presLayoutVars>
          <dgm:bulletEnabled val="1"/>
        </dgm:presLayoutVars>
      </dgm:prSet>
      <dgm:spPr/>
      <dgm:t>
        <a:bodyPr/>
        <a:lstStyle/>
        <a:p>
          <a:endParaRPr lang="en-US"/>
        </a:p>
      </dgm:t>
    </dgm:pt>
    <dgm:pt modelId="{BB4A6519-CB05-4CAA-8F72-5D642AB65A79}" type="pres">
      <dgm:prSet presAssocID="{6FC19EC9-DA82-495E-B991-8E39F12426B1}" presName="aSpace" presStyleCnt="0"/>
      <dgm:spPr/>
    </dgm:pt>
    <dgm:pt modelId="{09A2EE6C-5BB5-4A38-B256-57FE986A601B}" type="pres">
      <dgm:prSet presAssocID="{4DAD6ACB-7030-4374-B9E1-30F485893044}" presName="compNode" presStyleCnt="0"/>
      <dgm:spPr/>
    </dgm:pt>
    <dgm:pt modelId="{16EE3C7D-464A-4C3B-80B5-AB3C74FA5BD5}" type="pres">
      <dgm:prSet presAssocID="{4DAD6ACB-7030-4374-B9E1-30F485893044}" presName="aNode" presStyleLbl="bgShp" presStyleIdx="2" presStyleCnt="4"/>
      <dgm:spPr/>
      <dgm:t>
        <a:bodyPr/>
        <a:lstStyle/>
        <a:p>
          <a:endParaRPr lang="en-US"/>
        </a:p>
      </dgm:t>
    </dgm:pt>
    <dgm:pt modelId="{3D32E580-0156-4160-99EA-E7F009F2FC85}" type="pres">
      <dgm:prSet presAssocID="{4DAD6ACB-7030-4374-B9E1-30F485893044}" presName="textNode" presStyleLbl="bgShp" presStyleIdx="2" presStyleCnt="4"/>
      <dgm:spPr/>
      <dgm:t>
        <a:bodyPr/>
        <a:lstStyle/>
        <a:p>
          <a:endParaRPr lang="en-US"/>
        </a:p>
      </dgm:t>
    </dgm:pt>
    <dgm:pt modelId="{43FC6385-9893-4551-B0DA-DDD374ADBE97}" type="pres">
      <dgm:prSet presAssocID="{4DAD6ACB-7030-4374-B9E1-30F485893044}" presName="compChildNode" presStyleCnt="0"/>
      <dgm:spPr/>
    </dgm:pt>
    <dgm:pt modelId="{EB05FD5E-4F0C-4A9E-9B5E-F3285C1710DA}" type="pres">
      <dgm:prSet presAssocID="{4DAD6ACB-7030-4374-B9E1-30F485893044}" presName="theInnerList" presStyleCnt="0"/>
      <dgm:spPr/>
    </dgm:pt>
    <dgm:pt modelId="{E9321B6E-2B5F-4A88-B878-1473DA5F63EC}" type="pres">
      <dgm:prSet presAssocID="{762D0112-C32A-46BC-9519-91E4A0456658}" presName="childNode" presStyleLbl="node1" presStyleIdx="8" presStyleCnt="18">
        <dgm:presLayoutVars>
          <dgm:bulletEnabled val="1"/>
        </dgm:presLayoutVars>
      </dgm:prSet>
      <dgm:spPr/>
      <dgm:t>
        <a:bodyPr/>
        <a:lstStyle/>
        <a:p>
          <a:endParaRPr lang="en-US"/>
        </a:p>
      </dgm:t>
    </dgm:pt>
    <dgm:pt modelId="{F58501C6-1FE7-40C7-8A64-9478E8358956}" type="pres">
      <dgm:prSet presAssocID="{762D0112-C32A-46BC-9519-91E4A0456658}" presName="aSpace2" presStyleCnt="0"/>
      <dgm:spPr/>
    </dgm:pt>
    <dgm:pt modelId="{387580DE-9A06-465D-9F5E-728E5348486B}" type="pres">
      <dgm:prSet presAssocID="{0E86173A-355F-47A5-93D7-1DCAA09A0D24}" presName="childNode" presStyleLbl="node1" presStyleIdx="9" presStyleCnt="18">
        <dgm:presLayoutVars>
          <dgm:bulletEnabled val="1"/>
        </dgm:presLayoutVars>
      </dgm:prSet>
      <dgm:spPr/>
      <dgm:t>
        <a:bodyPr/>
        <a:lstStyle/>
        <a:p>
          <a:endParaRPr lang="en-US"/>
        </a:p>
      </dgm:t>
    </dgm:pt>
    <dgm:pt modelId="{57B399A9-E294-4D57-A3D4-C9EE3CB96B24}" type="pres">
      <dgm:prSet presAssocID="{0E86173A-355F-47A5-93D7-1DCAA09A0D24}" presName="aSpace2" presStyleCnt="0"/>
      <dgm:spPr/>
    </dgm:pt>
    <dgm:pt modelId="{67771234-36DE-44C0-BF7A-C932B21B5398}" type="pres">
      <dgm:prSet presAssocID="{9D001C83-B3FF-41D3-ACE7-CCF703211149}" presName="childNode" presStyleLbl="node1" presStyleIdx="10" presStyleCnt="18">
        <dgm:presLayoutVars>
          <dgm:bulletEnabled val="1"/>
        </dgm:presLayoutVars>
      </dgm:prSet>
      <dgm:spPr/>
      <dgm:t>
        <a:bodyPr/>
        <a:lstStyle/>
        <a:p>
          <a:endParaRPr lang="en-US"/>
        </a:p>
      </dgm:t>
    </dgm:pt>
    <dgm:pt modelId="{60B31EBC-A6FE-4FB7-8DFF-6B264A1D863F}" type="pres">
      <dgm:prSet presAssocID="{9D001C83-B3FF-41D3-ACE7-CCF703211149}" presName="aSpace2" presStyleCnt="0"/>
      <dgm:spPr/>
    </dgm:pt>
    <dgm:pt modelId="{C4A7D963-3C16-4B2E-BB4B-54E85529877B}" type="pres">
      <dgm:prSet presAssocID="{CBDE21CC-E928-45B4-B6CD-9D70ABDABE15}" presName="childNode" presStyleLbl="node1" presStyleIdx="11" presStyleCnt="18">
        <dgm:presLayoutVars>
          <dgm:bulletEnabled val="1"/>
        </dgm:presLayoutVars>
      </dgm:prSet>
      <dgm:spPr/>
      <dgm:t>
        <a:bodyPr/>
        <a:lstStyle/>
        <a:p>
          <a:endParaRPr lang="en-US"/>
        </a:p>
      </dgm:t>
    </dgm:pt>
    <dgm:pt modelId="{07EFD981-667F-437E-9DD3-D773CE77FCA2}" type="pres">
      <dgm:prSet presAssocID="{CBDE21CC-E928-45B4-B6CD-9D70ABDABE15}" presName="aSpace2" presStyleCnt="0"/>
      <dgm:spPr/>
    </dgm:pt>
    <dgm:pt modelId="{58932C38-0E07-449F-9BEF-4645AA8445FD}" type="pres">
      <dgm:prSet presAssocID="{5BB7960E-AB3C-486B-8A94-33600D4264FC}" presName="childNode" presStyleLbl="node1" presStyleIdx="12" presStyleCnt="18">
        <dgm:presLayoutVars>
          <dgm:bulletEnabled val="1"/>
        </dgm:presLayoutVars>
      </dgm:prSet>
      <dgm:spPr/>
      <dgm:t>
        <a:bodyPr/>
        <a:lstStyle/>
        <a:p>
          <a:endParaRPr lang="en-US"/>
        </a:p>
      </dgm:t>
    </dgm:pt>
    <dgm:pt modelId="{54DD9F8F-31FA-4824-AE19-9A5F3693E283}" type="pres">
      <dgm:prSet presAssocID="{4DAD6ACB-7030-4374-B9E1-30F485893044}" presName="aSpace" presStyleCnt="0"/>
      <dgm:spPr/>
    </dgm:pt>
    <dgm:pt modelId="{18FE7CD4-034F-42C1-B0FC-E79E7ECB7216}" type="pres">
      <dgm:prSet presAssocID="{9FDC08F9-E3A9-4B32-B64A-7A6EB127E1F0}" presName="compNode" presStyleCnt="0"/>
      <dgm:spPr/>
    </dgm:pt>
    <dgm:pt modelId="{C3C69046-D8D6-4E67-80E4-87755B3B58A1}" type="pres">
      <dgm:prSet presAssocID="{9FDC08F9-E3A9-4B32-B64A-7A6EB127E1F0}" presName="aNode" presStyleLbl="bgShp" presStyleIdx="3" presStyleCnt="4" custScaleX="91210"/>
      <dgm:spPr/>
      <dgm:t>
        <a:bodyPr/>
        <a:lstStyle/>
        <a:p>
          <a:endParaRPr lang="en-US"/>
        </a:p>
      </dgm:t>
    </dgm:pt>
    <dgm:pt modelId="{D3759459-35D9-44E9-884F-35CA9932A46F}" type="pres">
      <dgm:prSet presAssocID="{9FDC08F9-E3A9-4B32-B64A-7A6EB127E1F0}" presName="textNode" presStyleLbl="bgShp" presStyleIdx="3" presStyleCnt="4"/>
      <dgm:spPr/>
      <dgm:t>
        <a:bodyPr/>
        <a:lstStyle/>
        <a:p>
          <a:endParaRPr lang="en-US"/>
        </a:p>
      </dgm:t>
    </dgm:pt>
    <dgm:pt modelId="{CAA610F2-119B-485B-ADAA-3CA9A9711E26}" type="pres">
      <dgm:prSet presAssocID="{9FDC08F9-E3A9-4B32-B64A-7A6EB127E1F0}" presName="compChildNode" presStyleCnt="0"/>
      <dgm:spPr/>
    </dgm:pt>
    <dgm:pt modelId="{03AFF3E9-CC40-40AD-8296-11E7BBD84F1E}" type="pres">
      <dgm:prSet presAssocID="{9FDC08F9-E3A9-4B32-B64A-7A6EB127E1F0}" presName="theInnerList" presStyleCnt="0"/>
      <dgm:spPr/>
    </dgm:pt>
    <dgm:pt modelId="{8977BEB6-CDC0-411A-A3ED-0825E8A02568}" type="pres">
      <dgm:prSet presAssocID="{C52A9A51-7ED4-4EB3-B9A1-A62928CA7579}" presName="childNode" presStyleLbl="node1" presStyleIdx="13" presStyleCnt="18">
        <dgm:presLayoutVars>
          <dgm:bulletEnabled val="1"/>
        </dgm:presLayoutVars>
      </dgm:prSet>
      <dgm:spPr/>
      <dgm:t>
        <a:bodyPr/>
        <a:lstStyle/>
        <a:p>
          <a:endParaRPr lang="en-US"/>
        </a:p>
      </dgm:t>
    </dgm:pt>
    <dgm:pt modelId="{3F156D16-74D4-43AF-B85D-90E134C107DB}" type="pres">
      <dgm:prSet presAssocID="{C52A9A51-7ED4-4EB3-B9A1-A62928CA7579}" presName="aSpace2" presStyleCnt="0"/>
      <dgm:spPr/>
    </dgm:pt>
    <dgm:pt modelId="{49912219-AAB6-448C-AFA3-31001401D94D}" type="pres">
      <dgm:prSet presAssocID="{3A6ED4D3-D9D9-4E19-9BFA-AEC9A0754F55}" presName="childNode" presStyleLbl="node1" presStyleIdx="14" presStyleCnt="18">
        <dgm:presLayoutVars>
          <dgm:bulletEnabled val="1"/>
        </dgm:presLayoutVars>
      </dgm:prSet>
      <dgm:spPr/>
      <dgm:t>
        <a:bodyPr/>
        <a:lstStyle/>
        <a:p>
          <a:endParaRPr lang="en-US"/>
        </a:p>
      </dgm:t>
    </dgm:pt>
    <dgm:pt modelId="{C3C57D70-7CC7-43CB-9ED2-089EDA693B73}" type="pres">
      <dgm:prSet presAssocID="{3A6ED4D3-D9D9-4E19-9BFA-AEC9A0754F55}" presName="aSpace2" presStyleCnt="0"/>
      <dgm:spPr/>
    </dgm:pt>
    <dgm:pt modelId="{A7657F84-3C19-41A9-8865-09873F0B172E}" type="pres">
      <dgm:prSet presAssocID="{DD048594-D3E0-4AF5-B088-3A86B6A1761F}" presName="childNode" presStyleLbl="node1" presStyleIdx="15" presStyleCnt="18">
        <dgm:presLayoutVars>
          <dgm:bulletEnabled val="1"/>
        </dgm:presLayoutVars>
      </dgm:prSet>
      <dgm:spPr/>
      <dgm:t>
        <a:bodyPr/>
        <a:lstStyle/>
        <a:p>
          <a:endParaRPr lang="en-US"/>
        </a:p>
      </dgm:t>
    </dgm:pt>
    <dgm:pt modelId="{22BD1E4F-0EE2-4FFC-9D15-D1899A279809}" type="pres">
      <dgm:prSet presAssocID="{DD048594-D3E0-4AF5-B088-3A86B6A1761F}" presName="aSpace2" presStyleCnt="0"/>
      <dgm:spPr/>
    </dgm:pt>
    <dgm:pt modelId="{A84D1E0C-20B1-4BD7-875B-A6F1A8912574}" type="pres">
      <dgm:prSet presAssocID="{2B7717B7-7718-46A9-B9CC-B8816196776C}" presName="childNode" presStyleLbl="node1" presStyleIdx="16" presStyleCnt="18">
        <dgm:presLayoutVars>
          <dgm:bulletEnabled val="1"/>
        </dgm:presLayoutVars>
      </dgm:prSet>
      <dgm:spPr/>
      <dgm:t>
        <a:bodyPr/>
        <a:lstStyle/>
        <a:p>
          <a:endParaRPr lang="en-US"/>
        </a:p>
      </dgm:t>
    </dgm:pt>
    <dgm:pt modelId="{881A8541-B333-4F75-99D1-EC0DD3FD98CA}" type="pres">
      <dgm:prSet presAssocID="{2B7717B7-7718-46A9-B9CC-B8816196776C}" presName="aSpace2" presStyleCnt="0"/>
      <dgm:spPr/>
    </dgm:pt>
    <dgm:pt modelId="{883D6656-D2BD-493B-8F39-67F17C75E543}" type="pres">
      <dgm:prSet presAssocID="{E592DAD8-8A66-45CF-9EE6-1D8AA6B7C931}" presName="childNode" presStyleLbl="node1" presStyleIdx="17" presStyleCnt="18">
        <dgm:presLayoutVars>
          <dgm:bulletEnabled val="1"/>
        </dgm:presLayoutVars>
      </dgm:prSet>
      <dgm:spPr/>
      <dgm:t>
        <a:bodyPr/>
        <a:lstStyle/>
        <a:p>
          <a:endParaRPr lang="en-US"/>
        </a:p>
      </dgm:t>
    </dgm:pt>
  </dgm:ptLst>
  <dgm:cxnLst>
    <dgm:cxn modelId="{3EDE578D-B236-47CC-AEC0-5B2028F58AFC}" type="presOf" srcId="{0E86173A-355F-47A5-93D7-1DCAA09A0D24}" destId="{387580DE-9A06-465D-9F5E-728E5348486B}" srcOrd="0" destOrd="0" presId="urn:microsoft.com/office/officeart/2005/8/layout/lProcess2"/>
    <dgm:cxn modelId="{B085808A-3266-48B1-99BF-E554EC2D9D30}" srcId="{9FDC08F9-E3A9-4B32-B64A-7A6EB127E1F0}" destId="{C52A9A51-7ED4-4EB3-B9A1-A62928CA7579}" srcOrd="0" destOrd="0" parTransId="{83914BEF-71D9-405F-9FF2-537E22C356A5}" sibTransId="{9282E79F-9E63-4017-8A4F-862CB763CDBB}"/>
    <dgm:cxn modelId="{4394AFB1-3441-485A-9996-DE43F215751F}" type="presOf" srcId="{0EB5DA1C-1BFC-4BFF-A58C-5AE0854F21C6}" destId="{BD587D16-04A1-4ED3-9825-90BDE536F607}" srcOrd="0" destOrd="0" presId="urn:microsoft.com/office/officeart/2005/8/layout/lProcess2"/>
    <dgm:cxn modelId="{D4C6E1BB-AB0D-42E3-AD09-C04764CE1FD1}" type="presOf" srcId="{3A6ED4D3-D9D9-4E19-9BFA-AEC9A0754F55}" destId="{49912219-AAB6-448C-AFA3-31001401D94D}" srcOrd="0" destOrd="0" presId="urn:microsoft.com/office/officeart/2005/8/layout/lProcess2"/>
    <dgm:cxn modelId="{1971E18D-7E70-47C0-8080-03B499A7389B}" type="presOf" srcId="{9FDC08F9-E3A9-4B32-B64A-7A6EB127E1F0}" destId="{D3759459-35D9-44E9-884F-35CA9932A46F}" srcOrd="1" destOrd="0" presId="urn:microsoft.com/office/officeart/2005/8/layout/lProcess2"/>
    <dgm:cxn modelId="{FC929A8C-46D4-44B8-ADF3-3DB2B27F5776}" type="presOf" srcId="{4DAD6ACB-7030-4374-B9E1-30F485893044}" destId="{3D32E580-0156-4160-99EA-E7F009F2FC85}" srcOrd="1" destOrd="0" presId="urn:microsoft.com/office/officeart/2005/8/layout/lProcess2"/>
    <dgm:cxn modelId="{9794F6E4-EE1D-4B14-84B4-4F7F79868599}" type="presOf" srcId="{9D001C83-B3FF-41D3-ACE7-CCF703211149}" destId="{67771234-36DE-44C0-BF7A-C932B21B5398}" srcOrd="0" destOrd="0" presId="urn:microsoft.com/office/officeart/2005/8/layout/lProcess2"/>
    <dgm:cxn modelId="{4D284236-AFCE-4B3D-BE6A-2AA11F1E8EB6}" srcId="{16655E89-367C-4A4C-99B4-1D4A4CD67B5A}" destId="{DA663834-F2AF-4F46-B2EA-68643E996AF9}" srcOrd="1" destOrd="0" parTransId="{5AE64566-766E-495C-AB18-BF98F113891D}" sibTransId="{5148E349-1F05-4963-BA73-3369EC67FA4F}"/>
    <dgm:cxn modelId="{158D1EF1-260D-413C-9873-F818FA856709}" type="presOf" srcId="{2B7717B7-7718-46A9-B9CC-B8816196776C}" destId="{A84D1E0C-20B1-4BD7-875B-A6F1A8912574}" srcOrd="0" destOrd="0" presId="urn:microsoft.com/office/officeart/2005/8/layout/lProcess2"/>
    <dgm:cxn modelId="{1DD01A61-AB14-4F70-B63A-D5154F3D4FEC}" type="presOf" srcId="{762D0112-C32A-46BC-9519-91E4A0456658}" destId="{E9321B6E-2B5F-4A88-B878-1473DA5F63EC}" srcOrd="0" destOrd="0" presId="urn:microsoft.com/office/officeart/2005/8/layout/lProcess2"/>
    <dgm:cxn modelId="{9BA1A8CD-DA2E-4AD7-8C97-2DBA693CCDAA}" srcId="{6FC19EC9-DA82-495E-B991-8E39F12426B1}" destId="{B0EFC620-8F16-4453-9E5E-45B51FF5A4CE}" srcOrd="2" destOrd="0" parTransId="{9FCEF904-E3CC-4468-9F71-B2D76DBA672F}" sibTransId="{55CBBEE2-FAC1-454E-9EBA-F517B1E51DFD}"/>
    <dgm:cxn modelId="{4390EC8B-79DE-42B1-8CF0-F78B803E4F2F}" srcId="{7555839D-7D4A-4BFE-A445-348828CBA7D0}" destId="{16655E89-367C-4A4C-99B4-1D4A4CD67B5A}" srcOrd="0" destOrd="0" parTransId="{7EDEB9C1-DA60-432E-AEA2-538E30FEC9FF}" sibTransId="{FA64911B-0704-4685-881F-6E85E177751F}"/>
    <dgm:cxn modelId="{9515D94C-072B-44AE-BD8E-A90A2527B1CA}" type="presOf" srcId="{B0EFC620-8F16-4453-9E5E-45B51FF5A4CE}" destId="{BE624BBF-0CEB-4FDF-AD90-18AF6D1EC9F0}" srcOrd="0" destOrd="0" presId="urn:microsoft.com/office/officeart/2005/8/layout/lProcess2"/>
    <dgm:cxn modelId="{27628D4E-1868-4E1D-9F0D-111C7B839A16}" srcId="{16655E89-367C-4A4C-99B4-1D4A4CD67B5A}" destId="{72135F86-0DCA-4C96-83CA-500B1595D55C}" srcOrd="0" destOrd="0" parTransId="{D7182A77-19EA-4C6B-82B5-8C6E0F3EE7C2}" sibTransId="{BF1DE6FE-DC30-4D42-8D33-ED48C3103F7C}"/>
    <dgm:cxn modelId="{CEB28D16-A94A-4475-96DC-1E2087C672B8}" type="presOf" srcId="{E592DAD8-8A66-45CF-9EE6-1D8AA6B7C931}" destId="{883D6656-D2BD-493B-8F39-67F17C75E543}" srcOrd="0" destOrd="0" presId="urn:microsoft.com/office/officeart/2005/8/layout/lProcess2"/>
    <dgm:cxn modelId="{63B668DB-F4A6-4F80-BA58-A9A7246DE72E}" type="presOf" srcId="{16655E89-367C-4A4C-99B4-1D4A4CD67B5A}" destId="{652D3372-8608-4FBF-957D-60B437F9C989}" srcOrd="0" destOrd="0" presId="urn:microsoft.com/office/officeart/2005/8/layout/lProcess2"/>
    <dgm:cxn modelId="{6F83CB72-EDBA-456F-9C5E-150ABB180517}" type="presOf" srcId="{C52A9A51-7ED4-4EB3-B9A1-A62928CA7579}" destId="{8977BEB6-CDC0-411A-A3ED-0825E8A02568}" srcOrd="0" destOrd="0" presId="urn:microsoft.com/office/officeart/2005/8/layout/lProcess2"/>
    <dgm:cxn modelId="{FD63B679-4C6B-4C5C-B7F8-41D176AD842B}" type="presOf" srcId="{5BB7960E-AB3C-486B-8A94-33600D4264FC}" destId="{58932C38-0E07-449F-9BEF-4645AA8445FD}" srcOrd="0" destOrd="0" presId="urn:microsoft.com/office/officeart/2005/8/layout/lProcess2"/>
    <dgm:cxn modelId="{08AB1BFA-7A2D-4275-9097-4928E9F0FB09}" srcId="{4DAD6ACB-7030-4374-B9E1-30F485893044}" destId="{5BB7960E-AB3C-486B-8A94-33600D4264FC}" srcOrd="4" destOrd="0" parTransId="{A0C4F0E0-5304-4BBD-BCC2-CA9B1615A1CC}" sibTransId="{0A37D6F2-B4E6-404B-8730-0DD0CB4058DB}"/>
    <dgm:cxn modelId="{3DF8D550-49CD-4C1E-AB1C-922B63234A98}" srcId="{4DAD6ACB-7030-4374-B9E1-30F485893044}" destId="{0E86173A-355F-47A5-93D7-1DCAA09A0D24}" srcOrd="1" destOrd="0" parTransId="{536B7701-C216-46FD-870F-2639D8E159E8}" sibTransId="{3EBA633D-AEBA-4A54-8560-FDB656B02C56}"/>
    <dgm:cxn modelId="{319D252D-C420-4BE5-8052-208625FE9E76}" type="presOf" srcId="{7A584B82-B6A5-4AF4-AD15-05BF23C67539}" destId="{A755C102-B1BA-4C4C-83F9-3B8D575F2CF0}" srcOrd="0" destOrd="0" presId="urn:microsoft.com/office/officeart/2005/8/layout/lProcess2"/>
    <dgm:cxn modelId="{4A93D89B-E497-4CF9-98A0-D2023F115547}" srcId="{4DAD6ACB-7030-4374-B9E1-30F485893044}" destId="{9D001C83-B3FF-41D3-ACE7-CCF703211149}" srcOrd="2" destOrd="0" parTransId="{6A6D0C27-EE97-431F-BD4E-27E6C24801AB}" sibTransId="{AE5DC6F3-E773-445C-9691-5F8E4DDBCAD3}"/>
    <dgm:cxn modelId="{8EC39192-77DA-41FE-B451-085808C3FA31}" srcId="{7555839D-7D4A-4BFE-A445-348828CBA7D0}" destId="{9FDC08F9-E3A9-4B32-B64A-7A6EB127E1F0}" srcOrd="3" destOrd="0" parTransId="{DCA45DD0-7310-4850-A844-C7CE5F7EF48D}" sibTransId="{10704E83-44D5-42E4-A427-3AF3F8EC7346}"/>
    <dgm:cxn modelId="{6532A22B-0660-4C37-8EF6-EFC6A5D85EC8}" type="presOf" srcId="{DA663834-F2AF-4F46-B2EA-68643E996AF9}" destId="{B060416E-CEFE-4208-A2BE-F9ED2C23657D}" srcOrd="0" destOrd="0" presId="urn:microsoft.com/office/officeart/2005/8/layout/lProcess2"/>
    <dgm:cxn modelId="{B9767092-0998-4B32-81DC-831816E3CE07}" srcId="{9FDC08F9-E3A9-4B32-B64A-7A6EB127E1F0}" destId="{E592DAD8-8A66-45CF-9EE6-1D8AA6B7C931}" srcOrd="4" destOrd="0" parTransId="{2D2095BD-464F-496D-BD58-6D063D9EEBDA}" sibTransId="{15D6AE98-D3E5-41F6-9563-16B4CF1ED448}"/>
    <dgm:cxn modelId="{1AA73E63-7C67-4DE0-859D-5BC4D5BCBBD1}" type="presOf" srcId="{CBDE21CC-E928-45B4-B6CD-9D70ABDABE15}" destId="{C4A7D963-3C16-4B2E-BB4B-54E85529877B}" srcOrd="0" destOrd="0" presId="urn:microsoft.com/office/officeart/2005/8/layout/lProcess2"/>
    <dgm:cxn modelId="{0F007BBF-B3FB-4D68-B309-2CC41155D8CD}" type="presOf" srcId="{16FE853F-F8DF-47BB-AF2B-70612B3688C6}" destId="{9842B614-B773-4DC2-AFB7-B302A40D07DD}" srcOrd="0" destOrd="0" presId="urn:microsoft.com/office/officeart/2005/8/layout/lProcess2"/>
    <dgm:cxn modelId="{850F65B0-CF32-4EE7-A020-8368B7449F04}" srcId="{6FC19EC9-DA82-495E-B991-8E39F12426B1}" destId="{544EE6F7-9ABC-4E91-8AA1-ECA378E84642}" srcOrd="1" destOrd="0" parTransId="{DFB14D87-DD6F-4E83-B851-C614ED7C79F3}" sibTransId="{F3220C28-A3C9-42C3-B762-4AC361D17C58}"/>
    <dgm:cxn modelId="{03A45CF7-0CC3-4474-AF1B-CFADA289654E}" srcId="{7555839D-7D4A-4BFE-A445-348828CBA7D0}" destId="{4DAD6ACB-7030-4374-B9E1-30F485893044}" srcOrd="2" destOrd="0" parTransId="{216C0333-DF49-480A-8BCF-550A177868BD}" sibTransId="{F6AB4562-F5A0-464E-BEDB-5D6D4B7BAA72}"/>
    <dgm:cxn modelId="{A7932CFF-6C3A-4D3E-97D7-BCE5DF6138D9}" type="presOf" srcId="{C82B0E18-F372-4CDC-956B-B58D63234553}" destId="{39096311-2148-4CA9-8940-9F589BEE888C}" srcOrd="0" destOrd="0" presId="urn:microsoft.com/office/officeart/2005/8/layout/lProcess2"/>
    <dgm:cxn modelId="{1AC20351-35FF-4B5B-896A-016C9842B704}" type="presOf" srcId="{DD048594-D3E0-4AF5-B088-3A86B6A1761F}" destId="{A7657F84-3C19-41A9-8865-09873F0B172E}" srcOrd="0" destOrd="0" presId="urn:microsoft.com/office/officeart/2005/8/layout/lProcess2"/>
    <dgm:cxn modelId="{B7E6E70A-C899-40F4-9AD9-CC6B396D821B}" srcId="{4DAD6ACB-7030-4374-B9E1-30F485893044}" destId="{762D0112-C32A-46BC-9519-91E4A0456658}" srcOrd="0" destOrd="0" parTransId="{5B4F9EA2-9858-4B14-9169-3E362E566437}" sibTransId="{3C4FDDC7-AAD4-46A8-AB3D-C52977D5EA9E}"/>
    <dgm:cxn modelId="{E67D93E4-1F9C-4986-A533-94F03A9EDF34}" type="presOf" srcId="{6FC19EC9-DA82-495E-B991-8E39F12426B1}" destId="{340F26BA-BF24-4A8E-B1C9-3651968AFCAC}" srcOrd="1" destOrd="0" presId="urn:microsoft.com/office/officeart/2005/8/layout/lProcess2"/>
    <dgm:cxn modelId="{4EA4746A-0206-4F1F-8ACB-1AA35B356C87}" srcId="{4DAD6ACB-7030-4374-B9E1-30F485893044}" destId="{CBDE21CC-E928-45B4-B6CD-9D70ABDABE15}" srcOrd="3" destOrd="0" parTransId="{B6C502B8-434C-4F68-94D9-55ECDCF43A23}" sibTransId="{D647FF10-80C5-41E7-9A31-28E28258BC6B}"/>
    <dgm:cxn modelId="{8CD06724-D331-4E58-BDEE-803F00905429}" type="presOf" srcId="{7555839D-7D4A-4BFE-A445-348828CBA7D0}" destId="{8127E4DB-B19D-4B44-91C8-05F0F25744B1}" srcOrd="0" destOrd="0" presId="urn:microsoft.com/office/officeart/2005/8/layout/lProcess2"/>
    <dgm:cxn modelId="{BE38DD68-7F1F-4172-ABAB-DFC1F8B1E07C}" srcId="{9FDC08F9-E3A9-4B32-B64A-7A6EB127E1F0}" destId="{DD048594-D3E0-4AF5-B088-3A86B6A1761F}" srcOrd="2" destOrd="0" parTransId="{F56A9707-D6F7-45AC-B72A-EE8521E5AA04}" sibTransId="{67C1F539-1EFB-46DF-A6D8-D0488E53E093}"/>
    <dgm:cxn modelId="{F78E70DC-D16C-468F-A3BC-20899B4DA1AF}" type="presOf" srcId="{6FC19EC9-DA82-495E-B991-8E39F12426B1}" destId="{A6EC25D2-1EDA-4F9D-9AD1-51581A79FA37}" srcOrd="0" destOrd="0" presId="urn:microsoft.com/office/officeart/2005/8/layout/lProcess2"/>
    <dgm:cxn modelId="{D5966BCB-7BB3-4677-93D7-2D7CBCAACAAF}" type="presOf" srcId="{544EE6F7-9ABC-4E91-8AA1-ECA378E84642}" destId="{A37212FC-7366-455B-B722-251C6B78A365}" srcOrd="0" destOrd="0" presId="urn:microsoft.com/office/officeart/2005/8/layout/lProcess2"/>
    <dgm:cxn modelId="{0E5CADE5-03FE-4721-B283-A9CA31C853DA}" type="presOf" srcId="{4DAD6ACB-7030-4374-B9E1-30F485893044}" destId="{16EE3C7D-464A-4C3B-80B5-AB3C74FA5BD5}" srcOrd="0" destOrd="0" presId="urn:microsoft.com/office/officeart/2005/8/layout/lProcess2"/>
    <dgm:cxn modelId="{0F0C95CA-EB91-4918-8A4B-71D82058A506}" srcId="{16655E89-367C-4A4C-99B4-1D4A4CD67B5A}" destId="{7A584B82-B6A5-4AF4-AD15-05BF23C67539}" srcOrd="3" destOrd="0" parTransId="{0C2F65BC-368D-48E2-881C-713807BD26D2}" sibTransId="{9386D62D-71D0-41CB-A201-A01E0CEEB218}"/>
    <dgm:cxn modelId="{DFE35D51-BEB4-450B-A06E-9EE55DD7AA49}" type="presOf" srcId="{9FDC08F9-E3A9-4B32-B64A-7A6EB127E1F0}" destId="{C3C69046-D8D6-4E67-80E4-87755B3B58A1}" srcOrd="0" destOrd="0" presId="urn:microsoft.com/office/officeart/2005/8/layout/lProcess2"/>
    <dgm:cxn modelId="{FBA64735-8B8B-4BE1-93DD-D1B313A2C20F}" type="presOf" srcId="{72135F86-0DCA-4C96-83CA-500B1595D55C}" destId="{1DFD8608-E193-4B96-882E-C7F6A5C9BBBC}" srcOrd="0" destOrd="0" presId="urn:microsoft.com/office/officeart/2005/8/layout/lProcess2"/>
    <dgm:cxn modelId="{C9E6FD97-2AA8-47E8-B387-A333618A7FA2}" srcId="{6FC19EC9-DA82-495E-B991-8E39F12426B1}" destId="{16FE853F-F8DF-47BB-AF2B-70612B3688C6}" srcOrd="0" destOrd="0" parTransId="{5CD31D9B-B37C-42EB-83B2-2EB3751E87FA}" sibTransId="{A735F9AE-FEDD-4A7D-BDBC-660BE9BD299D}"/>
    <dgm:cxn modelId="{58A94BF9-4175-43FB-9A41-80093F1BFBCC}" srcId="{7555839D-7D4A-4BFE-A445-348828CBA7D0}" destId="{6FC19EC9-DA82-495E-B991-8E39F12426B1}" srcOrd="1" destOrd="0" parTransId="{FC24533D-14F7-4882-A14D-2866855E0295}" sibTransId="{8FC1A981-915D-4B27-9DF1-77D5E2A698EF}"/>
    <dgm:cxn modelId="{6AB6E145-76CB-4395-BD26-FF3C7C92E8E2}" srcId="{16655E89-367C-4A4C-99B4-1D4A4CD67B5A}" destId="{C82B0E18-F372-4CDC-956B-B58D63234553}" srcOrd="4" destOrd="0" parTransId="{DB313F6F-93BD-4887-B6D4-B96EFABC27D6}" sibTransId="{90FE23D2-59D5-40AD-8896-AA1973FA2F0D}"/>
    <dgm:cxn modelId="{14906683-6590-45F9-B591-103FF2C83CBA}" type="presOf" srcId="{16655E89-367C-4A4C-99B4-1D4A4CD67B5A}" destId="{48B137E5-EB32-42CE-9BDF-E187F349BE39}" srcOrd="1" destOrd="0" presId="urn:microsoft.com/office/officeart/2005/8/layout/lProcess2"/>
    <dgm:cxn modelId="{349DA3F5-D010-485E-A6C8-7378DF301E3B}" srcId="{9FDC08F9-E3A9-4B32-B64A-7A6EB127E1F0}" destId="{2B7717B7-7718-46A9-B9CC-B8816196776C}" srcOrd="3" destOrd="0" parTransId="{DEB86EB5-8DE1-46CF-983D-6420728E4A70}" sibTransId="{4AD18AEC-F966-40D8-82A4-1FA02E6620AB}"/>
    <dgm:cxn modelId="{9BF77408-15DD-46D3-9DE6-E34A40B24EA2}" srcId="{9FDC08F9-E3A9-4B32-B64A-7A6EB127E1F0}" destId="{3A6ED4D3-D9D9-4E19-9BFA-AEC9A0754F55}" srcOrd="1" destOrd="0" parTransId="{DA0D2353-0C45-4E9A-AE71-E2C630A6851D}" sibTransId="{BCF85AD2-E540-45ED-AC42-EB4B8C9AABD7}"/>
    <dgm:cxn modelId="{E2F16759-71CE-4F8F-9A3E-FADAF578DD83}" srcId="{16655E89-367C-4A4C-99B4-1D4A4CD67B5A}" destId="{0EB5DA1C-1BFC-4BFF-A58C-5AE0854F21C6}" srcOrd="2" destOrd="0" parTransId="{F5AA1A36-0734-4EF9-979D-F17B3011AE73}" sibTransId="{5F21DD4B-D6FB-46B1-9131-EF9EB4FCE044}"/>
    <dgm:cxn modelId="{9B52F63C-3367-432B-929A-489DA3FD5643}" type="presParOf" srcId="{8127E4DB-B19D-4B44-91C8-05F0F25744B1}" destId="{D3A9F1DF-6141-4C73-A5DE-C440733AF8DA}" srcOrd="0" destOrd="0" presId="urn:microsoft.com/office/officeart/2005/8/layout/lProcess2"/>
    <dgm:cxn modelId="{C647E012-2730-4AD4-BFB4-982520C642A5}" type="presParOf" srcId="{D3A9F1DF-6141-4C73-A5DE-C440733AF8DA}" destId="{652D3372-8608-4FBF-957D-60B437F9C989}" srcOrd="0" destOrd="0" presId="urn:microsoft.com/office/officeart/2005/8/layout/lProcess2"/>
    <dgm:cxn modelId="{AC32A128-C6BC-4FDE-85EC-8F298D2AC343}" type="presParOf" srcId="{D3A9F1DF-6141-4C73-A5DE-C440733AF8DA}" destId="{48B137E5-EB32-42CE-9BDF-E187F349BE39}" srcOrd="1" destOrd="0" presId="urn:microsoft.com/office/officeart/2005/8/layout/lProcess2"/>
    <dgm:cxn modelId="{E91CE1D9-4D5E-45E8-9E82-4BBE29F7BD74}" type="presParOf" srcId="{D3A9F1DF-6141-4C73-A5DE-C440733AF8DA}" destId="{12FD488B-BE73-4FA7-B310-9FBA5BAEF89D}" srcOrd="2" destOrd="0" presId="urn:microsoft.com/office/officeart/2005/8/layout/lProcess2"/>
    <dgm:cxn modelId="{13423FA5-426F-489F-BC8D-049A8102CDA4}" type="presParOf" srcId="{12FD488B-BE73-4FA7-B310-9FBA5BAEF89D}" destId="{241933B5-E92E-4CB4-8608-C4FFC63CEE4E}" srcOrd="0" destOrd="0" presId="urn:microsoft.com/office/officeart/2005/8/layout/lProcess2"/>
    <dgm:cxn modelId="{66B4D81C-51B1-408F-83C7-798648E570A9}" type="presParOf" srcId="{241933B5-E92E-4CB4-8608-C4FFC63CEE4E}" destId="{1DFD8608-E193-4B96-882E-C7F6A5C9BBBC}" srcOrd="0" destOrd="0" presId="urn:microsoft.com/office/officeart/2005/8/layout/lProcess2"/>
    <dgm:cxn modelId="{D71BB3C4-1BE6-44F5-BA92-B164A121BDC3}" type="presParOf" srcId="{241933B5-E92E-4CB4-8608-C4FFC63CEE4E}" destId="{2AA3431E-2A1C-4891-AB92-205C332EF517}" srcOrd="1" destOrd="0" presId="urn:microsoft.com/office/officeart/2005/8/layout/lProcess2"/>
    <dgm:cxn modelId="{AFB14424-82B8-49E7-9594-418DB2388243}" type="presParOf" srcId="{241933B5-E92E-4CB4-8608-C4FFC63CEE4E}" destId="{B060416E-CEFE-4208-A2BE-F9ED2C23657D}" srcOrd="2" destOrd="0" presId="urn:microsoft.com/office/officeart/2005/8/layout/lProcess2"/>
    <dgm:cxn modelId="{C6A0B820-6383-41A6-817B-A6AACBFE22EB}" type="presParOf" srcId="{241933B5-E92E-4CB4-8608-C4FFC63CEE4E}" destId="{49D7CE42-366F-4315-B59C-A752676091DA}" srcOrd="3" destOrd="0" presId="urn:microsoft.com/office/officeart/2005/8/layout/lProcess2"/>
    <dgm:cxn modelId="{E4FC1A6A-FB06-4DD1-BF1F-75A4B5C0F686}" type="presParOf" srcId="{241933B5-E92E-4CB4-8608-C4FFC63CEE4E}" destId="{BD587D16-04A1-4ED3-9825-90BDE536F607}" srcOrd="4" destOrd="0" presId="urn:microsoft.com/office/officeart/2005/8/layout/lProcess2"/>
    <dgm:cxn modelId="{CE276BF1-C3EA-4F19-A2AE-CB2DA65AF138}" type="presParOf" srcId="{241933B5-E92E-4CB4-8608-C4FFC63CEE4E}" destId="{BE5DBA3F-AF76-4241-9B98-FE44E637B26D}" srcOrd="5" destOrd="0" presId="urn:microsoft.com/office/officeart/2005/8/layout/lProcess2"/>
    <dgm:cxn modelId="{BF8A3C02-0A78-4FF6-A28B-8D1414F7E6CE}" type="presParOf" srcId="{241933B5-E92E-4CB4-8608-C4FFC63CEE4E}" destId="{A755C102-B1BA-4C4C-83F9-3B8D575F2CF0}" srcOrd="6" destOrd="0" presId="urn:microsoft.com/office/officeart/2005/8/layout/lProcess2"/>
    <dgm:cxn modelId="{0BCF2995-C79B-4581-AB2E-DF02353FAD1B}" type="presParOf" srcId="{241933B5-E92E-4CB4-8608-C4FFC63CEE4E}" destId="{C2902C94-6275-4711-9C4B-1877EC22051A}" srcOrd="7" destOrd="0" presId="urn:microsoft.com/office/officeart/2005/8/layout/lProcess2"/>
    <dgm:cxn modelId="{D22E8480-BDDF-47E2-8D9B-841BABB2A78E}" type="presParOf" srcId="{241933B5-E92E-4CB4-8608-C4FFC63CEE4E}" destId="{39096311-2148-4CA9-8940-9F589BEE888C}" srcOrd="8" destOrd="0" presId="urn:microsoft.com/office/officeart/2005/8/layout/lProcess2"/>
    <dgm:cxn modelId="{E38A5219-883D-4925-B75B-06475FA4E862}" type="presParOf" srcId="{8127E4DB-B19D-4B44-91C8-05F0F25744B1}" destId="{57ED4890-470D-4AF6-ABB6-C122B2F8A7B7}" srcOrd="1" destOrd="0" presId="urn:microsoft.com/office/officeart/2005/8/layout/lProcess2"/>
    <dgm:cxn modelId="{1546C224-1AAC-4F43-9970-02D9D5DD6D61}" type="presParOf" srcId="{8127E4DB-B19D-4B44-91C8-05F0F25744B1}" destId="{32B23BF9-D930-44FE-BB8B-26DEACD44C55}" srcOrd="2" destOrd="0" presId="urn:microsoft.com/office/officeart/2005/8/layout/lProcess2"/>
    <dgm:cxn modelId="{CF8754DF-84B5-436C-B3B9-3936FCFBCF73}" type="presParOf" srcId="{32B23BF9-D930-44FE-BB8B-26DEACD44C55}" destId="{A6EC25D2-1EDA-4F9D-9AD1-51581A79FA37}" srcOrd="0" destOrd="0" presId="urn:microsoft.com/office/officeart/2005/8/layout/lProcess2"/>
    <dgm:cxn modelId="{50F7BE34-C94C-4C51-8AF0-20C0A27EAA9C}" type="presParOf" srcId="{32B23BF9-D930-44FE-BB8B-26DEACD44C55}" destId="{340F26BA-BF24-4A8E-B1C9-3651968AFCAC}" srcOrd="1" destOrd="0" presId="urn:microsoft.com/office/officeart/2005/8/layout/lProcess2"/>
    <dgm:cxn modelId="{D9CA08D4-28FB-4218-974C-688F34D4E65E}" type="presParOf" srcId="{32B23BF9-D930-44FE-BB8B-26DEACD44C55}" destId="{6BD2499A-C06B-45B6-BF84-4544B6DAB2C2}" srcOrd="2" destOrd="0" presId="urn:microsoft.com/office/officeart/2005/8/layout/lProcess2"/>
    <dgm:cxn modelId="{0AD93AF3-35F9-4D39-88D6-190D62507C16}" type="presParOf" srcId="{6BD2499A-C06B-45B6-BF84-4544B6DAB2C2}" destId="{FBDCC132-9310-4EA3-ACA1-DE25ABB7C14A}" srcOrd="0" destOrd="0" presId="urn:microsoft.com/office/officeart/2005/8/layout/lProcess2"/>
    <dgm:cxn modelId="{69A58141-32B0-4859-81DA-D66841706212}" type="presParOf" srcId="{FBDCC132-9310-4EA3-ACA1-DE25ABB7C14A}" destId="{9842B614-B773-4DC2-AFB7-B302A40D07DD}" srcOrd="0" destOrd="0" presId="urn:microsoft.com/office/officeart/2005/8/layout/lProcess2"/>
    <dgm:cxn modelId="{4EE3813A-2468-4B5E-BE8A-6AFB8C15A3D4}" type="presParOf" srcId="{FBDCC132-9310-4EA3-ACA1-DE25ABB7C14A}" destId="{2054967E-0486-48DB-AE71-F6BA102DBAF7}" srcOrd="1" destOrd="0" presId="urn:microsoft.com/office/officeart/2005/8/layout/lProcess2"/>
    <dgm:cxn modelId="{404504C4-4EDE-43B3-AF79-588A03501F2C}" type="presParOf" srcId="{FBDCC132-9310-4EA3-ACA1-DE25ABB7C14A}" destId="{A37212FC-7366-455B-B722-251C6B78A365}" srcOrd="2" destOrd="0" presId="urn:microsoft.com/office/officeart/2005/8/layout/lProcess2"/>
    <dgm:cxn modelId="{5B42549E-0089-42E6-843E-3B3E786D59AB}" type="presParOf" srcId="{FBDCC132-9310-4EA3-ACA1-DE25ABB7C14A}" destId="{F635F698-2368-4E43-9F49-E8588934422F}" srcOrd="3" destOrd="0" presId="urn:microsoft.com/office/officeart/2005/8/layout/lProcess2"/>
    <dgm:cxn modelId="{32DE9F43-3CD8-47C7-AA2F-2C87386E794B}" type="presParOf" srcId="{FBDCC132-9310-4EA3-ACA1-DE25ABB7C14A}" destId="{BE624BBF-0CEB-4FDF-AD90-18AF6D1EC9F0}" srcOrd="4" destOrd="0" presId="urn:microsoft.com/office/officeart/2005/8/layout/lProcess2"/>
    <dgm:cxn modelId="{79DF55E1-1F96-477B-B4ED-D5748CAA774D}" type="presParOf" srcId="{8127E4DB-B19D-4B44-91C8-05F0F25744B1}" destId="{BB4A6519-CB05-4CAA-8F72-5D642AB65A79}" srcOrd="3" destOrd="0" presId="urn:microsoft.com/office/officeart/2005/8/layout/lProcess2"/>
    <dgm:cxn modelId="{932FCCA5-D18A-466F-B724-774FCD27035F}" type="presParOf" srcId="{8127E4DB-B19D-4B44-91C8-05F0F25744B1}" destId="{09A2EE6C-5BB5-4A38-B256-57FE986A601B}" srcOrd="4" destOrd="0" presId="urn:microsoft.com/office/officeart/2005/8/layout/lProcess2"/>
    <dgm:cxn modelId="{947C50D2-84A5-49C4-B3D7-E42AF584C581}" type="presParOf" srcId="{09A2EE6C-5BB5-4A38-B256-57FE986A601B}" destId="{16EE3C7D-464A-4C3B-80B5-AB3C74FA5BD5}" srcOrd="0" destOrd="0" presId="urn:microsoft.com/office/officeart/2005/8/layout/lProcess2"/>
    <dgm:cxn modelId="{9689A4D6-A263-4C7D-B7E9-35D31BEA1FCB}" type="presParOf" srcId="{09A2EE6C-5BB5-4A38-B256-57FE986A601B}" destId="{3D32E580-0156-4160-99EA-E7F009F2FC85}" srcOrd="1" destOrd="0" presId="urn:microsoft.com/office/officeart/2005/8/layout/lProcess2"/>
    <dgm:cxn modelId="{BE353AF7-3D96-4207-A7C3-0058F19D192C}" type="presParOf" srcId="{09A2EE6C-5BB5-4A38-B256-57FE986A601B}" destId="{43FC6385-9893-4551-B0DA-DDD374ADBE97}" srcOrd="2" destOrd="0" presId="urn:microsoft.com/office/officeart/2005/8/layout/lProcess2"/>
    <dgm:cxn modelId="{A8B26BE6-8407-41C6-830F-D01BE0C93C4B}" type="presParOf" srcId="{43FC6385-9893-4551-B0DA-DDD374ADBE97}" destId="{EB05FD5E-4F0C-4A9E-9B5E-F3285C1710DA}" srcOrd="0" destOrd="0" presId="urn:microsoft.com/office/officeart/2005/8/layout/lProcess2"/>
    <dgm:cxn modelId="{95A07557-FE01-4B68-821A-5060E943DC0D}" type="presParOf" srcId="{EB05FD5E-4F0C-4A9E-9B5E-F3285C1710DA}" destId="{E9321B6E-2B5F-4A88-B878-1473DA5F63EC}" srcOrd="0" destOrd="0" presId="urn:microsoft.com/office/officeart/2005/8/layout/lProcess2"/>
    <dgm:cxn modelId="{B35FE190-E76A-4580-A7F1-0A94F8CCE643}" type="presParOf" srcId="{EB05FD5E-4F0C-4A9E-9B5E-F3285C1710DA}" destId="{F58501C6-1FE7-40C7-8A64-9478E8358956}" srcOrd="1" destOrd="0" presId="urn:microsoft.com/office/officeart/2005/8/layout/lProcess2"/>
    <dgm:cxn modelId="{6E11EAB2-4996-4711-B834-194E7EE922B6}" type="presParOf" srcId="{EB05FD5E-4F0C-4A9E-9B5E-F3285C1710DA}" destId="{387580DE-9A06-465D-9F5E-728E5348486B}" srcOrd="2" destOrd="0" presId="urn:microsoft.com/office/officeart/2005/8/layout/lProcess2"/>
    <dgm:cxn modelId="{59E4750E-15CC-4785-B5ED-9795F0FD8F80}" type="presParOf" srcId="{EB05FD5E-4F0C-4A9E-9B5E-F3285C1710DA}" destId="{57B399A9-E294-4D57-A3D4-C9EE3CB96B24}" srcOrd="3" destOrd="0" presId="urn:microsoft.com/office/officeart/2005/8/layout/lProcess2"/>
    <dgm:cxn modelId="{DAF66ED4-5A53-47E3-B947-7560FC739E5C}" type="presParOf" srcId="{EB05FD5E-4F0C-4A9E-9B5E-F3285C1710DA}" destId="{67771234-36DE-44C0-BF7A-C932B21B5398}" srcOrd="4" destOrd="0" presId="urn:microsoft.com/office/officeart/2005/8/layout/lProcess2"/>
    <dgm:cxn modelId="{1A795F26-12E5-4BE3-A5BE-18AD1E05B9E5}" type="presParOf" srcId="{EB05FD5E-4F0C-4A9E-9B5E-F3285C1710DA}" destId="{60B31EBC-A6FE-4FB7-8DFF-6B264A1D863F}" srcOrd="5" destOrd="0" presId="urn:microsoft.com/office/officeart/2005/8/layout/lProcess2"/>
    <dgm:cxn modelId="{53AE229A-5C4B-4251-B517-797EFEF8F86A}" type="presParOf" srcId="{EB05FD5E-4F0C-4A9E-9B5E-F3285C1710DA}" destId="{C4A7D963-3C16-4B2E-BB4B-54E85529877B}" srcOrd="6" destOrd="0" presId="urn:microsoft.com/office/officeart/2005/8/layout/lProcess2"/>
    <dgm:cxn modelId="{3565EB64-C302-4709-A1DD-A6888BF761AA}" type="presParOf" srcId="{EB05FD5E-4F0C-4A9E-9B5E-F3285C1710DA}" destId="{07EFD981-667F-437E-9DD3-D773CE77FCA2}" srcOrd="7" destOrd="0" presId="urn:microsoft.com/office/officeart/2005/8/layout/lProcess2"/>
    <dgm:cxn modelId="{1D3E6D3D-4F96-420C-9CAB-4A8768719E67}" type="presParOf" srcId="{EB05FD5E-4F0C-4A9E-9B5E-F3285C1710DA}" destId="{58932C38-0E07-449F-9BEF-4645AA8445FD}" srcOrd="8" destOrd="0" presId="urn:microsoft.com/office/officeart/2005/8/layout/lProcess2"/>
    <dgm:cxn modelId="{3B175338-DB4C-47B2-9A4B-18D03A4AD827}" type="presParOf" srcId="{8127E4DB-B19D-4B44-91C8-05F0F25744B1}" destId="{54DD9F8F-31FA-4824-AE19-9A5F3693E283}" srcOrd="5" destOrd="0" presId="urn:microsoft.com/office/officeart/2005/8/layout/lProcess2"/>
    <dgm:cxn modelId="{B159937C-FF77-47A1-A2FD-3AEFFF7A867B}" type="presParOf" srcId="{8127E4DB-B19D-4B44-91C8-05F0F25744B1}" destId="{18FE7CD4-034F-42C1-B0FC-E79E7ECB7216}" srcOrd="6" destOrd="0" presId="urn:microsoft.com/office/officeart/2005/8/layout/lProcess2"/>
    <dgm:cxn modelId="{786E3D8F-4D88-49F2-BEBF-40509AE006F2}" type="presParOf" srcId="{18FE7CD4-034F-42C1-B0FC-E79E7ECB7216}" destId="{C3C69046-D8D6-4E67-80E4-87755B3B58A1}" srcOrd="0" destOrd="0" presId="urn:microsoft.com/office/officeart/2005/8/layout/lProcess2"/>
    <dgm:cxn modelId="{3D0837F6-ED4A-47B7-A625-979D6E510E0C}" type="presParOf" srcId="{18FE7CD4-034F-42C1-B0FC-E79E7ECB7216}" destId="{D3759459-35D9-44E9-884F-35CA9932A46F}" srcOrd="1" destOrd="0" presId="urn:microsoft.com/office/officeart/2005/8/layout/lProcess2"/>
    <dgm:cxn modelId="{50B6F1D5-2F29-4712-AE23-C5CCBCAC5AC5}" type="presParOf" srcId="{18FE7CD4-034F-42C1-B0FC-E79E7ECB7216}" destId="{CAA610F2-119B-485B-ADAA-3CA9A9711E26}" srcOrd="2" destOrd="0" presId="urn:microsoft.com/office/officeart/2005/8/layout/lProcess2"/>
    <dgm:cxn modelId="{81543997-03F8-41E6-ACFE-D807AEB93E8C}" type="presParOf" srcId="{CAA610F2-119B-485B-ADAA-3CA9A9711E26}" destId="{03AFF3E9-CC40-40AD-8296-11E7BBD84F1E}" srcOrd="0" destOrd="0" presId="urn:microsoft.com/office/officeart/2005/8/layout/lProcess2"/>
    <dgm:cxn modelId="{06FEA56C-68F4-4BC5-BB23-E1A63EFAC77F}" type="presParOf" srcId="{03AFF3E9-CC40-40AD-8296-11E7BBD84F1E}" destId="{8977BEB6-CDC0-411A-A3ED-0825E8A02568}" srcOrd="0" destOrd="0" presId="urn:microsoft.com/office/officeart/2005/8/layout/lProcess2"/>
    <dgm:cxn modelId="{DB60A146-5F8C-44A7-9706-C7CAE5F6C178}" type="presParOf" srcId="{03AFF3E9-CC40-40AD-8296-11E7BBD84F1E}" destId="{3F156D16-74D4-43AF-B85D-90E134C107DB}" srcOrd="1" destOrd="0" presId="urn:microsoft.com/office/officeart/2005/8/layout/lProcess2"/>
    <dgm:cxn modelId="{8B432371-8D1E-43A4-95B9-291B3BB93672}" type="presParOf" srcId="{03AFF3E9-CC40-40AD-8296-11E7BBD84F1E}" destId="{49912219-AAB6-448C-AFA3-31001401D94D}" srcOrd="2" destOrd="0" presId="urn:microsoft.com/office/officeart/2005/8/layout/lProcess2"/>
    <dgm:cxn modelId="{54B0C8A2-8C53-4640-A17C-805B9E1B7A3C}" type="presParOf" srcId="{03AFF3E9-CC40-40AD-8296-11E7BBD84F1E}" destId="{C3C57D70-7CC7-43CB-9ED2-089EDA693B73}" srcOrd="3" destOrd="0" presId="urn:microsoft.com/office/officeart/2005/8/layout/lProcess2"/>
    <dgm:cxn modelId="{6AF24424-7D1F-4181-856C-A6DBDF4975A1}" type="presParOf" srcId="{03AFF3E9-CC40-40AD-8296-11E7BBD84F1E}" destId="{A7657F84-3C19-41A9-8865-09873F0B172E}" srcOrd="4" destOrd="0" presId="urn:microsoft.com/office/officeart/2005/8/layout/lProcess2"/>
    <dgm:cxn modelId="{1B74B6B1-1A53-4C13-AB76-DBFCDE650DE3}" type="presParOf" srcId="{03AFF3E9-CC40-40AD-8296-11E7BBD84F1E}" destId="{22BD1E4F-0EE2-4FFC-9D15-D1899A279809}" srcOrd="5" destOrd="0" presId="urn:microsoft.com/office/officeart/2005/8/layout/lProcess2"/>
    <dgm:cxn modelId="{7C453793-97DB-4C9C-B8D4-E7C34B2544F6}" type="presParOf" srcId="{03AFF3E9-CC40-40AD-8296-11E7BBD84F1E}" destId="{A84D1E0C-20B1-4BD7-875B-A6F1A8912574}" srcOrd="6" destOrd="0" presId="urn:microsoft.com/office/officeart/2005/8/layout/lProcess2"/>
    <dgm:cxn modelId="{765675DD-23CD-4B3B-B2AE-B47A55B7C692}" type="presParOf" srcId="{03AFF3E9-CC40-40AD-8296-11E7BBD84F1E}" destId="{881A8541-B333-4F75-99D1-EC0DD3FD98CA}" srcOrd="7" destOrd="0" presId="urn:microsoft.com/office/officeart/2005/8/layout/lProcess2"/>
    <dgm:cxn modelId="{2C25D6E2-44E1-4437-9931-E7559F78B2C0}" type="presParOf" srcId="{03AFF3E9-CC40-40AD-8296-11E7BBD84F1E}" destId="{883D6656-D2BD-493B-8F39-67F17C75E543}" srcOrd="8"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B7495C-B4B7-43CB-8EBD-A413911CE679}">
      <dsp:nvSpPr>
        <dsp:cNvPr id="0" name=""/>
        <dsp:cNvSpPr/>
      </dsp:nvSpPr>
      <dsp:spPr>
        <a:xfrm>
          <a:off x="1171055" y="1553"/>
          <a:ext cx="2890107" cy="2038574"/>
        </a:xfrm>
        <a:prstGeom prst="ellipse">
          <a:avLst/>
        </a:prstGeom>
        <a:solidFill>
          <a:schemeClr val="lt1">
            <a:hueOff val="0"/>
            <a:satOff val="0"/>
            <a:lumOff val="0"/>
            <a:alphaOff val="0"/>
          </a:schemeClr>
        </a:solidFill>
        <a:ln w="25400" cap="flat" cmpd="sng" algn="ctr">
          <a:solidFill>
            <a:srgbClr val="FF66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latin typeface="Times New Roman" panose="02020603050405020304" pitchFamily="18" charset="0"/>
              <a:cs typeface="Times New Roman" panose="02020603050405020304" pitchFamily="18" charset="0"/>
            </a:rPr>
            <a:t>Major Customers </a:t>
          </a:r>
        </a:p>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DHA</a:t>
          </a:r>
        </a:p>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DOT</a:t>
          </a:r>
        </a:p>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DOJ&amp;CD</a:t>
          </a:r>
        </a:p>
        <a:p>
          <a:pPr lvl="0" algn="ctr" defTabSz="622300">
            <a:lnSpc>
              <a:spcPct val="90000"/>
            </a:lnSpc>
            <a:spcBef>
              <a:spcPct val="0"/>
            </a:spcBef>
            <a:spcAft>
              <a:spcPct val="35000"/>
            </a:spcAft>
          </a:pPr>
          <a:r>
            <a:rPr lang="en-US" sz="1400" b="1" kern="1200" dirty="0" smtClean="0">
              <a:latin typeface="Times New Roman" panose="02020603050405020304" pitchFamily="18" charset="0"/>
              <a:cs typeface="Times New Roman" panose="02020603050405020304" pitchFamily="18" charset="0"/>
            </a:rPr>
            <a:t>Treasury</a:t>
          </a:r>
        </a:p>
      </dsp:txBody>
      <dsp:txXfrm>
        <a:off x="1171055" y="1553"/>
        <a:ext cx="2890107" cy="2038574"/>
      </dsp:txXfrm>
    </dsp:sp>
    <dsp:sp modelId="{43091228-A260-4625-8637-EF1910C0F0CD}">
      <dsp:nvSpPr>
        <dsp:cNvPr id="0" name=""/>
        <dsp:cNvSpPr/>
      </dsp:nvSpPr>
      <dsp:spPr>
        <a:xfrm rot="1098">
          <a:off x="4042781" y="604065"/>
          <a:ext cx="466745" cy="758349"/>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dirty="0"/>
        </a:p>
      </dsp:txBody>
      <dsp:txXfrm rot="1098">
        <a:off x="4042781" y="604065"/>
        <a:ext cx="466745" cy="758349"/>
      </dsp:txXfrm>
    </dsp:sp>
    <dsp:sp modelId="{22BFEA06-6075-4A39-BA0E-E496CFFE626E}">
      <dsp:nvSpPr>
        <dsp:cNvPr id="0" name=""/>
        <dsp:cNvSpPr/>
      </dsp:nvSpPr>
      <dsp:spPr>
        <a:xfrm>
          <a:off x="4614090" y="2107"/>
          <a:ext cx="2601038" cy="2039573"/>
        </a:xfrm>
        <a:prstGeom prst="ellipse">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u="sng" kern="1200" dirty="0" smtClean="0">
              <a:latin typeface="Times New Roman" panose="02020603050405020304" pitchFamily="18" charset="0"/>
              <a:cs typeface="Times New Roman" panose="02020603050405020304" pitchFamily="18" charset="0"/>
            </a:rPr>
            <a:t>Top Documents</a:t>
          </a:r>
        </a:p>
        <a:p>
          <a:pPr lvl="0" algn="ctr" defTabSz="622300">
            <a:lnSpc>
              <a:spcPct val="90000"/>
            </a:lnSpc>
            <a:spcBef>
              <a:spcPct val="0"/>
            </a:spcBef>
            <a:spcAft>
              <a:spcPct val="35000"/>
            </a:spcAft>
          </a:pPr>
          <a:r>
            <a:rPr lang="en-US" sz="1400" b="1" u="none" kern="1200" dirty="0" smtClean="0">
              <a:latin typeface="Times New Roman" panose="02020603050405020304" pitchFamily="18" charset="0"/>
              <a:cs typeface="Times New Roman" panose="02020603050405020304" pitchFamily="18" charset="0"/>
            </a:rPr>
            <a:t>DHA Forms</a:t>
          </a:r>
        </a:p>
        <a:p>
          <a:pPr lvl="0" algn="ctr" defTabSz="622300">
            <a:lnSpc>
              <a:spcPct val="90000"/>
            </a:lnSpc>
            <a:spcBef>
              <a:spcPct val="0"/>
            </a:spcBef>
            <a:spcAft>
              <a:spcPct val="35000"/>
            </a:spcAft>
          </a:pPr>
          <a:r>
            <a:rPr lang="en-US" sz="1400" b="1" u="none" kern="1200" dirty="0" smtClean="0">
              <a:latin typeface="Times New Roman" panose="02020603050405020304" pitchFamily="18" charset="0"/>
              <a:cs typeface="Times New Roman" panose="02020603050405020304" pitchFamily="18" charset="0"/>
            </a:rPr>
            <a:t>Birth Certificates</a:t>
          </a:r>
        </a:p>
        <a:p>
          <a:pPr lvl="0" algn="ctr" defTabSz="622300">
            <a:lnSpc>
              <a:spcPct val="90000"/>
            </a:lnSpc>
            <a:spcBef>
              <a:spcPct val="0"/>
            </a:spcBef>
            <a:spcAft>
              <a:spcPct val="35000"/>
            </a:spcAft>
          </a:pPr>
          <a:r>
            <a:rPr lang="en-US" sz="1400" b="1" u="none" kern="1200" dirty="0" smtClean="0">
              <a:latin typeface="Times New Roman" panose="02020603050405020304" pitchFamily="18" charset="0"/>
              <a:cs typeface="Times New Roman" panose="02020603050405020304" pitchFamily="18" charset="0"/>
            </a:rPr>
            <a:t>License Forms</a:t>
          </a:r>
        </a:p>
        <a:p>
          <a:pPr lvl="0" algn="ctr" defTabSz="622300">
            <a:lnSpc>
              <a:spcPct val="90000"/>
            </a:lnSpc>
            <a:spcBef>
              <a:spcPct val="0"/>
            </a:spcBef>
            <a:spcAft>
              <a:spcPct val="35000"/>
            </a:spcAft>
          </a:pPr>
          <a:r>
            <a:rPr lang="en-US" sz="1400" b="1" u="none" kern="1200" dirty="0" smtClean="0">
              <a:latin typeface="Times New Roman" panose="02020603050405020304" pitchFamily="18" charset="0"/>
              <a:cs typeface="Times New Roman" panose="02020603050405020304" pitchFamily="18" charset="0"/>
            </a:rPr>
            <a:t>Court Forms</a:t>
          </a:r>
        </a:p>
        <a:p>
          <a:pPr lvl="0" algn="ctr" defTabSz="622300">
            <a:lnSpc>
              <a:spcPct val="90000"/>
            </a:lnSpc>
            <a:spcBef>
              <a:spcPct val="0"/>
            </a:spcBef>
            <a:spcAft>
              <a:spcPct val="35000"/>
            </a:spcAft>
          </a:pPr>
          <a:r>
            <a:rPr lang="en-US" sz="1400" b="1" u="none" kern="1200" dirty="0" smtClean="0">
              <a:latin typeface="Times New Roman" panose="02020603050405020304" pitchFamily="18" charset="0"/>
              <a:cs typeface="Times New Roman" panose="02020603050405020304" pitchFamily="18" charset="0"/>
            </a:rPr>
            <a:t>AARTO Books</a:t>
          </a:r>
        </a:p>
        <a:p>
          <a:pPr lvl="0" algn="l" defTabSz="622300">
            <a:lnSpc>
              <a:spcPct val="90000"/>
            </a:lnSpc>
            <a:spcBef>
              <a:spcPct val="0"/>
            </a:spcBef>
            <a:spcAft>
              <a:spcPct val="35000"/>
            </a:spcAft>
          </a:pPr>
          <a:endParaRPr lang="en-US" sz="1400" u="sng" kern="1200" dirty="0" smtClean="0">
            <a:latin typeface="Times New Roman" panose="02020603050405020304" pitchFamily="18" charset="0"/>
            <a:cs typeface="Times New Roman" panose="02020603050405020304" pitchFamily="18" charset="0"/>
          </a:endParaRPr>
        </a:p>
      </dsp:txBody>
      <dsp:txXfrm>
        <a:off x="4614090" y="2107"/>
        <a:ext cx="2601038" cy="203957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862" y="0"/>
            <a:ext cx="2946275" cy="498446"/>
          </a:xfrm>
          <a:prstGeom prst="rect">
            <a:avLst/>
          </a:prstGeom>
        </p:spPr>
        <p:txBody>
          <a:bodyPr vert="horz" lIns="91440" tIns="45720" rIns="91440" bIns="45720" rtlCol="0"/>
          <a:lstStyle>
            <a:lvl1pPr algn="r">
              <a:defRPr sz="1200"/>
            </a:lvl1pPr>
          </a:lstStyle>
          <a:p>
            <a:fld id="{A8235DFD-8B77-482B-B9E4-2E85888447FE}" type="datetimeFigureOut">
              <a:rPr lang="en-ZA" smtClean="0"/>
              <a:pPr/>
              <a:t>2017/05/10</a:t>
            </a:fld>
            <a:endParaRPr lang="en-ZA" dirty="0"/>
          </a:p>
        </p:txBody>
      </p:sp>
      <p:sp>
        <p:nvSpPr>
          <p:cNvPr id="4" name="Footer Placeholder 3"/>
          <p:cNvSpPr>
            <a:spLocks noGrp="1"/>
          </p:cNvSpPr>
          <p:nvPr>
            <p:ph type="ftr" sz="quarter" idx="2"/>
          </p:nvPr>
        </p:nvSpPr>
        <p:spPr>
          <a:xfrm>
            <a:off x="0" y="9429780"/>
            <a:ext cx="2946275" cy="498446"/>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862" y="9429780"/>
            <a:ext cx="2946275" cy="498446"/>
          </a:xfrm>
          <a:prstGeom prst="rect">
            <a:avLst/>
          </a:prstGeom>
        </p:spPr>
        <p:txBody>
          <a:bodyPr vert="horz" lIns="91440" tIns="45720" rIns="91440" bIns="45720" rtlCol="0" anchor="b"/>
          <a:lstStyle>
            <a:lvl1pPr algn="r">
              <a:defRPr sz="1200"/>
            </a:lvl1pPr>
          </a:lstStyle>
          <a:p>
            <a:fld id="{A63B661D-F2A9-4CDB-B213-9F9C55946628}" type="slidenum">
              <a:rPr lang="en-ZA" smtClean="0"/>
              <a:pPr/>
              <a:t>‹#›</a:t>
            </a:fld>
            <a:endParaRPr lang="en-ZA" dirty="0"/>
          </a:p>
        </p:txBody>
      </p:sp>
    </p:spTree>
    <p:extLst>
      <p:ext uri="{BB962C8B-B14F-4D97-AF65-F5344CB8AC3E}">
        <p14:creationId xmlns:p14="http://schemas.microsoft.com/office/powerpoint/2010/main" xmlns="" val="10973825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275" cy="49844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862" y="0"/>
            <a:ext cx="2946275" cy="498446"/>
          </a:xfrm>
          <a:prstGeom prst="rect">
            <a:avLst/>
          </a:prstGeom>
        </p:spPr>
        <p:txBody>
          <a:bodyPr vert="horz" lIns="91440" tIns="45720" rIns="91440" bIns="45720" rtlCol="0"/>
          <a:lstStyle>
            <a:lvl1pPr algn="r">
              <a:defRPr sz="1200"/>
            </a:lvl1pPr>
          </a:lstStyle>
          <a:p>
            <a:fld id="{98271157-F7C8-4FA6-93C4-EA5D82E9F319}" type="datetimeFigureOut">
              <a:rPr lang="en-US" smtClean="0"/>
              <a:pPr/>
              <a:t>5/10/2017</a:t>
            </a:fld>
            <a:endParaRPr lang="en-US" dirty="0"/>
          </a:p>
        </p:txBody>
      </p:sp>
      <p:sp>
        <p:nvSpPr>
          <p:cNvPr id="4" name="Slide Image Placeholder 3"/>
          <p:cNvSpPr>
            <a:spLocks noGrp="1" noRot="1" noChangeAspect="1"/>
          </p:cNvSpPr>
          <p:nvPr>
            <p:ph type="sldImg" idx="2"/>
          </p:nvPr>
        </p:nvSpPr>
        <p:spPr>
          <a:xfrm>
            <a:off x="1031875" y="1241425"/>
            <a:ext cx="47339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383" y="4777620"/>
            <a:ext cx="5436909" cy="390957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9780"/>
            <a:ext cx="2946275" cy="49844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862" y="9429780"/>
            <a:ext cx="2946275" cy="498446"/>
          </a:xfrm>
          <a:prstGeom prst="rect">
            <a:avLst/>
          </a:prstGeom>
        </p:spPr>
        <p:txBody>
          <a:bodyPr vert="horz" lIns="91440" tIns="45720" rIns="91440" bIns="45720" rtlCol="0" anchor="b"/>
          <a:lstStyle>
            <a:lvl1pPr algn="r">
              <a:defRPr sz="1200"/>
            </a:lvl1pPr>
          </a:lstStyle>
          <a:p>
            <a:fld id="{3382B74C-AF30-47E6-9518-08BA35D2608E}" type="slidenum">
              <a:rPr lang="en-US" smtClean="0"/>
              <a:pPr/>
              <a:t>‹#›</a:t>
            </a:fld>
            <a:endParaRPr lang="en-US" dirty="0"/>
          </a:p>
        </p:txBody>
      </p:sp>
    </p:spTree>
    <p:extLst>
      <p:ext uri="{BB962C8B-B14F-4D97-AF65-F5344CB8AC3E}">
        <p14:creationId xmlns:p14="http://schemas.microsoft.com/office/powerpoint/2010/main" xmlns="" val="40285368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0613" y="717550"/>
            <a:ext cx="5051425" cy="35750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BCD18AC-C872-4F24-9FB4-5E608A7464AF}" type="slidenum">
              <a:rPr lang="en-US" smtClean="0"/>
              <a:pPr/>
              <a:t>8</a:t>
            </a:fld>
            <a:endParaRPr lang="en-US" dirty="0"/>
          </a:p>
        </p:txBody>
      </p:sp>
      <p:sp>
        <p:nvSpPr>
          <p:cNvPr id="5" name="Footer Placeholder 4"/>
          <p:cNvSpPr>
            <a:spLocks noGrp="1"/>
          </p:cNvSpPr>
          <p:nvPr>
            <p:ph type="ftr" sz="quarter" idx="11"/>
          </p:nvPr>
        </p:nvSpPr>
        <p:spPr/>
        <p:txBody>
          <a:bodyPr/>
          <a:lstStyle/>
          <a:p>
            <a:r>
              <a:rPr lang="en-GB" dirty="0" smtClean="0"/>
              <a:t>CONFIDENTIAL</a:t>
            </a:r>
            <a:endParaRPr lang="en-GB" dirty="0"/>
          </a:p>
        </p:txBody>
      </p:sp>
    </p:spTree>
    <p:extLst>
      <p:ext uri="{BB962C8B-B14F-4D97-AF65-F5344CB8AC3E}">
        <p14:creationId xmlns:p14="http://schemas.microsoft.com/office/powerpoint/2010/main" xmlns="" val="2630055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smtClean="0"/>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8309F89-F6AB-48C5-AF62-E84BC92AD9E2}" type="datetime1">
              <a:rPr lang="en-US" smtClean="0"/>
              <a:pPr/>
              <a:t>5/10/2017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A438464-D2B7-4313-9E8C-728BFDC56CDE}" type="datetime1">
              <a:rPr lang="en-US" smtClean="0"/>
              <a:pPr/>
              <a:t>5/10/2017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3D6ED5-E38B-4B19-9AAA-A539ECEE823F}" type="datetime1">
              <a:rPr lang="en-US" smtClean="0"/>
              <a:pPr/>
              <a:t>5/10/2017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51272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Box 4"/>
          <p:cNvSpPr txBox="1">
            <a:spLocks noChangeArrowheads="1"/>
          </p:cNvSpPr>
          <p:nvPr userDrawn="1">
            <p:custDataLst>
              <p:tags r:id="rId1"/>
            </p:custDataLst>
          </p:nvPr>
        </p:nvSpPr>
        <p:spPr bwMode="gray">
          <a:xfrm>
            <a:off x="371429" y="5523941"/>
            <a:ext cx="3493773" cy="396711"/>
          </a:xfrm>
          <a:prstGeom prst="rect">
            <a:avLst/>
          </a:prstGeom>
          <a:noFill/>
          <a:ln w="6350" algn="ctr">
            <a:noFill/>
            <a:miter lim="800000"/>
            <a:headEnd/>
            <a:tailEnd/>
          </a:ln>
          <a:effectLst/>
        </p:spPr>
        <p:txBody>
          <a:bodyPr wrap="square" lIns="0" tIns="0" rIns="0" bIns="79333" anchor="b" anchorCtr="0">
            <a:noAutofit/>
          </a:bodyPr>
          <a:lstStyle/>
          <a:p>
            <a:pPr defTabSz="839648" eaLnBrk="0" hangingPunct="0">
              <a:lnSpc>
                <a:spcPct val="80000"/>
              </a:lnSpc>
              <a:spcBef>
                <a:spcPct val="20000"/>
              </a:spcBef>
            </a:pPr>
            <a:r>
              <a:rPr lang="en-GB" sz="1322" b="1" dirty="0" smtClean="0">
                <a:solidFill>
                  <a:schemeClr val="bg1"/>
                </a:solidFill>
                <a:latin typeface="Arial"/>
              </a:rPr>
              <a:t>DRAFT</a:t>
            </a:r>
          </a:p>
        </p:txBody>
      </p:sp>
    </p:spTree>
    <p:extLst>
      <p:ext uri="{BB962C8B-B14F-4D97-AF65-F5344CB8AC3E}">
        <p14:creationId xmlns:p14="http://schemas.microsoft.com/office/powerpoint/2010/main" xmlns="" val="108390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BEB69CA-E007-4884-B454-331E9FD509EF}" type="datetime1">
              <a:rPr lang="en-US" smtClean="0"/>
              <a:pPr/>
              <a:t>5/10/2017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1E11E-B75D-4140-B0B4-0848D422989D}" type="datetime1">
              <a:rPr lang="en-US" smtClean="0"/>
              <a:pPr/>
              <a:t>5/10/2017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B380D1D-C129-4903-9F88-8C14F7291DBA}" type="datetime1">
              <a:rPr lang="en-US" smtClean="0"/>
              <a:pPr/>
              <a:t>5/10/2017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D329B07-178D-434A-A7AF-A7A581873FAE}" type="datetime1">
              <a:rPr lang="en-US" smtClean="0"/>
              <a:pPr/>
              <a:t>5/10/2017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E92B8561-F6F6-4E27-BB5F-C0F3EE12D9D7}" type="datetime1">
              <a:rPr lang="en-US" smtClean="0"/>
              <a:pPr/>
              <a:t>5/10/2017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38C3E-9ECD-4575-98D3-E18B332547EC}" type="datetime1">
              <a:rPr lang="en-US" smtClean="0"/>
              <a:pPr/>
              <a:t>5/10/2017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23D0E4-6675-47C4-997F-DD3C743650A3}" type="datetime1">
              <a:rPr lang="en-US" smtClean="0"/>
              <a:pPr/>
              <a:t>5/10/2017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BCD29-5BF8-4208-A2DA-5F50611DDECF}" type="datetime1">
              <a:rPr lang="en-US" smtClean="0"/>
              <a:pPr/>
              <a:t>5/10/2017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E2902F9-F91C-4125-8978-BC58052CF2C2}" type="datetime1">
              <a:rPr lang="en-US" smtClean="0"/>
              <a:pPr/>
              <a:t>5/10/2017</a:t>
            </a:fld>
            <a:endParaRPr lang="en-CA" dirty="0"/>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14300"/>
            <a:ext cx="10680700" cy="7543800"/>
          </a:xfrm>
          <a:prstGeom prst="rect">
            <a:avLst/>
          </a:prstGeom>
        </p:spPr>
      </p:pic>
      <p:sp>
        <p:nvSpPr>
          <p:cNvPr id="7" name="TextBox 2"/>
          <p:cNvSpPr txBox="1"/>
          <p:nvPr/>
        </p:nvSpPr>
        <p:spPr>
          <a:xfrm>
            <a:off x="803846" y="3522465"/>
            <a:ext cx="2916477" cy="641201"/>
          </a:xfrm>
          <a:prstGeom prst="rect">
            <a:avLst/>
          </a:prstGeom>
          <a:noFill/>
        </p:spPr>
        <p:txBody>
          <a:bodyPr vert="horz" wrap="square" lIns="0" tIns="0" rIns="0" bIns="0" rtlCol="0">
            <a:spAutoFit/>
          </a:bodyPr>
          <a:lstStyle/>
          <a:p>
            <a:pPr>
              <a:lnSpc>
                <a:spcPts val="2470"/>
              </a:lnSpc>
            </a:pPr>
            <a:r>
              <a:rPr lang="en-CA" sz="2400" b="1" dirty="0" smtClean="0">
                <a:solidFill>
                  <a:srgbClr val="C00000"/>
                </a:solidFill>
                <a:latin typeface="Arial Black" panose="020B0A04020102020204" pitchFamily="34" charset="0"/>
                <a:cs typeface="Arial" panose="020B0604020202020204" pitchFamily="34" charset="0"/>
              </a:rPr>
              <a:t>9 May 2017</a:t>
            </a:r>
          </a:p>
          <a:p>
            <a:pPr>
              <a:lnSpc>
                <a:spcPts val="2470"/>
              </a:lnSpc>
            </a:pPr>
            <a:endParaRPr lang="en-CA" sz="2160" dirty="0">
              <a:solidFill>
                <a:srgbClr val="000000"/>
              </a:solidFill>
            </a:endParaRPr>
          </a:p>
        </p:txBody>
      </p:sp>
      <p:sp>
        <p:nvSpPr>
          <p:cNvPr id="3" name="TextBox 3"/>
          <p:cNvSpPr txBox="1"/>
          <p:nvPr/>
        </p:nvSpPr>
        <p:spPr>
          <a:xfrm>
            <a:off x="247241" y="4484267"/>
            <a:ext cx="10186218" cy="1163267"/>
          </a:xfrm>
          <a:prstGeom prst="rect">
            <a:avLst/>
          </a:prstGeom>
          <a:noFill/>
        </p:spPr>
        <p:txBody>
          <a:bodyPr vert="horz" wrap="square" lIns="0" tIns="0" rIns="0" bIns="0" rtlCol="0">
            <a:spAutoFit/>
          </a:bodyPr>
          <a:lstStyle/>
          <a:p>
            <a:pPr algn="ctr">
              <a:lnSpc>
                <a:spcPts val="3100"/>
              </a:lnSpc>
            </a:pPr>
            <a:r>
              <a:rPr lang="en-CA" sz="2400" b="1" spc="-30" dirty="0" smtClean="0">
                <a:solidFill>
                  <a:srgbClr val="3F3F3F"/>
                </a:solidFill>
                <a:latin typeface="Arial Black" panose="020B0A04020102020204" pitchFamily="34" charset="0"/>
                <a:cs typeface="Arial" panose="020B0604020202020204" pitchFamily="34" charset="0"/>
              </a:rPr>
              <a:t>PRESENTATION TO THE PORTFOLIO COMMITTEE OF HOME  AFFAIRS</a:t>
            </a:r>
          </a:p>
          <a:p>
            <a:pPr>
              <a:lnSpc>
                <a:spcPts val="3100"/>
              </a:lnSpc>
            </a:pPr>
            <a:endParaRPr lang="en-CA" sz="2400" b="1" dirty="0">
              <a:solidFill>
                <a:srgbClr val="000000"/>
              </a:solidFill>
              <a:latin typeface="Arial" panose="020B0604020202020204" pitchFamily="34" charset="0"/>
              <a:cs typeface="Arial" panose="020B0604020202020204" pitchFamily="34" charset="0"/>
            </a:endParaRPr>
          </a:p>
        </p:txBody>
      </p:sp>
      <p:sp>
        <p:nvSpPr>
          <p:cNvPr id="4" name="TextBox 4"/>
          <p:cNvSpPr txBox="1"/>
          <p:nvPr/>
        </p:nvSpPr>
        <p:spPr>
          <a:xfrm>
            <a:off x="2820068" y="5576715"/>
            <a:ext cx="5007781" cy="641201"/>
          </a:xfrm>
          <a:prstGeom prst="rect">
            <a:avLst/>
          </a:prstGeom>
          <a:noFill/>
        </p:spPr>
        <p:txBody>
          <a:bodyPr vert="horz" wrap="none" lIns="0" tIns="0" rIns="0" bIns="0" rtlCol="0">
            <a:spAutoFit/>
          </a:bodyPr>
          <a:lstStyle/>
          <a:p>
            <a:pPr>
              <a:lnSpc>
                <a:spcPts val="2470"/>
              </a:lnSpc>
            </a:pPr>
            <a:r>
              <a:rPr lang="en-CA" sz="2400" b="1" spc="-10" dirty="0" smtClean="0">
                <a:solidFill>
                  <a:srgbClr val="3F3F3F"/>
                </a:solidFill>
                <a:latin typeface="Arial Black" panose="020B0A04020102020204" pitchFamily="34" charset="0"/>
                <a:cs typeface="Arial" panose="020B0604020202020204" pitchFamily="34" charset="0"/>
              </a:rPr>
              <a:t>STRATEGIC PLAN 2017 </a:t>
            </a:r>
            <a:r>
              <a:rPr lang="en-CA" sz="2400" b="1" spc="-10" dirty="0" smtClean="0">
                <a:latin typeface="Arial Black" panose="020B0A04020102020204" pitchFamily="34" charset="0"/>
                <a:cs typeface="Arial" panose="020B0604020202020204" pitchFamily="34" charset="0"/>
              </a:rPr>
              <a:t>- </a:t>
            </a:r>
            <a:r>
              <a:rPr lang="en-CA" sz="2400" b="1" u="sng" spc="-10" dirty="0" smtClean="0">
                <a:latin typeface="Arial Black" panose="020B0A04020102020204" pitchFamily="34" charset="0"/>
                <a:cs typeface="Arial" panose="020B0604020202020204" pitchFamily="34" charset="0"/>
              </a:rPr>
              <a:t>2021</a:t>
            </a:r>
          </a:p>
          <a:p>
            <a:pPr>
              <a:lnSpc>
                <a:spcPts val="2470"/>
              </a:lnSpc>
            </a:pPr>
            <a:endParaRPr lang="en-CA" sz="2400" b="1" dirty="0">
              <a:solidFill>
                <a:srgbClr val="000000"/>
              </a:solidFill>
              <a:latin typeface="Arial" panose="020B0604020202020204" pitchFamily="34" charset="0"/>
              <a:cs typeface="Arial" panose="020B0604020202020204" pitchFamily="34" charset="0"/>
            </a:endParaRPr>
          </a:p>
        </p:txBody>
      </p:sp>
      <p:sp>
        <p:nvSpPr>
          <p:cNvPr id="5" name="TextBox 5"/>
          <p:cNvSpPr txBox="1"/>
          <p:nvPr/>
        </p:nvSpPr>
        <p:spPr>
          <a:xfrm>
            <a:off x="2033283" y="6217916"/>
            <a:ext cx="6581353" cy="641201"/>
          </a:xfrm>
          <a:prstGeom prst="rect">
            <a:avLst/>
          </a:prstGeom>
          <a:noFill/>
        </p:spPr>
        <p:txBody>
          <a:bodyPr vert="horz" wrap="none" lIns="0" tIns="0" rIns="0" bIns="0" rtlCol="0">
            <a:spAutoFit/>
          </a:bodyPr>
          <a:lstStyle/>
          <a:p>
            <a:pPr>
              <a:lnSpc>
                <a:spcPts val="2470"/>
              </a:lnSpc>
            </a:pPr>
            <a:r>
              <a:rPr lang="en-CA" sz="2400" b="1" spc="-10" dirty="0" smtClean="0">
                <a:solidFill>
                  <a:srgbClr val="3F3F3F"/>
                </a:solidFill>
                <a:latin typeface="Arial Black" panose="020B0A04020102020204" pitchFamily="34" charset="0"/>
                <a:cs typeface="Arial" panose="020B0604020202020204" pitchFamily="34" charset="0"/>
              </a:rPr>
              <a:t>ANNUAL PERFORMANCE PLAN 2017/18</a:t>
            </a:r>
          </a:p>
          <a:p>
            <a:pPr>
              <a:lnSpc>
                <a:spcPts val="2470"/>
              </a:lnSpc>
            </a:pPr>
            <a:endParaRPr lang="en-CA" sz="2160" dirty="0">
              <a:solidFill>
                <a:srgbClr val="000000"/>
              </a:solidFill>
            </a:endParaRPr>
          </a:p>
        </p:txBody>
      </p:sp>
      <p:sp>
        <p:nvSpPr>
          <p:cNvPr id="6" name="TextBox 6"/>
          <p:cNvSpPr txBox="1"/>
          <p:nvPr/>
        </p:nvSpPr>
        <p:spPr>
          <a:xfrm>
            <a:off x="9969500" y="7023100"/>
            <a:ext cx="711200" cy="228600"/>
          </a:xfrm>
          <a:prstGeom prst="rect">
            <a:avLst/>
          </a:prstGeom>
          <a:noFill/>
        </p:spPr>
        <p:txBody>
          <a:bodyPr vert="horz" wrap="none" lIns="0" tIns="0" rIns="0" bIns="0" rtlCol="0">
            <a:spAutoFit/>
          </a:bodyPr>
          <a:lstStyle/>
          <a:p>
            <a:pPr>
              <a:lnSpc>
                <a:spcPts val="1495"/>
              </a:lnSpc>
            </a:pPr>
            <a:r>
              <a:rPr lang="en-CA" sz="1295" dirty="0" smtClean="0">
                <a:solidFill>
                  <a:srgbClr val="898989"/>
                </a:solidFill>
                <a:latin typeface="Times New Roman"/>
                <a:cs typeface="Times New Roman"/>
              </a:rPr>
              <a:t>1</a:t>
            </a:r>
          </a:p>
          <a:p>
            <a:pPr>
              <a:lnSpc>
                <a:spcPts val="1495"/>
              </a:lnSpc>
            </a:pPr>
            <a:endParaRPr lang="en-CA" sz="1295" dirty="0">
              <a:solidFill>
                <a:srgbClr val="000000"/>
              </a:solidFill>
            </a:endParaRPr>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C7DFF54-6BA4-4515-87CA-28703F844993}" type="slidenum">
              <a:rPr lang="en-CA" smtClean="0"/>
              <a:pPr/>
              <a:t>1</a:t>
            </a:fld>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371798" y="155631"/>
            <a:ext cx="9067800" cy="629694"/>
          </a:xfrm>
        </p:spPr>
        <p:txBody>
          <a:bodyPr>
            <a:normAutofit/>
          </a:bodyPr>
          <a:lstStyle/>
          <a:p>
            <a:r>
              <a:rPr lang="en-ZA" sz="2400" dirty="0">
                <a:latin typeface="+mn-lt"/>
              </a:rPr>
              <a:t> </a:t>
            </a:r>
            <a:r>
              <a:rPr lang="en-ZA" sz="2400" b="1" dirty="0">
                <a:latin typeface="+mn-lt"/>
                <a:cs typeface="Times New Roman" panose="02020603050405020304" pitchFamily="18" charset="0"/>
              </a:rPr>
              <a:t>GPW: ID AND </a:t>
            </a:r>
            <a:r>
              <a:rPr lang="en-ZA" sz="2400" b="1" dirty="0" smtClean="0">
                <a:latin typeface="+mn-lt"/>
                <a:cs typeface="Times New Roman" panose="02020603050405020304" pitchFamily="18" charset="0"/>
              </a:rPr>
              <a:t>PASSPORT SECURITY VALUE CHAIN</a:t>
            </a:r>
            <a:endParaRPr lang="en-ZA" sz="2400" b="1" dirty="0">
              <a:latin typeface="+mn-lt"/>
              <a:cs typeface="Times New Roman" panose="02020603050405020304" pitchFamily="18" charset="0"/>
            </a:endParaRPr>
          </a:p>
        </p:txBody>
      </p:sp>
      <p:pic>
        <p:nvPicPr>
          <p:cNvPr id="12" name="Picture 11"/>
          <p:cNvPicPr>
            <a:picLocks/>
          </p:cNvPicPr>
          <p:nvPr/>
        </p:nvPicPr>
        <p:blipFill>
          <a:blip r:embed="rId2" cstate="print"/>
          <a:stretch>
            <a:fillRect/>
          </a:stretch>
        </p:blipFill>
        <p:spPr>
          <a:xfrm>
            <a:off x="-26298" y="951560"/>
            <a:ext cx="10680700" cy="7543800"/>
          </a:xfrm>
          <a:prstGeom prst="rect">
            <a:avLst/>
          </a:prstGeom>
        </p:spPr>
      </p:pic>
      <p:graphicFrame>
        <p:nvGraphicFramePr>
          <p:cNvPr id="13" name="Content Placeholder 11"/>
          <p:cNvGraphicFramePr>
            <a:graphicFrameLocks/>
          </p:cNvGraphicFramePr>
          <p:nvPr>
            <p:extLst>
              <p:ext uri="{D42A27DB-BD31-4B8C-83A1-F6EECF244321}">
                <p14:modId xmlns:p14="http://schemas.microsoft.com/office/powerpoint/2010/main" xmlns="" val="1866207570"/>
              </p:ext>
            </p:extLst>
          </p:nvPr>
        </p:nvGraphicFramePr>
        <p:xfrm>
          <a:off x="806450" y="942643"/>
          <a:ext cx="9453113" cy="51887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8" name="Straight Arrow Connector 17"/>
          <p:cNvCxnSpPr/>
          <p:nvPr/>
        </p:nvCxnSpPr>
        <p:spPr>
          <a:xfrm>
            <a:off x="2820070" y="3346202"/>
            <a:ext cx="6347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312314" y="3346202"/>
            <a:ext cx="6347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Elbow Connector 19"/>
          <p:cNvCxnSpPr/>
          <p:nvPr/>
        </p:nvCxnSpPr>
        <p:spPr>
          <a:xfrm rot="10800000" flipV="1">
            <a:off x="5124326" y="5734684"/>
            <a:ext cx="3729081" cy="396711"/>
          </a:xfrm>
          <a:prstGeom prst="bentConnector3">
            <a:avLst>
              <a:gd name="adj1" fmla="val 185"/>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H="1">
            <a:off x="2820069" y="6131396"/>
            <a:ext cx="634737"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609824" y="3698908"/>
            <a:ext cx="0" cy="71407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Elbow Connector 22"/>
          <p:cNvCxnSpPr/>
          <p:nvPr/>
        </p:nvCxnSpPr>
        <p:spPr>
          <a:xfrm>
            <a:off x="7716614" y="5029850"/>
            <a:ext cx="657304" cy="635435"/>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24" name="TextBox 23"/>
          <p:cNvSpPr txBox="1"/>
          <p:nvPr/>
        </p:nvSpPr>
        <p:spPr>
          <a:xfrm>
            <a:off x="613096" y="6340548"/>
            <a:ext cx="9646467" cy="341675"/>
          </a:xfrm>
          <a:prstGeom prst="rect">
            <a:avLst/>
          </a:prstGeom>
          <a:noFill/>
        </p:spPr>
        <p:txBody>
          <a:bodyPr wrap="square" lIns="59500" tIns="59500" rIns="59500" bIns="59500" rtlCol="0">
            <a:noAutofit/>
          </a:bodyPr>
          <a:lstStyle/>
          <a:p>
            <a:r>
              <a:rPr lang="en-GB" sz="1983" b="1" dirty="0">
                <a:latin typeface="Arial" pitchFamily="34" charset="0"/>
                <a:cs typeface="Arial" pitchFamily="34" charset="0"/>
              </a:rPr>
              <a:t>GPW has been a critical partner in the DHA’s drive to modernise services</a:t>
            </a:r>
          </a:p>
        </p:txBody>
      </p:sp>
      <p:sp>
        <p:nvSpPr>
          <p:cNvPr id="2" name="Footer Placeholder 1"/>
          <p:cNvSpPr>
            <a:spLocks noGrp="1"/>
          </p:cNvSpPr>
          <p:nvPr>
            <p:ph type="ftr" sz="quarter" idx="11"/>
          </p:nvPr>
        </p:nvSpPr>
        <p:spPr/>
        <p:txBody>
          <a:bodyPr/>
          <a:lstStyle/>
          <a:p>
            <a:endParaRPr lang="en-CA" dirty="0"/>
          </a:p>
        </p:txBody>
      </p:sp>
      <p:sp>
        <p:nvSpPr>
          <p:cNvPr id="3" name="Slide Number Placeholder 2"/>
          <p:cNvSpPr>
            <a:spLocks noGrp="1"/>
          </p:cNvSpPr>
          <p:nvPr>
            <p:ph type="sldNum" sz="quarter" idx="12"/>
          </p:nvPr>
        </p:nvSpPr>
        <p:spPr/>
        <p:txBody>
          <a:bodyPr/>
          <a:lstStyle/>
          <a:p>
            <a:fld id="{2C7DFF54-6BA4-4515-87CA-28703F844993}" type="slidenum">
              <a:rPr lang="en-CA" smtClean="0"/>
              <a:pPr/>
              <a:t>10</a:t>
            </a:fld>
            <a:endParaRPr lang="en-CA" dirty="0"/>
          </a:p>
        </p:txBody>
      </p:sp>
    </p:spTree>
    <p:extLst>
      <p:ext uri="{BB962C8B-B14F-4D97-AF65-F5344CB8AC3E}">
        <p14:creationId xmlns:p14="http://schemas.microsoft.com/office/powerpoint/2010/main" xmlns="" val="108290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nodeType="withEffect">
                                  <p:stCondLst>
                                    <p:cond delay="100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par>
                          <p:cTn id="10" fill="hold">
                            <p:stCondLst>
                              <p:cond delay="150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par>
                          <p:cTn id="14" fill="hold">
                            <p:stCondLst>
                              <p:cond delay="20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500"/>
                                        <p:tgtEl>
                                          <p:spTgt spid="21"/>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3500"/>
                            </p:stCondLst>
                            <p:childTnLst>
                              <p:par>
                                <p:cTn id="27" presetID="22" presetClass="entr" presetSubtype="2"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2146868194"/>
              </p:ext>
            </p:extLst>
          </p:nvPr>
        </p:nvGraphicFramePr>
        <p:xfrm>
          <a:off x="575523" y="910203"/>
          <a:ext cx="9081460" cy="1700560"/>
        </p:xfrm>
        <a:graphic>
          <a:graphicData uri="http://schemas.openxmlformats.org/drawingml/2006/table">
            <a:tbl>
              <a:tblPr>
                <a:tableStyleId>{5C22544A-7EE6-4342-B048-85BDC9FD1C3A}</a:tableStyleId>
              </a:tblPr>
              <a:tblGrid>
                <a:gridCol w="3533303">
                  <a:extLst>
                    <a:ext uri="{9D8B030D-6E8A-4147-A177-3AD203B41FA5}">
                      <a16:colId xmlns:a16="http://schemas.microsoft.com/office/drawing/2014/main" xmlns="" val="20000"/>
                    </a:ext>
                  </a:extLst>
                </a:gridCol>
                <a:gridCol w="5548157">
                  <a:extLst>
                    <a:ext uri="{9D8B030D-6E8A-4147-A177-3AD203B41FA5}">
                      <a16:colId xmlns:a16="http://schemas.microsoft.com/office/drawing/2014/main" xmlns="" val="20001"/>
                    </a:ext>
                  </a:extLst>
                </a:gridCol>
              </a:tblGrid>
              <a:tr h="776620">
                <a:tc>
                  <a:txBody>
                    <a:bodyPr/>
                    <a:lstStyle/>
                    <a:p>
                      <a:pPr algn="l">
                        <a:lnSpc>
                          <a:spcPct val="115000"/>
                        </a:lnSpc>
                        <a:spcAft>
                          <a:spcPts val="0"/>
                        </a:spcAft>
                      </a:pPr>
                      <a:r>
                        <a:rPr lang="en-US" sz="1800" b="1" dirty="0" smtClean="0">
                          <a:effectLst/>
                          <a:latin typeface="Arial"/>
                          <a:cs typeface="Arial"/>
                        </a:rPr>
                        <a:t>Strategic</a:t>
                      </a:r>
                      <a:r>
                        <a:rPr lang="en-US" sz="1800" b="1" baseline="0" dirty="0" smtClean="0">
                          <a:effectLst/>
                          <a:latin typeface="Arial"/>
                          <a:cs typeface="Arial"/>
                        </a:rPr>
                        <a:t> </a:t>
                      </a:r>
                      <a:r>
                        <a:rPr lang="en-US" sz="1800" b="1" dirty="0" smtClean="0">
                          <a:effectLst/>
                          <a:latin typeface="Arial"/>
                          <a:cs typeface="Arial"/>
                        </a:rPr>
                        <a:t>outcome </a:t>
                      </a:r>
                      <a:r>
                        <a:rPr lang="en-US" sz="1800" b="1" dirty="0">
                          <a:effectLst/>
                          <a:latin typeface="Arial"/>
                          <a:cs typeface="Arial"/>
                        </a:rPr>
                        <a:t>oriented goal 1</a:t>
                      </a:r>
                      <a:endParaRPr lang="en-ZA" sz="1800" b="1" dirty="0">
                        <a:effectLst/>
                        <a:latin typeface="Arial"/>
                        <a:ea typeface="Times New Roman"/>
                        <a:cs typeface="Arial"/>
                      </a:endParaRPr>
                    </a:p>
                  </a:txBody>
                  <a:tcPr marL="79333" marR="79333" marT="79333" marB="79333">
                    <a:solidFill>
                      <a:srgbClr val="BDDC80"/>
                    </a:solidFill>
                  </a:tcPr>
                </a:tc>
                <a:tc>
                  <a:txBody>
                    <a:bodyPr/>
                    <a:lstStyle/>
                    <a:p>
                      <a:pPr algn="just">
                        <a:lnSpc>
                          <a:spcPct val="115000"/>
                        </a:lnSpc>
                        <a:spcAft>
                          <a:spcPts val="0"/>
                        </a:spcAft>
                      </a:pPr>
                      <a:r>
                        <a:rPr lang="en-US" sz="1800" b="1" dirty="0" smtClean="0">
                          <a:effectLst/>
                          <a:latin typeface="Arial"/>
                          <a:cs typeface="Arial"/>
                        </a:rPr>
                        <a:t>State-owned Company </a:t>
                      </a:r>
                      <a:endParaRPr lang="en-ZA" sz="1800" b="1" dirty="0">
                        <a:effectLst/>
                        <a:latin typeface="Arial"/>
                        <a:ea typeface="Times New Roman"/>
                        <a:cs typeface="Arial"/>
                      </a:endParaRPr>
                    </a:p>
                  </a:txBody>
                  <a:tcPr marL="79333" marR="79333" marT="79333" marB="79333">
                    <a:solidFill>
                      <a:srgbClr val="BDDC80"/>
                    </a:solidFill>
                  </a:tcPr>
                </a:tc>
                <a:extLst>
                  <a:ext uri="{0D108BD9-81ED-4DB2-BD59-A6C34878D82A}">
                    <a16:rowId xmlns:a16="http://schemas.microsoft.com/office/drawing/2014/main" xmlns="" val="10000"/>
                  </a:ext>
                </a:extLst>
              </a:tr>
              <a:tr h="923940">
                <a:tc>
                  <a:txBody>
                    <a:bodyPr/>
                    <a:lstStyle/>
                    <a:p>
                      <a:pPr marL="0" algn="l" defTabSz="457200" rtl="0" eaLnBrk="1" latinLnBrk="0" hangingPunct="1">
                        <a:lnSpc>
                          <a:spcPct val="115000"/>
                        </a:lnSpc>
                        <a:spcAft>
                          <a:spcPts val="0"/>
                        </a:spcAft>
                      </a:pPr>
                      <a:r>
                        <a:rPr lang="en-US" sz="1800" b="0" kern="1200" dirty="0">
                          <a:solidFill>
                            <a:schemeClr val="dk1"/>
                          </a:solidFill>
                          <a:effectLst/>
                          <a:latin typeface="Arial"/>
                          <a:ea typeface="+mn-ea"/>
                          <a:cs typeface="Arial"/>
                        </a:rPr>
                        <a:t>Goal statement</a:t>
                      </a:r>
                      <a:endParaRPr lang="en-ZA" sz="1800" b="0" kern="1200" dirty="0">
                        <a:solidFill>
                          <a:schemeClr val="dk1"/>
                        </a:solidFill>
                        <a:effectLst/>
                        <a:latin typeface="Arial"/>
                        <a:ea typeface="+mn-ea"/>
                        <a:cs typeface="Arial"/>
                      </a:endParaRPr>
                    </a:p>
                  </a:txBody>
                  <a:tcPr marL="79333" marR="79333" marT="79333" marB="79333">
                    <a:solidFill>
                      <a:schemeClr val="bg1">
                        <a:lumMod val="95000"/>
                      </a:schemeClr>
                    </a:solidFill>
                  </a:tcPr>
                </a:tc>
                <a:tc>
                  <a:txBody>
                    <a:bodyPr/>
                    <a:lstStyle/>
                    <a:p>
                      <a:pPr marL="0" algn="l" defTabSz="457200" rtl="0" eaLnBrk="1" latinLnBrk="0" hangingPunct="1">
                        <a:lnSpc>
                          <a:spcPct val="115000"/>
                        </a:lnSpc>
                        <a:spcAft>
                          <a:spcPts val="0"/>
                        </a:spcAft>
                      </a:pPr>
                      <a:r>
                        <a:rPr lang="en-US" sz="1800" b="0" kern="1200" dirty="0" smtClean="0">
                          <a:solidFill>
                            <a:schemeClr val="dk1"/>
                          </a:solidFill>
                          <a:effectLst/>
                          <a:latin typeface="Arial"/>
                          <a:ea typeface="+mn-ea"/>
                          <a:cs typeface="Arial"/>
                        </a:rPr>
                        <a:t>To further develop </a:t>
                      </a:r>
                      <a:r>
                        <a:rPr lang="en-US" sz="1800" b="0" kern="1200" dirty="0">
                          <a:solidFill>
                            <a:schemeClr val="dk1"/>
                          </a:solidFill>
                          <a:effectLst/>
                          <a:latin typeface="Arial"/>
                          <a:ea typeface="+mn-ea"/>
                          <a:cs typeface="Arial"/>
                        </a:rPr>
                        <a:t>the </a:t>
                      </a:r>
                      <a:r>
                        <a:rPr lang="en-US" sz="1800" b="0" kern="1200" dirty="0" smtClean="0">
                          <a:solidFill>
                            <a:schemeClr val="dk1"/>
                          </a:solidFill>
                          <a:effectLst/>
                          <a:latin typeface="Arial"/>
                          <a:ea typeface="+mn-ea"/>
                          <a:cs typeface="Arial"/>
                        </a:rPr>
                        <a:t>Government Component  to become a State-owned Company</a:t>
                      </a:r>
                      <a:endParaRPr lang="en-ZA" sz="1800" b="0" kern="1200" dirty="0">
                        <a:solidFill>
                          <a:schemeClr val="dk1"/>
                        </a:solidFill>
                        <a:effectLst/>
                        <a:latin typeface="Arial"/>
                        <a:ea typeface="+mn-ea"/>
                        <a:cs typeface="Arial"/>
                      </a:endParaRPr>
                    </a:p>
                  </a:txBody>
                  <a:tcPr marL="79333" marR="79333" marT="79333" marB="79333">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682210619"/>
              </p:ext>
            </p:extLst>
          </p:nvPr>
        </p:nvGraphicFramePr>
        <p:xfrm>
          <a:off x="587821" y="2724824"/>
          <a:ext cx="9091341" cy="1862217"/>
        </p:xfrm>
        <a:graphic>
          <a:graphicData uri="http://schemas.openxmlformats.org/drawingml/2006/table">
            <a:tbl>
              <a:tblPr>
                <a:tableStyleId>{5C22544A-7EE6-4342-B048-85BDC9FD1C3A}</a:tableStyleId>
              </a:tblPr>
              <a:tblGrid>
                <a:gridCol w="3523017">
                  <a:extLst>
                    <a:ext uri="{9D8B030D-6E8A-4147-A177-3AD203B41FA5}">
                      <a16:colId xmlns:a16="http://schemas.microsoft.com/office/drawing/2014/main" xmlns="" val="20000"/>
                    </a:ext>
                  </a:extLst>
                </a:gridCol>
                <a:gridCol w="5568324">
                  <a:extLst>
                    <a:ext uri="{9D8B030D-6E8A-4147-A177-3AD203B41FA5}">
                      <a16:colId xmlns:a16="http://schemas.microsoft.com/office/drawing/2014/main" xmlns="" val="20001"/>
                    </a:ext>
                  </a:extLst>
                </a:gridCol>
              </a:tblGrid>
              <a:tr h="776620">
                <a:tc>
                  <a:txBody>
                    <a:bodyPr/>
                    <a:lstStyle/>
                    <a:p>
                      <a:pPr algn="l">
                        <a:lnSpc>
                          <a:spcPct val="115000"/>
                        </a:lnSpc>
                        <a:spcAft>
                          <a:spcPts val="0"/>
                        </a:spcAft>
                      </a:pPr>
                      <a:r>
                        <a:rPr lang="en-US" sz="1800" b="1" dirty="0" smtClean="0">
                          <a:effectLst/>
                          <a:latin typeface="Arial"/>
                          <a:cs typeface="Arial"/>
                        </a:rPr>
                        <a:t>Strategic</a:t>
                      </a:r>
                      <a:r>
                        <a:rPr lang="en-US" sz="1800" b="1" baseline="0" dirty="0" smtClean="0">
                          <a:effectLst/>
                          <a:latin typeface="Arial"/>
                          <a:cs typeface="Arial"/>
                        </a:rPr>
                        <a:t> </a:t>
                      </a:r>
                      <a:r>
                        <a:rPr lang="en-US" sz="1800" b="1" dirty="0" smtClean="0">
                          <a:effectLst/>
                          <a:latin typeface="Arial"/>
                          <a:cs typeface="Arial"/>
                        </a:rPr>
                        <a:t>outcome </a:t>
                      </a:r>
                      <a:r>
                        <a:rPr lang="en-US" sz="1800" b="1" dirty="0">
                          <a:effectLst/>
                          <a:latin typeface="Arial"/>
                          <a:cs typeface="Arial"/>
                        </a:rPr>
                        <a:t>oriented goal 2</a:t>
                      </a:r>
                      <a:endParaRPr lang="en-ZA" sz="1800" b="1" dirty="0">
                        <a:effectLst/>
                        <a:latin typeface="Arial"/>
                        <a:ea typeface="Times New Roman"/>
                        <a:cs typeface="Arial"/>
                      </a:endParaRPr>
                    </a:p>
                  </a:txBody>
                  <a:tcPr marL="79333" marR="79333" marT="79333" marB="79333">
                    <a:solidFill>
                      <a:srgbClr val="BDDC80"/>
                    </a:solidFill>
                  </a:tcPr>
                </a:tc>
                <a:tc>
                  <a:txBody>
                    <a:bodyPr/>
                    <a:lstStyle/>
                    <a:p>
                      <a:pPr algn="just">
                        <a:lnSpc>
                          <a:spcPct val="115000"/>
                        </a:lnSpc>
                        <a:spcAft>
                          <a:spcPts val="0"/>
                        </a:spcAft>
                      </a:pPr>
                      <a:r>
                        <a:rPr lang="en-US" sz="1800" b="1" dirty="0">
                          <a:effectLst/>
                          <a:latin typeface="Arial"/>
                          <a:cs typeface="Arial"/>
                        </a:rPr>
                        <a:t>Optimise processes and facilities</a:t>
                      </a:r>
                      <a:endParaRPr lang="en-ZA" sz="1800" b="1" dirty="0">
                        <a:effectLst/>
                        <a:latin typeface="Arial"/>
                        <a:ea typeface="Times New Roman"/>
                        <a:cs typeface="Arial"/>
                      </a:endParaRPr>
                    </a:p>
                  </a:txBody>
                  <a:tcPr marL="79333" marR="79333" marT="79333" marB="79333">
                    <a:solidFill>
                      <a:srgbClr val="BDDC80"/>
                    </a:solidFill>
                  </a:tcPr>
                </a:tc>
                <a:extLst>
                  <a:ext uri="{0D108BD9-81ED-4DB2-BD59-A6C34878D82A}">
                    <a16:rowId xmlns:a16="http://schemas.microsoft.com/office/drawing/2014/main" xmlns="" val="10000"/>
                  </a:ext>
                </a:extLst>
              </a:tr>
              <a:tr h="1085597">
                <a:tc>
                  <a:txBody>
                    <a:bodyPr/>
                    <a:lstStyle/>
                    <a:p>
                      <a:pPr algn="just">
                        <a:lnSpc>
                          <a:spcPct val="115000"/>
                        </a:lnSpc>
                        <a:spcAft>
                          <a:spcPts val="0"/>
                        </a:spcAft>
                      </a:pPr>
                      <a:r>
                        <a:rPr lang="en-US" sz="1800" dirty="0">
                          <a:effectLst/>
                          <a:latin typeface="Arial"/>
                          <a:cs typeface="Arial"/>
                        </a:rPr>
                        <a:t>Goal statement</a:t>
                      </a:r>
                      <a:endParaRPr lang="en-ZA" sz="1800" dirty="0">
                        <a:effectLst/>
                        <a:latin typeface="Arial"/>
                        <a:ea typeface="Times New Roman"/>
                        <a:cs typeface="Arial"/>
                      </a:endParaRPr>
                    </a:p>
                  </a:txBody>
                  <a:tcPr marL="79333" marR="79333" marT="79333" marB="79333">
                    <a:solidFill>
                      <a:schemeClr val="bg1">
                        <a:lumMod val="95000"/>
                      </a:schemeClr>
                    </a:solidFill>
                  </a:tcPr>
                </a:tc>
                <a:tc>
                  <a:txBody>
                    <a:bodyPr/>
                    <a:lstStyle/>
                    <a:p>
                      <a:pPr algn="l">
                        <a:lnSpc>
                          <a:spcPct val="115000"/>
                        </a:lnSpc>
                        <a:spcAft>
                          <a:spcPts val="0"/>
                        </a:spcAft>
                      </a:pPr>
                      <a:r>
                        <a:rPr lang="en-US" sz="1800" dirty="0" smtClean="0">
                          <a:effectLst/>
                          <a:latin typeface="Arial"/>
                          <a:cs typeface="Arial"/>
                        </a:rPr>
                        <a:t>To optimise </a:t>
                      </a:r>
                      <a:r>
                        <a:rPr lang="en-US" sz="1800" dirty="0">
                          <a:effectLst/>
                          <a:latin typeface="Arial"/>
                          <a:cs typeface="Arial"/>
                        </a:rPr>
                        <a:t>processes and facilities to increase </a:t>
                      </a:r>
                      <a:r>
                        <a:rPr lang="en-US" sz="1800" dirty="0" smtClean="0">
                          <a:effectLst/>
                          <a:latin typeface="Arial"/>
                          <a:cs typeface="Arial"/>
                        </a:rPr>
                        <a:t>operational </a:t>
                      </a:r>
                      <a:r>
                        <a:rPr lang="en-US" sz="1800" dirty="0">
                          <a:effectLst/>
                          <a:latin typeface="Arial"/>
                          <a:cs typeface="Arial"/>
                        </a:rPr>
                        <a:t>effectiveness and </a:t>
                      </a:r>
                      <a:r>
                        <a:rPr lang="en-US" sz="1800" dirty="0" smtClean="0">
                          <a:effectLst/>
                          <a:latin typeface="Arial"/>
                          <a:cs typeface="Arial"/>
                        </a:rPr>
                        <a:t>improve </a:t>
                      </a:r>
                      <a:r>
                        <a:rPr lang="en-US" sz="1800" dirty="0">
                          <a:effectLst/>
                          <a:latin typeface="Arial"/>
                          <a:cs typeface="Arial"/>
                        </a:rPr>
                        <a:t>customer service</a:t>
                      </a:r>
                      <a:endParaRPr lang="en-ZA" sz="1800" dirty="0">
                        <a:effectLst/>
                        <a:latin typeface="Arial"/>
                        <a:ea typeface="Times New Roman"/>
                        <a:cs typeface="Arial"/>
                      </a:endParaRPr>
                    </a:p>
                  </a:txBody>
                  <a:tcPr marL="79333" marR="79333" marT="79333" marB="79333">
                    <a:solidFill>
                      <a:schemeClr val="bg1">
                        <a:lumMod val="95000"/>
                      </a:schemeClr>
                    </a:solidFill>
                  </a:tcPr>
                </a:tc>
                <a:extLst>
                  <a:ext uri="{0D108BD9-81ED-4DB2-BD59-A6C34878D82A}">
                    <a16:rowId xmlns:a16="http://schemas.microsoft.com/office/drawing/2014/main" xmlns=""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1477395827"/>
              </p:ext>
            </p:extLst>
          </p:nvPr>
        </p:nvGraphicFramePr>
        <p:xfrm>
          <a:off x="587822" y="4688668"/>
          <a:ext cx="9091340" cy="1862217"/>
        </p:xfrm>
        <a:graphic>
          <a:graphicData uri="http://schemas.openxmlformats.org/drawingml/2006/table">
            <a:tbl>
              <a:tblPr>
                <a:tableStyleId>{5C22544A-7EE6-4342-B048-85BDC9FD1C3A}</a:tableStyleId>
              </a:tblPr>
              <a:tblGrid>
                <a:gridCol w="3508887">
                  <a:extLst>
                    <a:ext uri="{9D8B030D-6E8A-4147-A177-3AD203B41FA5}">
                      <a16:colId xmlns:a16="http://schemas.microsoft.com/office/drawing/2014/main" xmlns="" val="20000"/>
                    </a:ext>
                  </a:extLst>
                </a:gridCol>
                <a:gridCol w="5582453">
                  <a:extLst>
                    <a:ext uri="{9D8B030D-6E8A-4147-A177-3AD203B41FA5}">
                      <a16:colId xmlns:a16="http://schemas.microsoft.com/office/drawing/2014/main" xmlns="" val="20001"/>
                    </a:ext>
                  </a:extLst>
                </a:gridCol>
              </a:tblGrid>
              <a:tr h="776620">
                <a:tc>
                  <a:txBody>
                    <a:bodyPr/>
                    <a:lstStyle/>
                    <a:p>
                      <a:pPr algn="l">
                        <a:lnSpc>
                          <a:spcPct val="115000"/>
                        </a:lnSpc>
                        <a:spcAft>
                          <a:spcPts val="0"/>
                        </a:spcAft>
                      </a:pPr>
                      <a:r>
                        <a:rPr lang="en-US" sz="1800" b="1" dirty="0">
                          <a:effectLst/>
                          <a:latin typeface="Arial"/>
                          <a:cs typeface="Arial"/>
                        </a:rPr>
                        <a:t>Strategic outcome oriented goal 3</a:t>
                      </a:r>
                      <a:endParaRPr lang="en-ZA" sz="1800" b="1" dirty="0">
                        <a:effectLst/>
                        <a:latin typeface="Arial"/>
                        <a:ea typeface="Times New Roman"/>
                        <a:cs typeface="Arial"/>
                      </a:endParaRPr>
                    </a:p>
                  </a:txBody>
                  <a:tcPr marL="75575" marR="75575" marT="79333" marB="79333">
                    <a:solidFill>
                      <a:srgbClr val="BDDC80"/>
                    </a:solidFill>
                  </a:tcPr>
                </a:tc>
                <a:tc>
                  <a:txBody>
                    <a:bodyPr/>
                    <a:lstStyle/>
                    <a:p>
                      <a:pPr algn="just">
                        <a:lnSpc>
                          <a:spcPct val="115000"/>
                        </a:lnSpc>
                        <a:spcAft>
                          <a:spcPts val="0"/>
                        </a:spcAft>
                      </a:pPr>
                      <a:r>
                        <a:rPr lang="en-US" sz="1800" b="1" dirty="0">
                          <a:effectLst/>
                          <a:latin typeface="Arial"/>
                          <a:cs typeface="Arial"/>
                        </a:rPr>
                        <a:t>Developed workforce</a:t>
                      </a:r>
                      <a:endParaRPr lang="en-ZA" sz="1800" b="1" dirty="0">
                        <a:effectLst/>
                        <a:latin typeface="Arial"/>
                        <a:ea typeface="Times New Roman"/>
                        <a:cs typeface="Arial"/>
                      </a:endParaRPr>
                    </a:p>
                  </a:txBody>
                  <a:tcPr marL="75575" marR="75575" marT="79333" marB="79333">
                    <a:solidFill>
                      <a:srgbClr val="BDDC80"/>
                    </a:solidFill>
                  </a:tcPr>
                </a:tc>
                <a:extLst>
                  <a:ext uri="{0D108BD9-81ED-4DB2-BD59-A6C34878D82A}">
                    <a16:rowId xmlns:a16="http://schemas.microsoft.com/office/drawing/2014/main" xmlns="" val="10000"/>
                  </a:ext>
                </a:extLst>
              </a:tr>
              <a:tr h="1085597">
                <a:tc>
                  <a:txBody>
                    <a:bodyPr/>
                    <a:lstStyle/>
                    <a:p>
                      <a:pPr algn="just">
                        <a:lnSpc>
                          <a:spcPct val="115000"/>
                        </a:lnSpc>
                        <a:spcAft>
                          <a:spcPts val="0"/>
                        </a:spcAft>
                      </a:pPr>
                      <a:r>
                        <a:rPr lang="en-US" sz="1800" dirty="0">
                          <a:effectLst/>
                          <a:latin typeface="Arial"/>
                          <a:cs typeface="Arial"/>
                        </a:rPr>
                        <a:t>Goal statement</a:t>
                      </a:r>
                      <a:endParaRPr lang="en-ZA" sz="1800" dirty="0">
                        <a:effectLst/>
                        <a:latin typeface="Arial"/>
                        <a:ea typeface="Times New Roman"/>
                        <a:cs typeface="Arial"/>
                      </a:endParaRPr>
                    </a:p>
                  </a:txBody>
                  <a:tcPr marL="75575" marR="75575" marT="79333" marB="79333">
                    <a:solidFill>
                      <a:schemeClr val="bg1">
                        <a:lumMod val="95000"/>
                      </a:schemeClr>
                    </a:solidFill>
                  </a:tcPr>
                </a:tc>
                <a:tc>
                  <a:txBody>
                    <a:bodyPr/>
                    <a:lstStyle/>
                    <a:p>
                      <a:pPr>
                        <a:lnSpc>
                          <a:spcPct val="115000"/>
                        </a:lnSpc>
                        <a:spcAft>
                          <a:spcPts val="1000"/>
                        </a:spcAft>
                      </a:pPr>
                      <a:r>
                        <a:rPr lang="en-US" sz="1800" dirty="0" smtClean="0">
                          <a:effectLst/>
                          <a:latin typeface="Arial"/>
                          <a:cs typeface="Arial"/>
                        </a:rPr>
                        <a:t>To have </a:t>
                      </a:r>
                      <a:r>
                        <a:rPr lang="en-US" sz="1800" dirty="0">
                          <a:effectLst/>
                          <a:latin typeface="Arial"/>
                          <a:cs typeface="Arial"/>
                        </a:rPr>
                        <a:t>an efficient, </a:t>
                      </a:r>
                      <a:r>
                        <a:rPr lang="en-US" sz="1800" dirty="0" smtClean="0">
                          <a:effectLst/>
                          <a:latin typeface="Arial"/>
                          <a:cs typeface="Arial"/>
                        </a:rPr>
                        <a:t>effective, well-trained and developed workforce; and a </a:t>
                      </a:r>
                      <a:r>
                        <a:rPr lang="en-US" sz="1800" dirty="0">
                          <a:effectLst/>
                          <a:latin typeface="Arial"/>
                          <a:cs typeface="Arial"/>
                        </a:rPr>
                        <a:t>special </a:t>
                      </a:r>
                      <a:r>
                        <a:rPr lang="en-US" sz="1800" dirty="0" smtClean="0">
                          <a:effectLst/>
                          <a:latin typeface="Arial"/>
                          <a:cs typeface="Arial"/>
                        </a:rPr>
                        <a:t>remuneration </a:t>
                      </a:r>
                      <a:r>
                        <a:rPr lang="en-US" sz="1800" dirty="0">
                          <a:effectLst/>
                          <a:latin typeface="Arial"/>
                          <a:cs typeface="Arial"/>
                        </a:rPr>
                        <a:t>dispensation for the Government </a:t>
                      </a:r>
                      <a:r>
                        <a:rPr lang="en-US" sz="1800" dirty="0" smtClean="0">
                          <a:effectLst/>
                          <a:latin typeface="Arial"/>
                          <a:cs typeface="Arial"/>
                        </a:rPr>
                        <a:t>Component.</a:t>
                      </a:r>
                      <a:endParaRPr lang="en-ZA" sz="1800" dirty="0">
                        <a:effectLst/>
                        <a:latin typeface="Arial"/>
                        <a:ea typeface="Times New Roman"/>
                        <a:cs typeface="Arial"/>
                      </a:endParaRPr>
                    </a:p>
                  </a:txBody>
                  <a:tcPr marL="75575" marR="75575" marT="79333" marB="79333">
                    <a:solidFill>
                      <a:schemeClr val="bg1">
                        <a:lumMod val="95000"/>
                      </a:schemeClr>
                    </a:solidFill>
                  </a:tcPr>
                </a:tc>
                <a:extLst>
                  <a:ext uri="{0D108BD9-81ED-4DB2-BD59-A6C34878D82A}">
                    <a16:rowId xmlns:a16="http://schemas.microsoft.com/office/drawing/2014/main" xmlns="" val="10001"/>
                  </a:ext>
                </a:extLst>
              </a:tr>
            </a:tbl>
          </a:graphicData>
        </a:graphic>
      </p:graphicFrame>
      <p:sp>
        <p:nvSpPr>
          <p:cNvPr id="7" name="Title 1"/>
          <p:cNvSpPr txBox="1">
            <a:spLocks/>
          </p:cNvSpPr>
          <p:nvPr/>
        </p:nvSpPr>
        <p:spPr>
          <a:xfrm>
            <a:off x="412618" y="306131"/>
            <a:ext cx="9067800" cy="629694"/>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b="1" dirty="0" smtClean="0">
                <a:latin typeface="+mn-lt"/>
                <a:cs typeface="Times New Roman" panose="02020603050405020304" pitchFamily="18" charset="0"/>
              </a:rPr>
              <a:t>STRATEGIC OUTCOME ORIENTATED GOALS : MTEF</a:t>
            </a:r>
            <a:endParaRPr lang="en-ZA" sz="2400" b="1" dirty="0">
              <a:latin typeface="+mn-lt"/>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8" name="Slide Number Placeholder 7"/>
          <p:cNvSpPr>
            <a:spLocks noGrp="1"/>
          </p:cNvSpPr>
          <p:nvPr>
            <p:ph type="sldNum" sz="quarter" idx="12"/>
          </p:nvPr>
        </p:nvSpPr>
        <p:spPr/>
        <p:txBody>
          <a:bodyPr/>
          <a:lstStyle/>
          <a:p>
            <a:fld id="{2C7DFF54-6BA4-4515-87CA-28703F844993}" type="slidenum">
              <a:rPr lang="en-CA" smtClean="0"/>
              <a:pPr/>
              <a:t>11</a:t>
            </a:fld>
            <a:endParaRPr lang="en-CA" dirty="0"/>
          </a:p>
        </p:txBody>
      </p:sp>
    </p:spTree>
    <p:extLst>
      <p:ext uri="{BB962C8B-B14F-4D97-AF65-F5344CB8AC3E}">
        <p14:creationId xmlns:p14="http://schemas.microsoft.com/office/powerpoint/2010/main" xmlns="" val="179796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sp>
        <p:nvSpPr>
          <p:cNvPr id="3" name="Flowchart: Punched Tape 2"/>
          <p:cNvSpPr/>
          <p:nvPr/>
        </p:nvSpPr>
        <p:spPr>
          <a:xfrm>
            <a:off x="551818" y="2554114"/>
            <a:ext cx="9577064" cy="144016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GOAL 1 – STATE-OWNED COMPANY</a:t>
            </a:r>
            <a:endParaRPr lang="en-ZA" sz="3600" b="1" dirty="0">
              <a:solidFill>
                <a:schemeClr val="tx1"/>
              </a:solidFill>
            </a:endParaRP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12</a:t>
            </a:fld>
            <a:endParaRPr lang="en-CA" dirty="0"/>
          </a:p>
        </p:txBody>
      </p:sp>
    </p:spTree>
    <p:extLst>
      <p:ext uri="{BB962C8B-B14F-4D97-AF65-F5344CB8AC3E}">
        <p14:creationId xmlns:p14="http://schemas.microsoft.com/office/powerpoint/2010/main" xmlns="" val="395309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8" name="TextBox 2"/>
          <p:cNvSpPr txBox="1"/>
          <p:nvPr/>
        </p:nvSpPr>
        <p:spPr>
          <a:xfrm>
            <a:off x="899721" y="321866"/>
            <a:ext cx="8881257" cy="692497"/>
          </a:xfrm>
          <a:prstGeom prst="rect">
            <a:avLst/>
          </a:prstGeom>
          <a:noFill/>
        </p:spPr>
        <p:txBody>
          <a:bodyPr vert="horz" wrap="square" lIns="0" tIns="0" rIns="0" bIns="0" rtlCol="0">
            <a:spAutoFit/>
          </a:bodyPr>
          <a:lstStyle/>
          <a:p>
            <a:pPr>
              <a:lnSpc>
                <a:spcPts val="2700"/>
              </a:lnSpc>
            </a:pPr>
            <a:r>
              <a:rPr lang="en-CA" sz="2400" b="1" spc="-20" dirty="0" smtClean="0">
                <a:cs typeface="Times New Roman" panose="02020603050405020304" pitchFamily="18" charset="0"/>
              </a:rPr>
              <a:t>STRATEGIC OUTCOME ORIENTED GOAL 1: </a:t>
            </a:r>
            <a:r>
              <a:rPr lang="en-US" sz="2400" b="1" cap="all" dirty="0" smtClean="0">
                <a:cs typeface="Arial"/>
              </a:rPr>
              <a:t>State-owned </a:t>
            </a:r>
            <a:r>
              <a:rPr lang="en-US" sz="2400" b="1" cap="all" dirty="0">
                <a:cs typeface="Arial"/>
              </a:rPr>
              <a:t>Company </a:t>
            </a:r>
            <a:endParaRPr lang="en-ZA" sz="2400" b="1" cap="all" dirty="0">
              <a:ea typeface="Times New Roman"/>
              <a:cs typeface="Arial"/>
            </a:endParaRPr>
          </a:p>
          <a:p>
            <a:pPr>
              <a:lnSpc>
                <a:spcPts val="2700"/>
              </a:lnSpc>
            </a:pPr>
            <a:endParaRPr lang="en-CA" sz="2376" dirty="0">
              <a:solidFill>
                <a:srgbClr val="000000"/>
              </a:solidFill>
            </a:endParaRPr>
          </a:p>
        </p:txBody>
      </p:sp>
      <p:sp>
        <p:nvSpPr>
          <p:cNvPr id="7" name="TextBox 7"/>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11</a:t>
            </a:r>
          </a:p>
          <a:p>
            <a:pPr>
              <a:lnSpc>
                <a:spcPts val="1205"/>
              </a:lnSpc>
            </a:pPr>
            <a:endParaRPr lang="en-CA" sz="1079" dirty="0">
              <a:solidFill>
                <a:srgbClr val="000000"/>
              </a:solidFill>
            </a:endParaRPr>
          </a:p>
        </p:txBody>
      </p:sp>
      <p:sp>
        <p:nvSpPr>
          <p:cNvPr id="9" name="Rectangle 8"/>
          <p:cNvSpPr/>
          <p:nvPr/>
        </p:nvSpPr>
        <p:spPr>
          <a:xfrm>
            <a:off x="443806" y="883980"/>
            <a:ext cx="9157531" cy="5724644"/>
          </a:xfrm>
          <a:prstGeom prst="rect">
            <a:avLst/>
          </a:prstGeom>
        </p:spPr>
        <p:txBody>
          <a:bodyPr wrap="square">
            <a:spAutoFit/>
          </a:bodyPr>
          <a:lstStyle/>
          <a:p>
            <a:pPr marL="285750" indent="-285750" algn="just">
              <a:lnSpc>
                <a:spcPct val="150000"/>
              </a:lnSpc>
              <a:spcBef>
                <a:spcPts val="600"/>
              </a:spcBef>
              <a:buFont typeface="Wingdings" panose="05000000000000000000" pitchFamily="2" charset="2"/>
              <a:buChar char="§"/>
              <a:tabLst>
                <a:tab pos="228600" algn="l"/>
                <a:tab pos="683895" algn="l"/>
              </a:tabLst>
            </a:pPr>
            <a:r>
              <a:rPr lang="en-ZA" sz="2000" dirty="0">
                <a:ea typeface="Times New Roman" panose="02020603050405020304" pitchFamily="18" charset="0"/>
                <a:cs typeface="Times New Roman" panose="02020603050405020304" pitchFamily="18" charset="0"/>
              </a:rPr>
              <a:t>GPW is currently a </a:t>
            </a:r>
            <a:r>
              <a:rPr lang="en-ZA" sz="2000" dirty="0" smtClean="0">
                <a:ea typeface="Times New Roman" panose="02020603050405020304" pitchFamily="18" charset="0"/>
                <a:cs typeface="Times New Roman" panose="02020603050405020304" pitchFamily="18" charset="0"/>
              </a:rPr>
              <a:t>self-funded National Government </a:t>
            </a:r>
            <a:r>
              <a:rPr lang="en-ZA" sz="2000" dirty="0">
                <a:ea typeface="Times New Roman" panose="02020603050405020304" pitchFamily="18" charset="0"/>
                <a:cs typeface="Times New Roman" panose="02020603050405020304" pitchFamily="18" charset="0"/>
              </a:rPr>
              <a:t>component established as such in 2009 in accordance with </a:t>
            </a:r>
            <a:r>
              <a:rPr lang="en-ZA" sz="2000" b="1" dirty="0">
                <a:ea typeface="Times New Roman" panose="02020603050405020304" pitchFamily="18" charset="0"/>
                <a:cs typeface="Times New Roman" panose="02020603050405020304" pitchFamily="18" charset="0"/>
              </a:rPr>
              <a:t>section 7(5)</a:t>
            </a:r>
            <a:r>
              <a:rPr lang="en-ZA" sz="2000" b="1" i="1" dirty="0">
                <a:ea typeface="Times New Roman" panose="02020603050405020304" pitchFamily="18" charset="0"/>
                <a:cs typeface="Times New Roman" panose="02020603050405020304" pitchFamily="18" charset="0"/>
              </a:rPr>
              <a:t>(c)</a:t>
            </a:r>
            <a:r>
              <a:rPr lang="en-ZA" sz="2000" b="1" dirty="0">
                <a:ea typeface="Times New Roman" panose="02020603050405020304" pitchFamily="18" charset="0"/>
                <a:cs typeface="Times New Roman" panose="02020603050405020304" pitchFamily="18" charset="0"/>
              </a:rPr>
              <a:t> of the Public Service Act, 1994 </a:t>
            </a:r>
            <a:r>
              <a:rPr lang="en-ZA" sz="2000" dirty="0">
                <a:ea typeface="Times New Roman" panose="02020603050405020304" pitchFamily="18" charset="0"/>
                <a:cs typeface="Times New Roman" panose="02020603050405020304" pitchFamily="18" charset="0"/>
              </a:rPr>
              <a:t>(Proclamation No. 103 of 3 June 1994) (“Public Service Act”) and listed in Part A of Schedule 3 to that </a:t>
            </a:r>
            <a:r>
              <a:rPr lang="en-ZA" sz="2000" dirty="0" smtClean="0">
                <a:ea typeface="Times New Roman" panose="02020603050405020304" pitchFamily="18" charset="0"/>
                <a:cs typeface="Times New Roman" panose="02020603050405020304" pitchFamily="18" charset="0"/>
              </a:rPr>
              <a:t>Act.</a:t>
            </a:r>
          </a:p>
          <a:p>
            <a:pPr marL="285750" indent="-285750" algn="just">
              <a:lnSpc>
                <a:spcPct val="150000"/>
              </a:lnSpc>
              <a:spcBef>
                <a:spcPts val="600"/>
              </a:spcBef>
              <a:buFont typeface="Wingdings" panose="05000000000000000000" pitchFamily="2" charset="2"/>
              <a:buChar char="§"/>
              <a:tabLst>
                <a:tab pos="228600" algn="l"/>
                <a:tab pos="683895" algn="l"/>
              </a:tabLst>
            </a:pPr>
            <a:r>
              <a:rPr lang="en-ZA" sz="2000" dirty="0" smtClean="0">
                <a:ea typeface="Times New Roman" panose="02020603050405020304" pitchFamily="18" charset="0"/>
                <a:cs typeface="Times New Roman" panose="02020603050405020304" pitchFamily="18" charset="0"/>
              </a:rPr>
              <a:t>The </a:t>
            </a:r>
            <a:r>
              <a:rPr lang="en-ZA" sz="2000" dirty="0">
                <a:ea typeface="Times New Roman" panose="02020603050405020304" pitchFamily="18" charset="0"/>
                <a:cs typeface="Times New Roman" panose="02020603050405020304" pitchFamily="18" charset="0"/>
              </a:rPr>
              <a:t>Bill is aimed at facilitating the conversion of GPW from a National Government Component into a State-Owned company, to enable GPW, once converted into a company, to operate as a business concern and outside the public </a:t>
            </a:r>
            <a:r>
              <a:rPr lang="en-ZA" sz="2000" dirty="0" smtClean="0">
                <a:ea typeface="Times New Roman" panose="02020603050405020304" pitchFamily="18" charset="0"/>
                <a:cs typeface="Times New Roman" panose="02020603050405020304" pitchFamily="18" charset="0"/>
              </a:rPr>
              <a:t>service. The Company </a:t>
            </a:r>
            <a:r>
              <a:rPr lang="en-ZA" sz="2000" b="1" dirty="0" smtClean="0">
                <a:ea typeface="Times New Roman" panose="02020603050405020304" pitchFamily="18" charset="0"/>
                <a:cs typeface="Times New Roman" panose="02020603050405020304" pitchFamily="18" charset="0"/>
              </a:rPr>
              <a:t>will be governed through provisions of the PFMA and the Company’s Act.</a:t>
            </a:r>
          </a:p>
          <a:p>
            <a:pPr marL="285750" indent="-285750" algn="just">
              <a:lnSpc>
                <a:spcPct val="150000"/>
              </a:lnSpc>
              <a:spcBef>
                <a:spcPts val="600"/>
              </a:spcBef>
              <a:buFont typeface="Wingdings" panose="05000000000000000000" pitchFamily="2" charset="2"/>
              <a:buChar char="§"/>
              <a:tabLst>
                <a:tab pos="228600" algn="l"/>
                <a:tab pos="683895" algn="l"/>
              </a:tabLst>
            </a:pPr>
            <a:r>
              <a:rPr lang="en-ZA" sz="2000" dirty="0" smtClean="0">
                <a:ea typeface="Times New Roman" panose="02020603050405020304" pitchFamily="18" charset="0"/>
                <a:cs typeface="Times New Roman" panose="02020603050405020304" pitchFamily="18" charset="0"/>
              </a:rPr>
              <a:t>The service delivery and operating model will be reviewed in line with GPW’s policy direction </a:t>
            </a:r>
          </a:p>
          <a:p>
            <a:pPr marL="285750" indent="-285750" algn="just">
              <a:lnSpc>
                <a:spcPct val="150000"/>
              </a:lnSpc>
              <a:spcBef>
                <a:spcPts val="600"/>
              </a:spcBef>
              <a:buFont typeface="Wingdings" panose="05000000000000000000" pitchFamily="2" charset="2"/>
              <a:buChar char="§"/>
              <a:tabLst>
                <a:tab pos="228600" algn="l"/>
                <a:tab pos="683895" algn="l"/>
              </a:tabLst>
            </a:pPr>
            <a:endParaRPr lang="en-ZA" sz="1400" dirty="0">
              <a:ea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13</a:t>
            </a:fld>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17193" y="0"/>
            <a:ext cx="10680700" cy="8710775"/>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10</a:t>
            </a:r>
          </a:p>
          <a:p>
            <a:pPr>
              <a:lnSpc>
                <a:spcPts val="1205"/>
              </a:lnSpc>
            </a:pPr>
            <a:endParaRPr lang="en-CA" sz="1079" dirty="0">
              <a:solidFill>
                <a:srgbClr val="000000"/>
              </a:solidFill>
            </a:endParaRPr>
          </a:p>
        </p:txBody>
      </p:sp>
      <p:grpSp>
        <p:nvGrpSpPr>
          <p:cNvPr id="13" name="Group 12"/>
          <p:cNvGrpSpPr/>
          <p:nvPr/>
        </p:nvGrpSpPr>
        <p:grpSpPr>
          <a:xfrm>
            <a:off x="3485078" y="3242619"/>
            <a:ext cx="1859733" cy="1808250"/>
            <a:chOff x="4468995" y="1413627"/>
            <a:chExt cx="1597994" cy="544779"/>
          </a:xfrm>
          <a:solidFill>
            <a:srgbClr val="6CF45A"/>
          </a:solidFill>
        </p:grpSpPr>
        <p:sp>
          <p:nvSpPr>
            <p:cNvPr id="14" name="Rounded Rectangle 13"/>
            <p:cNvSpPr/>
            <p:nvPr/>
          </p:nvSpPr>
          <p:spPr>
            <a:xfrm>
              <a:off x="4475719" y="1413627"/>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15" name="Rounded Rectangle 4"/>
            <p:cNvSpPr txBox="1"/>
            <p:nvPr/>
          </p:nvSpPr>
          <p:spPr>
            <a:xfrm>
              <a:off x="4468995" y="1436421"/>
              <a:ext cx="1559358" cy="5128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endParaRPr lang="en-US" sz="1543" dirty="0"/>
            </a:p>
          </p:txBody>
        </p:sp>
      </p:grpSp>
      <p:grpSp>
        <p:nvGrpSpPr>
          <p:cNvPr id="16" name="Group 15"/>
          <p:cNvGrpSpPr/>
          <p:nvPr/>
        </p:nvGrpSpPr>
        <p:grpSpPr>
          <a:xfrm>
            <a:off x="8238492" y="3278203"/>
            <a:ext cx="1995504" cy="1728752"/>
            <a:chOff x="4428889" y="1413627"/>
            <a:chExt cx="1638100" cy="544779"/>
          </a:xfrm>
          <a:solidFill>
            <a:srgbClr val="6CF45A"/>
          </a:solidFill>
        </p:grpSpPr>
        <p:sp>
          <p:nvSpPr>
            <p:cNvPr id="17" name="Rounded Rectangle 16"/>
            <p:cNvSpPr/>
            <p:nvPr/>
          </p:nvSpPr>
          <p:spPr>
            <a:xfrm>
              <a:off x="4475719" y="1413627"/>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18" name="Rounded Rectangle 4"/>
            <p:cNvSpPr txBox="1"/>
            <p:nvPr/>
          </p:nvSpPr>
          <p:spPr>
            <a:xfrm>
              <a:off x="4428889" y="1444205"/>
              <a:ext cx="1609980" cy="48362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Presentation to NICOC on 31  March 2017</a:t>
              </a:r>
            </a:p>
          </p:txBody>
        </p:sp>
      </p:grpSp>
      <p:grpSp>
        <p:nvGrpSpPr>
          <p:cNvPr id="19" name="Group 18"/>
          <p:cNvGrpSpPr/>
          <p:nvPr/>
        </p:nvGrpSpPr>
        <p:grpSpPr>
          <a:xfrm>
            <a:off x="725634" y="1065037"/>
            <a:ext cx="1963109" cy="1865186"/>
            <a:chOff x="4475719" y="1413627"/>
            <a:chExt cx="1591270" cy="544779"/>
          </a:xfrm>
          <a:solidFill>
            <a:schemeClr val="bg1">
              <a:lumMod val="65000"/>
            </a:schemeClr>
          </a:solidFill>
        </p:grpSpPr>
        <p:sp>
          <p:nvSpPr>
            <p:cNvPr id="20" name="Rounded Rectangle 19"/>
            <p:cNvSpPr/>
            <p:nvPr/>
          </p:nvSpPr>
          <p:spPr>
            <a:xfrm>
              <a:off x="4475719" y="1413627"/>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21" name="Rounded Rectangle 4"/>
            <p:cNvSpPr txBox="1"/>
            <p:nvPr/>
          </p:nvSpPr>
          <p:spPr>
            <a:xfrm>
              <a:off x="4491675" y="1429583"/>
              <a:ext cx="1559358" cy="512867"/>
            </a:xfrm>
            <a:prstGeom prst="rect">
              <a:avLst/>
            </a:prstGeom>
            <a:solidFill>
              <a:srgbClr val="6CF45A"/>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ZA" sz="1543" b="1" dirty="0">
                  <a:solidFill>
                    <a:schemeClr val="tx1"/>
                  </a:solidFill>
                </a:rPr>
                <a:t>Business Case approved by Executive Authority in 2016</a:t>
              </a:r>
            </a:p>
          </p:txBody>
        </p:sp>
      </p:grpSp>
      <p:grpSp>
        <p:nvGrpSpPr>
          <p:cNvPr id="22" name="Group 21"/>
          <p:cNvGrpSpPr/>
          <p:nvPr/>
        </p:nvGrpSpPr>
        <p:grpSpPr>
          <a:xfrm>
            <a:off x="5920787" y="1025461"/>
            <a:ext cx="1861683" cy="1889092"/>
            <a:chOff x="7339455" y="1350655"/>
            <a:chExt cx="1591270" cy="544779"/>
          </a:xfrm>
          <a:solidFill>
            <a:srgbClr val="6CF45A"/>
          </a:solidFill>
        </p:grpSpPr>
        <p:sp>
          <p:nvSpPr>
            <p:cNvPr id="23" name="Rounded Rectangle 22"/>
            <p:cNvSpPr/>
            <p:nvPr/>
          </p:nvSpPr>
          <p:spPr>
            <a:xfrm>
              <a:off x="7339455" y="1350655"/>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24" name="Rounded Rectangle 4"/>
            <p:cNvSpPr txBox="1"/>
            <p:nvPr/>
          </p:nvSpPr>
          <p:spPr>
            <a:xfrm>
              <a:off x="7360828" y="1375486"/>
              <a:ext cx="1559358" cy="51286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Socio-Economic Impact Assessment approved by DPME in January 2017</a:t>
              </a:r>
            </a:p>
          </p:txBody>
        </p:sp>
      </p:grpSp>
      <p:grpSp>
        <p:nvGrpSpPr>
          <p:cNvPr id="25" name="Group 24"/>
          <p:cNvGrpSpPr/>
          <p:nvPr/>
        </p:nvGrpSpPr>
        <p:grpSpPr>
          <a:xfrm>
            <a:off x="8384466" y="995808"/>
            <a:ext cx="1976236" cy="1864414"/>
            <a:chOff x="4475719" y="1413627"/>
            <a:chExt cx="1591270" cy="544779"/>
          </a:xfrm>
          <a:solidFill>
            <a:schemeClr val="bg1">
              <a:lumMod val="85000"/>
            </a:schemeClr>
          </a:solidFill>
        </p:grpSpPr>
        <p:sp>
          <p:nvSpPr>
            <p:cNvPr id="26" name="Rounded Rectangle 25"/>
            <p:cNvSpPr/>
            <p:nvPr/>
          </p:nvSpPr>
          <p:spPr>
            <a:xfrm>
              <a:off x="4475719" y="1413627"/>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27" name="Rounded Rectangle 4"/>
            <p:cNvSpPr txBox="1"/>
            <p:nvPr/>
          </p:nvSpPr>
          <p:spPr>
            <a:xfrm>
              <a:off x="4491675" y="1429583"/>
              <a:ext cx="1559358" cy="512867"/>
            </a:xfrm>
            <a:prstGeom prst="rect">
              <a:avLst/>
            </a:prstGeom>
            <a:solidFill>
              <a:srgbClr val="6CF45A"/>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Presentation to JCPS Development Committee (February/ March / April 2017)</a:t>
              </a:r>
            </a:p>
          </p:txBody>
        </p:sp>
      </p:grpSp>
      <p:sp>
        <p:nvSpPr>
          <p:cNvPr id="30" name="Rounded Rectangle 4"/>
          <p:cNvSpPr txBox="1"/>
          <p:nvPr/>
        </p:nvSpPr>
        <p:spPr>
          <a:xfrm>
            <a:off x="790550" y="3094348"/>
            <a:ext cx="1744083" cy="1834594"/>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Presentation to JCPS Cabinet Cluster </a:t>
            </a:r>
            <a:r>
              <a:rPr lang="en-US" sz="1543" b="1" dirty="0" smtClean="0">
                <a:solidFill>
                  <a:schemeClr val="tx1"/>
                </a:solidFill>
              </a:rPr>
              <a:t> </a:t>
            </a:r>
          </a:p>
          <a:p>
            <a:pPr algn="ctr" defTabSz="685712">
              <a:lnSpc>
                <a:spcPct val="90000"/>
              </a:lnSpc>
              <a:spcBef>
                <a:spcPct val="0"/>
              </a:spcBef>
              <a:spcAft>
                <a:spcPct val="35000"/>
              </a:spcAft>
            </a:pPr>
            <a:r>
              <a:rPr lang="en-US" sz="1543" b="1" dirty="0" smtClean="0">
                <a:solidFill>
                  <a:schemeClr val="tx1"/>
                </a:solidFill>
              </a:rPr>
              <a:t> </a:t>
            </a:r>
            <a:r>
              <a:rPr lang="en-US" sz="1543" b="1" dirty="0">
                <a:solidFill>
                  <a:schemeClr val="tx1"/>
                </a:solidFill>
              </a:rPr>
              <a:t>18 May 2017</a:t>
            </a:r>
          </a:p>
        </p:txBody>
      </p:sp>
      <p:sp>
        <p:nvSpPr>
          <p:cNvPr id="33" name="Rounded Rectangle 4"/>
          <p:cNvSpPr txBox="1"/>
          <p:nvPr/>
        </p:nvSpPr>
        <p:spPr>
          <a:xfrm>
            <a:off x="773676" y="5591266"/>
            <a:ext cx="1976340" cy="1709243"/>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Tabling to Cabinet on 24 May 2017</a:t>
            </a:r>
          </a:p>
          <a:p>
            <a:pPr algn="ctr" defTabSz="685712">
              <a:lnSpc>
                <a:spcPct val="90000"/>
              </a:lnSpc>
              <a:spcBef>
                <a:spcPct val="0"/>
              </a:spcBef>
              <a:spcAft>
                <a:spcPct val="35000"/>
              </a:spcAft>
            </a:pPr>
            <a:endParaRPr lang="en-US" sz="1543" b="1" dirty="0">
              <a:solidFill>
                <a:schemeClr val="tx1"/>
              </a:solidFill>
            </a:endParaRPr>
          </a:p>
          <a:p>
            <a:pPr algn="ctr" defTabSz="685712">
              <a:lnSpc>
                <a:spcPct val="90000"/>
              </a:lnSpc>
              <a:spcBef>
                <a:spcPct val="0"/>
              </a:spcBef>
              <a:spcAft>
                <a:spcPct val="35000"/>
              </a:spcAft>
            </a:pPr>
            <a:r>
              <a:rPr lang="en-US" sz="1543" b="1" dirty="0">
                <a:solidFill>
                  <a:schemeClr val="tx1"/>
                </a:solidFill>
              </a:rPr>
              <a:t>Gazetting for Public Comment</a:t>
            </a:r>
          </a:p>
        </p:txBody>
      </p:sp>
      <p:sp>
        <p:nvSpPr>
          <p:cNvPr id="34" name="Rounded Rectangle 4"/>
          <p:cNvSpPr txBox="1"/>
          <p:nvPr/>
        </p:nvSpPr>
        <p:spPr>
          <a:xfrm>
            <a:off x="5965738" y="3373329"/>
            <a:ext cx="1796252" cy="1676652"/>
          </a:xfrm>
          <a:prstGeom prst="rect">
            <a:avLst/>
          </a:prstGeom>
          <a:solidFill>
            <a:srgbClr val="6CF45A"/>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Presentation to JCPS DG’s Cluster on </a:t>
            </a:r>
          </a:p>
          <a:p>
            <a:pPr algn="ctr" defTabSz="685712">
              <a:lnSpc>
                <a:spcPct val="90000"/>
              </a:lnSpc>
              <a:spcBef>
                <a:spcPct val="0"/>
              </a:spcBef>
              <a:spcAft>
                <a:spcPct val="35000"/>
              </a:spcAft>
            </a:pPr>
            <a:r>
              <a:rPr lang="en-US" sz="1543" b="1" dirty="0">
                <a:solidFill>
                  <a:schemeClr val="tx1"/>
                </a:solidFill>
              </a:rPr>
              <a:t>2 May 2017</a:t>
            </a:r>
          </a:p>
        </p:txBody>
      </p:sp>
      <p:sp>
        <p:nvSpPr>
          <p:cNvPr id="35" name="Right Arrow 34"/>
          <p:cNvSpPr/>
          <p:nvPr/>
        </p:nvSpPr>
        <p:spPr>
          <a:xfrm>
            <a:off x="2813033" y="1638983"/>
            <a:ext cx="515832" cy="72914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36" name="Right Arrow 35"/>
          <p:cNvSpPr/>
          <p:nvPr/>
        </p:nvSpPr>
        <p:spPr>
          <a:xfrm>
            <a:off x="5344811" y="1620947"/>
            <a:ext cx="485312" cy="78934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37" name="Right Arrow 36"/>
          <p:cNvSpPr/>
          <p:nvPr/>
        </p:nvSpPr>
        <p:spPr>
          <a:xfrm>
            <a:off x="7859006" y="1575152"/>
            <a:ext cx="481323" cy="802413"/>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39" name="Left Arrow 38"/>
          <p:cNvSpPr/>
          <p:nvPr/>
        </p:nvSpPr>
        <p:spPr>
          <a:xfrm>
            <a:off x="3341271" y="2688919"/>
            <a:ext cx="499285" cy="317369"/>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0" name="Left Arrow 39"/>
          <p:cNvSpPr/>
          <p:nvPr/>
        </p:nvSpPr>
        <p:spPr>
          <a:xfrm>
            <a:off x="7791892" y="3773229"/>
            <a:ext cx="364370" cy="738696"/>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1" name="Down Arrow 40"/>
          <p:cNvSpPr/>
          <p:nvPr/>
        </p:nvSpPr>
        <p:spPr>
          <a:xfrm>
            <a:off x="9130575" y="2905670"/>
            <a:ext cx="962303" cy="323001"/>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3" name="Rounded Rectangle 4"/>
          <p:cNvSpPr txBox="1"/>
          <p:nvPr/>
        </p:nvSpPr>
        <p:spPr>
          <a:xfrm>
            <a:off x="3292916" y="5591267"/>
            <a:ext cx="1899308" cy="1709243"/>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Public Comments</a:t>
            </a:r>
          </a:p>
          <a:p>
            <a:pPr algn="ctr" defTabSz="685712">
              <a:lnSpc>
                <a:spcPct val="90000"/>
              </a:lnSpc>
              <a:spcBef>
                <a:spcPct val="0"/>
              </a:spcBef>
              <a:spcAft>
                <a:spcPct val="35000"/>
              </a:spcAft>
            </a:pPr>
            <a:r>
              <a:rPr lang="en-US" sz="1543" b="1" dirty="0">
                <a:solidFill>
                  <a:schemeClr val="tx1"/>
                </a:solidFill>
              </a:rPr>
              <a:t>(</a:t>
            </a:r>
            <a:r>
              <a:rPr lang="en-US" sz="1543" b="1" dirty="0" smtClean="0">
                <a:solidFill>
                  <a:schemeClr val="tx1"/>
                </a:solidFill>
              </a:rPr>
              <a:t>June / July  </a:t>
            </a:r>
            <a:r>
              <a:rPr lang="en-US" sz="1543" b="1" dirty="0">
                <a:solidFill>
                  <a:schemeClr val="tx1"/>
                </a:solidFill>
              </a:rPr>
              <a:t>2017)</a:t>
            </a:r>
          </a:p>
        </p:txBody>
      </p:sp>
      <p:sp>
        <p:nvSpPr>
          <p:cNvPr id="44" name="Rounded Rectangle 4"/>
          <p:cNvSpPr txBox="1"/>
          <p:nvPr/>
        </p:nvSpPr>
        <p:spPr>
          <a:xfrm>
            <a:off x="8238492" y="5676966"/>
            <a:ext cx="1642642" cy="1709243"/>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Tabling to Parliament </a:t>
            </a:r>
            <a:r>
              <a:rPr lang="en-US" sz="1543" b="1" dirty="0" smtClean="0">
                <a:solidFill>
                  <a:schemeClr val="tx1"/>
                </a:solidFill>
              </a:rPr>
              <a:t>end </a:t>
            </a:r>
            <a:r>
              <a:rPr lang="en-US" sz="1543" b="1" dirty="0">
                <a:solidFill>
                  <a:schemeClr val="tx1"/>
                </a:solidFill>
              </a:rPr>
              <a:t>August 2017</a:t>
            </a:r>
          </a:p>
        </p:txBody>
      </p:sp>
      <p:sp>
        <p:nvSpPr>
          <p:cNvPr id="45" name="Down Arrow 44"/>
          <p:cNvSpPr/>
          <p:nvPr/>
        </p:nvSpPr>
        <p:spPr>
          <a:xfrm>
            <a:off x="1133974" y="5184145"/>
            <a:ext cx="1057234" cy="274365"/>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7" name="Right Arrow 46"/>
          <p:cNvSpPr/>
          <p:nvPr/>
        </p:nvSpPr>
        <p:spPr>
          <a:xfrm>
            <a:off x="5211404" y="6168556"/>
            <a:ext cx="515832" cy="55466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8" name="Right Arrow 47"/>
          <p:cNvSpPr/>
          <p:nvPr/>
        </p:nvSpPr>
        <p:spPr>
          <a:xfrm>
            <a:off x="7723311" y="6160526"/>
            <a:ext cx="515832" cy="715365"/>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grpSp>
        <p:nvGrpSpPr>
          <p:cNvPr id="50" name="Group 49"/>
          <p:cNvGrpSpPr/>
          <p:nvPr/>
        </p:nvGrpSpPr>
        <p:grpSpPr>
          <a:xfrm>
            <a:off x="3450519" y="1009792"/>
            <a:ext cx="1772638" cy="1904761"/>
            <a:chOff x="4489043" y="1380527"/>
            <a:chExt cx="1591270" cy="544779"/>
          </a:xfrm>
          <a:solidFill>
            <a:schemeClr val="bg1">
              <a:lumMod val="65000"/>
            </a:schemeClr>
          </a:solidFill>
        </p:grpSpPr>
        <p:sp>
          <p:nvSpPr>
            <p:cNvPr id="51" name="Rounded Rectangle 50"/>
            <p:cNvSpPr/>
            <p:nvPr/>
          </p:nvSpPr>
          <p:spPr>
            <a:xfrm>
              <a:off x="4489043" y="1380527"/>
              <a:ext cx="1591270" cy="544779"/>
            </a:xfrm>
            <a:prstGeom prst="roundRect">
              <a:avLst>
                <a:gd name="adj" fmla="val 10000"/>
              </a:avLst>
            </a:prstGeom>
            <a:grpFill/>
          </p:spPr>
          <p:style>
            <a:lnRef idx="0">
              <a:schemeClr val="lt1">
                <a:hueOff val="0"/>
                <a:satOff val="0"/>
                <a:lumOff val="0"/>
                <a:alphaOff val="0"/>
              </a:schemeClr>
            </a:lnRef>
            <a:fillRef idx="3">
              <a:scrgbClr r="0" g="0" b="0"/>
            </a:fillRef>
            <a:effectRef idx="3">
              <a:schemeClr val="accent2">
                <a:hueOff val="2203068"/>
                <a:satOff val="-2748"/>
                <a:lumOff val="646"/>
                <a:alphaOff val="0"/>
              </a:schemeClr>
            </a:effectRef>
            <a:fontRef idx="minor">
              <a:schemeClr val="lt1"/>
            </a:fontRef>
          </p:style>
        </p:sp>
        <p:sp>
          <p:nvSpPr>
            <p:cNvPr id="52" name="Rounded Rectangle 4"/>
            <p:cNvSpPr txBox="1"/>
            <p:nvPr/>
          </p:nvSpPr>
          <p:spPr>
            <a:xfrm>
              <a:off x="4520955" y="1388784"/>
              <a:ext cx="1559358" cy="512867"/>
            </a:xfrm>
            <a:prstGeom prst="rect">
              <a:avLst/>
            </a:prstGeom>
            <a:solidFill>
              <a:srgbClr val="6CF45A"/>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GPW SOC Draft Bill approved  by Executive Authority in January 2017</a:t>
              </a:r>
            </a:p>
          </p:txBody>
        </p:sp>
      </p:grpSp>
      <p:sp>
        <p:nvSpPr>
          <p:cNvPr id="53" name="Rounded Rectangle 4"/>
          <p:cNvSpPr txBox="1"/>
          <p:nvPr/>
        </p:nvSpPr>
        <p:spPr>
          <a:xfrm>
            <a:off x="5707405" y="5626676"/>
            <a:ext cx="2015906" cy="1709243"/>
          </a:xfrm>
          <a:prstGeom prst="rect">
            <a:avLst/>
          </a:prstGeom>
          <a:solidFill>
            <a:schemeClr val="bg1">
              <a:lumMod val="85000"/>
            </a:schemeClr>
          </a:solidFill>
        </p:spPr>
        <p:style>
          <a:lnRef idx="0">
            <a:scrgbClr r="0" g="0" b="0"/>
          </a:lnRef>
          <a:fillRef idx="0">
            <a:scrgbClr r="0" g="0" b="0"/>
          </a:fillRef>
          <a:effectRef idx="0">
            <a:scrgbClr r="0" g="0" b="0"/>
          </a:effectRef>
          <a:fontRef idx="minor">
            <a:schemeClr val="lt1"/>
          </a:fontRef>
        </p:style>
        <p:txBody>
          <a:bodyPr spcFirstLastPara="0" vert="horz" wrap="square" lIns="39182" tIns="29386" rIns="39182" bIns="29386" numCol="1" spcCol="1270" anchor="ctr" anchorCtr="0">
            <a:noAutofit/>
          </a:bodyPr>
          <a:lstStyle/>
          <a:p>
            <a:pPr algn="ctr" defTabSz="685712">
              <a:lnSpc>
                <a:spcPct val="90000"/>
              </a:lnSpc>
              <a:spcBef>
                <a:spcPct val="0"/>
              </a:spcBef>
              <a:spcAft>
                <a:spcPct val="35000"/>
              </a:spcAft>
            </a:pPr>
            <a:r>
              <a:rPr lang="en-US" sz="1543" b="1" dirty="0">
                <a:solidFill>
                  <a:schemeClr val="tx1"/>
                </a:solidFill>
              </a:rPr>
              <a:t>Re-tabling to Cabinet  </a:t>
            </a:r>
            <a:r>
              <a:rPr lang="en-US" sz="1543" b="1" dirty="0" smtClean="0">
                <a:solidFill>
                  <a:schemeClr val="tx1"/>
                </a:solidFill>
              </a:rPr>
              <a:t>end July </a:t>
            </a:r>
            <a:r>
              <a:rPr lang="en-US" sz="1543" b="1" dirty="0">
                <a:solidFill>
                  <a:schemeClr val="tx1"/>
                </a:solidFill>
              </a:rPr>
              <a:t>2017</a:t>
            </a:r>
          </a:p>
          <a:p>
            <a:pPr algn="ctr" defTabSz="685712">
              <a:lnSpc>
                <a:spcPct val="90000"/>
              </a:lnSpc>
              <a:spcBef>
                <a:spcPct val="0"/>
              </a:spcBef>
              <a:spcAft>
                <a:spcPct val="35000"/>
              </a:spcAft>
            </a:pPr>
            <a:r>
              <a:rPr lang="en-US" sz="1543" b="1" dirty="0">
                <a:solidFill>
                  <a:schemeClr val="tx1"/>
                </a:solidFill>
              </a:rPr>
              <a:t>with final legal </a:t>
            </a:r>
            <a:r>
              <a:rPr lang="en-US" sz="1543" b="1" dirty="0" smtClean="0">
                <a:solidFill>
                  <a:schemeClr val="tx1"/>
                </a:solidFill>
              </a:rPr>
              <a:t>opinion </a:t>
            </a:r>
            <a:r>
              <a:rPr lang="en-US" sz="1543" b="1" dirty="0">
                <a:solidFill>
                  <a:schemeClr val="tx1"/>
                </a:solidFill>
              </a:rPr>
              <a:t>from State Law Advisers  </a:t>
            </a:r>
          </a:p>
        </p:txBody>
      </p:sp>
      <p:sp>
        <p:nvSpPr>
          <p:cNvPr id="54" name="TextBox 2"/>
          <p:cNvSpPr txBox="1"/>
          <p:nvPr/>
        </p:nvSpPr>
        <p:spPr>
          <a:xfrm>
            <a:off x="1007671" y="401799"/>
            <a:ext cx="8881257" cy="692497"/>
          </a:xfrm>
          <a:prstGeom prst="rect">
            <a:avLst/>
          </a:prstGeom>
          <a:noFill/>
        </p:spPr>
        <p:txBody>
          <a:bodyPr vert="horz" wrap="square" lIns="0" tIns="0" rIns="0" bIns="0" rtlCol="0">
            <a:spAutoFit/>
          </a:bodyPr>
          <a:lstStyle/>
          <a:p>
            <a:pPr>
              <a:lnSpc>
                <a:spcPts val="2700"/>
              </a:lnSpc>
            </a:pPr>
            <a:r>
              <a:rPr lang="en-CA" sz="2400" b="1" spc="-20" dirty="0" smtClean="0">
                <a:cs typeface="Times New Roman" panose="02020603050405020304" pitchFamily="18" charset="0"/>
              </a:rPr>
              <a:t>CONT…… PROGRESS ON CONVERSION PROCESS</a:t>
            </a:r>
            <a:r>
              <a:rPr lang="en-US" sz="2400" b="1" cap="all" dirty="0" smtClean="0">
                <a:cs typeface="Arial"/>
              </a:rPr>
              <a:t> </a:t>
            </a:r>
            <a:endParaRPr lang="en-ZA" sz="2400" b="1" cap="all" dirty="0">
              <a:ea typeface="Times New Roman"/>
              <a:cs typeface="Arial"/>
            </a:endParaRPr>
          </a:p>
          <a:p>
            <a:pPr>
              <a:lnSpc>
                <a:spcPts val="2700"/>
              </a:lnSpc>
            </a:pPr>
            <a:endParaRPr lang="en-CA" sz="2376" dirty="0">
              <a:solidFill>
                <a:srgbClr val="000000"/>
              </a:solidFill>
            </a:endParaRPr>
          </a:p>
        </p:txBody>
      </p:sp>
      <p:sp>
        <p:nvSpPr>
          <p:cNvPr id="3" name="Rectangle 2"/>
          <p:cNvSpPr/>
          <p:nvPr/>
        </p:nvSpPr>
        <p:spPr>
          <a:xfrm>
            <a:off x="3579742" y="3569276"/>
            <a:ext cx="1643415" cy="978729"/>
          </a:xfrm>
          <a:prstGeom prst="rect">
            <a:avLst/>
          </a:prstGeom>
        </p:spPr>
        <p:txBody>
          <a:bodyPr wrap="square">
            <a:spAutoFit/>
          </a:bodyPr>
          <a:lstStyle/>
          <a:p>
            <a:pPr algn="ctr" defTabSz="685712">
              <a:lnSpc>
                <a:spcPct val="90000"/>
              </a:lnSpc>
              <a:spcBef>
                <a:spcPct val="0"/>
              </a:spcBef>
              <a:spcAft>
                <a:spcPct val="35000"/>
              </a:spcAft>
            </a:pPr>
            <a:r>
              <a:rPr lang="en-US" sz="1600" b="1" dirty="0" smtClean="0"/>
              <a:t>Preliminary  </a:t>
            </a:r>
            <a:r>
              <a:rPr lang="en-US" sz="1600" b="1" dirty="0"/>
              <a:t>final legal </a:t>
            </a:r>
            <a:r>
              <a:rPr lang="en-US" sz="1600" b="1" dirty="0" smtClean="0"/>
              <a:t>opinion from </a:t>
            </a:r>
            <a:r>
              <a:rPr lang="en-US" sz="1600" b="1" dirty="0"/>
              <a:t>State Law Advisers  </a:t>
            </a:r>
          </a:p>
        </p:txBody>
      </p:sp>
      <p:sp>
        <p:nvSpPr>
          <p:cNvPr id="55" name="Left Arrow 54"/>
          <p:cNvSpPr/>
          <p:nvPr/>
        </p:nvSpPr>
        <p:spPr>
          <a:xfrm>
            <a:off x="2634764" y="3788178"/>
            <a:ext cx="391103" cy="65611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56" name="Left Arrow 55"/>
          <p:cNvSpPr/>
          <p:nvPr/>
        </p:nvSpPr>
        <p:spPr>
          <a:xfrm>
            <a:off x="5459723" y="3794278"/>
            <a:ext cx="391103" cy="65611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14</a:t>
            </a:fld>
            <a:endParaRPr lang="en-CA" dirty="0"/>
          </a:p>
        </p:txBody>
      </p:sp>
    </p:spTree>
    <p:extLst>
      <p:ext uri="{BB962C8B-B14F-4D97-AF65-F5344CB8AC3E}">
        <p14:creationId xmlns:p14="http://schemas.microsoft.com/office/powerpoint/2010/main" xmlns="" val="183153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xmlns="" val="196613428"/>
              </p:ext>
            </p:extLst>
          </p:nvPr>
        </p:nvGraphicFramePr>
        <p:xfrm>
          <a:off x="1415914" y="1473994"/>
          <a:ext cx="7848872" cy="3312367"/>
        </p:xfrm>
        <a:graphic>
          <a:graphicData uri="http://schemas.openxmlformats.org/drawingml/2006/table">
            <a:tbl>
              <a:tblPr firstRow="1" bandRow="1">
                <a:tableStyleId>{5C22544A-7EE6-4342-B048-85BDC9FD1C3A}</a:tableStyleId>
              </a:tblPr>
              <a:tblGrid>
                <a:gridCol w="3186176">
                  <a:extLst>
                    <a:ext uri="{9D8B030D-6E8A-4147-A177-3AD203B41FA5}">
                      <a16:colId xmlns:a16="http://schemas.microsoft.com/office/drawing/2014/main" xmlns="" val="20000"/>
                    </a:ext>
                  </a:extLst>
                </a:gridCol>
                <a:gridCol w="4662696">
                  <a:extLst>
                    <a:ext uri="{9D8B030D-6E8A-4147-A177-3AD203B41FA5}">
                      <a16:colId xmlns:a16="http://schemas.microsoft.com/office/drawing/2014/main" xmlns="" val="20001"/>
                    </a:ext>
                  </a:extLst>
                </a:gridCol>
              </a:tblGrid>
              <a:tr h="755664">
                <a:tc>
                  <a:txBody>
                    <a:bodyPr/>
                    <a:lstStyle/>
                    <a:p>
                      <a:r>
                        <a:rPr lang="en-ZA" sz="2800" cap="all" baseline="0" dirty="0" smtClean="0"/>
                        <a:t>Financial Year</a:t>
                      </a:r>
                      <a:endParaRPr lang="en-ZA" sz="2800" cap="all" baseline="0" dirty="0"/>
                    </a:p>
                  </a:txBody>
                  <a:tcPr>
                    <a:solidFill>
                      <a:schemeClr val="accent2">
                        <a:lumMod val="60000"/>
                        <a:lumOff val="40000"/>
                      </a:schemeClr>
                    </a:solidFill>
                  </a:tcPr>
                </a:tc>
                <a:tc>
                  <a:txBody>
                    <a:bodyPr/>
                    <a:lstStyle/>
                    <a:p>
                      <a:r>
                        <a:rPr lang="en-ZA" sz="2800" cap="all" baseline="0" dirty="0" smtClean="0"/>
                        <a:t>Audit Opinion</a:t>
                      </a:r>
                      <a:endParaRPr lang="en-ZA" sz="2800" cap="all" baseline="0" dirty="0"/>
                    </a:p>
                  </a:txBody>
                  <a:tcPr>
                    <a:solidFill>
                      <a:schemeClr val="accent2">
                        <a:lumMod val="60000"/>
                        <a:lumOff val="40000"/>
                      </a:schemeClr>
                    </a:solidFill>
                  </a:tcPr>
                </a:tc>
                <a:extLst>
                  <a:ext uri="{0D108BD9-81ED-4DB2-BD59-A6C34878D82A}">
                    <a16:rowId xmlns:a16="http://schemas.microsoft.com/office/drawing/2014/main" xmlns="" val="10000"/>
                  </a:ext>
                </a:extLst>
              </a:tr>
              <a:tr h="648407">
                <a:tc>
                  <a:txBody>
                    <a:bodyPr/>
                    <a:lstStyle/>
                    <a:p>
                      <a:r>
                        <a:rPr lang="en-ZA" sz="2800" dirty="0" smtClean="0"/>
                        <a:t>2013/14</a:t>
                      </a:r>
                      <a:endParaRPr lang="en-ZA" sz="2800" dirty="0"/>
                    </a:p>
                  </a:txBody>
                  <a:tcPr>
                    <a:solidFill>
                      <a:schemeClr val="bg1">
                        <a:lumMod val="95000"/>
                      </a:schemeClr>
                    </a:solidFill>
                  </a:tcPr>
                </a:tc>
                <a:tc>
                  <a:txBody>
                    <a:bodyPr/>
                    <a:lstStyle/>
                    <a:p>
                      <a:r>
                        <a:rPr lang="en-ZA" sz="2800" dirty="0" smtClean="0"/>
                        <a:t>Unqualified</a:t>
                      </a:r>
                      <a:endParaRPr lang="en-ZA" sz="2800" dirty="0"/>
                    </a:p>
                  </a:txBody>
                  <a:tcPr>
                    <a:solidFill>
                      <a:schemeClr val="bg1">
                        <a:lumMod val="95000"/>
                      </a:schemeClr>
                    </a:solidFill>
                  </a:tcPr>
                </a:tc>
                <a:extLst>
                  <a:ext uri="{0D108BD9-81ED-4DB2-BD59-A6C34878D82A}">
                    <a16:rowId xmlns:a16="http://schemas.microsoft.com/office/drawing/2014/main" xmlns="" val="10001"/>
                  </a:ext>
                </a:extLst>
              </a:tr>
              <a:tr h="535546">
                <a:tc>
                  <a:txBody>
                    <a:bodyPr/>
                    <a:lstStyle/>
                    <a:p>
                      <a:r>
                        <a:rPr lang="en-ZA" sz="2800" dirty="0" smtClean="0"/>
                        <a:t>2014/15</a:t>
                      </a:r>
                      <a:endParaRPr lang="en-ZA" sz="2800" dirty="0"/>
                    </a:p>
                  </a:txBody>
                  <a:tcPr>
                    <a:solidFill>
                      <a:schemeClr val="bg1">
                        <a:lumMod val="95000"/>
                      </a:schemeClr>
                    </a:solidFill>
                  </a:tcPr>
                </a:tc>
                <a:tc>
                  <a:txBody>
                    <a:bodyPr/>
                    <a:lstStyle/>
                    <a:p>
                      <a:r>
                        <a:rPr lang="en-ZA" sz="2800" dirty="0" smtClean="0"/>
                        <a:t>Clean audit</a:t>
                      </a:r>
                      <a:endParaRPr lang="en-ZA" sz="2800" dirty="0"/>
                    </a:p>
                  </a:txBody>
                  <a:tcPr>
                    <a:solidFill>
                      <a:schemeClr val="bg1">
                        <a:lumMod val="95000"/>
                      </a:schemeClr>
                    </a:solidFill>
                  </a:tcPr>
                </a:tc>
                <a:extLst>
                  <a:ext uri="{0D108BD9-81ED-4DB2-BD59-A6C34878D82A}">
                    <a16:rowId xmlns:a16="http://schemas.microsoft.com/office/drawing/2014/main" xmlns="" val="10002"/>
                  </a:ext>
                </a:extLst>
              </a:tr>
              <a:tr h="646539">
                <a:tc>
                  <a:txBody>
                    <a:bodyPr/>
                    <a:lstStyle/>
                    <a:p>
                      <a:r>
                        <a:rPr lang="en-ZA" sz="2800" dirty="0" smtClean="0"/>
                        <a:t>2015/16</a:t>
                      </a:r>
                      <a:endParaRPr lang="en-ZA" sz="2800" dirty="0"/>
                    </a:p>
                  </a:txBody>
                  <a:tcPr>
                    <a:solidFill>
                      <a:schemeClr val="bg1">
                        <a:lumMod val="95000"/>
                      </a:schemeClr>
                    </a:solidFill>
                  </a:tcPr>
                </a:tc>
                <a:tc>
                  <a:txBody>
                    <a:bodyPr/>
                    <a:lstStyle/>
                    <a:p>
                      <a:r>
                        <a:rPr lang="en-ZA" sz="2800" dirty="0" smtClean="0"/>
                        <a:t>Unqualified</a:t>
                      </a:r>
                      <a:endParaRPr lang="en-ZA" sz="2800" dirty="0"/>
                    </a:p>
                  </a:txBody>
                  <a:tcPr>
                    <a:solidFill>
                      <a:schemeClr val="bg1">
                        <a:lumMod val="95000"/>
                      </a:schemeClr>
                    </a:solidFill>
                  </a:tcPr>
                </a:tc>
                <a:extLst>
                  <a:ext uri="{0D108BD9-81ED-4DB2-BD59-A6C34878D82A}">
                    <a16:rowId xmlns:a16="http://schemas.microsoft.com/office/drawing/2014/main" xmlns="" val="10003"/>
                  </a:ext>
                </a:extLst>
              </a:tr>
              <a:tr h="726211">
                <a:tc>
                  <a:txBody>
                    <a:bodyPr/>
                    <a:lstStyle/>
                    <a:p>
                      <a:r>
                        <a:rPr lang="en-ZA" sz="2800" dirty="0" smtClean="0"/>
                        <a:t>2016/17</a:t>
                      </a:r>
                      <a:endParaRPr lang="en-ZA" sz="2800" dirty="0"/>
                    </a:p>
                  </a:txBody>
                  <a:tcPr>
                    <a:solidFill>
                      <a:schemeClr val="bg1">
                        <a:lumMod val="95000"/>
                      </a:schemeClr>
                    </a:solidFill>
                  </a:tcPr>
                </a:tc>
                <a:tc>
                  <a:txBody>
                    <a:bodyPr/>
                    <a:lstStyle/>
                    <a:p>
                      <a:r>
                        <a:rPr lang="en-ZA" sz="2800" baseline="0" dirty="0" smtClean="0"/>
                        <a:t>In progress</a:t>
                      </a:r>
                      <a:endParaRPr lang="en-ZA" sz="2800" dirty="0"/>
                    </a:p>
                  </a:txBody>
                  <a:tcPr>
                    <a:solidFill>
                      <a:schemeClr val="bg1">
                        <a:lumMod val="95000"/>
                      </a:schemeClr>
                    </a:solidFill>
                  </a:tcPr>
                </a:tc>
                <a:extLst>
                  <a:ext uri="{0D108BD9-81ED-4DB2-BD59-A6C34878D82A}">
                    <a16:rowId xmlns:a16="http://schemas.microsoft.com/office/drawing/2014/main" xmlns="" val="3339390552"/>
                  </a:ext>
                </a:extLst>
              </a:tr>
            </a:tbl>
          </a:graphicData>
        </a:graphic>
      </p:graphicFrame>
      <p:sp>
        <p:nvSpPr>
          <p:cNvPr id="3" name="Footer Placeholder 2"/>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15</a:t>
            </a:fld>
            <a:endParaRPr lang="en-CA" dirty="0"/>
          </a:p>
        </p:txBody>
      </p:sp>
    </p:spTree>
    <p:extLst>
      <p:ext uri="{BB962C8B-B14F-4D97-AF65-F5344CB8AC3E}">
        <p14:creationId xmlns:p14="http://schemas.microsoft.com/office/powerpoint/2010/main" xmlns="" val="1110096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1505637535"/>
              </p:ext>
            </p:extLst>
          </p:nvPr>
        </p:nvGraphicFramePr>
        <p:xfrm>
          <a:off x="371798" y="859000"/>
          <a:ext cx="9452228" cy="5317801"/>
        </p:xfrm>
        <a:graphic>
          <a:graphicData uri="http://schemas.openxmlformats.org/drawingml/2006/table">
            <a:tbl>
              <a:tblPr firstRow="1" firstCol="1" bandRow="1">
                <a:tableStyleId>{5C22544A-7EE6-4342-B048-85BDC9FD1C3A}</a:tableStyleId>
              </a:tblPr>
              <a:tblGrid>
                <a:gridCol w="1512788">
                  <a:extLst>
                    <a:ext uri="{9D8B030D-6E8A-4147-A177-3AD203B41FA5}">
                      <a16:colId xmlns:a16="http://schemas.microsoft.com/office/drawing/2014/main" xmlns="" val="1918772584"/>
                    </a:ext>
                  </a:extLst>
                </a:gridCol>
                <a:gridCol w="1142243">
                  <a:extLst>
                    <a:ext uri="{9D8B030D-6E8A-4147-A177-3AD203B41FA5}">
                      <a16:colId xmlns:a16="http://schemas.microsoft.com/office/drawing/2014/main" xmlns="" val="3320551982"/>
                    </a:ext>
                  </a:extLst>
                </a:gridCol>
                <a:gridCol w="859424">
                  <a:extLst>
                    <a:ext uri="{9D8B030D-6E8A-4147-A177-3AD203B41FA5}">
                      <a16:colId xmlns:a16="http://schemas.microsoft.com/office/drawing/2014/main" xmlns="" val="243295587"/>
                    </a:ext>
                  </a:extLst>
                </a:gridCol>
                <a:gridCol w="908923">
                  <a:extLst>
                    <a:ext uri="{9D8B030D-6E8A-4147-A177-3AD203B41FA5}">
                      <a16:colId xmlns:a16="http://schemas.microsoft.com/office/drawing/2014/main" xmlns="" val="417721345"/>
                    </a:ext>
                  </a:extLst>
                </a:gridCol>
                <a:gridCol w="1081095">
                  <a:extLst>
                    <a:ext uri="{9D8B030D-6E8A-4147-A177-3AD203B41FA5}">
                      <a16:colId xmlns:a16="http://schemas.microsoft.com/office/drawing/2014/main" xmlns="" val="3163576451"/>
                    </a:ext>
                  </a:extLst>
                </a:gridCol>
                <a:gridCol w="1088986">
                  <a:extLst>
                    <a:ext uri="{9D8B030D-6E8A-4147-A177-3AD203B41FA5}">
                      <a16:colId xmlns:a16="http://schemas.microsoft.com/office/drawing/2014/main" xmlns="" val="1254512823"/>
                    </a:ext>
                  </a:extLst>
                </a:gridCol>
                <a:gridCol w="952684">
                  <a:extLst>
                    <a:ext uri="{9D8B030D-6E8A-4147-A177-3AD203B41FA5}">
                      <a16:colId xmlns:a16="http://schemas.microsoft.com/office/drawing/2014/main" xmlns="" val="4114898485"/>
                    </a:ext>
                  </a:extLst>
                </a:gridCol>
                <a:gridCol w="952684">
                  <a:extLst>
                    <a:ext uri="{9D8B030D-6E8A-4147-A177-3AD203B41FA5}">
                      <a16:colId xmlns:a16="http://schemas.microsoft.com/office/drawing/2014/main" xmlns="" val="3911540827"/>
                    </a:ext>
                  </a:extLst>
                </a:gridCol>
                <a:gridCol w="953401">
                  <a:extLst>
                    <a:ext uri="{9D8B030D-6E8A-4147-A177-3AD203B41FA5}">
                      <a16:colId xmlns:a16="http://schemas.microsoft.com/office/drawing/2014/main" xmlns="" val="1356961082"/>
                    </a:ext>
                  </a:extLst>
                </a:gridCol>
              </a:tblGrid>
              <a:tr h="393138">
                <a:tc>
                  <a:txBody>
                    <a:bodyPr/>
                    <a:lstStyle/>
                    <a:p>
                      <a:pP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2009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extLst>
                  <a:ext uri="{0D108BD9-81ED-4DB2-BD59-A6C34878D82A}">
                    <a16:rowId xmlns:a16="http://schemas.microsoft.com/office/drawing/2014/main" xmlns="" val="4225937617"/>
                  </a:ext>
                </a:extLst>
              </a:tr>
              <a:tr h="591198">
                <a:tc>
                  <a:txBody>
                    <a:bodyPr/>
                    <a:lstStyle/>
                    <a:p>
                      <a:pPr>
                        <a:spcAft>
                          <a:spcPts val="0"/>
                        </a:spcAft>
                      </a:pPr>
                      <a:r>
                        <a:rPr lang="en-ZA" sz="1400" dirty="0">
                          <a:effectLst/>
                        </a:rPr>
                        <a:t>Revenue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1 138 249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1 013 017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780 659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928 792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692 919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753 443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639 035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487 074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706211435"/>
                  </a:ext>
                </a:extLst>
              </a:tr>
              <a:tr h="591198">
                <a:tc>
                  <a:txBody>
                    <a:bodyPr/>
                    <a:lstStyle/>
                    <a:p>
                      <a:pPr>
                        <a:spcAft>
                          <a:spcPts val="0"/>
                        </a:spcAft>
                      </a:pPr>
                      <a:r>
                        <a:rPr lang="en-ZA" sz="1400" dirty="0">
                          <a:effectLst/>
                        </a:rPr>
                        <a:t>Cost of sales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(632 460)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(602 212)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(500 146)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(726 521)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(455 548)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(473 799)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(497 025)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(403 771)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80417503"/>
                  </a:ext>
                </a:extLst>
              </a:tr>
              <a:tr h="591198">
                <a:tc>
                  <a:txBody>
                    <a:bodyPr/>
                    <a:lstStyle/>
                    <a:p>
                      <a:pPr>
                        <a:spcAft>
                          <a:spcPts val="0"/>
                        </a:spcAft>
                      </a:pPr>
                      <a:r>
                        <a:rPr lang="en-ZA" sz="1400" dirty="0">
                          <a:effectLst/>
                        </a:rPr>
                        <a:t>Gross Profit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505 789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410 805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280 513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202 271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237 371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279 644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142 010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83 303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2536193667"/>
                  </a:ext>
                </a:extLst>
              </a:tr>
              <a:tr h="591198">
                <a:tc>
                  <a:txBody>
                    <a:bodyPr/>
                    <a:lstStyle/>
                    <a:p>
                      <a:pPr>
                        <a:spcAft>
                          <a:spcPts val="0"/>
                        </a:spcAft>
                      </a:pPr>
                      <a:r>
                        <a:rPr lang="en-ZA" sz="1400" dirty="0">
                          <a:effectLst/>
                        </a:rPr>
                        <a:t>Other income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71 446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52 134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66 014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69 613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68 769</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63 427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60 248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28 341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20560507"/>
                  </a:ext>
                </a:extLst>
              </a:tr>
              <a:tr h="786277">
                <a:tc>
                  <a:txBody>
                    <a:bodyPr/>
                    <a:lstStyle/>
                    <a:p>
                      <a:pPr>
                        <a:spcAft>
                          <a:spcPts val="0"/>
                        </a:spcAft>
                      </a:pPr>
                      <a:r>
                        <a:rPr lang="en-ZA" sz="1400" dirty="0">
                          <a:effectLst/>
                        </a:rPr>
                        <a:t>Operating expenses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(195 464)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(158 123)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(196 840)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(161 932)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(114 358)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(128 257)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(109 278)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(100 668)</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297870536"/>
                  </a:ext>
                </a:extLst>
              </a:tr>
              <a:tr h="591198">
                <a:tc>
                  <a:txBody>
                    <a:bodyPr/>
                    <a:lstStyle/>
                    <a:p>
                      <a:pPr>
                        <a:spcAft>
                          <a:spcPts val="0"/>
                        </a:spcAft>
                      </a:pPr>
                      <a:r>
                        <a:rPr lang="en-ZA" sz="1400" dirty="0">
                          <a:effectLst/>
                        </a:rPr>
                        <a:t>Operating profit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60000"/>
                        <a:lumOff val="40000"/>
                      </a:schemeClr>
                    </a:solidFill>
                  </a:tcPr>
                </a:tc>
                <a:tc>
                  <a:txBody>
                    <a:bodyPr/>
                    <a:lstStyle/>
                    <a:p>
                      <a:pPr algn="ctr">
                        <a:spcAft>
                          <a:spcPts val="0"/>
                        </a:spcAft>
                      </a:pPr>
                      <a:r>
                        <a:rPr lang="en-ZA" sz="1400" dirty="0">
                          <a:effectLst/>
                        </a:rPr>
                        <a:t>381 771</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304 816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149 687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109 952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191 782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214 814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92 980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10 976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3355637459"/>
                  </a:ext>
                </a:extLst>
              </a:tr>
              <a:tr h="591198">
                <a:tc>
                  <a:txBody>
                    <a:bodyPr/>
                    <a:lstStyle/>
                    <a:p>
                      <a:pPr>
                        <a:spcAft>
                          <a:spcPts val="0"/>
                        </a:spcAft>
                      </a:pPr>
                      <a:r>
                        <a:rPr lang="en-ZA" sz="1400" dirty="0">
                          <a:effectLst/>
                        </a:rPr>
                        <a:t>Interest received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1 363</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           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4 260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2131696633"/>
                  </a:ext>
                </a:extLst>
              </a:tr>
              <a:tr h="591198">
                <a:tc>
                  <a:txBody>
                    <a:bodyPr/>
                    <a:lstStyle/>
                    <a:p>
                      <a:pPr>
                        <a:spcAft>
                          <a:spcPts val="0"/>
                        </a:spcAft>
                      </a:pPr>
                      <a:r>
                        <a:rPr lang="en-ZA" sz="1400" dirty="0">
                          <a:effectLst/>
                        </a:rPr>
                        <a:t>Profit for the year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60000"/>
                        <a:lumOff val="40000"/>
                      </a:schemeClr>
                    </a:solidFill>
                  </a:tcPr>
                </a:tc>
                <a:tc>
                  <a:txBody>
                    <a:bodyPr/>
                    <a:lstStyle/>
                    <a:p>
                      <a:pPr algn="ctr">
                        <a:spcAft>
                          <a:spcPts val="0"/>
                        </a:spcAft>
                      </a:pPr>
                      <a:r>
                        <a:rPr lang="en-ZA" sz="1400" dirty="0">
                          <a:effectLst/>
                        </a:rPr>
                        <a:t>383 134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lumMod val="85000"/>
                      </a:schemeClr>
                    </a:solidFill>
                  </a:tcPr>
                </a:tc>
                <a:tc>
                  <a:txBody>
                    <a:bodyPr/>
                    <a:lstStyle/>
                    <a:p>
                      <a:pPr algn="ctr">
                        <a:spcAft>
                          <a:spcPts val="0"/>
                        </a:spcAft>
                      </a:pPr>
                      <a:r>
                        <a:rPr lang="en-ZA" sz="1400" dirty="0">
                          <a:effectLst/>
                        </a:rPr>
                        <a:t>304 816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149 687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109 954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191 782</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214 814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92 980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tc>
                  <a:txBody>
                    <a:bodyPr/>
                    <a:lstStyle/>
                    <a:p>
                      <a:pPr algn="ctr">
                        <a:spcAft>
                          <a:spcPts val="0"/>
                        </a:spcAft>
                      </a:pPr>
                      <a:r>
                        <a:rPr lang="en-ZA" sz="1400" dirty="0">
                          <a:effectLst/>
                        </a:rPr>
                        <a:t>15 236</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85000"/>
                      </a:schemeClr>
                    </a:solidFill>
                  </a:tcPr>
                </a:tc>
                <a:extLst>
                  <a:ext uri="{0D108BD9-81ED-4DB2-BD59-A6C34878D82A}">
                    <a16:rowId xmlns:a16="http://schemas.microsoft.com/office/drawing/2014/main" xmlns="" val="1883605337"/>
                  </a:ext>
                </a:extLst>
              </a:tr>
            </a:tbl>
          </a:graphicData>
        </a:graphic>
      </p:graphicFrame>
      <p:pic>
        <p:nvPicPr>
          <p:cNvPr id="3" name="Picture 2"/>
          <p:cNvPicPr>
            <a:picLocks noChangeAspect="1"/>
          </p:cNvPicPr>
          <p:nvPr/>
        </p:nvPicPr>
        <p:blipFill>
          <a:blip r:embed="rId3" cstate="print"/>
          <a:stretch>
            <a:fillRect/>
          </a:stretch>
        </p:blipFill>
        <p:spPr>
          <a:xfrm>
            <a:off x="1451918" y="212768"/>
            <a:ext cx="6273328" cy="646232"/>
          </a:xfrm>
          <a:prstGeom prst="rect">
            <a:avLst/>
          </a:prstGeom>
        </p:spPr>
      </p:pic>
      <p:sp>
        <p:nvSpPr>
          <p:cNvPr id="4" name="Footer Placeholder 3"/>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16</a:t>
            </a:fld>
            <a:endParaRPr lang="en-CA" dirty="0"/>
          </a:p>
        </p:txBody>
      </p:sp>
    </p:spTree>
    <p:extLst>
      <p:ext uri="{BB962C8B-B14F-4D97-AF65-F5344CB8AC3E}">
        <p14:creationId xmlns:p14="http://schemas.microsoft.com/office/powerpoint/2010/main" xmlns="" val="157280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8966"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pic>
        <p:nvPicPr>
          <p:cNvPr id="4" name="Picture 3"/>
          <p:cNvPicPr>
            <a:picLocks noChangeAspect="1"/>
          </p:cNvPicPr>
          <p:nvPr/>
        </p:nvPicPr>
        <p:blipFill>
          <a:blip r:embed="rId3" cstate="print"/>
          <a:stretch>
            <a:fillRect/>
          </a:stretch>
        </p:blipFill>
        <p:spPr>
          <a:xfrm>
            <a:off x="1274533" y="2083126"/>
            <a:ext cx="8169566" cy="2317234"/>
          </a:xfrm>
          <a:prstGeom prst="rect">
            <a:avLst/>
          </a:prstGeom>
          <a:solidFill>
            <a:schemeClr val="bg1">
              <a:lumMod val="95000"/>
            </a:schemeClr>
          </a:solidFill>
        </p:spPr>
      </p:pic>
      <p:sp>
        <p:nvSpPr>
          <p:cNvPr id="5" name="Title 1"/>
          <p:cNvSpPr txBox="1">
            <a:spLocks/>
          </p:cNvSpPr>
          <p:nvPr/>
        </p:nvSpPr>
        <p:spPr>
          <a:xfrm>
            <a:off x="2171998" y="321866"/>
            <a:ext cx="6271380" cy="519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t>GPW FINANCIAL PERFORMANCE </a:t>
            </a:r>
            <a:endParaRPr lang="en-ZA" sz="2400" b="1" dirty="0"/>
          </a:p>
        </p:txBody>
      </p:sp>
      <p:sp>
        <p:nvSpPr>
          <p:cNvPr id="6" name="Rectangle 5"/>
          <p:cNvSpPr/>
          <p:nvPr/>
        </p:nvSpPr>
        <p:spPr>
          <a:xfrm>
            <a:off x="803846" y="4504427"/>
            <a:ext cx="9073008" cy="400110"/>
          </a:xfrm>
          <a:prstGeom prst="rect">
            <a:avLst/>
          </a:prstGeom>
        </p:spPr>
        <p:txBody>
          <a:bodyPr wrap="square">
            <a:spAutoFit/>
          </a:bodyPr>
          <a:lstStyle/>
          <a:p>
            <a:pPr algn="just"/>
            <a:r>
              <a:rPr lang="en-ZA" sz="2000" dirty="0" smtClean="0"/>
              <a:t>Consistent revenue growth is predicted</a:t>
            </a:r>
            <a:endParaRPr lang="en-ZA" sz="2000" dirty="0"/>
          </a:p>
        </p:txBody>
      </p:sp>
      <p:sp>
        <p:nvSpPr>
          <p:cNvPr id="7" name="Rectangle 6"/>
          <p:cNvSpPr/>
          <p:nvPr/>
        </p:nvSpPr>
        <p:spPr>
          <a:xfrm>
            <a:off x="803846" y="1325494"/>
            <a:ext cx="9073008" cy="707886"/>
          </a:xfrm>
          <a:prstGeom prst="rect">
            <a:avLst/>
          </a:prstGeom>
        </p:spPr>
        <p:txBody>
          <a:bodyPr wrap="square">
            <a:spAutoFit/>
          </a:bodyPr>
          <a:lstStyle/>
          <a:p>
            <a:pPr algn="just"/>
            <a:r>
              <a:rPr lang="en-ZA" sz="2000" dirty="0"/>
              <a:t>The Revenue generation of the GPW has grown over the years as detailed below</a:t>
            </a:r>
            <a:r>
              <a:rPr lang="en-ZA" sz="2000" dirty="0" smtClean="0"/>
              <a:t>:</a:t>
            </a:r>
          </a:p>
          <a:p>
            <a:pPr algn="just"/>
            <a:endParaRPr lang="en-ZA" sz="2000" dirty="0"/>
          </a:p>
        </p:txBody>
      </p:sp>
      <p:sp>
        <p:nvSpPr>
          <p:cNvPr id="3" name="Footer Placeholder 2"/>
          <p:cNvSpPr>
            <a:spLocks noGrp="1"/>
          </p:cNvSpPr>
          <p:nvPr>
            <p:ph type="ftr" sz="quarter" idx="11"/>
          </p:nvPr>
        </p:nvSpPr>
        <p:spPr/>
        <p:txBody>
          <a:bodyPr/>
          <a:lstStyle/>
          <a:p>
            <a:endParaRPr lang="en-CA" dirty="0"/>
          </a:p>
        </p:txBody>
      </p:sp>
      <p:sp>
        <p:nvSpPr>
          <p:cNvPr id="8" name="Slide Number Placeholder 7"/>
          <p:cNvSpPr>
            <a:spLocks noGrp="1"/>
          </p:cNvSpPr>
          <p:nvPr>
            <p:ph type="sldNum" sz="quarter" idx="12"/>
          </p:nvPr>
        </p:nvSpPr>
        <p:spPr/>
        <p:txBody>
          <a:bodyPr/>
          <a:lstStyle/>
          <a:p>
            <a:fld id="{2C7DFF54-6BA4-4515-87CA-28703F844993}" type="slidenum">
              <a:rPr lang="en-CA" smtClean="0"/>
              <a:pPr/>
              <a:t>17</a:t>
            </a:fld>
            <a:endParaRPr lang="en-CA" dirty="0"/>
          </a:p>
        </p:txBody>
      </p:sp>
    </p:spTree>
    <p:extLst>
      <p:ext uri="{BB962C8B-B14F-4D97-AF65-F5344CB8AC3E}">
        <p14:creationId xmlns:p14="http://schemas.microsoft.com/office/powerpoint/2010/main" xmlns="" val="154505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sp>
        <p:nvSpPr>
          <p:cNvPr id="3" name="Flowchart: Punched Tape 2"/>
          <p:cNvSpPr/>
          <p:nvPr/>
        </p:nvSpPr>
        <p:spPr>
          <a:xfrm>
            <a:off x="515814" y="2482106"/>
            <a:ext cx="9505056" cy="1584176"/>
          </a:xfrm>
          <a:prstGeom prst="flowChartPunchedTap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GOAL 2 – OPTIMISE PROCESSES AND FACILITIES</a:t>
            </a:r>
            <a:endParaRPr lang="en-ZA" sz="3600" b="1" dirty="0">
              <a:solidFill>
                <a:schemeClr val="tx1"/>
              </a:solidFill>
            </a:endParaRP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18</a:t>
            </a:fld>
            <a:endParaRPr lang="en-CA" dirty="0"/>
          </a:p>
        </p:txBody>
      </p:sp>
    </p:spTree>
    <p:extLst>
      <p:ext uri="{BB962C8B-B14F-4D97-AF65-F5344CB8AC3E}">
        <p14:creationId xmlns:p14="http://schemas.microsoft.com/office/powerpoint/2010/main" xmlns="" val="1779542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2700"/>
            <a:ext cx="10680700" cy="7543800"/>
          </a:xfrm>
          <a:prstGeom prst="rect">
            <a:avLst/>
          </a:prstGeom>
        </p:spPr>
      </p:pic>
      <p:sp>
        <p:nvSpPr>
          <p:cNvPr id="11" name="TextBox 2"/>
          <p:cNvSpPr txBox="1"/>
          <p:nvPr/>
        </p:nvSpPr>
        <p:spPr>
          <a:xfrm>
            <a:off x="907564" y="208722"/>
            <a:ext cx="10097318" cy="692497"/>
          </a:xfrm>
          <a:prstGeom prst="rect">
            <a:avLst/>
          </a:prstGeom>
          <a:noFill/>
        </p:spPr>
        <p:txBody>
          <a:bodyPr vert="horz" wrap="square" lIns="0" tIns="0" rIns="0" bIns="0" rtlCol="0">
            <a:spAutoFit/>
          </a:bodyPr>
          <a:lstStyle/>
          <a:p>
            <a:pPr algn="ctr">
              <a:lnSpc>
                <a:spcPts val="2700"/>
              </a:lnSpc>
            </a:pPr>
            <a:r>
              <a:rPr lang="en-CA" sz="2400" b="1" spc="-20" dirty="0" smtClean="0">
                <a:cs typeface="Times New Roman"/>
              </a:rPr>
              <a:t>STRATEGIC OBJECTIVE 2 : OPTIMISE PROCESSES AND FACILITIES</a:t>
            </a:r>
          </a:p>
          <a:p>
            <a:pPr>
              <a:lnSpc>
                <a:spcPts val="2700"/>
              </a:lnSpc>
            </a:pPr>
            <a:endParaRPr lang="en-CA" sz="2376" dirty="0">
              <a:solidFill>
                <a:srgbClr val="000000"/>
              </a:solidFill>
            </a:endParaRPr>
          </a:p>
        </p:txBody>
      </p:sp>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sp>
        <p:nvSpPr>
          <p:cNvPr id="13" name="Rectangle 12"/>
          <p:cNvSpPr/>
          <p:nvPr/>
        </p:nvSpPr>
        <p:spPr>
          <a:xfrm>
            <a:off x="355600" y="609898"/>
            <a:ext cx="9634252" cy="5825184"/>
          </a:xfrm>
          <a:prstGeom prst="rect">
            <a:avLst/>
          </a:prstGeom>
        </p:spPr>
        <p:txBody>
          <a:bodyPr wrap="square">
            <a:spAutoFit/>
          </a:bodyPr>
          <a:lstStyle/>
          <a:p>
            <a:pPr marL="457200" indent="-457200">
              <a:lnSpc>
                <a:spcPct val="115000"/>
              </a:lnSpc>
              <a:spcAft>
                <a:spcPts val="1000"/>
              </a:spcAft>
              <a:buFontTx/>
              <a:buAutoNum type="arabicPeriod"/>
            </a:pPr>
            <a:r>
              <a:rPr lang="en-ZA" sz="2000" b="1" dirty="0" smtClean="0">
                <a:solidFill>
                  <a:srgbClr val="000000"/>
                </a:solidFill>
                <a:ea typeface="Times New Roman" panose="02020603050405020304" pitchFamily="18" charset="0"/>
                <a:cs typeface="Times New Roman" panose="02020603050405020304" pitchFamily="18" charset="0"/>
              </a:rPr>
              <a:t>Completion </a:t>
            </a:r>
            <a:r>
              <a:rPr lang="en-ZA" sz="2000" b="1" dirty="0">
                <a:solidFill>
                  <a:srgbClr val="000000"/>
                </a:solidFill>
                <a:ea typeface="Times New Roman" panose="02020603050405020304" pitchFamily="18" charset="0"/>
                <a:cs typeface="Times New Roman" panose="02020603050405020304" pitchFamily="18" charset="0"/>
              </a:rPr>
              <a:t>of Pavilion 3 construction </a:t>
            </a:r>
            <a:r>
              <a:rPr lang="en-ZA" sz="2000" b="1" dirty="0" smtClean="0">
                <a:solidFill>
                  <a:srgbClr val="000000"/>
                </a:solidFill>
                <a:ea typeface="Times New Roman" panose="02020603050405020304" pitchFamily="18" charset="0"/>
                <a:cs typeface="Times New Roman" panose="02020603050405020304" pitchFamily="18" charset="0"/>
              </a:rPr>
              <a:t>project (Scheduled completion – end 2017 at a cost of R257 million)</a:t>
            </a:r>
          </a:p>
          <a:p>
            <a:pPr marL="285750" marR="0" lvl="0" indent="-285750">
              <a:lnSpc>
                <a:spcPct val="115000"/>
              </a:lnSpc>
              <a:spcBef>
                <a:spcPts val="0"/>
              </a:spcBef>
              <a:spcAft>
                <a:spcPts val="0"/>
              </a:spcAft>
              <a:buFont typeface="Arial" panose="020B0604020202020204" pitchFamily="34" charset="0"/>
              <a:buChar char="•"/>
            </a:pPr>
            <a:r>
              <a:rPr lang="en-ZA" sz="2000" dirty="0">
                <a:solidFill>
                  <a:srgbClr val="000000"/>
                </a:solidFill>
                <a:ea typeface="Times New Roman" panose="02020603050405020304" pitchFamily="18" charset="0"/>
                <a:cs typeface="Times New Roman" panose="02020603050405020304" pitchFamily="18" charset="0"/>
              </a:rPr>
              <a:t>The new building will accommodate a state-of-the art digital printing room with capacity to produce examination papers in a highly secure environment</a:t>
            </a:r>
            <a:r>
              <a:rPr lang="en-ZA" sz="2000" dirty="0" smtClean="0">
                <a:solidFill>
                  <a:srgbClr val="000000"/>
                </a:solidFill>
                <a:ea typeface="Times New Roman" panose="02020603050405020304" pitchFamily="18" charset="0"/>
                <a:cs typeface="Times New Roman" panose="02020603050405020304" pitchFamily="18" charset="0"/>
              </a:rPr>
              <a:t>.</a:t>
            </a:r>
          </a:p>
          <a:p>
            <a:pPr marL="285750" marR="0" lvl="0" indent="-285750">
              <a:lnSpc>
                <a:spcPct val="115000"/>
              </a:lnSpc>
              <a:spcBef>
                <a:spcPts val="0"/>
              </a:spcBef>
              <a:spcAft>
                <a:spcPts val="0"/>
              </a:spcAft>
              <a:buFont typeface="Arial" panose="020B0604020202020204" pitchFamily="34" charset="0"/>
              <a:buChar char="•"/>
            </a:pPr>
            <a:r>
              <a:rPr lang="en-ZA" sz="2000" dirty="0" smtClean="0">
                <a:solidFill>
                  <a:srgbClr val="000000"/>
                </a:solidFill>
                <a:ea typeface="Times New Roman" panose="02020603050405020304" pitchFamily="18" charset="0"/>
                <a:cs typeface="Times New Roman" panose="02020603050405020304" pitchFamily="18" charset="0"/>
              </a:rPr>
              <a:t>Document </a:t>
            </a:r>
            <a:r>
              <a:rPr lang="en-ZA" sz="2000" dirty="0">
                <a:solidFill>
                  <a:srgbClr val="000000"/>
                </a:solidFill>
                <a:ea typeface="Times New Roman" panose="02020603050405020304" pitchFamily="18" charset="0"/>
                <a:cs typeface="Times New Roman" panose="02020603050405020304" pitchFamily="18" charset="0"/>
              </a:rPr>
              <a:t>sortation </a:t>
            </a:r>
            <a:r>
              <a:rPr lang="en-ZA" sz="2000" dirty="0" smtClean="0">
                <a:solidFill>
                  <a:srgbClr val="000000"/>
                </a:solidFill>
                <a:ea typeface="Times New Roman" panose="02020603050405020304" pitchFamily="18" charset="0"/>
                <a:cs typeface="Times New Roman" panose="02020603050405020304" pitchFamily="18" charset="0"/>
              </a:rPr>
              <a:t>system - large </a:t>
            </a:r>
            <a:r>
              <a:rPr lang="en-ZA" sz="2000" dirty="0">
                <a:solidFill>
                  <a:srgbClr val="000000"/>
                </a:solidFill>
                <a:ea typeface="Times New Roman" panose="02020603050405020304" pitchFamily="18" charset="0"/>
                <a:cs typeface="Times New Roman" panose="02020603050405020304" pitchFamily="18" charset="0"/>
              </a:rPr>
              <a:t>volumes of printed documents such as passports and ID-cards are sorted manually for distribution. The new production line will mechanise the sortation and packaging </a:t>
            </a:r>
            <a:r>
              <a:rPr lang="en-ZA" sz="2000" dirty="0" smtClean="0">
                <a:solidFill>
                  <a:srgbClr val="000000"/>
                </a:solidFill>
                <a:ea typeface="Times New Roman" panose="02020603050405020304" pitchFamily="18" charset="0"/>
                <a:cs typeface="Times New Roman" panose="02020603050405020304" pitchFamily="18" charset="0"/>
              </a:rPr>
              <a:t>process. This will </a:t>
            </a:r>
            <a:r>
              <a:rPr lang="en-CA" sz="2000" dirty="0" smtClean="0">
                <a:cs typeface="Times New Roman"/>
              </a:rPr>
              <a:t>mean no human intervention </a:t>
            </a:r>
            <a:r>
              <a:rPr lang="en-CA" sz="2000" dirty="0">
                <a:cs typeface="Times New Roman"/>
              </a:rPr>
              <a:t>in the production of smart ID cards from the time of live </a:t>
            </a:r>
            <a:r>
              <a:rPr lang="en-CA" sz="2000" dirty="0" smtClean="0">
                <a:cs typeface="Times New Roman"/>
              </a:rPr>
              <a:t>capture of </a:t>
            </a:r>
            <a:r>
              <a:rPr lang="en-CA" sz="2000" dirty="0">
                <a:cs typeface="Times New Roman"/>
              </a:rPr>
              <a:t>the citizens details to the point of handover to the courier in the </a:t>
            </a:r>
            <a:r>
              <a:rPr lang="en-CA" sz="2000" dirty="0" smtClean="0">
                <a:cs typeface="Times New Roman"/>
              </a:rPr>
              <a:t>Dispatch Centre</a:t>
            </a:r>
          </a:p>
          <a:p>
            <a:pPr>
              <a:lnSpc>
                <a:spcPct val="115000"/>
              </a:lnSpc>
              <a:spcAft>
                <a:spcPts val="1000"/>
              </a:spcAft>
            </a:pPr>
            <a:endParaRPr lang="en-CA" sz="800" dirty="0">
              <a:cs typeface="Times New Roman"/>
            </a:endParaRPr>
          </a:p>
          <a:p>
            <a:pPr>
              <a:lnSpc>
                <a:spcPct val="115000"/>
              </a:lnSpc>
              <a:spcAft>
                <a:spcPts val="1000"/>
              </a:spcAft>
            </a:pPr>
            <a:r>
              <a:rPr lang="en-CA" sz="2000" b="1" dirty="0" smtClean="0">
                <a:solidFill>
                  <a:srgbClr val="000000"/>
                </a:solidFill>
                <a:ea typeface="Times New Roman" panose="02020603050405020304" pitchFamily="18" charset="0"/>
                <a:cs typeface="Times New Roman"/>
              </a:rPr>
              <a:t>2. </a:t>
            </a:r>
            <a:r>
              <a:rPr lang="en-ZA" sz="2000" b="1" dirty="0" smtClean="0">
                <a:solidFill>
                  <a:srgbClr val="000000"/>
                </a:solidFill>
                <a:ea typeface="Times New Roman" panose="02020603050405020304" pitchFamily="18" charset="0"/>
                <a:cs typeface="Times New Roman" panose="02020603050405020304" pitchFamily="18" charset="0"/>
              </a:rPr>
              <a:t>Renovation </a:t>
            </a:r>
            <a:r>
              <a:rPr lang="en-ZA" sz="2000" b="1" dirty="0">
                <a:solidFill>
                  <a:srgbClr val="000000"/>
                </a:solidFill>
                <a:ea typeface="Times New Roman" panose="02020603050405020304" pitchFamily="18" charset="0"/>
                <a:cs typeface="Times New Roman" panose="02020603050405020304" pitchFamily="18" charset="0"/>
              </a:rPr>
              <a:t>of GPW Head Office (ABSA Building)</a:t>
            </a:r>
          </a:p>
          <a:p>
            <a:pPr marL="342900" indent="-342900">
              <a:lnSpc>
                <a:spcPts val="2600"/>
              </a:lnSpc>
              <a:buFont typeface="Arial" panose="020B0604020202020204" pitchFamily="34" charset="0"/>
              <a:buChar char="•"/>
              <a:tabLst>
                <a:tab pos="304800" algn="l"/>
              </a:tabLst>
            </a:pPr>
            <a:r>
              <a:rPr lang="en-CA" sz="2000" dirty="0">
                <a:cs typeface="Times New Roman"/>
              </a:rPr>
              <a:t>Renovate into a modern building at the corner of Visagie and Sophie de Bryn</a:t>
            </a:r>
          </a:p>
          <a:p>
            <a:pPr marL="342900" indent="-342900">
              <a:lnSpc>
                <a:spcPts val="2600"/>
              </a:lnSpc>
              <a:buFont typeface="Arial" panose="020B0604020202020204" pitchFamily="34" charset="0"/>
              <a:buChar char="•"/>
              <a:tabLst>
                <a:tab pos="304800" algn="l"/>
              </a:tabLst>
            </a:pPr>
            <a:r>
              <a:rPr lang="en-CA" sz="2000" dirty="0">
                <a:cs typeface="Times New Roman"/>
              </a:rPr>
              <a:t>Pedestrian bridge connecting Visagie factory precinct and Administration Building across the </a:t>
            </a:r>
            <a:r>
              <a:rPr lang="en-CA" sz="2000" dirty="0" smtClean="0">
                <a:cs typeface="Times New Roman"/>
              </a:rPr>
              <a:t>street. </a:t>
            </a:r>
            <a:r>
              <a:rPr lang="en-CA" sz="2000" dirty="0">
                <a:cs typeface="Times New Roman"/>
              </a:rPr>
              <a:t>All Administration personnel to be house in the building</a:t>
            </a:r>
          </a:p>
          <a:p>
            <a:pPr marL="342900" indent="-342900">
              <a:lnSpc>
                <a:spcPts val="2600"/>
              </a:lnSpc>
              <a:buFont typeface="Arial" panose="020B0604020202020204" pitchFamily="34" charset="0"/>
              <a:buChar char="•"/>
              <a:tabLst>
                <a:tab pos="304800" algn="l"/>
              </a:tabLst>
            </a:pPr>
            <a:r>
              <a:rPr lang="en-CA" sz="2000" dirty="0">
                <a:cs typeface="Times New Roman"/>
              </a:rPr>
              <a:t>Overall cost estimated at R49 million</a:t>
            </a:r>
          </a:p>
          <a:p>
            <a:pPr marL="342900" indent="-342900">
              <a:lnSpc>
                <a:spcPts val="2600"/>
              </a:lnSpc>
              <a:buFont typeface="Arial" panose="020B0604020202020204" pitchFamily="34" charset="0"/>
              <a:buChar char="•"/>
              <a:tabLst>
                <a:tab pos="304800" algn="l"/>
              </a:tabLst>
            </a:pPr>
            <a:r>
              <a:rPr lang="en-CA" sz="2000" dirty="0">
                <a:cs typeface="Times New Roman"/>
              </a:rPr>
              <a:t>Completion planned for December 2017 / January </a:t>
            </a:r>
            <a:r>
              <a:rPr lang="en-CA" sz="2000" dirty="0" smtClean="0">
                <a:cs typeface="Times New Roman"/>
              </a:rPr>
              <a:t>2018</a:t>
            </a:r>
            <a:endParaRPr lang="en-CA" sz="2000" dirty="0">
              <a:cs typeface="Times New Roman"/>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19</a:t>
            </a:fld>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8423"/>
            <a:ext cx="10680700" cy="7543800"/>
          </a:xfrm>
          <a:prstGeom prst="rect">
            <a:avLst/>
          </a:prstGeom>
        </p:spPr>
      </p:pic>
      <p:sp>
        <p:nvSpPr>
          <p:cNvPr id="9" name="TextBox 2"/>
          <p:cNvSpPr txBox="1"/>
          <p:nvPr/>
        </p:nvSpPr>
        <p:spPr>
          <a:xfrm>
            <a:off x="2980121" y="345094"/>
            <a:ext cx="3979680" cy="692497"/>
          </a:xfrm>
          <a:prstGeom prst="rect">
            <a:avLst/>
          </a:prstGeom>
          <a:noFill/>
        </p:spPr>
        <p:txBody>
          <a:bodyPr vert="horz" wrap="none" lIns="0" tIns="0" rIns="0" bIns="0" rtlCol="0">
            <a:spAutoFit/>
          </a:bodyPr>
          <a:lstStyle/>
          <a:p>
            <a:pPr algn="ctr">
              <a:lnSpc>
                <a:spcPts val="2700"/>
              </a:lnSpc>
            </a:pPr>
            <a:r>
              <a:rPr lang="en-CA" sz="3600" b="1" spc="-30" dirty="0" smtClean="0">
                <a:cs typeface="Times New Roman"/>
              </a:rPr>
              <a:t>TABLE OF CONTENTS </a:t>
            </a:r>
          </a:p>
          <a:p>
            <a:pPr algn="ctr">
              <a:lnSpc>
                <a:spcPts val="2700"/>
              </a:lnSpc>
            </a:pPr>
            <a:endParaRPr lang="en-CA" sz="2376"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6</a:t>
            </a:r>
          </a:p>
          <a:p>
            <a:pPr>
              <a:lnSpc>
                <a:spcPts val="1205"/>
              </a:lnSpc>
            </a:pPr>
            <a:endParaRPr lang="en-CA" sz="1079"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898604493"/>
              </p:ext>
            </p:extLst>
          </p:nvPr>
        </p:nvGraphicFramePr>
        <p:xfrm>
          <a:off x="731838" y="705352"/>
          <a:ext cx="8928992" cy="6142994"/>
        </p:xfrm>
        <a:graphic>
          <a:graphicData uri="http://schemas.openxmlformats.org/drawingml/2006/table">
            <a:tbl>
              <a:tblPr firstRow="1" bandRow="1">
                <a:tableStyleId>{912C8C85-51F0-491E-9774-3900AFEF0FD7}</a:tableStyleId>
              </a:tblPr>
              <a:tblGrid>
                <a:gridCol w="7675800">
                  <a:extLst>
                    <a:ext uri="{9D8B030D-6E8A-4147-A177-3AD203B41FA5}">
                      <a16:colId xmlns:a16="http://schemas.microsoft.com/office/drawing/2014/main" xmlns="" val="393543602"/>
                    </a:ext>
                  </a:extLst>
                </a:gridCol>
                <a:gridCol w="1253192">
                  <a:extLst>
                    <a:ext uri="{9D8B030D-6E8A-4147-A177-3AD203B41FA5}">
                      <a16:colId xmlns:a16="http://schemas.microsoft.com/office/drawing/2014/main" xmlns="" val="3994105094"/>
                    </a:ext>
                  </a:extLst>
                </a:gridCol>
              </a:tblGrid>
              <a:tr h="481526">
                <a:tc>
                  <a:txBody>
                    <a:bodyPr/>
                    <a:lstStyle/>
                    <a:p>
                      <a:r>
                        <a:rPr lang="en-ZA" dirty="0" smtClean="0">
                          <a:solidFill>
                            <a:schemeClr val="tx1"/>
                          </a:solidFill>
                        </a:rPr>
                        <a:t>ITEM</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ZA" dirty="0" smtClean="0">
                          <a:solidFill>
                            <a:schemeClr val="tx1"/>
                          </a:solidFill>
                        </a:rPr>
                        <a:t>SLIDE NUMBER</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xmlns="" val="2253229370"/>
                  </a:ext>
                </a:extLst>
              </a:tr>
              <a:tr h="481526">
                <a:tc>
                  <a:txBody>
                    <a:bodyPr/>
                    <a:lstStyle/>
                    <a:p>
                      <a:r>
                        <a:rPr lang="en-ZA" dirty="0" smtClean="0">
                          <a:latin typeface="Arial Black" panose="020B0A04020102020204" pitchFamily="34" charset="0"/>
                        </a:rPr>
                        <a:t>1. STRATEGIC PLAN: 2017 - 2021</a:t>
                      </a:r>
                      <a:endParaRPr lang="en-ZA"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1751666"/>
                  </a:ext>
                </a:extLst>
              </a:tr>
              <a:tr h="349103">
                <a:tc>
                  <a:txBody>
                    <a:bodyPr/>
                    <a:lstStyle/>
                    <a:p>
                      <a:pPr marL="285750" indent="-285750">
                        <a:buFont typeface="Wingdings" panose="05000000000000000000" pitchFamily="2" charset="2"/>
                        <a:buChar char="§"/>
                      </a:pPr>
                      <a:r>
                        <a:rPr lang="en-ZA" dirty="0" smtClean="0"/>
                        <a:t>About Government Printing Works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3-5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35500011"/>
                  </a:ext>
                </a:extLst>
              </a:tr>
              <a:tr h="433404">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dirty="0" smtClean="0"/>
                        <a:t>Contribution</a:t>
                      </a:r>
                      <a:r>
                        <a:rPr lang="en-ZA" baseline="0" dirty="0" smtClean="0"/>
                        <a:t> to National Government Priorities and Legislative mandate</a:t>
                      </a:r>
                      <a:endParaRPr lang="en-ZA"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6–7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92603846"/>
                  </a:ext>
                </a:extLst>
              </a:tr>
              <a:tr h="349103">
                <a:tc>
                  <a:txBody>
                    <a:bodyPr/>
                    <a:lstStyle/>
                    <a:p>
                      <a:pPr marL="285750" indent="-285750">
                        <a:buFont typeface="Wingdings" panose="05000000000000000000" pitchFamily="2" charset="2"/>
                        <a:buChar char="§"/>
                      </a:pPr>
                      <a:r>
                        <a:rPr lang="en-ZA" baseline="0" dirty="0" smtClean="0"/>
                        <a:t> Institutional Transformation Process (2007-2017)</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8</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76601892"/>
                  </a:ext>
                </a:extLst>
              </a:tr>
              <a:tr h="426328">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dirty="0" smtClean="0"/>
                        <a:t>Alignment</a:t>
                      </a:r>
                      <a:r>
                        <a:rPr lang="en-ZA" baseline="0" dirty="0" smtClean="0"/>
                        <a:t> with Home Affairs mandate and repositioning </a:t>
                      </a:r>
                      <a:endParaRPr lang="en-ZA"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9-10</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90690769"/>
                  </a:ext>
                </a:extLst>
              </a:tr>
              <a:tr h="504056">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ZA" dirty="0" smtClean="0"/>
                        <a:t>Progress</a:t>
                      </a:r>
                      <a:r>
                        <a:rPr lang="en-ZA" baseline="0" dirty="0" smtClean="0"/>
                        <a:t> on implementation of MTEF  Strategic Outcome Orientated Goals </a:t>
                      </a:r>
                      <a:endParaRPr lang="en-ZA"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11-25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76218895"/>
                  </a:ext>
                </a:extLst>
              </a:tr>
              <a:tr h="349103">
                <a:tc>
                  <a:txBody>
                    <a:bodyPr/>
                    <a:lstStyle/>
                    <a:p>
                      <a:pPr marL="285750" indent="-285750">
                        <a:buFont typeface="Wingdings" panose="05000000000000000000" pitchFamily="2" charset="2"/>
                        <a:buChar char="§"/>
                      </a:pPr>
                      <a:r>
                        <a:rPr lang="en-ZA" dirty="0" smtClean="0"/>
                        <a:t>MTEF</a:t>
                      </a:r>
                      <a:r>
                        <a:rPr lang="en-ZA" baseline="0" dirty="0" smtClean="0"/>
                        <a:t> Budget (2017 – 2021)</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26-29</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97914534"/>
                  </a:ext>
                </a:extLst>
              </a:tr>
              <a:tr h="349103">
                <a:tc>
                  <a:txBody>
                    <a:bodyPr/>
                    <a:lstStyle/>
                    <a:p>
                      <a:r>
                        <a:rPr lang="en-ZA" b="1" dirty="0" smtClean="0">
                          <a:latin typeface="Arial Black" panose="020B0A04020102020204" pitchFamily="34" charset="0"/>
                        </a:rPr>
                        <a:t>2. ANNUAL PERFORMANCE PLAN (APP):</a:t>
                      </a:r>
                      <a:r>
                        <a:rPr lang="en-ZA" b="1" baseline="0" dirty="0" smtClean="0">
                          <a:latin typeface="Arial Black" panose="020B0A04020102020204" pitchFamily="34" charset="0"/>
                        </a:rPr>
                        <a:t> 2017-2018</a:t>
                      </a:r>
                      <a:endParaRPr lang="en-ZA" b="1" dirty="0">
                        <a:latin typeface="Arial Black" panose="020B0A040201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07339124"/>
                  </a:ext>
                </a:extLst>
              </a:tr>
              <a:tr h="182880">
                <a:tc>
                  <a:txBody>
                    <a:bodyPr/>
                    <a:lstStyle/>
                    <a:p>
                      <a:r>
                        <a:rPr lang="en-ZA" dirty="0" smtClean="0"/>
                        <a:t>Priorities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30-31</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95603458"/>
                  </a:ext>
                </a:extLst>
              </a:tr>
              <a:tr h="182880">
                <a:tc>
                  <a:txBody>
                    <a:bodyPr/>
                    <a:lstStyle/>
                    <a:p>
                      <a:r>
                        <a:rPr lang="en-ZA" dirty="0" smtClean="0"/>
                        <a:t>Branch: Operations and Production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32-35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17852092"/>
                  </a:ext>
                </a:extLst>
              </a:tr>
              <a:tr h="349797">
                <a:tc>
                  <a:txBody>
                    <a:bodyPr/>
                    <a:lstStyle/>
                    <a:p>
                      <a:r>
                        <a:rPr lang="en-ZA" dirty="0" smtClean="0"/>
                        <a:t>Branch: Strategic Management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36 – 40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35301492"/>
                  </a:ext>
                </a:extLst>
              </a:tr>
              <a:tr h="269462">
                <a:tc>
                  <a:txBody>
                    <a:bodyPr/>
                    <a:lstStyle/>
                    <a:p>
                      <a:pPr marL="0" indent="0">
                        <a:buFontTx/>
                        <a:buNone/>
                      </a:pPr>
                      <a:r>
                        <a:rPr lang="en-ZA" dirty="0" smtClean="0"/>
                        <a:t>Branch:</a:t>
                      </a:r>
                      <a:r>
                        <a:rPr lang="en-ZA" baseline="0" dirty="0" smtClean="0"/>
                        <a:t> Financial Services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41-45</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59714869"/>
                  </a:ext>
                </a:extLst>
              </a:tr>
              <a:tr h="182880">
                <a:tc>
                  <a:txBody>
                    <a:bodyPr/>
                    <a:lstStyle/>
                    <a:p>
                      <a:pPr marL="0" indent="0">
                        <a:buFontTx/>
                        <a:buNone/>
                      </a:pPr>
                      <a:r>
                        <a:rPr lang="en-ZA" dirty="0" smtClean="0"/>
                        <a:t>Branch: Human Resources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46 –</a:t>
                      </a:r>
                      <a:r>
                        <a:rPr lang="en-ZA" baseline="0" dirty="0" smtClean="0"/>
                        <a:t> 48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69270"/>
                  </a:ext>
                </a:extLst>
              </a:tr>
              <a:tr h="182880">
                <a:tc>
                  <a:txBody>
                    <a:bodyPr/>
                    <a:lstStyle/>
                    <a:p>
                      <a:pPr marL="0" indent="0">
                        <a:buFontTx/>
                        <a:buNone/>
                      </a:pPr>
                      <a:r>
                        <a:rPr lang="en-ZA" dirty="0" smtClean="0"/>
                        <a:t>Conclusion</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t>49</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24490309"/>
                  </a:ext>
                </a:extLst>
              </a:tr>
            </a:tbl>
          </a:graphicData>
        </a:graphic>
      </p:graphicFrame>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2</a:t>
            </a:fld>
            <a:endParaRPr lang="en-CA" dirty="0"/>
          </a:p>
        </p:txBody>
      </p:sp>
    </p:spTree>
    <p:extLst>
      <p:ext uri="{BB962C8B-B14F-4D97-AF65-F5344CB8AC3E}">
        <p14:creationId xmlns:p14="http://schemas.microsoft.com/office/powerpoint/2010/main" xmlns="" val="1976315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4" name="TextBox 2"/>
          <p:cNvSpPr txBox="1"/>
          <p:nvPr/>
        </p:nvSpPr>
        <p:spPr>
          <a:xfrm>
            <a:off x="1019870" y="393874"/>
            <a:ext cx="8136904" cy="692497"/>
          </a:xfrm>
          <a:prstGeom prst="rect">
            <a:avLst/>
          </a:prstGeom>
          <a:noFill/>
        </p:spPr>
        <p:txBody>
          <a:bodyPr vert="horz" wrap="square" lIns="0" tIns="0" rIns="0" bIns="0" rtlCol="0">
            <a:spAutoFit/>
          </a:bodyPr>
          <a:lstStyle/>
          <a:p>
            <a:pPr algn="ctr">
              <a:lnSpc>
                <a:spcPts val="2700"/>
              </a:lnSpc>
            </a:pPr>
            <a:r>
              <a:rPr lang="en-CA" sz="2400" b="1" spc="-20" dirty="0" smtClean="0">
                <a:cs typeface="Times New Roman"/>
              </a:rPr>
              <a:t>GPW MASTER PLAN – SCHEDULED COMPLETION: 2020</a:t>
            </a:r>
          </a:p>
          <a:p>
            <a:pPr>
              <a:lnSpc>
                <a:spcPts val="2700"/>
              </a:lnSpc>
            </a:pPr>
            <a:endParaRPr lang="en-CA" sz="2376" dirty="0">
              <a:solidFill>
                <a:srgbClr val="000000"/>
              </a:solidFill>
            </a:endParaRPr>
          </a:p>
        </p:txBody>
      </p:sp>
      <p:sp>
        <p:nvSpPr>
          <p:cNvPr id="3" name="TextBox 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14</a:t>
            </a:r>
          </a:p>
          <a:p>
            <a:pPr>
              <a:lnSpc>
                <a:spcPts val="1205"/>
              </a:lnSpc>
            </a:pPr>
            <a:endParaRPr lang="en-CA" sz="1079" dirty="0">
              <a:solidFill>
                <a:srgbClr val="000000"/>
              </a:solidFill>
            </a:endParaRPr>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20</a:t>
            </a:fld>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2700"/>
            <a:ext cx="10680700" cy="7543800"/>
          </a:xfrm>
          <a:prstGeom prst="rect">
            <a:avLst/>
          </a:prstGeom>
        </p:spPr>
      </p:pic>
      <p:sp>
        <p:nvSpPr>
          <p:cNvPr id="11" name="TextBox 2"/>
          <p:cNvSpPr txBox="1"/>
          <p:nvPr/>
        </p:nvSpPr>
        <p:spPr>
          <a:xfrm>
            <a:off x="1404144" y="401667"/>
            <a:ext cx="7872412" cy="692497"/>
          </a:xfrm>
          <a:prstGeom prst="rect">
            <a:avLst/>
          </a:prstGeom>
          <a:noFill/>
        </p:spPr>
        <p:txBody>
          <a:bodyPr vert="horz" wrap="none" lIns="0" tIns="0" rIns="0" bIns="0" rtlCol="0">
            <a:spAutoFit/>
          </a:bodyPr>
          <a:lstStyle/>
          <a:p>
            <a:pPr algn="ctr">
              <a:lnSpc>
                <a:spcPts val="2700"/>
              </a:lnSpc>
            </a:pPr>
            <a:r>
              <a:rPr lang="en-CA" sz="2400" b="1" spc="-20" dirty="0" smtClean="0">
                <a:cs typeface="Times New Roman"/>
              </a:rPr>
              <a:t>STRATEGIC OBJECTIVE 2 : OPTIMISE PROCESSES AND FACILITIES</a:t>
            </a:r>
          </a:p>
          <a:p>
            <a:pPr algn="ctr">
              <a:lnSpc>
                <a:spcPts val="2700"/>
              </a:lnSpc>
            </a:pPr>
            <a:endParaRPr lang="en-CA" sz="2376" dirty="0">
              <a:solidFill>
                <a:srgbClr val="000000"/>
              </a:solidFill>
            </a:endParaRPr>
          </a:p>
        </p:txBody>
      </p:sp>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sp>
        <p:nvSpPr>
          <p:cNvPr id="13" name="Rectangle 12"/>
          <p:cNvSpPr/>
          <p:nvPr/>
        </p:nvSpPr>
        <p:spPr>
          <a:xfrm>
            <a:off x="523224" y="1094164"/>
            <a:ext cx="9634252" cy="5688737"/>
          </a:xfrm>
          <a:prstGeom prst="rect">
            <a:avLst/>
          </a:prstGeom>
        </p:spPr>
        <p:txBody>
          <a:bodyPr wrap="square">
            <a:spAutoFit/>
          </a:bodyPr>
          <a:lstStyle/>
          <a:p>
            <a:pPr marR="0" lvl="0">
              <a:lnSpc>
                <a:spcPct val="115000"/>
              </a:lnSpc>
              <a:spcBef>
                <a:spcPts val="0"/>
              </a:spcBef>
              <a:spcAft>
                <a:spcPts val="1000"/>
              </a:spcAft>
            </a:pPr>
            <a:r>
              <a:rPr lang="en-ZA" sz="2000" b="1" dirty="0" smtClean="0">
                <a:solidFill>
                  <a:srgbClr val="000000"/>
                </a:solidFill>
                <a:ea typeface="Times New Roman" panose="02020603050405020304" pitchFamily="18" charset="0"/>
                <a:cs typeface="Times New Roman" panose="02020603050405020304" pitchFamily="18" charset="0"/>
              </a:rPr>
              <a:t>3.</a:t>
            </a:r>
            <a:r>
              <a:rPr lang="en-ZA" sz="2000" dirty="0">
                <a:solidFill>
                  <a:srgbClr val="000000"/>
                </a:solidFill>
                <a:ea typeface="Times New Roman" panose="02020603050405020304" pitchFamily="18" charset="0"/>
                <a:cs typeface="Times New Roman" panose="02020603050405020304" pitchFamily="18" charset="0"/>
              </a:rPr>
              <a:t> </a:t>
            </a:r>
            <a:r>
              <a:rPr lang="en-ZA" sz="2000" dirty="0" smtClean="0">
                <a:solidFill>
                  <a:srgbClr val="000000"/>
                </a:solidFill>
                <a:ea typeface="Times New Roman" panose="02020603050405020304" pitchFamily="18" charset="0"/>
                <a:cs typeface="Times New Roman" panose="02020603050405020304" pitchFamily="18" charset="0"/>
              </a:rPr>
              <a:t> </a:t>
            </a:r>
            <a:r>
              <a:rPr lang="en-ZA" sz="2000" b="1" dirty="0">
                <a:solidFill>
                  <a:srgbClr val="000000"/>
                </a:solidFill>
                <a:ea typeface="Times New Roman" panose="02020603050405020304" pitchFamily="18" charset="0"/>
                <a:cs typeface="Times New Roman" panose="02020603050405020304" pitchFamily="18" charset="0"/>
              </a:rPr>
              <a:t>Acquisition and commissioning of the printing equipment:</a:t>
            </a:r>
            <a:endParaRPr lang="en-US" sz="2000" b="1" dirty="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pPr>
            <a:r>
              <a:rPr lang="en-ZA" sz="2000" dirty="0">
                <a:solidFill>
                  <a:srgbClr val="000000"/>
                </a:solidFill>
                <a:ea typeface="Times New Roman" panose="02020603050405020304" pitchFamily="18" charset="0"/>
                <a:cs typeface="Times New Roman" panose="02020603050405020304" pitchFamily="18" charset="0"/>
              </a:rPr>
              <a:t> A multi-unit web fed printing press -  At present GPW has a single web-fed printing press with capacity to produce printed matter with high value security features such as rainbow images, micro-text. The press is utilised for production of security documents such as residency permits, visas, birth certificates and others. GPW’s will acquire an additional press with similar capacity to provide for redundancy in support of its present limited capacity</a:t>
            </a:r>
            <a:r>
              <a:rPr lang="en-ZA" sz="2000" dirty="0" smtClean="0">
                <a:solidFill>
                  <a:srgbClr val="000000"/>
                </a:solidFill>
                <a:ea typeface="Times New Roman" panose="02020603050405020304" pitchFamily="18" charset="0"/>
                <a:cs typeface="Times New Roman" panose="02020603050405020304" pitchFamily="18" charset="0"/>
              </a:rPr>
              <a:t>.</a:t>
            </a:r>
          </a:p>
          <a:p>
            <a:pPr marR="0" lvl="0">
              <a:lnSpc>
                <a:spcPct val="115000"/>
              </a:lnSpc>
              <a:spcBef>
                <a:spcPts val="0"/>
              </a:spcBef>
              <a:spcAft>
                <a:spcPts val="1000"/>
              </a:spcAft>
            </a:pPr>
            <a:r>
              <a:rPr lang="en-ZA" sz="2000" b="1" dirty="0" smtClean="0">
                <a:solidFill>
                  <a:srgbClr val="000000"/>
                </a:solidFill>
                <a:ea typeface="Calibri" panose="020F0502020204030204" pitchFamily="34" charset="0"/>
                <a:cs typeface="Times New Roman" panose="02020603050405020304" pitchFamily="18" charset="0"/>
              </a:rPr>
              <a:t>4. E-gazette System</a:t>
            </a:r>
          </a:p>
          <a:p>
            <a:pPr marL="342900" indent="-342900">
              <a:lnSpc>
                <a:spcPct val="115000"/>
              </a:lnSpc>
              <a:spcAft>
                <a:spcPts val="1000"/>
              </a:spcAft>
              <a:buFont typeface="Arial" panose="020B0604020202020204" pitchFamily="34" charset="0"/>
              <a:buChar char="•"/>
            </a:pPr>
            <a:r>
              <a:rPr lang="en-ZA" sz="2000" dirty="0" smtClean="0">
                <a:solidFill>
                  <a:srgbClr val="000000"/>
                </a:solidFill>
                <a:ea typeface="Calibri" panose="020F0502020204030204" pitchFamily="34" charset="0"/>
                <a:cs typeface="Times New Roman" panose="02020603050405020304" pitchFamily="18" charset="0"/>
              </a:rPr>
              <a:t>Launched </a:t>
            </a:r>
            <a:r>
              <a:rPr lang="en-ZA" sz="2000" dirty="0">
                <a:solidFill>
                  <a:srgbClr val="000000"/>
                </a:solidFill>
                <a:ea typeface="Calibri" panose="020F0502020204030204" pitchFamily="34" charset="0"/>
                <a:cs typeface="Times New Roman" panose="02020603050405020304" pitchFamily="18" charset="0"/>
              </a:rPr>
              <a:t>in </a:t>
            </a:r>
            <a:r>
              <a:rPr lang="en-ZA" sz="2000" dirty="0" smtClean="0">
                <a:solidFill>
                  <a:srgbClr val="000000"/>
                </a:solidFill>
                <a:ea typeface="Calibri" panose="020F0502020204030204" pitchFamily="34" charset="0"/>
                <a:cs typeface="Times New Roman" panose="02020603050405020304" pitchFamily="18" charset="0"/>
              </a:rPr>
              <a:t>2012. Customers apply for publication of gazettes electronically using PDF files. Tones of papers saved every year. E-quotation model enforced from February 2017 with customer call centre to handle queries </a:t>
            </a:r>
          </a:p>
          <a:p>
            <a:pPr marR="0" lvl="0">
              <a:lnSpc>
                <a:spcPct val="115000"/>
              </a:lnSpc>
              <a:spcBef>
                <a:spcPts val="0"/>
              </a:spcBef>
              <a:spcAft>
                <a:spcPts val="1000"/>
              </a:spcAft>
            </a:pPr>
            <a:r>
              <a:rPr lang="en-ZA" sz="2000" b="1" dirty="0">
                <a:solidFill>
                  <a:srgbClr val="000000"/>
                </a:solidFill>
                <a:ea typeface="Calibri" panose="020F0502020204030204" pitchFamily="34" charset="0"/>
                <a:cs typeface="Times New Roman" panose="02020603050405020304" pitchFamily="18" charset="0"/>
              </a:rPr>
              <a:t>5</a:t>
            </a:r>
            <a:r>
              <a:rPr lang="en-ZA" sz="2000" b="1" dirty="0" smtClean="0">
                <a:solidFill>
                  <a:srgbClr val="000000"/>
                </a:solidFill>
                <a:ea typeface="Calibri" panose="020F0502020204030204" pitchFamily="34" charset="0"/>
                <a:cs typeface="Times New Roman" panose="02020603050405020304" pitchFamily="18" charset="0"/>
              </a:rPr>
              <a:t>. Enterprise Resource Planning (ERP) System </a:t>
            </a:r>
            <a:endParaRPr lang="en-ZA" sz="2000" b="1" dirty="0">
              <a:solidFill>
                <a:srgbClr val="000000"/>
              </a:solidFill>
              <a:ea typeface="Calibri" panose="020F0502020204030204" pitchFamily="34" charset="0"/>
              <a:cs typeface="Times New Roman" panose="02020603050405020304" pitchFamily="18" charset="0"/>
            </a:endParaRPr>
          </a:p>
          <a:p>
            <a:pPr marL="342900" indent="-342900">
              <a:lnSpc>
                <a:spcPct val="115000"/>
              </a:lnSpc>
              <a:spcAft>
                <a:spcPts val="1000"/>
              </a:spcAft>
              <a:buFont typeface="Arial" panose="020B0604020202020204" pitchFamily="34" charset="0"/>
              <a:buChar char="•"/>
            </a:pPr>
            <a:r>
              <a:rPr lang="en-ZA" sz="2000" dirty="0">
                <a:solidFill>
                  <a:srgbClr val="000000"/>
                </a:solidFill>
                <a:ea typeface="Calibri" panose="020F0502020204030204" pitchFamily="34" charset="0"/>
                <a:cs typeface="Times New Roman" panose="02020603050405020304" pitchFamily="18" charset="0"/>
              </a:rPr>
              <a:t>Launched in 2012. </a:t>
            </a:r>
            <a:r>
              <a:rPr lang="en-ZA" sz="2000" dirty="0" smtClean="0">
                <a:solidFill>
                  <a:srgbClr val="000000"/>
                </a:solidFill>
                <a:ea typeface="Calibri" panose="020F0502020204030204" pitchFamily="34" charset="0"/>
                <a:cs typeface="Times New Roman" panose="02020603050405020304" pitchFamily="18" charset="0"/>
              </a:rPr>
              <a:t>ICT driven system. Working efficiently and constantly improved to ensure integration of manufacturing and financial systems. </a:t>
            </a: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21</a:t>
            </a:fld>
            <a:endParaRPr lang="en-CA" dirty="0"/>
          </a:p>
        </p:txBody>
      </p:sp>
    </p:spTree>
    <p:extLst>
      <p:ext uri="{BB962C8B-B14F-4D97-AF65-F5344CB8AC3E}">
        <p14:creationId xmlns:p14="http://schemas.microsoft.com/office/powerpoint/2010/main" xmlns="" val="1435581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10" name="TextBox 10"/>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13</a:t>
            </a:r>
          </a:p>
          <a:p>
            <a:pPr>
              <a:lnSpc>
                <a:spcPts val="1205"/>
              </a:lnSpc>
            </a:pPr>
            <a:endParaRPr lang="en-CA" sz="1079" dirty="0">
              <a:solidFill>
                <a:srgbClr val="000000"/>
              </a:solidFill>
            </a:endParaRPr>
          </a:p>
        </p:txBody>
      </p:sp>
      <p:sp>
        <p:nvSpPr>
          <p:cNvPr id="3" name="Flowchart: Punched Tape 2"/>
          <p:cNvSpPr/>
          <p:nvPr/>
        </p:nvSpPr>
        <p:spPr>
          <a:xfrm>
            <a:off x="947862" y="2482106"/>
            <a:ext cx="9073008" cy="1584176"/>
          </a:xfrm>
          <a:prstGeom prst="flowChartPunchedTap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600" b="1" dirty="0" smtClean="0">
                <a:solidFill>
                  <a:schemeClr val="tx1"/>
                </a:solidFill>
              </a:rPr>
              <a:t>GOAL 3 – DEVELOPED WORKFORCE</a:t>
            </a:r>
            <a:endParaRPr lang="en-ZA" sz="3600" b="1" dirty="0">
              <a:solidFill>
                <a:schemeClr val="tx1"/>
              </a:solidFill>
            </a:endParaRPr>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22</a:t>
            </a:fld>
            <a:endParaRPr lang="en-CA" dirty="0"/>
          </a:p>
        </p:txBody>
      </p:sp>
    </p:spTree>
    <p:extLst>
      <p:ext uri="{BB962C8B-B14F-4D97-AF65-F5344CB8AC3E}">
        <p14:creationId xmlns:p14="http://schemas.microsoft.com/office/powerpoint/2010/main" xmlns="" val="412800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5" name="Title 1"/>
          <p:cNvSpPr txBox="1">
            <a:spLocks/>
          </p:cNvSpPr>
          <p:nvPr/>
        </p:nvSpPr>
        <p:spPr bwMode="gray">
          <a:xfrm>
            <a:off x="179512" y="214882"/>
            <a:ext cx="10129390" cy="68304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algn="ctr"/>
            <a:endParaRPr lang="en-ZA" sz="2400" b="0" dirty="0" smtClean="0">
              <a:latin typeface="Arial Black" panose="020B0A04020102020204" pitchFamily="34" charset="0"/>
            </a:endParaRPr>
          </a:p>
          <a:p>
            <a:r>
              <a:rPr lang="en-ZA" sz="2400" b="0" dirty="0" smtClean="0">
                <a:solidFill>
                  <a:schemeClr val="tx1"/>
                </a:solidFill>
                <a:latin typeface="Arial Black" panose="020B0A04020102020204" pitchFamily="34" charset="0"/>
              </a:rPr>
              <a:t>MTEF BUDGET: COMPENSATION OF EMPLOYEES</a:t>
            </a:r>
            <a:r>
              <a:rPr lang="en-ZW" sz="2400" dirty="0" smtClean="0">
                <a:solidFill>
                  <a:schemeClr val="tx1"/>
                </a:solidFill>
              </a:rPr>
              <a:t/>
            </a:r>
            <a:br>
              <a:rPr lang="en-ZW" sz="2400" dirty="0" smtClean="0">
                <a:solidFill>
                  <a:schemeClr val="tx1"/>
                </a:solidFill>
              </a:rPr>
            </a:br>
            <a:endParaRPr lang="en-ZA" sz="2400" b="0" dirty="0">
              <a:solidFill>
                <a:schemeClr val="tx1"/>
              </a:solidFill>
              <a:latin typeface="Arial Black" panose="020B0A04020102020204" pitchFamily="34" charset="0"/>
            </a:endParaRPr>
          </a:p>
        </p:txBody>
      </p:sp>
      <p:sp>
        <p:nvSpPr>
          <p:cNvPr id="6" name="TextBox 5"/>
          <p:cNvSpPr txBox="1"/>
          <p:nvPr/>
        </p:nvSpPr>
        <p:spPr>
          <a:xfrm>
            <a:off x="155494" y="1081372"/>
            <a:ext cx="9769350" cy="5461818"/>
          </a:xfrm>
          <a:prstGeom prst="rect">
            <a:avLst/>
          </a:prstGeom>
          <a:noFill/>
        </p:spPr>
        <p:txBody>
          <a:bodyPr wrap="square" lIns="54000" tIns="54000" rIns="54000" bIns="54000" rtlCol="0">
            <a:noAutofit/>
          </a:bodyPr>
          <a:lstStyle/>
          <a:p>
            <a:pPr marL="342900" indent="-342900" algn="just">
              <a:buFont typeface="Wingdings" panose="05000000000000000000" pitchFamily="2" charset="2"/>
              <a:buChar char="ü"/>
            </a:pPr>
            <a:r>
              <a:rPr lang="en-US" sz="2400" dirty="0" smtClean="0">
                <a:latin typeface="Arial" pitchFamily="34" charset="0"/>
                <a:cs typeface="Arial" pitchFamily="34" charset="0"/>
              </a:rPr>
              <a:t>205 posts were filled in the 2016/17 financial year (6 SMS)</a:t>
            </a:r>
          </a:p>
          <a:p>
            <a:pPr marL="342900" indent="-342900" algn="just">
              <a:buFont typeface="Wingdings" panose="05000000000000000000" pitchFamily="2" charset="2"/>
              <a:buChar char="ü"/>
            </a:pPr>
            <a:endParaRPr lang="en-US" sz="2400" dirty="0">
              <a:latin typeface="Arial" pitchFamily="34" charset="0"/>
              <a:cs typeface="Arial" pitchFamily="34" charset="0"/>
            </a:endParaRPr>
          </a:p>
          <a:p>
            <a:pPr marL="342900" indent="-342900" algn="just">
              <a:buFont typeface="Wingdings" panose="05000000000000000000" pitchFamily="2" charset="2"/>
              <a:buChar char="ü"/>
            </a:pPr>
            <a:r>
              <a:rPr lang="en-US" sz="2400" dirty="0" smtClean="0">
                <a:latin typeface="Arial" pitchFamily="34" charset="0"/>
                <a:cs typeface="Arial" pitchFamily="34" charset="0"/>
              </a:rPr>
              <a:t>105 priority posts will be filled in the 2017/18  (7 SMS)</a:t>
            </a:r>
          </a:p>
        </p:txBody>
      </p:sp>
      <p:pic>
        <p:nvPicPr>
          <p:cNvPr id="3" name="Picture 2"/>
          <p:cNvPicPr>
            <a:picLocks noChangeAspect="1"/>
          </p:cNvPicPr>
          <p:nvPr/>
        </p:nvPicPr>
        <p:blipFill>
          <a:blip r:embed="rId3" cstate="print"/>
          <a:stretch>
            <a:fillRect/>
          </a:stretch>
        </p:blipFill>
        <p:spPr>
          <a:xfrm>
            <a:off x="443806" y="2779194"/>
            <a:ext cx="8796858" cy="3075522"/>
          </a:xfrm>
          <a:prstGeom prst="rect">
            <a:avLst/>
          </a:prstGeom>
        </p:spPr>
      </p:pic>
      <p:sp>
        <p:nvSpPr>
          <p:cNvPr id="7" name="Footer Placeholder 6"/>
          <p:cNvSpPr>
            <a:spLocks noGrp="1"/>
          </p:cNvSpPr>
          <p:nvPr>
            <p:ph type="ftr" sz="quarter" idx="11"/>
          </p:nvPr>
        </p:nvSpPr>
        <p:spPr/>
        <p:txBody>
          <a:bodyPr/>
          <a:lstStyle/>
          <a:p>
            <a:endParaRPr lang="en-CA" dirty="0"/>
          </a:p>
        </p:txBody>
      </p:sp>
      <p:sp>
        <p:nvSpPr>
          <p:cNvPr id="8" name="Slide Number Placeholder 7"/>
          <p:cNvSpPr>
            <a:spLocks noGrp="1"/>
          </p:cNvSpPr>
          <p:nvPr>
            <p:ph type="sldNum" sz="quarter" idx="12"/>
          </p:nvPr>
        </p:nvSpPr>
        <p:spPr/>
        <p:txBody>
          <a:bodyPr/>
          <a:lstStyle/>
          <a:p>
            <a:fld id="{2C7DFF54-6BA4-4515-87CA-28703F844993}" type="slidenum">
              <a:rPr lang="en-CA" smtClean="0"/>
              <a:pPr/>
              <a:t>23</a:t>
            </a:fld>
            <a:endParaRPr lang="en-CA" dirty="0"/>
          </a:p>
        </p:txBody>
      </p:sp>
    </p:spTree>
    <p:extLst>
      <p:ext uri="{BB962C8B-B14F-4D97-AF65-F5344CB8AC3E}">
        <p14:creationId xmlns:p14="http://schemas.microsoft.com/office/powerpoint/2010/main" xmlns="" val="2691740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7" name="Title 1"/>
          <p:cNvSpPr txBox="1">
            <a:spLocks/>
          </p:cNvSpPr>
          <p:nvPr/>
        </p:nvSpPr>
        <p:spPr bwMode="gray">
          <a:xfrm>
            <a:off x="215900" y="817600"/>
            <a:ext cx="9516938" cy="540060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marL="457200" indent="-457200">
              <a:buAutoNum type="arabicPeriod"/>
            </a:pPr>
            <a:endParaRPr lang="en-US" b="0" dirty="0" smtClean="0">
              <a:solidFill>
                <a:schemeClr val="tx1"/>
              </a:solidFill>
              <a:latin typeface="+mn-lt"/>
            </a:endParaRPr>
          </a:p>
          <a:p>
            <a:pPr marL="457200" indent="-457200">
              <a:buAutoNum type="arabicPeriod"/>
            </a:pPr>
            <a:r>
              <a:rPr lang="en-US" b="0" dirty="0" smtClean="0">
                <a:solidFill>
                  <a:schemeClr val="tx1"/>
                </a:solidFill>
                <a:latin typeface="+mn-lt"/>
              </a:rPr>
              <a:t>Leadership Development Programme for middle and senior management</a:t>
            </a:r>
          </a:p>
          <a:p>
            <a:pPr marL="457200" indent="-457200">
              <a:buAutoNum type="arabicPeriod"/>
            </a:pPr>
            <a:endParaRPr lang="en-US" b="0" dirty="0" smtClean="0">
              <a:solidFill>
                <a:schemeClr val="tx1"/>
              </a:solidFill>
              <a:latin typeface="+mn-lt"/>
            </a:endParaRPr>
          </a:p>
          <a:p>
            <a:pPr marL="457200" indent="-457200">
              <a:buAutoNum type="arabicPeriod"/>
            </a:pPr>
            <a:r>
              <a:rPr lang="en-US" b="0" dirty="0" smtClean="0">
                <a:solidFill>
                  <a:schemeClr val="tx1"/>
                </a:solidFill>
                <a:latin typeface="+mn-lt"/>
              </a:rPr>
              <a:t>Performance Enhance training – linked to performance agreement and personal development plans</a:t>
            </a:r>
          </a:p>
          <a:p>
            <a:pPr marL="457200" indent="-457200">
              <a:buAutoNum type="arabicPeriod"/>
            </a:pPr>
            <a:endParaRPr lang="en-US" b="0" dirty="0">
              <a:solidFill>
                <a:schemeClr val="tx1"/>
              </a:solidFill>
              <a:latin typeface="+mn-lt"/>
            </a:endParaRPr>
          </a:p>
          <a:p>
            <a:pPr marL="457200" indent="-457200">
              <a:buFontTx/>
              <a:buAutoNum type="arabicPeriod"/>
            </a:pPr>
            <a:r>
              <a:rPr lang="en-US" b="0" dirty="0" smtClean="0">
                <a:solidFill>
                  <a:schemeClr val="tx1"/>
                </a:solidFill>
                <a:latin typeface="+mn-lt"/>
              </a:rPr>
              <a:t>Internship =</a:t>
            </a:r>
            <a:r>
              <a:rPr lang="en-US" dirty="0" smtClean="0">
                <a:solidFill>
                  <a:schemeClr val="tx1"/>
                </a:solidFill>
                <a:latin typeface="+mn-lt"/>
              </a:rPr>
              <a:t> 7</a:t>
            </a:r>
            <a:endParaRPr lang="en-US" dirty="0">
              <a:solidFill>
                <a:schemeClr val="tx1"/>
              </a:solidFill>
              <a:latin typeface="+mn-lt"/>
            </a:endParaRPr>
          </a:p>
          <a:p>
            <a:pPr marL="457200" indent="-457200">
              <a:buAutoNum type="arabicPeriod"/>
            </a:pPr>
            <a:endParaRPr lang="en-US" b="0" dirty="0" smtClean="0">
              <a:solidFill>
                <a:schemeClr val="tx1"/>
              </a:solidFill>
              <a:latin typeface="+mn-lt"/>
            </a:endParaRPr>
          </a:p>
          <a:p>
            <a:pPr marL="457200" indent="-457200">
              <a:buAutoNum type="arabicPeriod"/>
            </a:pPr>
            <a:r>
              <a:rPr lang="en-US" b="0" dirty="0" smtClean="0">
                <a:solidFill>
                  <a:schemeClr val="tx1"/>
                </a:solidFill>
                <a:latin typeface="+mn-lt"/>
              </a:rPr>
              <a:t>Graduate Development Programme </a:t>
            </a:r>
            <a:r>
              <a:rPr lang="en-US" dirty="0" smtClean="0">
                <a:solidFill>
                  <a:schemeClr val="tx1"/>
                </a:solidFill>
                <a:latin typeface="+mn-lt"/>
              </a:rPr>
              <a:t>=  23</a:t>
            </a:r>
          </a:p>
          <a:p>
            <a:pPr marL="457200" indent="-457200">
              <a:buAutoNum type="arabicPeriod" startAt="2"/>
            </a:pPr>
            <a:endParaRPr lang="en-US" b="0" dirty="0">
              <a:solidFill>
                <a:schemeClr val="tx1"/>
              </a:solidFill>
              <a:latin typeface="+mn-lt"/>
            </a:endParaRPr>
          </a:p>
          <a:p>
            <a:pPr marL="457200" indent="-457200">
              <a:buAutoNum type="arabicPeriod" startAt="5"/>
            </a:pPr>
            <a:r>
              <a:rPr lang="en-US" b="0" dirty="0" smtClean="0">
                <a:solidFill>
                  <a:schemeClr val="tx1"/>
                </a:solidFill>
                <a:latin typeface="+mn-lt"/>
              </a:rPr>
              <a:t>Apprenticeship Programme </a:t>
            </a:r>
          </a:p>
          <a:p>
            <a:endParaRPr lang="en-US" b="0" dirty="0">
              <a:solidFill>
                <a:schemeClr val="tx1"/>
              </a:solidFill>
              <a:latin typeface="+mn-lt"/>
            </a:endParaRPr>
          </a:p>
          <a:p>
            <a:pPr marL="1714500" lvl="3" indent="-342900">
              <a:buFont typeface="Wingdings" panose="05000000000000000000" pitchFamily="2" charset="2"/>
              <a:buChar char="ü"/>
            </a:pPr>
            <a:r>
              <a:rPr lang="en-US" b="0" dirty="0" smtClean="0">
                <a:solidFill>
                  <a:schemeClr val="tx1"/>
                </a:solidFill>
                <a:latin typeface="+mn-lt"/>
              </a:rPr>
              <a:t>2014-2016 programme: </a:t>
            </a:r>
            <a:r>
              <a:rPr lang="en-US" dirty="0" smtClean="0">
                <a:solidFill>
                  <a:schemeClr val="tx1"/>
                </a:solidFill>
                <a:latin typeface="+mn-lt"/>
              </a:rPr>
              <a:t>22</a:t>
            </a:r>
          </a:p>
          <a:p>
            <a:pPr marL="1714500" lvl="3" indent="-342900">
              <a:buFont typeface="Wingdings" panose="05000000000000000000" pitchFamily="2" charset="2"/>
              <a:buChar char="ü"/>
            </a:pPr>
            <a:r>
              <a:rPr lang="en-US" b="0" dirty="0" smtClean="0">
                <a:solidFill>
                  <a:schemeClr val="tx1"/>
                </a:solidFill>
                <a:latin typeface="+mn-lt"/>
              </a:rPr>
              <a:t>2017-2019 programme in partnership with P&amp;FM Seta and Printing Federation of SA (Printing SA): </a:t>
            </a:r>
            <a:r>
              <a:rPr lang="en-US" dirty="0" smtClean="0">
                <a:solidFill>
                  <a:schemeClr val="tx1"/>
                </a:solidFill>
                <a:latin typeface="+mn-lt"/>
              </a:rPr>
              <a:t>18</a:t>
            </a:r>
            <a:endParaRPr lang="en-US" b="0" dirty="0" smtClean="0">
              <a:solidFill>
                <a:schemeClr val="tx1"/>
              </a:solidFill>
              <a:latin typeface="+mn-lt"/>
            </a:endParaRPr>
          </a:p>
          <a:p>
            <a:pPr marL="342900" indent="-342900">
              <a:buFont typeface="Wingdings" panose="05000000000000000000" pitchFamily="2" charset="2"/>
              <a:buChar char="q"/>
            </a:pPr>
            <a:endParaRPr lang="en-US" b="0" dirty="0" smtClean="0">
              <a:solidFill>
                <a:schemeClr val="tx1"/>
              </a:solidFill>
            </a:endParaRPr>
          </a:p>
          <a:p>
            <a:endParaRPr lang="en-ZA" b="0" dirty="0">
              <a:solidFill>
                <a:schemeClr val="tx1"/>
              </a:solidFill>
            </a:endParaRPr>
          </a:p>
        </p:txBody>
      </p:sp>
      <p:sp>
        <p:nvSpPr>
          <p:cNvPr id="10" name="Title 1"/>
          <p:cNvSpPr txBox="1">
            <a:spLocks/>
          </p:cNvSpPr>
          <p:nvPr/>
        </p:nvSpPr>
        <p:spPr bwMode="gray">
          <a:xfrm>
            <a:off x="1235894" y="315466"/>
            <a:ext cx="8784976" cy="72008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sz="2400" dirty="0" smtClean="0">
                <a:solidFill>
                  <a:schemeClr val="tx1"/>
                </a:solidFill>
              </a:rPr>
              <a:t>STAFF TRAINING AND DEVELOPMENT PROGRAMMES</a:t>
            </a:r>
            <a:endParaRPr lang="en-ZA" sz="2400" b="0" dirty="0">
              <a:solidFill>
                <a:schemeClr val="tx1"/>
              </a:solidFill>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24</a:t>
            </a:fld>
            <a:endParaRPr lang="en-CA" dirty="0"/>
          </a:p>
        </p:txBody>
      </p:sp>
    </p:spTree>
    <p:extLst>
      <p:ext uri="{BB962C8B-B14F-4D97-AF65-F5344CB8AC3E}">
        <p14:creationId xmlns:p14="http://schemas.microsoft.com/office/powerpoint/2010/main" xmlns="" val="293846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33422" y="-1714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5" name="Title 1"/>
          <p:cNvSpPr txBox="1">
            <a:spLocks/>
          </p:cNvSpPr>
          <p:nvPr/>
        </p:nvSpPr>
        <p:spPr bwMode="gray">
          <a:xfrm>
            <a:off x="947862" y="1230538"/>
            <a:ext cx="8460125" cy="405987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marL="342900" indent="-342900">
              <a:buFont typeface="Wingdings" panose="05000000000000000000" pitchFamily="2" charset="2"/>
              <a:buChar char="§"/>
            </a:pPr>
            <a:r>
              <a:rPr lang="en-US" b="0" dirty="0" smtClean="0">
                <a:solidFill>
                  <a:schemeClr val="tx1"/>
                </a:solidFill>
              </a:rPr>
              <a:t>PUBLIC SERVICE ASSOCIATION (PSA) = 81,87% MEMBERSHIP</a:t>
            </a:r>
          </a:p>
          <a:p>
            <a:r>
              <a:rPr lang="en-US" b="0" dirty="0" smtClean="0">
                <a:solidFill>
                  <a:schemeClr val="tx1"/>
                </a:solidFill>
              </a:rPr>
              <a:t> </a:t>
            </a:r>
          </a:p>
          <a:p>
            <a:pPr marL="342900" indent="-342900">
              <a:buFont typeface="Wingdings" panose="05000000000000000000" pitchFamily="2" charset="2"/>
              <a:buChar char="§"/>
            </a:pPr>
            <a:r>
              <a:rPr lang="en-US" b="0" dirty="0" smtClean="0">
                <a:solidFill>
                  <a:schemeClr val="tx1"/>
                </a:solidFill>
              </a:rPr>
              <a:t>NEHAWU = 18.13% MEMBERSHIP </a:t>
            </a:r>
          </a:p>
          <a:p>
            <a:pPr marL="342900" indent="-342900">
              <a:buFont typeface="Wingdings" panose="05000000000000000000" pitchFamily="2" charset="2"/>
              <a:buChar char="q"/>
            </a:pPr>
            <a:endParaRPr lang="en-US" b="0" dirty="0">
              <a:solidFill>
                <a:schemeClr val="tx1"/>
              </a:solidFill>
            </a:endParaRPr>
          </a:p>
          <a:p>
            <a:endParaRPr lang="en-ZA" sz="1800" dirty="0" smtClean="0">
              <a:solidFill>
                <a:schemeClr val="tx1"/>
              </a:solidFill>
            </a:endParaRPr>
          </a:p>
          <a:p>
            <a:r>
              <a:rPr lang="en-ZA" sz="1800" dirty="0" smtClean="0">
                <a:solidFill>
                  <a:schemeClr val="tx1"/>
                </a:solidFill>
              </a:rPr>
              <a:t>DISCUSSION </a:t>
            </a:r>
            <a:r>
              <a:rPr lang="en-ZA" sz="1800" dirty="0">
                <a:solidFill>
                  <a:schemeClr val="tx1"/>
                </a:solidFill>
              </a:rPr>
              <a:t>MATTERS AT DIVISIONAL BARGAINING COUNCIL (DBC)</a:t>
            </a:r>
          </a:p>
          <a:p>
            <a:endParaRPr lang="en-ZA" dirty="0">
              <a:solidFill>
                <a:schemeClr val="tx1"/>
              </a:solidFill>
            </a:endParaRPr>
          </a:p>
          <a:p>
            <a:pPr marL="457200" indent="-457200">
              <a:buAutoNum type="alphaLcPeriod"/>
            </a:pPr>
            <a:r>
              <a:rPr lang="en-ZA" b="0" dirty="0">
                <a:solidFill>
                  <a:schemeClr val="tx1"/>
                </a:solidFill>
              </a:rPr>
              <a:t>State Owned Company </a:t>
            </a:r>
            <a:r>
              <a:rPr lang="en-ZA" b="0" dirty="0" smtClean="0">
                <a:solidFill>
                  <a:schemeClr val="tx1"/>
                </a:solidFill>
              </a:rPr>
              <a:t>conversion</a:t>
            </a:r>
          </a:p>
          <a:p>
            <a:pPr marL="457200" indent="-457200">
              <a:buAutoNum type="alphaLcPeriod"/>
            </a:pPr>
            <a:r>
              <a:rPr lang="en-ZA" b="0" dirty="0" smtClean="0">
                <a:solidFill>
                  <a:schemeClr val="tx1"/>
                </a:solidFill>
              </a:rPr>
              <a:t>Salary </a:t>
            </a:r>
            <a:r>
              <a:rPr lang="en-ZA" b="0" dirty="0">
                <a:solidFill>
                  <a:schemeClr val="tx1"/>
                </a:solidFill>
              </a:rPr>
              <a:t>discrepancies (Public Services vs Printing </a:t>
            </a:r>
            <a:r>
              <a:rPr lang="en-ZA" b="0" dirty="0" smtClean="0">
                <a:solidFill>
                  <a:schemeClr val="tx1"/>
                </a:solidFill>
              </a:rPr>
              <a:t>Industry)</a:t>
            </a:r>
          </a:p>
          <a:p>
            <a:pPr marL="457200" indent="-457200">
              <a:buAutoNum type="alphaLcPeriod"/>
            </a:pPr>
            <a:r>
              <a:rPr lang="en-ZA" b="0" dirty="0" smtClean="0">
                <a:solidFill>
                  <a:schemeClr val="tx1"/>
                </a:solidFill>
              </a:rPr>
              <a:t>Implementation </a:t>
            </a:r>
            <a:r>
              <a:rPr lang="en-ZA" b="0" dirty="0">
                <a:solidFill>
                  <a:schemeClr val="tx1"/>
                </a:solidFill>
              </a:rPr>
              <a:t>of resolutions (recognition of improved </a:t>
            </a:r>
            <a:r>
              <a:rPr lang="en-ZA" b="0" dirty="0" smtClean="0">
                <a:solidFill>
                  <a:schemeClr val="tx1"/>
                </a:solidFill>
              </a:rPr>
              <a:t>qualifications)</a:t>
            </a:r>
          </a:p>
          <a:p>
            <a:pPr marL="457200" indent="-457200">
              <a:buAutoNum type="alphaLcPeriod"/>
            </a:pPr>
            <a:r>
              <a:rPr lang="en-ZA" b="0" dirty="0" smtClean="0">
                <a:solidFill>
                  <a:schemeClr val="tx1"/>
                </a:solidFill>
              </a:rPr>
              <a:t>Job </a:t>
            </a:r>
            <a:r>
              <a:rPr lang="en-ZA" b="0" dirty="0">
                <a:solidFill>
                  <a:schemeClr val="tx1"/>
                </a:solidFill>
              </a:rPr>
              <a:t>Evaluation</a:t>
            </a:r>
          </a:p>
          <a:p>
            <a:endParaRPr lang="en-US" b="0" dirty="0" smtClean="0">
              <a:solidFill>
                <a:schemeClr val="tx1"/>
              </a:solidFill>
            </a:endParaRPr>
          </a:p>
          <a:p>
            <a:endParaRPr lang="en-ZA" b="0" dirty="0">
              <a:solidFill>
                <a:schemeClr val="tx1"/>
              </a:solidFill>
            </a:endParaRPr>
          </a:p>
        </p:txBody>
      </p:sp>
      <p:sp>
        <p:nvSpPr>
          <p:cNvPr id="7" name="Title 1"/>
          <p:cNvSpPr txBox="1">
            <a:spLocks/>
          </p:cNvSpPr>
          <p:nvPr/>
        </p:nvSpPr>
        <p:spPr bwMode="gray">
          <a:xfrm>
            <a:off x="574736" y="246659"/>
            <a:ext cx="9518142" cy="720080"/>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algn="ctr"/>
            <a:r>
              <a:rPr lang="en-US" sz="2400" dirty="0" smtClean="0">
                <a:solidFill>
                  <a:schemeClr val="tx1"/>
                </a:solidFill>
              </a:rPr>
              <a:t>EMPLOYEE RELATIONS – ORGANISED LABOUR  </a:t>
            </a:r>
            <a:endParaRPr lang="en-ZA" sz="2400" b="0" dirty="0">
              <a:solidFill>
                <a:schemeClr val="tx1"/>
              </a:solidFill>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25</a:t>
            </a:fld>
            <a:endParaRPr lang="en-CA" dirty="0"/>
          </a:p>
        </p:txBody>
      </p:sp>
    </p:spTree>
    <p:extLst>
      <p:ext uri="{BB962C8B-B14F-4D97-AF65-F5344CB8AC3E}">
        <p14:creationId xmlns:p14="http://schemas.microsoft.com/office/powerpoint/2010/main" xmlns="" val="3095375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6" name="TextBox 5"/>
          <p:cNvSpPr txBox="1"/>
          <p:nvPr/>
        </p:nvSpPr>
        <p:spPr>
          <a:xfrm>
            <a:off x="215900" y="1113954"/>
            <a:ext cx="9516938" cy="3384376"/>
          </a:xfrm>
          <a:prstGeom prst="rect">
            <a:avLst/>
          </a:prstGeom>
          <a:noFill/>
        </p:spPr>
        <p:txBody>
          <a:bodyPr wrap="square" lIns="54000" tIns="54000" rIns="54000" bIns="54000" rtlCol="0">
            <a:noAutofit/>
          </a:bodyPr>
          <a:lstStyle/>
          <a:p>
            <a:pPr algn="ctr"/>
            <a:endParaRPr lang="en-US" sz="4000" b="1" dirty="0" smtClean="0">
              <a:solidFill>
                <a:srgbClr val="D8069C"/>
              </a:solidFill>
              <a:latin typeface="Arial" pitchFamily="34" charset="0"/>
              <a:cs typeface="Arial" pitchFamily="34" charset="0"/>
            </a:endParaRPr>
          </a:p>
          <a:p>
            <a:pPr algn="ctr"/>
            <a:r>
              <a:rPr lang="en-US" sz="4000" b="1" dirty="0" smtClean="0">
                <a:solidFill>
                  <a:srgbClr val="D8069C"/>
                </a:solidFill>
                <a:latin typeface="Arial" pitchFamily="34" charset="0"/>
                <a:cs typeface="Arial" pitchFamily="34" charset="0"/>
              </a:rPr>
              <a:t>MEDIUM TERM EXPENDITURE FRAMEWORK (MTEF)</a:t>
            </a:r>
          </a:p>
          <a:p>
            <a:pPr algn="ctr"/>
            <a:endParaRPr lang="en-US" sz="4000" b="1" dirty="0" smtClean="0">
              <a:solidFill>
                <a:srgbClr val="D8069C"/>
              </a:solidFill>
              <a:latin typeface="Arial" pitchFamily="34" charset="0"/>
              <a:cs typeface="Arial" pitchFamily="34" charset="0"/>
            </a:endParaRPr>
          </a:p>
          <a:p>
            <a:pPr algn="ctr"/>
            <a:r>
              <a:rPr lang="en-US" sz="4000" b="1" dirty="0" smtClean="0">
                <a:solidFill>
                  <a:srgbClr val="D8069C"/>
                </a:solidFill>
                <a:latin typeface="Arial" pitchFamily="34" charset="0"/>
                <a:cs typeface="Arial" pitchFamily="34" charset="0"/>
              </a:rPr>
              <a:t>2017/18 to 2019/20</a:t>
            </a:r>
            <a:endParaRPr lang="en-US" sz="900" dirty="0" smtClean="0">
              <a:solidFill>
                <a:srgbClr val="D8069C"/>
              </a:solidFill>
              <a:latin typeface="Arial" pitchFamily="34" charset="0"/>
              <a:cs typeface="Arial" pitchFamily="34" charset="0"/>
            </a:endParaRPr>
          </a:p>
        </p:txBody>
      </p:sp>
      <p:sp>
        <p:nvSpPr>
          <p:cNvPr id="3" name="Footer Placeholder 2"/>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26</a:t>
            </a:fld>
            <a:endParaRPr lang="en-CA" dirty="0"/>
          </a:p>
        </p:txBody>
      </p:sp>
    </p:spTree>
    <p:extLst>
      <p:ext uri="{BB962C8B-B14F-4D97-AF65-F5344CB8AC3E}">
        <p14:creationId xmlns:p14="http://schemas.microsoft.com/office/powerpoint/2010/main" xmlns="" val="2185436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5" name="Title 1"/>
          <p:cNvSpPr txBox="1">
            <a:spLocks/>
          </p:cNvSpPr>
          <p:nvPr/>
        </p:nvSpPr>
        <p:spPr>
          <a:xfrm>
            <a:off x="179512" y="116632"/>
            <a:ext cx="9769350" cy="67094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400" dirty="0" smtClean="0">
                <a:latin typeface="Arial Black" panose="020B0A04020102020204" pitchFamily="34" charset="0"/>
              </a:rPr>
              <a:t>MTEF BUDGET: REVENUE</a:t>
            </a:r>
            <a:endParaRPr lang="en-US" sz="2400" dirty="0"/>
          </a:p>
        </p:txBody>
      </p:sp>
      <p:sp>
        <p:nvSpPr>
          <p:cNvPr id="6" name="TextBox 5"/>
          <p:cNvSpPr txBox="1"/>
          <p:nvPr/>
        </p:nvSpPr>
        <p:spPr>
          <a:xfrm>
            <a:off x="179512" y="1124744"/>
            <a:ext cx="9625334" cy="5184576"/>
          </a:xfrm>
          <a:prstGeom prst="rect">
            <a:avLst/>
          </a:prstGeom>
          <a:noFill/>
        </p:spPr>
        <p:txBody>
          <a:bodyPr wrap="square" lIns="54000" tIns="54000" rIns="54000" bIns="54000" rtlCol="0">
            <a:noAutofit/>
          </a:bodyPr>
          <a:lstStyle/>
          <a:p>
            <a:pPr marL="342900" indent="-342900">
              <a:buFont typeface="Arial" panose="020B0604020202020204" pitchFamily="34" charset="0"/>
              <a:buChar char="•"/>
            </a:pPr>
            <a:r>
              <a:rPr lang="en-US" sz="2000" dirty="0" smtClean="0">
                <a:latin typeface="Arial" pitchFamily="34" charset="0"/>
                <a:cs typeface="Arial" pitchFamily="34" charset="0"/>
              </a:rPr>
              <a:t>The GPW does not get any funding from the fiscus. It generates revenue in order to cover its operations, it is thus self funded.</a:t>
            </a:r>
          </a:p>
          <a:p>
            <a:pPr marL="342900" indent="-342900">
              <a:buFont typeface="Arial" panose="020B0604020202020204" pitchFamily="34" charset="0"/>
              <a:buChar char="•"/>
            </a:pPr>
            <a:r>
              <a:rPr lang="en-US" sz="2000" dirty="0" smtClean="0">
                <a:latin typeface="Arial" pitchFamily="34" charset="0"/>
                <a:cs typeface="Arial" pitchFamily="34" charset="0"/>
              </a:rPr>
              <a:t>The Department of Home Affairs (DHA) is the GPW’s biggest customer and the revenue targets is linked to the targets the DHA has included in its APP.</a:t>
            </a:r>
          </a:p>
          <a:p>
            <a:pPr marL="342900" indent="-342900">
              <a:buFont typeface="Arial" panose="020B0604020202020204" pitchFamily="34" charset="0"/>
              <a:buChar char="•"/>
            </a:pPr>
            <a:r>
              <a:rPr lang="en-US" sz="2000" dirty="0" smtClean="0">
                <a:latin typeface="Arial" pitchFamily="34" charset="0"/>
                <a:cs typeface="Arial" pitchFamily="34" charset="0"/>
              </a:rPr>
              <a:t>The below projections is taking the above into account:</a:t>
            </a:r>
          </a:p>
          <a:p>
            <a:pPr marL="342900" indent="-342900">
              <a:buFont typeface="Arial" panose="020B0604020202020204" pitchFamily="34" charset="0"/>
              <a:buChar char="•"/>
            </a:pP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p:txBody>
      </p:sp>
      <p:graphicFrame>
        <p:nvGraphicFramePr>
          <p:cNvPr id="7" name="Object 6"/>
          <p:cNvGraphicFramePr>
            <a:graphicFrameLocks noChangeAspect="1"/>
          </p:cNvGraphicFramePr>
          <p:nvPr>
            <p:extLst/>
          </p:nvPr>
        </p:nvGraphicFramePr>
        <p:xfrm>
          <a:off x="587822" y="2914154"/>
          <a:ext cx="9039501" cy="2499502"/>
        </p:xfrm>
        <a:graphic>
          <a:graphicData uri="http://schemas.openxmlformats.org/presentationml/2006/ole">
            <p:oleObj spid="_x0000_s2152" name="Worksheet" r:id="rId4" imgW="4655785" imgH="1287741" progId="Excel.Sheet.12">
              <p:embed/>
            </p:oleObj>
          </a:graphicData>
        </a:graphic>
      </p:graphicFrame>
      <p:sp>
        <p:nvSpPr>
          <p:cNvPr id="3" name="Footer Placeholder 2"/>
          <p:cNvSpPr>
            <a:spLocks noGrp="1"/>
          </p:cNvSpPr>
          <p:nvPr>
            <p:ph type="ftr" sz="quarter" idx="11"/>
          </p:nvPr>
        </p:nvSpPr>
        <p:spPr/>
        <p:txBody>
          <a:bodyPr/>
          <a:lstStyle/>
          <a:p>
            <a:endParaRPr lang="en-CA" dirty="0"/>
          </a:p>
        </p:txBody>
      </p:sp>
      <p:sp>
        <p:nvSpPr>
          <p:cNvPr id="8" name="Slide Number Placeholder 7"/>
          <p:cNvSpPr>
            <a:spLocks noGrp="1"/>
          </p:cNvSpPr>
          <p:nvPr>
            <p:ph type="sldNum" sz="quarter" idx="12"/>
          </p:nvPr>
        </p:nvSpPr>
        <p:spPr/>
        <p:txBody>
          <a:bodyPr/>
          <a:lstStyle/>
          <a:p>
            <a:fld id="{2C7DFF54-6BA4-4515-87CA-28703F844993}" type="slidenum">
              <a:rPr lang="en-CA" smtClean="0"/>
              <a:pPr/>
              <a:t>27</a:t>
            </a:fld>
            <a:endParaRPr lang="en-CA" dirty="0"/>
          </a:p>
        </p:txBody>
      </p:sp>
    </p:spTree>
    <p:extLst>
      <p:ext uri="{BB962C8B-B14F-4D97-AF65-F5344CB8AC3E}">
        <p14:creationId xmlns:p14="http://schemas.microsoft.com/office/powerpoint/2010/main" xmlns="" val="3261000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5" name="Title 1"/>
          <p:cNvSpPr txBox="1">
            <a:spLocks/>
          </p:cNvSpPr>
          <p:nvPr/>
        </p:nvSpPr>
        <p:spPr bwMode="gray">
          <a:xfrm>
            <a:off x="371798" y="249858"/>
            <a:ext cx="9481318" cy="72214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endParaRPr lang="en-ZA" sz="2800" b="0" dirty="0" smtClean="0">
              <a:latin typeface="Arial Black" panose="020B0A04020102020204" pitchFamily="34" charset="0"/>
            </a:endParaRPr>
          </a:p>
          <a:p>
            <a:r>
              <a:rPr lang="en-ZA" sz="2400" b="0" dirty="0" smtClean="0">
                <a:solidFill>
                  <a:schemeClr val="tx1"/>
                </a:solidFill>
                <a:latin typeface="Arial Black" panose="020B0A04020102020204" pitchFamily="34" charset="0"/>
              </a:rPr>
              <a:t>MTEF BUDGET: PER COST CENTRE</a:t>
            </a:r>
            <a:r>
              <a:rPr lang="en-ZW" sz="2800" dirty="0" smtClean="0">
                <a:solidFill>
                  <a:schemeClr val="tx1"/>
                </a:solidFill>
              </a:rPr>
              <a:t/>
            </a:r>
            <a:br>
              <a:rPr lang="en-ZW" sz="2800" dirty="0" smtClean="0">
                <a:solidFill>
                  <a:schemeClr val="tx1"/>
                </a:solidFill>
              </a:rPr>
            </a:br>
            <a:endParaRPr lang="en-ZA" sz="2800" b="0" dirty="0">
              <a:solidFill>
                <a:schemeClr val="tx1"/>
              </a:solidFill>
              <a:latin typeface="Arial Black" panose="020B0A04020102020204" pitchFamily="34" charset="0"/>
            </a:endParaRPr>
          </a:p>
        </p:txBody>
      </p:sp>
      <p:graphicFrame>
        <p:nvGraphicFramePr>
          <p:cNvPr id="6" name="Object 5"/>
          <p:cNvGraphicFramePr>
            <a:graphicFrameLocks noChangeAspect="1"/>
          </p:cNvGraphicFramePr>
          <p:nvPr>
            <p:extLst/>
          </p:nvPr>
        </p:nvGraphicFramePr>
        <p:xfrm>
          <a:off x="467544" y="970334"/>
          <a:ext cx="9193286" cy="5508058"/>
        </p:xfrm>
        <a:graphic>
          <a:graphicData uri="http://schemas.openxmlformats.org/presentationml/2006/ole">
            <p:oleObj spid="_x0000_s3176" name="Worksheet" r:id="rId4" imgW="5532333" imgH="3314866" progId="Excel.Sheet.12">
              <p:embed/>
            </p:oleObj>
          </a:graphicData>
        </a:graphic>
      </p:graphicFrame>
      <p:sp>
        <p:nvSpPr>
          <p:cNvPr id="3" name="Footer Placeholder 2"/>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28</a:t>
            </a:fld>
            <a:endParaRPr lang="en-CA" dirty="0"/>
          </a:p>
        </p:txBody>
      </p:sp>
    </p:spTree>
    <p:extLst>
      <p:ext uri="{BB962C8B-B14F-4D97-AF65-F5344CB8AC3E}">
        <p14:creationId xmlns:p14="http://schemas.microsoft.com/office/powerpoint/2010/main" xmlns="" val="220224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5" name="TextBox 4"/>
          <p:cNvSpPr txBox="1"/>
          <p:nvPr/>
        </p:nvSpPr>
        <p:spPr>
          <a:xfrm>
            <a:off x="336560" y="832828"/>
            <a:ext cx="9673604" cy="5389810"/>
          </a:xfrm>
          <a:prstGeom prst="rect">
            <a:avLst/>
          </a:prstGeom>
          <a:noFill/>
        </p:spPr>
        <p:txBody>
          <a:bodyPr wrap="square" lIns="54000" tIns="54000" rIns="54000" bIns="54000" rtlCol="0">
            <a:noAutofit/>
          </a:bodyPr>
          <a:lstStyle/>
          <a:p>
            <a:pPr algn="just"/>
            <a:r>
              <a:rPr lang="en-US" sz="2000" b="1" dirty="0" smtClean="0">
                <a:latin typeface="Arial" pitchFamily="34" charset="0"/>
                <a:cs typeface="Arial" pitchFamily="34" charset="0"/>
              </a:rPr>
              <a:t>GPW </a:t>
            </a:r>
            <a:r>
              <a:rPr lang="en-US" sz="2000" b="1" dirty="0">
                <a:latin typeface="Arial" pitchFamily="34" charset="0"/>
                <a:cs typeface="Arial" pitchFamily="34" charset="0"/>
              </a:rPr>
              <a:t>has 5 Cost Centers for budget purposes</a:t>
            </a:r>
            <a:r>
              <a:rPr lang="en-US" sz="2000" b="1" dirty="0" smtClean="0">
                <a:latin typeface="Arial" pitchFamily="34" charset="0"/>
                <a:cs typeface="Arial" pitchFamily="34" charset="0"/>
              </a:rPr>
              <a:t>.</a:t>
            </a:r>
          </a:p>
          <a:p>
            <a:pPr marL="342900" indent="-342900" algn="just">
              <a:buFont typeface="Arial" panose="020B0604020202020204" pitchFamily="34" charset="0"/>
              <a:buChar char="•"/>
            </a:pPr>
            <a:endParaRPr lang="en-US" dirty="0">
              <a:latin typeface="Arial" pitchFamily="34" charset="0"/>
              <a:cs typeface="Arial" pitchFamily="34" charset="0"/>
            </a:endParaRPr>
          </a:p>
          <a:p>
            <a:pPr marL="342900" indent="-342900" algn="just">
              <a:buAutoNum type="arabicPeriod"/>
            </a:pPr>
            <a:r>
              <a:rPr lang="en-US" b="1" dirty="0" smtClean="0">
                <a:latin typeface="Arial" pitchFamily="34" charset="0"/>
                <a:cs typeface="Arial" pitchFamily="34" charset="0"/>
              </a:rPr>
              <a:t>Productions </a:t>
            </a:r>
            <a:r>
              <a:rPr lang="en-US" b="1" dirty="0">
                <a:latin typeface="Arial" pitchFamily="34" charset="0"/>
                <a:cs typeface="Arial" pitchFamily="34" charset="0"/>
              </a:rPr>
              <a:t>and Operations </a:t>
            </a:r>
            <a:r>
              <a:rPr lang="en-US" dirty="0">
                <a:latin typeface="Arial" pitchFamily="34" charset="0"/>
                <a:cs typeface="Arial" pitchFamily="34" charset="0"/>
              </a:rPr>
              <a:t>is the core of the GPW. The machinery currently employed by the GPW is custom built and requires replacement in regular intervals to ensure that the GPW continues delivering the high quality of goods. </a:t>
            </a:r>
            <a:r>
              <a:rPr lang="en-US" dirty="0" smtClean="0">
                <a:latin typeface="Arial" pitchFamily="34" charset="0"/>
                <a:cs typeface="Arial" pitchFamily="34" charset="0"/>
              </a:rPr>
              <a:t>The </a:t>
            </a:r>
            <a:r>
              <a:rPr lang="en-US" dirty="0">
                <a:latin typeface="Arial" pitchFamily="34" charset="0"/>
                <a:cs typeface="Arial" pitchFamily="34" charset="0"/>
              </a:rPr>
              <a:t>construction of the Visage Street factory is budgeted under this cost centre. The increase year on year is to fund the renovations to the </a:t>
            </a:r>
            <a:r>
              <a:rPr lang="en-US" dirty="0" smtClean="0">
                <a:latin typeface="Arial" pitchFamily="34" charset="0"/>
                <a:cs typeface="Arial" pitchFamily="34" charset="0"/>
              </a:rPr>
              <a:t>factory.</a:t>
            </a:r>
          </a:p>
          <a:p>
            <a:pPr marL="342900" indent="-342900" algn="just">
              <a:buAutoNum type="arabicPeriod"/>
            </a:pPr>
            <a:r>
              <a:rPr lang="en-US" b="1" dirty="0" smtClean="0">
                <a:latin typeface="Arial" pitchFamily="34" charset="0"/>
                <a:cs typeface="Arial" pitchFamily="34" charset="0"/>
              </a:rPr>
              <a:t>Financial </a:t>
            </a:r>
            <a:r>
              <a:rPr lang="en-US" b="1" dirty="0">
                <a:latin typeface="Arial" pitchFamily="34" charset="0"/>
                <a:cs typeface="Arial" pitchFamily="34" charset="0"/>
              </a:rPr>
              <a:t>Services </a:t>
            </a:r>
            <a:r>
              <a:rPr lang="en-US" dirty="0">
                <a:latin typeface="Arial" pitchFamily="34" charset="0"/>
                <a:cs typeface="Arial" pitchFamily="34" charset="0"/>
              </a:rPr>
              <a:t>include facilities management. The GPW is in the process of appointing a service provider to conduct the renovations of the building purchased in the 2015/16 financial year. The increase in the budget under financial services is to cater for these renovations. It is estimated that the renovations will be completed by the end of the 2018/19 financial </a:t>
            </a:r>
            <a:r>
              <a:rPr lang="en-US" dirty="0" smtClean="0">
                <a:latin typeface="Arial" pitchFamily="34" charset="0"/>
                <a:cs typeface="Arial" pitchFamily="34" charset="0"/>
              </a:rPr>
              <a:t>year.</a:t>
            </a:r>
          </a:p>
          <a:p>
            <a:pPr marL="342900" indent="-342900" algn="just">
              <a:buAutoNum type="arabicPeriod"/>
            </a:pPr>
            <a:r>
              <a:rPr lang="en-US" b="1" dirty="0" smtClean="0">
                <a:latin typeface="Arial" pitchFamily="34" charset="0"/>
                <a:cs typeface="Arial" pitchFamily="34" charset="0"/>
              </a:rPr>
              <a:t>Strategic </a:t>
            </a:r>
            <a:r>
              <a:rPr lang="en-US" dirty="0" smtClean="0">
                <a:latin typeface="Arial" pitchFamily="34" charset="0"/>
                <a:cs typeface="Arial" pitchFamily="34" charset="0"/>
              </a:rPr>
              <a:t>Management includes Legal Services and Marketing. The increase over the MTEF period </a:t>
            </a:r>
            <a:r>
              <a:rPr lang="en-US" dirty="0">
                <a:latin typeface="Arial" pitchFamily="34" charset="0"/>
                <a:cs typeface="Arial" pitchFamily="34" charset="0"/>
              </a:rPr>
              <a:t>is </a:t>
            </a:r>
            <a:r>
              <a:rPr lang="en-US" dirty="0" smtClean="0">
                <a:latin typeface="Arial" pitchFamily="34" charset="0"/>
                <a:cs typeface="Arial" pitchFamily="34" charset="0"/>
              </a:rPr>
              <a:t>to capacitate the cost centre. Although the cost centre existed on the GPW organizational structure, it was not operationalized and funded adequately.</a:t>
            </a:r>
            <a:endParaRPr lang="en-US" b="1" dirty="0" smtClean="0">
              <a:latin typeface="Arial" pitchFamily="34" charset="0"/>
              <a:cs typeface="Arial" pitchFamily="34" charset="0"/>
            </a:endParaRPr>
          </a:p>
          <a:p>
            <a:pPr marL="342900" indent="-342900" algn="just">
              <a:buAutoNum type="arabicPeriod"/>
            </a:pPr>
            <a:r>
              <a:rPr lang="en-US" b="1" dirty="0" smtClean="0">
                <a:latin typeface="Arial" pitchFamily="34" charset="0"/>
                <a:cs typeface="Arial" pitchFamily="34" charset="0"/>
              </a:rPr>
              <a:t>Human </a:t>
            </a:r>
            <a:r>
              <a:rPr lang="en-US" b="1" dirty="0">
                <a:latin typeface="Arial" pitchFamily="34" charset="0"/>
                <a:cs typeface="Arial" pitchFamily="34" charset="0"/>
              </a:rPr>
              <a:t>Resources </a:t>
            </a:r>
            <a:r>
              <a:rPr lang="en-US" dirty="0" smtClean="0">
                <a:latin typeface="Arial" pitchFamily="34" charset="0"/>
                <a:cs typeface="Arial" pitchFamily="34" charset="0"/>
              </a:rPr>
              <a:t>received a minimal growth over the MTEF period.</a:t>
            </a:r>
            <a:endParaRPr lang="en-US" b="1" dirty="0">
              <a:latin typeface="Arial" pitchFamily="34" charset="0"/>
              <a:cs typeface="Arial" pitchFamily="34" charset="0"/>
            </a:endParaRPr>
          </a:p>
          <a:p>
            <a:pPr marL="342900" indent="-342900" algn="just">
              <a:buFontTx/>
              <a:buAutoNum type="arabicPeriod"/>
            </a:pPr>
            <a:r>
              <a:rPr lang="en-US" b="1" dirty="0" smtClean="0">
                <a:latin typeface="Arial" pitchFamily="34" charset="0"/>
                <a:cs typeface="Arial" pitchFamily="34" charset="0"/>
              </a:rPr>
              <a:t>Office </a:t>
            </a:r>
            <a:r>
              <a:rPr lang="en-US" b="1" dirty="0">
                <a:latin typeface="Arial" pitchFamily="34" charset="0"/>
                <a:cs typeface="Arial" pitchFamily="34" charset="0"/>
              </a:rPr>
              <a:t>of the CEO </a:t>
            </a:r>
            <a:r>
              <a:rPr lang="en-US" dirty="0">
                <a:latin typeface="Arial" pitchFamily="34" charset="0"/>
                <a:cs typeface="Arial" pitchFamily="34" charset="0"/>
              </a:rPr>
              <a:t>includes Internal Audit and Information Communication and Technology (ICT</a:t>
            </a:r>
            <a:r>
              <a:rPr lang="en-US" dirty="0" smtClean="0">
                <a:latin typeface="Arial" pitchFamily="34" charset="0"/>
                <a:cs typeface="Arial" pitchFamily="34" charset="0"/>
              </a:rPr>
              <a:t>). </a:t>
            </a:r>
            <a:r>
              <a:rPr lang="en-US" dirty="0">
                <a:latin typeface="Arial" pitchFamily="34" charset="0"/>
                <a:cs typeface="Arial" pitchFamily="34" charset="0"/>
              </a:rPr>
              <a:t>The annual increase in the budget of the Office of the CEO is due to the replacement of computer equipment and software that </a:t>
            </a:r>
            <a:r>
              <a:rPr lang="en-US" dirty="0" smtClean="0">
                <a:latin typeface="Arial" pitchFamily="34" charset="0"/>
                <a:cs typeface="Arial" pitchFamily="34" charset="0"/>
              </a:rPr>
              <a:t>ICT is implementing. </a:t>
            </a:r>
            <a:r>
              <a:rPr lang="en-US" dirty="0">
                <a:latin typeface="Arial" pitchFamily="34" charset="0"/>
                <a:cs typeface="Arial" pitchFamily="34" charset="0"/>
              </a:rPr>
              <a:t>Security printing is the heart of the GPW and in order to the GPW to continue offering this printing service, the technology should be secure and advance to maximize quality and efficiency.</a:t>
            </a:r>
          </a:p>
          <a:p>
            <a:pPr marL="342900" indent="-342900" algn="just">
              <a:buAutoNum type="arabicPeriod"/>
            </a:pPr>
            <a:endParaRPr lang="en-US" dirty="0">
              <a:latin typeface="Arial" pitchFamily="34" charset="0"/>
              <a:cs typeface="Arial" pitchFamily="34" charset="0"/>
            </a:endParaRPr>
          </a:p>
          <a:p>
            <a:pPr marL="342900" indent="-342900" algn="just">
              <a:buFont typeface="Arial" panose="020B0604020202020204" pitchFamily="34" charset="0"/>
              <a:buChar char="•"/>
            </a:pPr>
            <a:endParaRPr lang="en-US" dirty="0" smtClean="0">
              <a:latin typeface="Arial" pitchFamily="34" charset="0"/>
              <a:cs typeface="Arial" pitchFamily="34" charset="0"/>
            </a:endParaRPr>
          </a:p>
          <a:p>
            <a:pPr marL="342900" indent="-342900" algn="just">
              <a:buFont typeface="Arial" panose="020B0604020202020204" pitchFamily="34" charset="0"/>
              <a:buChar char="•"/>
            </a:pPr>
            <a:endParaRPr lang="en-US" dirty="0" smtClean="0">
              <a:latin typeface="Arial" pitchFamily="34" charset="0"/>
              <a:cs typeface="Arial" pitchFamily="34" charset="0"/>
            </a:endParaRPr>
          </a:p>
        </p:txBody>
      </p:sp>
      <p:sp>
        <p:nvSpPr>
          <p:cNvPr id="6" name="Title 1"/>
          <p:cNvSpPr txBox="1">
            <a:spLocks/>
          </p:cNvSpPr>
          <p:nvPr/>
        </p:nvSpPr>
        <p:spPr bwMode="gray">
          <a:xfrm>
            <a:off x="371798" y="249858"/>
            <a:ext cx="9481318" cy="72214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endParaRPr lang="en-ZA" sz="2800" b="0" dirty="0" smtClean="0">
              <a:latin typeface="Arial Black" panose="020B0A04020102020204" pitchFamily="34" charset="0"/>
            </a:endParaRPr>
          </a:p>
          <a:p>
            <a:pPr algn="ctr"/>
            <a:r>
              <a:rPr lang="en-ZA" sz="2400" b="0" dirty="0" smtClean="0">
                <a:solidFill>
                  <a:schemeClr val="tx1"/>
                </a:solidFill>
                <a:latin typeface="Arial Black" panose="020B0A04020102020204" pitchFamily="34" charset="0"/>
              </a:rPr>
              <a:t>MTEF BUDGET: PER COST CENTRE</a:t>
            </a:r>
            <a:r>
              <a:rPr lang="en-ZW" sz="2800" dirty="0" smtClean="0">
                <a:solidFill>
                  <a:schemeClr val="tx1"/>
                </a:solidFill>
              </a:rPr>
              <a:t/>
            </a:r>
            <a:br>
              <a:rPr lang="en-ZW" sz="2800" dirty="0" smtClean="0">
                <a:solidFill>
                  <a:schemeClr val="tx1"/>
                </a:solidFill>
              </a:rPr>
            </a:br>
            <a:endParaRPr lang="en-ZA" sz="2800" b="0" dirty="0">
              <a:solidFill>
                <a:schemeClr val="tx1"/>
              </a:solidFill>
              <a:latin typeface="Arial Black" panose="020B0A04020102020204" pitchFamily="34" charset="0"/>
            </a:endParaRPr>
          </a:p>
        </p:txBody>
      </p:sp>
      <p:sp>
        <p:nvSpPr>
          <p:cNvPr id="3" name="Footer Placeholder 2"/>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29</a:t>
            </a:fld>
            <a:endParaRPr lang="en-CA" dirty="0"/>
          </a:p>
        </p:txBody>
      </p:sp>
    </p:spTree>
    <p:extLst>
      <p:ext uri="{BB962C8B-B14F-4D97-AF65-F5344CB8AC3E}">
        <p14:creationId xmlns:p14="http://schemas.microsoft.com/office/powerpoint/2010/main" xmlns="" val="1920363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43" y="0"/>
            <a:ext cx="10680700" cy="7543800"/>
          </a:xfrm>
          <a:prstGeom prst="rect">
            <a:avLst/>
          </a:prstGeom>
        </p:spPr>
      </p:pic>
      <p:sp>
        <p:nvSpPr>
          <p:cNvPr id="14" name="TextBox 2"/>
          <p:cNvSpPr txBox="1"/>
          <p:nvPr/>
        </p:nvSpPr>
        <p:spPr>
          <a:xfrm>
            <a:off x="1148226" y="235982"/>
            <a:ext cx="8329011" cy="346249"/>
          </a:xfrm>
          <a:prstGeom prst="rect">
            <a:avLst/>
          </a:prstGeom>
          <a:noFill/>
        </p:spPr>
        <p:txBody>
          <a:bodyPr vert="horz" wrap="none" lIns="0" tIns="0" rIns="0" bIns="0" rtlCol="0">
            <a:spAutoFit/>
          </a:bodyPr>
          <a:lstStyle/>
          <a:p>
            <a:pPr algn="ctr">
              <a:lnSpc>
                <a:spcPts val="2700"/>
              </a:lnSpc>
            </a:pPr>
            <a:r>
              <a:rPr lang="en-CA" sz="2209" b="1" spc="-10" dirty="0" smtClean="0">
                <a:latin typeface="Times New Roman"/>
                <a:cs typeface="Times New Roman"/>
              </a:rPr>
              <a:t>CONTRIBUTION TO GOVERNMENT’S NATIONAL PRIORITIES</a:t>
            </a:r>
            <a:endParaRPr lang="en-CA" sz="2376" b="1" dirty="0">
              <a:solidFill>
                <a:srgbClr val="000000"/>
              </a:solidFill>
            </a:endParaRPr>
          </a:p>
        </p:txBody>
      </p:sp>
      <p:sp>
        <p:nvSpPr>
          <p:cNvPr id="3" name="TextBox 3"/>
          <p:cNvSpPr txBox="1"/>
          <p:nvPr/>
        </p:nvSpPr>
        <p:spPr>
          <a:xfrm>
            <a:off x="482254" y="763452"/>
            <a:ext cx="9660954" cy="320601"/>
          </a:xfrm>
          <a:prstGeom prst="rect">
            <a:avLst/>
          </a:prstGeom>
          <a:noFill/>
        </p:spPr>
        <p:txBody>
          <a:bodyPr vert="horz" wrap="square" lIns="0" tIns="0" rIns="0" bIns="0" rtlCol="0">
            <a:spAutoFit/>
          </a:bodyPr>
          <a:lstStyle/>
          <a:p>
            <a:pPr>
              <a:lnSpc>
                <a:spcPts val="2470"/>
              </a:lnSpc>
            </a:pPr>
            <a:r>
              <a:rPr lang="en-CA" sz="2160" b="1" dirty="0" smtClean="0">
                <a:solidFill>
                  <a:srgbClr val="3F3F3F"/>
                </a:solidFill>
                <a:cs typeface="Times New Roman"/>
              </a:rPr>
              <a:t>The Government Printing Works  (GPW) strives to make a significant contribution to:</a:t>
            </a:r>
          </a:p>
        </p:txBody>
      </p:sp>
      <p:sp>
        <p:nvSpPr>
          <p:cNvPr id="13" name="TextBox 1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a:t>
            </a:r>
          </a:p>
          <a:p>
            <a:pPr>
              <a:lnSpc>
                <a:spcPts val="1205"/>
              </a:lnSpc>
            </a:pPr>
            <a:endParaRPr lang="en-CA" sz="1079" dirty="0">
              <a:solidFill>
                <a:srgbClr val="000000"/>
              </a:solidFill>
            </a:endParaRPr>
          </a:p>
        </p:txBody>
      </p:sp>
      <p:sp>
        <p:nvSpPr>
          <p:cNvPr id="4" name="Oval 3"/>
          <p:cNvSpPr/>
          <p:nvPr/>
        </p:nvSpPr>
        <p:spPr>
          <a:xfrm>
            <a:off x="961009" y="1616801"/>
            <a:ext cx="1384441" cy="1097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t>VISION</a:t>
            </a:r>
            <a:endParaRPr lang="en-ZA" b="1" dirty="0"/>
          </a:p>
        </p:txBody>
      </p:sp>
      <p:sp>
        <p:nvSpPr>
          <p:cNvPr id="12" name="Oval 11"/>
          <p:cNvSpPr/>
          <p:nvPr/>
        </p:nvSpPr>
        <p:spPr>
          <a:xfrm>
            <a:off x="1017875" y="3218195"/>
            <a:ext cx="1414535" cy="1224136"/>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6" name="Oval 15"/>
          <p:cNvSpPr/>
          <p:nvPr/>
        </p:nvSpPr>
        <p:spPr>
          <a:xfrm>
            <a:off x="1017876" y="4944153"/>
            <a:ext cx="1414534" cy="1224136"/>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p:cNvSpPr txBox="1"/>
          <p:nvPr/>
        </p:nvSpPr>
        <p:spPr>
          <a:xfrm>
            <a:off x="2460073" y="1781792"/>
            <a:ext cx="5760640" cy="369332"/>
          </a:xfrm>
          <a:prstGeom prst="rect">
            <a:avLst/>
          </a:prstGeom>
          <a:noFill/>
        </p:spPr>
        <p:txBody>
          <a:bodyPr wrap="square" rtlCol="0">
            <a:spAutoFit/>
          </a:bodyPr>
          <a:lstStyle/>
          <a:p>
            <a:r>
              <a:rPr lang="en-ZA" dirty="0" smtClean="0"/>
              <a:t>To be the State’s mandate security printer</a:t>
            </a:r>
            <a:endParaRPr lang="en-ZA" dirty="0"/>
          </a:p>
        </p:txBody>
      </p:sp>
      <p:sp>
        <p:nvSpPr>
          <p:cNvPr id="17" name="TextBox 16"/>
          <p:cNvSpPr txBox="1"/>
          <p:nvPr/>
        </p:nvSpPr>
        <p:spPr>
          <a:xfrm>
            <a:off x="2432411" y="2898724"/>
            <a:ext cx="6778383" cy="2031325"/>
          </a:xfrm>
          <a:prstGeom prst="rect">
            <a:avLst/>
          </a:prstGeom>
          <a:noFill/>
        </p:spPr>
        <p:txBody>
          <a:bodyPr wrap="square" rtlCol="0">
            <a:spAutoFit/>
          </a:bodyPr>
          <a:lstStyle/>
          <a:p>
            <a:pPr>
              <a:buSzPct val="115000"/>
            </a:pPr>
            <a:r>
              <a:rPr lang="en-ZA" dirty="0" smtClean="0"/>
              <a:t>To provide:</a:t>
            </a:r>
          </a:p>
          <a:p>
            <a:pPr>
              <a:buSzPct val="115000"/>
            </a:pPr>
            <a:endParaRPr lang="en-ZA" dirty="0" smtClean="0"/>
          </a:p>
          <a:p>
            <a:pPr marL="285750" indent="-285750">
              <a:buSzPct val="115000"/>
              <a:buFont typeface="Arial" panose="020B0604020202020204" pitchFamily="34" charset="0"/>
              <a:buChar char="•"/>
            </a:pPr>
            <a:r>
              <a:rPr lang="en-ZA" dirty="0"/>
              <a:t>c</a:t>
            </a:r>
            <a:r>
              <a:rPr lang="en-ZA" dirty="0" smtClean="0"/>
              <a:t>ost effective, secure, reliable and timeous printing services to all spheres of government </a:t>
            </a:r>
          </a:p>
          <a:p>
            <a:pPr marL="285750" indent="-285750">
              <a:buSzPct val="115000"/>
              <a:buFont typeface="Arial" panose="020B0604020202020204" pitchFamily="34" charset="0"/>
              <a:buChar char="•"/>
            </a:pPr>
            <a:r>
              <a:rPr lang="en-ZA" dirty="0"/>
              <a:t>t</a:t>
            </a:r>
            <a:r>
              <a:rPr lang="en-ZA" dirty="0" smtClean="0"/>
              <a:t>he public with equitable information; and</a:t>
            </a:r>
          </a:p>
          <a:p>
            <a:pPr marL="285750" indent="-285750">
              <a:buSzPct val="115000"/>
              <a:buFont typeface="Arial" panose="020B0604020202020204" pitchFamily="34" charset="0"/>
              <a:buChar char="•"/>
            </a:pPr>
            <a:r>
              <a:rPr lang="en-ZA" dirty="0"/>
              <a:t>d</a:t>
            </a:r>
            <a:r>
              <a:rPr lang="en-ZA" dirty="0" smtClean="0"/>
              <a:t>issemination of government information, through technology, innovation and service excellence</a:t>
            </a:r>
          </a:p>
        </p:txBody>
      </p:sp>
      <p:sp>
        <p:nvSpPr>
          <p:cNvPr id="18" name="TextBox 17"/>
          <p:cNvSpPr txBox="1"/>
          <p:nvPr/>
        </p:nvSpPr>
        <p:spPr>
          <a:xfrm>
            <a:off x="2432411" y="5369734"/>
            <a:ext cx="5760640" cy="1200329"/>
          </a:xfrm>
          <a:prstGeom prst="rect">
            <a:avLst/>
          </a:prstGeom>
          <a:noFill/>
        </p:spPr>
        <p:txBody>
          <a:bodyPr wrap="square" rtlCol="0">
            <a:spAutoFit/>
          </a:bodyPr>
          <a:lstStyle/>
          <a:p>
            <a:pPr marL="285750" indent="-285750">
              <a:buFont typeface="Arial" panose="020B0604020202020204" pitchFamily="34" charset="0"/>
              <a:buChar char="•"/>
            </a:pPr>
            <a:r>
              <a:rPr lang="en-ZA" dirty="0" smtClean="0"/>
              <a:t>Reliability</a:t>
            </a:r>
          </a:p>
          <a:p>
            <a:pPr marL="285750" indent="-285750">
              <a:buFont typeface="Arial" panose="020B0604020202020204" pitchFamily="34" charset="0"/>
              <a:buChar char="•"/>
            </a:pPr>
            <a:r>
              <a:rPr lang="en-ZA" dirty="0" smtClean="0"/>
              <a:t>Integrity</a:t>
            </a:r>
          </a:p>
          <a:p>
            <a:pPr marL="285750" indent="-285750">
              <a:buFont typeface="Arial" panose="020B0604020202020204" pitchFamily="34" charset="0"/>
              <a:buChar char="•"/>
            </a:pPr>
            <a:r>
              <a:rPr lang="en-ZA" dirty="0" smtClean="0"/>
              <a:t>Accuracy</a:t>
            </a:r>
          </a:p>
          <a:p>
            <a:pPr marL="285750" indent="-285750">
              <a:buFont typeface="Arial" panose="020B0604020202020204" pitchFamily="34" charset="0"/>
              <a:buChar char="•"/>
            </a:pPr>
            <a:r>
              <a:rPr lang="en-ZA" dirty="0" smtClean="0"/>
              <a:t>Stakeholder satisfaction</a:t>
            </a:r>
            <a:endParaRPr lang="en-ZA" dirty="0"/>
          </a:p>
        </p:txBody>
      </p:sp>
      <p:sp>
        <p:nvSpPr>
          <p:cNvPr id="6" name="Rectangle 5"/>
          <p:cNvSpPr/>
          <p:nvPr/>
        </p:nvSpPr>
        <p:spPr>
          <a:xfrm>
            <a:off x="1148226" y="3556360"/>
            <a:ext cx="1119413" cy="369332"/>
          </a:xfrm>
          <a:prstGeom prst="rect">
            <a:avLst/>
          </a:prstGeom>
        </p:spPr>
        <p:txBody>
          <a:bodyPr wrap="square">
            <a:spAutoFit/>
          </a:bodyPr>
          <a:lstStyle/>
          <a:p>
            <a:pPr algn="ctr"/>
            <a:r>
              <a:rPr lang="en-ZA" b="1" dirty="0" smtClean="0">
                <a:solidFill>
                  <a:schemeClr val="bg1"/>
                </a:solidFill>
              </a:rPr>
              <a:t>MISSION</a:t>
            </a:r>
            <a:endParaRPr lang="en-ZA" b="1" dirty="0">
              <a:solidFill>
                <a:schemeClr val="bg1"/>
              </a:solidFill>
            </a:endParaRPr>
          </a:p>
        </p:txBody>
      </p:sp>
      <p:sp>
        <p:nvSpPr>
          <p:cNvPr id="7" name="Rectangle 6"/>
          <p:cNvSpPr/>
          <p:nvPr/>
        </p:nvSpPr>
        <p:spPr>
          <a:xfrm>
            <a:off x="1288233" y="5369733"/>
            <a:ext cx="909864" cy="369332"/>
          </a:xfrm>
          <a:prstGeom prst="rect">
            <a:avLst/>
          </a:prstGeom>
        </p:spPr>
        <p:txBody>
          <a:bodyPr wrap="none">
            <a:spAutoFit/>
          </a:bodyPr>
          <a:lstStyle/>
          <a:p>
            <a:pPr algn="ctr"/>
            <a:r>
              <a:rPr lang="en-ZA" b="1" dirty="0" smtClean="0">
                <a:solidFill>
                  <a:schemeClr val="bg1"/>
                </a:solidFill>
              </a:rPr>
              <a:t>VALUES</a:t>
            </a:r>
            <a:endParaRPr lang="en-ZA" b="1" dirty="0">
              <a:solidFill>
                <a:schemeClr val="bg1"/>
              </a:solidFill>
            </a:endParaRPr>
          </a:p>
        </p:txBody>
      </p:sp>
      <p:sp>
        <p:nvSpPr>
          <p:cNvPr id="8" name="Rectangle 7"/>
          <p:cNvSpPr/>
          <p:nvPr/>
        </p:nvSpPr>
        <p:spPr>
          <a:xfrm>
            <a:off x="480926" y="1489948"/>
            <a:ext cx="630487" cy="4788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000" dirty="0" smtClean="0">
                <a:solidFill>
                  <a:schemeClr val="bg1">
                    <a:lumMod val="65000"/>
                  </a:schemeClr>
                </a:solidFill>
                <a:latin typeface="Algerian" panose="04020705040A02060702" pitchFamily="82" charset="0"/>
              </a:rPr>
              <a:t>1</a:t>
            </a:r>
          </a:p>
          <a:p>
            <a:pPr algn="ctr"/>
            <a:endParaRPr lang="en-ZA" sz="4000" dirty="0">
              <a:solidFill>
                <a:schemeClr val="bg1">
                  <a:lumMod val="65000"/>
                </a:schemeClr>
              </a:solidFill>
              <a:latin typeface="Algerian" panose="04020705040A02060702" pitchFamily="82" charset="0"/>
            </a:endParaRPr>
          </a:p>
          <a:p>
            <a:pPr algn="ctr"/>
            <a:endParaRPr lang="en-ZA" sz="4000" dirty="0">
              <a:solidFill>
                <a:schemeClr val="bg1">
                  <a:lumMod val="65000"/>
                </a:schemeClr>
              </a:solidFill>
              <a:latin typeface="Algerian" panose="04020705040A02060702" pitchFamily="82" charset="0"/>
            </a:endParaRPr>
          </a:p>
          <a:p>
            <a:pPr algn="ctr"/>
            <a:r>
              <a:rPr lang="en-ZA" sz="4000" dirty="0" smtClean="0">
                <a:solidFill>
                  <a:schemeClr val="bg1">
                    <a:lumMod val="65000"/>
                  </a:schemeClr>
                </a:solidFill>
                <a:latin typeface="Algerian" panose="04020705040A02060702" pitchFamily="82" charset="0"/>
              </a:rPr>
              <a:t>2</a:t>
            </a:r>
          </a:p>
          <a:p>
            <a:pPr algn="ctr"/>
            <a:endParaRPr lang="en-ZA" sz="4000" dirty="0" smtClean="0">
              <a:solidFill>
                <a:schemeClr val="bg1">
                  <a:lumMod val="65000"/>
                </a:schemeClr>
              </a:solidFill>
              <a:latin typeface="Algerian" panose="04020705040A02060702" pitchFamily="82" charset="0"/>
            </a:endParaRPr>
          </a:p>
          <a:p>
            <a:pPr algn="ctr"/>
            <a:endParaRPr lang="en-ZA" sz="4000" dirty="0">
              <a:solidFill>
                <a:schemeClr val="bg1">
                  <a:lumMod val="65000"/>
                </a:schemeClr>
              </a:solidFill>
              <a:latin typeface="Algerian" panose="04020705040A02060702" pitchFamily="82" charset="0"/>
            </a:endParaRPr>
          </a:p>
          <a:p>
            <a:pPr algn="ctr"/>
            <a:r>
              <a:rPr lang="en-ZA" sz="4000" dirty="0" smtClean="0">
                <a:solidFill>
                  <a:schemeClr val="bg1">
                    <a:lumMod val="65000"/>
                  </a:schemeClr>
                </a:solidFill>
                <a:latin typeface="Algerian" panose="04020705040A02060702" pitchFamily="82" charset="0"/>
              </a:rPr>
              <a:t>3</a:t>
            </a:r>
            <a:endParaRPr lang="en-ZA" sz="4000" dirty="0">
              <a:solidFill>
                <a:schemeClr val="bg1">
                  <a:lumMod val="65000"/>
                </a:schemeClr>
              </a:solidFill>
              <a:latin typeface="Algerian" panose="04020705040A02060702" pitchFamily="82" charset="0"/>
            </a:endParaRPr>
          </a:p>
        </p:txBody>
      </p:sp>
      <p:sp>
        <p:nvSpPr>
          <p:cNvPr id="9" name="Footer Placeholder 8"/>
          <p:cNvSpPr>
            <a:spLocks noGrp="1"/>
          </p:cNvSpPr>
          <p:nvPr>
            <p:ph type="ftr" sz="quarter" idx="11"/>
          </p:nvPr>
        </p:nvSpPr>
        <p:spPr/>
        <p:txBody>
          <a:bodyPr/>
          <a:lstStyle/>
          <a:p>
            <a:endParaRPr lang="en-CA" dirty="0"/>
          </a:p>
        </p:txBody>
      </p:sp>
      <p:sp>
        <p:nvSpPr>
          <p:cNvPr id="10" name="Slide Number Placeholder 9"/>
          <p:cNvSpPr>
            <a:spLocks noGrp="1"/>
          </p:cNvSpPr>
          <p:nvPr>
            <p:ph type="sldNum" sz="quarter" idx="12"/>
          </p:nvPr>
        </p:nvSpPr>
        <p:spPr/>
        <p:txBody>
          <a:bodyPr/>
          <a:lstStyle/>
          <a:p>
            <a:fld id="{2C7DFF54-6BA4-4515-87CA-28703F844993}" type="slidenum">
              <a:rPr lang="en-CA" smtClean="0"/>
              <a:pPr/>
              <a:t>3</a:t>
            </a:fld>
            <a:endParaRPr lang="en-CA" dirty="0"/>
          </a:p>
        </p:txBody>
      </p:sp>
    </p:spTree>
    <p:extLst>
      <p:ext uri="{BB962C8B-B14F-4D97-AF65-F5344CB8AC3E}">
        <p14:creationId xmlns:p14="http://schemas.microsoft.com/office/powerpoint/2010/main" xmlns="" val="1788570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4" name="TextBox 2"/>
          <p:cNvSpPr txBox="1"/>
          <p:nvPr/>
        </p:nvSpPr>
        <p:spPr>
          <a:xfrm>
            <a:off x="401079" y="2363738"/>
            <a:ext cx="9878542" cy="2308324"/>
          </a:xfrm>
          <a:prstGeom prst="rect">
            <a:avLst/>
          </a:prstGeom>
          <a:noFill/>
        </p:spPr>
        <p:txBody>
          <a:bodyPr vert="horz" wrap="square" lIns="0" tIns="0" rIns="0" bIns="0" rtlCol="0">
            <a:spAutoFit/>
          </a:bodyPr>
          <a:lstStyle/>
          <a:p>
            <a:pPr algn="ctr">
              <a:lnSpc>
                <a:spcPts val="4485"/>
              </a:lnSpc>
            </a:pPr>
            <a:r>
              <a:rPr lang="en-CA" sz="3615" b="1" spc="-20" dirty="0" smtClean="0">
                <a:solidFill>
                  <a:srgbClr val="D8069C"/>
                </a:solidFill>
                <a:latin typeface="Times New Roman"/>
                <a:cs typeface="Times New Roman"/>
              </a:rPr>
              <a:t>2017/18 </a:t>
            </a:r>
          </a:p>
          <a:p>
            <a:pPr algn="ctr">
              <a:lnSpc>
                <a:spcPts val="4485"/>
              </a:lnSpc>
            </a:pPr>
            <a:endParaRPr lang="en-CA" sz="3615" b="1" spc="-20" dirty="0">
              <a:solidFill>
                <a:srgbClr val="D8069C"/>
              </a:solidFill>
              <a:latin typeface="Times New Roman"/>
              <a:cs typeface="Times New Roman"/>
            </a:endParaRPr>
          </a:p>
          <a:p>
            <a:pPr algn="ctr">
              <a:lnSpc>
                <a:spcPts val="4485"/>
              </a:lnSpc>
            </a:pPr>
            <a:r>
              <a:rPr lang="en-CA" sz="3615" b="1" spc="-20" dirty="0" smtClean="0">
                <a:solidFill>
                  <a:srgbClr val="D8069C"/>
                </a:solidFill>
                <a:latin typeface="Times New Roman"/>
                <a:cs typeface="Times New Roman"/>
              </a:rPr>
              <a:t>ANNUAL PERFORMANCE PLAN (APP)</a:t>
            </a:r>
          </a:p>
          <a:p>
            <a:pPr>
              <a:lnSpc>
                <a:spcPts val="4485"/>
              </a:lnSpc>
            </a:pPr>
            <a:endParaRPr lang="en-CA" sz="3887" dirty="0">
              <a:solidFill>
                <a:srgbClr val="000000"/>
              </a:solidFill>
            </a:endParaRPr>
          </a:p>
        </p:txBody>
      </p:sp>
      <p:sp>
        <p:nvSpPr>
          <p:cNvPr id="3" name="TextBox 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24</a:t>
            </a:r>
          </a:p>
          <a:p>
            <a:pPr>
              <a:lnSpc>
                <a:spcPts val="1205"/>
              </a:lnSpc>
            </a:pPr>
            <a:endParaRPr lang="en-CA" sz="1079" dirty="0">
              <a:solidFill>
                <a:srgbClr val="000000"/>
              </a:solidFill>
            </a:endParaRPr>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30</a:t>
            </a:fld>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9666"/>
            <a:ext cx="10680700" cy="7543800"/>
          </a:xfrm>
          <a:prstGeom prst="rect">
            <a:avLst/>
          </a:prstGeom>
        </p:spPr>
      </p:pic>
      <p:sp>
        <p:nvSpPr>
          <p:cNvPr id="4" name="TextBox 4"/>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47</a:t>
            </a:r>
          </a:p>
          <a:p>
            <a:pPr>
              <a:lnSpc>
                <a:spcPts val="1205"/>
              </a:lnSpc>
            </a:pPr>
            <a:endParaRPr lang="en-CA" sz="1079" dirty="0">
              <a:solidFill>
                <a:srgbClr val="000000"/>
              </a:solidFill>
            </a:endParaRPr>
          </a:p>
        </p:txBody>
      </p:sp>
      <p:sp>
        <p:nvSpPr>
          <p:cNvPr id="5" name="TextBox 4"/>
          <p:cNvSpPr txBox="1"/>
          <p:nvPr/>
        </p:nvSpPr>
        <p:spPr>
          <a:xfrm>
            <a:off x="858235" y="1202199"/>
            <a:ext cx="8964230" cy="5096331"/>
          </a:xfrm>
          <a:prstGeom prst="rect">
            <a:avLst/>
          </a:prstGeom>
          <a:noFill/>
        </p:spPr>
        <p:txBody>
          <a:bodyPr wrap="square" lIns="54000" tIns="54000" rIns="54000" bIns="54000" rtlCol="0">
            <a:noAutofit/>
          </a:bodyPr>
          <a:lstStyle/>
          <a:p>
            <a:pPr algn="just"/>
            <a:r>
              <a:rPr lang="en-US" sz="2000" b="1" dirty="0" smtClean="0">
                <a:cs typeface="Arial" pitchFamily="34" charset="0"/>
              </a:rPr>
              <a:t>GPW  will:</a:t>
            </a:r>
          </a:p>
          <a:p>
            <a:pPr algn="just"/>
            <a:endParaRPr lang="en-US" sz="2000" b="1" dirty="0">
              <a:latin typeface="Arial" pitchFamily="34" charset="0"/>
              <a:cs typeface="Arial" pitchFamily="34" charset="0"/>
            </a:endParaRPr>
          </a:p>
          <a:p>
            <a:pPr marL="457200" indent="-457200" algn="just">
              <a:buFont typeface="+mj-lt"/>
              <a:buAutoNum type="arabicPeriod"/>
            </a:pPr>
            <a:r>
              <a:rPr lang="en-US" sz="2000" dirty="0" smtClean="0">
                <a:cs typeface="Arial" pitchFamily="34" charset="0"/>
              </a:rPr>
              <a:t>Manage the State Owned Entity conversion process until final approval by Cabinet and Parliament.</a:t>
            </a:r>
          </a:p>
          <a:p>
            <a:pPr marL="457200" indent="-457200" algn="just">
              <a:buFont typeface="+mj-lt"/>
              <a:buAutoNum type="arabicPeriod"/>
            </a:pPr>
            <a:r>
              <a:rPr lang="en-US" sz="2000" dirty="0" smtClean="0">
                <a:cs typeface="Arial" pitchFamily="34" charset="0"/>
              </a:rPr>
              <a:t>Continue to implement the MTEF Strategic Plan and APP commitments</a:t>
            </a:r>
          </a:p>
          <a:p>
            <a:pPr marL="457200" indent="-457200" algn="just">
              <a:buFont typeface="+mj-lt"/>
              <a:buAutoNum type="arabicPeriod"/>
            </a:pPr>
            <a:r>
              <a:rPr lang="en-US" sz="2000" dirty="0" smtClean="0">
                <a:cs typeface="Arial" pitchFamily="34" charset="0"/>
              </a:rPr>
              <a:t>Implement the Asset recapitalisation and optimization of facilities programme (including updated and secure technology)</a:t>
            </a:r>
          </a:p>
          <a:p>
            <a:pPr marL="457200" indent="-457200" algn="just">
              <a:buFont typeface="+mj-lt"/>
              <a:buAutoNum type="arabicPeriod"/>
            </a:pPr>
            <a:r>
              <a:rPr lang="en-US" sz="2000" dirty="0" smtClean="0">
                <a:cs typeface="Arial" pitchFamily="34" charset="0"/>
              </a:rPr>
              <a:t>Ensure return on investment and ensure sound financial management and sustainability </a:t>
            </a:r>
          </a:p>
          <a:p>
            <a:pPr marL="457200" indent="-457200" algn="just">
              <a:buFont typeface="+mj-lt"/>
              <a:buAutoNum type="arabicPeriod"/>
            </a:pPr>
            <a:r>
              <a:rPr lang="en-US" sz="2000" dirty="0" smtClean="0">
                <a:cs typeface="Arial" pitchFamily="34" charset="0"/>
              </a:rPr>
              <a:t>Long </a:t>
            </a:r>
            <a:r>
              <a:rPr lang="en-US" sz="2000" dirty="0">
                <a:cs typeface="Arial" panose="020B0604020202020204" pitchFamily="34" charset="0"/>
              </a:rPr>
              <a:t>term vision – State security printer of choice (Vision </a:t>
            </a:r>
            <a:r>
              <a:rPr lang="en-US" sz="2000" dirty="0" smtClean="0">
                <a:cs typeface="Arial" panose="020B0604020202020204" pitchFamily="34" charset="0"/>
              </a:rPr>
              <a:t>2030) that will allow us to pursue SADC and African Union member states to utilize GPW as a service provider for State and non-state printing.</a:t>
            </a:r>
          </a:p>
          <a:p>
            <a:pPr marL="457200" indent="-457200" algn="just">
              <a:buFont typeface="+mj-lt"/>
              <a:buAutoNum type="arabicPeriod"/>
            </a:pPr>
            <a:r>
              <a:rPr lang="en-US" sz="2000" dirty="0" smtClean="0">
                <a:cs typeface="Arial" panose="020B0604020202020204" pitchFamily="34" charset="0"/>
              </a:rPr>
              <a:t>Capacitate and train the workforce to meet market and client demands</a:t>
            </a:r>
          </a:p>
          <a:p>
            <a:pPr marL="457200" indent="-457200" algn="just">
              <a:buFont typeface="+mj-lt"/>
              <a:buAutoNum type="arabicPeriod"/>
            </a:pPr>
            <a:endParaRPr lang="en-US" sz="2000" dirty="0" smtClean="0">
              <a:latin typeface="Arial" pitchFamily="34" charset="0"/>
              <a:cs typeface="Arial" pitchFamily="34" charset="0"/>
            </a:endParaRPr>
          </a:p>
          <a:p>
            <a:pPr marL="342900" indent="-342900" algn="just">
              <a:buFont typeface="Arial" panose="020B0604020202020204" pitchFamily="34" charset="0"/>
              <a:buChar char="•"/>
            </a:pPr>
            <a:endParaRPr lang="en-US" dirty="0">
              <a:latin typeface="Arial" pitchFamily="34" charset="0"/>
              <a:cs typeface="Arial" pitchFamily="34" charset="0"/>
            </a:endParaRPr>
          </a:p>
          <a:p>
            <a:pPr marL="342900" indent="-342900" algn="just">
              <a:buAutoNum type="arabicPeriod"/>
            </a:pPr>
            <a:endParaRPr lang="en-US" dirty="0">
              <a:latin typeface="Arial" pitchFamily="34" charset="0"/>
              <a:cs typeface="Arial" pitchFamily="34" charset="0"/>
            </a:endParaRPr>
          </a:p>
          <a:p>
            <a:pPr marL="342900" indent="-342900" algn="just">
              <a:buFont typeface="Arial" panose="020B0604020202020204" pitchFamily="34" charset="0"/>
              <a:buChar char="•"/>
            </a:pPr>
            <a:endParaRPr lang="en-US" dirty="0" smtClean="0">
              <a:latin typeface="Arial" pitchFamily="34" charset="0"/>
              <a:cs typeface="Arial" pitchFamily="34" charset="0"/>
            </a:endParaRPr>
          </a:p>
          <a:p>
            <a:pPr marL="342900" indent="-342900" algn="just">
              <a:buFont typeface="Arial" panose="020B0604020202020204" pitchFamily="34" charset="0"/>
              <a:buChar char="•"/>
            </a:pPr>
            <a:endParaRPr lang="en-US" dirty="0" smtClean="0">
              <a:latin typeface="Arial" pitchFamily="34" charset="0"/>
              <a:cs typeface="Arial" pitchFamily="34" charset="0"/>
            </a:endParaRPr>
          </a:p>
        </p:txBody>
      </p:sp>
      <p:sp>
        <p:nvSpPr>
          <p:cNvPr id="6" name="Title 1"/>
          <p:cNvSpPr txBox="1">
            <a:spLocks/>
          </p:cNvSpPr>
          <p:nvPr/>
        </p:nvSpPr>
        <p:spPr bwMode="gray">
          <a:xfrm>
            <a:off x="371798" y="249858"/>
            <a:ext cx="9481318" cy="722149"/>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endParaRPr lang="en-ZA" sz="2800" b="0" dirty="0" smtClean="0">
              <a:latin typeface="Arial Black" panose="020B0A04020102020204" pitchFamily="34" charset="0"/>
            </a:endParaRPr>
          </a:p>
          <a:p>
            <a:pPr algn="ctr"/>
            <a:r>
              <a:rPr lang="en-ZA" sz="2400" b="0" dirty="0" smtClean="0">
                <a:solidFill>
                  <a:schemeClr val="tx1"/>
                </a:solidFill>
                <a:latin typeface="Arial Black" panose="020B0A04020102020204" pitchFamily="34" charset="0"/>
              </a:rPr>
              <a:t>2017-2018 PRIORITIES</a:t>
            </a:r>
          </a:p>
          <a:p>
            <a:pPr algn="ctr"/>
            <a:endParaRPr lang="en-ZA" sz="2400" b="0" dirty="0" smtClean="0">
              <a:solidFill>
                <a:schemeClr val="tx1"/>
              </a:solidFill>
              <a:latin typeface="Arial Black" panose="020B0A04020102020204" pitchFamily="34" charset="0"/>
            </a:endParaRPr>
          </a:p>
        </p:txBody>
      </p:sp>
      <p:sp>
        <p:nvSpPr>
          <p:cNvPr id="3" name="Footer Placeholder 2"/>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31</a:t>
            </a:fld>
            <a:endParaRPr lang="en-CA" dirty="0"/>
          </a:p>
        </p:txBody>
      </p:sp>
    </p:spTree>
    <p:extLst>
      <p:ext uri="{BB962C8B-B14F-4D97-AF65-F5344CB8AC3E}">
        <p14:creationId xmlns:p14="http://schemas.microsoft.com/office/powerpoint/2010/main" xmlns="" val="3650212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7" name="Rectangle 6"/>
          <p:cNvSpPr/>
          <p:nvPr/>
        </p:nvSpPr>
        <p:spPr>
          <a:xfrm>
            <a:off x="580356" y="3148568"/>
            <a:ext cx="9800554" cy="584775"/>
          </a:xfrm>
          <a:prstGeom prst="rect">
            <a:avLst/>
          </a:prstGeom>
        </p:spPr>
        <p:txBody>
          <a:bodyPr wrap="square">
            <a:spAutoFit/>
          </a:bodyPr>
          <a:lstStyle/>
          <a:p>
            <a:pPr fontAlgn="t"/>
            <a:r>
              <a:rPr lang="en-US" sz="3200" b="1" dirty="0">
                <a:solidFill>
                  <a:srgbClr val="000000"/>
                </a:solidFill>
                <a:latin typeface="Times New Roman" panose="02020603050405020304" pitchFamily="18" charset="0"/>
                <a:cs typeface="Times New Roman" panose="02020603050405020304" pitchFamily="18" charset="0"/>
              </a:rPr>
              <a:t>BRANCH: </a:t>
            </a:r>
            <a:r>
              <a:rPr lang="en-US" sz="3200" b="1" dirty="0" smtClean="0">
                <a:solidFill>
                  <a:srgbClr val="000000"/>
                </a:solidFill>
                <a:latin typeface="Times New Roman" panose="02020603050405020304" pitchFamily="18" charset="0"/>
                <a:cs typeface="Times New Roman" panose="02020603050405020304" pitchFamily="18" charset="0"/>
              </a:rPr>
              <a:t>OPERATIONS AND PRODUCTION</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32</a:t>
            </a:fld>
            <a:endParaRPr lang="en-CA" dirty="0"/>
          </a:p>
        </p:txBody>
      </p:sp>
    </p:spTree>
    <p:extLst>
      <p:ext uri="{BB962C8B-B14F-4D97-AF65-F5344CB8AC3E}">
        <p14:creationId xmlns:p14="http://schemas.microsoft.com/office/powerpoint/2010/main" xmlns="" val="3070739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9" name="TextBox 2"/>
          <p:cNvSpPr txBox="1"/>
          <p:nvPr/>
        </p:nvSpPr>
        <p:spPr>
          <a:xfrm>
            <a:off x="215900" y="165412"/>
            <a:ext cx="8383766" cy="346249"/>
          </a:xfrm>
          <a:prstGeom prst="rect">
            <a:avLst/>
          </a:prstGeom>
          <a:noFill/>
        </p:spPr>
        <p:txBody>
          <a:bodyPr vert="horz" wrap="square" lIns="0" tIns="0" rIns="0" bIns="0" rtlCol="0">
            <a:spAutoFit/>
          </a:bodyPr>
          <a:lstStyle/>
          <a:p>
            <a:pPr>
              <a:lnSpc>
                <a:spcPts val="2700"/>
              </a:lnSpc>
            </a:pPr>
            <a:r>
              <a:rPr lang="en-CA" sz="2209" b="1" spc="-20" dirty="0" smtClean="0">
                <a:latin typeface="Times New Roman"/>
                <a:cs typeface="Times New Roman"/>
              </a:rPr>
              <a:t>GPW’S TARGETS PER BRANCH: 2017/18</a:t>
            </a:r>
            <a:endParaRPr lang="en-CA" sz="2376" b="1" dirty="0"/>
          </a:p>
        </p:txBody>
      </p:sp>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349388712"/>
              </p:ext>
            </p:extLst>
          </p:nvPr>
        </p:nvGraphicFramePr>
        <p:xfrm>
          <a:off x="114483" y="746539"/>
          <a:ext cx="10612453" cy="6105380"/>
        </p:xfrm>
        <a:graphic>
          <a:graphicData uri="http://schemas.openxmlformats.org/drawingml/2006/table">
            <a:tbl>
              <a:tblPr/>
              <a:tblGrid>
                <a:gridCol w="2403374">
                  <a:extLst>
                    <a:ext uri="{9D8B030D-6E8A-4147-A177-3AD203B41FA5}">
                      <a16:colId xmlns:a16="http://schemas.microsoft.com/office/drawing/2014/main" xmlns="" val="1160854034"/>
                    </a:ext>
                  </a:extLst>
                </a:gridCol>
                <a:gridCol w="1680578">
                  <a:extLst>
                    <a:ext uri="{9D8B030D-6E8A-4147-A177-3AD203B41FA5}">
                      <a16:colId xmlns:a16="http://schemas.microsoft.com/office/drawing/2014/main" xmlns="" val="657214813"/>
                    </a:ext>
                  </a:extLst>
                </a:gridCol>
                <a:gridCol w="2452713">
                  <a:extLst>
                    <a:ext uri="{9D8B030D-6E8A-4147-A177-3AD203B41FA5}">
                      <a16:colId xmlns:a16="http://schemas.microsoft.com/office/drawing/2014/main" xmlns="" val="1979078035"/>
                    </a:ext>
                  </a:extLst>
                </a:gridCol>
                <a:gridCol w="2037894">
                  <a:extLst>
                    <a:ext uri="{9D8B030D-6E8A-4147-A177-3AD203B41FA5}">
                      <a16:colId xmlns:a16="http://schemas.microsoft.com/office/drawing/2014/main" xmlns="" val="146813510"/>
                    </a:ext>
                  </a:extLst>
                </a:gridCol>
                <a:gridCol w="2037894">
                  <a:extLst>
                    <a:ext uri="{9D8B030D-6E8A-4147-A177-3AD203B41FA5}">
                      <a16:colId xmlns:a16="http://schemas.microsoft.com/office/drawing/2014/main" xmlns="" val="2944771239"/>
                    </a:ext>
                  </a:extLst>
                </a:gridCol>
              </a:tblGrid>
              <a:tr h="583439">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Strategic Outcome 2: Optimize processes and facilities</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576064">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401608">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7988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dirty="0" smtClean="0">
                          <a:solidFill>
                            <a:schemeClr val="tx1"/>
                          </a:solidFill>
                          <a:effectLst/>
                          <a:latin typeface="+mn-lt"/>
                          <a:cs typeface="Times New Roman" panose="02020603050405020304" pitchFamily="18" charset="0"/>
                        </a:rPr>
                        <a:t>Acquire modern production equipment to satisfy all State security printing requirements </a:t>
                      </a:r>
                    </a:p>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Number of equipment items procured and commissioned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Recapitalisation plan rescheduled for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Recapitalisation plan rescheduled for 2019/20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solidFill>
                            <a:srgbClr val="000000"/>
                          </a:solidFill>
                          <a:effectLst/>
                          <a:latin typeface="+mn-lt"/>
                          <a:ea typeface="Times New Roman" panose="02020603050405020304" pitchFamily="18" charset="0"/>
                          <a:cs typeface="Times New Roman" panose="02020603050405020304" pitchFamily="18" charset="0"/>
                        </a:rPr>
                        <a:t>3 new equipment items procured according to the Recapitalisation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1126986">
                <a:tc>
                  <a:txBody>
                    <a:bodyPr/>
                    <a:lstStyle/>
                    <a:p>
                      <a:r>
                        <a:rPr lang="en-US" sz="1400" b="0" dirty="0" smtClean="0">
                          <a:solidFill>
                            <a:schemeClr val="tx1"/>
                          </a:solidFill>
                          <a:latin typeface="+mn-lt"/>
                          <a:cs typeface="Times New Roman" panose="02020603050405020304" pitchFamily="18" charset="0"/>
                        </a:rPr>
                        <a:t>Produce security printed materials according to customer requirements and local/ international standards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cs typeface="Times New Roman" panose="02020603050405020304" pitchFamily="18" charset="0"/>
                        </a:rPr>
                        <a:t> </a:t>
                      </a:r>
                      <a:r>
                        <a:rPr lang="en-US" sz="1400" b="0" i="0" u="none" strike="noStrike" dirty="0" smtClean="0">
                          <a:solidFill>
                            <a:schemeClr val="tx1"/>
                          </a:solidFill>
                          <a:effectLst/>
                          <a:latin typeface="+mn-lt"/>
                          <a:cs typeface="Times New Roman" panose="02020603050405020304" pitchFamily="18" charset="0"/>
                        </a:rPr>
                        <a:t>Identity Cards distributed according to client’s specifications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Identity Documents/ Cards distributed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Identity Documents/ Cards distributed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Identity Documents/ Cards distributed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994947"/>
                  </a:ext>
                </a:extLst>
              </a:tr>
              <a:tr h="898909">
                <a:tc>
                  <a:txBody>
                    <a:bodyPr/>
                    <a:lstStyle/>
                    <a:p>
                      <a:r>
                        <a:rPr lang="en-US" sz="1400" b="0" dirty="0" smtClean="0">
                          <a:solidFill>
                            <a:schemeClr val="tx1"/>
                          </a:solidFill>
                          <a:latin typeface="+mn-lt"/>
                          <a:cs typeface="Times New Roman" panose="02020603050405020304" pitchFamily="18" charset="0"/>
                        </a:rPr>
                        <a:t>Produce security printed materials according to customer requirements and local/ international standards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cs typeface="Times New Roman" panose="02020603050405020304" pitchFamily="18" charset="0"/>
                        </a:rPr>
                        <a:t> </a:t>
                      </a:r>
                      <a:r>
                        <a:rPr lang="en-US" sz="1400" b="0" i="0" u="none" strike="noStrike" dirty="0" smtClean="0">
                          <a:solidFill>
                            <a:schemeClr val="tx1"/>
                          </a:solidFill>
                          <a:effectLst/>
                          <a:latin typeface="+mn-lt"/>
                          <a:cs typeface="Times New Roman" panose="02020603050405020304" pitchFamily="18" charset="0"/>
                        </a:rPr>
                        <a:t>Travel Documents delivered according to client’s specifications </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Travel Documents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Travel Documents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Travel Documents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4593648"/>
                  </a:ext>
                </a:extLst>
              </a:tr>
              <a:tr h="1505406">
                <a:tc>
                  <a:txBody>
                    <a:bodyPr/>
                    <a:lstStyle/>
                    <a:p>
                      <a:r>
                        <a:rPr lang="en-US" sz="1400" b="0" dirty="0" smtClean="0">
                          <a:solidFill>
                            <a:schemeClr val="tx1"/>
                          </a:solidFill>
                          <a:latin typeface="+mn-lt"/>
                          <a:cs typeface="Times New Roman" panose="02020603050405020304" pitchFamily="18" charset="0"/>
                        </a:rPr>
                        <a:t>Produce security printed materials according to customer requirements and local/ international standards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a:solidFill>
                            <a:schemeClr val="tx1"/>
                          </a:solidFill>
                          <a:effectLst/>
                          <a:latin typeface="+mn-lt"/>
                          <a:cs typeface="Times New Roman" panose="02020603050405020304" pitchFamily="18" charset="0"/>
                        </a:rPr>
                        <a:t> </a:t>
                      </a:r>
                      <a:r>
                        <a:rPr lang="en-US" sz="1400" b="0" i="0" u="none" strike="noStrike" dirty="0" smtClean="0">
                          <a:solidFill>
                            <a:schemeClr val="tx1"/>
                          </a:solidFill>
                          <a:effectLst/>
                          <a:latin typeface="+mn-lt"/>
                          <a:cs typeface="Times New Roman" panose="02020603050405020304" pitchFamily="18" charset="0"/>
                        </a:rPr>
                        <a:t>Examinations Scripts delivered according to Quality specifications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examination papers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examination papers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of examination papers delivered must conform to the client’s specifications.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065092"/>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33</a:t>
            </a:fld>
            <a:endParaRPr lang="en-CA" dirty="0"/>
          </a:p>
        </p:txBody>
      </p:sp>
    </p:spTree>
    <p:extLst>
      <p:ext uri="{BB962C8B-B14F-4D97-AF65-F5344CB8AC3E}">
        <p14:creationId xmlns:p14="http://schemas.microsoft.com/office/powerpoint/2010/main" xmlns="" val="2160925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9" name="TextBox 2"/>
          <p:cNvSpPr txBox="1"/>
          <p:nvPr/>
        </p:nvSpPr>
        <p:spPr>
          <a:xfrm>
            <a:off x="215900" y="165412"/>
            <a:ext cx="8383766" cy="346249"/>
          </a:xfrm>
          <a:prstGeom prst="rect">
            <a:avLst/>
          </a:prstGeom>
          <a:noFill/>
        </p:spPr>
        <p:txBody>
          <a:bodyPr vert="horz" wrap="square" lIns="0" tIns="0" rIns="0" bIns="0" rtlCol="0">
            <a:spAutoFit/>
          </a:bodyPr>
          <a:lstStyle/>
          <a:p>
            <a:pPr>
              <a:lnSpc>
                <a:spcPts val="2700"/>
              </a:lnSpc>
            </a:pPr>
            <a:r>
              <a:rPr lang="en-CA" sz="2209" b="1" spc="-20" dirty="0" smtClean="0">
                <a:latin typeface="Times New Roman"/>
                <a:cs typeface="Times New Roman"/>
              </a:rPr>
              <a:t>GPW’S TARGETS PER BRANCH: 2017/18</a:t>
            </a:r>
            <a:endParaRPr lang="en-CA" sz="2376" b="1" dirty="0"/>
          </a:p>
        </p:txBody>
      </p:sp>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819430838"/>
              </p:ext>
            </p:extLst>
          </p:nvPr>
        </p:nvGraphicFramePr>
        <p:xfrm>
          <a:off x="142073" y="1052496"/>
          <a:ext cx="10612453" cy="4631584"/>
        </p:xfrm>
        <a:graphic>
          <a:graphicData uri="http://schemas.openxmlformats.org/drawingml/2006/table">
            <a:tbl>
              <a:tblPr/>
              <a:tblGrid>
                <a:gridCol w="2403374">
                  <a:extLst>
                    <a:ext uri="{9D8B030D-6E8A-4147-A177-3AD203B41FA5}">
                      <a16:colId xmlns:a16="http://schemas.microsoft.com/office/drawing/2014/main" xmlns="" val="1160854034"/>
                    </a:ext>
                  </a:extLst>
                </a:gridCol>
                <a:gridCol w="1680578">
                  <a:extLst>
                    <a:ext uri="{9D8B030D-6E8A-4147-A177-3AD203B41FA5}">
                      <a16:colId xmlns:a16="http://schemas.microsoft.com/office/drawing/2014/main" xmlns="" val="657214813"/>
                    </a:ext>
                  </a:extLst>
                </a:gridCol>
                <a:gridCol w="2452713">
                  <a:extLst>
                    <a:ext uri="{9D8B030D-6E8A-4147-A177-3AD203B41FA5}">
                      <a16:colId xmlns:a16="http://schemas.microsoft.com/office/drawing/2014/main" xmlns="" val="1979078035"/>
                    </a:ext>
                  </a:extLst>
                </a:gridCol>
                <a:gridCol w="2037894">
                  <a:extLst>
                    <a:ext uri="{9D8B030D-6E8A-4147-A177-3AD203B41FA5}">
                      <a16:colId xmlns:a16="http://schemas.microsoft.com/office/drawing/2014/main" xmlns="" val="146813510"/>
                    </a:ext>
                  </a:extLst>
                </a:gridCol>
                <a:gridCol w="2037894">
                  <a:extLst>
                    <a:ext uri="{9D8B030D-6E8A-4147-A177-3AD203B41FA5}">
                      <a16:colId xmlns:a16="http://schemas.microsoft.com/office/drawing/2014/main" xmlns="" val="2944771239"/>
                    </a:ext>
                  </a:extLst>
                </a:gridCol>
              </a:tblGrid>
              <a:tr h="466814">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Strategic Outcome 2: Optimize processes and facilities</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359108">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324342">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1287458">
                <a:tc>
                  <a:txBody>
                    <a:bodyPr/>
                    <a:lstStyle/>
                    <a:p>
                      <a:r>
                        <a:rPr lang="en-US" sz="1400" b="0" dirty="0" smtClean="0">
                          <a:solidFill>
                            <a:schemeClr val="tx1"/>
                          </a:solidFill>
                          <a:latin typeface="+mn-lt"/>
                          <a:cs typeface="Times New Roman" panose="02020603050405020304" pitchFamily="18" charset="0"/>
                        </a:rPr>
                        <a:t>Produce security printed materials according to customer requirements and local/ international standards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 Government Gazette published according to Quality specifications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effectLst/>
                          <a:latin typeface="+mn-lt"/>
                          <a:ea typeface="Times New Roman" panose="02020603050405020304" pitchFamily="18" charset="0"/>
                          <a:cs typeface="Times New Roman" panose="02020603050405020304" pitchFamily="18" charset="0"/>
                        </a:rPr>
                        <a:t>100% of Government Gazettes published to conform to quality and timeline specifications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effectLst/>
                          <a:latin typeface="+mn-lt"/>
                          <a:ea typeface="Times New Roman" panose="02020603050405020304" pitchFamily="18" charset="0"/>
                          <a:cs typeface="Times New Roman" panose="02020603050405020304" pitchFamily="18" charset="0"/>
                        </a:rPr>
                        <a:t>100% of Government Gazettes published to conform to quality and timeline specifications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smtClean="0">
                          <a:effectLst/>
                          <a:latin typeface="+mn-lt"/>
                          <a:ea typeface="Times New Roman" panose="02020603050405020304" pitchFamily="18" charset="0"/>
                          <a:cs typeface="Times New Roman" panose="02020603050405020304" pitchFamily="18" charset="0"/>
                        </a:rPr>
                        <a:t>100% of Government Gazettes published to conform to quality and timeline specifications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1077465">
                <a:tc>
                  <a:txBody>
                    <a:bodyPr/>
                    <a:lstStyle/>
                    <a:p>
                      <a:r>
                        <a:rPr lang="en-US" sz="1400" b="0" dirty="0" smtClean="0">
                          <a:solidFill>
                            <a:schemeClr val="tx1"/>
                          </a:solidFill>
                          <a:latin typeface="+mn-lt"/>
                          <a:cs typeface="Times New Roman" panose="02020603050405020304" pitchFamily="18" charset="0"/>
                        </a:rPr>
                        <a:t>Construction of pavilion 3 completed</a:t>
                      </a:r>
                    </a:p>
                    <a:p>
                      <a:endParaRPr lang="en-US" sz="1400" b="0" dirty="0" smtClean="0">
                        <a:solidFill>
                          <a:schemeClr val="tx1"/>
                        </a:solidFill>
                        <a:latin typeface="+mn-lt"/>
                        <a:cs typeface="Times New Roman" panose="02020603050405020304" pitchFamily="18" charset="0"/>
                      </a:endParaRPr>
                    </a:p>
                    <a:p>
                      <a:r>
                        <a:rPr lang="en-US" sz="1400" b="0" dirty="0" smtClean="0">
                          <a:solidFill>
                            <a:schemeClr val="tx1"/>
                          </a:solidFill>
                          <a:latin typeface="+mn-lt"/>
                          <a:cs typeface="Times New Roman" panose="02020603050405020304" pitchFamily="18" charset="0"/>
                        </a:rPr>
                        <a:t>New Head office building completed</a:t>
                      </a:r>
                    </a:p>
                    <a:p>
                      <a:endParaRPr lang="en-US" sz="1400" b="0" dirty="0" smtClean="0">
                        <a:solidFill>
                          <a:schemeClr val="tx1"/>
                        </a:solidFill>
                        <a:latin typeface="+mn-lt"/>
                        <a:cs typeface="Times New Roman" panose="02020603050405020304" pitchFamily="18" charset="0"/>
                      </a:endParaRPr>
                    </a:p>
                    <a:p>
                      <a:r>
                        <a:rPr lang="en-US" sz="1400" b="0" dirty="0" smtClean="0">
                          <a:solidFill>
                            <a:schemeClr val="tx1"/>
                          </a:solidFill>
                          <a:latin typeface="+mn-lt"/>
                          <a:cs typeface="Times New Roman" panose="02020603050405020304" pitchFamily="18" charset="0"/>
                        </a:rPr>
                        <a:t>Construction of Remaining GPW Visagie Street Site 10% complete</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Progress of Construction of Secure Facilities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Construction of pavilion 3 </a:t>
                      </a:r>
                      <a:r>
                        <a:rPr lang="en-US" sz="1400" dirty="0" smtClean="0">
                          <a:effectLst/>
                          <a:latin typeface="+mn-lt"/>
                          <a:ea typeface="Times New Roman" panose="02020603050405020304" pitchFamily="18" charset="0"/>
                          <a:cs typeface="Times New Roman" panose="02020603050405020304" pitchFamily="18" charset="0"/>
                        </a:rPr>
                        <a:t>completed</a:t>
                      </a:r>
                    </a:p>
                    <a:p>
                      <a:pPr marL="0" marR="0">
                        <a:lnSpc>
                          <a:spcPct val="115000"/>
                        </a:lnSpc>
                        <a:spcBef>
                          <a:spcPts val="0"/>
                        </a:spcBef>
                        <a:spcAft>
                          <a:spcPts val="0"/>
                        </a:spcAft>
                      </a:pPr>
                      <a:endParaRPr lang="en-US" sz="1400" dirty="0" smtClean="0">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1400" dirty="0" smtClean="0">
                          <a:effectLst/>
                          <a:latin typeface="+mn-lt"/>
                          <a:ea typeface="Times New Roman" panose="02020603050405020304" pitchFamily="18" charset="0"/>
                          <a:cs typeface="Times New Roman" panose="02020603050405020304" pitchFamily="18" charset="0"/>
                        </a:rPr>
                        <a:t>New </a:t>
                      </a:r>
                      <a:r>
                        <a:rPr lang="en-US" sz="1400" dirty="0">
                          <a:effectLst/>
                          <a:latin typeface="+mn-lt"/>
                          <a:ea typeface="Times New Roman" panose="02020603050405020304" pitchFamily="18" charset="0"/>
                          <a:cs typeface="Times New Roman" panose="02020603050405020304" pitchFamily="18" charset="0"/>
                        </a:rPr>
                        <a:t>Head office building completed</a:t>
                      </a:r>
                      <a:r>
                        <a:rPr lang="en-US" sz="1400" dirty="0" smtClean="0">
                          <a:effectLst/>
                          <a:latin typeface="+mn-lt"/>
                          <a:ea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endParaRPr lang="en-US" sz="1400" dirty="0">
                        <a:effectLst/>
                        <a:latin typeface="+mn-lt"/>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Construction of Remaining GPW Visagie Street Site 10% 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Construction of Remaining GPW Visagie Street Site 40% 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Construction of Remaining GPW Visagie Street Site 80% complete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5991133"/>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34</a:t>
            </a:fld>
            <a:endParaRPr lang="en-CA" dirty="0"/>
          </a:p>
        </p:txBody>
      </p:sp>
    </p:spTree>
    <p:extLst>
      <p:ext uri="{BB962C8B-B14F-4D97-AF65-F5344CB8AC3E}">
        <p14:creationId xmlns:p14="http://schemas.microsoft.com/office/powerpoint/2010/main" xmlns="" val="4221921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90843280"/>
              </p:ext>
            </p:extLst>
          </p:nvPr>
        </p:nvGraphicFramePr>
        <p:xfrm>
          <a:off x="30996" y="542801"/>
          <a:ext cx="10680700" cy="6290405"/>
        </p:xfrm>
        <a:graphic>
          <a:graphicData uri="http://schemas.openxmlformats.org/drawingml/2006/table">
            <a:tbl>
              <a:tblPr firstRow="1" firstCol="1" bandRow="1">
                <a:tableStyleId>{5940675A-B579-460E-94D1-54222C63F5DA}</a:tableStyleId>
              </a:tblPr>
              <a:tblGrid>
                <a:gridCol w="1796440">
                  <a:extLst>
                    <a:ext uri="{9D8B030D-6E8A-4147-A177-3AD203B41FA5}">
                      <a16:colId xmlns:a16="http://schemas.microsoft.com/office/drawing/2014/main" xmlns="" val="3364932338"/>
                    </a:ext>
                  </a:extLst>
                </a:gridCol>
                <a:gridCol w="920626">
                  <a:extLst>
                    <a:ext uri="{9D8B030D-6E8A-4147-A177-3AD203B41FA5}">
                      <a16:colId xmlns:a16="http://schemas.microsoft.com/office/drawing/2014/main" xmlns="" val="508660107"/>
                    </a:ext>
                  </a:extLst>
                </a:gridCol>
                <a:gridCol w="1733838">
                  <a:extLst>
                    <a:ext uri="{9D8B030D-6E8A-4147-A177-3AD203B41FA5}">
                      <a16:colId xmlns:a16="http://schemas.microsoft.com/office/drawing/2014/main" xmlns="" val="3932175659"/>
                    </a:ext>
                  </a:extLst>
                </a:gridCol>
                <a:gridCol w="1483635">
                  <a:extLst>
                    <a:ext uri="{9D8B030D-6E8A-4147-A177-3AD203B41FA5}">
                      <a16:colId xmlns:a16="http://schemas.microsoft.com/office/drawing/2014/main" xmlns="" val="4204288548"/>
                    </a:ext>
                  </a:extLst>
                </a:gridCol>
                <a:gridCol w="1483635">
                  <a:extLst>
                    <a:ext uri="{9D8B030D-6E8A-4147-A177-3AD203B41FA5}">
                      <a16:colId xmlns:a16="http://schemas.microsoft.com/office/drawing/2014/main" xmlns="" val="296967191"/>
                    </a:ext>
                  </a:extLst>
                </a:gridCol>
                <a:gridCol w="1631263">
                  <a:extLst>
                    <a:ext uri="{9D8B030D-6E8A-4147-A177-3AD203B41FA5}">
                      <a16:colId xmlns:a16="http://schemas.microsoft.com/office/drawing/2014/main" xmlns="" val="3377511129"/>
                    </a:ext>
                  </a:extLst>
                </a:gridCol>
                <a:gridCol w="1631263">
                  <a:extLst>
                    <a:ext uri="{9D8B030D-6E8A-4147-A177-3AD203B41FA5}">
                      <a16:colId xmlns:a16="http://schemas.microsoft.com/office/drawing/2014/main" xmlns="" val="566299383"/>
                    </a:ext>
                  </a:extLst>
                </a:gridCol>
              </a:tblGrid>
              <a:tr h="302768">
                <a:tc rowSpan="2">
                  <a:txBody>
                    <a:bodyPr/>
                    <a:lstStyle/>
                    <a:p>
                      <a:pPr marL="0" marR="0">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Reporting period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Annual target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marL="0" marR="0" algn="ctr">
                        <a:lnSpc>
                          <a:spcPct val="115000"/>
                        </a:lnSpc>
                        <a:spcBef>
                          <a:spcPts val="0"/>
                        </a:spcBef>
                        <a:spcAft>
                          <a:spcPts val="1000"/>
                        </a:spcAft>
                      </a:pPr>
                      <a:r>
                        <a:rPr lang="en-US" sz="1400" dirty="0">
                          <a:effectLst/>
                        </a:rPr>
                        <a:t>Quarterly targets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01409535"/>
                  </a:ext>
                </a:extLst>
              </a:tr>
              <a:tr h="45849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400" dirty="0">
                          <a:effectLst/>
                        </a:rPr>
                        <a:t>1</a:t>
                      </a:r>
                      <a:r>
                        <a:rPr lang="en-US" sz="1400" baseline="30000" dirty="0">
                          <a:effectLst/>
                        </a:rPr>
                        <a:t>st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2nd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3rd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4th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1228089288"/>
                  </a:ext>
                </a:extLst>
              </a:tr>
              <a:tr h="761259">
                <a:tc>
                  <a:txBody>
                    <a:bodyPr/>
                    <a:lstStyle/>
                    <a:p>
                      <a:pPr marL="0" marR="0">
                        <a:lnSpc>
                          <a:spcPct val="115000"/>
                        </a:lnSpc>
                        <a:spcBef>
                          <a:spcPts val="0"/>
                        </a:spcBef>
                        <a:spcAft>
                          <a:spcPts val="1000"/>
                        </a:spcAft>
                      </a:pPr>
                      <a:r>
                        <a:rPr lang="en-US" sz="1400" dirty="0">
                          <a:effectLst/>
                        </a:rPr>
                        <a:t>Number of equipment items procured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Annually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Recapitalisation plan rescheduled for 2019/20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Recapitalisation plan rescheduled for 2019/20</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3782689"/>
                  </a:ext>
                </a:extLst>
              </a:tr>
              <a:tr h="1568915">
                <a:tc>
                  <a:txBody>
                    <a:bodyPr/>
                    <a:lstStyle/>
                    <a:p>
                      <a:pPr marL="0" marR="0">
                        <a:lnSpc>
                          <a:spcPct val="115000"/>
                        </a:lnSpc>
                        <a:spcBef>
                          <a:spcPts val="0"/>
                        </a:spcBef>
                        <a:spcAft>
                          <a:spcPts val="1000"/>
                        </a:spcAft>
                      </a:pPr>
                      <a:r>
                        <a:rPr lang="en-US" sz="1400" dirty="0">
                          <a:effectLst/>
                        </a:rPr>
                        <a:t>Identity Cards distributed according to clients specifications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Identity Documents/ Cards distributed must conform to the client’s specifications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Identity Documents/ Cards distributed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Identity Documents/ Cards distributed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Identity Documents/ Cards distributed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Identity Documents/ Cards distributed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47091358"/>
                  </a:ext>
                </a:extLst>
              </a:tr>
              <a:tr h="1585212">
                <a:tc>
                  <a:txBody>
                    <a:bodyPr/>
                    <a:lstStyle/>
                    <a:p>
                      <a:pPr marL="0" marR="0">
                        <a:lnSpc>
                          <a:spcPct val="115000"/>
                        </a:lnSpc>
                        <a:spcBef>
                          <a:spcPts val="0"/>
                        </a:spcBef>
                        <a:spcAft>
                          <a:spcPts val="1000"/>
                        </a:spcAft>
                      </a:pPr>
                      <a:r>
                        <a:rPr lang="en-US" sz="1400" dirty="0">
                          <a:effectLst/>
                        </a:rPr>
                        <a:t>Travel Documents delivered according to client’s specifications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Travel Documents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Travel Documents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Travel Documents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Travel Documents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Travel Documents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46548912"/>
                  </a:ext>
                </a:extLst>
              </a:tr>
              <a:tr h="1613760">
                <a:tc>
                  <a:txBody>
                    <a:bodyPr/>
                    <a:lstStyle/>
                    <a:p>
                      <a:pPr marL="0" marR="0">
                        <a:lnSpc>
                          <a:spcPct val="115000"/>
                        </a:lnSpc>
                        <a:spcBef>
                          <a:spcPts val="0"/>
                        </a:spcBef>
                        <a:spcAft>
                          <a:spcPts val="1000"/>
                        </a:spcAft>
                      </a:pPr>
                      <a:r>
                        <a:rPr lang="en-US" sz="1400" dirty="0">
                          <a:effectLst/>
                        </a:rPr>
                        <a:t>Examinations Scripts delivered according to Quality specifications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examination papers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examination papers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examination papers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examination papers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of examination papers delivered must conform to the client’s specifications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37431476"/>
                  </a:ext>
                </a:extLst>
              </a:tr>
            </a:tbl>
          </a:graphicData>
        </a:graphic>
      </p:graphicFrame>
      <p:sp>
        <p:nvSpPr>
          <p:cNvPr id="12" name="TextBox 2"/>
          <p:cNvSpPr txBox="1"/>
          <p:nvPr/>
        </p:nvSpPr>
        <p:spPr>
          <a:xfrm>
            <a:off x="215900" y="105073"/>
            <a:ext cx="8383766" cy="332655"/>
          </a:xfrm>
          <a:prstGeom prst="rect">
            <a:avLst/>
          </a:prstGeom>
          <a:noFill/>
        </p:spPr>
        <p:txBody>
          <a:bodyPr vert="horz" wrap="square" lIns="0" tIns="0" rIns="0" bIns="0" rtlCol="0">
            <a:spAutoFit/>
          </a:bodyPr>
          <a:lstStyle/>
          <a:p>
            <a:pPr algn="ctr">
              <a:lnSpc>
                <a:spcPts val="2700"/>
              </a:lnSpc>
            </a:pPr>
            <a:r>
              <a:rPr lang="en-CA" sz="2209" b="1" spc="-20" dirty="0" smtClean="0">
                <a:latin typeface="Times New Roman"/>
                <a:cs typeface="Times New Roman"/>
              </a:rPr>
              <a:t>GPW’S TARGETS PER BRANCH: 2017/18</a:t>
            </a:r>
            <a:endParaRPr lang="en-CA" sz="2376" b="1" dirty="0"/>
          </a:p>
        </p:txBody>
      </p:sp>
      <p:sp>
        <p:nvSpPr>
          <p:cNvPr id="3" name="Footer Placeholder 2"/>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35</a:t>
            </a:fld>
            <a:endParaRPr lang="en-CA" dirty="0"/>
          </a:p>
        </p:txBody>
      </p:sp>
    </p:spTree>
    <p:extLst>
      <p:ext uri="{BB962C8B-B14F-4D97-AF65-F5344CB8AC3E}">
        <p14:creationId xmlns:p14="http://schemas.microsoft.com/office/powerpoint/2010/main" xmlns="" val="681196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7" name="Rectangle 6"/>
          <p:cNvSpPr/>
          <p:nvPr/>
        </p:nvSpPr>
        <p:spPr>
          <a:xfrm>
            <a:off x="580356" y="3148568"/>
            <a:ext cx="9800554" cy="2554545"/>
          </a:xfrm>
          <a:prstGeom prst="rect">
            <a:avLst/>
          </a:prstGeom>
        </p:spPr>
        <p:txBody>
          <a:bodyPr wrap="square">
            <a:spAutoFit/>
          </a:bodyPr>
          <a:lstStyle/>
          <a:p>
            <a:pPr algn="ctr" fontAlgn="t"/>
            <a:r>
              <a:rPr lang="en-US" sz="3200" b="1" dirty="0">
                <a:solidFill>
                  <a:srgbClr val="000000"/>
                </a:solidFill>
                <a:latin typeface="Times New Roman" panose="02020603050405020304" pitchFamily="18" charset="0"/>
                <a:cs typeface="Times New Roman" panose="02020603050405020304" pitchFamily="18" charset="0"/>
              </a:rPr>
              <a:t>BRANCH: </a:t>
            </a:r>
            <a:r>
              <a:rPr lang="en-US" sz="3200" b="1" dirty="0" smtClean="0">
                <a:solidFill>
                  <a:srgbClr val="000000"/>
                </a:solidFill>
                <a:latin typeface="Times New Roman" panose="02020603050405020304" pitchFamily="18" charset="0"/>
                <a:cs typeface="Times New Roman" panose="02020603050405020304" pitchFamily="18" charset="0"/>
              </a:rPr>
              <a:t>STRATEGIC MANAGEMENT</a:t>
            </a:r>
          </a:p>
          <a:p>
            <a:pPr algn="ctr" fontAlgn="t"/>
            <a:endParaRPr lang="en-US" sz="3200" b="1" dirty="0">
              <a:solidFill>
                <a:srgbClr val="000000"/>
              </a:solidFill>
              <a:latin typeface="Times New Roman" panose="02020603050405020304" pitchFamily="18" charset="0"/>
              <a:cs typeface="Times New Roman" panose="02020603050405020304" pitchFamily="18" charset="0"/>
            </a:endParaRPr>
          </a:p>
          <a:p>
            <a:pPr algn="ctr" fontAlgn="t"/>
            <a:r>
              <a:rPr lang="en-US" sz="3200" b="1" dirty="0" smtClean="0">
                <a:solidFill>
                  <a:srgbClr val="000000"/>
                </a:solidFill>
                <a:latin typeface="Times New Roman" panose="02020603050405020304" pitchFamily="18" charset="0"/>
                <a:cs typeface="Times New Roman" panose="02020603050405020304" pitchFamily="18" charset="0"/>
              </a:rPr>
              <a:t>AND</a:t>
            </a:r>
          </a:p>
          <a:p>
            <a:pPr algn="ctr" fontAlgn="t"/>
            <a:endParaRPr lang="en-US" sz="3200" b="1" dirty="0">
              <a:solidFill>
                <a:srgbClr val="000000"/>
              </a:solidFill>
              <a:latin typeface="Times New Roman" panose="02020603050405020304" pitchFamily="18" charset="0"/>
              <a:cs typeface="Times New Roman" panose="02020603050405020304" pitchFamily="18" charset="0"/>
            </a:endParaRPr>
          </a:p>
          <a:p>
            <a:pPr algn="ctr" fontAlgn="t"/>
            <a:r>
              <a:rPr lang="en-US" sz="3200" b="1" dirty="0" smtClean="0">
                <a:solidFill>
                  <a:srgbClr val="000000"/>
                </a:solidFill>
                <a:latin typeface="Times New Roman" panose="02020603050405020304" pitchFamily="18" charset="0"/>
                <a:cs typeface="Times New Roman" panose="02020603050405020304" pitchFamily="18" charset="0"/>
              </a:rPr>
              <a:t>OFFICE OF THE CEO</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36</a:t>
            </a:fld>
            <a:endParaRPr lang="en-CA" dirty="0"/>
          </a:p>
        </p:txBody>
      </p:sp>
    </p:spTree>
    <p:extLst>
      <p:ext uri="{BB962C8B-B14F-4D97-AF65-F5344CB8AC3E}">
        <p14:creationId xmlns:p14="http://schemas.microsoft.com/office/powerpoint/2010/main" xmlns="" val="1542815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834761214"/>
              </p:ext>
            </p:extLst>
          </p:nvPr>
        </p:nvGraphicFramePr>
        <p:xfrm>
          <a:off x="341988" y="844181"/>
          <a:ext cx="9864972" cy="5115721"/>
        </p:xfrm>
        <a:graphic>
          <a:graphicData uri="http://schemas.openxmlformats.org/drawingml/2006/table">
            <a:tbl>
              <a:tblPr/>
              <a:tblGrid>
                <a:gridCol w="2046034">
                  <a:extLst>
                    <a:ext uri="{9D8B030D-6E8A-4147-A177-3AD203B41FA5}">
                      <a16:colId xmlns:a16="http://schemas.microsoft.com/office/drawing/2014/main" xmlns="" val="1160854034"/>
                    </a:ext>
                  </a:extLst>
                </a:gridCol>
                <a:gridCol w="1962949">
                  <a:extLst>
                    <a:ext uri="{9D8B030D-6E8A-4147-A177-3AD203B41FA5}">
                      <a16:colId xmlns:a16="http://schemas.microsoft.com/office/drawing/2014/main" xmlns="" val="657214813"/>
                    </a:ext>
                  </a:extLst>
                </a:gridCol>
                <a:gridCol w="1793250">
                  <a:extLst>
                    <a:ext uri="{9D8B030D-6E8A-4147-A177-3AD203B41FA5}">
                      <a16:colId xmlns:a16="http://schemas.microsoft.com/office/drawing/2014/main" xmlns="" val="1979078035"/>
                    </a:ext>
                  </a:extLst>
                </a:gridCol>
                <a:gridCol w="1771826">
                  <a:extLst>
                    <a:ext uri="{9D8B030D-6E8A-4147-A177-3AD203B41FA5}">
                      <a16:colId xmlns:a16="http://schemas.microsoft.com/office/drawing/2014/main" xmlns="" val="146813510"/>
                    </a:ext>
                  </a:extLst>
                </a:gridCol>
                <a:gridCol w="2290913">
                  <a:extLst>
                    <a:ext uri="{9D8B030D-6E8A-4147-A177-3AD203B41FA5}">
                      <a16:colId xmlns:a16="http://schemas.microsoft.com/office/drawing/2014/main" xmlns="" val="2944771239"/>
                    </a:ext>
                  </a:extLst>
                </a:gridCol>
              </a:tblGrid>
              <a:tr h="437376">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Strategic Outcome 1: State Owned Company </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336453">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352295">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833709">
                <a:tc>
                  <a:txBody>
                    <a:bodyPr/>
                    <a:lstStyle/>
                    <a:p>
                      <a:r>
                        <a:rPr lang="en-US" sz="1400" b="0" dirty="0" smtClean="0">
                          <a:solidFill>
                            <a:schemeClr val="tx1"/>
                          </a:solidFill>
                          <a:latin typeface="+mn-lt"/>
                          <a:cs typeface="Times New Roman" panose="02020603050405020304" pitchFamily="18" charset="0"/>
                        </a:rPr>
                        <a:t>Secure and protect ICT assets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Percentage of security vulnerabilities (detected by security assessments) mitigated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security vulnerabilities mitigated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security vulnerabilities mitigated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security vulnerabilities mitigated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472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cs typeface="Times New Roman" panose="02020603050405020304" pitchFamily="18" charset="0"/>
                        </a:rPr>
                        <a:t>Availability of ICT services</a:t>
                      </a:r>
                    </a:p>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Availability of ICT systems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994947"/>
                  </a:ext>
                </a:extLst>
              </a:tr>
              <a:tr h="626971">
                <a:tc>
                  <a:txBody>
                    <a:bodyPr/>
                    <a:lstStyle/>
                    <a:p>
                      <a:r>
                        <a:rPr lang="en-US" sz="1400" b="0" dirty="0" smtClean="0">
                          <a:solidFill>
                            <a:schemeClr val="tx1"/>
                          </a:solidFill>
                          <a:latin typeface="+mn-lt"/>
                          <a:cs typeface="Times New Roman" panose="02020603050405020304" pitchFamily="18" charset="0"/>
                        </a:rPr>
                        <a:t> Introduce new and or re-design ICT service offerings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Percentage (number) of ICT services offerings identified implemented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&gt;80% ICT services offerings identified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&gt;80% ICT services offerings identified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&gt;80% ICT services offerings identified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4593648"/>
                  </a:ext>
                </a:extLst>
              </a:tr>
              <a:tr h="626971">
                <a:tc>
                  <a:txBody>
                    <a:bodyPr/>
                    <a:lstStyle/>
                    <a:p>
                      <a:r>
                        <a:rPr lang="en-US" sz="1400" b="0" dirty="0" smtClean="0">
                          <a:solidFill>
                            <a:schemeClr val="tx1"/>
                          </a:solidFill>
                          <a:latin typeface="+mn-lt"/>
                          <a:cs typeface="Times New Roman" panose="02020603050405020304" pitchFamily="18" charset="0"/>
                        </a:rPr>
                        <a:t> Diversification of product mix within security printing</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Number of new security products developed for customers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Arial" panose="020B0604020202020204" pitchFamily="34" charset="0"/>
                        </a:rPr>
                        <a:t>3 new security products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Arial" panose="020B0604020202020204" pitchFamily="34" charset="0"/>
                        </a:rPr>
                        <a:t>3 new security products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Arial" panose="020B0604020202020204" pitchFamily="34" charset="0"/>
                        </a:rPr>
                        <a:t>3 new security products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065092"/>
                  </a:ext>
                </a:extLst>
              </a:tr>
              <a:tr h="1247188">
                <a:tc>
                  <a:txBody>
                    <a:bodyPr/>
                    <a:lstStyle/>
                    <a:p>
                      <a:r>
                        <a:rPr lang="en-US" sz="1400" b="0" dirty="0" smtClean="0">
                          <a:solidFill>
                            <a:schemeClr val="tx1"/>
                          </a:solidFill>
                          <a:latin typeface="+mn-lt"/>
                          <a:cs typeface="Times New Roman" panose="02020603050405020304" pitchFamily="18" charset="0"/>
                        </a:rPr>
                        <a:t>Conversion of the Government Component to a State Owned Company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Completed design and implemented procedures identified in the business case to support the establishment of a State Owned Company</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mn-lt"/>
                          <a:ea typeface="Times New Roman" panose="02020603050405020304" pitchFamily="18" charset="0"/>
                          <a:cs typeface="Calibri" panose="020F0502020204030204" pitchFamily="34" charset="0"/>
                        </a:rPr>
                        <a:t>Publication of Bill and finalization of Memorandum of Incorporation and Shareholder Compact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mn-lt"/>
                          <a:ea typeface="Times New Roman" panose="02020603050405020304" pitchFamily="18" charset="0"/>
                          <a:cs typeface="Calibri" panose="020F0502020204030204" pitchFamily="34" charset="0"/>
                        </a:rPr>
                        <a:t>State Owned Company Bill approved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effectLst/>
                          <a:latin typeface="+mn-lt"/>
                          <a:ea typeface="Times New Roman" panose="02020603050405020304" pitchFamily="18" charset="0"/>
                          <a:cs typeface="Calibri" panose="020F0502020204030204" pitchFamily="34" charset="0"/>
                        </a:rPr>
                        <a:t>Implement the establishment of the State Owned Company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3292137"/>
                  </a:ext>
                </a:extLst>
              </a:tr>
            </a:tbl>
          </a:graphicData>
        </a:graphic>
      </p:graphicFrame>
      <p:sp>
        <p:nvSpPr>
          <p:cNvPr id="12" name="TextBox 2"/>
          <p:cNvSpPr txBox="1"/>
          <p:nvPr/>
        </p:nvSpPr>
        <p:spPr>
          <a:xfrm>
            <a:off x="515814" y="130002"/>
            <a:ext cx="9793088" cy="325730"/>
          </a:xfrm>
          <a:prstGeom prst="rect">
            <a:avLst/>
          </a:prstGeom>
          <a:noFill/>
        </p:spPr>
        <p:txBody>
          <a:bodyPr vert="horz" wrap="square" lIns="0" tIns="0" rIns="0" bIns="0" rtlCol="0">
            <a:spAutoFit/>
          </a:bodyPr>
          <a:lstStyle/>
          <a:p>
            <a:pPr algn="ctr">
              <a:lnSpc>
                <a:spcPts val="2700"/>
              </a:lnSpc>
            </a:pPr>
            <a:r>
              <a:rPr lang="en-CA" sz="2000" b="1" spc="-20" dirty="0" smtClean="0">
                <a:cs typeface="Times New Roman"/>
              </a:rPr>
              <a:t>GPW’S TARGETS : BRANCH STRATEGIC MANAGEMENT AND OFFICE OF CEO </a:t>
            </a:r>
            <a:endParaRPr lang="en-CA" sz="2000" b="1"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37</a:t>
            </a:fld>
            <a:endParaRPr lang="en-CA" dirty="0"/>
          </a:p>
        </p:txBody>
      </p:sp>
    </p:spTree>
    <p:extLst>
      <p:ext uri="{BB962C8B-B14F-4D97-AF65-F5344CB8AC3E}">
        <p14:creationId xmlns:p14="http://schemas.microsoft.com/office/powerpoint/2010/main" xmlns="" val="262813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463766915"/>
              </p:ext>
            </p:extLst>
          </p:nvPr>
        </p:nvGraphicFramePr>
        <p:xfrm>
          <a:off x="371798" y="649555"/>
          <a:ext cx="9793088" cy="5666478"/>
        </p:xfrm>
        <a:graphic>
          <a:graphicData uri="http://schemas.openxmlformats.org/drawingml/2006/table">
            <a:tbl>
              <a:tblPr/>
              <a:tblGrid>
                <a:gridCol w="2575807">
                  <a:extLst>
                    <a:ext uri="{9D8B030D-6E8A-4147-A177-3AD203B41FA5}">
                      <a16:colId xmlns:a16="http://schemas.microsoft.com/office/drawing/2014/main" xmlns="" val="1160854034"/>
                    </a:ext>
                  </a:extLst>
                </a:gridCol>
                <a:gridCol w="1649664">
                  <a:extLst>
                    <a:ext uri="{9D8B030D-6E8A-4147-A177-3AD203B41FA5}">
                      <a16:colId xmlns:a16="http://schemas.microsoft.com/office/drawing/2014/main" xmlns="" val="657214813"/>
                    </a:ext>
                  </a:extLst>
                </a:gridCol>
                <a:gridCol w="1787136">
                  <a:extLst>
                    <a:ext uri="{9D8B030D-6E8A-4147-A177-3AD203B41FA5}">
                      <a16:colId xmlns:a16="http://schemas.microsoft.com/office/drawing/2014/main" xmlns="" val="1979078035"/>
                    </a:ext>
                  </a:extLst>
                </a:gridCol>
                <a:gridCol w="1924608">
                  <a:extLst>
                    <a:ext uri="{9D8B030D-6E8A-4147-A177-3AD203B41FA5}">
                      <a16:colId xmlns:a16="http://schemas.microsoft.com/office/drawing/2014/main" xmlns="" val="146813510"/>
                    </a:ext>
                  </a:extLst>
                </a:gridCol>
                <a:gridCol w="1855873">
                  <a:extLst>
                    <a:ext uri="{9D8B030D-6E8A-4147-A177-3AD203B41FA5}">
                      <a16:colId xmlns:a16="http://schemas.microsoft.com/office/drawing/2014/main" xmlns="" val="2944771239"/>
                    </a:ext>
                  </a:extLst>
                </a:gridCol>
              </a:tblGrid>
              <a:tr h="529805">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Strategic Outcome 1: State Owned Company </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529805">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426745">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649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mn-lt"/>
                          <a:cs typeface="Times New Roman" panose="02020603050405020304" pitchFamily="18" charset="0"/>
                        </a:rPr>
                        <a:t>To protect and secure the assets, people and information of GPW</a:t>
                      </a:r>
                    </a:p>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Developed and implemented security risk management plan</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Implement  100% security risk management programs in accordance with approved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Review and Implement 100% security risk management plan in line with SOC requirements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Implement 100% security risk management plan in line with SOC requirements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5991133"/>
                  </a:ext>
                </a:extLst>
              </a:tr>
              <a:tr h="1339145">
                <a:tc>
                  <a:txBody>
                    <a:bodyPr/>
                    <a:lstStyle/>
                    <a:p>
                      <a:r>
                        <a:rPr lang="en-US" sz="1400" b="0" dirty="0" smtClean="0">
                          <a:solidFill>
                            <a:schemeClr val="tx1"/>
                          </a:solidFill>
                          <a:latin typeface="+mn-lt"/>
                          <a:cs typeface="Times New Roman" panose="02020603050405020304" pitchFamily="18" charset="0"/>
                        </a:rPr>
                        <a:t>To assist management to improve organizational operations by providing assurance and consulting services on the adequacy and effectiveness of internal controls, governance and risk management processes</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Percentage of annual internal audit plan implemented.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90% of annual internal audit plan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90% of annual internal audit plan implemented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90% of annual internal audit plan implemented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8384479"/>
                  </a:ext>
                </a:extLst>
              </a:tr>
              <a:tr h="1222858">
                <a:tc>
                  <a:txBody>
                    <a:bodyPr/>
                    <a:lstStyle/>
                    <a:p>
                      <a:r>
                        <a:rPr lang="en-US" sz="1400" b="0" dirty="0" smtClean="0">
                          <a:solidFill>
                            <a:schemeClr val="tx1"/>
                          </a:solidFill>
                          <a:latin typeface="+mn-lt"/>
                          <a:cs typeface="Times New Roman" panose="02020603050405020304" pitchFamily="18" charset="0"/>
                        </a:rPr>
                        <a:t>Implement controlled risk management environment </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Percentage of annual risk &amp; compliance plan implemented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 of annual risk &amp; compliance plan as approved by the Risk Committee,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 of annual risk &amp; compliance plan as approved by the Risk Committee,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100 % of annual risk &amp; compliance plan as approved by the Risk Committee, implemented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83242255"/>
                  </a:ext>
                </a:extLst>
              </a:tr>
            </a:tbl>
          </a:graphicData>
        </a:graphic>
      </p:graphicFrame>
      <p:sp>
        <p:nvSpPr>
          <p:cNvPr id="11" name="TextBox 2"/>
          <p:cNvSpPr txBox="1"/>
          <p:nvPr/>
        </p:nvSpPr>
        <p:spPr>
          <a:xfrm>
            <a:off x="515814" y="130002"/>
            <a:ext cx="9793088" cy="325730"/>
          </a:xfrm>
          <a:prstGeom prst="rect">
            <a:avLst/>
          </a:prstGeom>
          <a:noFill/>
        </p:spPr>
        <p:txBody>
          <a:bodyPr vert="horz" wrap="square" lIns="0" tIns="0" rIns="0" bIns="0" rtlCol="0">
            <a:spAutoFit/>
          </a:bodyPr>
          <a:lstStyle/>
          <a:p>
            <a:pPr algn="ctr">
              <a:lnSpc>
                <a:spcPts val="2700"/>
              </a:lnSpc>
            </a:pPr>
            <a:r>
              <a:rPr lang="en-CA" sz="2000" b="1" spc="-20" dirty="0" smtClean="0">
                <a:cs typeface="Times New Roman"/>
              </a:rPr>
              <a:t>GPW’S TARGETS : BRANCH STRATEGIC MANAGEMENT AND OFFICE OF CEO </a:t>
            </a:r>
            <a:endParaRPr lang="en-CA" sz="2000" b="1"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38</a:t>
            </a:fld>
            <a:endParaRPr lang="en-CA" dirty="0"/>
          </a:p>
        </p:txBody>
      </p:sp>
    </p:spTree>
    <p:extLst>
      <p:ext uri="{BB962C8B-B14F-4D97-AF65-F5344CB8AC3E}">
        <p14:creationId xmlns:p14="http://schemas.microsoft.com/office/powerpoint/2010/main" xmlns="" val="2064813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539560750"/>
              </p:ext>
            </p:extLst>
          </p:nvPr>
        </p:nvGraphicFramePr>
        <p:xfrm>
          <a:off x="42320" y="556395"/>
          <a:ext cx="10638378" cy="5552010"/>
        </p:xfrm>
        <a:graphic>
          <a:graphicData uri="http://schemas.openxmlformats.org/drawingml/2006/table">
            <a:tbl>
              <a:tblPr firstRow="1" firstCol="1" bandRow="1">
                <a:tableStyleId>{5940675A-B579-460E-94D1-54222C63F5DA}</a:tableStyleId>
              </a:tblPr>
              <a:tblGrid>
                <a:gridCol w="2510196">
                  <a:extLst>
                    <a:ext uri="{9D8B030D-6E8A-4147-A177-3AD203B41FA5}">
                      <a16:colId xmlns:a16="http://schemas.microsoft.com/office/drawing/2014/main" xmlns="" val="2719991167"/>
                    </a:ext>
                  </a:extLst>
                </a:gridCol>
                <a:gridCol w="933751">
                  <a:extLst>
                    <a:ext uri="{9D8B030D-6E8A-4147-A177-3AD203B41FA5}">
                      <a16:colId xmlns:a16="http://schemas.microsoft.com/office/drawing/2014/main" xmlns="" val="938590373"/>
                    </a:ext>
                  </a:extLst>
                </a:gridCol>
                <a:gridCol w="1697113">
                  <a:extLst>
                    <a:ext uri="{9D8B030D-6E8A-4147-A177-3AD203B41FA5}">
                      <a16:colId xmlns:a16="http://schemas.microsoft.com/office/drawing/2014/main" xmlns="" val="1471784184"/>
                    </a:ext>
                  </a:extLst>
                </a:gridCol>
                <a:gridCol w="1149232">
                  <a:extLst>
                    <a:ext uri="{9D8B030D-6E8A-4147-A177-3AD203B41FA5}">
                      <a16:colId xmlns:a16="http://schemas.microsoft.com/office/drawing/2014/main" xmlns="" val="4103164078"/>
                    </a:ext>
                  </a:extLst>
                </a:gridCol>
                <a:gridCol w="1221059">
                  <a:extLst>
                    <a:ext uri="{9D8B030D-6E8A-4147-A177-3AD203B41FA5}">
                      <a16:colId xmlns:a16="http://schemas.microsoft.com/office/drawing/2014/main" xmlns="" val="1157983100"/>
                    </a:ext>
                  </a:extLst>
                </a:gridCol>
                <a:gridCol w="1319622">
                  <a:extLst>
                    <a:ext uri="{9D8B030D-6E8A-4147-A177-3AD203B41FA5}">
                      <a16:colId xmlns:a16="http://schemas.microsoft.com/office/drawing/2014/main" xmlns="" val="980571098"/>
                    </a:ext>
                  </a:extLst>
                </a:gridCol>
                <a:gridCol w="1807405">
                  <a:extLst>
                    <a:ext uri="{9D8B030D-6E8A-4147-A177-3AD203B41FA5}">
                      <a16:colId xmlns:a16="http://schemas.microsoft.com/office/drawing/2014/main" xmlns="" val="3030421908"/>
                    </a:ext>
                  </a:extLst>
                </a:gridCol>
              </a:tblGrid>
              <a:tr h="413543">
                <a:tc rowSpan="2">
                  <a:txBody>
                    <a:bodyPr/>
                    <a:lstStyle/>
                    <a:p>
                      <a:pPr marL="0" marR="0">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Reporting period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Annual target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marL="0" marR="0" algn="ctr">
                        <a:lnSpc>
                          <a:spcPct val="115000"/>
                        </a:lnSpc>
                        <a:spcBef>
                          <a:spcPts val="0"/>
                        </a:spcBef>
                        <a:spcAft>
                          <a:spcPts val="1000"/>
                        </a:spcAft>
                      </a:pPr>
                      <a:r>
                        <a:rPr lang="en-US" sz="1400" dirty="0">
                          <a:effectLst/>
                        </a:rPr>
                        <a:t>Quarterly targets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92609937"/>
                  </a:ext>
                </a:extLst>
              </a:tr>
              <a:tr h="43470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rPr>
                        <a:t>1</a:t>
                      </a:r>
                      <a:r>
                        <a:rPr lang="en-US" sz="1400" baseline="30000" dirty="0">
                          <a:effectLst/>
                        </a:rPr>
                        <a:t>st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2nd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3rd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4</a:t>
                      </a:r>
                      <a:r>
                        <a:rPr lang="en-US" sz="1400" baseline="30000" dirty="0">
                          <a:effectLst/>
                        </a:rPr>
                        <a:t>th</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190139641"/>
                  </a:ext>
                </a:extLst>
              </a:tr>
              <a:tr h="720353">
                <a:tc>
                  <a:txBody>
                    <a:bodyPr/>
                    <a:lstStyle/>
                    <a:p>
                      <a:pPr marL="0" marR="0">
                        <a:lnSpc>
                          <a:spcPct val="115000"/>
                        </a:lnSpc>
                        <a:spcBef>
                          <a:spcPts val="0"/>
                        </a:spcBef>
                        <a:spcAft>
                          <a:spcPts val="0"/>
                        </a:spcAft>
                      </a:pPr>
                      <a:r>
                        <a:rPr lang="en-US" sz="1400" dirty="0">
                          <a:effectLst/>
                        </a:rPr>
                        <a:t>Percentage of security vulnerabilities (detected by security assessments) mitigated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security vulnerabilities mitigated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security vulnerabilities mitigated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1912278"/>
                  </a:ext>
                </a:extLst>
              </a:tr>
              <a:tr h="579036">
                <a:tc>
                  <a:txBody>
                    <a:bodyPr/>
                    <a:lstStyle/>
                    <a:p>
                      <a:pPr marL="0" marR="0">
                        <a:lnSpc>
                          <a:spcPct val="115000"/>
                        </a:lnSpc>
                        <a:spcBef>
                          <a:spcPts val="0"/>
                        </a:spcBef>
                        <a:spcAft>
                          <a:spcPts val="0"/>
                        </a:spcAft>
                      </a:pPr>
                      <a:r>
                        <a:rPr lang="en-US" sz="1400" dirty="0">
                          <a:effectLst/>
                        </a:rPr>
                        <a:t>Availability of ICT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Quarterly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&gt;99% system availability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124340330"/>
                  </a:ext>
                </a:extLst>
              </a:tr>
              <a:tr h="690024">
                <a:tc>
                  <a:txBody>
                    <a:bodyPr/>
                    <a:lstStyle/>
                    <a:p>
                      <a:pPr marL="0" marR="0">
                        <a:lnSpc>
                          <a:spcPct val="115000"/>
                        </a:lnSpc>
                        <a:spcBef>
                          <a:spcPts val="0"/>
                        </a:spcBef>
                        <a:spcAft>
                          <a:spcPts val="0"/>
                        </a:spcAft>
                      </a:pPr>
                      <a:r>
                        <a:rPr lang="en-US" sz="1400" dirty="0">
                          <a:effectLst/>
                        </a:rPr>
                        <a:t>Percentage (number) of ICT services offerings identified implemented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&gt;80% ICT services offerings identified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&gt;80% ICT services offerings identified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890929732"/>
                  </a:ext>
                </a:extLst>
              </a:tr>
              <a:tr h="690024">
                <a:tc>
                  <a:txBody>
                    <a:bodyPr/>
                    <a:lstStyle/>
                    <a:p>
                      <a:pPr marL="0" marR="0">
                        <a:lnSpc>
                          <a:spcPct val="115000"/>
                        </a:lnSpc>
                        <a:spcBef>
                          <a:spcPts val="0"/>
                        </a:spcBef>
                        <a:spcAft>
                          <a:spcPts val="1000"/>
                        </a:spcAft>
                      </a:pPr>
                      <a:r>
                        <a:rPr lang="en-US" sz="1400" dirty="0">
                          <a:effectLst/>
                        </a:rPr>
                        <a:t>Number of new security products developed for customers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3 new security products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 new security product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2 new security products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97118045"/>
                  </a:ext>
                </a:extLst>
              </a:tr>
              <a:tr h="1959693">
                <a:tc>
                  <a:txBody>
                    <a:bodyPr/>
                    <a:lstStyle/>
                    <a:p>
                      <a:pPr marL="0" marR="0">
                        <a:lnSpc>
                          <a:spcPct val="115000"/>
                        </a:lnSpc>
                        <a:spcBef>
                          <a:spcPts val="0"/>
                        </a:spcBef>
                        <a:spcAft>
                          <a:spcPts val="0"/>
                        </a:spcAft>
                      </a:pPr>
                      <a:r>
                        <a:rPr lang="en-US" sz="1400" dirty="0">
                          <a:effectLst/>
                        </a:rPr>
                        <a:t>Establishment of State Owned Company</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Submit all required and identified documentation for the establishment of a State Owned Company to Parliament for approval</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400" dirty="0">
                          <a:effectLst/>
                        </a:rPr>
                        <a:t>Submit all required and identified documentation for the establishment of a State Owned Company to Parliament for approval</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81318741"/>
                  </a:ext>
                </a:extLst>
              </a:tr>
            </a:tbl>
          </a:graphicData>
        </a:graphic>
      </p:graphicFrame>
      <p:sp>
        <p:nvSpPr>
          <p:cNvPr id="7" name="TextBox 2"/>
          <p:cNvSpPr txBox="1"/>
          <p:nvPr/>
        </p:nvSpPr>
        <p:spPr>
          <a:xfrm>
            <a:off x="515814" y="130002"/>
            <a:ext cx="9793088" cy="325730"/>
          </a:xfrm>
          <a:prstGeom prst="rect">
            <a:avLst/>
          </a:prstGeom>
          <a:noFill/>
        </p:spPr>
        <p:txBody>
          <a:bodyPr vert="horz" wrap="square" lIns="0" tIns="0" rIns="0" bIns="0" rtlCol="0">
            <a:spAutoFit/>
          </a:bodyPr>
          <a:lstStyle/>
          <a:p>
            <a:pPr algn="ctr">
              <a:lnSpc>
                <a:spcPts val="2700"/>
              </a:lnSpc>
            </a:pPr>
            <a:r>
              <a:rPr lang="en-CA" sz="2000" b="1" spc="-20" dirty="0" smtClean="0">
                <a:cs typeface="Times New Roman"/>
              </a:rPr>
              <a:t>GPW’S TARGETS : BRANCH STRATEGIC MANAGEMENT AND OFFICE OF CEO </a:t>
            </a:r>
            <a:endParaRPr lang="en-CA" sz="2000" b="1"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39</a:t>
            </a:fld>
            <a:endParaRPr lang="en-CA" dirty="0"/>
          </a:p>
        </p:txBody>
      </p:sp>
    </p:spTree>
    <p:extLst>
      <p:ext uri="{BB962C8B-B14F-4D97-AF65-F5344CB8AC3E}">
        <p14:creationId xmlns:p14="http://schemas.microsoft.com/office/powerpoint/2010/main" xmlns="" val="166912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9747519" y="6987034"/>
            <a:ext cx="629272" cy="402314"/>
          </a:xfrm>
        </p:spPr>
        <p:txBody>
          <a:bodyPr/>
          <a:lstStyle/>
          <a:p>
            <a:pPr algn="ctr"/>
            <a:fld id="{2C3D143F-29EA-1A4C-B326-B986A8D0FDE5}" type="slidenum">
              <a:rPr lang="en-US" b="1" smtClean="0">
                <a:solidFill>
                  <a:schemeClr val="tx1">
                    <a:lumMod val="50000"/>
                    <a:lumOff val="50000"/>
                  </a:schemeClr>
                </a:solidFill>
              </a:rPr>
              <a:pPr algn="ctr"/>
              <a:t>4</a:t>
            </a:fld>
            <a:endParaRPr lang="en-US" b="1" dirty="0">
              <a:solidFill>
                <a:schemeClr val="tx1">
                  <a:lumMod val="50000"/>
                  <a:lumOff val="50000"/>
                </a:schemeClr>
              </a:solidFill>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46232" y="1356915"/>
            <a:ext cx="2501287" cy="1954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10"/>
          <p:cNvPicPr>
            <a:picLocks/>
          </p:cNvPicPr>
          <p:nvPr/>
        </p:nvPicPr>
        <p:blipFill>
          <a:blip r:embed="rId3" cstate="print"/>
          <a:stretch>
            <a:fillRect/>
          </a:stretch>
        </p:blipFill>
        <p:spPr>
          <a:xfrm>
            <a:off x="0" y="0"/>
            <a:ext cx="10680700" cy="7543800"/>
          </a:xfrm>
          <a:prstGeom prst="rect">
            <a:avLst/>
          </a:prstGeom>
        </p:spPr>
      </p:pic>
      <p:sp>
        <p:nvSpPr>
          <p:cNvPr id="14" name="Content Placeholder 2"/>
          <p:cNvSpPr txBox="1">
            <a:spLocks/>
          </p:cNvSpPr>
          <p:nvPr/>
        </p:nvSpPr>
        <p:spPr bwMode="gray">
          <a:xfrm>
            <a:off x="230822" y="906442"/>
            <a:ext cx="9104300" cy="5805919"/>
          </a:xfrm>
          <a:prstGeom prst="rect">
            <a:avLst/>
          </a:prstGeom>
        </p:spPr>
        <p:txBody>
          <a:bodyPr vert="horz" lIns="0" tIns="0" rIns="0" bIns="0" rtlCol="0">
            <a:normAutofit fontScale="25000" lnSpcReduction="20000"/>
          </a:bodyPr>
          <a:lstStyle>
            <a:lvl1pPr marL="0" indent="0" algn="l" defTabSz="914400" rtl="0" eaLnBrk="1" latinLnBrk="0" hangingPunct="1">
              <a:lnSpc>
                <a:spcPct val="100000"/>
              </a:lnSpc>
              <a:spcBef>
                <a:spcPts val="1200"/>
              </a:spcBef>
              <a:buFont typeface="Arial" pitchFamily="34" charset="0"/>
              <a:buNone/>
              <a:defRPr lang="en-US" sz="11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1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1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1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1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endParaRPr lang="en-US" sz="8000" dirty="0" smtClean="0">
              <a:latin typeface="+mn-lt"/>
              <a:cs typeface="Times New Roman" panose="02020603050405020304" pitchFamily="18" charset="0"/>
            </a:endParaRPr>
          </a:p>
          <a:p>
            <a:r>
              <a:rPr lang="en-US" sz="9600" dirty="0" smtClean="0">
                <a:latin typeface="+mn-lt"/>
                <a:cs typeface="Times New Roman" panose="02020603050405020304" pitchFamily="18" charset="0"/>
              </a:rPr>
              <a:t>GPW </a:t>
            </a:r>
            <a:r>
              <a:rPr lang="en-US" sz="9600" dirty="0">
                <a:latin typeface="+mn-lt"/>
                <a:cs typeface="Times New Roman" panose="02020603050405020304" pitchFamily="18" charset="0"/>
              </a:rPr>
              <a:t>is South Africa’s state security printing specialist with experience spanning more than 125 </a:t>
            </a:r>
            <a:r>
              <a:rPr lang="en-US" sz="9600" dirty="0" smtClean="0">
                <a:latin typeface="+mn-lt"/>
                <a:cs typeface="Times New Roman" panose="02020603050405020304" pitchFamily="18" charset="0"/>
              </a:rPr>
              <a:t>years</a:t>
            </a:r>
          </a:p>
          <a:p>
            <a:endParaRPr lang="en-US" sz="8000" dirty="0" smtClean="0">
              <a:latin typeface="+mn-lt"/>
              <a:cs typeface="Times New Roman" panose="02020603050405020304" pitchFamily="18" charset="0"/>
            </a:endParaRPr>
          </a:p>
          <a:p>
            <a:pPr marL="615742" lvl="2" indent="-314868">
              <a:buFont typeface="Wingdings" panose="05000000000000000000" pitchFamily="2" charset="2"/>
              <a:buChar char="q"/>
            </a:pPr>
            <a:r>
              <a:rPr lang="en-US" sz="8000" dirty="0" smtClean="0">
                <a:latin typeface="+mn-lt"/>
                <a:cs typeface="Times New Roman" panose="02020603050405020304" pitchFamily="18" charset="0"/>
              </a:rPr>
              <a:t>smart </a:t>
            </a:r>
            <a:r>
              <a:rPr lang="en-US" sz="8000" dirty="0">
                <a:latin typeface="+mn-lt"/>
                <a:cs typeface="Times New Roman" panose="02020603050405020304" pitchFamily="18" charset="0"/>
              </a:rPr>
              <a:t>ID cards</a:t>
            </a:r>
          </a:p>
          <a:p>
            <a:pPr marL="615742" lvl="2" indent="-314868">
              <a:buFont typeface="Wingdings" panose="05000000000000000000" pitchFamily="2" charset="2"/>
              <a:buChar char="q"/>
            </a:pPr>
            <a:r>
              <a:rPr lang="en-US" sz="8000" dirty="0">
                <a:latin typeface="+mn-lt"/>
                <a:cs typeface="Times New Roman" panose="02020603050405020304" pitchFamily="18" charset="0"/>
              </a:rPr>
              <a:t>identity documents </a:t>
            </a:r>
          </a:p>
          <a:p>
            <a:pPr marL="615742" lvl="2" indent="-314868">
              <a:buFont typeface="Wingdings" panose="05000000000000000000" pitchFamily="2" charset="2"/>
              <a:buChar char="q"/>
            </a:pPr>
            <a:r>
              <a:rPr lang="en-US" sz="8000" dirty="0">
                <a:latin typeface="+mn-lt"/>
                <a:cs typeface="Times New Roman" panose="02020603050405020304" pitchFamily="18" charset="0"/>
              </a:rPr>
              <a:t>passports  </a:t>
            </a:r>
          </a:p>
          <a:p>
            <a:pPr marL="615742" lvl="2" indent="-314868">
              <a:buFont typeface="Wingdings" panose="05000000000000000000" pitchFamily="2" charset="2"/>
              <a:buChar char="q"/>
            </a:pPr>
            <a:r>
              <a:rPr lang="en-US" sz="8000" dirty="0">
                <a:latin typeface="+mn-lt"/>
                <a:cs typeface="Times New Roman" panose="02020603050405020304" pitchFamily="18" charset="0"/>
              </a:rPr>
              <a:t>visas </a:t>
            </a:r>
            <a:r>
              <a:rPr lang="en-US" sz="8000" dirty="0" smtClean="0">
                <a:latin typeface="+mn-lt"/>
                <a:cs typeface="Times New Roman" panose="02020603050405020304" pitchFamily="18" charset="0"/>
              </a:rPr>
              <a:t>and permits</a:t>
            </a:r>
            <a:endParaRPr lang="en-US" sz="8000" dirty="0">
              <a:latin typeface="+mn-lt"/>
              <a:cs typeface="Times New Roman" panose="02020603050405020304" pitchFamily="18" charset="0"/>
            </a:endParaRPr>
          </a:p>
          <a:p>
            <a:pPr marL="615742" lvl="2" indent="-314868">
              <a:buFont typeface="Wingdings" panose="05000000000000000000" pitchFamily="2" charset="2"/>
              <a:buChar char="q"/>
            </a:pPr>
            <a:r>
              <a:rPr lang="en-US" sz="8000" dirty="0">
                <a:latin typeface="+mn-lt"/>
                <a:cs typeface="Times New Roman" panose="02020603050405020304" pitchFamily="18" charset="0"/>
              </a:rPr>
              <a:t>birth and education certificates </a:t>
            </a:r>
          </a:p>
          <a:p>
            <a:pPr marL="615742" lvl="2" indent="-314868">
              <a:buFont typeface="Wingdings" panose="05000000000000000000" pitchFamily="2" charset="2"/>
              <a:buChar char="q"/>
            </a:pPr>
            <a:r>
              <a:rPr lang="en-US" sz="8000" dirty="0">
                <a:latin typeface="+mn-lt"/>
                <a:cs typeface="Times New Roman" panose="02020603050405020304" pitchFamily="18" charset="0"/>
              </a:rPr>
              <a:t>examination materials, as well as government stationery and </a:t>
            </a:r>
            <a:r>
              <a:rPr lang="en-US" sz="8000" dirty="0" smtClean="0">
                <a:latin typeface="+mn-lt"/>
                <a:cs typeface="Times New Roman" panose="02020603050405020304" pitchFamily="18" charset="0"/>
              </a:rPr>
              <a:t>publications (</a:t>
            </a:r>
            <a:r>
              <a:rPr lang="en-ZA" sz="8000" dirty="0">
                <a:cs typeface="Times New Roman" panose="02020603050405020304" pitchFamily="18" charset="0"/>
              </a:rPr>
              <a:t>bail receipts, government payment </a:t>
            </a:r>
            <a:r>
              <a:rPr lang="en-ZA" sz="8000" dirty="0" smtClean="0">
                <a:cs typeface="Times New Roman" panose="02020603050405020304" pitchFamily="18" charset="0"/>
              </a:rPr>
              <a:t>vouchers)</a:t>
            </a:r>
            <a:endParaRPr lang="en-ZA" sz="8000" dirty="0">
              <a:cs typeface="Times New Roman" panose="02020603050405020304" pitchFamily="18" charset="0"/>
            </a:endParaRPr>
          </a:p>
          <a:p>
            <a:pPr marL="615742" lvl="2" indent="-314868">
              <a:buFont typeface="Wingdings" panose="05000000000000000000" pitchFamily="2" charset="2"/>
              <a:buChar char="q"/>
            </a:pPr>
            <a:r>
              <a:rPr lang="en-ZA" sz="8000" b="0" dirty="0" smtClean="0">
                <a:solidFill>
                  <a:schemeClr val="tx1"/>
                </a:solidFill>
                <a:latin typeface="+mn-lt"/>
                <a:cs typeface="Times New Roman" panose="02020603050405020304" pitchFamily="18" charset="0"/>
              </a:rPr>
              <a:t>Stocks </a:t>
            </a:r>
            <a:r>
              <a:rPr lang="en-ZA" sz="8000" b="0" dirty="0">
                <a:solidFill>
                  <a:schemeClr val="tx1"/>
                </a:solidFill>
                <a:latin typeface="+mn-lt"/>
                <a:cs typeface="Times New Roman" panose="02020603050405020304" pitchFamily="18" charset="0"/>
              </a:rPr>
              <a:t>items which are critical, highly sensitive and high intrinsic value </a:t>
            </a:r>
            <a:endParaRPr lang="en-ZA" sz="8000" b="0" dirty="0" smtClean="0">
              <a:solidFill>
                <a:schemeClr val="tx1"/>
              </a:solidFill>
              <a:latin typeface="+mn-lt"/>
              <a:cs typeface="Times New Roman" panose="02020603050405020304" pitchFamily="18" charset="0"/>
            </a:endParaRPr>
          </a:p>
          <a:p>
            <a:pPr marL="615742" lvl="2" indent="-314868">
              <a:buFont typeface="Wingdings" panose="05000000000000000000" pitchFamily="2" charset="2"/>
              <a:buChar char="q"/>
            </a:pPr>
            <a:r>
              <a:rPr lang="en-ZA" sz="8000" b="0" dirty="0" smtClean="0">
                <a:solidFill>
                  <a:schemeClr val="tx1"/>
                </a:solidFill>
                <a:latin typeface="+mn-lt"/>
                <a:cs typeface="Times New Roman" panose="02020603050405020304" pitchFamily="18" charset="0"/>
              </a:rPr>
              <a:t>Documents </a:t>
            </a:r>
            <a:r>
              <a:rPr lang="en-ZA" sz="8000" b="0" dirty="0">
                <a:solidFill>
                  <a:schemeClr val="tx1"/>
                </a:solidFill>
                <a:latin typeface="+mn-lt"/>
                <a:cs typeface="Times New Roman" panose="02020603050405020304" pitchFamily="18" charset="0"/>
              </a:rPr>
              <a:t>are owned by key departments and disseminated to all relevant departments</a:t>
            </a:r>
          </a:p>
          <a:p>
            <a:pPr>
              <a:lnSpc>
                <a:spcPct val="120000"/>
              </a:lnSpc>
            </a:pPr>
            <a:endParaRPr lang="en-ZA" altLang="en-US" sz="1983" dirty="0">
              <a:cs typeface="Arial"/>
            </a:endParaRPr>
          </a:p>
          <a:p>
            <a:pPr>
              <a:lnSpc>
                <a:spcPct val="120000"/>
              </a:lnSpc>
            </a:pPr>
            <a:endParaRPr lang="en-ZA" sz="1983" dirty="0">
              <a:cs typeface="Arial"/>
            </a:endParaRPr>
          </a:p>
        </p:txBody>
      </p:sp>
      <p:graphicFrame>
        <p:nvGraphicFramePr>
          <p:cNvPr id="15" name="Content Placeholder 6"/>
          <p:cNvGraphicFramePr>
            <a:graphicFrameLocks noGrp="1"/>
          </p:cNvGraphicFramePr>
          <p:nvPr>
            <p:ph idx="1"/>
            <p:extLst>
              <p:ext uri="{D42A27DB-BD31-4B8C-83A1-F6EECF244321}">
                <p14:modId xmlns:p14="http://schemas.microsoft.com/office/powerpoint/2010/main" xmlns="" val="1250872643"/>
              </p:ext>
            </p:extLst>
          </p:nvPr>
        </p:nvGraphicFramePr>
        <p:xfrm>
          <a:off x="2297087" y="1949182"/>
          <a:ext cx="9056402" cy="2041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itle 1"/>
          <p:cNvSpPr txBox="1">
            <a:spLocks/>
          </p:cNvSpPr>
          <p:nvPr/>
        </p:nvSpPr>
        <p:spPr>
          <a:xfrm>
            <a:off x="299790" y="35223"/>
            <a:ext cx="9937672" cy="835996"/>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altLang="en-US" sz="2400" b="1" dirty="0">
                <a:latin typeface="Times New Roman" panose="02020603050405020304" pitchFamily="18" charset="0"/>
                <a:cs typeface="Times New Roman" panose="02020603050405020304" pitchFamily="18" charset="0"/>
              </a:rPr>
              <a:t>GPW PRODUCTS AND SERVICES</a:t>
            </a:r>
            <a:endParaRPr lang="en-ZA" sz="2400" b="1"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xmlns="" val="18946730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3451806185"/>
              </p:ext>
            </p:extLst>
          </p:nvPr>
        </p:nvGraphicFramePr>
        <p:xfrm>
          <a:off x="123468" y="783692"/>
          <a:ext cx="10464800" cy="4726220"/>
        </p:xfrm>
        <a:graphic>
          <a:graphicData uri="http://schemas.openxmlformats.org/drawingml/2006/table">
            <a:tbl>
              <a:tblPr firstRow="1" firstCol="1" bandRow="1">
                <a:tableStyleId>{5940675A-B579-460E-94D1-54222C63F5DA}</a:tableStyleId>
              </a:tblPr>
              <a:tblGrid>
                <a:gridCol w="2336562">
                  <a:extLst>
                    <a:ext uri="{9D8B030D-6E8A-4147-A177-3AD203B41FA5}">
                      <a16:colId xmlns:a16="http://schemas.microsoft.com/office/drawing/2014/main" xmlns="" val="2719991167"/>
                    </a:ext>
                  </a:extLst>
                </a:gridCol>
                <a:gridCol w="936104">
                  <a:extLst>
                    <a:ext uri="{9D8B030D-6E8A-4147-A177-3AD203B41FA5}">
                      <a16:colId xmlns:a16="http://schemas.microsoft.com/office/drawing/2014/main" xmlns="" val="938590373"/>
                    </a:ext>
                  </a:extLst>
                </a:gridCol>
                <a:gridCol w="1800200">
                  <a:extLst>
                    <a:ext uri="{9D8B030D-6E8A-4147-A177-3AD203B41FA5}">
                      <a16:colId xmlns:a16="http://schemas.microsoft.com/office/drawing/2014/main" xmlns="" val="1471784184"/>
                    </a:ext>
                  </a:extLst>
                </a:gridCol>
                <a:gridCol w="1423712">
                  <a:extLst>
                    <a:ext uri="{9D8B030D-6E8A-4147-A177-3AD203B41FA5}">
                      <a16:colId xmlns:a16="http://schemas.microsoft.com/office/drawing/2014/main" xmlns="" val="4103164078"/>
                    </a:ext>
                  </a:extLst>
                </a:gridCol>
                <a:gridCol w="1024560">
                  <a:extLst>
                    <a:ext uri="{9D8B030D-6E8A-4147-A177-3AD203B41FA5}">
                      <a16:colId xmlns:a16="http://schemas.microsoft.com/office/drawing/2014/main" xmlns="" val="1157983100"/>
                    </a:ext>
                  </a:extLst>
                </a:gridCol>
                <a:gridCol w="1165747">
                  <a:extLst>
                    <a:ext uri="{9D8B030D-6E8A-4147-A177-3AD203B41FA5}">
                      <a16:colId xmlns:a16="http://schemas.microsoft.com/office/drawing/2014/main" xmlns="" val="980571098"/>
                    </a:ext>
                  </a:extLst>
                </a:gridCol>
                <a:gridCol w="1777915">
                  <a:extLst>
                    <a:ext uri="{9D8B030D-6E8A-4147-A177-3AD203B41FA5}">
                      <a16:colId xmlns:a16="http://schemas.microsoft.com/office/drawing/2014/main" xmlns="" val="3030421908"/>
                    </a:ext>
                  </a:extLst>
                </a:gridCol>
              </a:tblGrid>
              <a:tr h="402270">
                <a:tc rowSpan="2">
                  <a:txBody>
                    <a:bodyPr/>
                    <a:lstStyle/>
                    <a:p>
                      <a:pPr marL="0" marR="0">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Reporting period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Annual target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marL="0" marR="0" algn="ctr">
                        <a:lnSpc>
                          <a:spcPct val="115000"/>
                        </a:lnSpc>
                        <a:spcBef>
                          <a:spcPts val="0"/>
                        </a:spcBef>
                        <a:spcAft>
                          <a:spcPts val="1000"/>
                        </a:spcAft>
                      </a:pPr>
                      <a:r>
                        <a:rPr lang="en-US" sz="1400" dirty="0">
                          <a:effectLst/>
                        </a:rPr>
                        <a:t>Quarterly targets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92609937"/>
                  </a:ext>
                </a:extLst>
              </a:tr>
              <a:tr h="4954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rPr>
                        <a:t>1</a:t>
                      </a:r>
                      <a:r>
                        <a:rPr lang="en-US" sz="1400" baseline="30000" dirty="0">
                          <a:effectLst/>
                        </a:rPr>
                        <a:t>st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2nd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3rd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4</a:t>
                      </a:r>
                      <a:r>
                        <a:rPr lang="en-US" sz="1400" baseline="30000" dirty="0">
                          <a:effectLst/>
                        </a:rPr>
                        <a:t>th</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190139641"/>
                  </a:ext>
                </a:extLst>
              </a:tr>
              <a:tr h="1752010">
                <a:tc>
                  <a:txBody>
                    <a:bodyPr/>
                    <a:lstStyle/>
                    <a:p>
                      <a:pPr marL="0" marR="0">
                        <a:lnSpc>
                          <a:spcPct val="115000"/>
                        </a:lnSpc>
                        <a:spcBef>
                          <a:spcPts val="0"/>
                        </a:spcBef>
                        <a:spcAft>
                          <a:spcPts val="1000"/>
                        </a:spcAft>
                      </a:pPr>
                      <a:r>
                        <a:rPr lang="en-US" sz="1400" dirty="0">
                          <a:effectLst/>
                        </a:rPr>
                        <a:t>To protect and secure the assets, people and information of GPW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smtClean="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Implement 100% security risk management programs in accordance with the approved plan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Implement security risk management programs in accordance with the approved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Implement 40%  security risk management programs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Implement 40% security risk management programs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Implement 20% security risk management programs in accordance with the approved plan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1912278"/>
                  </a:ext>
                </a:extLst>
              </a:tr>
              <a:tr h="864095">
                <a:tc>
                  <a:txBody>
                    <a:bodyPr/>
                    <a:lstStyle/>
                    <a:p>
                      <a:pPr marL="0" marR="0">
                        <a:lnSpc>
                          <a:spcPct val="115000"/>
                        </a:lnSpc>
                        <a:spcBef>
                          <a:spcPts val="0"/>
                        </a:spcBef>
                        <a:spcAft>
                          <a:spcPts val="1000"/>
                        </a:spcAft>
                      </a:pPr>
                      <a:r>
                        <a:rPr lang="en-US" sz="1400" dirty="0">
                          <a:effectLst/>
                        </a:rPr>
                        <a:t>Percentage of annual internal audit plan implemented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effectLst/>
                        </a:rPr>
                        <a:t>Annually</a:t>
                      </a:r>
                      <a:endParaRPr lang="en-US" sz="1400" dirty="0" smtClean="0">
                        <a:effectLst/>
                        <a:latin typeface="+mn-lt"/>
                        <a:ea typeface="Times New Roman" panose="02020603050405020304" pitchFamily="18" charset="0"/>
                        <a:cs typeface="Times New Roman" panose="02020603050405020304" pitchFamily="18" charset="0"/>
                      </a:endParaRPr>
                    </a:p>
                    <a:p>
                      <a:endParaRPr lang="en-ZA" dirty="0" smtClean="0"/>
                    </a:p>
                  </a:txBody>
                  <a:tcPr marL="68580" marR="68580" marT="0" marB="0" anchor="ctr"/>
                </a:tc>
                <a:tc>
                  <a:txBody>
                    <a:bodyPr/>
                    <a:lstStyle/>
                    <a:p>
                      <a:pPr marL="0" marR="0">
                        <a:lnSpc>
                          <a:spcPct val="115000"/>
                        </a:lnSpc>
                        <a:spcBef>
                          <a:spcPts val="0"/>
                        </a:spcBef>
                        <a:spcAft>
                          <a:spcPts val="1000"/>
                        </a:spcAft>
                      </a:pPr>
                      <a:r>
                        <a:rPr lang="en-US" sz="1400" dirty="0">
                          <a:effectLst/>
                        </a:rPr>
                        <a:t>90% of annual internal audit plan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90% of annual internal audit plan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39669145"/>
                  </a:ext>
                </a:extLst>
              </a:tr>
              <a:tr h="731081">
                <a:tc>
                  <a:txBody>
                    <a:bodyPr/>
                    <a:lstStyle/>
                    <a:p>
                      <a:pPr marL="0" marR="0">
                        <a:lnSpc>
                          <a:spcPct val="115000"/>
                        </a:lnSpc>
                        <a:spcBef>
                          <a:spcPts val="0"/>
                        </a:spcBef>
                        <a:spcAft>
                          <a:spcPts val="1000"/>
                        </a:spcAft>
                      </a:pPr>
                      <a:r>
                        <a:rPr lang="en-US" sz="1400" dirty="0">
                          <a:effectLst/>
                        </a:rPr>
                        <a:t>Percentage of annual risk &amp; compliance plan implemented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1000"/>
                        </a:spcAft>
                      </a:pPr>
                      <a:r>
                        <a:rPr lang="en-US" sz="1400" dirty="0">
                          <a:effectLst/>
                        </a:rPr>
                        <a:t>100 % of annual risk &amp; compliance plan as approved by the Risk Committee,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100 % of annual risk &amp; compliance plan as approved by the Risk Committee, implemented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87754615"/>
                  </a:ext>
                </a:extLst>
              </a:tr>
            </a:tbl>
          </a:graphicData>
        </a:graphic>
      </p:graphicFrame>
      <p:sp>
        <p:nvSpPr>
          <p:cNvPr id="7" name="TextBox 2"/>
          <p:cNvSpPr txBox="1"/>
          <p:nvPr/>
        </p:nvSpPr>
        <p:spPr>
          <a:xfrm>
            <a:off x="299790" y="228981"/>
            <a:ext cx="9793088" cy="325730"/>
          </a:xfrm>
          <a:prstGeom prst="rect">
            <a:avLst/>
          </a:prstGeom>
          <a:noFill/>
        </p:spPr>
        <p:txBody>
          <a:bodyPr vert="horz" wrap="square" lIns="0" tIns="0" rIns="0" bIns="0" rtlCol="0">
            <a:spAutoFit/>
          </a:bodyPr>
          <a:lstStyle/>
          <a:p>
            <a:pPr algn="ctr">
              <a:lnSpc>
                <a:spcPts val="2700"/>
              </a:lnSpc>
            </a:pPr>
            <a:r>
              <a:rPr lang="en-CA" sz="2000" b="1" spc="-20" dirty="0" smtClean="0">
                <a:cs typeface="Times New Roman"/>
              </a:rPr>
              <a:t>GPW’S TARGETS : BRANCH STRATEGIC MANAGEMENT AND OFFICE OF CEO </a:t>
            </a:r>
            <a:endParaRPr lang="en-CA" sz="2000" b="1"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40</a:t>
            </a:fld>
            <a:endParaRPr lang="en-CA" dirty="0"/>
          </a:p>
        </p:txBody>
      </p:sp>
    </p:spTree>
    <p:extLst>
      <p:ext uri="{BB962C8B-B14F-4D97-AF65-F5344CB8AC3E}">
        <p14:creationId xmlns:p14="http://schemas.microsoft.com/office/powerpoint/2010/main" xmlns="" val="2756098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7" name="Rectangle 6"/>
          <p:cNvSpPr/>
          <p:nvPr/>
        </p:nvSpPr>
        <p:spPr>
          <a:xfrm>
            <a:off x="580356" y="3148568"/>
            <a:ext cx="9800554" cy="584775"/>
          </a:xfrm>
          <a:prstGeom prst="rect">
            <a:avLst/>
          </a:prstGeom>
        </p:spPr>
        <p:txBody>
          <a:bodyPr wrap="square">
            <a:spAutoFit/>
          </a:bodyPr>
          <a:lstStyle/>
          <a:p>
            <a:pPr algn="ctr" fontAlgn="t"/>
            <a:r>
              <a:rPr lang="en-US" sz="3200" b="1" dirty="0">
                <a:solidFill>
                  <a:srgbClr val="000000"/>
                </a:solidFill>
                <a:latin typeface="Times New Roman" panose="02020603050405020304" pitchFamily="18" charset="0"/>
                <a:cs typeface="Times New Roman" panose="02020603050405020304" pitchFamily="18" charset="0"/>
              </a:rPr>
              <a:t>BRANCH: </a:t>
            </a:r>
            <a:r>
              <a:rPr lang="en-US" sz="3200" b="1" dirty="0" smtClean="0">
                <a:solidFill>
                  <a:srgbClr val="000000"/>
                </a:solidFill>
                <a:latin typeface="Times New Roman" panose="02020603050405020304" pitchFamily="18" charset="0"/>
                <a:cs typeface="Times New Roman" panose="02020603050405020304" pitchFamily="18" charset="0"/>
              </a:rPr>
              <a:t>FINANCIAL SERVICES</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41</a:t>
            </a:fld>
            <a:endParaRPr lang="en-CA" dirty="0"/>
          </a:p>
        </p:txBody>
      </p:sp>
    </p:spTree>
    <p:extLst>
      <p:ext uri="{BB962C8B-B14F-4D97-AF65-F5344CB8AC3E}">
        <p14:creationId xmlns:p14="http://schemas.microsoft.com/office/powerpoint/2010/main" xmlns="" val="304732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9" name="TextBox 2"/>
          <p:cNvSpPr txBox="1"/>
          <p:nvPr/>
        </p:nvSpPr>
        <p:spPr>
          <a:xfrm>
            <a:off x="871786" y="201204"/>
            <a:ext cx="9077076" cy="346249"/>
          </a:xfrm>
          <a:prstGeom prst="rect">
            <a:avLst/>
          </a:prstGeom>
          <a:noFill/>
        </p:spPr>
        <p:txBody>
          <a:bodyPr vert="horz" wrap="square" lIns="0" tIns="0" rIns="0" bIns="0" rtlCol="0">
            <a:spAutoFit/>
          </a:bodyPr>
          <a:lstStyle/>
          <a:p>
            <a:pPr algn="ctr">
              <a:lnSpc>
                <a:spcPts val="2700"/>
              </a:lnSpc>
            </a:pPr>
            <a:r>
              <a:rPr lang="en-CA" sz="2209" b="1" spc="-20" dirty="0" smtClean="0">
                <a:latin typeface="Times New Roman"/>
                <a:cs typeface="Times New Roman"/>
              </a:rPr>
              <a:t>GPW’S TARGETS PER BRANCH: 2017/18 – FINANCIAL SERVICES</a:t>
            </a:r>
            <a:endParaRPr lang="en-CA" sz="2376" b="1" dirty="0"/>
          </a:p>
        </p:txBody>
      </p:sp>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19845586"/>
              </p:ext>
            </p:extLst>
          </p:nvPr>
        </p:nvGraphicFramePr>
        <p:xfrm>
          <a:off x="235540" y="735063"/>
          <a:ext cx="10240655" cy="5701379"/>
        </p:xfrm>
        <a:graphic>
          <a:graphicData uri="http://schemas.openxmlformats.org/drawingml/2006/table">
            <a:tbl>
              <a:tblPr/>
              <a:tblGrid>
                <a:gridCol w="3232602">
                  <a:extLst>
                    <a:ext uri="{9D8B030D-6E8A-4147-A177-3AD203B41FA5}">
                      <a16:colId xmlns:a16="http://schemas.microsoft.com/office/drawing/2014/main" xmlns="" val="1160854034"/>
                    </a:ext>
                  </a:extLst>
                </a:gridCol>
                <a:gridCol w="1656184">
                  <a:extLst>
                    <a:ext uri="{9D8B030D-6E8A-4147-A177-3AD203B41FA5}">
                      <a16:colId xmlns:a16="http://schemas.microsoft.com/office/drawing/2014/main" xmlns="" val="657214813"/>
                    </a:ext>
                  </a:extLst>
                </a:gridCol>
                <a:gridCol w="1728192">
                  <a:extLst>
                    <a:ext uri="{9D8B030D-6E8A-4147-A177-3AD203B41FA5}">
                      <a16:colId xmlns:a16="http://schemas.microsoft.com/office/drawing/2014/main" xmlns="" val="1979078035"/>
                    </a:ext>
                  </a:extLst>
                </a:gridCol>
                <a:gridCol w="1944216">
                  <a:extLst>
                    <a:ext uri="{9D8B030D-6E8A-4147-A177-3AD203B41FA5}">
                      <a16:colId xmlns:a16="http://schemas.microsoft.com/office/drawing/2014/main" xmlns="" val="146813510"/>
                    </a:ext>
                  </a:extLst>
                </a:gridCol>
                <a:gridCol w="1679461">
                  <a:extLst>
                    <a:ext uri="{9D8B030D-6E8A-4147-A177-3AD203B41FA5}">
                      <a16:colId xmlns:a16="http://schemas.microsoft.com/office/drawing/2014/main" xmlns="" val="2944771239"/>
                    </a:ext>
                  </a:extLst>
                </a:gridCol>
              </a:tblGrid>
              <a:tr h="364874">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Further develop the government component (SOC)</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325366">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357866">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752768">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Clean audit report</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Maintain unqualified audit opinion for 2016/17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Maintain unqualified audit opinion for 2017/18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Maintain unqualified audit opinion for 2018/19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976830">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Operating cost as percentage of revenue</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18%</a:t>
                      </a:r>
                    </a:p>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 Operating cost as percentage of </a:t>
                      </a:r>
                      <a:r>
                        <a:rPr lang="en-US" sz="1400" dirty="0" smtClean="0">
                          <a:effectLst/>
                          <a:latin typeface="+mn-lt"/>
                          <a:ea typeface="Times New Roman" panose="02020603050405020304" pitchFamily="18" charset="0"/>
                          <a:cs typeface="Times New Roman" panose="02020603050405020304" pitchFamily="18" charset="0"/>
                        </a:rPr>
                        <a:t>revenue</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17.6% Operating cost as percentage of revenue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18% Operating cost as percentage of revenue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994947"/>
                  </a:ext>
                </a:extLst>
              </a:tr>
              <a:tr h="953923">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Gross profit margin</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28% gross profit margin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25.5% gross profit margin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27.3% gross profit margin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4593648"/>
                  </a:ext>
                </a:extLst>
              </a:tr>
              <a:tr h="844327">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Debtor collection period</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80 days debtor collection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80 days debtor collection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80 days debtor collection period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065092"/>
                  </a:ext>
                </a:extLst>
              </a:tr>
              <a:tr h="1003690">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Maintain a positive working capital ratio</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5 Positive working capital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5 Positive working capital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5 Positive working capital ratio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3292137"/>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42</a:t>
            </a:fld>
            <a:endParaRPr lang="en-CA" dirty="0"/>
          </a:p>
        </p:txBody>
      </p:sp>
    </p:spTree>
    <p:extLst>
      <p:ext uri="{BB962C8B-B14F-4D97-AF65-F5344CB8AC3E}">
        <p14:creationId xmlns:p14="http://schemas.microsoft.com/office/powerpoint/2010/main" xmlns="" val="2426221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9" name="TextBox 2"/>
          <p:cNvSpPr txBox="1"/>
          <p:nvPr/>
        </p:nvSpPr>
        <p:spPr>
          <a:xfrm>
            <a:off x="215900" y="165412"/>
            <a:ext cx="9732962" cy="346249"/>
          </a:xfrm>
          <a:prstGeom prst="rect">
            <a:avLst/>
          </a:prstGeom>
          <a:noFill/>
        </p:spPr>
        <p:txBody>
          <a:bodyPr vert="horz" wrap="square" lIns="0" tIns="0" rIns="0" bIns="0" rtlCol="0">
            <a:spAutoFit/>
          </a:bodyPr>
          <a:lstStyle/>
          <a:p>
            <a:pPr>
              <a:lnSpc>
                <a:spcPts val="2700"/>
              </a:lnSpc>
            </a:pPr>
            <a:r>
              <a:rPr lang="en-CA" sz="2209" b="1" spc="-20" dirty="0" smtClean="0">
                <a:latin typeface="Times New Roman"/>
                <a:cs typeface="Times New Roman"/>
              </a:rPr>
              <a:t>GPW’S TARGETS PER BRANCH: 2017/18 – FINANCIAL SERVICES</a:t>
            </a:r>
            <a:endParaRPr lang="en-CA" sz="2376" b="1" dirty="0"/>
          </a:p>
        </p:txBody>
      </p:sp>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781456459"/>
              </p:ext>
            </p:extLst>
          </p:nvPr>
        </p:nvGraphicFramePr>
        <p:xfrm>
          <a:off x="371799" y="677072"/>
          <a:ext cx="9937103" cy="4829370"/>
        </p:xfrm>
        <a:graphic>
          <a:graphicData uri="http://schemas.openxmlformats.org/drawingml/2006/table">
            <a:tbl>
              <a:tblPr/>
              <a:tblGrid>
                <a:gridCol w="3101579">
                  <a:extLst>
                    <a:ext uri="{9D8B030D-6E8A-4147-A177-3AD203B41FA5}">
                      <a16:colId xmlns:a16="http://schemas.microsoft.com/office/drawing/2014/main" xmlns="" val="1160854034"/>
                    </a:ext>
                  </a:extLst>
                </a:gridCol>
                <a:gridCol w="1753065">
                  <a:extLst>
                    <a:ext uri="{9D8B030D-6E8A-4147-A177-3AD203B41FA5}">
                      <a16:colId xmlns:a16="http://schemas.microsoft.com/office/drawing/2014/main" xmlns="" val="657214813"/>
                    </a:ext>
                  </a:extLst>
                </a:gridCol>
                <a:gridCol w="1618214">
                  <a:extLst>
                    <a:ext uri="{9D8B030D-6E8A-4147-A177-3AD203B41FA5}">
                      <a16:colId xmlns:a16="http://schemas.microsoft.com/office/drawing/2014/main" xmlns="" val="1979078035"/>
                    </a:ext>
                  </a:extLst>
                </a:gridCol>
                <a:gridCol w="1556038">
                  <a:extLst>
                    <a:ext uri="{9D8B030D-6E8A-4147-A177-3AD203B41FA5}">
                      <a16:colId xmlns:a16="http://schemas.microsoft.com/office/drawing/2014/main" xmlns="" val="146813510"/>
                    </a:ext>
                  </a:extLst>
                </a:gridCol>
                <a:gridCol w="1908207">
                  <a:extLst>
                    <a:ext uri="{9D8B030D-6E8A-4147-A177-3AD203B41FA5}">
                      <a16:colId xmlns:a16="http://schemas.microsoft.com/office/drawing/2014/main" xmlns="" val="2944771239"/>
                    </a:ext>
                  </a:extLst>
                </a:gridCol>
              </a:tblGrid>
              <a:tr h="494086">
                <a:tc gridSpan="5">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1" i="0" u="none" strike="noStrike" dirty="0" smtClean="0">
                          <a:solidFill>
                            <a:srgbClr val="000000"/>
                          </a:solidFill>
                          <a:effectLst/>
                          <a:latin typeface="+mn-lt"/>
                          <a:cs typeface="Times New Roman" panose="02020603050405020304" pitchFamily="18" charset="0"/>
                        </a:rPr>
                        <a:t>Further develop the government component (SOC)</a:t>
                      </a:r>
                    </a:p>
                    <a:p>
                      <a:pPr algn="l" fontAlgn="t"/>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493659">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353405">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968801">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Inventory turnover ratio</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Calibri" panose="020F0502020204030204" pitchFamily="34" charset="0"/>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Calibri" panose="020F0502020204030204" pitchFamily="34" charset="0"/>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1291734">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Number of SLA’s concluded with external customers and suppliers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Conclude SLA’s with 10 external customers 10 suppliers</a:t>
                      </a:r>
                      <a:r>
                        <a:rPr lang="en-US" sz="1400" dirty="0">
                          <a:effectLst/>
                          <a:latin typeface="+mn-lt"/>
                          <a:ea typeface="Times New Roman" panose="02020603050405020304" pitchFamily="18" charset="0"/>
                          <a:cs typeface="Arial" panose="020B0604020202020204" pitchFamily="34"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Conclude SLA’s with 10 external customers 10 suppliers</a:t>
                      </a:r>
                      <a:r>
                        <a:rPr lang="en-US" sz="1400" dirty="0">
                          <a:effectLst/>
                          <a:latin typeface="+mn-lt"/>
                          <a:ea typeface="Times New Roman" panose="02020603050405020304" pitchFamily="18" charset="0"/>
                          <a:cs typeface="Arial" panose="020B0604020202020204" pitchFamily="34" charset="0"/>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Conclude SLA’s with 10 external customers 10 suppliers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994947"/>
                  </a:ext>
                </a:extLst>
              </a:tr>
              <a:tr h="1227685">
                <a:tc>
                  <a:txBody>
                    <a:bodyPr/>
                    <a:lstStyle/>
                    <a:p>
                      <a:r>
                        <a:rPr lang="en-US" sz="1400" b="0" dirty="0" smtClean="0">
                          <a:solidFill>
                            <a:schemeClr val="tx1"/>
                          </a:solidFill>
                          <a:latin typeface="+mn-lt"/>
                          <a:cs typeface="Times New Roman" panose="02020603050405020304" pitchFamily="18" charset="0"/>
                        </a:rPr>
                        <a:t>Provide quality financial and supply chain management services in compliance with legislation and stakeholders needs to contribute towards financial sustainability</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Return on capital investment</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Calibri" panose="020F0502020204030204" pitchFamily="34" charset="0"/>
                        </a:rPr>
                        <a:t>19% return on capital investment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Calibri" panose="020F0502020204030204" pitchFamily="34" charset="0"/>
                        </a:rPr>
                        <a:t>16% return on capital investment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Calibri" panose="020F0502020204030204" pitchFamily="34" charset="0"/>
                        </a:rPr>
                        <a:t>17% return on capital investment</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4593648"/>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43</a:t>
            </a:fld>
            <a:endParaRPr lang="en-CA" dirty="0"/>
          </a:p>
        </p:txBody>
      </p:sp>
    </p:spTree>
    <p:extLst>
      <p:ext uri="{BB962C8B-B14F-4D97-AF65-F5344CB8AC3E}">
        <p14:creationId xmlns:p14="http://schemas.microsoft.com/office/powerpoint/2010/main" xmlns="" val="1295041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12" name="TextBox 2"/>
          <p:cNvSpPr txBox="1"/>
          <p:nvPr/>
        </p:nvSpPr>
        <p:spPr>
          <a:xfrm>
            <a:off x="215900" y="105073"/>
            <a:ext cx="9732962" cy="346249"/>
          </a:xfrm>
          <a:prstGeom prst="rect">
            <a:avLst/>
          </a:prstGeom>
          <a:noFill/>
        </p:spPr>
        <p:txBody>
          <a:bodyPr vert="horz" wrap="square" lIns="0" tIns="0" rIns="0" bIns="0" rtlCol="0">
            <a:spAutoFit/>
          </a:bodyPr>
          <a:lstStyle/>
          <a:p>
            <a:pPr>
              <a:lnSpc>
                <a:spcPts val="2700"/>
              </a:lnSpc>
            </a:pPr>
            <a:r>
              <a:rPr lang="en-CA" sz="2209" b="1" spc="-20" dirty="0" smtClean="0">
                <a:latin typeface="Times New Roman"/>
                <a:cs typeface="Times New Roman"/>
              </a:rPr>
              <a:t>GPW’S TARGETS PER BRANCH: 2017/18 – FINANCIAL SERVICES</a:t>
            </a:r>
            <a:endParaRPr lang="en-CA" sz="2376" b="1" dirty="0"/>
          </a:p>
        </p:txBody>
      </p:sp>
      <p:graphicFrame>
        <p:nvGraphicFramePr>
          <p:cNvPr id="3" name="Table 2"/>
          <p:cNvGraphicFramePr>
            <a:graphicFrameLocks noGrp="1"/>
          </p:cNvGraphicFramePr>
          <p:nvPr>
            <p:extLst>
              <p:ext uri="{D42A27DB-BD31-4B8C-83A1-F6EECF244321}">
                <p14:modId xmlns:p14="http://schemas.microsoft.com/office/powerpoint/2010/main" xmlns="" val="3682112834"/>
              </p:ext>
            </p:extLst>
          </p:nvPr>
        </p:nvGraphicFramePr>
        <p:xfrm>
          <a:off x="215899" y="556395"/>
          <a:ext cx="10381032" cy="6161906"/>
        </p:xfrm>
        <a:graphic>
          <a:graphicData uri="http://schemas.openxmlformats.org/drawingml/2006/table">
            <a:tbl>
              <a:tblPr firstRow="1" firstCol="1" bandRow="1">
                <a:tableStyleId>{5940675A-B579-460E-94D1-54222C63F5DA}</a:tableStyleId>
              </a:tblPr>
              <a:tblGrid>
                <a:gridCol w="1777575">
                  <a:extLst>
                    <a:ext uri="{9D8B030D-6E8A-4147-A177-3AD203B41FA5}">
                      <a16:colId xmlns:a16="http://schemas.microsoft.com/office/drawing/2014/main" xmlns="" val="2024018003"/>
                    </a:ext>
                  </a:extLst>
                </a:gridCol>
                <a:gridCol w="1187836">
                  <a:extLst>
                    <a:ext uri="{9D8B030D-6E8A-4147-A177-3AD203B41FA5}">
                      <a16:colId xmlns:a16="http://schemas.microsoft.com/office/drawing/2014/main" xmlns="" val="2891746317"/>
                    </a:ext>
                  </a:extLst>
                </a:gridCol>
                <a:gridCol w="1482705">
                  <a:extLst>
                    <a:ext uri="{9D8B030D-6E8A-4147-A177-3AD203B41FA5}">
                      <a16:colId xmlns:a16="http://schemas.microsoft.com/office/drawing/2014/main" xmlns="" val="849903975"/>
                    </a:ext>
                  </a:extLst>
                </a:gridCol>
                <a:gridCol w="1482705">
                  <a:extLst>
                    <a:ext uri="{9D8B030D-6E8A-4147-A177-3AD203B41FA5}">
                      <a16:colId xmlns:a16="http://schemas.microsoft.com/office/drawing/2014/main" xmlns="" val="2095859697"/>
                    </a:ext>
                  </a:extLst>
                </a:gridCol>
                <a:gridCol w="1482705">
                  <a:extLst>
                    <a:ext uri="{9D8B030D-6E8A-4147-A177-3AD203B41FA5}">
                      <a16:colId xmlns:a16="http://schemas.microsoft.com/office/drawing/2014/main" xmlns="" val="3851512165"/>
                    </a:ext>
                  </a:extLst>
                </a:gridCol>
                <a:gridCol w="1483753">
                  <a:extLst>
                    <a:ext uri="{9D8B030D-6E8A-4147-A177-3AD203B41FA5}">
                      <a16:colId xmlns:a16="http://schemas.microsoft.com/office/drawing/2014/main" xmlns="" val="3679871112"/>
                    </a:ext>
                  </a:extLst>
                </a:gridCol>
                <a:gridCol w="1483753">
                  <a:extLst>
                    <a:ext uri="{9D8B030D-6E8A-4147-A177-3AD203B41FA5}">
                      <a16:colId xmlns:a16="http://schemas.microsoft.com/office/drawing/2014/main" xmlns="" val="547587205"/>
                    </a:ext>
                  </a:extLst>
                </a:gridCol>
              </a:tblGrid>
              <a:tr h="416568">
                <a:tc rowSpan="2">
                  <a:txBody>
                    <a:bodyPr/>
                    <a:lstStyle/>
                    <a:p>
                      <a:pPr marL="0" marR="0" algn="l">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gn="l">
                        <a:lnSpc>
                          <a:spcPct val="115000"/>
                        </a:lnSpc>
                        <a:spcBef>
                          <a:spcPts val="0"/>
                        </a:spcBef>
                        <a:spcAft>
                          <a:spcPts val="1000"/>
                        </a:spcAft>
                      </a:pPr>
                      <a:r>
                        <a:rPr lang="en-US" sz="1400" dirty="0">
                          <a:effectLst/>
                        </a:rPr>
                        <a:t>Reporting period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gn="l">
                        <a:lnSpc>
                          <a:spcPct val="115000"/>
                        </a:lnSpc>
                        <a:spcBef>
                          <a:spcPts val="0"/>
                        </a:spcBef>
                        <a:spcAft>
                          <a:spcPts val="1000"/>
                        </a:spcAft>
                      </a:pPr>
                      <a:r>
                        <a:rPr lang="en-US" sz="1400" dirty="0">
                          <a:effectLst/>
                        </a:rPr>
                        <a:t>Annual target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marL="0" marR="0" algn="l">
                        <a:lnSpc>
                          <a:spcPct val="115000"/>
                        </a:lnSpc>
                        <a:spcBef>
                          <a:spcPts val="0"/>
                        </a:spcBef>
                        <a:spcAft>
                          <a:spcPts val="1000"/>
                        </a:spcAft>
                      </a:pPr>
                      <a:r>
                        <a:rPr lang="en-US" sz="1400" dirty="0">
                          <a:effectLst/>
                        </a:rPr>
                        <a:t>Quarterly targets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13217740"/>
                  </a:ext>
                </a:extLst>
              </a:tr>
              <a:tr h="5064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1000"/>
                        </a:spcAft>
                      </a:pPr>
                      <a:r>
                        <a:rPr lang="en-US" sz="1400" dirty="0">
                          <a:effectLst/>
                        </a:rPr>
                        <a:t>1st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l">
                        <a:lnSpc>
                          <a:spcPct val="115000"/>
                        </a:lnSpc>
                        <a:spcBef>
                          <a:spcPts val="0"/>
                        </a:spcBef>
                        <a:spcAft>
                          <a:spcPts val="1000"/>
                        </a:spcAft>
                      </a:pPr>
                      <a:r>
                        <a:rPr lang="en-US" sz="1400" dirty="0">
                          <a:effectLst/>
                        </a:rPr>
                        <a:t>2nd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l">
                        <a:lnSpc>
                          <a:spcPct val="115000"/>
                        </a:lnSpc>
                        <a:spcBef>
                          <a:spcPts val="0"/>
                        </a:spcBef>
                        <a:spcAft>
                          <a:spcPts val="1000"/>
                        </a:spcAft>
                      </a:pPr>
                      <a:r>
                        <a:rPr lang="en-US" sz="1400" dirty="0">
                          <a:effectLst/>
                        </a:rPr>
                        <a:t>3rd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l">
                        <a:lnSpc>
                          <a:spcPct val="115000"/>
                        </a:lnSpc>
                        <a:spcBef>
                          <a:spcPts val="0"/>
                        </a:spcBef>
                        <a:spcAft>
                          <a:spcPts val="1000"/>
                        </a:spcAft>
                      </a:pPr>
                      <a:r>
                        <a:rPr lang="en-US" sz="1400" dirty="0">
                          <a:effectLst/>
                        </a:rPr>
                        <a:t>4</a:t>
                      </a:r>
                      <a:r>
                        <a:rPr lang="en-US" sz="1400" baseline="30000" dirty="0">
                          <a:effectLst/>
                        </a:rPr>
                        <a:t>th</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3800167065"/>
                  </a:ext>
                </a:extLst>
              </a:tr>
              <a:tr h="1124425">
                <a:tc>
                  <a:txBody>
                    <a:bodyPr/>
                    <a:lstStyle/>
                    <a:p>
                      <a:pPr marL="0" marR="0" algn="l">
                        <a:lnSpc>
                          <a:spcPct val="115000"/>
                        </a:lnSpc>
                        <a:spcBef>
                          <a:spcPts val="0"/>
                        </a:spcBef>
                        <a:spcAft>
                          <a:spcPts val="1000"/>
                        </a:spcAft>
                      </a:pPr>
                      <a:r>
                        <a:rPr lang="en-US" sz="1400" dirty="0">
                          <a:effectLst/>
                        </a:rPr>
                        <a:t>Clean audit report</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Annually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Maintain unqualified audit opinion for 2016/17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Maintain unqualified audit opinion for 2016/17</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91526928"/>
                  </a:ext>
                </a:extLst>
              </a:tr>
              <a:tr h="1124425">
                <a:tc>
                  <a:txBody>
                    <a:bodyPr/>
                    <a:lstStyle/>
                    <a:p>
                      <a:pPr marL="0" marR="0" algn="l">
                        <a:lnSpc>
                          <a:spcPct val="115000"/>
                        </a:lnSpc>
                        <a:spcBef>
                          <a:spcPts val="0"/>
                        </a:spcBef>
                        <a:spcAft>
                          <a:spcPts val="0"/>
                        </a:spcAft>
                      </a:pPr>
                      <a:r>
                        <a:rPr lang="en-US" sz="1400" dirty="0">
                          <a:effectLst/>
                        </a:rPr>
                        <a:t>Operating cost as percentage of revenue</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rPr>
                        <a:t>18% Operating cost as percentage of revenue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15.9% Operating cost as percentage of revenue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18.4% Operating cost as percentage of revenue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18.5% Operating cost as percentage of revenue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19.1% Operating cost as percentage of revenue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615347554"/>
                  </a:ext>
                </a:extLst>
              </a:tr>
              <a:tr h="741140">
                <a:tc>
                  <a:txBody>
                    <a:bodyPr/>
                    <a:lstStyle/>
                    <a:p>
                      <a:pPr marL="0" marR="0" algn="l">
                        <a:lnSpc>
                          <a:spcPct val="115000"/>
                        </a:lnSpc>
                        <a:spcBef>
                          <a:spcPts val="0"/>
                        </a:spcBef>
                        <a:spcAft>
                          <a:spcPts val="0"/>
                        </a:spcAft>
                      </a:pPr>
                      <a:r>
                        <a:rPr lang="en-US" sz="1400" dirty="0">
                          <a:effectLst/>
                        </a:rPr>
                        <a:t>Gross profit margin</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rPr>
                        <a:t>28% gross profit margin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48.6% gross profit margin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21.4% gross profit margin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21.2% gross profit margin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20.7% gross profit margin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25835077"/>
                  </a:ext>
                </a:extLst>
              </a:tr>
              <a:tr h="1124425">
                <a:tc>
                  <a:txBody>
                    <a:bodyPr/>
                    <a:lstStyle/>
                    <a:p>
                      <a:pPr marL="0" marR="0" algn="l">
                        <a:lnSpc>
                          <a:spcPct val="115000"/>
                        </a:lnSpc>
                        <a:spcBef>
                          <a:spcPts val="0"/>
                        </a:spcBef>
                        <a:spcAft>
                          <a:spcPts val="0"/>
                        </a:spcAft>
                      </a:pPr>
                      <a:r>
                        <a:rPr lang="en-US" sz="1400" dirty="0">
                          <a:effectLst/>
                        </a:rPr>
                        <a:t>Debtor collection period</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rPr>
                        <a:t>80 days Debtor collection period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80 days Debtor collection period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80 days Debtor collection period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80 days Debtor collection period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80 days Debtor collection period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19227039"/>
                  </a:ext>
                </a:extLst>
              </a:tr>
              <a:tr h="1124425">
                <a:tc>
                  <a:txBody>
                    <a:bodyPr/>
                    <a:lstStyle/>
                    <a:p>
                      <a:pPr marL="0" marR="0" algn="l">
                        <a:lnSpc>
                          <a:spcPct val="115000"/>
                        </a:lnSpc>
                        <a:spcBef>
                          <a:spcPts val="0"/>
                        </a:spcBef>
                        <a:spcAft>
                          <a:spcPts val="0"/>
                        </a:spcAft>
                      </a:pPr>
                      <a:r>
                        <a:rPr lang="en-US" sz="1400" dirty="0">
                          <a:effectLst/>
                        </a:rPr>
                        <a:t>Maintain a positive working capital ratio</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1000"/>
                        </a:spcAft>
                      </a:pPr>
                      <a:r>
                        <a:rPr lang="en-US" sz="1400" dirty="0">
                          <a:effectLst/>
                        </a:rPr>
                        <a:t>Quarterly</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tabLst>
                          <a:tab pos="457200" algn="l"/>
                          <a:tab pos="914400" algn="l"/>
                          <a:tab pos="1371600" algn="l"/>
                          <a:tab pos="1828800" algn="l"/>
                          <a:tab pos="2667000" algn="l"/>
                        </a:tabLst>
                      </a:pPr>
                      <a:r>
                        <a:rPr lang="en-US" sz="1400" dirty="0">
                          <a:effectLst/>
                        </a:rPr>
                        <a:t>5 Positive working capital ratio maintained</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effectLst/>
                        </a:rPr>
                        <a:t>5 Positive working capital ratio maintained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5 Positive working capital ratio maintained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5 Positive working capital ratio maintained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400" dirty="0">
                          <a:effectLst/>
                        </a:rPr>
                        <a:t>5 Positive working capital ratio maintained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1223920"/>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44</a:t>
            </a:fld>
            <a:endParaRPr lang="en-CA" dirty="0"/>
          </a:p>
        </p:txBody>
      </p:sp>
    </p:spTree>
    <p:extLst>
      <p:ext uri="{BB962C8B-B14F-4D97-AF65-F5344CB8AC3E}">
        <p14:creationId xmlns:p14="http://schemas.microsoft.com/office/powerpoint/2010/main" xmlns="" val="2739051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12" name="TextBox 2"/>
          <p:cNvSpPr txBox="1"/>
          <p:nvPr/>
        </p:nvSpPr>
        <p:spPr>
          <a:xfrm>
            <a:off x="561685" y="110442"/>
            <a:ext cx="9948986" cy="346249"/>
          </a:xfrm>
          <a:prstGeom prst="rect">
            <a:avLst/>
          </a:prstGeom>
          <a:noFill/>
        </p:spPr>
        <p:txBody>
          <a:bodyPr vert="horz" wrap="square" lIns="0" tIns="0" rIns="0" bIns="0" rtlCol="0">
            <a:spAutoFit/>
          </a:bodyPr>
          <a:lstStyle/>
          <a:p>
            <a:pPr>
              <a:lnSpc>
                <a:spcPts val="2700"/>
              </a:lnSpc>
            </a:pPr>
            <a:r>
              <a:rPr lang="en-CA" sz="2209" b="1" spc="-20" dirty="0" smtClean="0">
                <a:latin typeface="Times New Roman"/>
                <a:cs typeface="Times New Roman"/>
              </a:rPr>
              <a:t>GPW’S TARGETS PER BRANCH: 2017/18 – FINANCIAL SERVICES</a:t>
            </a:r>
            <a:endParaRPr lang="en-CA" sz="2376" b="1" dirty="0"/>
          </a:p>
        </p:txBody>
      </p:sp>
      <p:graphicFrame>
        <p:nvGraphicFramePr>
          <p:cNvPr id="4" name="Table 3"/>
          <p:cNvGraphicFramePr>
            <a:graphicFrameLocks noGrp="1"/>
          </p:cNvGraphicFramePr>
          <p:nvPr>
            <p:extLst>
              <p:ext uri="{D42A27DB-BD31-4B8C-83A1-F6EECF244321}">
                <p14:modId xmlns:p14="http://schemas.microsoft.com/office/powerpoint/2010/main" xmlns="" val="2487939167"/>
              </p:ext>
            </p:extLst>
          </p:nvPr>
        </p:nvGraphicFramePr>
        <p:xfrm>
          <a:off x="201065" y="567133"/>
          <a:ext cx="10309606" cy="5983583"/>
        </p:xfrm>
        <a:graphic>
          <a:graphicData uri="http://schemas.openxmlformats.org/drawingml/2006/table">
            <a:tbl>
              <a:tblPr firstRow="1" firstCol="1" bandRow="1">
                <a:tableStyleId>{5940675A-B579-460E-94D1-54222C63F5DA}</a:tableStyleId>
              </a:tblPr>
              <a:tblGrid>
                <a:gridCol w="2100982">
                  <a:extLst>
                    <a:ext uri="{9D8B030D-6E8A-4147-A177-3AD203B41FA5}">
                      <a16:colId xmlns:a16="http://schemas.microsoft.com/office/drawing/2014/main" xmlns="" val="3603529922"/>
                    </a:ext>
                  </a:extLst>
                </a:gridCol>
                <a:gridCol w="1191630">
                  <a:extLst>
                    <a:ext uri="{9D8B030D-6E8A-4147-A177-3AD203B41FA5}">
                      <a16:colId xmlns:a16="http://schemas.microsoft.com/office/drawing/2014/main" xmlns="" val="3752458815"/>
                    </a:ext>
                  </a:extLst>
                </a:gridCol>
                <a:gridCol w="2030925">
                  <a:extLst>
                    <a:ext uri="{9D8B030D-6E8A-4147-A177-3AD203B41FA5}">
                      <a16:colId xmlns:a16="http://schemas.microsoft.com/office/drawing/2014/main" xmlns="" val="1536338125"/>
                    </a:ext>
                  </a:extLst>
                </a:gridCol>
                <a:gridCol w="1051519">
                  <a:extLst>
                    <a:ext uri="{9D8B030D-6E8A-4147-A177-3AD203B41FA5}">
                      <a16:colId xmlns:a16="http://schemas.microsoft.com/office/drawing/2014/main" xmlns="" val="3676582091"/>
                    </a:ext>
                  </a:extLst>
                </a:gridCol>
                <a:gridCol w="1331056">
                  <a:extLst>
                    <a:ext uri="{9D8B030D-6E8A-4147-A177-3AD203B41FA5}">
                      <a16:colId xmlns:a16="http://schemas.microsoft.com/office/drawing/2014/main" xmlns="" val="2158951522"/>
                    </a:ext>
                  </a:extLst>
                </a:gridCol>
                <a:gridCol w="1129952">
                  <a:extLst>
                    <a:ext uri="{9D8B030D-6E8A-4147-A177-3AD203B41FA5}">
                      <a16:colId xmlns:a16="http://schemas.microsoft.com/office/drawing/2014/main" xmlns="" val="2978432349"/>
                    </a:ext>
                  </a:extLst>
                </a:gridCol>
                <a:gridCol w="1473542">
                  <a:extLst>
                    <a:ext uri="{9D8B030D-6E8A-4147-A177-3AD203B41FA5}">
                      <a16:colId xmlns:a16="http://schemas.microsoft.com/office/drawing/2014/main" xmlns="" val="3004173204"/>
                    </a:ext>
                  </a:extLst>
                </a:gridCol>
              </a:tblGrid>
              <a:tr h="220061">
                <a:tc rowSpan="2">
                  <a:txBody>
                    <a:bodyPr/>
                    <a:lstStyle/>
                    <a:p>
                      <a:pPr marL="0" marR="0">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Reporting period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Annual target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solidFill>
                      <a:schemeClr val="accent6">
                        <a:lumMod val="40000"/>
                        <a:lumOff val="60000"/>
                      </a:schemeClr>
                    </a:solidFill>
                  </a:tcPr>
                </a:tc>
                <a:tc gridSpan="4">
                  <a:txBody>
                    <a:bodyPr/>
                    <a:lstStyle/>
                    <a:p>
                      <a:pPr marL="0" marR="0" algn="ctr">
                        <a:lnSpc>
                          <a:spcPct val="115000"/>
                        </a:lnSpc>
                        <a:spcBef>
                          <a:spcPts val="0"/>
                        </a:spcBef>
                        <a:spcAft>
                          <a:spcPts val="1000"/>
                        </a:spcAft>
                      </a:pPr>
                      <a:r>
                        <a:rPr lang="en-US" sz="1400" dirty="0">
                          <a:effectLst/>
                        </a:rPr>
                        <a:t>Quarterly targets</a:t>
                      </a:r>
                      <a:endParaRPr lang="en-U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14" marR="47214"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02643046"/>
                  </a:ext>
                </a:extLst>
              </a:tr>
              <a:tr h="390287">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rPr>
                        <a:t>1st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2nd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3rd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4</a:t>
                      </a:r>
                      <a:r>
                        <a:rPr lang="en-US" sz="1400" baseline="30000" dirty="0">
                          <a:effectLst/>
                        </a:rPr>
                        <a:t>th</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extLst>
                  <a:ext uri="{0D108BD9-81ED-4DB2-BD59-A6C34878D82A}">
                    <a16:rowId xmlns:a16="http://schemas.microsoft.com/office/drawing/2014/main" xmlns="" val="2546191429"/>
                  </a:ext>
                </a:extLst>
              </a:tr>
              <a:tr h="704876">
                <a:tc>
                  <a:txBody>
                    <a:bodyPr/>
                    <a:lstStyle/>
                    <a:p>
                      <a:pPr marL="0" marR="0" algn="just">
                        <a:lnSpc>
                          <a:spcPct val="115000"/>
                        </a:lnSpc>
                        <a:spcBef>
                          <a:spcPts val="0"/>
                        </a:spcBef>
                        <a:spcAft>
                          <a:spcPts val="0"/>
                        </a:spcAft>
                      </a:pPr>
                      <a:r>
                        <a:rPr lang="en-US" sz="1400" dirty="0">
                          <a:effectLst/>
                        </a:rPr>
                        <a:t>Inventory turnover ratio</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nSpc>
                          <a:spcPct val="115000"/>
                        </a:lnSpc>
                        <a:spcBef>
                          <a:spcPts val="0"/>
                        </a:spcBef>
                        <a:spcAft>
                          <a:spcPts val="0"/>
                        </a:spcAft>
                      </a:pPr>
                      <a:r>
                        <a:rPr lang="en-US" sz="1400" dirty="0">
                          <a:effectLst/>
                        </a:rPr>
                        <a:t>Quarterly</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0"/>
                        </a:spcAft>
                        <a:tabLst>
                          <a:tab pos="457200" algn="l"/>
                          <a:tab pos="914400" algn="l"/>
                          <a:tab pos="1371600" algn="l"/>
                          <a:tab pos="1828800" algn="l"/>
                          <a:tab pos="2667000" algn="l"/>
                        </a:tabLst>
                      </a:pPr>
                      <a:r>
                        <a:rPr lang="en-US" sz="1400" dirty="0">
                          <a:effectLst/>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tc>
                  <a:txBody>
                    <a:bodyPr/>
                    <a:lstStyle/>
                    <a:p>
                      <a:pPr marL="0" marR="0" algn="ctr">
                        <a:lnSpc>
                          <a:spcPct val="115000"/>
                        </a:lnSpc>
                        <a:spcBef>
                          <a:spcPts val="0"/>
                        </a:spcBef>
                        <a:spcAft>
                          <a:spcPts val="0"/>
                        </a:spcAft>
                      </a:pPr>
                      <a:r>
                        <a:rPr lang="en-US" sz="1400" dirty="0">
                          <a:effectLst/>
                        </a:rPr>
                        <a:t>3 Inventory turnover ratio</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solidFill>
                      <a:schemeClr val="accent6">
                        <a:lumMod val="40000"/>
                        <a:lumOff val="60000"/>
                      </a:schemeClr>
                    </a:solidFill>
                  </a:tcPr>
                </a:tc>
                <a:extLst>
                  <a:ext uri="{0D108BD9-81ED-4DB2-BD59-A6C34878D82A}">
                    <a16:rowId xmlns:a16="http://schemas.microsoft.com/office/drawing/2014/main" xmlns="" val="1230449108"/>
                  </a:ext>
                </a:extLst>
              </a:tr>
              <a:tr h="939835">
                <a:tc>
                  <a:txBody>
                    <a:bodyPr/>
                    <a:lstStyle/>
                    <a:p>
                      <a:pPr marL="0" marR="0">
                        <a:lnSpc>
                          <a:spcPct val="115000"/>
                        </a:lnSpc>
                        <a:spcBef>
                          <a:spcPts val="0"/>
                        </a:spcBef>
                        <a:spcAft>
                          <a:spcPts val="0"/>
                        </a:spcAft>
                      </a:pPr>
                      <a:r>
                        <a:rPr lang="en-US" sz="1400" dirty="0">
                          <a:effectLst/>
                        </a:rPr>
                        <a:t>SLA’s concluded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1000"/>
                        </a:spcAft>
                      </a:pPr>
                      <a:r>
                        <a:rPr lang="en-US" sz="1400" dirty="0">
                          <a:effectLst/>
                        </a:rPr>
                        <a:t>Conclude SLA’s with 10 external customers 10 suppliers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0"/>
                        </a:spcAft>
                      </a:pPr>
                      <a:r>
                        <a:rPr lang="en-US" sz="1400" dirty="0">
                          <a:effectLst/>
                        </a:rPr>
                        <a:t>Conclude SLA’s with 10 external customers</a:t>
                      </a:r>
                    </a:p>
                    <a:p>
                      <a:pPr marL="0" marR="0">
                        <a:lnSpc>
                          <a:spcPct val="115000"/>
                        </a:lnSpc>
                        <a:spcBef>
                          <a:spcPts val="0"/>
                        </a:spcBef>
                        <a:spcAft>
                          <a:spcPts val="1000"/>
                        </a:spcAft>
                      </a:pPr>
                      <a:r>
                        <a:rPr lang="en-US" sz="1400" dirty="0">
                          <a:effectLst/>
                        </a:rPr>
                        <a:t>10 suppliers</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extLst>
                  <a:ext uri="{0D108BD9-81ED-4DB2-BD59-A6C34878D82A}">
                    <a16:rowId xmlns:a16="http://schemas.microsoft.com/office/drawing/2014/main" xmlns="" val="3314672518"/>
                  </a:ext>
                </a:extLst>
              </a:tr>
              <a:tr h="469917">
                <a:tc>
                  <a:txBody>
                    <a:bodyPr/>
                    <a:lstStyle/>
                    <a:p>
                      <a:pPr marL="0" marR="0">
                        <a:lnSpc>
                          <a:spcPct val="115000"/>
                        </a:lnSpc>
                        <a:spcBef>
                          <a:spcPts val="0"/>
                        </a:spcBef>
                        <a:spcAft>
                          <a:spcPts val="0"/>
                        </a:spcAft>
                      </a:pPr>
                      <a:r>
                        <a:rPr lang="en-US" sz="1400" dirty="0">
                          <a:effectLst/>
                        </a:rPr>
                        <a:t>Return on capital investment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rPr>
                        <a:t>19% return on capital investment</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gn="ctr">
                        <a:lnSpc>
                          <a:spcPct val="115000"/>
                        </a:lnSpc>
                        <a:spcBef>
                          <a:spcPts val="0"/>
                        </a:spcBef>
                        <a:spcAft>
                          <a:spcPts val="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0"/>
                        </a:spcAft>
                      </a:pPr>
                      <a:r>
                        <a:rPr lang="en-US" sz="1400" dirty="0">
                          <a:effectLst/>
                        </a:rPr>
                        <a:t>19% return on capital investment</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extLst>
                  <a:ext uri="{0D108BD9-81ED-4DB2-BD59-A6C34878D82A}">
                    <a16:rowId xmlns:a16="http://schemas.microsoft.com/office/drawing/2014/main" xmlns="" val="3340788258"/>
                  </a:ext>
                </a:extLst>
              </a:tr>
              <a:tr h="1409752">
                <a:tc>
                  <a:txBody>
                    <a:bodyPr/>
                    <a:lstStyle/>
                    <a:p>
                      <a:pPr marL="0" marR="0">
                        <a:lnSpc>
                          <a:spcPct val="115000"/>
                        </a:lnSpc>
                        <a:spcBef>
                          <a:spcPts val="0"/>
                        </a:spcBef>
                        <a:spcAft>
                          <a:spcPts val="0"/>
                        </a:spcAft>
                      </a:pPr>
                      <a:r>
                        <a:rPr lang="en-US" sz="1400" dirty="0">
                          <a:effectLst/>
                        </a:rPr>
                        <a:t>Percentage completed construction of secured facilities</a:t>
                      </a:r>
                    </a:p>
                    <a:p>
                      <a:pPr marL="0" marR="0">
                        <a:lnSpc>
                          <a:spcPct val="115000"/>
                        </a:lnSpc>
                        <a:spcBef>
                          <a:spcPts val="0"/>
                        </a:spcBef>
                        <a:spcAft>
                          <a:spcPts val="0"/>
                        </a:spcAft>
                      </a:pPr>
                      <a:r>
                        <a:rPr lang="en-US" sz="1400" dirty="0">
                          <a:effectLst/>
                        </a:rPr>
                        <a: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100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0"/>
                        </a:spcAft>
                      </a:pPr>
                      <a:r>
                        <a:rPr lang="en-US" sz="1400" dirty="0">
                          <a:effectLst/>
                        </a:rPr>
                        <a:t>Construction of pavilion 3 completed </a:t>
                      </a:r>
                    </a:p>
                    <a:p>
                      <a:pPr marL="0" marR="0">
                        <a:lnSpc>
                          <a:spcPct val="115000"/>
                        </a:lnSpc>
                        <a:spcBef>
                          <a:spcPts val="0"/>
                        </a:spcBef>
                        <a:spcAft>
                          <a:spcPts val="0"/>
                        </a:spcAft>
                      </a:pPr>
                      <a:r>
                        <a:rPr lang="en-US" sz="1400" dirty="0">
                          <a:effectLst/>
                        </a:rPr>
                        <a:t>Master plan for remainder of facilities complete</a:t>
                      </a:r>
                    </a:p>
                    <a:p>
                      <a:pPr marL="0" marR="0" algn="just">
                        <a:lnSpc>
                          <a:spcPct val="115000"/>
                        </a:lnSpc>
                        <a:spcBef>
                          <a:spcPts val="0"/>
                        </a:spcBef>
                        <a:spcAft>
                          <a:spcPts val="0"/>
                        </a:spcAft>
                        <a:tabLst>
                          <a:tab pos="457200" algn="l"/>
                          <a:tab pos="914400" algn="l"/>
                          <a:tab pos="1371600" algn="l"/>
                          <a:tab pos="1828800" algn="l"/>
                          <a:tab pos="2667000" algn="l"/>
                        </a:tabLs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0"/>
                        </a:spcAft>
                      </a:pPr>
                      <a:r>
                        <a:rPr lang="en-US" sz="1400" dirty="0">
                          <a:effectLst/>
                        </a:rPr>
                        <a:t>Construction of pavilion 3 completed </a:t>
                      </a:r>
                    </a:p>
                    <a:p>
                      <a:pPr marL="0" marR="0">
                        <a:lnSpc>
                          <a:spcPct val="115000"/>
                        </a:lnSpc>
                        <a:spcBef>
                          <a:spcPts val="0"/>
                        </a:spcBef>
                        <a:spcAft>
                          <a:spcPts val="0"/>
                        </a:spcAft>
                      </a:pPr>
                      <a:r>
                        <a:rPr lang="en-US" sz="1400" dirty="0">
                          <a:effectLst/>
                        </a:rPr>
                        <a:t>Master plan for remainder of facilities </a:t>
                      </a:r>
                      <a:r>
                        <a:rPr lang="en-US" sz="1400" dirty="0" smtClean="0">
                          <a:effectLst/>
                        </a:rPr>
                        <a:t>complete</a:t>
                      </a:r>
                      <a:endParaRPr lang="en-US" sz="1400" dirty="0">
                        <a:effectLst/>
                      </a:endParaRPr>
                    </a:p>
                  </a:txBody>
                  <a:tcPr marL="47214" marR="47214" marT="0" marB="0"/>
                </a:tc>
                <a:extLst>
                  <a:ext uri="{0D108BD9-81ED-4DB2-BD59-A6C34878D82A}">
                    <a16:rowId xmlns:a16="http://schemas.microsoft.com/office/drawing/2014/main" xmlns="" val="1967980754"/>
                  </a:ext>
                </a:extLst>
              </a:tr>
              <a:tr h="1740685">
                <a:tc>
                  <a:txBody>
                    <a:bodyPr/>
                    <a:lstStyle/>
                    <a:p>
                      <a:pPr marL="0" marR="0">
                        <a:lnSpc>
                          <a:spcPct val="115000"/>
                        </a:lnSpc>
                        <a:spcBef>
                          <a:spcPts val="0"/>
                        </a:spcBef>
                        <a:spcAft>
                          <a:spcPts val="0"/>
                        </a:spcAft>
                      </a:pPr>
                      <a:r>
                        <a:rPr lang="en-US" sz="1400" dirty="0">
                          <a:effectLst/>
                        </a:rPr>
                        <a:t>Completed design and implemented procedures identified in the business case to support the establishment of a State Owned Company</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Annually</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nchor="ctr"/>
                </a:tc>
                <a:tc>
                  <a:txBody>
                    <a:bodyPr/>
                    <a:lstStyle/>
                    <a:p>
                      <a:pPr marL="0" marR="0">
                        <a:lnSpc>
                          <a:spcPct val="115000"/>
                        </a:lnSpc>
                        <a:spcBef>
                          <a:spcPts val="0"/>
                        </a:spcBef>
                        <a:spcAft>
                          <a:spcPts val="0"/>
                        </a:spcAft>
                      </a:pPr>
                      <a:r>
                        <a:rPr lang="en-US" sz="1400" dirty="0">
                          <a:effectLst/>
                        </a:rPr>
                        <a:t>Publication of Bill and finalization of Memorandum of Incorporation and Shareholder Compact</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tc>
                  <a:txBody>
                    <a:bodyPr/>
                    <a:lstStyle/>
                    <a:p>
                      <a:pPr marL="0" marR="0">
                        <a:lnSpc>
                          <a:spcPct val="115000"/>
                        </a:lnSpc>
                        <a:spcBef>
                          <a:spcPts val="0"/>
                        </a:spcBef>
                        <a:spcAft>
                          <a:spcPts val="0"/>
                        </a:spcAft>
                      </a:pPr>
                      <a:r>
                        <a:rPr lang="en-US" sz="1400" dirty="0">
                          <a:effectLst/>
                        </a:rPr>
                        <a:t>Publication of Bill and finalization of Memorandum of Incorporation and Shareholder Compact</a:t>
                      </a:r>
                      <a:endParaRPr lang="en-US" sz="1400" dirty="0">
                        <a:effectLst/>
                        <a:latin typeface="+mn-lt"/>
                        <a:ea typeface="Times New Roman" panose="02020603050405020304" pitchFamily="18" charset="0"/>
                        <a:cs typeface="Times New Roman" panose="02020603050405020304" pitchFamily="18" charset="0"/>
                      </a:endParaRPr>
                    </a:p>
                  </a:txBody>
                  <a:tcPr marL="47214" marR="47214" marT="0" marB="0"/>
                </a:tc>
                <a:extLst>
                  <a:ext uri="{0D108BD9-81ED-4DB2-BD59-A6C34878D82A}">
                    <a16:rowId xmlns:a16="http://schemas.microsoft.com/office/drawing/2014/main" xmlns="" val="2232649344"/>
                  </a:ext>
                </a:extLst>
              </a:tr>
            </a:tbl>
          </a:graphicData>
        </a:graphic>
      </p:graphicFrame>
      <p:sp>
        <p:nvSpPr>
          <p:cNvPr id="3" name="Footer Placeholder 2"/>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45</a:t>
            </a:fld>
            <a:endParaRPr lang="en-CA" dirty="0"/>
          </a:p>
        </p:txBody>
      </p:sp>
    </p:spTree>
    <p:extLst>
      <p:ext uri="{BB962C8B-B14F-4D97-AF65-F5344CB8AC3E}">
        <p14:creationId xmlns:p14="http://schemas.microsoft.com/office/powerpoint/2010/main" xmlns="" val="145606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7" name="Rectangle 6"/>
          <p:cNvSpPr/>
          <p:nvPr/>
        </p:nvSpPr>
        <p:spPr>
          <a:xfrm>
            <a:off x="580356" y="3148568"/>
            <a:ext cx="9800554" cy="584775"/>
          </a:xfrm>
          <a:prstGeom prst="rect">
            <a:avLst/>
          </a:prstGeom>
        </p:spPr>
        <p:txBody>
          <a:bodyPr wrap="square">
            <a:spAutoFit/>
          </a:bodyPr>
          <a:lstStyle/>
          <a:p>
            <a:pPr algn="ctr" fontAlgn="t"/>
            <a:r>
              <a:rPr lang="en-US" sz="3200" b="1" dirty="0">
                <a:solidFill>
                  <a:srgbClr val="000000"/>
                </a:solidFill>
                <a:latin typeface="Times New Roman" panose="02020603050405020304" pitchFamily="18" charset="0"/>
                <a:cs typeface="Times New Roman" panose="02020603050405020304" pitchFamily="18" charset="0"/>
              </a:rPr>
              <a:t>BRANCH: </a:t>
            </a:r>
            <a:r>
              <a:rPr lang="en-US" sz="3200" b="1" dirty="0" smtClean="0">
                <a:solidFill>
                  <a:srgbClr val="000000"/>
                </a:solidFill>
                <a:latin typeface="Times New Roman" panose="02020603050405020304" pitchFamily="18" charset="0"/>
                <a:cs typeface="Times New Roman" panose="02020603050405020304" pitchFamily="18" charset="0"/>
              </a:rPr>
              <a:t>HUMAN RESOURCES</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7DFF54-6BA4-4515-87CA-28703F844993}" type="slidenum">
              <a:rPr lang="en-CA" smtClean="0"/>
              <a:pPr/>
              <a:t>46</a:t>
            </a:fld>
            <a:endParaRPr lang="en-CA" dirty="0"/>
          </a:p>
        </p:txBody>
      </p:sp>
    </p:spTree>
    <p:extLst>
      <p:ext uri="{BB962C8B-B14F-4D97-AF65-F5344CB8AC3E}">
        <p14:creationId xmlns:p14="http://schemas.microsoft.com/office/powerpoint/2010/main" xmlns="" val="3773246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9" name="TextBox 2"/>
          <p:cNvSpPr txBox="1"/>
          <p:nvPr/>
        </p:nvSpPr>
        <p:spPr>
          <a:xfrm>
            <a:off x="1148467" y="132862"/>
            <a:ext cx="8383766" cy="332655"/>
          </a:xfrm>
          <a:prstGeom prst="rect">
            <a:avLst/>
          </a:prstGeom>
          <a:noFill/>
        </p:spPr>
        <p:txBody>
          <a:bodyPr vert="horz" wrap="square" lIns="0" tIns="0" rIns="0" bIns="0" rtlCol="0">
            <a:spAutoFit/>
          </a:bodyPr>
          <a:lstStyle/>
          <a:p>
            <a:pPr algn="ctr">
              <a:lnSpc>
                <a:spcPts val="2700"/>
              </a:lnSpc>
            </a:pPr>
            <a:r>
              <a:rPr lang="en-CA" sz="2209" b="1" spc="-20" dirty="0" smtClean="0">
                <a:latin typeface="Times New Roman"/>
                <a:cs typeface="Times New Roman"/>
              </a:rPr>
              <a:t>GPW’S TARGETS PER BRANCH: 2017/18 – HUMAN RESOURCES</a:t>
            </a:r>
            <a:endParaRPr lang="en-CA" sz="2376" b="1" dirty="0"/>
          </a:p>
        </p:txBody>
      </p:sp>
      <p:sp>
        <p:nvSpPr>
          <p:cNvPr id="3" name="TextBox 3"/>
          <p:cNvSpPr txBox="1"/>
          <p:nvPr/>
        </p:nvSpPr>
        <p:spPr>
          <a:xfrm>
            <a:off x="371798" y="1155700"/>
            <a:ext cx="9937104" cy="1410643"/>
          </a:xfrm>
          <a:prstGeom prst="rect">
            <a:avLst/>
          </a:prstGeom>
          <a:noFill/>
        </p:spPr>
        <p:txBody>
          <a:bodyPr vert="horz" wrap="square" lIns="0" tIns="0" rIns="0" bIns="0" rtlCol="0">
            <a:spAutoFit/>
          </a:bodyPr>
          <a:lstStyle/>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3F3F3F"/>
              </a:solidFill>
              <a:latin typeface="Times New Roman"/>
              <a:cs typeface="Times New Roman"/>
            </a:endParaRPr>
          </a:p>
          <a:p>
            <a:pPr>
              <a:lnSpc>
                <a:spcPts val="2240"/>
              </a:lnSpc>
            </a:pPr>
            <a:endParaRPr lang="en-CA" sz="1944" dirty="0" smtClean="0">
              <a:solidFill>
                <a:srgbClr val="3F3F3F"/>
              </a:solidFill>
              <a:latin typeface="Times New Roman"/>
              <a:cs typeface="Times New Roman"/>
            </a:endParaRPr>
          </a:p>
          <a:p>
            <a:pPr>
              <a:lnSpc>
                <a:spcPts val="2240"/>
              </a:lnSpc>
            </a:pPr>
            <a:endParaRPr lang="en-CA" sz="1944" dirty="0">
              <a:solidFill>
                <a:srgbClr val="000000"/>
              </a:solidFill>
            </a:endParaRPr>
          </a:p>
        </p:txBody>
      </p:sp>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889166774"/>
              </p:ext>
            </p:extLst>
          </p:nvPr>
        </p:nvGraphicFramePr>
        <p:xfrm>
          <a:off x="83765" y="616690"/>
          <a:ext cx="10612453" cy="5488196"/>
        </p:xfrm>
        <a:graphic>
          <a:graphicData uri="http://schemas.openxmlformats.org/drawingml/2006/table">
            <a:tbl>
              <a:tblPr/>
              <a:tblGrid>
                <a:gridCol w="1944217">
                  <a:extLst>
                    <a:ext uri="{9D8B030D-6E8A-4147-A177-3AD203B41FA5}">
                      <a16:colId xmlns:a16="http://schemas.microsoft.com/office/drawing/2014/main" xmlns="" val="1160854034"/>
                    </a:ext>
                  </a:extLst>
                </a:gridCol>
                <a:gridCol w="2016224">
                  <a:extLst>
                    <a:ext uri="{9D8B030D-6E8A-4147-A177-3AD203B41FA5}">
                      <a16:colId xmlns:a16="http://schemas.microsoft.com/office/drawing/2014/main" xmlns="" val="657214813"/>
                    </a:ext>
                  </a:extLst>
                </a:gridCol>
                <a:gridCol w="2376264">
                  <a:extLst>
                    <a:ext uri="{9D8B030D-6E8A-4147-A177-3AD203B41FA5}">
                      <a16:colId xmlns:a16="http://schemas.microsoft.com/office/drawing/2014/main" xmlns="" val="1979078035"/>
                    </a:ext>
                  </a:extLst>
                </a:gridCol>
                <a:gridCol w="2237854">
                  <a:extLst>
                    <a:ext uri="{9D8B030D-6E8A-4147-A177-3AD203B41FA5}">
                      <a16:colId xmlns:a16="http://schemas.microsoft.com/office/drawing/2014/main" xmlns="" val="146813510"/>
                    </a:ext>
                  </a:extLst>
                </a:gridCol>
                <a:gridCol w="2037894">
                  <a:extLst>
                    <a:ext uri="{9D8B030D-6E8A-4147-A177-3AD203B41FA5}">
                      <a16:colId xmlns:a16="http://schemas.microsoft.com/office/drawing/2014/main" xmlns="" val="2944771239"/>
                    </a:ext>
                  </a:extLst>
                </a:gridCol>
              </a:tblGrid>
              <a:tr h="425256">
                <a:tc gridSpan="5">
                  <a:txBody>
                    <a:bodyPr/>
                    <a:lstStyle/>
                    <a:p>
                      <a:pPr algn="l" fontAlgn="t"/>
                      <a:r>
                        <a:rPr lang="en-US" sz="1400" b="1" i="0" u="none" strike="noStrike" dirty="0" smtClean="0">
                          <a:solidFill>
                            <a:srgbClr val="000000"/>
                          </a:solidFill>
                          <a:effectLst/>
                          <a:latin typeface="+mn-lt"/>
                          <a:cs typeface="Times New Roman" panose="02020603050405020304" pitchFamily="18" charset="0"/>
                        </a:rPr>
                        <a:t>Strategic Outcome 3: Developed workforce</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algn="l" fontAlgn="t"/>
                      <a:endParaRPr lang="en-US"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pPr marL="0" marR="0" algn="ctr">
                        <a:lnSpc>
                          <a:spcPct val="115000"/>
                        </a:lnSpc>
                        <a:spcBef>
                          <a:spcPts val="0"/>
                        </a:spcBef>
                        <a:spcAft>
                          <a:spcPts val="1000"/>
                        </a:spcAft>
                      </a:pP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587833826"/>
                  </a:ext>
                </a:extLst>
              </a:tr>
              <a:tr h="360040">
                <a:tc>
                  <a:txBody>
                    <a:bodyPr/>
                    <a:lstStyle/>
                    <a:p>
                      <a:r>
                        <a:rPr lang="en-US" sz="1400" b="1" i="0" u="none" strike="noStrike" dirty="0" smtClean="0">
                          <a:solidFill>
                            <a:srgbClr val="000000"/>
                          </a:solidFill>
                          <a:effectLst/>
                          <a:latin typeface="+mn-lt"/>
                          <a:cs typeface="Times New Roman" panose="02020603050405020304" pitchFamily="18" charset="0"/>
                        </a:rPr>
                        <a:t>Strategic Objective </a:t>
                      </a:r>
                      <a:endParaRPr lang="en-US" sz="1400" dirty="0">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a:txBody>
                    <a:bodyPr/>
                    <a:lstStyle/>
                    <a:p>
                      <a:pPr algn="l" fontAlgn="t"/>
                      <a:r>
                        <a:rPr lang="en-US" sz="1400" b="1" i="0" u="none" strike="noStrike" dirty="0" smtClean="0">
                          <a:solidFill>
                            <a:srgbClr val="000000"/>
                          </a:solidFill>
                          <a:effectLst/>
                          <a:latin typeface="+mn-lt"/>
                          <a:cs typeface="Times New Roman" panose="02020603050405020304" pitchFamily="18" charset="0"/>
                        </a:rPr>
                        <a:t>Indicator</a:t>
                      </a:r>
                      <a:endParaRPr lang="en-US" sz="1400" b="1" i="0" u="none" strike="noStrike" dirty="0">
                        <a:solidFill>
                          <a:srgbClr val="000000"/>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gridSpan="3">
                  <a:txBody>
                    <a:bodyPr/>
                    <a:lstStyle/>
                    <a:p>
                      <a:pPr marL="0" marR="0" algn="ctr">
                        <a:lnSpc>
                          <a:spcPct val="115000"/>
                        </a:lnSpc>
                        <a:spcBef>
                          <a:spcPts val="0"/>
                        </a:spcBef>
                        <a:spcAft>
                          <a:spcPts val="1000"/>
                        </a:spcAft>
                      </a:pPr>
                      <a:r>
                        <a:rPr lang="en-US" sz="1400" b="1" dirty="0" smtClean="0">
                          <a:effectLst/>
                          <a:latin typeface="+mn-lt"/>
                          <a:ea typeface="Times New Roman" panose="02020603050405020304" pitchFamily="18" charset="0"/>
                          <a:cs typeface="Times New Roman" panose="02020603050405020304" pitchFamily="18" charset="0"/>
                        </a:rPr>
                        <a:t>Medium</a:t>
                      </a:r>
                      <a:r>
                        <a:rPr lang="en-US" sz="1400" b="1" baseline="0" dirty="0" smtClean="0">
                          <a:effectLst/>
                          <a:latin typeface="+mn-lt"/>
                          <a:ea typeface="Times New Roman" panose="02020603050405020304" pitchFamily="18" charset="0"/>
                          <a:cs typeface="Times New Roman" panose="02020603050405020304" pitchFamily="18" charset="0"/>
                        </a:rPr>
                        <a:t> term targets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4"/>
                    </a:solidFill>
                  </a:tcPr>
                </a:tc>
                <a:extLst>
                  <a:ext uri="{0D108BD9-81ED-4DB2-BD59-A6C34878D82A}">
                    <a16:rowId xmlns:a16="http://schemas.microsoft.com/office/drawing/2014/main" xmlns="" val="2060686807"/>
                  </a:ext>
                </a:extLst>
              </a:tr>
              <a:tr h="432048">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2017/18</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2018/19</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400" b="1" dirty="0">
                          <a:effectLst/>
                          <a:latin typeface="+mn-lt"/>
                          <a:ea typeface="Times New Roman" panose="02020603050405020304" pitchFamily="18" charset="0"/>
                          <a:cs typeface="Times New Roman" panose="02020603050405020304" pitchFamily="18" charset="0"/>
                        </a:rPr>
                        <a:t>2019/20</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51874340"/>
                  </a:ext>
                </a:extLst>
              </a:tr>
              <a:tr h="938008">
                <a:tc>
                  <a:txBody>
                    <a:bodyPr/>
                    <a:lstStyle/>
                    <a:p>
                      <a:r>
                        <a:rPr lang="en-US" sz="1400" b="0" dirty="0" smtClean="0">
                          <a:solidFill>
                            <a:schemeClr val="tx1"/>
                          </a:solidFill>
                          <a:latin typeface="+mn-lt"/>
                          <a:cs typeface="Times New Roman" panose="02020603050405020304" pitchFamily="18" charset="0"/>
                        </a:rPr>
                        <a:t>Human Resource Staffing Plan</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Revised and implemented Human Resource staffing plan</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Implement 100% revised Human Resource staffing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Revise Human Resource staffing plan 100% completed in line with conversion to State Owned Company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Implement  100% Human Resource staffing plan in line with conversion to State Owned Company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91508175"/>
                  </a:ext>
                </a:extLst>
              </a:tr>
              <a:tr h="875826">
                <a:tc>
                  <a:txBody>
                    <a:bodyPr/>
                    <a:lstStyle/>
                    <a:p>
                      <a:r>
                        <a:rPr lang="en-US" sz="1400" b="0" dirty="0" smtClean="0">
                          <a:solidFill>
                            <a:schemeClr val="tx1"/>
                          </a:solidFill>
                          <a:latin typeface="+mn-lt"/>
                          <a:cs typeface="Times New Roman" panose="02020603050405020304" pitchFamily="18" charset="0"/>
                        </a:rPr>
                        <a:t> Human Resource Staffing Plan</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Fill positions in accordance with identified needs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Fill 85% of positions identified in accordance with HR staffing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Fill 85% of positions identified in accordance with HR staffing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Fill 85% of positions identified in accordance with HR staffing plan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90994947"/>
                  </a:ext>
                </a:extLst>
              </a:tr>
              <a:tr h="1096152">
                <a:tc>
                  <a:txBody>
                    <a:bodyPr/>
                    <a:lstStyle/>
                    <a:p>
                      <a:r>
                        <a:rPr lang="en-US" sz="1400" b="0" dirty="0" smtClean="0">
                          <a:solidFill>
                            <a:schemeClr val="tx1"/>
                          </a:solidFill>
                          <a:latin typeface="+mn-lt"/>
                          <a:cs typeface="Times New Roman" panose="02020603050405020304" pitchFamily="18" charset="0"/>
                        </a:rPr>
                        <a:t>Learning and Development Plan </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Develop GPW Training and Development Programmes</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Develop 3 GPW training and development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Implement 3 GPW training and development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Evaluating the effectiveness of the 3 implemented training and development programmes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94593648"/>
                  </a:ext>
                </a:extLst>
              </a:tr>
              <a:tr h="970214">
                <a:tc>
                  <a:txBody>
                    <a:bodyPr/>
                    <a:lstStyle/>
                    <a:p>
                      <a:r>
                        <a:rPr lang="en-US" sz="1400" b="0" dirty="0" smtClean="0">
                          <a:solidFill>
                            <a:schemeClr val="tx1"/>
                          </a:solidFill>
                          <a:latin typeface="+mn-lt"/>
                          <a:cs typeface="Times New Roman" panose="02020603050405020304" pitchFamily="18" charset="0"/>
                        </a:rPr>
                        <a:t>Learning and Development Plan </a:t>
                      </a:r>
                      <a:endParaRPr lang="en-US" sz="1400" b="0" dirty="0">
                        <a:solidFill>
                          <a:schemeClr val="tx1"/>
                        </a:solidFill>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en-US" sz="1400" b="0" i="0" u="none" strike="noStrike" dirty="0" smtClean="0">
                          <a:solidFill>
                            <a:schemeClr val="tx1"/>
                          </a:solidFill>
                          <a:effectLst/>
                          <a:latin typeface="+mn-lt"/>
                          <a:cs typeface="Times New Roman" panose="02020603050405020304" pitchFamily="18" charset="0"/>
                        </a:rPr>
                        <a:t>Provide training and development</a:t>
                      </a:r>
                      <a:endParaRPr lang="en-US" sz="1400" b="0" i="0" u="none" strike="noStrike" dirty="0">
                        <a:solidFill>
                          <a:schemeClr val="tx1"/>
                        </a:solidFill>
                        <a:effectLst/>
                        <a:latin typeface="+mn-lt"/>
                        <a:cs typeface="Times New Roman" panose="02020603050405020304" pitchFamily="18" charset="0"/>
                      </a:endParaRPr>
                    </a:p>
                  </a:txBody>
                  <a:tcPr marL="5975" marR="5975" marT="5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latin typeface="+mn-lt"/>
                          <a:ea typeface="Times New Roman" panose="02020603050405020304" pitchFamily="18" charset="0"/>
                          <a:cs typeface="Times New Roman" panose="02020603050405020304" pitchFamily="18" charset="0"/>
                        </a:rPr>
                        <a:t>2 average training interventions based on organizational / employee developmental needs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400" dirty="0">
                          <a:effectLst/>
                          <a:latin typeface="+mn-lt"/>
                          <a:ea typeface="Times New Roman" panose="02020603050405020304" pitchFamily="18" charset="0"/>
                          <a:cs typeface="Times New Roman" panose="02020603050405020304" pitchFamily="18" charset="0"/>
                        </a:rPr>
                        <a:t>3 average training interventions based on GPW developmental needs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mn-lt"/>
                          <a:ea typeface="Times New Roman" panose="02020603050405020304" pitchFamily="18" charset="0"/>
                          <a:cs typeface="Times New Roman" panose="02020603050405020304" pitchFamily="18" charset="0"/>
                        </a:rPr>
                        <a:t>3 average training interventions based on GPW developmental needs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32065092"/>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47</a:t>
            </a:fld>
            <a:endParaRPr lang="en-CA" dirty="0"/>
          </a:p>
        </p:txBody>
      </p:sp>
    </p:spTree>
    <p:extLst>
      <p:ext uri="{BB962C8B-B14F-4D97-AF65-F5344CB8AC3E}">
        <p14:creationId xmlns:p14="http://schemas.microsoft.com/office/powerpoint/2010/main" xmlns="" val="952992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5518" y="0"/>
            <a:ext cx="10680700" cy="7543800"/>
          </a:xfrm>
          <a:prstGeom prst="rect">
            <a:avLst/>
          </a:prstGeom>
        </p:spPr>
      </p:pic>
      <p:sp>
        <p:nvSpPr>
          <p:cNvPr id="6" name="TextBox 6"/>
          <p:cNvSpPr txBox="1"/>
          <p:nvPr/>
        </p:nvSpPr>
        <p:spPr>
          <a:xfrm>
            <a:off x="850900" y="2514600"/>
            <a:ext cx="65" cy="589905"/>
          </a:xfrm>
          <a:prstGeom prst="rect">
            <a:avLst/>
          </a:prstGeom>
          <a:noFill/>
        </p:spPr>
        <p:txBody>
          <a:bodyPr vert="horz" wrap="none" lIns="0" tIns="0" rIns="0" bIns="0" rtlCol="0">
            <a:spAutoFit/>
          </a:bodyPr>
          <a:lstStyle/>
          <a:p>
            <a:pPr>
              <a:lnSpc>
                <a:spcPts val="2300"/>
              </a:lnSpc>
              <a:tabLst>
                <a:tab pos="304800" algn="l"/>
              </a:tabLst>
            </a:pPr>
            <a:endParaRPr lang="en-CA" sz="1944" dirty="0" smtClean="0">
              <a:solidFill>
                <a:srgbClr val="3F3F3F"/>
              </a:solidFill>
              <a:latin typeface="Times New Roman"/>
              <a:cs typeface="Times New Roman"/>
            </a:endParaRPr>
          </a:p>
          <a:p>
            <a:pPr>
              <a:lnSpc>
                <a:spcPts val="2300"/>
              </a:lnSpc>
            </a:pPr>
            <a:endParaRPr lang="en-CA" sz="1944"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26</a:t>
            </a:r>
          </a:p>
          <a:p>
            <a:pPr>
              <a:lnSpc>
                <a:spcPts val="1205"/>
              </a:lnSpc>
            </a:pPr>
            <a:endParaRPr lang="en-CA" sz="1079" dirty="0">
              <a:solidFill>
                <a:srgbClr val="000000"/>
              </a:solidFill>
            </a:endParaRPr>
          </a:p>
        </p:txBody>
      </p:sp>
      <p:sp>
        <p:nvSpPr>
          <p:cNvPr id="12" name="TextBox 2"/>
          <p:cNvSpPr txBox="1"/>
          <p:nvPr/>
        </p:nvSpPr>
        <p:spPr>
          <a:xfrm>
            <a:off x="587822" y="133563"/>
            <a:ext cx="8383766" cy="332655"/>
          </a:xfrm>
          <a:prstGeom prst="rect">
            <a:avLst/>
          </a:prstGeom>
          <a:noFill/>
        </p:spPr>
        <p:txBody>
          <a:bodyPr vert="horz" wrap="square" lIns="0" tIns="0" rIns="0" bIns="0" rtlCol="0">
            <a:spAutoFit/>
          </a:bodyPr>
          <a:lstStyle/>
          <a:p>
            <a:pPr algn="ctr">
              <a:lnSpc>
                <a:spcPts val="2700"/>
              </a:lnSpc>
            </a:pPr>
            <a:r>
              <a:rPr lang="en-CA" sz="2209" b="1" spc="-20" dirty="0" smtClean="0">
                <a:latin typeface="Times New Roman"/>
                <a:cs typeface="Times New Roman"/>
              </a:rPr>
              <a:t>GPW’S TARGETS PER BRANCH: 2017/18 – HUMAN RESOURCES</a:t>
            </a:r>
            <a:endParaRPr lang="en-CA" sz="2376" b="1" dirty="0"/>
          </a:p>
        </p:txBody>
      </p:sp>
      <p:graphicFrame>
        <p:nvGraphicFramePr>
          <p:cNvPr id="3" name="Table 2"/>
          <p:cNvGraphicFramePr>
            <a:graphicFrameLocks noGrp="1"/>
          </p:cNvGraphicFramePr>
          <p:nvPr>
            <p:extLst>
              <p:ext uri="{D42A27DB-BD31-4B8C-83A1-F6EECF244321}">
                <p14:modId xmlns:p14="http://schemas.microsoft.com/office/powerpoint/2010/main" xmlns="" val="1194423168"/>
              </p:ext>
            </p:extLst>
          </p:nvPr>
        </p:nvGraphicFramePr>
        <p:xfrm>
          <a:off x="165413" y="624188"/>
          <a:ext cx="10380910" cy="4960634"/>
        </p:xfrm>
        <a:graphic>
          <a:graphicData uri="http://schemas.openxmlformats.org/drawingml/2006/table">
            <a:tbl>
              <a:tblPr firstRow="1" firstCol="1" bandRow="1">
                <a:tableStyleId>{5940675A-B579-460E-94D1-54222C63F5DA}</a:tableStyleId>
              </a:tblPr>
              <a:tblGrid>
                <a:gridCol w="1862569">
                  <a:extLst>
                    <a:ext uri="{9D8B030D-6E8A-4147-A177-3AD203B41FA5}">
                      <a16:colId xmlns:a16="http://schemas.microsoft.com/office/drawing/2014/main" xmlns="" val="468236960"/>
                    </a:ext>
                  </a:extLst>
                </a:gridCol>
                <a:gridCol w="1028710">
                  <a:extLst>
                    <a:ext uri="{9D8B030D-6E8A-4147-A177-3AD203B41FA5}">
                      <a16:colId xmlns:a16="http://schemas.microsoft.com/office/drawing/2014/main" xmlns="" val="1746112932"/>
                    </a:ext>
                  </a:extLst>
                </a:gridCol>
                <a:gridCol w="1547939">
                  <a:extLst>
                    <a:ext uri="{9D8B030D-6E8A-4147-A177-3AD203B41FA5}">
                      <a16:colId xmlns:a16="http://schemas.microsoft.com/office/drawing/2014/main" xmlns="" val="2440560587"/>
                    </a:ext>
                  </a:extLst>
                </a:gridCol>
                <a:gridCol w="1422907">
                  <a:extLst>
                    <a:ext uri="{9D8B030D-6E8A-4147-A177-3AD203B41FA5}">
                      <a16:colId xmlns:a16="http://schemas.microsoft.com/office/drawing/2014/main" xmlns="" val="2693875509"/>
                    </a:ext>
                  </a:extLst>
                </a:gridCol>
                <a:gridCol w="1422907">
                  <a:extLst>
                    <a:ext uri="{9D8B030D-6E8A-4147-A177-3AD203B41FA5}">
                      <a16:colId xmlns:a16="http://schemas.microsoft.com/office/drawing/2014/main" xmlns="" val="1736606381"/>
                    </a:ext>
                  </a:extLst>
                </a:gridCol>
                <a:gridCol w="1547939">
                  <a:extLst>
                    <a:ext uri="{9D8B030D-6E8A-4147-A177-3AD203B41FA5}">
                      <a16:colId xmlns:a16="http://schemas.microsoft.com/office/drawing/2014/main" xmlns="" val="1377232291"/>
                    </a:ext>
                  </a:extLst>
                </a:gridCol>
                <a:gridCol w="1547939">
                  <a:extLst>
                    <a:ext uri="{9D8B030D-6E8A-4147-A177-3AD203B41FA5}">
                      <a16:colId xmlns:a16="http://schemas.microsoft.com/office/drawing/2014/main" xmlns="" val="4192798405"/>
                    </a:ext>
                  </a:extLst>
                </a:gridCol>
              </a:tblGrid>
              <a:tr h="403228">
                <a:tc rowSpan="2">
                  <a:txBody>
                    <a:bodyPr/>
                    <a:lstStyle/>
                    <a:p>
                      <a:pPr marL="0" marR="0">
                        <a:lnSpc>
                          <a:spcPct val="115000"/>
                        </a:lnSpc>
                        <a:spcBef>
                          <a:spcPts val="0"/>
                        </a:spcBef>
                        <a:spcAft>
                          <a:spcPts val="1000"/>
                        </a:spcAft>
                      </a:pPr>
                      <a:r>
                        <a:rPr lang="en-US" sz="1400" dirty="0">
                          <a:effectLst/>
                        </a:rPr>
                        <a:t>Branch Performance Indicator</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Reporting period</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rowSpan="2">
                  <a:txBody>
                    <a:bodyPr/>
                    <a:lstStyle/>
                    <a:p>
                      <a:pPr marL="0" marR="0">
                        <a:lnSpc>
                          <a:spcPct val="115000"/>
                        </a:lnSpc>
                        <a:spcBef>
                          <a:spcPts val="0"/>
                        </a:spcBef>
                        <a:spcAft>
                          <a:spcPts val="1000"/>
                        </a:spcAft>
                      </a:pPr>
                      <a:r>
                        <a:rPr lang="en-US" sz="1400" dirty="0">
                          <a:effectLst/>
                        </a:rPr>
                        <a:t>Annual target</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gridSpan="4">
                  <a:txBody>
                    <a:bodyPr/>
                    <a:lstStyle/>
                    <a:p>
                      <a:pPr marL="0" marR="0" algn="ctr">
                        <a:lnSpc>
                          <a:spcPct val="115000"/>
                        </a:lnSpc>
                        <a:spcBef>
                          <a:spcPts val="0"/>
                        </a:spcBef>
                        <a:spcAft>
                          <a:spcPts val="1000"/>
                        </a:spcAft>
                      </a:pPr>
                      <a:r>
                        <a:rPr lang="en-US" sz="1400" dirty="0">
                          <a:effectLst/>
                        </a:rPr>
                        <a:t>Quarterly targets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647698708"/>
                  </a:ext>
                </a:extLst>
              </a:tr>
              <a:tr h="4032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400" dirty="0">
                          <a:effectLst/>
                        </a:rPr>
                        <a:t>1st</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2nd</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3rd</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tc>
                  <a:txBody>
                    <a:bodyPr/>
                    <a:lstStyle/>
                    <a:p>
                      <a:pPr marL="0" marR="0" algn="ctr">
                        <a:lnSpc>
                          <a:spcPct val="115000"/>
                        </a:lnSpc>
                        <a:spcBef>
                          <a:spcPts val="0"/>
                        </a:spcBef>
                        <a:spcAft>
                          <a:spcPts val="1000"/>
                        </a:spcAft>
                      </a:pPr>
                      <a:r>
                        <a:rPr lang="en-US" sz="1400" dirty="0">
                          <a:effectLst/>
                        </a:rPr>
                        <a:t>4</a:t>
                      </a:r>
                      <a:r>
                        <a:rPr lang="en-US" sz="1400" baseline="30000" dirty="0">
                          <a:effectLst/>
                        </a:rPr>
                        <a:t>th</a:t>
                      </a:r>
                      <a:endParaRPr lang="en-US" sz="14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6">
                        <a:lumMod val="40000"/>
                        <a:lumOff val="60000"/>
                      </a:schemeClr>
                    </a:solidFill>
                  </a:tcPr>
                </a:tc>
                <a:extLst>
                  <a:ext uri="{0D108BD9-81ED-4DB2-BD59-A6C34878D82A}">
                    <a16:rowId xmlns:a16="http://schemas.microsoft.com/office/drawing/2014/main" xmlns="" val="291024535"/>
                  </a:ext>
                </a:extLst>
              </a:tr>
              <a:tr h="1137761">
                <a:tc>
                  <a:txBody>
                    <a:bodyPr/>
                    <a:lstStyle/>
                    <a:p>
                      <a:pPr marL="0" marR="0">
                        <a:lnSpc>
                          <a:spcPct val="115000"/>
                        </a:lnSpc>
                        <a:spcBef>
                          <a:spcPts val="0"/>
                        </a:spcBef>
                        <a:spcAft>
                          <a:spcPts val="1000"/>
                        </a:spcAft>
                      </a:pPr>
                      <a:r>
                        <a:rPr lang="en-US" sz="1400" dirty="0">
                          <a:effectLst/>
                        </a:rPr>
                        <a:t>Revised and implemented Human Resource staffing plan</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Quarterly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Implement revised Human Resource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Implement 25% of revised Human Resource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Implement 50% of revised Human Resource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Implement 75% of revised Human Resource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Implement 100%  revised Human Resource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81279626"/>
                  </a:ext>
                </a:extLst>
              </a:tr>
              <a:tr h="1120164">
                <a:tc>
                  <a:txBody>
                    <a:bodyPr/>
                    <a:lstStyle/>
                    <a:p>
                      <a:pPr marL="0" marR="0">
                        <a:lnSpc>
                          <a:spcPct val="115000"/>
                        </a:lnSpc>
                        <a:spcBef>
                          <a:spcPts val="0"/>
                        </a:spcBef>
                        <a:spcAft>
                          <a:spcPts val="0"/>
                        </a:spcAft>
                      </a:pPr>
                      <a:r>
                        <a:rPr lang="en-ZA" sz="1400" dirty="0">
                          <a:effectLst/>
                        </a:rPr>
                        <a:t>Fill positions in</a:t>
                      </a:r>
                      <a:endParaRPr lang="en-US" sz="1400" dirty="0">
                        <a:effectLst/>
                      </a:endParaRPr>
                    </a:p>
                    <a:p>
                      <a:pPr marL="0" marR="0">
                        <a:lnSpc>
                          <a:spcPct val="115000"/>
                        </a:lnSpc>
                        <a:spcBef>
                          <a:spcPts val="0"/>
                        </a:spcBef>
                        <a:spcAft>
                          <a:spcPts val="0"/>
                        </a:spcAft>
                      </a:pPr>
                      <a:r>
                        <a:rPr lang="en-ZA" sz="1400" dirty="0">
                          <a:effectLst/>
                        </a:rPr>
                        <a:t>accordance with</a:t>
                      </a:r>
                      <a:endParaRPr lang="en-US" sz="1400" dirty="0">
                        <a:effectLst/>
                      </a:endParaRPr>
                    </a:p>
                    <a:p>
                      <a:pPr marL="0" marR="0">
                        <a:lnSpc>
                          <a:spcPct val="115000"/>
                        </a:lnSpc>
                        <a:spcBef>
                          <a:spcPts val="0"/>
                        </a:spcBef>
                        <a:spcAft>
                          <a:spcPts val="1000"/>
                        </a:spcAft>
                      </a:pPr>
                      <a:r>
                        <a:rPr lang="en-ZA" sz="1400" dirty="0">
                          <a:effectLst/>
                        </a:rPr>
                        <a:t>identified needs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Quarterly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Filled 85% of posts identified for filling in accordance with HR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20% of identified posts filled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50% of identified posts filled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70% of identified posts filled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Filled 85% of posts identified for filling in accordance with HR staffing plan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63312205"/>
                  </a:ext>
                </a:extLst>
              </a:tr>
              <a:tr h="1174575">
                <a:tc>
                  <a:txBody>
                    <a:bodyPr/>
                    <a:lstStyle/>
                    <a:p>
                      <a:pPr marL="0" marR="0">
                        <a:lnSpc>
                          <a:spcPct val="115000"/>
                        </a:lnSpc>
                        <a:spcBef>
                          <a:spcPts val="0"/>
                        </a:spcBef>
                        <a:spcAft>
                          <a:spcPts val="1000"/>
                        </a:spcAft>
                      </a:pPr>
                      <a:r>
                        <a:rPr lang="en-US" sz="1400" dirty="0">
                          <a:effectLst/>
                        </a:rPr>
                        <a:t>Develop internal GPW Training and Development Programmes</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9225" algn="l"/>
                        </a:tabLst>
                      </a:pPr>
                      <a:r>
                        <a:rPr lang="en-US" sz="1400" dirty="0">
                          <a:effectLst/>
                        </a:rPr>
                        <a:t>Bi - annually</a:t>
                      </a:r>
                    </a:p>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rPr>
                        <a:t>Develop 3 GPW training and development programmes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 </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 training and development programme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1 training and development programme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rPr>
                        <a:t>3 training and development programmes developed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288842136"/>
                  </a:ext>
                </a:extLst>
              </a:tr>
              <a:tr h="715627">
                <a:tc>
                  <a:txBody>
                    <a:bodyPr/>
                    <a:lstStyle/>
                    <a:p>
                      <a:pPr marL="0" marR="0">
                        <a:lnSpc>
                          <a:spcPct val="115000"/>
                        </a:lnSpc>
                        <a:spcBef>
                          <a:spcPts val="0"/>
                        </a:spcBef>
                        <a:spcAft>
                          <a:spcPts val="0"/>
                        </a:spcAft>
                      </a:pPr>
                      <a:r>
                        <a:rPr lang="en-US" sz="1400" dirty="0">
                          <a:effectLst/>
                        </a:rPr>
                        <a:t>Provide training and development </a:t>
                      </a:r>
                      <a:endParaRPr lang="en-US" sz="14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rPr>
                        <a:t>Quarterly</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rPr>
                        <a:t>2 average training interventions per person</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25% of identified target completed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50% of identified target completed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400" dirty="0">
                          <a:effectLst/>
                        </a:rPr>
                        <a:t>75% of identified target completed</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457200" algn="l"/>
                          <a:tab pos="914400" algn="l"/>
                          <a:tab pos="1371600" algn="l"/>
                          <a:tab pos="1828800" algn="l"/>
                          <a:tab pos="2667000" algn="l"/>
                        </a:tabLst>
                      </a:pPr>
                      <a:r>
                        <a:rPr lang="en-US" sz="1400" dirty="0">
                          <a:effectLst/>
                        </a:rPr>
                        <a:t>2 average training interventions</a:t>
                      </a:r>
                      <a:endParaRPr lang="en-US" sz="14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82184290"/>
                  </a:ext>
                </a:extLst>
              </a:tr>
            </a:tbl>
          </a:graphicData>
        </a:graphic>
      </p:graphicFrame>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48</a:t>
            </a:fld>
            <a:endParaRPr lang="en-CA" dirty="0"/>
          </a:p>
        </p:txBody>
      </p:sp>
    </p:spTree>
    <p:extLst>
      <p:ext uri="{BB962C8B-B14F-4D97-AF65-F5344CB8AC3E}">
        <p14:creationId xmlns:p14="http://schemas.microsoft.com/office/powerpoint/2010/main" xmlns="" val="1122819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1286" y="-1230"/>
            <a:ext cx="10680700" cy="7543800"/>
          </a:xfrm>
          <a:prstGeom prst="rect">
            <a:avLst/>
          </a:prstGeom>
        </p:spPr>
      </p:pic>
      <p:sp>
        <p:nvSpPr>
          <p:cNvPr id="3" name="TextBox 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46</a:t>
            </a:r>
          </a:p>
          <a:p>
            <a:pPr>
              <a:lnSpc>
                <a:spcPts val="1205"/>
              </a:lnSpc>
            </a:pPr>
            <a:endParaRPr lang="en-CA" sz="1079" dirty="0">
              <a:solidFill>
                <a:srgbClr val="000000"/>
              </a:solidFill>
            </a:endParaRPr>
          </a:p>
        </p:txBody>
      </p:sp>
      <p:sp>
        <p:nvSpPr>
          <p:cNvPr id="5" name="Rectangle 4"/>
          <p:cNvSpPr/>
          <p:nvPr/>
        </p:nvSpPr>
        <p:spPr>
          <a:xfrm>
            <a:off x="215900" y="609898"/>
            <a:ext cx="9800554" cy="523220"/>
          </a:xfrm>
          <a:prstGeom prst="rect">
            <a:avLst/>
          </a:prstGeom>
        </p:spPr>
        <p:txBody>
          <a:bodyPr wrap="square">
            <a:spAutoFit/>
          </a:bodyPr>
          <a:lstStyle/>
          <a:p>
            <a:pPr algn="ctr" fontAlgn="t"/>
            <a:r>
              <a:rPr lang="en-US" sz="2800" b="1" dirty="0" smtClean="0">
                <a:solidFill>
                  <a:srgbClr val="000000"/>
                </a:solidFill>
                <a:cs typeface="Times New Roman" panose="02020603050405020304" pitchFamily="18" charset="0"/>
              </a:rPr>
              <a:t>CONCLUSION</a:t>
            </a:r>
            <a:endParaRPr lang="en-US" sz="2800" b="1" dirty="0">
              <a:solidFill>
                <a:srgbClr val="000000"/>
              </a:solidFill>
              <a:cs typeface="Times New Roman" panose="02020603050405020304" pitchFamily="18" charset="0"/>
            </a:endParaRPr>
          </a:p>
        </p:txBody>
      </p:sp>
      <p:sp>
        <p:nvSpPr>
          <p:cNvPr id="6" name="Rectangle 5"/>
          <p:cNvSpPr/>
          <p:nvPr/>
        </p:nvSpPr>
        <p:spPr>
          <a:xfrm>
            <a:off x="443806" y="1547654"/>
            <a:ext cx="9289032" cy="3785652"/>
          </a:xfrm>
          <a:prstGeom prst="rect">
            <a:avLst/>
          </a:prstGeom>
        </p:spPr>
        <p:txBody>
          <a:bodyPr wrap="square">
            <a:spAutoFit/>
          </a:bodyPr>
          <a:lstStyle/>
          <a:p>
            <a:pPr marL="342900" indent="-342900" fontAlgn="t">
              <a:buFont typeface="Arial" panose="020B0604020202020204" pitchFamily="34" charset="0"/>
              <a:buChar char="•"/>
            </a:pPr>
            <a:r>
              <a:rPr lang="en-US" sz="2000" dirty="0" smtClean="0">
                <a:solidFill>
                  <a:srgbClr val="000000"/>
                </a:solidFill>
                <a:cs typeface="Times New Roman" panose="02020603050405020304" pitchFamily="18" charset="0"/>
              </a:rPr>
              <a:t>GPW continues to provide services to government and its agencies as per the mandate and key priorities;</a:t>
            </a:r>
          </a:p>
          <a:p>
            <a:pPr marL="342900" indent="-342900" fontAlgn="t">
              <a:buFont typeface="Arial" panose="020B0604020202020204" pitchFamily="34" charset="0"/>
              <a:buChar char="•"/>
            </a:pPr>
            <a:endParaRPr lang="en-US" sz="2000" dirty="0" smtClean="0">
              <a:solidFill>
                <a:srgbClr val="000000"/>
              </a:solidFill>
              <a:cs typeface="Times New Roman" panose="02020603050405020304" pitchFamily="18" charset="0"/>
            </a:endParaRPr>
          </a:p>
          <a:p>
            <a:pPr marL="342900" indent="-342900" fontAlgn="t">
              <a:buFont typeface="Arial" panose="020B0604020202020204" pitchFamily="34" charset="0"/>
              <a:buChar char="•"/>
            </a:pPr>
            <a:r>
              <a:rPr lang="en-US" sz="2000" dirty="0" smtClean="0">
                <a:solidFill>
                  <a:srgbClr val="000000"/>
                </a:solidFill>
                <a:cs typeface="Times New Roman" panose="02020603050405020304" pitchFamily="18" charset="0"/>
              </a:rPr>
              <a:t>Revenue generated will be invested into the professionalisation of the Company;</a:t>
            </a:r>
          </a:p>
          <a:p>
            <a:pPr marL="342900" indent="-342900" fontAlgn="t">
              <a:buFont typeface="Arial" panose="020B0604020202020204" pitchFamily="34" charset="0"/>
              <a:buChar char="•"/>
            </a:pPr>
            <a:endParaRPr lang="en-US" sz="2000" dirty="0" smtClean="0">
              <a:solidFill>
                <a:srgbClr val="000000"/>
              </a:solidFill>
              <a:cs typeface="Times New Roman" panose="02020603050405020304" pitchFamily="18" charset="0"/>
            </a:endParaRPr>
          </a:p>
          <a:p>
            <a:pPr marL="342900" indent="-342900" fontAlgn="t">
              <a:buFont typeface="Arial" panose="020B0604020202020204" pitchFamily="34" charset="0"/>
              <a:buChar char="•"/>
            </a:pPr>
            <a:r>
              <a:rPr lang="en-US" sz="2000" dirty="0" smtClean="0">
                <a:solidFill>
                  <a:srgbClr val="000000"/>
                </a:solidFill>
                <a:cs typeface="Times New Roman" panose="02020603050405020304" pitchFamily="18" charset="0"/>
              </a:rPr>
              <a:t>The approval of the GPW SOC Bill and conversion into an SOC remains central  to the achievement of the vision;</a:t>
            </a:r>
          </a:p>
          <a:p>
            <a:pPr fontAlgn="t"/>
            <a:endParaRPr lang="en-US" sz="2000" dirty="0" smtClean="0">
              <a:solidFill>
                <a:srgbClr val="000000"/>
              </a:solidFill>
              <a:cs typeface="Times New Roman" panose="02020603050405020304" pitchFamily="18" charset="0"/>
            </a:endParaRPr>
          </a:p>
          <a:p>
            <a:pPr marL="342900" indent="-342900" fontAlgn="t">
              <a:buFont typeface="Arial" panose="020B0604020202020204" pitchFamily="34" charset="0"/>
              <a:buChar char="•"/>
            </a:pPr>
            <a:r>
              <a:rPr lang="en-US" sz="2000" dirty="0" smtClean="0">
                <a:solidFill>
                  <a:srgbClr val="000000"/>
                </a:solidFill>
                <a:cs typeface="Times New Roman" panose="02020603050405020304" pitchFamily="18" charset="0"/>
              </a:rPr>
              <a:t>Security of documentation and facilities is a priority; and</a:t>
            </a:r>
          </a:p>
          <a:p>
            <a:pPr fontAlgn="t"/>
            <a:endParaRPr lang="en-US" sz="2000" dirty="0" smtClean="0">
              <a:solidFill>
                <a:srgbClr val="000000"/>
              </a:solidFill>
              <a:cs typeface="Times New Roman" panose="02020603050405020304" pitchFamily="18" charset="0"/>
            </a:endParaRPr>
          </a:p>
          <a:p>
            <a:pPr marL="342900" indent="-342900" fontAlgn="t">
              <a:buFont typeface="Arial" panose="020B0604020202020204" pitchFamily="34" charset="0"/>
              <a:buChar char="•"/>
            </a:pPr>
            <a:r>
              <a:rPr lang="en-US" sz="2000" dirty="0" smtClean="0">
                <a:solidFill>
                  <a:srgbClr val="000000"/>
                </a:solidFill>
                <a:cs typeface="Times New Roman" panose="02020603050405020304" pitchFamily="18" charset="0"/>
              </a:rPr>
              <a:t>Management will continue to prioritise capacitation and skilling of personnel</a:t>
            </a:r>
          </a:p>
          <a:p>
            <a:pPr fontAlgn="t"/>
            <a:r>
              <a:rPr lang="en-US" sz="2000" dirty="0" smtClean="0">
                <a:solidFill>
                  <a:srgbClr val="000000"/>
                </a:solidFill>
                <a:cs typeface="Times New Roman" panose="02020603050405020304" pitchFamily="18" charset="0"/>
              </a:rPr>
              <a:t> </a:t>
            </a:r>
          </a:p>
        </p:txBody>
      </p:sp>
      <p:sp>
        <p:nvSpPr>
          <p:cNvPr id="4" name="Footer Placeholder 3"/>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7DFF54-6BA4-4515-87CA-28703F844993}" type="slidenum">
              <a:rPr lang="en-CA" smtClean="0"/>
              <a:pPr/>
              <a:t>49</a:t>
            </a:fld>
            <a:endParaRPr lang="en-CA" dirty="0"/>
          </a:p>
        </p:txBody>
      </p:sp>
    </p:spTree>
    <p:extLst>
      <p:ext uri="{BB962C8B-B14F-4D97-AF65-F5344CB8AC3E}">
        <p14:creationId xmlns:p14="http://schemas.microsoft.com/office/powerpoint/2010/main" xmlns="" val="1623198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p:cNvPicPr>
          <p:nvPr/>
        </p:nvPicPr>
        <p:blipFill>
          <a:blip r:embed="rId2" cstate="print"/>
          <a:stretch>
            <a:fillRect/>
          </a:stretch>
        </p:blipFill>
        <p:spPr>
          <a:xfrm>
            <a:off x="0" y="12700"/>
            <a:ext cx="10680700" cy="7543800"/>
          </a:xfrm>
          <a:prstGeom prst="rect">
            <a:avLst/>
          </a:prstGeom>
        </p:spPr>
      </p:pic>
      <p:sp>
        <p:nvSpPr>
          <p:cNvPr id="28" name="Rectangle 27"/>
          <p:cNvSpPr/>
          <p:nvPr/>
        </p:nvSpPr>
        <p:spPr>
          <a:xfrm>
            <a:off x="500479" y="921933"/>
            <a:ext cx="9600400" cy="5395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just"/>
            <a:endParaRPr lang="en-US" sz="1763" dirty="0">
              <a:solidFill>
                <a:schemeClr val="tx1"/>
              </a:solidFill>
            </a:endParaRPr>
          </a:p>
          <a:p>
            <a:pPr marL="314868" indent="-314868" algn="just">
              <a:buFont typeface="Wingdings" panose="05000000000000000000" pitchFamily="2" charset="2"/>
              <a:buChar char="ü"/>
            </a:pPr>
            <a:endParaRPr lang="en-US" sz="1763" dirty="0">
              <a:solidFill>
                <a:schemeClr val="tx1"/>
              </a:solidFill>
            </a:endParaRPr>
          </a:p>
          <a:p>
            <a:pPr marL="314868" indent="-314868" algn="just">
              <a:buFont typeface="Wingdings" panose="05000000000000000000" pitchFamily="2" charset="2"/>
              <a:buChar char="ü"/>
            </a:pPr>
            <a:endParaRPr lang="en-US" sz="1983" dirty="0">
              <a:solidFill>
                <a:schemeClr val="tx1"/>
              </a:solidFill>
            </a:endParaRPr>
          </a:p>
          <a:p>
            <a:endParaRPr lang="en-ZA" sz="1983" dirty="0">
              <a:solidFill>
                <a:schemeClr val="tx1"/>
              </a:solidFill>
            </a:endParaRPr>
          </a:p>
        </p:txBody>
      </p:sp>
      <p:sp>
        <p:nvSpPr>
          <p:cNvPr id="29" name="Rectangle 2"/>
          <p:cNvSpPr txBox="1">
            <a:spLocks noChangeArrowheads="1"/>
          </p:cNvSpPr>
          <p:nvPr/>
        </p:nvSpPr>
        <p:spPr>
          <a:xfrm>
            <a:off x="500480" y="1159959"/>
            <a:ext cx="9600400" cy="5712634"/>
          </a:xfrm>
          <a:prstGeom prst="rect">
            <a:avLst/>
          </a:prstGeom>
        </p:spPr>
        <p:txBody>
          <a:bodyPr/>
          <a:lstStyle>
            <a:lvl1pPr marL="0" indent="0" algn="l" defTabSz="914400" rtl="0" eaLnBrk="1" latinLnBrk="0" hangingPunct="1">
              <a:lnSpc>
                <a:spcPct val="100000"/>
              </a:lnSpc>
              <a:spcBef>
                <a:spcPts val="1200"/>
              </a:spcBef>
              <a:buFont typeface="Arial" pitchFamily="34" charset="0"/>
              <a:buNone/>
              <a:defRPr lang="en-US" sz="11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1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1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1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1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endParaRPr lang="en-ZA" sz="2204" dirty="0">
              <a:solidFill>
                <a:schemeClr val="tx1"/>
              </a:solidFill>
            </a:endParaRPr>
          </a:p>
          <a:p>
            <a:r>
              <a:rPr lang="en-ZA" sz="2204" dirty="0">
                <a:solidFill>
                  <a:schemeClr val="tx1"/>
                </a:solidFill>
              </a:rPr>
              <a:t>	</a:t>
            </a:r>
            <a:endParaRPr lang="en-ZA" sz="2204" i="1" dirty="0">
              <a:solidFill>
                <a:schemeClr val="tx1"/>
              </a:solidFill>
            </a:endParaRPr>
          </a:p>
          <a:p>
            <a:endParaRPr lang="en-ZA" altLang="en-US" sz="2645" dirty="0"/>
          </a:p>
          <a:p>
            <a:endParaRPr lang="en-ZA" altLang="en-US" sz="2645" dirty="0"/>
          </a:p>
        </p:txBody>
      </p:sp>
      <p:sp>
        <p:nvSpPr>
          <p:cNvPr id="30" name="Flowchart: Magnetic Disk 29"/>
          <p:cNvSpPr/>
          <p:nvPr/>
        </p:nvSpPr>
        <p:spPr>
          <a:xfrm>
            <a:off x="544437" y="1728716"/>
            <a:ext cx="1252244" cy="3945304"/>
          </a:xfrm>
          <a:prstGeom prst="flowChartMagneticDisk">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r>
              <a:rPr lang="en-ZA" sz="1983" dirty="0">
                <a:solidFill>
                  <a:schemeClr val="tx1"/>
                </a:solidFill>
              </a:rPr>
              <a:t>OFFICE OF THE CEO</a:t>
            </a:r>
            <a:endParaRPr lang="en-ZA" sz="1983" dirty="0"/>
          </a:p>
          <a:p>
            <a:pPr algn="ctr"/>
            <a:r>
              <a:rPr lang="en-ZA" sz="1983" dirty="0">
                <a:solidFill>
                  <a:schemeClr val="tx1"/>
                </a:solidFill>
              </a:rPr>
              <a:t>______</a:t>
            </a:r>
          </a:p>
          <a:p>
            <a:pPr algn="ctr"/>
            <a:r>
              <a:rPr lang="en-ZA" sz="1983" dirty="0">
                <a:solidFill>
                  <a:schemeClr val="tx1"/>
                </a:solidFill>
              </a:rPr>
              <a:t>11</a:t>
            </a:r>
          </a:p>
          <a:p>
            <a:pPr algn="ctr"/>
            <a:r>
              <a:rPr lang="en-ZA" sz="1983" dirty="0">
                <a:solidFill>
                  <a:schemeClr val="tx1"/>
                </a:solidFill>
              </a:rPr>
              <a:t>(2%)</a:t>
            </a:r>
          </a:p>
          <a:p>
            <a:pPr algn="ctr"/>
            <a:endParaRPr lang="en-ZA" sz="1983" dirty="0"/>
          </a:p>
          <a:p>
            <a:pPr algn="ctr"/>
            <a:endParaRPr lang="en-ZA" sz="1983" dirty="0"/>
          </a:p>
          <a:p>
            <a:pPr algn="ctr"/>
            <a:endParaRPr lang="en-ZA" sz="1983" dirty="0"/>
          </a:p>
          <a:p>
            <a:pPr algn="ctr"/>
            <a:endParaRPr lang="en-ZA" sz="1983" dirty="0"/>
          </a:p>
          <a:p>
            <a:pPr algn="ctr"/>
            <a:endParaRPr lang="en-ZA" sz="1983" dirty="0"/>
          </a:p>
        </p:txBody>
      </p:sp>
      <p:sp>
        <p:nvSpPr>
          <p:cNvPr id="31" name="Flowchart: Magnetic Disk 30"/>
          <p:cNvSpPr/>
          <p:nvPr/>
        </p:nvSpPr>
        <p:spPr>
          <a:xfrm>
            <a:off x="1906847" y="1715354"/>
            <a:ext cx="2314509" cy="3958666"/>
          </a:xfrm>
          <a:prstGeom prst="flowChartMagneticDisk">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solidFill>
                <a:srgbClr val="FF0000"/>
              </a:solidFill>
            </a:endParaRPr>
          </a:p>
          <a:p>
            <a:pPr algn="ctr"/>
            <a:endParaRPr lang="en-ZA" sz="1983" dirty="0">
              <a:solidFill>
                <a:srgbClr val="FF0000"/>
              </a:solidFill>
            </a:endParaRPr>
          </a:p>
          <a:p>
            <a:pPr algn="ctr"/>
            <a:endParaRPr lang="en-ZA" sz="1983" dirty="0">
              <a:solidFill>
                <a:srgbClr val="C00000"/>
              </a:solidFill>
            </a:endParaRPr>
          </a:p>
          <a:p>
            <a:pPr algn="ctr"/>
            <a:r>
              <a:rPr lang="en-ZA" sz="1983" dirty="0">
                <a:solidFill>
                  <a:srgbClr val="C00000"/>
                </a:solidFill>
                <a:latin typeface="Arial Black" panose="020B0A04020102020204" pitchFamily="34" charset="0"/>
              </a:rPr>
              <a:t>BRANCH: OPERATIONS AND PRODUCTION</a:t>
            </a:r>
          </a:p>
          <a:p>
            <a:pPr algn="ctr"/>
            <a:r>
              <a:rPr lang="en-ZA" sz="1983" dirty="0">
                <a:solidFill>
                  <a:srgbClr val="C00000"/>
                </a:solidFill>
                <a:latin typeface="Arial Black" panose="020B0A04020102020204" pitchFamily="34" charset="0"/>
              </a:rPr>
              <a:t>____________</a:t>
            </a:r>
          </a:p>
          <a:p>
            <a:pPr algn="ctr"/>
            <a:r>
              <a:rPr lang="en-ZA" sz="2204" b="1" dirty="0">
                <a:solidFill>
                  <a:srgbClr val="C00000"/>
                </a:solidFill>
                <a:latin typeface="Arial Black" panose="020B0A04020102020204" pitchFamily="34" charset="0"/>
              </a:rPr>
              <a:t>329</a:t>
            </a:r>
          </a:p>
          <a:p>
            <a:pPr algn="ctr"/>
            <a:r>
              <a:rPr lang="en-ZA" sz="2204" b="1" dirty="0">
                <a:solidFill>
                  <a:srgbClr val="C00000"/>
                </a:solidFill>
                <a:latin typeface="Arial Black" panose="020B0A04020102020204" pitchFamily="34" charset="0"/>
              </a:rPr>
              <a:t>(55.4%)</a:t>
            </a:r>
          </a:p>
          <a:p>
            <a:pPr algn="ctr"/>
            <a:endParaRPr lang="en-ZA" sz="1983" dirty="0"/>
          </a:p>
          <a:p>
            <a:pPr algn="ctr"/>
            <a:endParaRPr lang="en-ZA" sz="1983" dirty="0"/>
          </a:p>
        </p:txBody>
      </p:sp>
      <p:sp>
        <p:nvSpPr>
          <p:cNvPr id="32" name="Flowchart: Magnetic Disk 31"/>
          <p:cNvSpPr/>
          <p:nvPr/>
        </p:nvSpPr>
        <p:spPr>
          <a:xfrm>
            <a:off x="4308902" y="1715354"/>
            <a:ext cx="1950743" cy="3917938"/>
          </a:xfrm>
          <a:prstGeom prst="flowChartMagneticDisk">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r>
              <a:rPr lang="en-ZA" sz="1983" dirty="0">
                <a:solidFill>
                  <a:schemeClr val="tx1"/>
                </a:solidFill>
              </a:rPr>
              <a:t>BRANCH:</a:t>
            </a:r>
          </a:p>
          <a:p>
            <a:pPr algn="ctr"/>
            <a:r>
              <a:rPr lang="en-ZA" sz="1983" dirty="0">
                <a:solidFill>
                  <a:schemeClr val="tx1"/>
                </a:solidFill>
              </a:rPr>
              <a:t> STRATEGY MANAGEMENT</a:t>
            </a:r>
          </a:p>
          <a:p>
            <a:pPr algn="ctr"/>
            <a:endParaRPr lang="en-ZA" sz="1983" dirty="0">
              <a:solidFill>
                <a:schemeClr val="tx1"/>
              </a:solidFill>
            </a:endParaRPr>
          </a:p>
          <a:p>
            <a:pPr algn="ctr"/>
            <a:r>
              <a:rPr lang="en-ZA" sz="1983" dirty="0">
                <a:solidFill>
                  <a:schemeClr val="tx1"/>
                </a:solidFill>
              </a:rPr>
              <a:t>__________</a:t>
            </a:r>
          </a:p>
          <a:p>
            <a:pPr algn="ctr"/>
            <a:r>
              <a:rPr lang="en-ZA" sz="1983" dirty="0">
                <a:solidFill>
                  <a:schemeClr val="tx1"/>
                </a:solidFill>
              </a:rPr>
              <a:t>57</a:t>
            </a:r>
          </a:p>
          <a:p>
            <a:pPr algn="ctr"/>
            <a:r>
              <a:rPr lang="en-ZA" sz="1983" dirty="0">
                <a:solidFill>
                  <a:schemeClr val="tx1"/>
                </a:solidFill>
              </a:rPr>
              <a:t>(9.6%)</a:t>
            </a: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p>
          <a:p>
            <a:pPr algn="ctr"/>
            <a:endParaRPr lang="en-ZA" sz="1983" dirty="0"/>
          </a:p>
        </p:txBody>
      </p:sp>
      <p:sp>
        <p:nvSpPr>
          <p:cNvPr id="33" name="Flowchart: Magnetic Disk 32"/>
          <p:cNvSpPr/>
          <p:nvPr/>
        </p:nvSpPr>
        <p:spPr>
          <a:xfrm>
            <a:off x="6347190" y="1728716"/>
            <a:ext cx="2158643" cy="3904576"/>
          </a:xfrm>
          <a:prstGeom prst="flowChartMagneticDisk">
            <a:avLst/>
          </a:prstGeom>
          <a:solidFill>
            <a:schemeClr val="bg1">
              <a:lumMod val="95000"/>
            </a:schemeClr>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r>
              <a:rPr lang="en-ZA" sz="1983" dirty="0">
                <a:solidFill>
                  <a:schemeClr val="tx1"/>
                </a:solidFill>
              </a:rPr>
              <a:t>BRANCH: FINANCIAL SERVICES AND WAREHOUSE MANAGEMENT</a:t>
            </a:r>
          </a:p>
          <a:p>
            <a:pPr algn="ctr"/>
            <a:r>
              <a:rPr lang="en-ZA" sz="1983" dirty="0">
                <a:solidFill>
                  <a:schemeClr val="tx1"/>
                </a:solidFill>
              </a:rPr>
              <a:t>______________</a:t>
            </a:r>
          </a:p>
          <a:p>
            <a:pPr algn="ctr"/>
            <a:r>
              <a:rPr lang="en-ZA" sz="1983" dirty="0">
                <a:solidFill>
                  <a:schemeClr val="tx1"/>
                </a:solidFill>
              </a:rPr>
              <a:t>143</a:t>
            </a:r>
          </a:p>
          <a:p>
            <a:pPr algn="ctr"/>
            <a:r>
              <a:rPr lang="en-ZA" sz="1983" dirty="0">
                <a:solidFill>
                  <a:schemeClr val="tx1"/>
                </a:solidFill>
              </a:rPr>
              <a:t>(24%)</a:t>
            </a:r>
          </a:p>
          <a:p>
            <a:pPr algn="ctr"/>
            <a:endParaRPr lang="en-ZA" sz="1983" dirty="0"/>
          </a:p>
          <a:p>
            <a:pPr algn="ctr"/>
            <a:endParaRPr lang="en-ZA" sz="1983" dirty="0"/>
          </a:p>
          <a:p>
            <a:pPr algn="ctr"/>
            <a:endParaRPr lang="en-ZA" sz="1983" dirty="0"/>
          </a:p>
        </p:txBody>
      </p:sp>
      <p:sp>
        <p:nvSpPr>
          <p:cNvPr id="34" name="Flowchart: Magnetic Disk 33"/>
          <p:cNvSpPr/>
          <p:nvPr/>
        </p:nvSpPr>
        <p:spPr>
          <a:xfrm>
            <a:off x="8593378" y="1728716"/>
            <a:ext cx="1507501" cy="3777726"/>
          </a:xfrm>
          <a:prstGeom prst="flowChartMagneticDisk">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r>
              <a:rPr lang="en-ZA" sz="1983" dirty="0">
                <a:solidFill>
                  <a:schemeClr val="tx1"/>
                </a:solidFill>
              </a:rPr>
              <a:t>BRANCH: HR</a:t>
            </a:r>
          </a:p>
          <a:p>
            <a:pPr algn="ctr"/>
            <a:endParaRPr lang="en-ZA" sz="1983" dirty="0">
              <a:solidFill>
                <a:schemeClr val="tx1"/>
              </a:solidFill>
            </a:endParaRPr>
          </a:p>
          <a:p>
            <a:pPr algn="ctr"/>
            <a:endParaRPr lang="en-ZA" sz="1983" dirty="0">
              <a:solidFill>
                <a:schemeClr val="tx1"/>
              </a:solidFill>
            </a:endParaRPr>
          </a:p>
          <a:p>
            <a:pPr algn="ctr"/>
            <a:endParaRPr lang="en-ZA" sz="1983" dirty="0">
              <a:solidFill>
                <a:schemeClr val="tx1"/>
              </a:solidFill>
            </a:endParaRPr>
          </a:p>
          <a:p>
            <a:pPr algn="ctr"/>
            <a:r>
              <a:rPr lang="en-ZA" sz="1983" dirty="0">
                <a:solidFill>
                  <a:schemeClr val="tx1"/>
                </a:solidFill>
              </a:rPr>
              <a:t>_________</a:t>
            </a:r>
          </a:p>
          <a:p>
            <a:pPr algn="ctr"/>
            <a:r>
              <a:rPr lang="en-ZA" sz="1983" dirty="0">
                <a:solidFill>
                  <a:schemeClr val="tx1"/>
                </a:solidFill>
              </a:rPr>
              <a:t>22</a:t>
            </a:r>
          </a:p>
          <a:p>
            <a:pPr algn="ctr"/>
            <a:r>
              <a:rPr lang="en-ZA" sz="1983" dirty="0">
                <a:solidFill>
                  <a:schemeClr val="tx1"/>
                </a:solidFill>
              </a:rPr>
              <a:t>(3.7%)</a:t>
            </a:r>
          </a:p>
          <a:p>
            <a:pPr algn="ctr"/>
            <a:endParaRPr lang="en-ZA" sz="1983" dirty="0"/>
          </a:p>
          <a:p>
            <a:pPr algn="ctr"/>
            <a:endParaRPr lang="en-ZA" sz="1983" dirty="0"/>
          </a:p>
        </p:txBody>
      </p:sp>
      <p:sp>
        <p:nvSpPr>
          <p:cNvPr id="35" name="Oval 34"/>
          <p:cNvSpPr/>
          <p:nvPr/>
        </p:nvSpPr>
        <p:spPr>
          <a:xfrm>
            <a:off x="817847" y="1080617"/>
            <a:ext cx="8886321" cy="55539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983" dirty="0"/>
              <a:t>TOTAL </a:t>
            </a:r>
            <a:r>
              <a:rPr lang="en-ZA" sz="1983" dirty="0" smtClean="0"/>
              <a:t>FUNDED POSTS 668 </a:t>
            </a:r>
            <a:r>
              <a:rPr lang="en-ZA" sz="1983" dirty="0"/>
              <a:t>(</a:t>
            </a:r>
            <a:r>
              <a:rPr lang="en-ZA" sz="1983" dirty="0" smtClean="0"/>
              <a:t>563 filled</a:t>
            </a:r>
            <a:r>
              <a:rPr lang="en-ZA" sz="1983" dirty="0"/>
              <a:t>)</a:t>
            </a:r>
          </a:p>
        </p:txBody>
      </p:sp>
      <p:sp>
        <p:nvSpPr>
          <p:cNvPr id="36" name="Oval 35"/>
          <p:cNvSpPr/>
          <p:nvPr/>
        </p:nvSpPr>
        <p:spPr>
          <a:xfrm>
            <a:off x="1690611" y="5766725"/>
            <a:ext cx="6426714" cy="1264554"/>
          </a:xfrm>
          <a:prstGeom prst="ellipse">
            <a:avLst/>
          </a:prstGeom>
          <a:solidFill>
            <a:schemeClr val="tx2">
              <a:lumMod val="20000"/>
              <a:lumOff val="80000"/>
            </a:schemeClr>
          </a:solidFill>
          <a:ln>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983" b="1" dirty="0" smtClean="0">
                <a:solidFill>
                  <a:schemeClr val="tx1"/>
                </a:solidFill>
              </a:rPr>
              <a:t>APPRENTISHIPS = 22</a:t>
            </a:r>
          </a:p>
          <a:p>
            <a:pPr algn="ctr"/>
            <a:r>
              <a:rPr lang="en-ZA" sz="1983" b="1" dirty="0" smtClean="0">
                <a:solidFill>
                  <a:schemeClr val="tx1"/>
                </a:solidFill>
              </a:rPr>
              <a:t>INTERNSHIPS = 7 </a:t>
            </a:r>
          </a:p>
          <a:p>
            <a:pPr algn="ctr"/>
            <a:r>
              <a:rPr lang="en-ZA" sz="1983" b="1" dirty="0" smtClean="0">
                <a:solidFill>
                  <a:schemeClr val="tx1"/>
                </a:solidFill>
              </a:rPr>
              <a:t> </a:t>
            </a:r>
            <a:r>
              <a:rPr lang="en-ZA" sz="1983" b="1" dirty="0">
                <a:solidFill>
                  <a:schemeClr val="tx1"/>
                </a:solidFill>
              </a:rPr>
              <a:t>GRADUATES </a:t>
            </a:r>
            <a:r>
              <a:rPr lang="en-ZA" sz="1983" b="1" dirty="0" smtClean="0">
                <a:solidFill>
                  <a:schemeClr val="tx1"/>
                </a:solidFill>
              </a:rPr>
              <a:t>= 23</a:t>
            </a:r>
            <a:endParaRPr lang="en-ZA" sz="1983" b="1" dirty="0">
              <a:solidFill>
                <a:schemeClr val="tx1"/>
              </a:solidFill>
            </a:endParaRPr>
          </a:p>
        </p:txBody>
      </p:sp>
      <p:sp>
        <p:nvSpPr>
          <p:cNvPr id="37" name="Title 1"/>
          <p:cNvSpPr txBox="1">
            <a:spLocks/>
          </p:cNvSpPr>
          <p:nvPr/>
        </p:nvSpPr>
        <p:spPr>
          <a:xfrm>
            <a:off x="544437" y="199412"/>
            <a:ext cx="9908481" cy="79342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Times New Roman" panose="02020603050405020304" pitchFamily="18" charset="0"/>
                <a:cs typeface="Times New Roman" panose="02020603050405020304" pitchFamily="18" charset="0"/>
              </a:rPr>
              <a:t>GOVERNMENT PRINTING WORKS (GPW) </a:t>
            </a:r>
            <a:br>
              <a:rPr lang="en-US" sz="2400" b="1" dirty="0" smtClean="0">
                <a:latin typeface="Times New Roman" panose="02020603050405020304" pitchFamily="18" charset="0"/>
                <a:cs typeface="Times New Roman" panose="02020603050405020304" pitchFamily="18" charset="0"/>
              </a:rPr>
            </a:br>
            <a:r>
              <a:rPr lang="en-US" sz="2400" b="1" dirty="0" smtClean="0">
                <a:latin typeface="Times New Roman" panose="02020603050405020304" pitchFamily="18" charset="0"/>
                <a:cs typeface="Times New Roman" panose="02020603050405020304" pitchFamily="18" charset="0"/>
              </a:rPr>
              <a:t>HR PROFILE</a:t>
            </a:r>
            <a:endParaRPr lang="en-Z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60797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0"/>
            <a:ext cx="10680700" cy="7543800"/>
          </a:xfrm>
          <a:prstGeom prst="rect">
            <a:avLst/>
          </a:prstGeom>
        </p:spPr>
      </p:pic>
      <p:sp>
        <p:nvSpPr>
          <p:cNvPr id="4" name="TextBox 2"/>
          <p:cNvSpPr txBox="1"/>
          <p:nvPr/>
        </p:nvSpPr>
        <p:spPr>
          <a:xfrm>
            <a:off x="3036094" y="3017314"/>
            <a:ext cx="4254370" cy="1001172"/>
          </a:xfrm>
          <a:prstGeom prst="rect">
            <a:avLst/>
          </a:prstGeom>
          <a:noFill/>
        </p:spPr>
        <p:txBody>
          <a:bodyPr vert="horz" wrap="none" lIns="0" tIns="0" rIns="0" bIns="0" rtlCol="0">
            <a:spAutoFit/>
          </a:bodyPr>
          <a:lstStyle/>
          <a:p>
            <a:pPr>
              <a:lnSpc>
                <a:spcPts val="3450"/>
              </a:lnSpc>
            </a:pPr>
            <a:r>
              <a:rPr lang="en-CA" sz="6000" dirty="0" smtClean="0">
                <a:solidFill>
                  <a:srgbClr val="C00000"/>
                </a:solidFill>
                <a:latin typeface="Stencil" panose="040409050D0802020404" pitchFamily="82" charset="0"/>
                <a:cs typeface="Times New Roman"/>
              </a:rPr>
              <a:t>THANK YOU</a:t>
            </a:r>
          </a:p>
          <a:p>
            <a:pPr>
              <a:lnSpc>
                <a:spcPts val="3450"/>
              </a:lnSpc>
            </a:pPr>
            <a:endParaRPr lang="en-CA" sz="6000" dirty="0">
              <a:solidFill>
                <a:srgbClr val="000000"/>
              </a:solidFill>
              <a:latin typeface="Stencil" panose="040409050D0802020404" pitchFamily="82" charset="0"/>
            </a:endParaRPr>
          </a:p>
        </p:txBody>
      </p:sp>
      <p:sp>
        <p:nvSpPr>
          <p:cNvPr id="3" name="TextBox 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46</a:t>
            </a:r>
          </a:p>
          <a:p>
            <a:pPr>
              <a:lnSpc>
                <a:spcPts val="1205"/>
              </a:lnSpc>
            </a:pPr>
            <a:endParaRPr lang="en-CA" sz="1079" dirty="0">
              <a:solidFill>
                <a:srgbClr val="000000"/>
              </a:solidFill>
            </a:endParaRPr>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7DFF54-6BA4-4515-87CA-28703F844993}" type="slidenum">
              <a:rPr lang="en-CA" smtClean="0"/>
              <a:pPr/>
              <a:t>50</a:t>
            </a:fld>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0" y="-110182"/>
            <a:ext cx="10680700" cy="7543800"/>
          </a:xfrm>
          <a:prstGeom prst="rect">
            <a:avLst/>
          </a:prstGeom>
        </p:spPr>
      </p:pic>
      <p:sp>
        <p:nvSpPr>
          <p:cNvPr id="14" name="TextBox 2"/>
          <p:cNvSpPr txBox="1"/>
          <p:nvPr/>
        </p:nvSpPr>
        <p:spPr>
          <a:xfrm>
            <a:off x="1148226" y="235982"/>
            <a:ext cx="8329011" cy="346249"/>
          </a:xfrm>
          <a:prstGeom prst="rect">
            <a:avLst/>
          </a:prstGeom>
          <a:noFill/>
        </p:spPr>
        <p:txBody>
          <a:bodyPr vert="horz" wrap="none" lIns="0" tIns="0" rIns="0" bIns="0" rtlCol="0">
            <a:spAutoFit/>
          </a:bodyPr>
          <a:lstStyle/>
          <a:p>
            <a:pPr algn="ctr">
              <a:lnSpc>
                <a:spcPts val="2700"/>
              </a:lnSpc>
            </a:pPr>
            <a:r>
              <a:rPr lang="en-CA" sz="2209" b="1" spc="-10" dirty="0" smtClean="0">
                <a:latin typeface="Times New Roman"/>
                <a:cs typeface="Times New Roman"/>
              </a:rPr>
              <a:t>CONTRIBUTION TO GOVERNMENT’S NATIONAL PRIORITIES</a:t>
            </a:r>
            <a:endParaRPr lang="en-CA" sz="2376" b="1" dirty="0">
              <a:solidFill>
                <a:srgbClr val="000000"/>
              </a:solidFill>
            </a:endParaRPr>
          </a:p>
        </p:txBody>
      </p:sp>
      <p:sp>
        <p:nvSpPr>
          <p:cNvPr id="3" name="TextBox 3"/>
          <p:cNvSpPr txBox="1"/>
          <p:nvPr/>
        </p:nvSpPr>
        <p:spPr>
          <a:xfrm>
            <a:off x="482254" y="763452"/>
            <a:ext cx="9660954" cy="320601"/>
          </a:xfrm>
          <a:prstGeom prst="rect">
            <a:avLst/>
          </a:prstGeom>
          <a:noFill/>
        </p:spPr>
        <p:txBody>
          <a:bodyPr vert="horz" wrap="square" lIns="0" tIns="0" rIns="0" bIns="0" rtlCol="0">
            <a:spAutoFit/>
          </a:bodyPr>
          <a:lstStyle/>
          <a:p>
            <a:pPr>
              <a:lnSpc>
                <a:spcPts val="2470"/>
              </a:lnSpc>
            </a:pPr>
            <a:r>
              <a:rPr lang="en-CA" sz="2160" b="1" dirty="0" smtClean="0">
                <a:solidFill>
                  <a:srgbClr val="3F3F3F"/>
                </a:solidFill>
                <a:cs typeface="Times New Roman"/>
              </a:rPr>
              <a:t>The Government Printing Works  (GPW) strives to make a significant contribution to:</a:t>
            </a:r>
          </a:p>
        </p:txBody>
      </p:sp>
      <p:sp>
        <p:nvSpPr>
          <p:cNvPr id="13" name="TextBox 13"/>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4</a:t>
            </a:r>
          </a:p>
          <a:p>
            <a:pPr>
              <a:lnSpc>
                <a:spcPts val="1205"/>
              </a:lnSpc>
            </a:pPr>
            <a:endParaRPr lang="en-CA" sz="1079" dirty="0">
              <a:solidFill>
                <a:srgbClr val="000000"/>
              </a:solidFill>
            </a:endParaRPr>
          </a:p>
        </p:txBody>
      </p:sp>
      <p:sp>
        <p:nvSpPr>
          <p:cNvPr id="15" name="Can 14"/>
          <p:cNvSpPr/>
          <p:nvPr/>
        </p:nvSpPr>
        <p:spPr>
          <a:xfrm>
            <a:off x="2748062" y="1359280"/>
            <a:ext cx="6989843" cy="2593486"/>
          </a:xfrm>
          <a:prstGeom prst="can">
            <a:avLst>
              <a:gd name="adj" fmla="val 89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NATIONAL GOVERNMENT 14 OUTCOMES (MTEF</a:t>
            </a:r>
            <a:r>
              <a:rPr lang="en-ZA" b="1" dirty="0" smtClean="0">
                <a:solidFill>
                  <a:schemeClr val="tx1"/>
                </a:solidFill>
              </a:rPr>
              <a:t>)</a:t>
            </a:r>
          </a:p>
          <a:p>
            <a:pPr algn="ctr"/>
            <a:r>
              <a:rPr lang="en-ZA" b="1" dirty="0" smtClean="0">
                <a:solidFill>
                  <a:schemeClr val="tx1"/>
                </a:solidFill>
              </a:rPr>
              <a:t> </a:t>
            </a:r>
          </a:p>
          <a:p>
            <a:pPr marL="285750" indent="-285750" algn="ctr">
              <a:buFont typeface="Wingdings" panose="05000000000000000000" pitchFamily="2" charset="2"/>
              <a:buChar char="ð"/>
            </a:pPr>
            <a:r>
              <a:rPr lang="en-ZA" b="1" dirty="0" smtClean="0">
                <a:solidFill>
                  <a:schemeClr val="tx1"/>
                </a:solidFill>
              </a:rPr>
              <a:t>Create a better South Africa and contribute to a better and safer Africa and World</a:t>
            </a:r>
          </a:p>
          <a:p>
            <a:pPr marL="285750" indent="-285750" algn="ctr">
              <a:buFont typeface="Wingdings" panose="05000000000000000000" pitchFamily="2" charset="2"/>
              <a:buChar char="ð"/>
            </a:pPr>
            <a:r>
              <a:rPr lang="en-ZA" b="1" dirty="0" smtClean="0">
                <a:solidFill>
                  <a:schemeClr val="tx1"/>
                </a:solidFill>
              </a:rPr>
              <a:t>An efficient, effective and development orientated public service and an empowered, fair and inclusive citizenship</a:t>
            </a:r>
          </a:p>
          <a:p>
            <a:pPr marL="285750" indent="-285750" algn="ctr">
              <a:buFont typeface="Wingdings" panose="05000000000000000000" pitchFamily="2" charset="2"/>
              <a:buChar char="ð"/>
            </a:pPr>
            <a:r>
              <a:rPr lang="en-ZA" b="1" dirty="0" smtClean="0">
                <a:solidFill>
                  <a:schemeClr val="tx1"/>
                </a:solidFill>
              </a:rPr>
              <a:t>A skilled and capable workforce to support an inclusive growth path</a:t>
            </a:r>
            <a:endParaRPr lang="en-ZA" b="1" dirty="0">
              <a:solidFill>
                <a:schemeClr val="tx1"/>
              </a:solidFill>
            </a:endParaRPr>
          </a:p>
        </p:txBody>
      </p:sp>
      <p:sp>
        <p:nvSpPr>
          <p:cNvPr id="20" name="Can 19"/>
          <p:cNvSpPr/>
          <p:nvPr/>
        </p:nvSpPr>
        <p:spPr>
          <a:xfrm>
            <a:off x="2704778" y="4167087"/>
            <a:ext cx="6955603" cy="1194836"/>
          </a:xfrm>
          <a:prstGeom prst="can">
            <a:avLst>
              <a:gd name="adj" fmla="val 188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smtClean="0">
              <a:solidFill>
                <a:schemeClr val="tx1"/>
              </a:solidFill>
            </a:endParaRPr>
          </a:p>
          <a:p>
            <a:pPr algn="ctr"/>
            <a:r>
              <a:rPr lang="en-ZA" b="1" dirty="0" smtClean="0">
                <a:solidFill>
                  <a:schemeClr val="tx1"/>
                </a:solidFill>
              </a:rPr>
              <a:t>NATIONAL DEVELOPMENT PLAN (NDP)</a:t>
            </a:r>
          </a:p>
          <a:p>
            <a:pPr algn="ctr"/>
            <a:endParaRPr lang="en-ZA" b="1" dirty="0" smtClean="0">
              <a:solidFill>
                <a:schemeClr val="tx1"/>
              </a:solidFill>
            </a:endParaRPr>
          </a:p>
          <a:p>
            <a:pPr algn="ctr"/>
            <a:r>
              <a:rPr lang="en-ZA" i="1" dirty="0" smtClean="0">
                <a:solidFill>
                  <a:schemeClr val="tx1"/>
                </a:solidFill>
              </a:rPr>
              <a:t>“BUILDING A CAPABLE STATE”</a:t>
            </a:r>
            <a:endParaRPr lang="en-ZA" i="1" dirty="0">
              <a:solidFill>
                <a:schemeClr val="tx1"/>
              </a:solidFill>
            </a:endParaRPr>
          </a:p>
        </p:txBody>
      </p:sp>
      <p:sp>
        <p:nvSpPr>
          <p:cNvPr id="21" name="Rectangle 20"/>
          <p:cNvSpPr/>
          <p:nvPr/>
        </p:nvSpPr>
        <p:spPr>
          <a:xfrm>
            <a:off x="157509" y="3029435"/>
            <a:ext cx="1622560" cy="923330"/>
          </a:xfrm>
          <a:prstGeom prst="rect">
            <a:avLst/>
          </a:prstGeom>
          <a:noFill/>
        </p:spPr>
        <p:txBody>
          <a:bodyPr wrap="non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GPW</a:t>
            </a: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cxnSp>
        <p:nvCxnSpPr>
          <p:cNvPr id="24" name="Straight Arrow Connector 23"/>
          <p:cNvCxnSpPr/>
          <p:nvPr/>
        </p:nvCxnSpPr>
        <p:spPr>
          <a:xfrm flipV="1">
            <a:off x="1780069" y="2554115"/>
            <a:ext cx="967993" cy="821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a:off x="1751787" y="3400687"/>
            <a:ext cx="952991" cy="11135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Can 29"/>
          <p:cNvSpPr/>
          <p:nvPr/>
        </p:nvSpPr>
        <p:spPr>
          <a:xfrm>
            <a:off x="2765181" y="5662667"/>
            <a:ext cx="6955603" cy="931311"/>
          </a:xfrm>
          <a:prstGeom prst="can">
            <a:avLst>
              <a:gd name="adj" fmla="val 329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smtClean="0">
              <a:solidFill>
                <a:schemeClr val="tx1"/>
              </a:solidFill>
            </a:endParaRPr>
          </a:p>
          <a:p>
            <a:pPr algn="ctr"/>
            <a:r>
              <a:rPr lang="en-ZA" b="1" dirty="0" smtClean="0">
                <a:solidFill>
                  <a:schemeClr val="tx1"/>
                </a:solidFill>
              </a:rPr>
              <a:t>DEPARTMENT OF HOME AFFAIRS MANDATE</a:t>
            </a:r>
          </a:p>
        </p:txBody>
      </p:sp>
      <p:cxnSp>
        <p:nvCxnSpPr>
          <p:cNvPr id="31" name="Straight Arrow Connector 30"/>
          <p:cNvCxnSpPr/>
          <p:nvPr/>
        </p:nvCxnSpPr>
        <p:spPr>
          <a:xfrm>
            <a:off x="1780069" y="3445831"/>
            <a:ext cx="924709" cy="2793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6</a:t>
            </a:fld>
            <a:endParaRPr lang="en-CA" dirty="0"/>
          </a:p>
        </p:txBody>
      </p:sp>
    </p:spTree>
    <p:extLst>
      <p:ext uri="{BB962C8B-B14F-4D97-AF65-F5344CB8AC3E}">
        <p14:creationId xmlns:p14="http://schemas.microsoft.com/office/powerpoint/2010/main" xmlns="" val="229174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stretch>
            <a:fillRect/>
          </a:stretch>
        </p:blipFill>
        <p:spPr>
          <a:xfrm>
            <a:off x="-116111" y="-35158"/>
            <a:ext cx="10680700" cy="7543800"/>
          </a:xfrm>
          <a:prstGeom prst="rect">
            <a:avLst/>
          </a:prstGeom>
        </p:spPr>
      </p:pic>
      <p:sp>
        <p:nvSpPr>
          <p:cNvPr id="9" name="TextBox 2"/>
          <p:cNvSpPr txBox="1"/>
          <p:nvPr/>
        </p:nvSpPr>
        <p:spPr>
          <a:xfrm>
            <a:off x="3117206" y="479252"/>
            <a:ext cx="3513847" cy="692497"/>
          </a:xfrm>
          <a:prstGeom prst="rect">
            <a:avLst/>
          </a:prstGeom>
          <a:noFill/>
        </p:spPr>
        <p:txBody>
          <a:bodyPr vert="horz" wrap="none" lIns="0" tIns="0" rIns="0" bIns="0" rtlCol="0">
            <a:spAutoFit/>
          </a:bodyPr>
          <a:lstStyle/>
          <a:p>
            <a:pPr algn="ctr">
              <a:lnSpc>
                <a:spcPts val="2700"/>
              </a:lnSpc>
            </a:pPr>
            <a:r>
              <a:rPr lang="en-CA" sz="2800" b="1" spc="-30" dirty="0" smtClean="0">
                <a:cs typeface="Times New Roman"/>
              </a:rPr>
              <a:t>LEGISLATIVE   MANDATE</a:t>
            </a:r>
          </a:p>
          <a:p>
            <a:pPr algn="ctr">
              <a:lnSpc>
                <a:spcPts val="2700"/>
              </a:lnSpc>
            </a:pPr>
            <a:endParaRPr lang="en-CA" sz="2376" dirty="0">
              <a:solidFill>
                <a:srgbClr val="000000"/>
              </a:solidFill>
            </a:endParaRPr>
          </a:p>
        </p:txBody>
      </p:sp>
      <p:sp>
        <p:nvSpPr>
          <p:cNvPr id="4" name="TextBox 4"/>
          <p:cNvSpPr txBox="1"/>
          <p:nvPr/>
        </p:nvSpPr>
        <p:spPr>
          <a:xfrm>
            <a:off x="327695" y="955268"/>
            <a:ext cx="9793088" cy="5796459"/>
          </a:xfrm>
          <a:prstGeom prst="rect">
            <a:avLst/>
          </a:prstGeom>
          <a:noFill/>
        </p:spPr>
        <p:txBody>
          <a:bodyPr vert="horz" wrap="square" lIns="0" tIns="0" rIns="0" bIns="0" rtlCol="0">
            <a:spAutoFit/>
          </a:bodyPr>
          <a:lstStyle/>
          <a:p>
            <a:pPr marL="342900" indent="-342900">
              <a:lnSpc>
                <a:spcPts val="2330"/>
              </a:lnSpc>
              <a:buFont typeface="Arial" panose="020B0604020202020204" pitchFamily="34" charset="0"/>
              <a:buChar char="•"/>
              <a:tabLst>
                <a:tab pos="368300" algn="l"/>
                <a:tab pos="368300" algn="l"/>
                <a:tab pos="368300" algn="l"/>
              </a:tabLst>
            </a:pPr>
            <a:r>
              <a:rPr lang="en-CA" sz="2000" dirty="0">
                <a:solidFill>
                  <a:srgbClr val="3F3F3F"/>
                </a:solidFill>
                <a:cs typeface="Times New Roman"/>
              </a:rPr>
              <a:t>The Ministers of Finance, Home Affairs and Public Service and Administration</a:t>
            </a:r>
            <a:r>
              <a:rPr lang="en-CA" sz="2000" dirty="0">
                <a:solidFill>
                  <a:srgbClr val="000000"/>
                </a:solidFill>
              </a:rPr>
              <a:t/>
            </a:r>
            <a:br>
              <a:rPr lang="en-CA" sz="2000" dirty="0">
                <a:solidFill>
                  <a:srgbClr val="000000"/>
                </a:solidFill>
              </a:rPr>
            </a:br>
            <a:r>
              <a:rPr lang="en-CA" sz="2000" dirty="0">
                <a:solidFill>
                  <a:srgbClr val="3F3F3F"/>
                </a:solidFill>
                <a:cs typeface="Times New Roman"/>
              </a:rPr>
              <a:t>	approved the business case and GPW was established as a Government</a:t>
            </a:r>
            <a:r>
              <a:rPr lang="en-CA" sz="2000" dirty="0">
                <a:solidFill>
                  <a:srgbClr val="000000"/>
                </a:solidFill>
              </a:rPr>
              <a:t/>
            </a:r>
            <a:br>
              <a:rPr lang="en-CA" sz="2000" dirty="0">
                <a:solidFill>
                  <a:srgbClr val="000000"/>
                </a:solidFill>
              </a:rPr>
            </a:br>
            <a:r>
              <a:rPr lang="en-CA" sz="2000" dirty="0">
                <a:solidFill>
                  <a:srgbClr val="3F3F3F"/>
                </a:solidFill>
                <a:cs typeface="Times New Roman"/>
              </a:rPr>
              <a:t>	Component on 9 October 2009 (Government Gazette 32616);  in terms of the</a:t>
            </a:r>
            <a:r>
              <a:rPr lang="en-CA" sz="2000" dirty="0">
                <a:solidFill>
                  <a:srgbClr val="000000"/>
                </a:solidFill>
              </a:rPr>
              <a:t/>
            </a:r>
            <a:br>
              <a:rPr lang="en-CA" sz="2000" dirty="0">
                <a:solidFill>
                  <a:srgbClr val="000000"/>
                </a:solidFill>
              </a:rPr>
            </a:br>
            <a:r>
              <a:rPr lang="en-CA" sz="2000" dirty="0">
                <a:solidFill>
                  <a:srgbClr val="3F3F3F"/>
                </a:solidFill>
                <a:cs typeface="Times New Roman"/>
              </a:rPr>
              <a:t>	Public Service  Act of 1994, as amended in 2007 - from which it derives its</a:t>
            </a:r>
            <a:r>
              <a:rPr lang="en-CA" sz="2000" dirty="0">
                <a:solidFill>
                  <a:srgbClr val="000000"/>
                </a:solidFill>
              </a:rPr>
              <a:t/>
            </a:r>
            <a:br>
              <a:rPr lang="en-CA" sz="2000" dirty="0">
                <a:solidFill>
                  <a:srgbClr val="000000"/>
                </a:solidFill>
              </a:rPr>
            </a:br>
            <a:r>
              <a:rPr lang="en-CA" sz="2000" dirty="0">
                <a:solidFill>
                  <a:srgbClr val="3F3F3F"/>
                </a:solidFill>
                <a:cs typeface="Times New Roman"/>
              </a:rPr>
              <a:t>	legislative mandate.</a:t>
            </a:r>
          </a:p>
          <a:p>
            <a:pPr marL="342900" indent="-342900">
              <a:lnSpc>
                <a:spcPts val="2330"/>
              </a:lnSpc>
              <a:buFont typeface="Arial" panose="020B0604020202020204" pitchFamily="34" charset="0"/>
              <a:buChar char="•"/>
              <a:tabLst>
                <a:tab pos="368300" algn="l"/>
                <a:tab pos="368300" algn="l"/>
                <a:tab pos="368300" algn="l"/>
              </a:tabLst>
            </a:pPr>
            <a:endParaRPr lang="en-CA" sz="2000" dirty="0" smtClean="0">
              <a:solidFill>
                <a:srgbClr val="3F3F3F"/>
              </a:solidFill>
              <a:cs typeface="Times New Roman"/>
            </a:endParaRPr>
          </a:p>
          <a:p>
            <a:pPr marL="342900" indent="-342900">
              <a:lnSpc>
                <a:spcPts val="2330"/>
              </a:lnSpc>
              <a:buFont typeface="Arial" panose="020B0604020202020204" pitchFamily="34" charset="0"/>
              <a:buChar char="•"/>
              <a:tabLst>
                <a:tab pos="368300" algn="l"/>
                <a:tab pos="368300" algn="l"/>
                <a:tab pos="368300" algn="l"/>
              </a:tabLst>
            </a:pPr>
            <a:r>
              <a:rPr lang="en-CA" sz="2000" dirty="0" smtClean="0">
                <a:solidFill>
                  <a:srgbClr val="3F3F3F"/>
                </a:solidFill>
                <a:cs typeface="Times New Roman"/>
              </a:rPr>
              <a:t>A Government Component is defined as “a national or provincial government</a:t>
            </a:r>
            <a:r>
              <a:rPr lang="en-CA" sz="2000" dirty="0" smtClean="0">
                <a:solidFill>
                  <a:srgbClr val="000000"/>
                </a:solidFill>
              </a:rPr>
              <a:t/>
            </a:r>
            <a:br>
              <a:rPr lang="en-CA" sz="2000" dirty="0" smtClean="0">
                <a:solidFill>
                  <a:srgbClr val="000000"/>
                </a:solidFill>
              </a:rPr>
            </a:br>
            <a:r>
              <a:rPr lang="en-CA" sz="2000" dirty="0" smtClean="0">
                <a:solidFill>
                  <a:srgbClr val="3F3F3F"/>
                </a:solidFill>
                <a:cs typeface="Times New Roman"/>
              </a:rPr>
              <a:t>	component” as set out in section 7(1) and 7(2)(c) [column 1 of Part A of</a:t>
            </a:r>
            <a:r>
              <a:rPr lang="en-CA" sz="2000" dirty="0" smtClean="0">
                <a:solidFill>
                  <a:srgbClr val="000000"/>
                </a:solidFill>
              </a:rPr>
              <a:t/>
            </a:r>
            <a:br>
              <a:rPr lang="en-CA" sz="2000" dirty="0" smtClean="0">
                <a:solidFill>
                  <a:srgbClr val="000000"/>
                </a:solidFill>
              </a:rPr>
            </a:br>
            <a:r>
              <a:rPr lang="en-CA" sz="2000" dirty="0" smtClean="0">
                <a:solidFill>
                  <a:srgbClr val="3F3F3F"/>
                </a:solidFill>
                <a:cs typeface="Times New Roman"/>
              </a:rPr>
              <a:t>	Schedule 3] of the Public Service Act No 103 of 1994 (as substituted by the</a:t>
            </a:r>
            <a:r>
              <a:rPr lang="en-CA" sz="2000" dirty="0" smtClean="0">
                <a:solidFill>
                  <a:srgbClr val="000000"/>
                </a:solidFill>
              </a:rPr>
              <a:t/>
            </a:r>
            <a:br>
              <a:rPr lang="en-CA" sz="2000" dirty="0" smtClean="0">
                <a:solidFill>
                  <a:srgbClr val="000000"/>
                </a:solidFill>
              </a:rPr>
            </a:br>
            <a:r>
              <a:rPr lang="en-CA" sz="2000" dirty="0" smtClean="0">
                <a:solidFill>
                  <a:srgbClr val="3F3F3F"/>
                </a:solidFill>
                <a:cs typeface="Times New Roman"/>
              </a:rPr>
              <a:t>	Proclamation 59 Government Gazette 32566, 11 September 2009).</a:t>
            </a:r>
          </a:p>
          <a:p>
            <a:pPr>
              <a:lnSpc>
                <a:spcPts val="2330"/>
              </a:lnSpc>
              <a:tabLst>
                <a:tab pos="368300" algn="l"/>
                <a:tab pos="368300" algn="l"/>
                <a:tab pos="368300" algn="l"/>
              </a:tabLst>
            </a:pPr>
            <a:endParaRPr lang="en-CA" sz="2000" dirty="0" smtClean="0">
              <a:solidFill>
                <a:srgbClr val="3F3F3F"/>
              </a:solidFill>
              <a:cs typeface="Times New Roman"/>
            </a:endParaRPr>
          </a:p>
          <a:p>
            <a:pPr marL="342900" indent="-342900">
              <a:lnSpc>
                <a:spcPts val="2330"/>
              </a:lnSpc>
              <a:buFont typeface="Arial" panose="020B0604020202020204" pitchFamily="34" charset="0"/>
              <a:buChar char="•"/>
              <a:tabLst>
                <a:tab pos="368300" algn="l"/>
                <a:tab pos="368300" algn="l"/>
                <a:tab pos="368300" algn="l"/>
              </a:tabLst>
            </a:pPr>
            <a:r>
              <a:rPr lang="en-CA" sz="2000" dirty="0" smtClean="0">
                <a:solidFill>
                  <a:srgbClr val="3F3F3F"/>
                </a:solidFill>
                <a:cs typeface="Times New Roman"/>
              </a:rPr>
              <a:t>Minister is the Executive Authority for the Company</a:t>
            </a:r>
          </a:p>
          <a:p>
            <a:pPr marL="342900" indent="-342900">
              <a:lnSpc>
                <a:spcPts val="2330"/>
              </a:lnSpc>
              <a:buFont typeface="Arial" panose="020B0604020202020204" pitchFamily="34" charset="0"/>
              <a:buChar char="•"/>
              <a:tabLst>
                <a:tab pos="368300" algn="l"/>
                <a:tab pos="368300" algn="l"/>
                <a:tab pos="368300" algn="l"/>
              </a:tabLst>
            </a:pPr>
            <a:endParaRPr lang="en-CA" sz="2000" dirty="0">
              <a:solidFill>
                <a:srgbClr val="3F3F3F"/>
              </a:solidFill>
              <a:cs typeface="Times New Roman"/>
            </a:endParaRPr>
          </a:p>
          <a:p>
            <a:pPr marL="342900" indent="-342900">
              <a:lnSpc>
                <a:spcPts val="2330"/>
              </a:lnSpc>
              <a:buFont typeface="Arial" panose="020B0604020202020204" pitchFamily="34" charset="0"/>
              <a:buChar char="•"/>
              <a:tabLst>
                <a:tab pos="368300" algn="l"/>
                <a:tab pos="368300" algn="l"/>
                <a:tab pos="368300" algn="l"/>
              </a:tabLst>
            </a:pPr>
            <a:r>
              <a:rPr lang="en-CA" sz="2000" dirty="0" smtClean="0">
                <a:solidFill>
                  <a:srgbClr val="3F3F3F"/>
                </a:solidFill>
                <a:cs typeface="Times New Roman"/>
              </a:rPr>
              <a:t>The Chief Executive Officer is the Company Accounting Officer </a:t>
            </a:r>
          </a:p>
          <a:p>
            <a:pPr>
              <a:lnSpc>
                <a:spcPts val="2330"/>
              </a:lnSpc>
              <a:tabLst>
                <a:tab pos="368300" algn="l"/>
                <a:tab pos="368300" algn="l"/>
                <a:tab pos="368300" algn="l"/>
              </a:tabLst>
            </a:pPr>
            <a:endParaRPr lang="en-CA" sz="2000" dirty="0" smtClean="0">
              <a:solidFill>
                <a:srgbClr val="3F3F3F"/>
              </a:solidFill>
              <a:cs typeface="Times New Roman"/>
            </a:endParaRPr>
          </a:p>
          <a:p>
            <a:pPr marL="342900" indent="-342900">
              <a:lnSpc>
                <a:spcPts val="2330"/>
              </a:lnSpc>
              <a:buFont typeface="Arial" panose="020B0604020202020204" pitchFamily="34" charset="0"/>
              <a:buChar char="•"/>
              <a:tabLst>
                <a:tab pos="368300" algn="l"/>
                <a:tab pos="368300" algn="l"/>
                <a:tab pos="368300" algn="l"/>
              </a:tabLst>
            </a:pPr>
            <a:r>
              <a:rPr lang="en-CA" sz="2000" dirty="0" smtClean="0">
                <a:solidFill>
                  <a:srgbClr val="3F3F3F"/>
                </a:solidFill>
                <a:cs typeface="Times New Roman"/>
              </a:rPr>
              <a:t>EXCO; MANCO; External Risk Committee; External Audit Committee forms part of the Company’s Governance Framework</a:t>
            </a:r>
          </a:p>
          <a:p>
            <a:pPr marL="342900" indent="-342900">
              <a:lnSpc>
                <a:spcPts val="2330"/>
              </a:lnSpc>
              <a:buFont typeface="Arial" panose="020B0604020202020204" pitchFamily="34" charset="0"/>
              <a:buChar char="•"/>
              <a:tabLst>
                <a:tab pos="368300" algn="l"/>
                <a:tab pos="368300" algn="l"/>
                <a:tab pos="368300" algn="l"/>
              </a:tabLst>
            </a:pPr>
            <a:endParaRPr lang="en-CA" sz="2160" dirty="0">
              <a:solidFill>
                <a:srgbClr val="3F3F3F"/>
              </a:solidFill>
              <a:cs typeface="Times New Roman"/>
            </a:endParaRPr>
          </a:p>
          <a:p>
            <a:pPr marL="342900" indent="-342900">
              <a:lnSpc>
                <a:spcPts val="2330"/>
              </a:lnSpc>
              <a:buFont typeface="Arial" panose="020B0604020202020204" pitchFamily="34" charset="0"/>
              <a:buChar char="•"/>
              <a:tabLst>
                <a:tab pos="368300" algn="l"/>
                <a:tab pos="368300" algn="l"/>
                <a:tab pos="368300" algn="l"/>
              </a:tabLst>
            </a:pPr>
            <a:endParaRPr lang="en-CA" sz="2160" dirty="0">
              <a:solidFill>
                <a:srgbClr val="000000"/>
              </a:solidFill>
            </a:endParaRPr>
          </a:p>
        </p:txBody>
      </p:sp>
      <p:sp>
        <p:nvSpPr>
          <p:cNvPr id="8" name="TextBox 8"/>
          <p:cNvSpPr txBox="1"/>
          <p:nvPr/>
        </p:nvSpPr>
        <p:spPr>
          <a:xfrm>
            <a:off x="215900" y="7035800"/>
            <a:ext cx="10464800" cy="190500"/>
          </a:xfrm>
          <a:prstGeom prst="rect">
            <a:avLst/>
          </a:prstGeom>
          <a:noFill/>
        </p:spPr>
        <p:txBody>
          <a:bodyPr vert="horz" wrap="none" lIns="0" tIns="0" rIns="0" bIns="0" rtlCol="0">
            <a:spAutoFit/>
          </a:bodyPr>
          <a:lstStyle/>
          <a:p>
            <a:pPr>
              <a:lnSpc>
                <a:spcPts val="1205"/>
              </a:lnSpc>
            </a:pPr>
            <a:r>
              <a:rPr lang="en-CA" sz="1079" dirty="0" smtClean="0">
                <a:solidFill>
                  <a:srgbClr val="FFFFFF"/>
                </a:solidFill>
                <a:latin typeface="Times New Roman"/>
                <a:cs typeface="Times New Roman"/>
              </a:rPr>
              <a:t>6</a:t>
            </a:r>
          </a:p>
          <a:p>
            <a:pPr>
              <a:lnSpc>
                <a:spcPts val="1205"/>
              </a:lnSpc>
            </a:pPr>
            <a:endParaRPr lang="en-CA" sz="1079" dirty="0">
              <a:solidFill>
                <a:srgbClr val="000000"/>
              </a:solidFill>
            </a:endParaRPr>
          </a:p>
        </p:txBody>
      </p:sp>
      <p:sp>
        <p:nvSpPr>
          <p:cNvPr id="3" name="Footer Placeholder 2"/>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7DFF54-6BA4-4515-87CA-28703F844993}" type="slidenum">
              <a:rPr lang="en-CA" smtClean="0"/>
              <a:pPr/>
              <a:t>7</a:t>
            </a:fld>
            <a:endParaRPr lang="en-C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rot="2008642">
            <a:off x="2061797" y="3482072"/>
            <a:ext cx="6832608" cy="174613"/>
          </a:xfrm>
          <a:prstGeom prst="roundRect">
            <a:avLst>
              <a:gd name="adj" fmla="val 50000"/>
            </a:avLst>
          </a:prstGeom>
          <a:solidFill>
            <a:srgbClr val="00379A"/>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81" name="Flowchart: Connector 80"/>
          <p:cNvSpPr/>
          <p:nvPr/>
        </p:nvSpPr>
        <p:spPr>
          <a:xfrm>
            <a:off x="5014425" y="3219927"/>
            <a:ext cx="300645" cy="300645"/>
          </a:xfrm>
          <a:prstGeom prst="flowChartConnector">
            <a:avLst/>
          </a:prstGeom>
          <a:solidFill>
            <a:srgbClr val="AA5CAA"/>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82" name="Rounded Rectangle 81"/>
          <p:cNvSpPr/>
          <p:nvPr/>
        </p:nvSpPr>
        <p:spPr>
          <a:xfrm>
            <a:off x="5925061" y="2043870"/>
            <a:ext cx="3054794" cy="1062358"/>
          </a:xfrm>
          <a:prstGeom prst="roundRect">
            <a:avLst>
              <a:gd name="adj" fmla="val 50000"/>
            </a:avLst>
          </a:prstGeom>
          <a:solidFill>
            <a:srgbClr val="AA5CAA"/>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15" name="Freeform 14"/>
          <p:cNvSpPr/>
          <p:nvPr/>
        </p:nvSpPr>
        <p:spPr>
          <a:xfrm>
            <a:off x="1037934" y="1412569"/>
            <a:ext cx="2356420" cy="926357"/>
          </a:xfrm>
          <a:custGeom>
            <a:avLst/>
            <a:gdLst>
              <a:gd name="connsiteX0" fmla="*/ 0 w 2491320"/>
              <a:gd name="connsiteY0" fmla="*/ 0 h 979388"/>
              <a:gd name="connsiteX1" fmla="*/ 2491320 w 2491320"/>
              <a:gd name="connsiteY1" fmla="*/ 0 h 979388"/>
              <a:gd name="connsiteX2" fmla="*/ 2491320 w 2491320"/>
              <a:gd name="connsiteY2" fmla="*/ 979388 h 979388"/>
              <a:gd name="connsiteX3" fmla="*/ 0 w 2491320"/>
              <a:gd name="connsiteY3" fmla="*/ 979388 h 979388"/>
              <a:gd name="connsiteX4" fmla="*/ 0 w 2491320"/>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1320" h="979388">
                <a:moveTo>
                  <a:pt x="0" y="0"/>
                </a:moveTo>
                <a:lnTo>
                  <a:pt x="2491320" y="0"/>
                </a:lnTo>
                <a:lnTo>
                  <a:pt x="2491320"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b" anchorCtr="0">
            <a:noAutofit/>
          </a:bodyPr>
          <a:lstStyle/>
          <a:p>
            <a:pPr algn="ctr" defTabSz="588615">
              <a:lnSpc>
                <a:spcPct val="90000"/>
              </a:lnSpc>
              <a:spcBef>
                <a:spcPct val="0"/>
              </a:spcBef>
              <a:spcAft>
                <a:spcPct val="35000"/>
              </a:spcAft>
            </a:pPr>
            <a:r>
              <a:rPr lang="en-US" sz="1324" dirty="0">
                <a:solidFill>
                  <a:schemeClr val="bg1"/>
                </a:solidFill>
                <a:latin typeface="Univers for KPMG" panose="020B0603020202020204" pitchFamily="34" charset="0"/>
              </a:rPr>
              <a:t>c</a:t>
            </a:r>
          </a:p>
        </p:txBody>
      </p:sp>
      <p:sp>
        <p:nvSpPr>
          <p:cNvPr id="19" name="Freeform 18"/>
          <p:cNvSpPr/>
          <p:nvPr/>
        </p:nvSpPr>
        <p:spPr>
          <a:xfrm>
            <a:off x="6022268" y="2318221"/>
            <a:ext cx="2924440" cy="594445"/>
          </a:xfrm>
          <a:custGeom>
            <a:avLst/>
            <a:gdLst>
              <a:gd name="connsiteX0" fmla="*/ 0 w 1525086"/>
              <a:gd name="connsiteY0" fmla="*/ 0 h 1306583"/>
              <a:gd name="connsiteX1" fmla="*/ 1525086 w 1525086"/>
              <a:gd name="connsiteY1" fmla="*/ 0 h 1306583"/>
              <a:gd name="connsiteX2" fmla="*/ 1525086 w 1525086"/>
              <a:gd name="connsiteY2" fmla="*/ 1306583 h 1306583"/>
              <a:gd name="connsiteX3" fmla="*/ 0 w 1525086"/>
              <a:gd name="connsiteY3" fmla="*/ 1306583 h 1306583"/>
              <a:gd name="connsiteX4" fmla="*/ 0 w 1525086"/>
              <a:gd name="connsiteY4" fmla="*/ 0 h 1306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86" h="1306583">
                <a:moveTo>
                  <a:pt x="0" y="0"/>
                </a:moveTo>
                <a:lnTo>
                  <a:pt x="1525086" y="0"/>
                </a:lnTo>
                <a:lnTo>
                  <a:pt x="1525086" y="1306583"/>
                </a:lnTo>
                <a:lnTo>
                  <a:pt x="0" y="130658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bg1"/>
                </a:solidFill>
                <a:latin typeface="Univers 45 Light" pitchFamily="2" charset="0"/>
              </a:rPr>
              <a:t>Following various conversations, submission of business case to convert GPW into a government component i.t.o the Public Service Act</a:t>
            </a:r>
          </a:p>
        </p:txBody>
      </p:sp>
      <p:grpSp>
        <p:nvGrpSpPr>
          <p:cNvPr id="8" name="Group 7"/>
          <p:cNvGrpSpPr/>
          <p:nvPr/>
        </p:nvGrpSpPr>
        <p:grpSpPr>
          <a:xfrm>
            <a:off x="293824" y="974998"/>
            <a:ext cx="3241182" cy="1360477"/>
            <a:chOff x="906462" y="1409700"/>
            <a:chExt cx="2362200" cy="1600200"/>
          </a:xfrm>
        </p:grpSpPr>
        <p:sp>
          <p:nvSpPr>
            <p:cNvPr id="30" name="Rounded Rectangle 29"/>
            <p:cNvSpPr/>
            <p:nvPr/>
          </p:nvSpPr>
          <p:spPr>
            <a:xfrm>
              <a:off x="906462" y="1485900"/>
              <a:ext cx="2362200" cy="1371600"/>
            </a:xfrm>
            <a:prstGeom prst="roundRect">
              <a:avLst>
                <a:gd name="adj" fmla="val 50000"/>
              </a:avLst>
            </a:prstGeom>
            <a:ln>
              <a:solidFill>
                <a:schemeClr val="accent1">
                  <a:alpha val="31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5" name="Rectangle 4"/>
            <p:cNvSpPr/>
            <p:nvPr/>
          </p:nvSpPr>
          <p:spPr>
            <a:xfrm>
              <a:off x="1287462" y="1409700"/>
              <a:ext cx="1524000" cy="1600200"/>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4" name="Rounded Rectangle 3"/>
            <p:cNvSpPr/>
            <p:nvPr/>
          </p:nvSpPr>
          <p:spPr>
            <a:xfrm>
              <a:off x="1017057" y="1601751"/>
              <a:ext cx="2149764" cy="1139899"/>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70" name="Rectangle 69"/>
            <p:cNvSpPr/>
            <p:nvPr/>
          </p:nvSpPr>
          <p:spPr>
            <a:xfrm>
              <a:off x="1099844" y="1652859"/>
              <a:ext cx="2004982" cy="9822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818" tIns="16818" rIns="16818" bIns="16818" numCol="1" spcCol="1270" anchor="b" anchorCtr="0">
              <a:noAutofit/>
            </a:bodyPr>
            <a:lstStyle/>
            <a:p>
              <a:pPr algn="ctr" defTabSz="588615">
                <a:lnSpc>
                  <a:spcPct val="90000"/>
                </a:lnSpc>
                <a:spcBef>
                  <a:spcPct val="0"/>
                </a:spcBef>
                <a:spcAft>
                  <a:spcPct val="35000"/>
                </a:spcAft>
              </a:pPr>
              <a:r>
                <a:rPr lang="en-US" sz="1324" b="1" dirty="0">
                  <a:solidFill>
                    <a:schemeClr val="accent1">
                      <a:lumMod val="75000"/>
                    </a:schemeClr>
                  </a:solidFill>
                  <a:latin typeface="Univers for KPMG" panose="020B0603020202020204" pitchFamily="34" charset="0"/>
                </a:rPr>
                <a:t>Road map to becoming a modern “print and media company” and full conversion into a Public Entity in terms of the PFMA</a:t>
              </a:r>
            </a:p>
          </p:txBody>
        </p:sp>
      </p:grpSp>
      <p:sp>
        <p:nvSpPr>
          <p:cNvPr id="27" name="Flowchart: Connector 26"/>
          <p:cNvSpPr/>
          <p:nvPr/>
        </p:nvSpPr>
        <p:spPr>
          <a:xfrm>
            <a:off x="3566679" y="2249546"/>
            <a:ext cx="300645" cy="300645"/>
          </a:xfrm>
          <a:prstGeom prst="flowChartConnector">
            <a:avLst/>
          </a:prstGeom>
          <a:solidFill>
            <a:srgbClr val="92D050"/>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75" name="Rounded Rectangle 74"/>
          <p:cNvSpPr/>
          <p:nvPr/>
        </p:nvSpPr>
        <p:spPr>
          <a:xfrm>
            <a:off x="4212422" y="1011237"/>
            <a:ext cx="5491746" cy="905539"/>
          </a:xfrm>
          <a:prstGeom prst="roundRect">
            <a:avLst>
              <a:gd name="adj" fmla="val 50000"/>
            </a:avLst>
          </a:prstGeom>
          <a:solidFill>
            <a:srgbClr val="92D050"/>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16" name="Freeform 15"/>
          <p:cNvSpPr/>
          <p:nvPr/>
        </p:nvSpPr>
        <p:spPr>
          <a:xfrm>
            <a:off x="4402412" y="1140373"/>
            <a:ext cx="4919710" cy="595864"/>
          </a:xfrm>
          <a:custGeom>
            <a:avLst/>
            <a:gdLst>
              <a:gd name="connsiteX0" fmla="*/ 0 w 1351228"/>
              <a:gd name="connsiteY0" fmla="*/ 0 h 979388"/>
              <a:gd name="connsiteX1" fmla="*/ 1351228 w 1351228"/>
              <a:gd name="connsiteY1" fmla="*/ 0 h 979388"/>
              <a:gd name="connsiteX2" fmla="*/ 1351228 w 1351228"/>
              <a:gd name="connsiteY2" fmla="*/ 979388 h 979388"/>
              <a:gd name="connsiteX3" fmla="*/ 0 w 1351228"/>
              <a:gd name="connsiteY3" fmla="*/ 979388 h 979388"/>
              <a:gd name="connsiteX4" fmla="*/ 0 w 1351228"/>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228" h="979388">
                <a:moveTo>
                  <a:pt x="0" y="0"/>
                </a:moveTo>
                <a:lnTo>
                  <a:pt x="1351228" y="0"/>
                </a:lnTo>
                <a:lnTo>
                  <a:pt x="1351228"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bg1"/>
                </a:solidFill>
                <a:latin typeface="Univers 45 Light" pitchFamily="2" charset="0"/>
              </a:rPr>
              <a:t>Established as a trading account within the Department of Home Affairs. National Treasury directed that government institutions be obliged to source all of their printing related services only from the GPW.</a:t>
            </a:r>
          </a:p>
        </p:txBody>
      </p:sp>
      <p:grpSp>
        <p:nvGrpSpPr>
          <p:cNvPr id="31" name="Group 30"/>
          <p:cNvGrpSpPr/>
          <p:nvPr/>
        </p:nvGrpSpPr>
        <p:grpSpPr>
          <a:xfrm rot="21060976">
            <a:off x="7714315" y="4870836"/>
            <a:ext cx="763871" cy="783594"/>
            <a:chOff x="7795061" y="4869298"/>
            <a:chExt cx="807601" cy="828453"/>
          </a:xfrm>
        </p:grpSpPr>
        <p:sp>
          <p:nvSpPr>
            <p:cNvPr id="29" name="Rounded Rectangle 28"/>
            <p:cNvSpPr/>
            <p:nvPr/>
          </p:nvSpPr>
          <p:spPr>
            <a:xfrm rot="16200000">
              <a:off x="8107024" y="5181261"/>
              <a:ext cx="807601" cy="183675"/>
            </a:xfrm>
            <a:prstGeom prst="roundRect">
              <a:avLst>
                <a:gd name="adj" fmla="val 50000"/>
              </a:avLst>
            </a:prstGeom>
            <a:solidFill>
              <a:srgbClr val="00379A"/>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77" name="Rounded Rectangle 76"/>
            <p:cNvSpPr/>
            <p:nvPr/>
          </p:nvSpPr>
          <p:spPr>
            <a:xfrm>
              <a:off x="7795061" y="5514076"/>
              <a:ext cx="807601" cy="183675"/>
            </a:xfrm>
            <a:prstGeom prst="roundRect">
              <a:avLst>
                <a:gd name="adj" fmla="val 50000"/>
              </a:avLst>
            </a:prstGeom>
            <a:solidFill>
              <a:srgbClr val="00379A"/>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grpSp>
      <p:sp>
        <p:nvSpPr>
          <p:cNvPr id="78" name="Flowchart: Connector 77"/>
          <p:cNvSpPr/>
          <p:nvPr/>
        </p:nvSpPr>
        <p:spPr>
          <a:xfrm>
            <a:off x="4487795" y="2861969"/>
            <a:ext cx="300645" cy="300645"/>
          </a:xfrm>
          <a:prstGeom prst="flowChartConnector">
            <a:avLst/>
          </a:prstGeom>
          <a:solidFill>
            <a:srgbClr val="E68900"/>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79" name="Rounded Rectangle 78"/>
          <p:cNvSpPr/>
          <p:nvPr/>
        </p:nvSpPr>
        <p:spPr>
          <a:xfrm>
            <a:off x="434487" y="2569301"/>
            <a:ext cx="3621780" cy="1163499"/>
          </a:xfrm>
          <a:prstGeom prst="roundRect">
            <a:avLst>
              <a:gd name="adj" fmla="val 50000"/>
            </a:avLst>
          </a:prstGeom>
          <a:solidFill>
            <a:srgbClr val="E68900"/>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17" name="Freeform 16"/>
          <p:cNvSpPr/>
          <p:nvPr/>
        </p:nvSpPr>
        <p:spPr>
          <a:xfrm>
            <a:off x="1627236" y="3223190"/>
            <a:ext cx="2342284" cy="450034"/>
          </a:xfrm>
          <a:custGeom>
            <a:avLst/>
            <a:gdLst>
              <a:gd name="connsiteX0" fmla="*/ 0 w 1439260"/>
              <a:gd name="connsiteY0" fmla="*/ 0 h 979388"/>
              <a:gd name="connsiteX1" fmla="*/ 1439260 w 1439260"/>
              <a:gd name="connsiteY1" fmla="*/ 0 h 979388"/>
              <a:gd name="connsiteX2" fmla="*/ 1439260 w 1439260"/>
              <a:gd name="connsiteY2" fmla="*/ 979388 h 979388"/>
              <a:gd name="connsiteX3" fmla="*/ 0 w 1439260"/>
              <a:gd name="connsiteY3" fmla="*/ 979388 h 979388"/>
              <a:gd name="connsiteX4" fmla="*/ 0 w 1439260"/>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260" h="979388">
                <a:moveTo>
                  <a:pt x="0" y="0"/>
                </a:moveTo>
                <a:lnTo>
                  <a:pt x="1439260" y="0"/>
                </a:lnTo>
                <a:lnTo>
                  <a:pt x="1439260"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endParaRPr lang="en-US" sz="1324" b="1" dirty="0">
              <a:solidFill>
                <a:schemeClr val="bg1"/>
              </a:solidFill>
              <a:latin typeface="Univers 45 Light" pitchFamily="2" charset="0"/>
            </a:endParaRPr>
          </a:p>
        </p:txBody>
      </p:sp>
      <p:sp>
        <p:nvSpPr>
          <p:cNvPr id="85" name="Flowchart: Connector 84"/>
          <p:cNvSpPr/>
          <p:nvPr/>
        </p:nvSpPr>
        <p:spPr>
          <a:xfrm>
            <a:off x="5819377" y="3751452"/>
            <a:ext cx="300645" cy="300645"/>
          </a:xfrm>
          <a:prstGeom prst="flowChartConnector">
            <a:avLst/>
          </a:prstGeom>
          <a:solidFill>
            <a:srgbClr val="FFD70D"/>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86" name="Rounded Rectangle 85"/>
          <p:cNvSpPr/>
          <p:nvPr/>
        </p:nvSpPr>
        <p:spPr>
          <a:xfrm>
            <a:off x="434487" y="3963176"/>
            <a:ext cx="3208251" cy="1356711"/>
          </a:xfrm>
          <a:prstGeom prst="roundRect">
            <a:avLst>
              <a:gd name="adj" fmla="val 50000"/>
            </a:avLst>
          </a:prstGeom>
          <a:solidFill>
            <a:srgbClr val="FFD70D"/>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20" name="Freeform 19"/>
          <p:cNvSpPr/>
          <p:nvPr/>
        </p:nvSpPr>
        <p:spPr>
          <a:xfrm flipH="1">
            <a:off x="629370" y="4169423"/>
            <a:ext cx="2898797" cy="1034132"/>
          </a:xfrm>
          <a:custGeom>
            <a:avLst/>
            <a:gdLst>
              <a:gd name="connsiteX0" fmla="*/ 0 w 1582204"/>
              <a:gd name="connsiteY0" fmla="*/ 0 h 979388"/>
              <a:gd name="connsiteX1" fmla="*/ 1582204 w 1582204"/>
              <a:gd name="connsiteY1" fmla="*/ 0 h 979388"/>
              <a:gd name="connsiteX2" fmla="*/ 1582204 w 1582204"/>
              <a:gd name="connsiteY2" fmla="*/ 979388 h 979388"/>
              <a:gd name="connsiteX3" fmla="*/ 0 w 1582204"/>
              <a:gd name="connsiteY3" fmla="*/ 979388 h 979388"/>
              <a:gd name="connsiteX4" fmla="*/ 0 w 1582204"/>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04" h="979388">
                <a:moveTo>
                  <a:pt x="0" y="0"/>
                </a:moveTo>
                <a:lnTo>
                  <a:pt x="1582204" y="0"/>
                </a:lnTo>
                <a:lnTo>
                  <a:pt x="1582204"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bg1"/>
                </a:solidFill>
                <a:latin typeface="Univers 45 Light" pitchFamily="2" charset="0"/>
              </a:rPr>
              <a:t>GPW established as a government component i.t.o. Proclamation (Government Gazette 32616, 9 October 2009). Intended as an interim arrangement and linked to the DHA’s turnaround strategy</a:t>
            </a:r>
          </a:p>
        </p:txBody>
      </p:sp>
      <p:cxnSp>
        <p:nvCxnSpPr>
          <p:cNvPr id="9" name="Straight Connector 8"/>
          <p:cNvCxnSpPr>
            <a:stCxn id="27" idx="7"/>
            <a:endCxn id="75" idx="1"/>
          </p:cNvCxnSpPr>
          <p:nvPr/>
        </p:nvCxnSpPr>
        <p:spPr bwMode="auto">
          <a:xfrm flipV="1">
            <a:off x="3823295" y="1464006"/>
            <a:ext cx="389127" cy="829569"/>
          </a:xfrm>
          <a:prstGeom prst="line">
            <a:avLst/>
          </a:prstGeom>
          <a:noFill/>
          <a:ln w="25400" cap="flat" cmpd="sng" algn="ctr">
            <a:solidFill>
              <a:srgbClr val="92D050"/>
            </a:solidFill>
            <a:prstDash val="solid"/>
            <a:round/>
            <a:headEnd type="none" w="med" len="med"/>
            <a:tailEnd type="none" w="med" len="med"/>
          </a:ln>
          <a:effectLst/>
        </p:spPr>
      </p:cxnSp>
      <p:cxnSp>
        <p:nvCxnSpPr>
          <p:cNvPr id="12" name="Straight Connector 11"/>
          <p:cNvCxnSpPr>
            <a:stCxn id="78" idx="3"/>
            <a:endCxn id="79" idx="3"/>
          </p:cNvCxnSpPr>
          <p:nvPr/>
        </p:nvCxnSpPr>
        <p:spPr bwMode="auto">
          <a:xfrm flipH="1">
            <a:off x="4056267" y="3118585"/>
            <a:ext cx="475557" cy="32466"/>
          </a:xfrm>
          <a:prstGeom prst="line">
            <a:avLst/>
          </a:prstGeom>
          <a:noFill/>
          <a:ln w="25400" cap="flat" cmpd="sng" algn="ctr">
            <a:solidFill>
              <a:srgbClr val="E68900"/>
            </a:solidFill>
            <a:prstDash val="solid"/>
            <a:round/>
            <a:headEnd type="none" w="med" len="med"/>
            <a:tailEnd type="none" w="med" len="med"/>
          </a:ln>
          <a:effectLst/>
        </p:spPr>
      </p:cxnSp>
      <p:cxnSp>
        <p:nvCxnSpPr>
          <p:cNvPr id="18" name="Straight Connector 17"/>
          <p:cNvCxnSpPr/>
          <p:nvPr/>
        </p:nvCxnSpPr>
        <p:spPr bwMode="auto">
          <a:xfrm flipV="1">
            <a:off x="5129231" y="2675857"/>
            <a:ext cx="818004" cy="702113"/>
          </a:xfrm>
          <a:prstGeom prst="line">
            <a:avLst/>
          </a:prstGeom>
          <a:noFill/>
          <a:ln w="25400" cap="flat" cmpd="sng" algn="ctr">
            <a:solidFill>
              <a:srgbClr val="AA5CAA"/>
            </a:solidFill>
            <a:prstDash val="solid"/>
            <a:round/>
            <a:headEnd type="none" w="med" len="med"/>
            <a:tailEnd type="none" w="med" len="med"/>
          </a:ln>
          <a:effectLst/>
        </p:spPr>
      </p:cxnSp>
      <p:cxnSp>
        <p:nvCxnSpPr>
          <p:cNvPr id="24" name="Straight Connector 23"/>
          <p:cNvCxnSpPr>
            <a:endCxn id="85" idx="3"/>
          </p:cNvCxnSpPr>
          <p:nvPr/>
        </p:nvCxnSpPr>
        <p:spPr bwMode="auto">
          <a:xfrm flipV="1">
            <a:off x="3566679" y="4008068"/>
            <a:ext cx="2296726" cy="317421"/>
          </a:xfrm>
          <a:prstGeom prst="line">
            <a:avLst/>
          </a:prstGeom>
          <a:noFill/>
          <a:ln w="25400" cap="flat" cmpd="sng" algn="ctr">
            <a:solidFill>
              <a:srgbClr val="FFD70D"/>
            </a:solidFill>
            <a:prstDash val="solid"/>
            <a:round/>
            <a:headEnd type="none" w="med" len="med"/>
            <a:tailEnd type="none" w="med" len="med"/>
          </a:ln>
          <a:effectLst/>
        </p:spPr>
      </p:cxnSp>
      <p:sp>
        <p:nvSpPr>
          <p:cNvPr id="47" name="Rounded Rectangle 46"/>
          <p:cNvSpPr/>
          <p:nvPr/>
        </p:nvSpPr>
        <p:spPr>
          <a:xfrm>
            <a:off x="7558801" y="5676876"/>
            <a:ext cx="2768529" cy="1326686"/>
          </a:xfrm>
          <a:prstGeom prst="roundRect">
            <a:avLst>
              <a:gd name="adj" fmla="val 50000"/>
            </a:avLst>
          </a:prstGeom>
          <a:solidFill>
            <a:srgbClr val="0070C0"/>
          </a:solidFill>
          <a:ln w="76200">
            <a:solidFill>
              <a:srgbClr val="9FC1FF"/>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48" name="Freeform 47"/>
          <p:cNvSpPr/>
          <p:nvPr/>
        </p:nvSpPr>
        <p:spPr>
          <a:xfrm flipH="1">
            <a:off x="7753051" y="5823411"/>
            <a:ext cx="2502961" cy="1125216"/>
          </a:xfrm>
          <a:custGeom>
            <a:avLst/>
            <a:gdLst>
              <a:gd name="connsiteX0" fmla="*/ 0 w 1582204"/>
              <a:gd name="connsiteY0" fmla="*/ 0 h 979388"/>
              <a:gd name="connsiteX1" fmla="*/ 1582204 w 1582204"/>
              <a:gd name="connsiteY1" fmla="*/ 0 h 979388"/>
              <a:gd name="connsiteX2" fmla="*/ 1582204 w 1582204"/>
              <a:gd name="connsiteY2" fmla="*/ 979388 h 979388"/>
              <a:gd name="connsiteX3" fmla="*/ 0 w 1582204"/>
              <a:gd name="connsiteY3" fmla="*/ 979388 h 979388"/>
              <a:gd name="connsiteX4" fmla="*/ 0 w 1582204"/>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04" h="979388">
                <a:moveTo>
                  <a:pt x="0" y="0"/>
                </a:moveTo>
                <a:lnTo>
                  <a:pt x="1582204" y="0"/>
                </a:lnTo>
                <a:lnTo>
                  <a:pt x="1582204" y="979388"/>
                </a:lnTo>
                <a:lnTo>
                  <a:pt x="0" y="979388"/>
                </a:lnTo>
                <a:lnTo>
                  <a:pt x="0" y="0"/>
                </a:lnTo>
                <a:close/>
              </a:path>
            </a:pathLst>
          </a:custGeom>
          <a:ln>
            <a:noFill/>
          </a:ln>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212" b="1" dirty="0">
                <a:solidFill>
                  <a:schemeClr val="bg1"/>
                </a:solidFill>
                <a:latin typeface="Univers 45 Light" pitchFamily="2" charset="0"/>
              </a:rPr>
              <a:t>GPW as a Public Entity which efficiently and effectively delivers on its mandate by providing quality media-, security printing and other general services to all organs of state and the private sector</a:t>
            </a:r>
            <a:endParaRPr lang="en-US" sz="1212" b="1" u="sng" dirty="0">
              <a:solidFill>
                <a:schemeClr val="bg1"/>
              </a:solidFill>
              <a:latin typeface="Univers 45 Light" pitchFamily="2" charset="0"/>
            </a:endParaRPr>
          </a:p>
        </p:txBody>
      </p:sp>
      <p:sp>
        <p:nvSpPr>
          <p:cNvPr id="50" name="Flowchart: Connector 49"/>
          <p:cNvSpPr/>
          <p:nvPr/>
        </p:nvSpPr>
        <p:spPr>
          <a:xfrm>
            <a:off x="8294877" y="5312464"/>
            <a:ext cx="300645" cy="300645"/>
          </a:xfrm>
          <a:prstGeom prst="flowChartConnector">
            <a:avLst/>
          </a:prstGeom>
          <a:solidFill>
            <a:srgbClr val="B6646B"/>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51" name="Rounded Rectangle 50"/>
          <p:cNvSpPr/>
          <p:nvPr/>
        </p:nvSpPr>
        <p:spPr>
          <a:xfrm>
            <a:off x="7248290" y="3496087"/>
            <a:ext cx="3007722" cy="1256147"/>
          </a:xfrm>
          <a:prstGeom prst="roundRect">
            <a:avLst>
              <a:gd name="adj" fmla="val 50000"/>
            </a:avLst>
          </a:prstGeom>
          <a:solidFill>
            <a:srgbClr val="FF0000"/>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a:endParaRPr lang="en-US" sz="1324" b="1" dirty="0">
              <a:solidFill>
                <a:schemeClr val="bg1"/>
              </a:solidFill>
              <a:latin typeface="Univers 45 Light" pitchFamily="2" charset="0"/>
            </a:endParaRPr>
          </a:p>
        </p:txBody>
      </p:sp>
      <p:cxnSp>
        <p:nvCxnSpPr>
          <p:cNvPr id="52" name="Straight Connector 51"/>
          <p:cNvCxnSpPr>
            <a:stCxn id="50" idx="7"/>
          </p:cNvCxnSpPr>
          <p:nvPr/>
        </p:nvCxnSpPr>
        <p:spPr bwMode="auto">
          <a:xfrm flipV="1">
            <a:off x="8551494" y="4761067"/>
            <a:ext cx="663353" cy="595426"/>
          </a:xfrm>
          <a:prstGeom prst="line">
            <a:avLst/>
          </a:prstGeom>
          <a:noFill/>
          <a:ln w="25400" cap="flat" cmpd="sng" algn="ctr">
            <a:solidFill>
              <a:srgbClr val="B6646B"/>
            </a:solidFill>
            <a:prstDash val="solid"/>
            <a:round/>
            <a:headEnd type="none" w="med" len="med"/>
            <a:tailEnd type="none" w="med" len="med"/>
          </a:ln>
          <a:effectLst/>
        </p:spPr>
      </p:cxnSp>
      <p:sp>
        <p:nvSpPr>
          <p:cNvPr id="55" name="Freeform 54"/>
          <p:cNvSpPr/>
          <p:nvPr/>
        </p:nvSpPr>
        <p:spPr>
          <a:xfrm>
            <a:off x="7258466" y="3520572"/>
            <a:ext cx="2704517" cy="1240495"/>
          </a:xfrm>
          <a:custGeom>
            <a:avLst/>
            <a:gdLst>
              <a:gd name="connsiteX0" fmla="*/ 0 w 1525086"/>
              <a:gd name="connsiteY0" fmla="*/ 0 h 1306583"/>
              <a:gd name="connsiteX1" fmla="*/ 1525086 w 1525086"/>
              <a:gd name="connsiteY1" fmla="*/ 0 h 1306583"/>
              <a:gd name="connsiteX2" fmla="*/ 1525086 w 1525086"/>
              <a:gd name="connsiteY2" fmla="*/ 1306583 h 1306583"/>
              <a:gd name="connsiteX3" fmla="*/ 0 w 1525086"/>
              <a:gd name="connsiteY3" fmla="*/ 1306583 h 1306583"/>
              <a:gd name="connsiteX4" fmla="*/ 0 w 1525086"/>
              <a:gd name="connsiteY4" fmla="*/ 0 h 13065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086" h="1306583">
                <a:moveTo>
                  <a:pt x="0" y="0"/>
                </a:moveTo>
                <a:lnTo>
                  <a:pt x="1525086" y="0"/>
                </a:lnTo>
                <a:lnTo>
                  <a:pt x="1525086" y="1306583"/>
                </a:lnTo>
                <a:lnTo>
                  <a:pt x="0" y="1306583"/>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tx1"/>
                </a:solidFill>
                <a:latin typeface="Univers 45 Light" pitchFamily="2" charset="0"/>
              </a:rPr>
              <a:t>Continuation of facilitated discussions and pursuit in transforming into a Public Entity - development of new business case</a:t>
            </a:r>
          </a:p>
        </p:txBody>
      </p:sp>
      <p:sp>
        <p:nvSpPr>
          <p:cNvPr id="36" name="Title 1"/>
          <p:cNvSpPr txBox="1">
            <a:spLocks/>
          </p:cNvSpPr>
          <p:nvPr/>
        </p:nvSpPr>
        <p:spPr bwMode="gray">
          <a:xfrm>
            <a:off x="500479" y="128511"/>
            <a:ext cx="8714368" cy="634737"/>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r>
              <a:rPr lang="en-US" sz="2204" dirty="0"/>
              <a:t> </a:t>
            </a:r>
            <a:r>
              <a:rPr lang="en-US" sz="2645" dirty="0"/>
              <a:t>GPW INSTITUTIONAL TRANSFORMATION</a:t>
            </a:r>
            <a:endParaRPr lang="en-ZA" sz="2645" b="0" dirty="0"/>
          </a:p>
        </p:txBody>
      </p:sp>
      <p:sp>
        <p:nvSpPr>
          <p:cNvPr id="3" name="Rectangle 2"/>
          <p:cNvSpPr/>
          <p:nvPr/>
        </p:nvSpPr>
        <p:spPr>
          <a:xfrm>
            <a:off x="3394354" y="1993333"/>
            <a:ext cx="585751" cy="27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1976</a:t>
            </a:r>
          </a:p>
        </p:txBody>
      </p:sp>
      <p:sp>
        <p:nvSpPr>
          <p:cNvPr id="39" name="Rectangle 38"/>
          <p:cNvSpPr/>
          <p:nvPr/>
        </p:nvSpPr>
        <p:spPr>
          <a:xfrm>
            <a:off x="4424986" y="2615770"/>
            <a:ext cx="585751" cy="27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1996</a:t>
            </a:r>
          </a:p>
        </p:txBody>
      </p:sp>
      <p:sp>
        <p:nvSpPr>
          <p:cNvPr id="40" name="Rectangle 39"/>
          <p:cNvSpPr/>
          <p:nvPr/>
        </p:nvSpPr>
        <p:spPr>
          <a:xfrm>
            <a:off x="3980898" y="3433394"/>
            <a:ext cx="1101852" cy="2980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2007-2008</a:t>
            </a:r>
          </a:p>
        </p:txBody>
      </p:sp>
      <p:sp>
        <p:nvSpPr>
          <p:cNvPr id="41" name="Rectangle 40"/>
          <p:cNvSpPr/>
          <p:nvPr/>
        </p:nvSpPr>
        <p:spPr>
          <a:xfrm>
            <a:off x="5839298" y="3528777"/>
            <a:ext cx="815126" cy="2391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2008/9</a:t>
            </a:r>
          </a:p>
        </p:txBody>
      </p:sp>
      <p:sp>
        <p:nvSpPr>
          <p:cNvPr id="42" name="Rectangle 41"/>
          <p:cNvSpPr/>
          <p:nvPr/>
        </p:nvSpPr>
        <p:spPr>
          <a:xfrm>
            <a:off x="7531493" y="4825699"/>
            <a:ext cx="585751" cy="27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2016</a:t>
            </a:r>
          </a:p>
        </p:txBody>
      </p:sp>
      <p:sp>
        <p:nvSpPr>
          <p:cNvPr id="43" name="Freeform 42"/>
          <p:cNvSpPr/>
          <p:nvPr/>
        </p:nvSpPr>
        <p:spPr>
          <a:xfrm>
            <a:off x="571464" y="2697031"/>
            <a:ext cx="3312878" cy="925012"/>
          </a:xfrm>
          <a:custGeom>
            <a:avLst/>
            <a:gdLst>
              <a:gd name="connsiteX0" fmla="*/ 0 w 1351228"/>
              <a:gd name="connsiteY0" fmla="*/ 0 h 979388"/>
              <a:gd name="connsiteX1" fmla="*/ 1351228 w 1351228"/>
              <a:gd name="connsiteY1" fmla="*/ 0 h 979388"/>
              <a:gd name="connsiteX2" fmla="*/ 1351228 w 1351228"/>
              <a:gd name="connsiteY2" fmla="*/ 979388 h 979388"/>
              <a:gd name="connsiteX3" fmla="*/ 0 w 1351228"/>
              <a:gd name="connsiteY3" fmla="*/ 979388 h 979388"/>
              <a:gd name="connsiteX4" fmla="*/ 0 w 1351228"/>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228" h="979388">
                <a:moveTo>
                  <a:pt x="0" y="0"/>
                </a:moveTo>
                <a:lnTo>
                  <a:pt x="1351228" y="0"/>
                </a:lnTo>
                <a:lnTo>
                  <a:pt x="1351228"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bg1"/>
                </a:solidFill>
                <a:latin typeface="Univers 45 Light" pitchFamily="2" charset="0"/>
              </a:rPr>
              <a:t>Cabinet approves the recommendation that the Department of Home Affairs be authorised to re-organise and rationalise government’s printing functions. The GPW is restructured as a trading entity</a:t>
            </a:r>
          </a:p>
        </p:txBody>
      </p:sp>
      <p:sp>
        <p:nvSpPr>
          <p:cNvPr id="53" name="Rectangle 52"/>
          <p:cNvSpPr/>
          <p:nvPr/>
        </p:nvSpPr>
        <p:spPr>
          <a:xfrm>
            <a:off x="8655078" y="5237153"/>
            <a:ext cx="1307905" cy="4001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b="1" dirty="0">
                <a:solidFill>
                  <a:schemeClr val="tx1"/>
                </a:solidFill>
              </a:rPr>
              <a:t>We are here</a:t>
            </a:r>
          </a:p>
        </p:txBody>
      </p:sp>
      <p:sp>
        <p:nvSpPr>
          <p:cNvPr id="54" name="Rounded Rectangle 53"/>
          <p:cNvSpPr/>
          <p:nvPr/>
        </p:nvSpPr>
        <p:spPr>
          <a:xfrm>
            <a:off x="3672567" y="4481804"/>
            <a:ext cx="3027104" cy="888543"/>
          </a:xfrm>
          <a:prstGeom prst="roundRect">
            <a:avLst>
              <a:gd name="adj" fmla="val 50000"/>
            </a:avLst>
          </a:prstGeom>
          <a:solidFill>
            <a:srgbClr val="00B0F0"/>
          </a:solidFill>
          <a:ln>
            <a:no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sp>
        <p:nvSpPr>
          <p:cNvPr id="57" name="Flowchart: Connector 56"/>
          <p:cNvSpPr/>
          <p:nvPr/>
        </p:nvSpPr>
        <p:spPr>
          <a:xfrm>
            <a:off x="6527384" y="4173141"/>
            <a:ext cx="300645" cy="300645"/>
          </a:xfrm>
          <a:prstGeom prst="flowChartConnector">
            <a:avLst/>
          </a:prstGeom>
          <a:solidFill>
            <a:srgbClr val="00B0F0"/>
          </a:solidFill>
          <a:ln>
            <a:solidFill>
              <a:schemeClr val="bg1"/>
            </a:solidFill>
          </a:ln>
        </p:spPr>
        <p:style>
          <a:lnRef idx="2">
            <a:schemeClr val="accent1"/>
          </a:lnRef>
          <a:fillRef idx="1">
            <a:schemeClr val="lt1"/>
          </a:fillRef>
          <a:effectRef idx="0">
            <a:schemeClr val="accent1"/>
          </a:effectRef>
          <a:fontRef idx="minor">
            <a:schemeClr val="dk1"/>
          </a:fontRef>
        </p:style>
        <p:txBody>
          <a:bodyPr spcFirstLastPara="0" vert="horz" wrap="square" lIns="234242" tIns="140659" rIns="257778" bIns="140661" numCol="1" spcCol="1270" rtlCol="0" anchor="ctr" anchorCtr="0">
            <a:noAutofit/>
          </a:bodyPr>
          <a:lstStyle/>
          <a:p>
            <a:pPr algn="ctr" defTabSz="504528">
              <a:lnSpc>
                <a:spcPct val="90000"/>
              </a:lnSpc>
              <a:spcAft>
                <a:spcPct val="15000"/>
              </a:spcAft>
            </a:pPr>
            <a:endParaRPr lang="en-US" sz="1135" dirty="0">
              <a:solidFill>
                <a:schemeClr val="tx1"/>
              </a:solidFill>
              <a:latin typeface="Univers 45 Light" pitchFamily="2" charset="0"/>
            </a:endParaRPr>
          </a:p>
        </p:txBody>
      </p:sp>
      <p:cxnSp>
        <p:nvCxnSpPr>
          <p:cNvPr id="58" name="Straight Connector 57"/>
          <p:cNvCxnSpPr/>
          <p:nvPr/>
        </p:nvCxnSpPr>
        <p:spPr bwMode="auto">
          <a:xfrm flipH="1">
            <a:off x="5790329" y="4400712"/>
            <a:ext cx="753732" cy="97700"/>
          </a:xfrm>
          <a:prstGeom prst="line">
            <a:avLst/>
          </a:prstGeom>
          <a:noFill/>
          <a:ln w="25400" cap="flat" cmpd="sng" algn="ctr">
            <a:solidFill>
              <a:srgbClr val="00B0F0"/>
            </a:solidFill>
            <a:prstDash val="solid"/>
            <a:round/>
            <a:headEnd type="none" w="med" len="med"/>
            <a:tailEnd type="none" w="med" len="med"/>
          </a:ln>
          <a:effectLst/>
        </p:spPr>
      </p:cxnSp>
      <p:sp>
        <p:nvSpPr>
          <p:cNvPr id="60" name="Rectangle 59"/>
          <p:cNvSpPr/>
          <p:nvPr/>
        </p:nvSpPr>
        <p:spPr>
          <a:xfrm>
            <a:off x="6675021" y="4498412"/>
            <a:ext cx="585751" cy="2755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1543" dirty="0"/>
              <a:t>2013</a:t>
            </a:r>
          </a:p>
        </p:txBody>
      </p:sp>
      <p:sp>
        <p:nvSpPr>
          <p:cNvPr id="61" name="Freeform 60"/>
          <p:cNvSpPr/>
          <p:nvPr/>
        </p:nvSpPr>
        <p:spPr>
          <a:xfrm flipH="1">
            <a:off x="3865273" y="4579283"/>
            <a:ext cx="2626469" cy="708981"/>
          </a:xfrm>
          <a:custGeom>
            <a:avLst/>
            <a:gdLst>
              <a:gd name="connsiteX0" fmla="*/ 0 w 1582204"/>
              <a:gd name="connsiteY0" fmla="*/ 0 h 979388"/>
              <a:gd name="connsiteX1" fmla="*/ 1582204 w 1582204"/>
              <a:gd name="connsiteY1" fmla="*/ 0 h 979388"/>
              <a:gd name="connsiteX2" fmla="*/ 1582204 w 1582204"/>
              <a:gd name="connsiteY2" fmla="*/ 979388 h 979388"/>
              <a:gd name="connsiteX3" fmla="*/ 0 w 1582204"/>
              <a:gd name="connsiteY3" fmla="*/ 979388 h 979388"/>
              <a:gd name="connsiteX4" fmla="*/ 0 w 1582204"/>
              <a:gd name="connsiteY4" fmla="*/ 0 h 979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204" h="979388">
                <a:moveTo>
                  <a:pt x="0" y="0"/>
                </a:moveTo>
                <a:lnTo>
                  <a:pt x="1582204" y="0"/>
                </a:lnTo>
                <a:lnTo>
                  <a:pt x="1582204" y="979388"/>
                </a:lnTo>
                <a:lnTo>
                  <a:pt x="0" y="97938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818" tIns="16818" rIns="16818" bIns="16818" numCol="1" spcCol="1270" anchor="ctr" anchorCtr="0">
            <a:noAutofit/>
          </a:bodyPr>
          <a:lstStyle/>
          <a:p>
            <a:pPr algn="ctr" defTabSz="588615">
              <a:lnSpc>
                <a:spcPct val="90000"/>
              </a:lnSpc>
              <a:spcBef>
                <a:spcPct val="0"/>
              </a:spcBef>
              <a:spcAft>
                <a:spcPct val="35000"/>
              </a:spcAft>
            </a:pPr>
            <a:r>
              <a:rPr lang="en-US" sz="1324" b="1" dirty="0">
                <a:solidFill>
                  <a:schemeClr val="bg1"/>
                </a:solidFill>
                <a:latin typeface="Univers 45 Light" pitchFamily="2" charset="0"/>
              </a:rPr>
              <a:t>GPW completed its 3-year transition to becoming a government component</a:t>
            </a:r>
          </a:p>
        </p:txBody>
      </p:sp>
      <p:sp>
        <p:nvSpPr>
          <p:cNvPr id="7" name="Rectangle 6"/>
          <p:cNvSpPr/>
          <p:nvPr/>
        </p:nvSpPr>
        <p:spPr>
          <a:xfrm>
            <a:off x="9113423" y="4869142"/>
            <a:ext cx="697627" cy="397481"/>
          </a:xfrm>
          <a:prstGeom prst="rect">
            <a:avLst/>
          </a:prstGeom>
        </p:spPr>
        <p:txBody>
          <a:bodyPr wrap="none">
            <a:spAutoFit/>
          </a:bodyPr>
          <a:lstStyle/>
          <a:p>
            <a:r>
              <a:rPr lang="en-ZA" sz="1983" dirty="0"/>
              <a:t>2017</a:t>
            </a:r>
          </a:p>
        </p:txBody>
      </p:sp>
      <p:sp>
        <p:nvSpPr>
          <p:cNvPr id="49" name="TextBox 48"/>
          <p:cNvSpPr txBox="1"/>
          <p:nvPr/>
        </p:nvSpPr>
        <p:spPr>
          <a:xfrm>
            <a:off x="8240721" y="7204317"/>
            <a:ext cx="1007533" cy="1007533"/>
          </a:xfrm>
          <a:prstGeom prst="rect">
            <a:avLst/>
          </a:prstGeom>
          <a:noFill/>
        </p:spPr>
        <p:txBody>
          <a:bodyPr wrap="none" lIns="59500" tIns="59500" rIns="59500" bIns="59500" rtlCol="0">
            <a:noAutofit/>
          </a:bodyPr>
          <a:lstStyle/>
          <a:p>
            <a:r>
              <a:rPr lang="en-ZA" sz="1322" b="1" dirty="0">
                <a:latin typeface="Arial" pitchFamily="34" charset="0"/>
                <a:cs typeface="Arial" pitchFamily="34" charset="0"/>
              </a:rPr>
              <a:t>CONFIDENTIAL</a:t>
            </a:r>
          </a:p>
        </p:txBody>
      </p:sp>
      <p:sp>
        <p:nvSpPr>
          <p:cNvPr id="56" name="TextBox 2"/>
          <p:cNvSpPr txBox="1"/>
          <p:nvPr/>
        </p:nvSpPr>
        <p:spPr>
          <a:xfrm>
            <a:off x="1627236" y="342235"/>
            <a:ext cx="6598345" cy="354456"/>
          </a:xfrm>
          <a:prstGeom prst="rect">
            <a:avLst/>
          </a:prstGeom>
          <a:noFill/>
        </p:spPr>
        <p:txBody>
          <a:bodyPr vert="horz" wrap="none" lIns="0" tIns="0" rIns="0" bIns="0" rtlCol="0">
            <a:spAutoFit/>
          </a:bodyPr>
          <a:lstStyle/>
          <a:p>
            <a:pPr algn="ctr">
              <a:lnSpc>
                <a:spcPts val="2700"/>
              </a:lnSpc>
            </a:pPr>
            <a:r>
              <a:rPr lang="en-CA" sz="2800" b="1" spc="-30" dirty="0" smtClean="0">
                <a:cs typeface="Times New Roman"/>
              </a:rPr>
              <a:t>INSTITUTIONAL TRANSFORMATION JOURNEY</a:t>
            </a:r>
            <a:endParaRPr lang="en-CA" sz="2376" dirty="0">
              <a:solidFill>
                <a:srgbClr val="000000"/>
              </a:solidFill>
            </a:endParaRPr>
          </a:p>
        </p:txBody>
      </p:sp>
    </p:spTree>
    <p:extLst>
      <p:ext uri="{BB962C8B-B14F-4D97-AF65-F5344CB8AC3E}">
        <p14:creationId xmlns:p14="http://schemas.microsoft.com/office/powerpoint/2010/main" xmlns="" val="357012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7782" y="159568"/>
            <a:ext cx="10297144" cy="634737"/>
          </a:xfrm>
        </p:spPr>
        <p:txBody>
          <a:bodyPr>
            <a:noAutofit/>
          </a:bodyPr>
          <a:lstStyle/>
          <a:p>
            <a:pPr algn="l"/>
            <a:r>
              <a:rPr lang="en-US" sz="2200" b="1" dirty="0" smtClean="0">
                <a:latin typeface="+mn-lt"/>
              </a:rPr>
              <a:t>GOVERNMENT PRINTING WORKS (GPW) AS A HOME AFFAIRS ANCHOR AND PARTNER</a:t>
            </a:r>
            <a:endParaRPr lang="en-ZA" sz="2200" b="1" dirty="0">
              <a:latin typeface="+mn-lt"/>
            </a:endParaRPr>
          </a:p>
        </p:txBody>
      </p:sp>
      <p:sp>
        <p:nvSpPr>
          <p:cNvPr id="5" name="Rectangle 4"/>
          <p:cNvSpPr/>
          <p:nvPr/>
        </p:nvSpPr>
        <p:spPr>
          <a:xfrm>
            <a:off x="817848" y="-534489"/>
            <a:ext cx="9097076" cy="4630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just"/>
            <a:endParaRPr lang="en-US" sz="1763" dirty="0">
              <a:solidFill>
                <a:schemeClr val="tx1"/>
              </a:solidFill>
            </a:endParaRPr>
          </a:p>
          <a:p>
            <a:pPr marL="314868" indent="-314868" algn="just">
              <a:buFont typeface="Wingdings" panose="05000000000000000000" pitchFamily="2" charset="2"/>
              <a:buChar char="ü"/>
            </a:pPr>
            <a:endParaRPr lang="en-US" sz="1763" dirty="0">
              <a:solidFill>
                <a:schemeClr val="tx1"/>
              </a:solidFill>
            </a:endParaRPr>
          </a:p>
          <a:p>
            <a:pPr marL="314868" indent="-314868" algn="just">
              <a:buFont typeface="Wingdings" panose="05000000000000000000" pitchFamily="2" charset="2"/>
              <a:buChar char="ü"/>
            </a:pPr>
            <a:endParaRPr lang="en-US" sz="1983" dirty="0">
              <a:solidFill>
                <a:schemeClr val="tx1"/>
              </a:solidFill>
            </a:endParaRPr>
          </a:p>
          <a:p>
            <a:endParaRPr lang="en-ZA" sz="1983" dirty="0">
              <a:solidFill>
                <a:schemeClr val="tx1"/>
              </a:solidFill>
            </a:endParaRPr>
          </a:p>
        </p:txBody>
      </p:sp>
      <p:sp>
        <p:nvSpPr>
          <p:cNvPr id="7" name="Can 6"/>
          <p:cNvSpPr/>
          <p:nvPr/>
        </p:nvSpPr>
        <p:spPr>
          <a:xfrm>
            <a:off x="371799" y="899470"/>
            <a:ext cx="3083340" cy="2793296"/>
          </a:xfrm>
          <a:prstGeom prst="can">
            <a:avLst>
              <a:gd name="adj" fmla="val 9402"/>
            </a:avLst>
          </a:prstGeom>
          <a:solidFill>
            <a:srgbClr val="00A249"/>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2000" b="1" dirty="0"/>
              <a:t>NATIONAL SECURITY AND PROTECTION</a:t>
            </a:r>
          </a:p>
          <a:p>
            <a:pPr algn="ctr"/>
            <a:endParaRPr lang="en-ZA" sz="1983" dirty="0"/>
          </a:p>
          <a:p>
            <a:pPr marL="314868" indent="-314868">
              <a:buFont typeface="Arial" panose="020B0604020202020204" pitchFamily="34" charset="0"/>
              <a:buChar char="ᴏ"/>
            </a:pPr>
            <a:r>
              <a:rPr lang="en-ZA" sz="1543" dirty="0"/>
              <a:t>Identity Security</a:t>
            </a:r>
          </a:p>
          <a:p>
            <a:pPr marL="314868" indent="-314868">
              <a:buFont typeface="Arial" panose="020B0604020202020204" pitchFamily="34" charset="0"/>
              <a:buChar char="ᴏ"/>
            </a:pPr>
            <a:r>
              <a:rPr lang="en-ZA" sz="1543" dirty="0"/>
              <a:t>Information Security</a:t>
            </a:r>
          </a:p>
          <a:p>
            <a:pPr marL="314868" indent="-314868">
              <a:buFont typeface="Arial" panose="020B0604020202020204" pitchFamily="34" charset="0"/>
              <a:buChar char="ᴏ"/>
            </a:pPr>
            <a:r>
              <a:rPr lang="en-ZA" sz="1543" dirty="0"/>
              <a:t>Systems security</a:t>
            </a:r>
          </a:p>
        </p:txBody>
      </p:sp>
      <p:sp>
        <p:nvSpPr>
          <p:cNvPr id="9" name="Can 8"/>
          <p:cNvSpPr/>
          <p:nvPr/>
        </p:nvSpPr>
        <p:spPr>
          <a:xfrm>
            <a:off x="3904140" y="946936"/>
            <a:ext cx="2912590" cy="2745829"/>
          </a:xfrm>
          <a:prstGeom prst="can">
            <a:avLst>
              <a:gd name="adj" fmla="val 1023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2000" b="1" dirty="0"/>
              <a:t>MANDATORY SERVICES TO CITIZENS</a:t>
            </a:r>
            <a:endParaRPr lang="en-ZA" sz="2000" dirty="0"/>
          </a:p>
          <a:p>
            <a:pPr marL="314868" indent="-314868">
              <a:buFont typeface="Arial" panose="020B0604020202020204" pitchFamily="34" charset="0"/>
              <a:buChar char="ᴏ"/>
            </a:pPr>
            <a:r>
              <a:rPr lang="en-ZA" sz="1543" dirty="0"/>
              <a:t>Citizens and Non-Citizen’s mandatory products (ID, Birth, Death, Marriage, Visas and Permits)</a:t>
            </a:r>
            <a:endParaRPr lang="en-ZA" sz="1983" dirty="0"/>
          </a:p>
        </p:txBody>
      </p:sp>
      <p:sp>
        <p:nvSpPr>
          <p:cNvPr id="10" name="Can 9"/>
          <p:cNvSpPr/>
          <p:nvPr/>
        </p:nvSpPr>
        <p:spPr>
          <a:xfrm>
            <a:off x="7170471" y="859419"/>
            <a:ext cx="3071543" cy="2876681"/>
          </a:xfrm>
          <a:prstGeom prst="can">
            <a:avLst>
              <a:gd name="adj" fmla="val 960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r>
              <a:rPr lang="en-ZA" sz="2000" dirty="0"/>
              <a:t>ENABLING ECONOMIC GROWTH AND PLANNING</a:t>
            </a:r>
          </a:p>
          <a:p>
            <a:pPr algn="ctr"/>
            <a:endParaRPr lang="en-ZA" sz="1983" dirty="0"/>
          </a:p>
          <a:p>
            <a:pPr marL="314868" indent="-314868">
              <a:buFont typeface="Arial" panose="020B0604020202020204" pitchFamily="34" charset="0"/>
              <a:buChar char="ᴏ"/>
            </a:pPr>
            <a:r>
              <a:rPr lang="en-ZA" sz="1543" dirty="0"/>
              <a:t>Strategic and Critical Skills</a:t>
            </a:r>
          </a:p>
          <a:p>
            <a:pPr marL="314868" indent="-314868">
              <a:buFont typeface="Arial" panose="020B0604020202020204" pitchFamily="34" charset="0"/>
              <a:buChar char="ᴏ"/>
            </a:pPr>
            <a:r>
              <a:rPr lang="en-ZA" sz="1543" dirty="0"/>
              <a:t>Job creation</a:t>
            </a:r>
          </a:p>
          <a:p>
            <a:pPr marL="314868" indent="-314868">
              <a:buFont typeface="Arial" panose="020B0604020202020204" pitchFamily="34" charset="0"/>
              <a:buChar char="ᴏ"/>
            </a:pPr>
            <a:r>
              <a:rPr lang="en-ZA" sz="1543" dirty="0"/>
              <a:t>Self sustainability</a:t>
            </a:r>
          </a:p>
          <a:p>
            <a:pPr marL="314868" indent="-314868">
              <a:buFont typeface="Arial" panose="020B0604020202020204" pitchFamily="34" charset="0"/>
              <a:buChar char="ᴏ"/>
            </a:pPr>
            <a:r>
              <a:rPr lang="en-ZA" sz="1543" dirty="0"/>
              <a:t>Research and Policy</a:t>
            </a:r>
          </a:p>
        </p:txBody>
      </p:sp>
      <p:sp>
        <p:nvSpPr>
          <p:cNvPr id="13" name="Up Arrow 12"/>
          <p:cNvSpPr/>
          <p:nvPr/>
        </p:nvSpPr>
        <p:spPr>
          <a:xfrm>
            <a:off x="1278732" y="3831898"/>
            <a:ext cx="1269474" cy="392337"/>
          </a:xfrm>
          <a:prstGeom prst="up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18" name="Up Arrow 17"/>
          <p:cNvSpPr/>
          <p:nvPr/>
        </p:nvSpPr>
        <p:spPr>
          <a:xfrm>
            <a:off x="4530507" y="3857734"/>
            <a:ext cx="1269474" cy="390516"/>
          </a:xfrm>
          <a:prstGeom prst="up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19" name="Up Arrow 18"/>
          <p:cNvSpPr/>
          <p:nvPr/>
        </p:nvSpPr>
        <p:spPr>
          <a:xfrm>
            <a:off x="8017051" y="3968442"/>
            <a:ext cx="1275991" cy="359519"/>
          </a:xfrm>
          <a:prstGeom prst="up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1983" dirty="0"/>
          </a:p>
        </p:txBody>
      </p:sp>
      <p:sp>
        <p:nvSpPr>
          <p:cNvPr id="3" name="Flowchart: Manual Operation 2"/>
          <p:cNvSpPr/>
          <p:nvPr/>
        </p:nvSpPr>
        <p:spPr>
          <a:xfrm>
            <a:off x="508733" y="6680423"/>
            <a:ext cx="9869284" cy="634737"/>
          </a:xfrm>
          <a:prstGeom prst="flowChartManualOperation">
            <a:avLst/>
          </a:prstGeom>
          <a:solidFill>
            <a:srgbClr val="B87616"/>
          </a:solidFill>
          <a:ln>
            <a:noFill/>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algn="ctr"/>
            <a:endParaRPr lang="en-ZA" sz="2204" dirty="0">
              <a:solidFill>
                <a:srgbClr val="9E3039"/>
              </a:solidFill>
              <a:latin typeface="Arial Black" panose="020B0A04020102020204" pitchFamily="34" charset="0"/>
            </a:endParaRPr>
          </a:p>
          <a:p>
            <a:pPr algn="ctr"/>
            <a:r>
              <a:rPr lang="en-ZA" sz="2204" dirty="0">
                <a:solidFill>
                  <a:schemeClr val="tx1"/>
                </a:solidFill>
                <a:latin typeface="Arial Black" panose="020B0A04020102020204" pitchFamily="34" charset="0"/>
              </a:rPr>
              <a:t>GOVERNMENT PRINTING WORKS (GPW)</a:t>
            </a:r>
            <a:endParaRPr lang="en-ZA" sz="1543" dirty="0">
              <a:solidFill>
                <a:schemeClr val="tx1"/>
              </a:solidFill>
            </a:endParaRPr>
          </a:p>
          <a:p>
            <a:pPr algn="ctr"/>
            <a:endParaRPr lang="en-ZA" sz="1983" dirty="0"/>
          </a:p>
        </p:txBody>
      </p:sp>
      <p:sp>
        <p:nvSpPr>
          <p:cNvPr id="4" name="Round Same Side Corner Rectangle 3"/>
          <p:cNvSpPr/>
          <p:nvPr/>
        </p:nvSpPr>
        <p:spPr>
          <a:xfrm>
            <a:off x="668116" y="4352851"/>
            <a:ext cx="2787022" cy="2216154"/>
          </a:xfrm>
          <a:prstGeom prst="round2SameRect">
            <a:avLst/>
          </a:prstGeom>
          <a:solidFill>
            <a:schemeClr val="bg1">
              <a:lumMod val="65000"/>
            </a:schemeClr>
          </a:solidFill>
          <a:ln>
            <a:solidFill>
              <a:srgbClr val="00A24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marL="314868" indent="-314868">
              <a:buFont typeface="Wingdings" panose="05000000000000000000" pitchFamily="2" charset="2"/>
              <a:buChar char="ü"/>
            </a:pPr>
            <a:r>
              <a:rPr lang="en-ZA" sz="1543" dirty="0">
                <a:solidFill>
                  <a:schemeClr val="tx1"/>
                </a:solidFill>
              </a:rPr>
              <a:t>Protection of State information</a:t>
            </a:r>
          </a:p>
          <a:p>
            <a:pPr marL="314868" indent="-314868">
              <a:buFont typeface="Wingdings" panose="05000000000000000000" pitchFamily="2" charset="2"/>
              <a:buChar char="ü"/>
            </a:pPr>
            <a:r>
              <a:rPr lang="en-ZA" sz="1543" dirty="0">
                <a:solidFill>
                  <a:schemeClr val="tx1"/>
                </a:solidFill>
              </a:rPr>
              <a:t>Secure Manufacturing equipment</a:t>
            </a:r>
          </a:p>
          <a:p>
            <a:pPr marL="314868" indent="-314868">
              <a:buFont typeface="Wingdings" panose="05000000000000000000" pitchFamily="2" charset="2"/>
              <a:buChar char="ü"/>
            </a:pPr>
            <a:r>
              <a:rPr lang="en-ZA" sz="1543" dirty="0">
                <a:solidFill>
                  <a:schemeClr val="tx1"/>
                </a:solidFill>
              </a:rPr>
              <a:t>Secure </a:t>
            </a:r>
            <a:r>
              <a:rPr lang="en-ZA" sz="1543" dirty="0" smtClean="0">
                <a:solidFill>
                  <a:schemeClr val="tx1"/>
                </a:solidFill>
              </a:rPr>
              <a:t>Printing</a:t>
            </a:r>
          </a:p>
          <a:p>
            <a:pPr marL="314868" indent="-314868">
              <a:buFont typeface="Wingdings" panose="05000000000000000000" pitchFamily="2" charset="2"/>
              <a:buChar char="ü"/>
            </a:pPr>
            <a:endParaRPr lang="en-ZA" sz="1543" dirty="0">
              <a:solidFill>
                <a:schemeClr val="tx1"/>
              </a:solidFill>
            </a:endParaRPr>
          </a:p>
          <a:p>
            <a:pPr marL="314868" indent="-314868">
              <a:buFont typeface="Wingdings" panose="05000000000000000000" pitchFamily="2" charset="2"/>
              <a:buChar char="ü"/>
            </a:pPr>
            <a:endParaRPr lang="en-ZA" sz="1543" dirty="0" smtClean="0">
              <a:solidFill>
                <a:schemeClr val="tx1"/>
              </a:solidFill>
            </a:endParaRPr>
          </a:p>
          <a:p>
            <a:r>
              <a:rPr lang="en-ZA" sz="1543" dirty="0" smtClean="0">
                <a:solidFill>
                  <a:schemeClr val="tx1"/>
                </a:solidFill>
              </a:rPr>
              <a:t> </a:t>
            </a:r>
            <a:endParaRPr lang="en-ZA" sz="1543" dirty="0">
              <a:solidFill>
                <a:schemeClr val="tx1"/>
              </a:solidFill>
            </a:endParaRPr>
          </a:p>
        </p:txBody>
      </p:sp>
      <p:sp>
        <p:nvSpPr>
          <p:cNvPr id="15" name="Round Same Side Corner Rectangle 14"/>
          <p:cNvSpPr/>
          <p:nvPr/>
        </p:nvSpPr>
        <p:spPr>
          <a:xfrm>
            <a:off x="3657743" y="4301066"/>
            <a:ext cx="3015003" cy="2319723"/>
          </a:xfrm>
          <a:prstGeom prst="round2SameRect">
            <a:avLst/>
          </a:prstGeom>
          <a:solidFill>
            <a:schemeClr val="bg1">
              <a:lumMod val="6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marL="314868" indent="-314868">
              <a:buFont typeface="Wingdings" panose="05000000000000000000" pitchFamily="2" charset="2"/>
              <a:buChar char="ü"/>
            </a:pPr>
            <a:r>
              <a:rPr lang="en-ZA" sz="1543" dirty="0">
                <a:solidFill>
                  <a:schemeClr val="tx1"/>
                </a:solidFill>
              </a:rPr>
              <a:t>High Security official documentation to Citizens and </a:t>
            </a:r>
            <a:endParaRPr lang="en-ZA" sz="1543" dirty="0" smtClean="0">
              <a:solidFill>
                <a:schemeClr val="tx1"/>
              </a:solidFill>
            </a:endParaRPr>
          </a:p>
          <a:p>
            <a:pPr marL="314868" indent="-314868">
              <a:buFont typeface="Wingdings" panose="05000000000000000000" pitchFamily="2" charset="2"/>
              <a:buChar char="ü"/>
            </a:pPr>
            <a:r>
              <a:rPr lang="en-ZA" sz="1543" dirty="0" smtClean="0">
                <a:solidFill>
                  <a:schemeClr val="tx1"/>
                </a:solidFill>
              </a:rPr>
              <a:t>Public </a:t>
            </a:r>
            <a:r>
              <a:rPr lang="en-ZA" sz="1543" dirty="0">
                <a:solidFill>
                  <a:schemeClr val="tx1"/>
                </a:solidFill>
              </a:rPr>
              <a:t>Information through Gazettes</a:t>
            </a:r>
          </a:p>
        </p:txBody>
      </p:sp>
      <p:sp>
        <p:nvSpPr>
          <p:cNvPr id="16" name="Round Same Side Corner Rectangle 15"/>
          <p:cNvSpPr/>
          <p:nvPr/>
        </p:nvSpPr>
        <p:spPr>
          <a:xfrm>
            <a:off x="6875351" y="4432608"/>
            <a:ext cx="3483507" cy="2192106"/>
          </a:xfrm>
          <a:prstGeom prst="round2SameRect">
            <a:avLst/>
          </a:prstGeom>
          <a:solidFill>
            <a:schemeClr val="bg1">
              <a:lumMod val="65000"/>
            </a:schemeClr>
          </a:solidFill>
          <a:ln>
            <a:solidFill>
              <a:srgbClr val="9E303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9500" tIns="59500" rIns="59500" bIns="59500" rtlCol="0" anchor="ctr"/>
          <a:lstStyle/>
          <a:p>
            <a:pPr marL="314868" indent="-314868">
              <a:buFont typeface="Wingdings" panose="05000000000000000000" pitchFamily="2" charset="2"/>
              <a:buChar char="ü"/>
            </a:pPr>
            <a:endParaRPr lang="en-ZA" sz="1543" dirty="0">
              <a:solidFill>
                <a:schemeClr val="tx1"/>
              </a:solidFill>
            </a:endParaRPr>
          </a:p>
          <a:p>
            <a:pPr marL="314868" indent="-314868">
              <a:buFont typeface="Wingdings" panose="05000000000000000000" pitchFamily="2" charset="2"/>
              <a:buChar char="ü"/>
            </a:pPr>
            <a:r>
              <a:rPr lang="en-ZA" sz="1543" dirty="0" smtClean="0">
                <a:solidFill>
                  <a:schemeClr val="tx1"/>
                </a:solidFill>
              </a:rPr>
              <a:t>Contribute to job creation in </a:t>
            </a:r>
            <a:r>
              <a:rPr lang="en-ZA" sz="1543" dirty="0">
                <a:solidFill>
                  <a:schemeClr val="tx1"/>
                </a:solidFill>
              </a:rPr>
              <a:t>the Manufacturing and Printing Sector</a:t>
            </a:r>
          </a:p>
          <a:p>
            <a:pPr marL="314868" indent="-314868">
              <a:buFont typeface="Wingdings" panose="05000000000000000000" pitchFamily="2" charset="2"/>
              <a:buChar char="ü"/>
            </a:pPr>
            <a:r>
              <a:rPr lang="en-ZA" sz="1543" dirty="0" smtClean="0">
                <a:solidFill>
                  <a:schemeClr val="tx1"/>
                </a:solidFill>
              </a:rPr>
              <a:t>Young </a:t>
            </a:r>
            <a:r>
              <a:rPr lang="en-ZA" sz="1543" dirty="0">
                <a:solidFill>
                  <a:schemeClr val="tx1"/>
                </a:solidFill>
              </a:rPr>
              <a:t>and skilled Artisans in security printing &amp; digitization</a:t>
            </a:r>
          </a:p>
          <a:p>
            <a:pPr marL="314868" indent="-314868">
              <a:buFont typeface="Wingdings" panose="05000000000000000000" pitchFamily="2" charset="2"/>
              <a:buChar char="ü"/>
            </a:pPr>
            <a:r>
              <a:rPr lang="en-ZA" sz="1543" dirty="0">
                <a:solidFill>
                  <a:schemeClr val="tx1"/>
                </a:solidFill>
              </a:rPr>
              <a:t>Research &amp; Development in the Security Printing to keep up with technology</a:t>
            </a:r>
          </a:p>
          <a:p>
            <a:pPr marL="314868" indent="-314868">
              <a:buFont typeface="Wingdings" panose="05000000000000000000" pitchFamily="2" charset="2"/>
              <a:buChar char="ü"/>
            </a:pPr>
            <a:endParaRPr lang="en-ZA" sz="1543" dirty="0">
              <a:solidFill>
                <a:schemeClr val="tx1"/>
              </a:solidFill>
            </a:endParaRPr>
          </a:p>
        </p:txBody>
      </p:sp>
    </p:spTree>
    <p:extLst>
      <p:ext uri="{BB962C8B-B14F-4D97-AF65-F5344CB8AC3E}">
        <p14:creationId xmlns:p14="http://schemas.microsoft.com/office/powerpoint/2010/main" xmlns="" val="8806468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DV_DRAFT"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TotalTime>
  <Words>4870</Words>
  <Application>Microsoft Office PowerPoint</Application>
  <PresentationFormat>Custom</PresentationFormat>
  <Paragraphs>1049</Paragraphs>
  <Slides>50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Office Theme</vt:lpstr>
      <vt:lpstr>Worksheet</vt:lpstr>
      <vt:lpstr>Slide 1</vt:lpstr>
      <vt:lpstr>Slide 2</vt:lpstr>
      <vt:lpstr>Slide 3</vt:lpstr>
      <vt:lpstr>Slide 4</vt:lpstr>
      <vt:lpstr>Slide 5</vt:lpstr>
      <vt:lpstr>Slide 6</vt:lpstr>
      <vt:lpstr>Slide 7</vt:lpstr>
      <vt:lpstr>Slide 8</vt:lpstr>
      <vt:lpstr>GOVERNMENT PRINTING WORKS (GPW) AS A HOME AFFAIRS ANCHOR AND PARTNER</vt:lpstr>
      <vt:lpstr> GPW: ID AND PASSPORT SECURITY VALUE CHAIN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Company>Investintech.com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PUMZA</cp:lastModifiedBy>
  <cp:revision>111</cp:revision>
  <cp:lastPrinted>2017-05-02T13:06:11Z</cp:lastPrinted>
  <dcterms:created xsi:type="dcterms:W3CDTF">2017-04-26T09:42:28Z</dcterms:created>
  <dcterms:modified xsi:type="dcterms:W3CDTF">2017-05-10T13:51:50Z</dcterms:modified>
</cp:coreProperties>
</file>