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73" r:id="rId2"/>
    <p:sldId id="581" r:id="rId3"/>
    <p:sldId id="805" r:id="rId4"/>
    <p:sldId id="806" r:id="rId5"/>
    <p:sldId id="845" r:id="rId6"/>
    <p:sldId id="807" r:id="rId7"/>
    <p:sldId id="808" r:id="rId8"/>
    <p:sldId id="809" r:id="rId9"/>
    <p:sldId id="810" r:id="rId10"/>
    <p:sldId id="811" r:id="rId11"/>
    <p:sldId id="728" r:id="rId12"/>
    <p:sldId id="734" r:id="rId13"/>
    <p:sldId id="735" r:id="rId14"/>
    <p:sldId id="818" r:id="rId15"/>
    <p:sldId id="813" r:id="rId16"/>
    <p:sldId id="814" r:id="rId17"/>
    <p:sldId id="815" r:id="rId18"/>
    <p:sldId id="816" r:id="rId19"/>
    <p:sldId id="819" r:id="rId20"/>
    <p:sldId id="820" r:id="rId21"/>
    <p:sldId id="846" r:id="rId22"/>
    <p:sldId id="821" r:id="rId23"/>
    <p:sldId id="822" r:id="rId24"/>
    <p:sldId id="823" r:id="rId25"/>
    <p:sldId id="824" r:id="rId26"/>
    <p:sldId id="844" r:id="rId27"/>
    <p:sldId id="825" r:id="rId28"/>
    <p:sldId id="826" r:id="rId29"/>
    <p:sldId id="827" r:id="rId30"/>
    <p:sldId id="831" r:id="rId31"/>
    <p:sldId id="832" r:id="rId32"/>
    <p:sldId id="833" r:id="rId33"/>
    <p:sldId id="834" r:id="rId34"/>
    <p:sldId id="835" r:id="rId35"/>
    <p:sldId id="836" r:id="rId36"/>
    <p:sldId id="837" r:id="rId37"/>
    <p:sldId id="838" r:id="rId38"/>
    <p:sldId id="839" r:id="rId39"/>
    <p:sldId id="767" r:id="rId40"/>
    <p:sldId id="793" r:id="rId41"/>
    <p:sldId id="840" r:id="rId42"/>
    <p:sldId id="842" r:id="rId43"/>
    <p:sldId id="841" r:id="rId44"/>
    <p:sldId id="843" r:id="rId45"/>
    <p:sldId id="787" r:id="rId4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4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652" autoAdjust="0"/>
  </p:normalViewPr>
  <p:slideViewPr>
    <p:cSldViewPr>
      <p:cViewPr>
        <p:scale>
          <a:sx n="66" d="100"/>
          <a:sy n="66" d="100"/>
        </p:scale>
        <p:origin x="-293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FA541-3D54-4FC0-9E8E-34540752666E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65FC6913-212A-4042-AB02-5EBBBBEC4DBE}">
      <dgm:prSet phldrT="[Text]"/>
      <dgm:spPr/>
      <dgm:t>
        <a:bodyPr/>
        <a:lstStyle/>
        <a:p>
          <a:pPr algn="just"/>
          <a:r>
            <a:rPr lang="en-ZA" b="1" dirty="0" smtClean="0">
              <a:latin typeface="Arial"/>
              <a:cs typeface="Arial"/>
            </a:rPr>
            <a:t>Strategic Plan: 2015-2020</a:t>
          </a:r>
          <a:endParaRPr lang="en-ZA" b="1" dirty="0">
            <a:latin typeface="Arial"/>
            <a:cs typeface="Arial"/>
          </a:endParaRPr>
        </a:p>
      </dgm:t>
    </dgm:pt>
    <dgm:pt modelId="{654A1C2A-A6A8-4E31-BBC1-0A37980ECDEB}" type="parTrans" cxnId="{74B46384-BB74-4CEB-AB99-08523DBB1C1F}">
      <dgm:prSet/>
      <dgm:spPr/>
      <dgm:t>
        <a:bodyPr/>
        <a:lstStyle/>
        <a:p>
          <a:endParaRPr lang="en-ZA"/>
        </a:p>
      </dgm:t>
    </dgm:pt>
    <dgm:pt modelId="{35D1713A-D903-4070-AB6B-1D7FACE30C07}" type="sibTrans" cxnId="{74B46384-BB74-4CEB-AB99-08523DBB1C1F}">
      <dgm:prSet/>
      <dgm:spPr/>
      <dgm:t>
        <a:bodyPr/>
        <a:lstStyle/>
        <a:p>
          <a:endParaRPr lang="en-ZA"/>
        </a:p>
      </dgm:t>
    </dgm:pt>
    <dgm:pt modelId="{2BE5E500-A136-46B9-9A7B-C39DC0F3A795}">
      <dgm:prSet phldrT="[Text]" custT="1"/>
      <dgm:spPr/>
      <dgm:t>
        <a:bodyPr/>
        <a:lstStyle/>
        <a:p>
          <a:pPr algn="just"/>
          <a:r>
            <a:rPr lang="en-ZA" sz="2400" dirty="0" smtClean="0">
              <a:latin typeface="Arial"/>
              <a:cs typeface="Arial"/>
            </a:rPr>
            <a:t>Five (5) Goals</a:t>
          </a:r>
          <a:endParaRPr lang="en-ZA" sz="2400" dirty="0">
            <a:latin typeface="Arial"/>
            <a:cs typeface="Arial"/>
          </a:endParaRPr>
        </a:p>
      </dgm:t>
    </dgm:pt>
    <dgm:pt modelId="{DA5E2F0D-D1AF-4B50-8282-CC529EC29517}" type="parTrans" cxnId="{91507FE8-C80A-447E-9D0C-16AA4C8B9E51}">
      <dgm:prSet/>
      <dgm:spPr/>
      <dgm:t>
        <a:bodyPr/>
        <a:lstStyle/>
        <a:p>
          <a:endParaRPr lang="en-ZA"/>
        </a:p>
      </dgm:t>
    </dgm:pt>
    <dgm:pt modelId="{705CE5DC-7D89-464C-8874-579ED8B5D461}" type="sibTrans" cxnId="{91507FE8-C80A-447E-9D0C-16AA4C8B9E51}">
      <dgm:prSet/>
      <dgm:spPr/>
      <dgm:t>
        <a:bodyPr/>
        <a:lstStyle/>
        <a:p>
          <a:endParaRPr lang="en-ZA"/>
        </a:p>
      </dgm:t>
    </dgm:pt>
    <dgm:pt modelId="{46DC5092-459D-4E31-89FF-4FAA5B31D009}">
      <dgm:prSet phldrT="[Text]" custT="1"/>
      <dgm:spPr/>
      <dgm:t>
        <a:bodyPr/>
        <a:lstStyle/>
        <a:p>
          <a:pPr algn="just"/>
          <a:r>
            <a:rPr lang="en-ZA" sz="2000" b="1" dirty="0" smtClean="0">
              <a:latin typeface="Arial"/>
              <a:cs typeface="Arial"/>
            </a:rPr>
            <a:t>Revised Strategy 2015-2020</a:t>
          </a:r>
          <a:endParaRPr lang="en-ZA" sz="2000" b="1" dirty="0">
            <a:latin typeface="Arial"/>
            <a:cs typeface="Arial"/>
          </a:endParaRPr>
        </a:p>
      </dgm:t>
    </dgm:pt>
    <dgm:pt modelId="{BEE3CEE5-F20D-4EDC-8CB2-5FA3A9BB1D5E}" type="parTrans" cxnId="{D2BB9172-E7EC-4564-8B5C-4945128262AA}">
      <dgm:prSet/>
      <dgm:spPr/>
      <dgm:t>
        <a:bodyPr/>
        <a:lstStyle/>
        <a:p>
          <a:endParaRPr lang="en-ZA"/>
        </a:p>
      </dgm:t>
    </dgm:pt>
    <dgm:pt modelId="{CB8D1842-CF03-4A0B-833C-026828C5611C}" type="sibTrans" cxnId="{D2BB9172-E7EC-4564-8B5C-4945128262AA}">
      <dgm:prSet/>
      <dgm:spPr/>
      <dgm:t>
        <a:bodyPr/>
        <a:lstStyle/>
        <a:p>
          <a:endParaRPr lang="en-ZA"/>
        </a:p>
      </dgm:t>
    </dgm:pt>
    <dgm:pt modelId="{AC217B57-03B9-41EC-A888-11CC228F6E29}">
      <dgm:prSet phldrT="[Text]" custT="1"/>
      <dgm:spPr/>
      <dgm:t>
        <a:bodyPr/>
        <a:lstStyle/>
        <a:p>
          <a:pPr algn="just"/>
          <a:r>
            <a:rPr lang="en-ZA" sz="2400" dirty="0" smtClean="0">
              <a:latin typeface="Arial"/>
              <a:cs typeface="Arial"/>
            </a:rPr>
            <a:t>2016/17 APP had 10 Strategic Objectives</a:t>
          </a:r>
          <a:endParaRPr lang="en-ZA" sz="2400" dirty="0">
            <a:latin typeface="Arial"/>
            <a:cs typeface="Arial"/>
          </a:endParaRPr>
        </a:p>
      </dgm:t>
    </dgm:pt>
    <dgm:pt modelId="{DFC4FAA6-4D13-4086-BFB0-E510916A675E}" type="parTrans" cxnId="{6BE12EEA-951E-4EB0-A568-F9C9A15A7C6C}">
      <dgm:prSet/>
      <dgm:spPr/>
      <dgm:t>
        <a:bodyPr/>
        <a:lstStyle/>
        <a:p>
          <a:endParaRPr lang="en-ZA"/>
        </a:p>
      </dgm:t>
    </dgm:pt>
    <dgm:pt modelId="{7F2F6A27-5A22-4D38-9372-3B43367259B2}" type="sibTrans" cxnId="{6BE12EEA-951E-4EB0-A568-F9C9A15A7C6C}">
      <dgm:prSet/>
      <dgm:spPr/>
      <dgm:t>
        <a:bodyPr/>
        <a:lstStyle/>
        <a:p>
          <a:endParaRPr lang="en-ZA"/>
        </a:p>
      </dgm:t>
    </dgm:pt>
    <dgm:pt modelId="{C4827247-E7F5-43A9-9170-92223E4FFB5B}">
      <dgm:prSet phldrT="[Text]" custT="1"/>
      <dgm:spPr/>
      <dgm:t>
        <a:bodyPr/>
        <a:lstStyle/>
        <a:p>
          <a:pPr algn="just"/>
          <a:r>
            <a:rPr lang="en-ZA" sz="2400" dirty="0" smtClean="0">
              <a:latin typeface="Arial"/>
              <a:cs typeface="Arial"/>
            </a:rPr>
            <a:t>Number of indicators in 2016/17 were 18</a:t>
          </a:r>
          <a:endParaRPr lang="en-ZA" sz="2400" dirty="0">
            <a:latin typeface="Arial"/>
            <a:cs typeface="Arial"/>
          </a:endParaRPr>
        </a:p>
      </dgm:t>
    </dgm:pt>
    <dgm:pt modelId="{12778095-04B0-4030-8E68-8DB46006BC85}" type="parTrans" cxnId="{C7F703A9-ABAE-4395-8048-1089DD3241DB}">
      <dgm:prSet/>
      <dgm:spPr/>
      <dgm:t>
        <a:bodyPr/>
        <a:lstStyle/>
        <a:p>
          <a:endParaRPr lang="en-ZA"/>
        </a:p>
      </dgm:t>
    </dgm:pt>
    <dgm:pt modelId="{2AFF79B1-42FA-4F67-A7B7-62EB328A173E}" type="sibTrans" cxnId="{C7F703A9-ABAE-4395-8048-1089DD3241DB}">
      <dgm:prSet/>
      <dgm:spPr/>
      <dgm:t>
        <a:bodyPr/>
        <a:lstStyle/>
        <a:p>
          <a:endParaRPr lang="en-ZA"/>
        </a:p>
      </dgm:t>
    </dgm:pt>
    <dgm:pt modelId="{33FC740F-D01B-4C84-85C0-BA6DFFF99995}">
      <dgm:prSet phldrT="[Text]" custT="1"/>
      <dgm:spPr/>
      <dgm:t>
        <a:bodyPr/>
        <a:lstStyle/>
        <a:p>
          <a:pPr algn="just"/>
          <a:r>
            <a:rPr lang="en-ZA" sz="2400" dirty="0" smtClean="0">
              <a:latin typeface="Arial"/>
              <a:cs typeface="Arial"/>
            </a:rPr>
            <a:t>Four(4)Goals – Changed in number NOT Focus</a:t>
          </a:r>
          <a:endParaRPr lang="en-ZA" sz="2400" dirty="0">
            <a:latin typeface="Arial"/>
            <a:cs typeface="Arial"/>
          </a:endParaRPr>
        </a:p>
      </dgm:t>
    </dgm:pt>
    <dgm:pt modelId="{4D055A47-E50D-4EAD-B71A-64C2B514D4B9}" type="parTrans" cxnId="{2D9B396C-E22D-4558-808C-4CC079EA8C6C}">
      <dgm:prSet/>
      <dgm:spPr/>
      <dgm:t>
        <a:bodyPr/>
        <a:lstStyle/>
        <a:p>
          <a:endParaRPr lang="en-ZA"/>
        </a:p>
      </dgm:t>
    </dgm:pt>
    <dgm:pt modelId="{AC427285-3C6A-4D42-9903-C0CA7E5AB30D}" type="sibTrans" cxnId="{2D9B396C-E22D-4558-808C-4CC079EA8C6C}">
      <dgm:prSet/>
      <dgm:spPr/>
      <dgm:t>
        <a:bodyPr/>
        <a:lstStyle/>
        <a:p>
          <a:endParaRPr lang="en-ZA"/>
        </a:p>
      </dgm:t>
    </dgm:pt>
    <dgm:pt modelId="{6A4DFED6-83D3-4874-B8CD-8F72C9A3E98B}">
      <dgm:prSet phldrT="[Text]" custT="1"/>
      <dgm:spPr/>
      <dgm:t>
        <a:bodyPr/>
        <a:lstStyle/>
        <a:p>
          <a:pPr algn="just"/>
          <a:r>
            <a:rPr lang="en-ZA" sz="2400" dirty="0" smtClean="0">
              <a:latin typeface="Arial"/>
              <a:cs typeface="Arial"/>
            </a:rPr>
            <a:t>Strategic Objectives refocused and streamlined</a:t>
          </a:r>
          <a:endParaRPr lang="en-ZA" sz="2400" dirty="0">
            <a:latin typeface="Arial"/>
            <a:cs typeface="Arial"/>
          </a:endParaRPr>
        </a:p>
      </dgm:t>
    </dgm:pt>
    <dgm:pt modelId="{B115B448-8260-4277-A195-3AEE5386EF13}" type="parTrans" cxnId="{E69B88C3-E2F2-4881-953F-875A8EC5C215}">
      <dgm:prSet/>
      <dgm:spPr/>
      <dgm:t>
        <a:bodyPr/>
        <a:lstStyle/>
        <a:p>
          <a:endParaRPr lang="en-ZA"/>
        </a:p>
      </dgm:t>
    </dgm:pt>
    <dgm:pt modelId="{566BAD1C-9CCA-4B12-8CB9-115A9E05EDB0}" type="sibTrans" cxnId="{E69B88C3-E2F2-4881-953F-875A8EC5C215}">
      <dgm:prSet/>
      <dgm:spPr/>
      <dgm:t>
        <a:bodyPr/>
        <a:lstStyle/>
        <a:p>
          <a:endParaRPr lang="en-ZA"/>
        </a:p>
      </dgm:t>
    </dgm:pt>
    <dgm:pt modelId="{F05B11BD-221D-4F5F-9D3F-6143964EC240}">
      <dgm:prSet phldrT="[Text]" custT="1"/>
      <dgm:spPr/>
      <dgm:t>
        <a:bodyPr/>
        <a:lstStyle/>
        <a:p>
          <a:pPr algn="just"/>
          <a:r>
            <a:rPr lang="en-ZA" sz="2400" dirty="0" smtClean="0">
              <a:latin typeface="Arial"/>
              <a:cs typeface="Arial"/>
            </a:rPr>
            <a:t>Vision	&amp; Mission </a:t>
          </a:r>
          <a:endParaRPr lang="en-ZA" sz="2400" dirty="0">
            <a:latin typeface="Arial"/>
            <a:cs typeface="Arial"/>
          </a:endParaRPr>
        </a:p>
      </dgm:t>
    </dgm:pt>
    <dgm:pt modelId="{23CCFB91-AACB-4E8D-9D71-A7B5B6A43413}" type="parTrans" cxnId="{98A0EBE6-3634-4F35-9992-ADAD73DF514F}">
      <dgm:prSet/>
      <dgm:spPr/>
      <dgm:t>
        <a:bodyPr/>
        <a:lstStyle/>
        <a:p>
          <a:endParaRPr lang="en-ZA"/>
        </a:p>
      </dgm:t>
    </dgm:pt>
    <dgm:pt modelId="{2E8DCC89-6A6D-4D0A-871B-349445B5E082}" type="sibTrans" cxnId="{98A0EBE6-3634-4F35-9992-ADAD73DF514F}">
      <dgm:prSet/>
      <dgm:spPr/>
      <dgm:t>
        <a:bodyPr/>
        <a:lstStyle/>
        <a:p>
          <a:endParaRPr lang="en-ZA"/>
        </a:p>
      </dgm:t>
    </dgm:pt>
    <dgm:pt modelId="{C800D496-D7F6-44CA-98A8-C6D09305FEE8}">
      <dgm:prSet phldrT="[Text]" custT="1"/>
      <dgm:spPr/>
      <dgm:t>
        <a:bodyPr/>
        <a:lstStyle/>
        <a:p>
          <a:pPr algn="just"/>
          <a:r>
            <a:rPr lang="en-ZA" sz="2400" dirty="0" smtClean="0">
              <a:latin typeface="Arial"/>
              <a:cs typeface="Arial"/>
            </a:rPr>
            <a:t>Vision &amp; Mission - Changed</a:t>
          </a:r>
          <a:endParaRPr lang="en-ZA" sz="2400" dirty="0">
            <a:latin typeface="Arial"/>
            <a:cs typeface="Arial"/>
          </a:endParaRPr>
        </a:p>
      </dgm:t>
    </dgm:pt>
    <dgm:pt modelId="{55156427-B65D-47F5-ABCB-A6EBD32D2871}" type="parTrans" cxnId="{5B9766B3-98B2-437C-8F39-C60A93D2EAB2}">
      <dgm:prSet/>
      <dgm:spPr/>
      <dgm:t>
        <a:bodyPr/>
        <a:lstStyle/>
        <a:p>
          <a:endParaRPr lang="en-ZA"/>
        </a:p>
      </dgm:t>
    </dgm:pt>
    <dgm:pt modelId="{6FFE3E6B-7AE0-41A5-A8D6-35B04FBEC66E}" type="sibTrans" cxnId="{5B9766B3-98B2-437C-8F39-C60A93D2EAB2}">
      <dgm:prSet/>
      <dgm:spPr/>
      <dgm:t>
        <a:bodyPr/>
        <a:lstStyle/>
        <a:p>
          <a:endParaRPr lang="en-ZA"/>
        </a:p>
      </dgm:t>
    </dgm:pt>
    <dgm:pt modelId="{556E1632-6322-4402-9BD6-DDF00B2834B7}">
      <dgm:prSet phldrT="[Text]" custT="1"/>
      <dgm:spPr/>
      <dgm:t>
        <a:bodyPr/>
        <a:lstStyle/>
        <a:p>
          <a:pPr algn="just"/>
          <a:r>
            <a:rPr lang="en-ZA" sz="2400" dirty="0" smtClean="0">
              <a:latin typeface="Arial"/>
              <a:cs typeface="Arial"/>
            </a:rPr>
            <a:t>Number of indicators streamlined from 18 to 13</a:t>
          </a:r>
          <a:endParaRPr lang="en-ZA" sz="2400" dirty="0">
            <a:latin typeface="Arial"/>
            <a:cs typeface="Arial"/>
          </a:endParaRPr>
        </a:p>
      </dgm:t>
    </dgm:pt>
    <dgm:pt modelId="{F67BC4F7-AA97-41F5-B6FD-FD35F260DFC9}" type="parTrans" cxnId="{617DE529-483C-404B-B32D-B31BE2BA2647}">
      <dgm:prSet/>
      <dgm:spPr/>
      <dgm:t>
        <a:bodyPr/>
        <a:lstStyle/>
        <a:p>
          <a:endParaRPr lang="en-US"/>
        </a:p>
      </dgm:t>
    </dgm:pt>
    <dgm:pt modelId="{64D9E537-4EB5-462A-81F6-3197B6D9B467}" type="sibTrans" cxnId="{617DE529-483C-404B-B32D-B31BE2BA2647}">
      <dgm:prSet/>
      <dgm:spPr/>
      <dgm:t>
        <a:bodyPr/>
        <a:lstStyle/>
        <a:p>
          <a:endParaRPr lang="en-US"/>
        </a:p>
      </dgm:t>
    </dgm:pt>
    <dgm:pt modelId="{BFEC0649-5667-4278-A03D-3C56F814877A}" type="pres">
      <dgm:prSet presAssocID="{1D7FA541-3D54-4FC0-9E8E-3454075266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3F90923-6BA5-4C43-AF86-3B65DE38E947}" type="pres">
      <dgm:prSet presAssocID="{65FC6913-212A-4042-AB02-5EBBBBEC4DBE}" presName="composite" presStyleCnt="0"/>
      <dgm:spPr/>
      <dgm:t>
        <a:bodyPr/>
        <a:lstStyle/>
        <a:p>
          <a:endParaRPr lang="en-US"/>
        </a:p>
      </dgm:t>
    </dgm:pt>
    <dgm:pt modelId="{0C88B88A-489A-40E4-8FDE-7124DB4843B7}" type="pres">
      <dgm:prSet presAssocID="{65FC6913-212A-4042-AB02-5EBBBBEC4DB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00AE92F-A243-4C84-84ED-694BEC027321}" type="pres">
      <dgm:prSet presAssocID="{65FC6913-212A-4042-AB02-5EBBBBEC4DBE}" presName="descendantText" presStyleLbl="alignAcc1" presStyleIdx="0" presStyleCnt="2" custScaleX="94196" custScaleY="124794" custLinFactNeighborX="-1179" custLinFactNeighborY="879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A4C41D3-ACE8-43FA-A23E-3096C5812B96}" type="pres">
      <dgm:prSet presAssocID="{35D1713A-D903-4070-AB6B-1D7FACE30C07}" presName="sp" presStyleCnt="0"/>
      <dgm:spPr/>
      <dgm:t>
        <a:bodyPr/>
        <a:lstStyle/>
        <a:p>
          <a:endParaRPr lang="en-US"/>
        </a:p>
      </dgm:t>
    </dgm:pt>
    <dgm:pt modelId="{BBADD4B7-036E-4E08-BDF4-B15D94B5EE04}" type="pres">
      <dgm:prSet presAssocID="{46DC5092-459D-4E31-89FF-4FAA5B31D009}" presName="composite" presStyleCnt="0"/>
      <dgm:spPr/>
      <dgm:t>
        <a:bodyPr/>
        <a:lstStyle/>
        <a:p>
          <a:endParaRPr lang="en-US"/>
        </a:p>
      </dgm:t>
    </dgm:pt>
    <dgm:pt modelId="{1E226F76-6A55-4314-8AF2-19957A429740}" type="pres">
      <dgm:prSet presAssocID="{46DC5092-459D-4E31-89FF-4FAA5B31D00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B086515-C0D5-41E6-9041-85CB7A561974}" type="pres">
      <dgm:prSet presAssocID="{46DC5092-459D-4E31-89FF-4FAA5B31D009}" presName="descendantText" presStyleLbl="alignAcc1" presStyleIdx="1" presStyleCnt="2" custScaleX="94997" custScaleY="156917" custLinFactNeighborX="-435" custLinFactNeighborY="-24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B9766B3-98B2-437C-8F39-C60A93D2EAB2}" srcId="{46DC5092-459D-4E31-89FF-4FAA5B31D009}" destId="{C800D496-D7F6-44CA-98A8-C6D09305FEE8}" srcOrd="0" destOrd="0" parTransId="{55156427-B65D-47F5-ABCB-A6EBD32D2871}" sibTransId="{6FFE3E6B-7AE0-41A5-A8D6-35B04FBEC66E}"/>
    <dgm:cxn modelId="{E23982AA-DB98-426B-8EAF-6DDB8D5E74FF}" type="presOf" srcId="{F05B11BD-221D-4F5F-9D3F-6143964EC240}" destId="{D00AE92F-A243-4C84-84ED-694BEC027321}" srcOrd="0" destOrd="0" presId="urn:microsoft.com/office/officeart/2005/8/layout/chevron2"/>
    <dgm:cxn modelId="{30B33F8C-8A24-48D2-9250-DDBF7CC63F0F}" type="presOf" srcId="{C4827247-E7F5-43A9-9170-92223E4FFB5B}" destId="{D00AE92F-A243-4C84-84ED-694BEC027321}" srcOrd="0" destOrd="3" presId="urn:microsoft.com/office/officeart/2005/8/layout/chevron2"/>
    <dgm:cxn modelId="{2D9B396C-E22D-4558-808C-4CC079EA8C6C}" srcId="{46DC5092-459D-4E31-89FF-4FAA5B31D009}" destId="{33FC740F-D01B-4C84-85C0-BA6DFFF99995}" srcOrd="1" destOrd="0" parTransId="{4D055A47-E50D-4EAD-B71A-64C2B514D4B9}" sibTransId="{AC427285-3C6A-4D42-9903-C0CA7E5AB30D}"/>
    <dgm:cxn modelId="{D2BB9172-E7EC-4564-8B5C-4945128262AA}" srcId="{1D7FA541-3D54-4FC0-9E8E-34540752666E}" destId="{46DC5092-459D-4E31-89FF-4FAA5B31D009}" srcOrd="1" destOrd="0" parTransId="{BEE3CEE5-F20D-4EDC-8CB2-5FA3A9BB1D5E}" sibTransId="{CB8D1842-CF03-4A0B-833C-026828C5611C}"/>
    <dgm:cxn modelId="{DA85E459-AF6B-419F-AC99-2A1F864733E5}" type="presOf" srcId="{AC217B57-03B9-41EC-A888-11CC228F6E29}" destId="{D00AE92F-A243-4C84-84ED-694BEC027321}" srcOrd="0" destOrd="2" presId="urn:microsoft.com/office/officeart/2005/8/layout/chevron2"/>
    <dgm:cxn modelId="{E266F1B9-8C4F-4872-A7CA-F72B5BD5E388}" type="presOf" srcId="{556E1632-6322-4402-9BD6-DDF00B2834B7}" destId="{0B086515-C0D5-41E6-9041-85CB7A561974}" srcOrd="0" destOrd="3" presId="urn:microsoft.com/office/officeart/2005/8/layout/chevron2"/>
    <dgm:cxn modelId="{91507FE8-C80A-447E-9D0C-16AA4C8B9E51}" srcId="{65FC6913-212A-4042-AB02-5EBBBBEC4DBE}" destId="{2BE5E500-A136-46B9-9A7B-C39DC0F3A795}" srcOrd="1" destOrd="0" parTransId="{DA5E2F0D-D1AF-4B50-8282-CC529EC29517}" sibTransId="{705CE5DC-7D89-464C-8874-579ED8B5D461}"/>
    <dgm:cxn modelId="{2E53F6CC-F4BB-4668-8AD6-0491D68E6C6D}" type="presOf" srcId="{65FC6913-212A-4042-AB02-5EBBBBEC4DBE}" destId="{0C88B88A-489A-40E4-8FDE-7124DB4843B7}" srcOrd="0" destOrd="0" presId="urn:microsoft.com/office/officeart/2005/8/layout/chevron2"/>
    <dgm:cxn modelId="{6BE12EEA-951E-4EB0-A568-F9C9A15A7C6C}" srcId="{65FC6913-212A-4042-AB02-5EBBBBEC4DBE}" destId="{AC217B57-03B9-41EC-A888-11CC228F6E29}" srcOrd="2" destOrd="0" parTransId="{DFC4FAA6-4D13-4086-BFB0-E510916A675E}" sibTransId="{7F2F6A27-5A22-4D38-9372-3B43367259B2}"/>
    <dgm:cxn modelId="{98A0EBE6-3634-4F35-9992-ADAD73DF514F}" srcId="{65FC6913-212A-4042-AB02-5EBBBBEC4DBE}" destId="{F05B11BD-221D-4F5F-9D3F-6143964EC240}" srcOrd="0" destOrd="0" parTransId="{23CCFB91-AACB-4E8D-9D71-A7B5B6A43413}" sibTransId="{2E8DCC89-6A6D-4D0A-871B-349445B5E082}"/>
    <dgm:cxn modelId="{4B99EEF8-6B30-481A-964F-53B5A924B107}" type="presOf" srcId="{2BE5E500-A136-46B9-9A7B-C39DC0F3A795}" destId="{D00AE92F-A243-4C84-84ED-694BEC027321}" srcOrd="0" destOrd="1" presId="urn:microsoft.com/office/officeart/2005/8/layout/chevron2"/>
    <dgm:cxn modelId="{617DE529-483C-404B-B32D-B31BE2BA2647}" srcId="{46DC5092-459D-4E31-89FF-4FAA5B31D009}" destId="{556E1632-6322-4402-9BD6-DDF00B2834B7}" srcOrd="3" destOrd="0" parTransId="{F67BC4F7-AA97-41F5-B6FD-FD35F260DFC9}" sibTransId="{64D9E537-4EB5-462A-81F6-3197B6D9B467}"/>
    <dgm:cxn modelId="{74B46384-BB74-4CEB-AB99-08523DBB1C1F}" srcId="{1D7FA541-3D54-4FC0-9E8E-34540752666E}" destId="{65FC6913-212A-4042-AB02-5EBBBBEC4DBE}" srcOrd="0" destOrd="0" parTransId="{654A1C2A-A6A8-4E31-BBC1-0A37980ECDEB}" sibTransId="{35D1713A-D903-4070-AB6B-1D7FACE30C07}"/>
    <dgm:cxn modelId="{3C1AA8F0-59C0-4CB7-A66B-23D3D62C5911}" type="presOf" srcId="{1D7FA541-3D54-4FC0-9E8E-34540752666E}" destId="{BFEC0649-5667-4278-A03D-3C56F814877A}" srcOrd="0" destOrd="0" presId="urn:microsoft.com/office/officeart/2005/8/layout/chevron2"/>
    <dgm:cxn modelId="{4AA71C6C-E3CB-44D6-86B9-2C9B7734164E}" type="presOf" srcId="{33FC740F-D01B-4C84-85C0-BA6DFFF99995}" destId="{0B086515-C0D5-41E6-9041-85CB7A561974}" srcOrd="0" destOrd="1" presId="urn:microsoft.com/office/officeart/2005/8/layout/chevron2"/>
    <dgm:cxn modelId="{2ED2F94B-ECD6-49EF-9F0C-0C05EE6F83FA}" type="presOf" srcId="{46DC5092-459D-4E31-89FF-4FAA5B31D009}" destId="{1E226F76-6A55-4314-8AF2-19957A429740}" srcOrd="0" destOrd="0" presId="urn:microsoft.com/office/officeart/2005/8/layout/chevron2"/>
    <dgm:cxn modelId="{E69B88C3-E2F2-4881-953F-875A8EC5C215}" srcId="{46DC5092-459D-4E31-89FF-4FAA5B31D009}" destId="{6A4DFED6-83D3-4874-B8CD-8F72C9A3E98B}" srcOrd="2" destOrd="0" parTransId="{B115B448-8260-4277-A195-3AEE5386EF13}" sibTransId="{566BAD1C-9CCA-4B12-8CB9-115A9E05EDB0}"/>
    <dgm:cxn modelId="{DEE47C74-A375-41FF-A788-76393BB22654}" type="presOf" srcId="{6A4DFED6-83D3-4874-B8CD-8F72C9A3E98B}" destId="{0B086515-C0D5-41E6-9041-85CB7A561974}" srcOrd="0" destOrd="2" presId="urn:microsoft.com/office/officeart/2005/8/layout/chevron2"/>
    <dgm:cxn modelId="{DAFFE7B8-96C2-4684-9AC8-604E0A788E94}" type="presOf" srcId="{C800D496-D7F6-44CA-98A8-C6D09305FEE8}" destId="{0B086515-C0D5-41E6-9041-85CB7A561974}" srcOrd="0" destOrd="0" presId="urn:microsoft.com/office/officeart/2005/8/layout/chevron2"/>
    <dgm:cxn modelId="{C7F703A9-ABAE-4395-8048-1089DD3241DB}" srcId="{65FC6913-212A-4042-AB02-5EBBBBEC4DBE}" destId="{C4827247-E7F5-43A9-9170-92223E4FFB5B}" srcOrd="3" destOrd="0" parTransId="{12778095-04B0-4030-8E68-8DB46006BC85}" sibTransId="{2AFF79B1-42FA-4F67-A7B7-62EB328A173E}"/>
    <dgm:cxn modelId="{B23943EB-FA60-4425-9E0A-5B90ED0EA1B6}" type="presParOf" srcId="{BFEC0649-5667-4278-A03D-3C56F814877A}" destId="{A3F90923-6BA5-4C43-AF86-3B65DE38E947}" srcOrd="0" destOrd="0" presId="urn:microsoft.com/office/officeart/2005/8/layout/chevron2"/>
    <dgm:cxn modelId="{8170DB79-BF81-4244-90D9-9588734D2398}" type="presParOf" srcId="{A3F90923-6BA5-4C43-AF86-3B65DE38E947}" destId="{0C88B88A-489A-40E4-8FDE-7124DB4843B7}" srcOrd="0" destOrd="0" presId="urn:microsoft.com/office/officeart/2005/8/layout/chevron2"/>
    <dgm:cxn modelId="{A7288160-6293-4FC5-B2CD-B08D69ED7EAF}" type="presParOf" srcId="{A3F90923-6BA5-4C43-AF86-3B65DE38E947}" destId="{D00AE92F-A243-4C84-84ED-694BEC027321}" srcOrd="1" destOrd="0" presId="urn:microsoft.com/office/officeart/2005/8/layout/chevron2"/>
    <dgm:cxn modelId="{740760B8-3C86-42A5-87F2-87CF389A95A8}" type="presParOf" srcId="{BFEC0649-5667-4278-A03D-3C56F814877A}" destId="{AA4C41D3-ACE8-43FA-A23E-3096C5812B96}" srcOrd="1" destOrd="0" presId="urn:microsoft.com/office/officeart/2005/8/layout/chevron2"/>
    <dgm:cxn modelId="{AC567DF5-F2B1-4F9D-AD27-39A8C03F90BB}" type="presParOf" srcId="{BFEC0649-5667-4278-A03D-3C56F814877A}" destId="{BBADD4B7-036E-4E08-BDF4-B15D94B5EE04}" srcOrd="2" destOrd="0" presId="urn:microsoft.com/office/officeart/2005/8/layout/chevron2"/>
    <dgm:cxn modelId="{43132CEA-4FE0-4FBB-B1E0-624037AB0BB0}" type="presParOf" srcId="{BBADD4B7-036E-4E08-BDF4-B15D94B5EE04}" destId="{1E226F76-6A55-4314-8AF2-19957A429740}" srcOrd="0" destOrd="0" presId="urn:microsoft.com/office/officeart/2005/8/layout/chevron2"/>
    <dgm:cxn modelId="{244D7291-EED0-4EB8-9ECC-818B3107703B}" type="presParOf" srcId="{BBADD4B7-036E-4E08-BDF4-B15D94B5EE04}" destId="{0B086515-C0D5-41E6-9041-85CB7A5619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B5035-1189-4D6B-A107-E5F429D6ECED}" type="doc">
      <dgm:prSet loTypeId="urn:microsoft.com/office/officeart/2005/8/layout/pyramid4" loCatId="pyramid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ZA"/>
        </a:p>
      </dgm:t>
    </dgm:pt>
    <dgm:pt modelId="{98BF01B3-8421-4D90-8F41-B2AC01BAA2B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ZA" sz="1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Strategic Positioning </a:t>
          </a:r>
          <a:endParaRPr lang="en-ZA" sz="15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BBECAA-4270-4044-966F-06587A4BED3E}" type="parTrans" cxnId="{85E069D4-3ED0-4A05-A478-8893199E5AFF}">
      <dgm:prSet/>
      <dgm:spPr/>
      <dgm:t>
        <a:bodyPr/>
        <a:lstStyle/>
        <a:p>
          <a:endParaRPr lang="en-ZA"/>
        </a:p>
      </dgm:t>
    </dgm:pt>
    <dgm:pt modelId="{3DF0B1FC-8D6C-42E7-BC51-2AE5A0615E74}" type="sibTrans" cxnId="{85E069D4-3ED0-4A05-A478-8893199E5AFF}">
      <dgm:prSet/>
      <dgm:spPr/>
      <dgm:t>
        <a:bodyPr/>
        <a:lstStyle/>
        <a:p>
          <a:endParaRPr lang="en-ZA"/>
        </a:p>
      </dgm:t>
    </dgm:pt>
    <dgm:pt modelId="{A8599159-E6FB-4342-AF4E-243284B559E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ZA" sz="1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Regulatory Reforms </a:t>
          </a:r>
          <a:endParaRPr lang="en-ZA" sz="15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922B2-4843-4FB5-8F21-A2745EA0027D}" type="parTrans" cxnId="{8F24B79C-9CBC-44C7-A33C-B86DBF0992D2}">
      <dgm:prSet/>
      <dgm:spPr/>
      <dgm:t>
        <a:bodyPr/>
        <a:lstStyle/>
        <a:p>
          <a:endParaRPr lang="en-ZA"/>
        </a:p>
      </dgm:t>
    </dgm:pt>
    <dgm:pt modelId="{A1C32142-82C2-49EE-8134-E58E5FC9FDC8}" type="sibTrans" cxnId="{8F24B79C-9CBC-44C7-A33C-B86DBF0992D2}">
      <dgm:prSet/>
      <dgm:spPr/>
      <dgm:t>
        <a:bodyPr/>
        <a:lstStyle/>
        <a:p>
          <a:endParaRPr lang="en-ZA"/>
        </a:p>
      </dgm:t>
    </dgm:pt>
    <dgm:pt modelId="{6CEDCA9C-8F88-429C-A603-B267CBFED5A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ZA" sz="145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Research &amp; Development </a:t>
          </a:r>
          <a:endParaRPr lang="en-ZA" sz="145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AD255-9C8D-41D8-9218-D248A27DBA19}" type="parTrans" cxnId="{893D9076-4CF8-42A6-B2B2-7A58C369C3EB}">
      <dgm:prSet/>
      <dgm:spPr/>
      <dgm:t>
        <a:bodyPr/>
        <a:lstStyle/>
        <a:p>
          <a:endParaRPr lang="en-ZA"/>
        </a:p>
      </dgm:t>
    </dgm:pt>
    <dgm:pt modelId="{8D70F1E1-2718-497C-B56E-FE3058AA8F7D}" type="sibTrans" cxnId="{893D9076-4CF8-42A6-B2B2-7A58C369C3EB}">
      <dgm:prSet/>
      <dgm:spPr/>
      <dgm:t>
        <a:bodyPr/>
        <a:lstStyle/>
        <a:p>
          <a:endParaRPr lang="en-ZA"/>
        </a:p>
      </dgm:t>
    </dgm:pt>
    <dgm:pt modelId="{2B1A8CC3-2F64-4213-8779-6B0DF43235F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ZA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Financial Sustainability </a:t>
          </a:r>
          <a:endParaRPr lang="en-ZA" sz="1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404E9-4696-4D11-9D09-7CE7A00933A5}" type="parTrans" cxnId="{05C8D809-39EF-4983-ACD8-E1EE39E01DB0}">
      <dgm:prSet/>
      <dgm:spPr/>
      <dgm:t>
        <a:bodyPr/>
        <a:lstStyle/>
        <a:p>
          <a:endParaRPr lang="en-ZA"/>
        </a:p>
      </dgm:t>
    </dgm:pt>
    <dgm:pt modelId="{041CAAC3-4D7E-4126-9C6D-6E5C72F25904}" type="sibTrans" cxnId="{05C8D809-39EF-4983-ACD8-E1EE39E01DB0}">
      <dgm:prSet/>
      <dgm:spPr/>
      <dgm:t>
        <a:bodyPr/>
        <a:lstStyle/>
        <a:p>
          <a:endParaRPr lang="en-ZA"/>
        </a:p>
      </dgm:t>
    </dgm:pt>
    <dgm:pt modelId="{BCAEDDB3-7803-4495-9144-D0A690B03695}" type="pres">
      <dgm:prSet presAssocID="{792B5035-1189-4D6B-A107-E5F429D6ECE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D81C60E-FF1E-4DE6-ADAC-78B4EEB28C30}" type="pres">
      <dgm:prSet presAssocID="{792B5035-1189-4D6B-A107-E5F429D6ECED}" presName="triangle1" presStyleLbl="node1" presStyleIdx="0" presStyleCnt="4" custScaleY="9974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50409D9-5E3A-4D15-B183-018226815F40}" type="pres">
      <dgm:prSet presAssocID="{792B5035-1189-4D6B-A107-E5F429D6ECED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6D23060-A509-4D86-A387-113AAF11C4CA}" type="pres">
      <dgm:prSet presAssocID="{792B5035-1189-4D6B-A107-E5F429D6ECE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4673F4E-2D64-4E78-AA83-45B70E3906C7}" type="pres">
      <dgm:prSet presAssocID="{792B5035-1189-4D6B-A107-E5F429D6ECED}" presName="triangle4" presStyleLbl="node1" presStyleIdx="3" presStyleCnt="4" custLinFactNeighborX="-276" custLinFactNeighborY="-167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BEB9E9C-78F1-448E-B55D-CAB494430215}" type="presOf" srcId="{A8599159-E6FB-4342-AF4E-243284B559EE}" destId="{150409D9-5E3A-4D15-B183-018226815F40}" srcOrd="0" destOrd="0" presId="urn:microsoft.com/office/officeart/2005/8/layout/pyramid4"/>
    <dgm:cxn modelId="{893D9076-4CF8-42A6-B2B2-7A58C369C3EB}" srcId="{792B5035-1189-4D6B-A107-E5F429D6ECED}" destId="{6CEDCA9C-8F88-429C-A603-B267CBFED5A9}" srcOrd="2" destOrd="0" parTransId="{5FFAD255-9C8D-41D8-9218-D248A27DBA19}" sibTransId="{8D70F1E1-2718-497C-B56E-FE3058AA8F7D}"/>
    <dgm:cxn modelId="{8F24B79C-9CBC-44C7-A33C-B86DBF0992D2}" srcId="{792B5035-1189-4D6B-A107-E5F429D6ECED}" destId="{A8599159-E6FB-4342-AF4E-243284B559EE}" srcOrd="1" destOrd="0" parTransId="{B41922B2-4843-4FB5-8F21-A2745EA0027D}" sibTransId="{A1C32142-82C2-49EE-8134-E58E5FC9FDC8}"/>
    <dgm:cxn modelId="{4DBB1D4C-ACA5-4055-B563-9073788BEA36}" type="presOf" srcId="{792B5035-1189-4D6B-A107-E5F429D6ECED}" destId="{BCAEDDB3-7803-4495-9144-D0A690B03695}" srcOrd="0" destOrd="0" presId="urn:microsoft.com/office/officeart/2005/8/layout/pyramid4"/>
    <dgm:cxn modelId="{85E069D4-3ED0-4A05-A478-8893199E5AFF}" srcId="{792B5035-1189-4D6B-A107-E5F429D6ECED}" destId="{98BF01B3-8421-4D90-8F41-B2AC01BAA2BF}" srcOrd="0" destOrd="0" parTransId="{AABBECAA-4270-4044-966F-06587A4BED3E}" sibTransId="{3DF0B1FC-8D6C-42E7-BC51-2AE5A0615E74}"/>
    <dgm:cxn modelId="{05C8D809-39EF-4983-ACD8-E1EE39E01DB0}" srcId="{792B5035-1189-4D6B-A107-E5F429D6ECED}" destId="{2B1A8CC3-2F64-4213-8779-6B0DF43235F3}" srcOrd="3" destOrd="0" parTransId="{832404E9-4696-4D11-9D09-7CE7A00933A5}" sibTransId="{041CAAC3-4D7E-4126-9C6D-6E5C72F25904}"/>
    <dgm:cxn modelId="{4D83A0EC-E96C-421A-853C-CAAA0CC00674}" type="presOf" srcId="{6CEDCA9C-8F88-429C-A603-B267CBFED5A9}" destId="{D6D23060-A509-4D86-A387-113AAF11C4CA}" srcOrd="0" destOrd="0" presId="urn:microsoft.com/office/officeart/2005/8/layout/pyramid4"/>
    <dgm:cxn modelId="{612BF75B-DCC2-4245-B78D-EB50F8815EA5}" type="presOf" srcId="{2B1A8CC3-2F64-4213-8779-6B0DF43235F3}" destId="{04673F4E-2D64-4E78-AA83-45B70E3906C7}" srcOrd="0" destOrd="0" presId="urn:microsoft.com/office/officeart/2005/8/layout/pyramid4"/>
    <dgm:cxn modelId="{EBE2DE26-89CB-4F7B-96A4-34E2ECD020A2}" type="presOf" srcId="{98BF01B3-8421-4D90-8F41-B2AC01BAA2BF}" destId="{5D81C60E-FF1E-4DE6-ADAC-78B4EEB28C30}" srcOrd="0" destOrd="0" presId="urn:microsoft.com/office/officeart/2005/8/layout/pyramid4"/>
    <dgm:cxn modelId="{C9BCA2EE-B87B-41D2-B476-92A016EDEA5F}" type="presParOf" srcId="{BCAEDDB3-7803-4495-9144-D0A690B03695}" destId="{5D81C60E-FF1E-4DE6-ADAC-78B4EEB28C30}" srcOrd="0" destOrd="0" presId="urn:microsoft.com/office/officeart/2005/8/layout/pyramid4"/>
    <dgm:cxn modelId="{7FDBBD09-35F4-4441-B37C-FCB29F354AED}" type="presParOf" srcId="{BCAEDDB3-7803-4495-9144-D0A690B03695}" destId="{150409D9-5E3A-4D15-B183-018226815F40}" srcOrd="1" destOrd="0" presId="urn:microsoft.com/office/officeart/2005/8/layout/pyramid4"/>
    <dgm:cxn modelId="{80470ADC-8E56-40E9-BE1B-B5DD78A08B84}" type="presParOf" srcId="{BCAEDDB3-7803-4495-9144-D0A690B03695}" destId="{D6D23060-A509-4D86-A387-113AAF11C4CA}" srcOrd="2" destOrd="0" presId="urn:microsoft.com/office/officeart/2005/8/layout/pyramid4"/>
    <dgm:cxn modelId="{6B83D856-49BD-4413-B53C-10FFC6C62D63}" type="presParOf" srcId="{BCAEDDB3-7803-4495-9144-D0A690B03695}" destId="{04673F4E-2D64-4E78-AA83-45B70E3906C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0E7CA-351F-2B40-9294-17F34F2EE5B3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D3934A48-2C1D-A240-A782-02ADCAFDFCD9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Arial"/>
              <a:cs typeface="Arial"/>
            </a:rPr>
            <a:t>2010/11 &amp; 2011/12 Qualified Audit</a:t>
          </a:r>
          <a:endParaRPr lang="en-US" sz="1600" dirty="0">
            <a:solidFill>
              <a:srgbClr val="FF0000"/>
            </a:solidFill>
            <a:latin typeface="Arial"/>
            <a:cs typeface="Arial"/>
          </a:endParaRPr>
        </a:p>
      </dgm:t>
    </dgm:pt>
    <dgm:pt modelId="{2152CF28-CA6C-5B40-BF95-A59228CEF240}" type="parTrans" cxnId="{F4CEE09D-A8BD-8444-A5D6-16EEC593D126}">
      <dgm:prSet/>
      <dgm:spPr/>
      <dgm:t>
        <a:bodyPr/>
        <a:lstStyle/>
        <a:p>
          <a:endParaRPr lang="en-US"/>
        </a:p>
      </dgm:t>
    </dgm:pt>
    <dgm:pt modelId="{6AAB3621-60D5-1543-A342-8071F2407992}" type="sibTrans" cxnId="{F4CEE09D-A8BD-8444-A5D6-16EEC593D126}">
      <dgm:prSet/>
      <dgm:spPr/>
      <dgm:t>
        <a:bodyPr/>
        <a:lstStyle/>
        <a:p>
          <a:endParaRPr lang="en-US"/>
        </a:p>
      </dgm:t>
    </dgm:pt>
    <dgm:pt modelId="{CB2E3D17-E69D-7146-B16E-9A458EFE4C6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rPr>
            <a:t>2012/13 – 2014/15 Unqualified Audit</a:t>
          </a:r>
          <a:endParaRPr lang="en-US" sz="1600" b="1" dirty="0">
            <a:solidFill>
              <a:schemeClr val="accent6">
                <a:lumMod val="75000"/>
              </a:schemeClr>
            </a:solidFill>
            <a:latin typeface="Arial"/>
            <a:cs typeface="Arial"/>
          </a:endParaRPr>
        </a:p>
      </dgm:t>
    </dgm:pt>
    <dgm:pt modelId="{40AD84AB-0158-2141-908A-7869FE619B8A}" type="parTrans" cxnId="{A6D557A9-A03C-F445-86B5-32966CD6436C}">
      <dgm:prSet/>
      <dgm:spPr/>
      <dgm:t>
        <a:bodyPr/>
        <a:lstStyle/>
        <a:p>
          <a:endParaRPr lang="en-US"/>
        </a:p>
      </dgm:t>
    </dgm:pt>
    <dgm:pt modelId="{5AB1743F-906D-1244-B11E-E7EB5E1976E9}" type="sibTrans" cxnId="{A6D557A9-A03C-F445-86B5-32966CD6436C}">
      <dgm:prSet/>
      <dgm:spPr/>
      <dgm:t>
        <a:bodyPr/>
        <a:lstStyle/>
        <a:p>
          <a:endParaRPr lang="en-US"/>
        </a:p>
      </dgm:t>
    </dgm:pt>
    <dgm:pt modelId="{F8720B62-4305-224F-8EB3-8BD6CAEFF8B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008000"/>
              </a:solidFill>
              <a:latin typeface="Arial"/>
              <a:cs typeface="Arial"/>
            </a:rPr>
            <a:t>2015-16 </a:t>
          </a: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008000"/>
              </a:solidFill>
              <a:latin typeface="Arial"/>
              <a:cs typeface="Arial"/>
            </a:rPr>
            <a:t>Clean Audit</a:t>
          </a:r>
          <a:endParaRPr lang="en-US" sz="1600" b="1" dirty="0">
            <a:solidFill>
              <a:srgbClr val="008000"/>
            </a:solidFill>
            <a:latin typeface="Arial"/>
            <a:cs typeface="Arial"/>
          </a:endParaRPr>
        </a:p>
      </dgm:t>
    </dgm:pt>
    <dgm:pt modelId="{1DCF7198-DF43-C94D-8FC3-9C9B973247EE}" type="parTrans" cxnId="{08002B38-A26E-9C47-B1D8-9A91299E3B9E}">
      <dgm:prSet/>
      <dgm:spPr/>
      <dgm:t>
        <a:bodyPr/>
        <a:lstStyle/>
        <a:p>
          <a:endParaRPr lang="en-US"/>
        </a:p>
      </dgm:t>
    </dgm:pt>
    <dgm:pt modelId="{4DAF7956-2007-2E42-9737-C505D68FC46F}" type="sibTrans" cxnId="{08002B38-A26E-9C47-B1D8-9A91299E3B9E}">
      <dgm:prSet/>
      <dgm:spPr/>
      <dgm:t>
        <a:bodyPr/>
        <a:lstStyle/>
        <a:p>
          <a:endParaRPr lang="en-US"/>
        </a:p>
      </dgm:t>
    </dgm:pt>
    <dgm:pt modelId="{88393BCF-93E3-774A-9370-E8003DBE2047}" type="pres">
      <dgm:prSet presAssocID="{5DD0E7CA-351F-2B40-9294-17F34F2EE5B3}" presName="arrowDiagram" presStyleCnt="0">
        <dgm:presLayoutVars>
          <dgm:chMax val="5"/>
          <dgm:dir/>
          <dgm:resizeHandles val="exact"/>
        </dgm:presLayoutVars>
      </dgm:prSet>
      <dgm:spPr/>
    </dgm:pt>
    <dgm:pt modelId="{7A205485-8A68-714B-B0F4-7D532E75486C}" type="pres">
      <dgm:prSet presAssocID="{5DD0E7CA-351F-2B40-9294-17F34F2EE5B3}" presName="arrow" presStyleLbl="bgShp" presStyleIdx="0" presStyleCnt="1" custScaleX="232629" custLinFactNeighborX="3013" custLinFactNeighborY="9609"/>
      <dgm:spPr/>
    </dgm:pt>
    <dgm:pt modelId="{577B6910-101B-9A48-8C79-4D02FE55EE1B}" type="pres">
      <dgm:prSet presAssocID="{5DD0E7CA-351F-2B40-9294-17F34F2EE5B3}" presName="arrowDiagram3" presStyleCnt="0"/>
      <dgm:spPr/>
    </dgm:pt>
    <dgm:pt modelId="{A6807196-AB61-A548-AB1F-FF24D1136466}" type="pres">
      <dgm:prSet presAssocID="{D3934A48-2C1D-A240-A782-02ADCAFDFCD9}" presName="bullet3a" presStyleLbl="node1" presStyleIdx="0" presStyleCnt="3" custScaleX="255086" custScaleY="255086" custLinFactX="-300000" custLinFactY="-140896" custLinFactNeighborX="-370196" custLinFactNeighborY="-200000"/>
      <dgm:spPr>
        <a:solidFill>
          <a:srgbClr val="FF0000"/>
        </a:solidFill>
      </dgm:spPr>
    </dgm:pt>
    <dgm:pt modelId="{CF53A270-D2D8-D54A-9EC7-A2345F0DB270}" type="pres">
      <dgm:prSet presAssocID="{D3934A48-2C1D-A240-A782-02ADCAFDFCD9}" presName="textBox3a" presStyleLbl="revTx" presStyleIdx="0" presStyleCnt="3" custScaleX="306162" custScaleY="79063" custLinFactNeighborX="-72466" custLinFactNeighborY="76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57095-1569-764F-9158-177CD8312D84}" type="pres">
      <dgm:prSet presAssocID="{CB2E3D17-E69D-7146-B16E-9A458EFE4C6A}" presName="bullet3b" presStyleLbl="node1" presStyleIdx="1" presStyleCnt="3" custScaleX="157379" custScaleY="157379" custLinFactX="300000" custLinFactY="-27419" custLinFactNeighborX="385225" custLinFactNeighborY="-100000"/>
      <dgm:spPr>
        <a:solidFill>
          <a:schemeClr val="accent6">
            <a:lumMod val="75000"/>
          </a:schemeClr>
        </a:solidFill>
      </dgm:spPr>
    </dgm:pt>
    <dgm:pt modelId="{1CFB5E47-DC66-3047-BC2D-33FDC9664AAD}" type="pres">
      <dgm:prSet presAssocID="{CB2E3D17-E69D-7146-B16E-9A458EFE4C6A}" presName="textBox3b" presStyleLbl="revTx" presStyleIdx="1" presStyleCnt="3" custScaleX="211741" custScaleY="88141" custLinFactX="21465" custLinFactNeighborX="100000" custLinFactNeighborY="10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905FC-87AE-9B45-AB39-842D3944EBE0}" type="pres">
      <dgm:prSet presAssocID="{F8720B62-4305-224F-8EB3-8BD6CAEFF8B5}" presName="bullet3c" presStyleLbl="node1" presStyleIdx="2" presStyleCnt="3" custLinFactX="500000" custLinFactNeighborX="594428" custLinFactNeighborY="-57165"/>
      <dgm:spPr>
        <a:solidFill>
          <a:srgbClr val="92D050"/>
        </a:solidFill>
      </dgm:spPr>
    </dgm:pt>
    <dgm:pt modelId="{93C156CB-C26E-734D-9A65-78E699E5D7D9}" type="pres">
      <dgm:prSet presAssocID="{F8720B62-4305-224F-8EB3-8BD6CAEFF8B5}" presName="textBox3c" presStyleLbl="revTx" presStyleIdx="2" presStyleCnt="3" custScaleX="169396" custScaleY="81434" custLinFactX="100000" custLinFactNeighborX="150360" custLinFactNeighborY="34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EF2DA4-D170-49CB-BFF2-3392287F0B6D}" type="presOf" srcId="{D3934A48-2C1D-A240-A782-02ADCAFDFCD9}" destId="{CF53A270-D2D8-D54A-9EC7-A2345F0DB270}" srcOrd="0" destOrd="0" presId="urn:microsoft.com/office/officeart/2005/8/layout/arrow2"/>
    <dgm:cxn modelId="{F4CEE09D-A8BD-8444-A5D6-16EEC593D126}" srcId="{5DD0E7CA-351F-2B40-9294-17F34F2EE5B3}" destId="{D3934A48-2C1D-A240-A782-02ADCAFDFCD9}" srcOrd="0" destOrd="0" parTransId="{2152CF28-CA6C-5B40-BF95-A59228CEF240}" sibTransId="{6AAB3621-60D5-1543-A342-8071F2407992}"/>
    <dgm:cxn modelId="{08002B38-A26E-9C47-B1D8-9A91299E3B9E}" srcId="{5DD0E7CA-351F-2B40-9294-17F34F2EE5B3}" destId="{F8720B62-4305-224F-8EB3-8BD6CAEFF8B5}" srcOrd="2" destOrd="0" parTransId="{1DCF7198-DF43-C94D-8FC3-9C9B973247EE}" sibTransId="{4DAF7956-2007-2E42-9737-C505D68FC46F}"/>
    <dgm:cxn modelId="{F04E8CBA-2586-4C1C-A97D-08F4F2002206}" type="presOf" srcId="{5DD0E7CA-351F-2B40-9294-17F34F2EE5B3}" destId="{88393BCF-93E3-774A-9370-E8003DBE2047}" srcOrd="0" destOrd="0" presId="urn:microsoft.com/office/officeart/2005/8/layout/arrow2"/>
    <dgm:cxn modelId="{B1B687FE-33A7-4BF8-9DA1-46E2B6157AB4}" type="presOf" srcId="{CB2E3D17-E69D-7146-B16E-9A458EFE4C6A}" destId="{1CFB5E47-DC66-3047-BC2D-33FDC9664AAD}" srcOrd="0" destOrd="0" presId="urn:microsoft.com/office/officeart/2005/8/layout/arrow2"/>
    <dgm:cxn modelId="{E3EE8681-A9C8-4FC3-BB10-89A069D8C60F}" type="presOf" srcId="{F8720B62-4305-224F-8EB3-8BD6CAEFF8B5}" destId="{93C156CB-C26E-734D-9A65-78E699E5D7D9}" srcOrd="0" destOrd="0" presId="urn:microsoft.com/office/officeart/2005/8/layout/arrow2"/>
    <dgm:cxn modelId="{A6D557A9-A03C-F445-86B5-32966CD6436C}" srcId="{5DD0E7CA-351F-2B40-9294-17F34F2EE5B3}" destId="{CB2E3D17-E69D-7146-B16E-9A458EFE4C6A}" srcOrd="1" destOrd="0" parTransId="{40AD84AB-0158-2141-908A-7869FE619B8A}" sibTransId="{5AB1743F-906D-1244-B11E-E7EB5E1976E9}"/>
    <dgm:cxn modelId="{98A4D672-A4FD-453B-95C4-354B4C9F6427}" type="presParOf" srcId="{88393BCF-93E3-774A-9370-E8003DBE2047}" destId="{7A205485-8A68-714B-B0F4-7D532E75486C}" srcOrd="0" destOrd="0" presId="urn:microsoft.com/office/officeart/2005/8/layout/arrow2"/>
    <dgm:cxn modelId="{F72068CD-3520-467C-B4D8-44E72C69D83A}" type="presParOf" srcId="{88393BCF-93E3-774A-9370-E8003DBE2047}" destId="{577B6910-101B-9A48-8C79-4D02FE55EE1B}" srcOrd="1" destOrd="0" presId="urn:microsoft.com/office/officeart/2005/8/layout/arrow2"/>
    <dgm:cxn modelId="{7F2C4D58-7327-4E57-92C8-91976C07A850}" type="presParOf" srcId="{577B6910-101B-9A48-8C79-4D02FE55EE1B}" destId="{A6807196-AB61-A548-AB1F-FF24D1136466}" srcOrd="0" destOrd="0" presId="urn:microsoft.com/office/officeart/2005/8/layout/arrow2"/>
    <dgm:cxn modelId="{E84826A4-9B84-431C-96EB-80F6B7E0C132}" type="presParOf" srcId="{577B6910-101B-9A48-8C79-4D02FE55EE1B}" destId="{CF53A270-D2D8-D54A-9EC7-A2345F0DB270}" srcOrd="1" destOrd="0" presId="urn:microsoft.com/office/officeart/2005/8/layout/arrow2"/>
    <dgm:cxn modelId="{13A85ADA-A337-4C5D-8CF1-C261A8F27383}" type="presParOf" srcId="{577B6910-101B-9A48-8C79-4D02FE55EE1B}" destId="{B4857095-1569-764F-9158-177CD8312D84}" srcOrd="2" destOrd="0" presId="urn:microsoft.com/office/officeart/2005/8/layout/arrow2"/>
    <dgm:cxn modelId="{4BF38239-84A7-49B9-96EC-FAB95C034D2A}" type="presParOf" srcId="{577B6910-101B-9A48-8C79-4D02FE55EE1B}" destId="{1CFB5E47-DC66-3047-BC2D-33FDC9664AAD}" srcOrd="3" destOrd="0" presId="urn:microsoft.com/office/officeart/2005/8/layout/arrow2"/>
    <dgm:cxn modelId="{509E876F-A1E6-4661-991A-1755A570C5AB}" type="presParOf" srcId="{577B6910-101B-9A48-8C79-4D02FE55EE1B}" destId="{E59905FC-87AE-9B45-AB39-842D3944EBE0}" srcOrd="4" destOrd="0" presId="urn:microsoft.com/office/officeart/2005/8/layout/arrow2"/>
    <dgm:cxn modelId="{430C0955-0796-4F1C-A54F-AE2D99A7C6EE}" type="presParOf" srcId="{577B6910-101B-9A48-8C79-4D02FE55EE1B}" destId="{93C156CB-C26E-734D-9A65-78E699E5D7D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45B8E06-420F-E747-8993-1499EDE89880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C331629-B150-A847-B3A9-CDC21512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626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C46EDCF-463E-9348-BFAD-32B28C66E8CE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A562AA0-50CF-6F47-A81B-ACC2F317C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>
              <a:latin typeface="Calibri" charset="0"/>
              <a:ea typeface="MS PGothic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69CF4D9-D7DC-A947-9513-53687971EC22}" type="slidenum">
              <a:rPr lang="en-US" sz="1200">
                <a:cs typeface="Arial" charset="0"/>
              </a:rPr>
              <a:pPr eaLnBrk="1" hangingPunct="1"/>
              <a:t>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ZA" sz="16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endParaRPr lang="en-US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395996-C6BE-8546-AAAD-5902CF72E230}" type="slidenum">
              <a:rPr lang="en-US" sz="1200">
                <a:cs typeface="Arial" charset="0"/>
              </a:rPr>
              <a:pPr eaLnBrk="1" hangingPunct="1"/>
              <a:t>27</a:t>
            </a:fld>
            <a:endParaRPr lang="en-US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2186017-3C8C-4051-8AE2-6CC8DBC711BA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5362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ZA" alt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Section 18(1) of the CBRT Act provides for 5 revenue streams to funds the operations of the Agency.</a:t>
            </a:r>
            <a:r>
              <a:rPr lang="en-US" alt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The three streams</a:t>
            </a:r>
            <a:r>
              <a:rPr lang="en-US" altLang="en-US" baseline="0" dirty="0" smtClean="0"/>
              <a:t> which are not activated are Donation, Government Allocation and Sale of Information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aseline="0" dirty="0" smtClean="0"/>
              <a:t> </a:t>
            </a:r>
            <a:endParaRPr lang="en-US" alt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With RTI relocating, 14% of Revenue is sacrificed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C8F49B-60CA-4826-9833-65EB1248AB56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5362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ZA" alt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Note the ratio changes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Compensation reduced from 69% current year to 55% as most of the staff compliment was from the RTI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7053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832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have a total of seven (7) Strategic Objectives that will be measured by thirteen (13) Key Performance Indicators (KPIs).  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8724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395996-C6BE-8546-AAAD-5902CF72E230}" type="slidenum">
              <a:rPr lang="en-US" sz="1200">
                <a:cs typeface="Arial" charset="0"/>
              </a:rPr>
              <a:pPr eaLnBrk="1" hangingPunct="1"/>
              <a:t>41</a:t>
            </a:fld>
            <a:endParaRPr lang="en-US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The target as per the turnaround plan is to generate cash surplus of R3, 2 million monthly to fund the operator claims.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Robust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cost containment measures put in place to generate the surplus t augment cash reserves for operator refunds 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Tight cash flow management and favorable outcomes of the negotiations with claimants has enabled the Agency to refund a total of R111, 6 million (to date) of the total refund provision of R356 million. 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ZA" sz="16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endParaRPr lang="en-US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395996-C6BE-8546-AAAD-5902CF72E230}" type="slidenum">
              <a:rPr lang="en-US" sz="1200">
                <a:cs typeface="Arial" charset="0"/>
              </a:rPr>
              <a:pPr eaLnBrk="1" hangingPunct="1"/>
              <a:t>42</a:t>
            </a:fld>
            <a:endParaRPr lang="en-US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The target as per the turnaround plan is to generate cash surplus of R3, 2 million monthly to fund the operator claims.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Robust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cost containment measures put in place to generate the surplus t augment cash reserves for operator refunds 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Tight cash flow management and favorable outcomes of the negotiations with claimants has enabled the Agency to refund a total of R111, 6 million (to date) of the total refund provision of R356 million. 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ZA" sz="16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endParaRPr lang="en-US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395996-C6BE-8546-AAAD-5902CF72E230}" type="slidenum">
              <a:rPr lang="en-US" sz="1200">
                <a:cs typeface="Arial" charset="0"/>
              </a:rPr>
              <a:pPr eaLnBrk="1" hangingPunct="1"/>
              <a:t>43</a:t>
            </a:fld>
            <a:endParaRPr lang="en-US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The target as per the turnaround plan is to generate cash surplus of R3, 2 million monthly to fund the operator claims.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Robust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cost containment measures put in place to generate the surplus t augment cash reserves for operator refunds 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Tight cash flow management and favorable outcomes of the negotiations with claimants has enabled the Agency to refund a total of R111, 6 million (to date) of the total refund provision of R356 million. 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ZA" sz="16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endParaRPr lang="en-US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395996-C6BE-8546-AAAD-5902CF72E230}" type="slidenum">
              <a:rPr lang="en-US" sz="1200">
                <a:cs typeface="Arial" charset="0"/>
              </a:rPr>
              <a:pPr eaLnBrk="1" hangingPunct="1"/>
              <a:t>44</a:t>
            </a:fld>
            <a:endParaRPr lang="en-US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406AB4D-6BF9-4B45-9811-9041043B8392}" type="slidenum">
              <a:rPr lang="en-GB" sz="1200">
                <a:solidFill>
                  <a:srgbClr val="000000"/>
                </a:solidFill>
                <a:latin typeface="Times New Roman" charset="0"/>
                <a:cs typeface="Arial" charset="0"/>
              </a:rPr>
              <a:pPr eaLnBrk="1" hangingPunct="1"/>
              <a:t>45</a:t>
            </a:fld>
            <a:endParaRPr lang="en-GB" sz="12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5362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ZA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99C8-4B98-43B2-9103-E372CDFD31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093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71550" y="260350"/>
            <a:ext cx="7813675" cy="571500"/>
          </a:xfrm>
          <a:prstGeom prst="rect">
            <a:avLst/>
          </a:prstGeom>
          <a:solidFill>
            <a:srgbClr val="1840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Cross-Border Road Transport Agency</a:t>
            </a:r>
          </a:p>
        </p:txBody>
      </p:sp>
    </p:spTree>
    <p:extLst>
      <p:ext uri="{BB962C8B-B14F-4D97-AF65-F5344CB8AC3E}">
        <p14:creationId xmlns:p14="http://schemas.microsoft.com/office/powerpoint/2010/main" xmlns="" val="142138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4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413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708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04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36830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71563" y="1071563"/>
            <a:ext cx="6786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6000" dirty="0" smtClean="0">
                <a:ea typeface="+mn-ea"/>
                <a:cs typeface="Arial" charset="0"/>
              </a:rPr>
              <a:t>THANK YOU</a:t>
            </a:r>
          </a:p>
        </p:txBody>
      </p:sp>
      <p:pic>
        <p:nvPicPr>
          <p:cNvPr id="4" name="Picture 5" descr="image011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176588"/>
            <a:ext cx="46370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16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56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CDC1328-CA04-3149-B15F-7BF372DF93AD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DA990A6-1695-5247-9240-CAEF7FE4B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9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76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81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 C-BRTA Municipality Transport Forum PPT-4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63" r:id="rId4"/>
    <p:sldLayoutId id="2147485570" r:id="rId5"/>
    <p:sldLayoutId id="2147485564" r:id="rId6"/>
    <p:sldLayoutId id="2147485571" r:id="rId7"/>
    <p:sldLayoutId id="2147485572" r:id="rId8"/>
    <p:sldLayoutId id="2147485574" r:id="rId9"/>
    <p:sldLayoutId id="2147485575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-APP-ppt-co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3968" y="559611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2000" b="1" i="1" kern="2100" spc="600" dirty="0" smtClean="0">
                <a:solidFill>
                  <a:srgbClr val="184094"/>
                </a:solidFill>
                <a:latin typeface="Arial"/>
                <a:ea typeface="ＭＳ Ｐゴシック" charset="0"/>
                <a:cs typeface="Arial"/>
              </a:rPr>
              <a:t>Briefing to the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2000" b="1" i="1" kern="2100" spc="600" dirty="0" smtClean="0">
                <a:solidFill>
                  <a:srgbClr val="184094"/>
                </a:solidFill>
                <a:latin typeface="Arial"/>
                <a:ea typeface="ＭＳ Ｐゴシック" charset="0"/>
                <a:cs typeface="Arial"/>
              </a:rPr>
              <a:t> Portfolio Committee on Transport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1600" b="1" i="1" kern="2100" spc="600" dirty="0" smtClean="0">
                <a:solidFill>
                  <a:srgbClr val="184094"/>
                </a:solidFill>
                <a:latin typeface="Arial"/>
                <a:ea typeface="ＭＳ Ｐゴシック" charset="0"/>
                <a:cs typeface="Arial"/>
              </a:rPr>
              <a:t>May  2017</a:t>
            </a:r>
            <a:endParaRPr lang="en-ZA" sz="1600" b="1" i="1" dirty="0">
              <a:solidFill>
                <a:srgbClr val="184094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22768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2000" b="1" i="1" kern="2100" spc="6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Amendments to Strategic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3968" y="3429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2000" b="1" i="1" kern="2100" spc="6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Annual Performance Plan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2000" b="1" i="1" kern="2100" spc="6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2017-18</a:t>
            </a:r>
            <a:endParaRPr lang="en-ZA" sz="2000" b="1" i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0"/>
            <a:ext cx="8064896" cy="5112568"/>
          </a:xfrm>
        </p:spPr>
        <p:txBody>
          <a:bodyPr lIns="82945" tIns="41473" rIns="82945" bIns="41473"/>
          <a:lstStyle/>
          <a:p>
            <a:pPr algn="just">
              <a:buFont typeface="Wingdings" pitchFamily="2" charset="2"/>
              <a:buChar char="Ø"/>
            </a:pPr>
            <a:r>
              <a:rPr lang="en-ZA" sz="1800" dirty="0">
                <a:latin typeface="Arial"/>
                <a:cs typeface="Arial"/>
              </a:rPr>
              <a:t>Since 1994 the South African government has regarded the Southern African region as the most important priority in terms of international relations strategy</a:t>
            </a:r>
            <a:r>
              <a:rPr lang="en-ZA" sz="1800" dirty="0" smtClean="0">
                <a:latin typeface="Arial"/>
                <a:cs typeface="Arial"/>
              </a:rPr>
              <a:t>.</a:t>
            </a:r>
            <a:endParaRPr lang="en-ZA" sz="1800" dirty="0">
              <a:latin typeface="Arial"/>
              <a:cs typeface="Arial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ZA" sz="1800" dirty="0" smtClean="0">
                <a:latin typeface="Arial"/>
                <a:cs typeface="Arial"/>
              </a:rPr>
              <a:t>RSA a signatory to the SADC Protocol on Transport, Communication and Meteorology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ZA" sz="1800" dirty="0" smtClean="0">
                <a:latin typeface="Arial"/>
                <a:cs typeface="Arial"/>
              </a:rPr>
              <a:t>The </a:t>
            </a:r>
            <a:r>
              <a:rPr lang="en-ZA" sz="1800" dirty="0">
                <a:latin typeface="Arial"/>
                <a:cs typeface="Arial"/>
              </a:rPr>
              <a:t>SADC-EAC-COMESA Tripartite took a decision to repeal bilateral cross-border road transport agreements and replace these with a single Multilateral Cross-Border Road Transport </a:t>
            </a:r>
            <a:r>
              <a:rPr lang="en-ZA" sz="1800" dirty="0" smtClean="0">
                <a:latin typeface="Arial"/>
                <a:cs typeface="Arial"/>
              </a:rPr>
              <a:t>Agreement (MCBRTA) </a:t>
            </a:r>
            <a:r>
              <a:rPr lang="en-ZA" sz="1800" dirty="0">
                <a:latin typeface="Arial"/>
                <a:cs typeface="Arial"/>
              </a:rPr>
              <a:t>in the tripartite. </a:t>
            </a:r>
            <a:endParaRPr lang="en-ZA" sz="1800" dirty="0" smtClean="0">
              <a:latin typeface="Arial"/>
              <a:cs typeface="Arial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ZA" sz="1800" dirty="0" smtClean="0">
                <a:latin typeface="Arial"/>
                <a:cs typeface="Arial"/>
              </a:rPr>
              <a:t>The </a:t>
            </a:r>
            <a:r>
              <a:rPr lang="en-ZA" sz="1800" dirty="0">
                <a:latin typeface="Arial"/>
                <a:cs typeface="Arial"/>
              </a:rPr>
              <a:t>MCBRTA also sets in motion the migration from quantity regulation to quality regulation in the cross-border road transport industry. </a:t>
            </a:r>
            <a:endParaRPr lang="en-ZA" sz="1800" dirty="0" smtClean="0">
              <a:latin typeface="Arial"/>
              <a:cs typeface="Arial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ZA" sz="1800" dirty="0" smtClean="0">
                <a:latin typeface="Arial"/>
                <a:cs typeface="Arial"/>
              </a:rPr>
              <a:t>Existing agreements and MoUs: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ZA" sz="1600" b="1" dirty="0" smtClean="0">
                <a:latin typeface="Arial"/>
                <a:cs typeface="Arial"/>
              </a:rPr>
              <a:t>Bilateral agreements (</a:t>
            </a:r>
            <a:r>
              <a:rPr lang="en-ZA" sz="1600" dirty="0" smtClean="0">
                <a:latin typeface="Arial"/>
                <a:cs typeface="Arial"/>
              </a:rPr>
              <a:t>passenger and freight) with Malawi, Mozambique, Zimbabwe and Zambia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ZA" sz="1600" b="1" dirty="0" smtClean="0">
                <a:latin typeface="Arial"/>
                <a:cs typeface="Arial"/>
              </a:rPr>
              <a:t>MoU on</a:t>
            </a:r>
            <a:r>
              <a:rPr lang="en-ZA" sz="1600" dirty="0" smtClean="0">
                <a:latin typeface="Arial"/>
                <a:cs typeface="Arial"/>
              </a:rPr>
              <a:t> </a:t>
            </a:r>
            <a:r>
              <a:rPr lang="en-ZA" sz="1600" b="1" dirty="0" smtClean="0">
                <a:latin typeface="Arial"/>
                <a:cs typeface="Arial"/>
              </a:rPr>
              <a:t>Trans Kalahari Corridor</a:t>
            </a:r>
            <a:r>
              <a:rPr lang="en-ZA" sz="1600" dirty="0" smtClean="0">
                <a:latin typeface="Arial"/>
                <a:cs typeface="Arial"/>
              </a:rPr>
              <a:t> between South Africa, Botswana and Namibia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ZA" sz="1800" b="1" dirty="0" smtClean="0">
                <a:latin typeface="Arial"/>
                <a:cs typeface="Arial"/>
              </a:rPr>
              <a:t>SACU MoU</a:t>
            </a:r>
            <a:r>
              <a:rPr lang="en-ZA" sz="1800" dirty="0" smtClean="0">
                <a:latin typeface="Arial"/>
                <a:cs typeface="Arial"/>
              </a:rPr>
              <a:t> between RSA, Swaziland, Lesotho, Namibia and Botswana.  </a:t>
            </a:r>
            <a:endParaRPr lang="en-ZA" sz="1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8805" y="260350"/>
            <a:ext cx="7813675" cy="5715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REGIONAL ENVIRONMENT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0F15D85-F002-6F4A-B0D3-F9686D934B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721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 AGM sca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4365104"/>
            <a:ext cx="8218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Strategic Goals</a:t>
            </a:r>
          </a:p>
          <a:p>
            <a:pPr algn="r"/>
            <a:r>
              <a:rPr lang="en-US" sz="2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Linking with NDP and DoT priorities (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SONA, MTSF</a:t>
            </a:r>
            <a:r>
              <a:rPr lang="en-US" sz="2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  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9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OBJECTIVES LINKED TO 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NDP &amp; DOT PRIORITIES 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endParaRPr lang="en-US" sz="2400" b="1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8112125"/>
              </p:ext>
            </p:extLst>
          </p:nvPr>
        </p:nvGraphicFramePr>
        <p:xfrm>
          <a:off x="179512" y="1052736"/>
          <a:ext cx="8792910" cy="47891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79891"/>
                <a:gridCol w="5413019"/>
              </a:tblGrid>
              <a:tr h="4283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Strategic outcome oriented goal 1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Facilitate unimpeded flow of cross-border transport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</a:tr>
              <a:tr h="507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Goal statement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Unimpeded </a:t>
                      </a:r>
                      <a:r>
                        <a:rPr lang="en-ZA" sz="1400" dirty="0">
                          <a:effectLst/>
                        </a:rPr>
                        <a:t>flow </a:t>
                      </a:r>
                      <a:r>
                        <a:rPr lang="en-ZA" sz="1400" dirty="0" smtClean="0">
                          <a:effectLst/>
                        </a:rPr>
                        <a:t>of cross-border </a:t>
                      </a:r>
                      <a:r>
                        <a:rPr lang="en-ZA" sz="1400" dirty="0">
                          <a:effectLst/>
                        </a:rPr>
                        <a:t>transport </a:t>
                      </a:r>
                      <a:r>
                        <a:rPr lang="en-ZA" sz="1400" dirty="0" smtClean="0">
                          <a:effectLst/>
                        </a:rPr>
                        <a:t>operations (passengers &amp; freight)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Link to Department of Transport outcome(s)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6: Efficient , competitive and responsive economic infrastructure network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Link to National Development Plan (NDP)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ZA" sz="1400" b="1" dirty="0" smtClean="0">
                          <a:effectLst/>
                        </a:rPr>
                        <a:t>Chapter 7:-</a:t>
                      </a:r>
                      <a:r>
                        <a:rPr lang="en-ZA" sz="1400" b="1" baseline="0" dirty="0" smtClean="0">
                          <a:effectLst/>
                        </a:rPr>
                        <a:t> </a:t>
                      </a:r>
                      <a:r>
                        <a:rPr lang="en-ZA" sz="1400" dirty="0" smtClean="0">
                          <a:effectLst/>
                        </a:rPr>
                        <a:t>Implement </a:t>
                      </a:r>
                      <a:r>
                        <a:rPr lang="en-ZA" sz="1400" dirty="0">
                          <a:effectLst/>
                        </a:rPr>
                        <a:t>a focused regional integration strategy with emphasis on reducing red tape, corruption and delays at border posts </a:t>
                      </a:r>
                    </a:p>
                  </a:txBody>
                  <a:tcPr marL="33361" marR="33361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Strategic </a:t>
                      </a:r>
                      <a:r>
                        <a:rPr lang="en-ZA" sz="1800" dirty="0">
                          <a:effectLst/>
                        </a:rPr>
                        <a:t>outcome oriented goal 2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</a:rPr>
                        <a:t>Strategic positioning to promote integration of the African continent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>
                    <a:solidFill>
                      <a:schemeClr val="accent3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Goal statement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Enhanced </a:t>
                      </a:r>
                      <a:r>
                        <a:rPr lang="en-ZA" sz="1400" dirty="0">
                          <a:effectLst/>
                        </a:rPr>
                        <a:t>regional integration through efficient cross-border road transportation.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Link to Department of Transport outcome(s)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6: Efficient , competitive and responsive economic infrastructure network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</a:tr>
              <a:tr h="1044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Link to National Development Plan (NDP)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</a:rPr>
                        <a:t>Chapter</a:t>
                      </a:r>
                      <a:r>
                        <a:rPr lang="en-ZA" sz="1400" b="1" baseline="0" dirty="0" smtClean="0">
                          <a:effectLst/>
                        </a:rPr>
                        <a:t> 7:</a:t>
                      </a:r>
                      <a:r>
                        <a:rPr lang="en-ZA" sz="1400" baseline="0" dirty="0" smtClean="0">
                          <a:effectLst/>
                        </a:rPr>
                        <a:t> </a:t>
                      </a:r>
                      <a:r>
                        <a:rPr lang="en-ZA" sz="1400" dirty="0" smtClean="0">
                          <a:effectLst/>
                        </a:rPr>
                        <a:t>Implement </a:t>
                      </a:r>
                      <a:r>
                        <a:rPr lang="en-ZA" sz="1400" dirty="0">
                          <a:effectLst/>
                        </a:rPr>
                        <a:t>a focused regional integration strategy with emphasis on road, rail and port infrastructure in the region (Chapter 7</a:t>
                      </a:r>
                      <a:r>
                        <a:rPr lang="en-ZA" sz="1400" dirty="0" smtClean="0">
                          <a:effectLst/>
                        </a:rPr>
                        <a:t>)</a:t>
                      </a:r>
                      <a:endParaRPr lang="en-ZA" sz="1400" dirty="0">
                        <a:effectLst/>
                      </a:endParaRPr>
                    </a:p>
                  </a:txBody>
                  <a:tcPr marL="33361" marR="33361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1D2153D-3DF4-614E-A1E9-4AC093194D8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2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OBJECTIVES LINKED TO NDP &amp; DOT PRIORITIES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2143358"/>
              </p:ext>
            </p:extLst>
          </p:nvPr>
        </p:nvGraphicFramePr>
        <p:xfrm>
          <a:off x="179512" y="764704"/>
          <a:ext cx="8784976" cy="5400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02689"/>
                <a:gridCol w="5382287"/>
              </a:tblGrid>
              <a:tr h="429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Strategic outcome oriented goal 3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Promote safe and reliable cross-border transport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</a:tr>
              <a:tr h="3343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Goal statement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There is safe and reliable cross-border transportation. </a:t>
                      </a:r>
                    </a:p>
                  </a:txBody>
                  <a:tcPr marL="33361" marR="33361" marT="0" marB="0"/>
                </a:tc>
              </a:tr>
              <a:tr h="668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Link to Department of Transport outcome(s)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6: Efficient, competitive and responsive economic infrastructure </a:t>
                      </a:r>
                      <a:r>
                        <a:rPr lang="en-ZA" sz="1400" dirty="0" smtClean="0">
                          <a:effectLst/>
                        </a:rPr>
                        <a:t>network</a:t>
                      </a:r>
                      <a:endParaRPr lang="en-ZA" sz="1400" dirty="0">
                        <a:effectLst/>
                      </a:endParaRPr>
                    </a:p>
                  </a:txBody>
                  <a:tcPr marL="33361" marR="33361" marT="0" marB="0"/>
                </a:tc>
              </a:tr>
              <a:tr h="3673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Link to National Development Plan (NDP)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No direct </a:t>
                      </a:r>
                      <a:r>
                        <a:rPr lang="en-ZA" sz="1400" dirty="0" smtClean="0">
                          <a:effectLst/>
                        </a:rPr>
                        <a:t>link</a:t>
                      </a:r>
                      <a:endParaRPr lang="en-ZA" sz="1400" dirty="0">
                        <a:effectLst/>
                      </a:endParaRPr>
                    </a:p>
                  </a:txBody>
                  <a:tcPr marL="33361" marR="33361" marT="0" marB="0"/>
                </a:tc>
              </a:tr>
              <a:tr h="5731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Strategic outcome oriented goal 4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</a:rPr>
                        <a:t>Enhance organisational performance in order to improve sustainability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>
                    <a:solidFill>
                      <a:schemeClr val="accent3"/>
                    </a:solidFill>
                  </a:tcPr>
                </a:tc>
              </a:tr>
              <a:tr h="668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Goal statement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C-BRTA’s organisational performance is enhanced in compliance with the relevant policies and </a:t>
                      </a:r>
                      <a:r>
                        <a:rPr lang="en-ZA" sz="1400" dirty="0" smtClean="0">
                          <a:effectLst/>
                        </a:rPr>
                        <a:t>regulations</a:t>
                      </a:r>
                      <a:endParaRPr lang="en-ZA" sz="1400" dirty="0">
                        <a:effectLst/>
                      </a:endParaRPr>
                    </a:p>
                  </a:txBody>
                  <a:tcPr marL="33361" marR="33361" marT="0" marB="0"/>
                </a:tc>
              </a:tr>
              <a:tr h="7024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Link to Department of Transport outcome(s)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5: A skilled and capable workforce to support an inclusive growth </a:t>
                      </a:r>
                      <a:r>
                        <a:rPr lang="en-ZA" sz="1400" dirty="0" smtClean="0">
                          <a:effectLst/>
                        </a:rPr>
                        <a:t>path</a:t>
                      </a:r>
                      <a:endParaRPr lang="en-ZA" sz="1400" dirty="0">
                        <a:effectLst/>
                      </a:endParaRPr>
                    </a:p>
                  </a:txBody>
                  <a:tcPr marL="33361" marR="33361" marT="0" marB="0"/>
                </a:tc>
              </a:tr>
              <a:tr h="1656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Link to National Development Plan (NDP)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61" marR="333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dirty="0">
                          <a:effectLst/>
                        </a:rPr>
                        <a:t>Staff at all levels have the authority, experience, competence and support they need to do their jobs;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dirty="0">
                          <a:effectLst/>
                        </a:rPr>
                        <a:t>Clear governance structures and stable leadership enable state-owned enterprises to achieve their developmental potential</a:t>
                      </a:r>
                    </a:p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(Chapter 13</a:t>
                      </a:r>
                      <a:r>
                        <a:rPr lang="en-ZA" sz="1400" dirty="0" smtClean="0">
                          <a:effectLst/>
                        </a:rPr>
                        <a:t>)</a:t>
                      </a:r>
                      <a:endParaRPr lang="en-ZA" sz="1400" dirty="0">
                        <a:effectLst/>
                      </a:endParaRPr>
                    </a:p>
                  </a:txBody>
                  <a:tcPr marL="33361" marR="33361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63093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D99BDEF-64E7-174E-80DF-A3B02952C0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9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2016 AGM PPT-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4221088"/>
            <a:ext cx="78136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Amendments to the Strategic Plan – 2015-2020</a:t>
            </a: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234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9312076"/>
              </p:ext>
            </p:extLst>
          </p:nvPr>
        </p:nvGraphicFramePr>
        <p:xfrm>
          <a:off x="467544" y="1052736"/>
          <a:ext cx="82267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SUMMARY OF CHANGES IN STRATEGIC PLAN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40518A5-1E13-374F-BDB8-EEFC7232DF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2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88B88A-489A-40E4-8FDE-7124DB484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C88B88A-489A-40E4-8FDE-7124DB484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226F76-6A55-4314-8AF2-19957A429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1E226F76-6A55-4314-8AF2-19957A429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0AE92F-A243-4C84-84ED-694BEC027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00AE92F-A243-4C84-84ED-694BEC027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86515-C0D5-41E6-9041-85CB7A56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0B086515-C0D5-41E6-9041-85CB7A561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en-US" sz="2400" b="1" dirty="0">
                <a:latin typeface="Arial"/>
                <a:cs typeface="Arial"/>
              </a:rPr>
              <a:t>CHANGES IN </a:t>
            </a:r>
            <a:r>
              <a:rPr lang="en-US" sz="2400" b="1" dirty="0" smtClean="0">
                <a:latin typeface="Arial"/>
                <a:cs typeface="Arial"/>
              </a:rPr>
              <a:t>VISION AND MISSION</a:t>
            </a: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5873525"/>
              </p:ext>
            </p:extLst>
          </p:nvPr>
        </p:nvGraphicFramePr>
        <p:xfrm>
          <a:off x="323528" y="836712"/>
          <a:ext cx="8551787" cy="53047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/>
                <a:gridCol w="360040"/>
                <a:gridCol w="4159299"/>
              </a:tblGrid>
              <a:tr h="765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OLD</a:t>
                      </a:r>
                      <a:r>
                        <a:rPr lang="en-US" sz="2400" b="1" baseline="0" dirty="0" smtClean="0">
                          <a:latin typeface="Arial"/>
                          <a:cs typeface="Arial"/>
                        </a:rPr>
                        <a:t> VISION &amp; MISSION</a:t>
                      </a:r>
                      <a:endParaRPr lang="en-Z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NEW VISION &amp; MISSION</a:t>
                      </a:r>
                      <a:endParaRPr lang="en-ZA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7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/>
                          <a:cs typeface="Arial"/>
                        </a:rPr>
                        <a:t>OLD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/>
                          <a:cs typeface="Arial"/>
                        </a:rPr>
                        <a:t>NEW VISION</a:t>
                      </a:r>
                      <a:endParaRPr lang="en-ZA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2947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The leading road transport trade facilitation Agency within the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>
                          <a:latin typeface="Arial"/>
                          <a:cs typeface="Arial"/>
                        </a:rPr>
                        <a:t>The champion of free-flowing inter-state operations</a:t>
                      </a:r>
                      <a:endParaRPr lang="en-US" sz="2000" b="1" dirty="0" smtClean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7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/>
                          <a:cs typeface="Arial"/>
                        </a:rPr>
                        <a:t>OLD MISSION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/>
                          <a:cs typeface="Arial"/>
                        </a:rPr>
                        <a:t>NEW MISSION</a:t>
                      </a:r>
                      <a:endParaRPr lang="en-ZA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324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To spearhead social and economic development within SADC region through facilitating unimpeded cross border road transport movements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>
                          <a:latin typeface="Arial"/>
                          <a:cs typeface="Arial"/>
                        </a:rPr>
                        <a:t>We spearhead the unimpeded flow of inter-state operations thereby facilitating sustainable social and economic development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63093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444A27-8E3F-0C42-8095-94A78D37969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16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 GOAL STATEMENTS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80" y="9087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part of the review of the Agency’s Strategic Plan, the strategic oriented goals were rephrased as follows: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6908016"/>
              </p:ext>
            </p:extLst>
          </p:nvPr>
        </p:nvGraphicFramePr>
        <p:xfrm>
          <a:off x="323528" y="1628800"/>
          <a:ext cx="8551788" cy="4525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75894"/>
                <a:gridCol w="4275894"/>
              </a:tblGrid>
              <a:tr h="638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STRATEGIC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GOALS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</a:p>
                    <a:p>
                      <a:pPr algn="ctr"/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STRATEGIC GOALS (4)</a:t>
                      </a:r>
                    </a:p>
                    <a:p>
                      <a:pPr algn="ctr"/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0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unimpeded flow of cross-border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unimpeded flow of cross-border transport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0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regional integration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positioning </a:t>
                      </a:r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promote integration of the African continent</a:t>
                      </a:r>
                      <a:endParaRPr lang="en-US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0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safe and reliable cross-border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safe and reliable cross-border transport</a:t>
                      </a:r>
                      <a:endParaRPr lang="en-US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0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positioning to enhance organizational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 organisational performance in order to improve sustainability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6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 organizational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63093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9B9D41F-152D-7147-BB20-0B505017383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2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STRATEGIC OBJECTIVES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5647578"/>
              </p:ext>
            </p:extLst>
          </p:nvPr>
        </p:nvGraphicFramePr>
        <p:xfrm>
          <a:off x="251520" y="980728"/>
          <a:ext cx="8623796" cy="4968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23796"/>
              </a:tblGrid>
              <a:tr h="519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dirty="0" smtClean="0">
                          <a:latin typeface="Arial"/>
                          <a:cs typeface="Arial"/>
                        </a:rPr>
                        <a:t>Amendments</a:t>
                      </a:r>
                      <a:r>
                        <a:rPr lang="en-ZA" sz="2000" baseline="0" dirty="0" smtClean="0">
                          <a:latin typeface="Arial"/>
                          <a:cs typeface="Arial"/>
                        </a:rPr>
                        <a:t> on strategic objectives </a:t>
                      </a:r>
                      <a:endParaRPr lang="en-ZA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9671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>
                          <a:latin typeface="Arial"/>
                          <a:cs typeface="Arial"/>
                        </a:rPr>
                        <a:t>New</a:t>
                      </a:r>
                      <a:r>
                        <a:rPr lang="en-ZA" sz="2000" baseline="0" dirty="0" smtClean="0">
                          <a:latin typeface="Arial"/>
                          <a:cs typeface="Arial"/>
                        </a:rPr>
                        <a:t> strategic objective “To improve efficiencies in business operations” was introduced and the following old objectives were collapsed: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ZA" sz="2000" baseline="0" dirty="0" smtClean="0">
                          <a:latin typeface="Arial"/>
                          <a:cs typeface="Arial"/>
                        </a:rPr>
                        <a:t>Integration of IT systems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ZA" sz="2000" baseline="0" dirty="0" smtClean="0">
                          <a:latin typeface="Arial"/>
                          <a:cs typeface="Arial"/>
                        </a:rPr>
                        <a:t>Promote and position C-BRTA reputation and branding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ZA" sz="2000" baseline="0" dirty="0" smtClean="0">
                          <a:latin typeface="Arial"/>
                          <a:cs typeface="Arial"/>
                        </a:rPr>
                        <a:t>Prevent fraud and corruption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ZA" sz="2000" baseline="0" dirty="0" smtClean="0">
                          <a:latin typeface="Arial"/>
                          <a:cs typeface="Arial"/>
                        </a:rPr>
                        <a:t>Develop and implement a high performance culture </a:t>
                      </a:r>
                    </a:p>
                  </a:txBody>
                  <a:tcPr/>
                </a:tc>
              </a:tr>
              <a:tr h="273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2088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>
                          <a:latin typeface="Arial"/>
                          <a:cs typeface="Arial"/>
                        </a:rPr>
                        <a:t>New strategic</a:t>
                      </a:r>
                      <a:r>
                        <a:rPr lang="en-ZA" sz="2000" baseline="0" dirty="0" smtClean="0">
                          <a:latin typeface="Arial"/>
                          <a:cs typeface="Arial"/>
                        </a:rPr>
                        <a:t> objective relating to </a:t>
                      </a:r>
                      <a:r>
                        <a:rPr lang="en-ZA" sz="20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promotion of transformation and development in the cross-border industry was introduced</a:t>
                      </a:r>
                      <a:r>
                        <a:rPr lang="en-Z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en-ZA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ZA" sz="2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63093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1250FA2-514E-7D43-BE77-05264A464BB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57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 looking into the fut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5616" y="-1323528"/>
            <a:ext cx="66119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b="1" i="1" dirty="0" smtClean="0">
                <a:solidFill>
                  <a:srgbClr val="184094"/>
                </a:solidFill>
                <a:latin typeface="Arial" charset="0"/>
                <a:cs typeface="Arial" charset="0"/>
              </a:rPr>
              <a:t>LOOKING INTO THE FUTURE: </a:t>
            </a:r>
            <a:r>
              <a:rPr lang="en-US" sz="3200" i="1" dirty="0" smtClean="0">
                <a:solidFill>
                  <a:srgbClr val="184094"/>
                </a:solidFill>
                <a:latin typeface="Arial" charset="0"/>
                <a:cs typeface="Arial" charset="0"/>
              </a:rPr>
              <a:t>2015/16 &amp; BEYOND</a:t>
            </a:r>
            <a:endParaRPr lang="en-US" sz="3200" i="1" dirty="0">
              <a:solidFill>
                <a:srgbClr val="18409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4221088"/>
            <a:ext cx="78136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 Focus Areas for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2017/18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0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TABLE OF CONTENTS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607298" cy="525658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Who are We</a:t>
            </a: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Mandate and Strategic Imperatives </a:t>
            </a: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Cross Border Environment </a:t>
            </a: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Strategic Goals (Links to NDP and DOT Priorities)</a:t>
            </a: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Amendments to Strategic Plan 2015 – 2020</a:t>
            </a: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Key Focus Areas for 2017/18 </a:t>
            </a:r>
          </a:p>
          <a:p>
            <a:pPr marL="400050" lvl="1" indent="0">
              <a:buNone/>
            </a:pPr>
            <a:r>
              <a:rPr lang="en-ZA" sz="1600" dirty="0">
                <a:latin typeface="Arial" pitchFamily="34" charset="0"/>
                <a:cs typeface="Arial" pitchFamily="34" charset="0"/>
              </a:rPr>
              <a:t>6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.1 Indicators carried over from 2016/17 APP and targets  </a:t>
            </a:r>
          </a:p>
          <a:p>
            <a:pPr marL="400050" lvl="1" indent="0">
              <a:buNone/>
            </a:pPr>
            <a:r>
              <a:rPr lang="en-ZA" sz="1600" dirty="0">
                <a:latin typeface="Arial" pitchFamily="34" charset="0"/>
                <a:cs typeface="Arial" pitchFamily="34" charset="0"/>
              </a:rPr>
              <a:t>6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.2 New indicators and targets </a:t>
            </a:r>
          </a:p>
          <a:p>
            <a:pPr marL="400050" lvl="1" indent="0">
              <a:buNone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6.3 Transformation initiatives </a:t>
            </a: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Financials</a:t>
            </a: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2015/16 Audit Outcomes </a:t>
            </a: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2016/17 Unaudited Performance </a:t>
            </a: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C-BRTA Board Information </a:t>
            </a: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Constraints, Challenges and Interventions </a:t>
            </a:r>
          </a:p>
          <a:p>
            <a:pPr marL="0" indent="0">
              <a:buNone/>
            </a:pPr>
            <a:endParaRPr lang="en-ZA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99118" y="188640"/>
            <a:ext cx="7759700" cy="57606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FOCUS AREAS 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5775133"/>
              </p:ext>
            </p:extLst>
          </p:nvPr>
        </p:nvGraphicFramePr>
        <p:xfrm>
          <a:off x="3419872" y="836712"/>
          <a:ext cx="543894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388" y="908720"/>
            <a:ext cx="40325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ZA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key strategic focus areas of the Agency for 2017/18 are based on the following three pillars: </a:t>
            </a:r>
          </a:p>
          <a:p>
            <a:pPr marL="1085850" lvl="1" indent="-342900">
              <a:lnSpc>
                <a:spcPct val="13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positioning; </a:t>
            </a:r>
          </a:p>
          <a:p>
            <a:pPr marL="1085850" lvl="1" indent="-342900">
              <a:lnSpc>
                <a:spcPct val="13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sustainability; </a:t>
            </a:r>
          </a:p>
          <a:p>
            <a:pPr marL="1085850" lvl="1" indent="-342900">
              <a:lnSpc>
                <a:spcPct val="13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Reforms. </a:t>
            </a:r>
            <a:endParaRPr lang="en-ZA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ZA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Agency’s research agenda is geared towards supporting the achievement of key strategic focus areas</a:t>
            </a:r>
            <a:endParaRPr lang="en-ZA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ZA" altLang="en-US" sz="900" dirty="0">
              <a:latin typeface="Candara" pitchFamily="34" charset="0"/>
            </a:endParaRPr>
          </a:p>
          <a:p>
            <a:pPr>
              <a:spcBef>
                <a:spcPct val="20000"/>
              </a:spcBef>
            </a:pPr>
            <a:endParaRPr lang="en-ZA" altLang="en-US" sz="2200" dirty="0">
              <a:latin typeface="Candar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616530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8AAD96-77CC-214B-AB72-D4FAD4C4FE7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7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99118" y="188640"/>
            <a:ext cx="7759700" cy="57606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INDICATORS CARRIED OVER FROM 2016/17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7824743"/>
              </p:ext>
            </p:extLst>
          </p:nvPr>
        </p:nvGraphicFramePr>
        <p:xfrm>
          <a:off x="307030" y="796308"/>
          <a:ext cx="8551788" cy="50809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0821"/>
                <a:gridCol w="3538125"/>
                <a:gridCol w="2051090"/>
                <a:gridCol w="2451752"/>
              </a:tblGrid>
              <a:tr h="655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2017/18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</a:tr>
              <a:tr h="1831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 scientific tool (MAR) to manage supply and demand of cross-border passenger transport.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Impact assessment on the three (3) main corridors</a:t>
                      </a:r>
                      <a:endParaRPr lang="en-ZA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Refinement of the scientific tool</a:t>
                      </a:r>
                      <a:endParaRPr lang="en-ZA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Fully implemented scientific tool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82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and Implemented Operator Compliance Accreditation Scheme (OCAS).</a:t>
                      </a: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Feasibility Assessment</a:t>
                      </a:r>
                      <a:endParaRPr lang="en-ZA" sz="17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Board approved Draft 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legislation on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OCAS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11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 of operator and corridor profiling reports for decision making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Law enforcement reports (Section 39 (2)</a:t>
                      </a:r>
                      <a:endParaRPr lang="en-ZA" sz="17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Section 39 reports submitted to the Regulatory Committee for decision making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63093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C5D18D4-BAAB-B148-AD11-D11445BD8C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37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4809058"/>
              </p:ext>
            </p:extLst>
          </p:nvPr>
        </p:nvGraphicFramePr>
        <p:xfrm>
          <a:off x="236876" y="908720"/>
          <a:ext cx="8623796" cy="50405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5122"/>
                <a:gridCol w="2941262"/>
                <a:gridCol w="2376264"/>
                <a:gridCol w="2791148"/>
              </a:tblGrid>
              <a:tr h="957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2017/18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</a:tr>
              <a:tr h="22897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Annual State of Cross-border operations reports (ASCBOR) submitted to the Minister and other relevant stakeholders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ZA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Annual State of Cross-border operations report ASCBOR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 the Minister</a:t>
                      </a:r>
                      <a:endParaRPr lang="en-ZA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ASCBOR report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 the Minister and other stakeholders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933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country profiles developed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country (Malawi and Lesotho) profiles developed</a:t>
                      </a:r>
                      <a:endParaRPr lang="en-ZA" sz="17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country (Swaziland and Botswana) profiles developed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099118" y="188640"/>
            <a:ext cx="7759700" cy="57606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INDICATORS CARRIED OVER FROM 2016/17 </a:t>
            </a:r>
            <a:endParaRPr lang="en-US" sz="2400" b="1" dirty="0">
              <a:latin typeface="Arial"/>
              <a:cs typeface="Arial"/>
            </a:endParaRPr>
          </a:p>
          <a:p>
            <a:pPr algn="l">
              <a:defRPr/>
            </a:pPr>
            <a:endParaRPr lang="en-US" sz="2400" b="1" dirty="0"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F4D18F-B832-5F44-A6D7-54337FEE04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94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4778575"/>
              </p:ext>
            </p:extLst>
          </p:nvPr>
        </p:nvGraphicFramePr>
        <p:xfrm>
          <a:off x="250492" y="1124744"/>
          <a:ext cx="8623796" cy="45365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5122"/>
                <a:gridCol w="2509214"/>
                <a:gridCol w="2736304"/>
                <a:gridCol w="2863156"/>
              </a:tblGrid>
              <a:tr h="696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r>
                        <a:rPr lang="en-ZA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2017/18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</a:tr>
              <a:tr h="22376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 cross border charges as an additional revenue stream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Revised financial sustainability strategy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7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Implemented </a:t>
                      </a:r>
                      <a:r>
                        <a:rPr lang="en-ZA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cross-border user charges as a new revenue stream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Consultation and development of legislative proposal on cross border charges </a:t>
                      </a:r>
                    </a:p>
                  </a:txBody>
                  <a:tcPr marL="68580" marR="68580" marT="0" marB="0"/>
                </a:tc>
              </a:tr>
              <a:tr h="16022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and implemented cross-border management system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Developed and Piloted new permit system at Head Office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Developed Enterprise Architecture for cross-border management system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099118" y="188640"/>
            <a:ext cx="7759700" cy="57606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INDICATORS CARRIED FROM 2016/17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599A15-07B3-F547-9DC4-DF8C66B0850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5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27019" y="188640"/>
            <a:ext cx="7759700" cy="79208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cs typeface="Arial"/>
              </a:rPr>
              <a:t>NEW INDICATORS FOR 2017/18 </a:t>
            </a:r>
            <a:endParaRPr lang="en-US" sz="2400" b="1" dirty="0">
              <a:latin typeface="Arial"/>
              <a:cs typeface="Arial"/>
            </a:endParaRPr>
          </a:p>
          <a:p>
            <a:pPr algn="l"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0749481"/>
              </p:ext>
            </p:extLst>
          </p:nvPr>
        </p:nvGraphicFramePr>
        <p:xfrm>
          <a:off x="251091" y="980728"/>
          <a:ext cx="8635199" cy="50984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37491"/>
                <a:gridCol w="3695488"/>
                <a:gridCol w="4202220"/>
              </a:tblGrid>
              <a:tr h="408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  <a:r>
                        <a:rPr lang="en-ZA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2017/18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</a:tr>
              <a:tr h="643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Permit Fee Regulations</a:t>
                      </a:r>
                      <a:endParaRPr lang="en-ZA" sz="18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Amended Draft Permit Fee Regulations </a:t>
                      </a:r>
                    </a:p>
                  </a:txBody>
                  <a:tcPr marL="68580" marR="68580" marT="0" marB="0"/>
                </a:tc>
              </a:tr>
              <a:tr h="18464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and implemented stakeholder management plan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Board approved  Stakeholder Management </a:t>
                      </a:r>
                      <a:r>
                        <a:rPr lang="en-ZA" sz="18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 – </a:t>
                      </a:r>
                      <a:r>
                        <a:rPr lang="en-ZA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Linking Africa Plan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Hosted O.R. Tambo International Road Transport Indaba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857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Facilitated the implementation of the SADC protocol and regional agreements.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Workshopped </a:t>
                      </a:r>
                      <a:r>
                        <a:rPr lang="en-ZA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SADC protocol and regional agreement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564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model to calculate transit and cost of delays at commercial borders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Cross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-Border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Flow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Calculator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Concept document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CE31302-CF9E-A24A-88A7-E82EC0FFDFE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0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2016563"/>
              </p:ext>
            </p:extLst>
          </p:nvPr>
        </p:nvGraphicFramePr>
        <p:xfrm>
          <a:off x="259200" y="1196752"/>
          <a:ext cx="8635199" cy="48646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37491"/>
                <a:gridCol w="3695488"/>
                <a:gridCol w="4202220"/>
              </a:tblGrid>
              <a:tr h="446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r>
                        <a:rPr lang="en-ZA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</a:tr>
              <a:tr h="11546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and implemented industry development strategy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Board approved  Industry Development strategy submitted to Minister</a:t>
                      </a:r>
                      <a:endParaRPr lang="en-ZA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</a:tr>
              <a:tr h="30790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13.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temporary permits issued within pre-determined turnaround times</a:t>
                      </a:r>
                      <a:endParaRPr lang="en-ZA" sz="18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90% of compliant applications for temporary permits processed and permits issued in front office within 1 day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90% of compliant applications for temporary permits processed and permits issued in remote office within 2 days.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127019" y="188640"/>
            <a:ext cx="7759700" cy="79208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cs typeface="Arial"/>
              </a:rPr>
              <a:t>NEW INDICATORS FOR 2017/18</a:t>
            </a:r>
            <a:endParaRPr lang="en-US" sz="2400" b="1" dirty="0">
              <a:latin typeface="Arial"/>
              <a:cs typeface="Arial"/>
            </a:endParaRPr>
          </a:p>
          <a:p>
            <a:pPr algn="l">
              <a:defRPr/>
            </a:pPr>
            <a:endParaRPr lang="en-US" sz="2400" b="1" dirty="0">
              <a:latin typeface="Arial"/>
              <a:cs typeface="Arial"/>
            </a:endParaRPr>
          </a:p>
          <a:p>
            <a:pPr algn="l"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7C9421D-EA79-1848-B7F6-2385D54AC5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9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9776219"/>
              </p:ext>
            </p:extLst>
          </p:nvPr>
        </p:nvGraphicFramePr>
        <p:xfrm>
          <a:off x="323528" y="1052736"/>
          <a:ext cx="8627519" cy="50405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00400"/>
                <a:gridCol w="5027119"/>
              </a:tblGrid>
              <a:tr h="419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en-ZA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 </a:t>
                      </a:r>
                      <a:r>
                        <a:rPr lang="en-ZA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INTENDED OUTCOME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</a:tr>
              <a:tr h="13280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Industry Development </a:t>
                      </a:r>
                      <a:r>
                        <a:rPr lang="en-ZA" sz="1800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en-ZA" sz="18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implementation of an industry development strategy with the objective of empowering the aspirant Cross Border Operators and developing the SMMEs  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</a:tr>
              <a:tr h="13280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Border Town Empowerment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Initiatives</a:t>
                      </a:r>
                      <a:endParaRPr lang="en-ZA" sz="18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Empowerment of 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border town communities with a view of making them beneficiaries of the cross border operations and conducting ‘Careers In Transport’ guidance for local learners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652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Reforms initiatives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Review of the Regulatory Framework with a view of enforcing transformation of the cross border sub-sector 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 accordance with the BBBEE Transport Charter and BBBEE Codes 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127019" y="188640"/>
            <a:ext cx="7759700" cy="79208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cs typeface="Arial"/>
              </a:rPr>
              <a:t>TRANSFORMATION INITIATIVES 2017/18</a:t>
            </a:r>
            <a:endParaRPr lang="en-US" sz="2400" b="1" dirty="0">
              <a:latin typeface="Arial"/>
              <a:cs typeface="Arial"/>
            </a:endParaRPr>
          </a:p>
          <a:p>
            <a:pPr algn="l">
              <a:defRPr/>
            </a:pPr>
            <a:endParaRPr lang="en-US" sz="2400" b="1" dirty="0">
              <a:latin typeface="Arial"/>
              <a:cs typeface="Arial"/>
            </a:endParaRPr>
          </a:p>
          <a:p>
            <a:pPr algn="l"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63093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7EC7020-1D8F-1B45-9669-2E739D35376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8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 finana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69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E1ED58D-49F1-1246-8F4E-9EA1B40CCFA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08410" y="4437112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i="1" dirty="0" smtClean="0">
                <a:latin typeface="Arial" charset="0"/>
                <a:cs typeface="Arial" charset="0"/>
              </a:rPr>
              <a:t>Financials</a:t>
            </a:r>
          </a:p>
        </p:txBody>
      </p:sp>
    </p:spTree>
    <p:extLst>
      <p:ext uri="{BB962C8B-B14F-4D97-AF65-F5344CB8AC3E}">
        <p14:creationId xmlns:p14="http://schemas.microsoft.com/office/powerpoint/2010/main" xmlns="" val="17468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374744"/>
              </p:ext>
            </p:extLst>
          </p:nvPr>
        </p:nvGraphicFramePr>
        <p:xfrm>
          <a:off x="250825" y="981075"/>
          <a:ext cx="5473577" cy="2591941"/>
        </p:xfrm>
        <a:graphic>
          <a:graphicData uri="http://schemas.openxmlformats.org/drawingml/2006/table">
            <a:tbl>
              <a:tblPr/>
              <a:tblGrid>
                <a:gridCol w="2016919"/>
                <a:gridCol w="1223046"/>
                <a:gridCol w="1176337"/>
                <a:gridCol w="1057275"/>
              </a:tblGrid>
              <a:tr h="901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CLASSIFICATION</a:t>
                      </a:r>
                      <a:endParaRPr kumimoji="0" lang="en-Z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82962" marR="82962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2017/18</a:t>
                      </a:r>
                      <a:endParaRPr kumimoji="0" lang="en-Z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82962" marR="82962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2018/19</a:t>
                      </a:r>
                      <a:endParaRPr kumimoji="0" lang="en-Z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82962" marR="82962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2019/20</a:t>
                      </a:r>
                      <a:endParaRPr kumimoji="0" lang="en-Z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82962" marR="82962" marT="41476" marB="414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TOTAL REVENUE  </a:t>
                      </a:r>
                    </a:p>
                  </a:txBody>
                  <a:tcPr marL="91468" marR="9146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214, 861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68" marR="9146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223, 339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68" marR="9146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234, 053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68" marR="91468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0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Permit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fees</a:t>
                      </a: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211, 378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219, 833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230, 825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Penalties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5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Interest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3, 506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3, 806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3, 229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/>
          <p:nvPr/>
        </p:nvSpPr>
        <p:spPr>
          <a:xfrm flipH="1" flipV="1">
            <a:off x="8504238" y="2257425"/>
            <a:ext cx="46037" cy="5222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ZA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ZA" sz="1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5617" y="337220"/>
            <a:ext cx="7704856" cy="57150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charset="0"/>
                <a:cs typeface="Arial" pitchFamily="34" charset="0"/>
              </a:rPr>
              <a:t>REVENUE BUDGET: 2018 – 2020</a:t>
            </a:r>
          </a:p>
        </p:txBody>
      </p:sp>
      <p:graphicFrame>
        <p:nvGraphicFramePr>
          <p:cNvPr id="19501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7942609"/>
              </p:ext>
            </p:extLst>
          </p:nvPr>
        </p:nvGraphicFramePr>
        <p:xfrm>
          <a:off x="5939427" y="1027907"/>
          <a:ext cx="3198813" cy="2761134"/>
        </p:xfrm>
        <a:graphic>
          <a:graphicData uri="http://schemas.openxmlformats.org/presentationml/2006/ole">
            <p:oleObj spid="_x0000_s3120" r:id="rId4" imgW="3200677" imgH="2981202" progId="Excel.Shee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378904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Key Budget assumptions relating to Revenue: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600" dirty="0">
                <a:latin typeface="Arial" charset="0"/>
                <a:cs typeface="Arial" charset="0"/>
              </a:rPr>
              <a:t>Transfer of the Law Enforcement Function to the Road Traffic Management Corporation (RTMC) as of April 2017: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600" dirty="0">
                <a:latin typeface="Arial" charset="0"/>
                <a:cs typeface="Arial" charset="0"/>
              </a:rPr>
              <a:t>Revenue from the issuing of fines in terms of the C-BRT Act to accrue to the RTMC,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600" dirty="0">
                <a:latin typeface="Arial" charset="0"/>
                <a:cs typeface="Arial" charset="0"/>
              </a:rPr>
              <a:t>Operator liability from the 2014 Constitutional Court judgment to be funded from the Agency’s Balance Sheet;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AE3434F-7197-E144-9C52-ABC1558B84A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6651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5569862"/>
              </p:ext>
            </p:extLst>
          </p:nvPr>
        </p:nvGraphicFramePr>
        <p:xfrm>
          <a:off x="250825" y="1052513"/>
          <a:ext cx="5761335" cy="3957408"/>
        </p:xfrm>
        <a:graphic>
          <a:graphicData uri="http://schemas.openxmlformats.org/drawingml/2006/table">
            <a:tbl>
              <a:tblPr/>
              <a:tblGrid>
                <a:gridCol w="2618477"/>
                <a:gridCol w="1048762"/>
                <a:gridCol w="1047047"/>
                <a:gridCol w="1047049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CLASSIFICATION</a:t>
                      </a:r>
                    </a:p>
                  </a:txBody>
                  <a:tcPr marL="82941" marR="82941" marT="41474" marB="414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2017/18</a:t>
                      </a:r>
                      <a:endParaRPr kumimoji="0" lang="en-Z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82941" marR="82941" marT="41474" marB="414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2018/19</a:t>
                      </a:r>
                      <a:endParaRPr kumimoji="0" lang="en-Z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82941" marR="82941" marT="41474" marB="414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2019/20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R’000</a:t>
                      </a:r>
                      <a:endParaRPr kumimoji="0" lang="en-Z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82941" marR="82941" marT="41474" marB="414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CURRENT PAYMENTS 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214, 861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223, 336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234, 053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Compensation for employees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127, 889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138, 836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149, 719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Goods and Services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81, 511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78, 714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78, 898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Depreciation  &amp; Amortization 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5, 461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5, 788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5, 436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1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CAPITAL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EXPENDITURE 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16, 500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15, 000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16, 000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Capital Expenditure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16, 500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15, </a:t>
                      </a:r>
                      <a:r>
                        <a:rPr kumimoji="0" lang="en-Z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16, </a:t>
                      </a:r>
                      <a:r>
                        <a:rPr kumimoji="0" lang="en-Z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TOTAL EXPENDITURE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231, 361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238, 339</a:t>
                      </a:r>
                      <a:endParaRPr kumimoji="0" lang="en-Z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250, 053</a:t>
                      </a:r>
                      <a:endParaRPr kumimoji="0" lang="en-Z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47" name="Chart 4"/>
          <p:cNvGraphicFramePr>
            <a:graphicFrameLocks/>
          </p:cNvGraphicFramePr>
          <p:nvPr/>
        </p:nvGraphicFramePr>
        <p:xfrm>
          <a:off x="5816600" y="1577975"/>
          <a:ext cx="3270250" cy="3414713"/>
        </p:xfrm>
        <a:graphic>
          <a:graphicData uri="http://schemas.openxmlformats.org/presentationml/2006/ole">
            <p:oleObj spid="_x0000_s4144" r:id="rId4" imgW="3273836" imgH="3414056" progId="Excel.Sheet.8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5253" y="72659"/>
            <a:ext cx="7665219" cy="836061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EXPENDITURE BUDGET PER ECONOMIC CLASSIFICATION: 2018 –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157192"/>
            <a:ext cx="87851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Key Assumptions relating to Expenditure</a:t>
            </a:r>
            <a:r>
              <a:rPr lang="en-Z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negotiations with the Operator Refund claimants to refund within the Agency’s structured cash flow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projections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3093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B9EF6C-78FD-704D-A1FF-47B7C6ABBF0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469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 AGM scal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15616" y="4221088"/>
            <a:ext cx="78136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Mandate &amp; Strategic Imperatives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292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 audi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4221088"/>
            <a:ext cx="78136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2015/16 Audit Outcomes 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1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8761919"/>
              </p:ext>
            </p:extLst>
          </p:nvPr>
        </p:nvGraphicFramePr>
        <p:xfrm>
          <a:off x="467544" y="765473"/>
          <a:ext cx="82296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090602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Arial"/>
                <a:ea typeface="+mn-ea"/>
                <a:cs typeface="Arial"/>
              </a:rPr>
              <a:t>2015/16 AUDIT OUTCOMES</a:t>
            </a:r>
            <a:endParaRPr lang="en-US" sz="2800" b="1" dirty="0"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293990"/>
              </p:ext>
            </p:extLst>
          </p:nvPr>
        </p:nvGraphicFramePr>
        <p:xfrm>
          <a:off x="179512" y="3154042"/>
          <a:ext cx="8784976" cy="386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792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Emphasis of Matter: </a:t>
                      </a:r>
                      <a:r>
                        <a:rPr lang="en-ZA" sz="1600" b="0" i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insolvency as a result of liabilities exceeding the assets by R220 million</a:t>
                      </a:r>
                    </a:p>
                  </a:txBody>
                  <a:tcPr/>
                </a:tc>
              </a:tr>
              <a:tr h="2847368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containment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measures 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mplemented to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business continuity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while servicing the liability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Generating monthly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surpluses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augment the cash reserves for operator refunds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Negotiations with claimants for staggered refunds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line with structured cash flow projections; 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R130 million already refunded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at end of March 2017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Migration of Road Traffic Inspectorate to the RTMC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reduce expenditure of the Agency 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of Cross Border Charges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pursued as an alternative revenue stream 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Turnaround Plan dealing with the financial sustainability of the Agency developed and progress reported to the Department of Transport on a quarterly basis    </a:t>
                      </a:r>
                    </a:p>
                    <a:p>
                      <a:pPr marL="0" lvl="0" indent="0" algn="r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fld id="{0FE097F3-9B1C-C542-9B83-B7B90EA07D8A}" type="slidenum">
                        <a:rPr lang="en-US" sz="15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lvl="0" indent="0" algn="r">
                          <a:lnSpc>
                            <a:spcPct val="150000"/>
                          </a:lnSpc>
                          <a:buFont typeface="Wingdings" panose="05000000000000000000" pitchFamily="2" charset="2"/>
                          <a:buNone/>
                        </a:pPr>
                        <a:t>31</a:t>
                      </a:fld>
                      <a:endParaRPr lang="en-US" sz="15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07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AGM-performan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 bwMode="auto">
          <a:xfrm>
            <a:off x="250825" y="1125538"/>
            <a:ext cx="8642350" cy="5040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28774" y="4365104"/>
            <a:ext cx="4285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b="1" i="1" dirty="0" smtClean="0">
                <a:latin typeface="Arial" charset="0"/>
                <a:cs typeface="Arial" charset="0"/>
              </a:rPr>
              <a:t>2016/17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15386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15616" y="116632"/>
            <a:ext cx="7759700" cy="79208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UNAUDITED SUMMARY OF  2016/17 ACHIEVED KEY PERFORMANCE INDICATORS 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2933838"/>
              </p:ext>
            </p:extLst>
          </p:nvPr>
        </p:nvGraphicFramePr>
        <p:xfrm>
          <a:off x="251520" y="1124744"/>
          <a:ext cx="8623796" cy="489654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5122"/>
                <a:gridCol w="3366118"/>
                <a:gridCol w="2489852"/>
                <a:gridCol w="2252704"/>
              </a:tblGrid>
              <a:tr h="405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NO.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Indicator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Annual Target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Actual Achievement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129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Facilitate the migration of the Road Transport Inspectorate function to RTMC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Migration of Road Transport Inspectorate function to RTMC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Road Transport Inspectorate function migrated to RTMC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046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2.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Implemented fraud and corruption prevention programmes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60 % fraud and corruption programmes implemented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60.82% fraud and corruption initiative implemented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989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3.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Developed and Implemented Operator Compliance Accreditation Scheme (OCAS)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National Feasibility Assessment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National Feasibility Assessment conducted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325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4.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Percentage increase in the number of inspections conducted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5% increase in the number of  inspections baseline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16% increase in the number of inspections conducted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48AB8D-F893-2D43-9B35-6B5D850EB94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28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15616" y="116632"/>
            <a:ext cx="7759700" cy="79208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UNAUDITED SUMMARY OF  2016/17 ACHIEVED KEY PERFORMANCE INDICATORS Cont./…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5087710"/>
              </p:ext>
            </p:extLst>
          </p:nvPr>
        </p:nvGraphicFramePr>
        <p:xfrm>
          <a:off x="323528" y="908720"/>
          <a:ext cx="8551788" cy="51845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0822"/>
                <a:gridCol w="3120152"/>
                <a:gridCol w="2614301"/>
                <a:gridCol w="2306513"/>
              </a:tblGrid>
              <a:tr h="51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NO.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Indicator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Annual Target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Actual Achievement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708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5.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Number of key findings reports on inspections and prosecutions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4 Law enforcement reports (Section 39 (2)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4 Law enforcement reports (Section 39 (2) 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441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6.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Percentage of operator constraints addressed within 6 months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70% of operator constraints addressed within 6 months of reporting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ZA" sz="1800" dirty="0">
                          <a:effectLst/>
                        </a:rPr>
                        <a:t>83.33% of operator constraints have been resolved during the quarter.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1441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7.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Percentage resolution of passenger transport conflicts registered and resolved within 6 months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70% of operator transport conflicts resolved within 6 months of reporting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ZA" sz="1800" dirty="0">
                          <a:effectLst/>
                        </a:rPr>
                        <a:t>85.71% passenger conflicts were addressed during the quarter.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1075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8.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Number of Industry Partnership Development Plan (IPDP) recommendations implemented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4 stakeholder forums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7 stakeholder forums conducted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63093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4813905-F7ED-1548-9119-3F5B8E9D963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44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39574" y="215324"/>
            <a:ext cx="7759700" cy="837412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cs typeface="Arial"/>
              </a:rPr>
              <a:t>UNAUDITED SUMMARY OF  2016/17 ACHIEVED KEY PERFORMANCE INDICATORS</a:t>
            </a:r>
          </a:p>
          <a:p>
            <a:pPr algn="l"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7879121"/>
              </p:ext>
            </p:extLst>
          </p:nvPr>
        </p:nvGraphicFramePr>
        <p:xfrm>
          <a:off x="275478" y="1052736"/>
          <a:ext cx="8623796" cy="504748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5122"/>
                <a:gridCol w="2869254"/>
                <a:gridCol w="2880320"/>
                <a:gridCol w="23591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NO.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Indicator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Annual Target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Actual Achievement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46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9.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Number of Annual State of Cross-border operations reports (ASCBOR) submitted to the Minister and other relevant stakeholders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 ASCBOR report to the minister and other stakeholders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 ASCBOR report submitted to the Minister and posted on the Agency’s website for other stakeholders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879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10.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Number of country profiles developed or updated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2 country (Malawi and Lesotho) profiles developed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Malawi and Lesotho country profiles developed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879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11.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Percentage achieved on client satisfaction survey conducted on freight and passenger (taxis and buses) operators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65% customer satisfaction achieved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72.06% consolidated customer satisfaction levels</a:t>
                      </a:r>
                      <a:endParaRPr lang="en-Z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879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12.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Number of initiatives to increase C-BRTA's visibility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4 presented papers at transport conferences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7 papers presented at different transport conferences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8017E4B-713B-1E49-8767-013D87D76F0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9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39574" y="215324"/>
            <a:ext cx="7759700" cy="837412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cs typeface="Arial"/>
              </a:rPr>
              <a:t>UNAUDITED SUMMARY OF  2016/17 UNACHIEVED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KEY PERFORMANCE INDICATORS </a:t>
            </a:r>
          </a:p>
          <a:p>
            <a:pPr algn="l"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4772831"/>
              </p:ext>
            </p:extLst>
          </p:nvPr>
        </p:nvGraphicFramePr>
        <p:xfrm>
          <a:off x="275478" y="1068870"/>
          <a:ext cx="8623796" cy="47741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8564"/>
                <a:gridCol w="3414789"/>
                <a:gridCol w="453044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NO.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INDICATOR</a:t>
                      </a:r>
                      <a:r>
                        <a:rPr lang="en-ZA" sz="1800" baseline="0" dirty="0" smtClean="0">
                          <a:effectLst/>
                        </a:rPr>
                        <a:t> </a:t>
                      </a:r>
                      <a:r>
                        <a:rPr lang="en-ZA" sz="1800" dirty="0" smtClean="0">
                          <a:effectLst/>
                        </a:rPr>
                        <a:t>TARGET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REASONS FOR NON-ACHIEVEMENT</a:t>
                      </a:r>
                      <a:r>
                        <a:rPr lang="en-ZA" sz="1800" baseline="0" dirty="0" smtClean="0">
                          <a:effectLst/>
                        </a:rPr>
                        <a:t> 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892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Implementation </a:t>
                      </a:r>
                      <a:r>
                        <a:rPr lang="en-US" sz="16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of the prioritized culture change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recommendations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Project deferred due</a:t>
                      </a:r>
                      <a:r>
                        <a:rPr lang="en-ZA" sz="18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to change in approach. </a:t>
                      </a:r>
                    </a:p>
                  </a:txBody>
                  <a:tcPr marL="42167" marR="42167" marT="0" marB="0"/>
                </a:tc>
              </a:tr>
              <a:tr h="879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Implementation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of c</a:t>
                      </a: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ross 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border user charges as a new revenue stream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implementation of the cross border user charges as new revenue required consultation with various stakeholders including the National Treasury, the DoT, SANRAL and other Departments and entities. </a:t>
                      </a:r>
                      <a:b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Agency under-estimated the level of engagements and the extent to which the project is not entirely within the control or influence of the Agency. Socio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economic impact assessment to be conducted as part of the consultation processes during 2017/18 financial year.  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167" marR="42167" marT="0" marB="0"/>
                </a:tc>
              </a:tr>
              <a:tr h="879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Draft legislative proposal  on cross-border user charges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616530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1FE5E23-F356-6645-BE7D-19E4156C75F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7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39574" y="215324"/>
            <a:ext cx="7759700" cy="837412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cs typeface="Arial"/>
              </a:rPr>
              <a:t>UNAUDITED SUMMARY OF  2016/17 UNACHIEVED KEY PERFORMANCE INDICATORS </a:t>
            </a:r>
          </a:p>
          <a:p>
            <a:pPr algn="l"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2301291"/>
              </p:ext>
            </p:extLst>
          </p:nvPr>
        </p:nvGraphicFramePr>
        <p:xfrm>
          <a:off x="251520" y="1196752"/>
          <a:ext cx="8623796" cy="47016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8564"/>
                <a:gridCol w="3414789"/>
                <a:gridCol w="4530443"/>
              </a:tblGrid>
              <a:tr h="380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NO.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INDICATOR</a:t>
                      </a:r>
                      <a:r>
                        <a:rPr lang="en-ZA" sz="1800" baseline="0" dirty="0" smtClean="0">
                          <a:effectLst/>
                        </a:rPr>
                        <a:t> </a:t>
                      </a:r>
                      <a:r>
                        <a:rPr lang="en-ZA" sz="1800" dirty="0" smtClean="0">
                          <a:effectLst/>
                        </a:rPr>
                        <a:t>TARGET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REASONS FOR NON-ACHIEVEMENT</a:t>
                      </a:r>
                      <a:r>
                        <a:rPr lang="en-ZA" sz="1800" baseline="0" dirty="0" smtClean="0">
                          <a:effectLst/>
                        </a:rPr>
                        <a:t> 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475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Development and piloting of the  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new permit system at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H/O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Project delayed due</a:t>
                      </a:r>
                      <a:r>
                        <a:rPr lang="en-ZA" sz="1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to change in approach. Decision to start with the </a:t>
                      </a:r>
                      <a:r>
                        <a:rPr lang="en-ZA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enterprise architecture led</a:t>
                      </a:r>
                      <a:r>
                        <a:rPr lang="en-ZA" sz="1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to the project being deferred. </a:t>
                      </a:r>
                      <a:r>
                        <a:rPr lang="en-ZA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323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Upgraded Technology Platforms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target on virtualization of the server environment has not been achieved due to various unforeseen internal and external challenges in the acquisition value-chain</a:t>
                      </a:r>
                      <a:endParaRPr lang="en-Z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7" marR="42167" marT="0" marB="0"/>
                </a:tc>
              </a:tr>
              <a:tr h="152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en-Z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Piloting</a:t>
                      </a:r>
                      <a:r>
                        <a:rPr lang="en-US" sz="16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of Market Access Regulation tool on 3 corridors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Pilot</a:t>
                      </a:r>
                      <a:r>
                        <a:rPr lang="en-US" sz="1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for the third country not achieved as the targeted country (Zambia) still awaiting  finalization of the National Policy on Routing. Passenger transport liberalized. 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3D64730-F06E-904B-833B-78396B0F52E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9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 strateg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4221088"/>
            <a:ext cx="78136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Facilitators of Strategy Implementation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2016 strateg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-243408"/>
            <a:ext cx="9144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02887" y="4365104"/>
            <a:ext cx="4011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b="1" i="1" dirty="0" smtClean="0">
                <a:latin typeface="Arial" charset="0"/>
                <a:cs typeface="Arial" charset="0"/>
              </a:rPr>
              <a:t>Board of Directors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748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15616" y="260647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latin typeface="Arial"/>
                <a:ea typeface="+mn-ea"/>
                <a:cs typeface="Arial"/>
              </a:rPr>
              <a:t>C-BRTA BOARD OF DIRECTORS 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836712"/>
            <a:ext cx="8479780" cy="54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 smtClean="0"/>
              <a:t>As per the C-BRT Act, the </a:t>
            </a:r>
            <a:r>
              <a:rPr lang="en-ZA" sz="2000" dirty="0"/>
              <a:t>Board comprises of twelve (12) </a:t>
            </a:r>
            <a:r>
              <a:rPr lang="en-ZA" sz="2000" dirty="0" smtClean="0"/>
              <a:t>members</a:t>
            </a:r>
            <a:r>
              <a:rPr lang="en-ZA" sz="2000" dirty="0"/>
              <a:t> </a:t>
            </a:r>
            <a:r>
              <a:rPr lang="en-ZA" sz="2000" dirty="0" smtClean="0"/>
              <a:t>of whom the </a:t>
            </a:r>
            <a:r>
              <a:rPr lang="en-ZA" sz="2000" dirty="0"/>
              <a:t>Chief Executive Officer is the only Executive Director of the </a:t>
            </a:r>
            <a:r>
              <a:rPr lang="en-ZA" sz="2000" dirty="0" smtClean="0"/>
              <a:t>Board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 smtClean="0"/>
              <a:t>The Board currently  has seven(7) members and therefore five(5) vacancies exists. The process of filling the vacancies are underway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/>
              <a:t>The Board’s period of appointment is three (3) years </a:t>
            </a:r>
            <a:r>
              <a:rPr lang="en-ZA" sz="2000" dirty="0" smtClean="0"/>
              <a:t>and </a:t>
            </a:r>
            <a:r>
              <a:rPr lang="en-ZA" sz="2000" dirty="0"/>
              <a:t>the members may be re-appointed by the Minister for a further period of three (3) years</a:t>
            </a:r>
            <a:r>
              <a:rPr lang="en-ZA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/>
              <a:t>The Board </a:t>
            </a:r>
            <a:r>
              <a:rPr lang="en-ZA" sz="2000" dirty="0" smtClean="0"/>
              <a:t>has a Board </a:t>
            </a:r>
            <a:r>
              <a:rPr lang="en-ZA" sz="2000" dirty="0"/>
              <a:t>Charter </a:t>
            </a:r>
            <a:r>
              <a:rPr lang="en-ZA" sz="2000" dirty="0" smtClean="0"/>
              <a:t>which clearly outlines its duties </a:t>
            </a:r>
            <a:r>
              <a:rPr lang="en-ZA" sz="2000" dirty="0"/>
              <a:t>and </a:t>
            </a:r>
            <a:r>
              <a:rPr lang="en-ZA" sz="2000" dirty="0" smtClean="0"/>
              <a:t>responsibilities</a:t>
            </a:r>
            <a:endParaRPr lang="en-ZA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 smtClean="0"/>
              <a:t>The Board have a signed Performance Agreement with the Minister of Transport which clearly articulate the shareholder’s expectations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 smtClean="0"/>
              <a:t>Board appraisal was last conducted in May 2015 and the appraisal of the  new Board will be conducted during 1</a:t>
            </a:r>
            <a:r>
              <a:rPr lang="en-ZA" sz="2000" baseline="30000" dirty="0" smtClean="0"/>
              <a:t>st</a:t>
            </a:r>
            <a:r>
              <a:rPr lang="en-ZA" sz="2000" dirty="0" smtClean="0"/>
              <a:t> quarter of the current financial year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 smtClean="0"/>
              <a:t>Board comprises of 5 Committees ( Audit &amp; Risk, Remuneration Committee, Social and Ethics Committee, Procurement Committee and Regulatory Committee 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 smtClean="0"/>
              <a:t>Audit &amp; Risk Committee is constituted of Board members and Independent Members.</a:t>
            </a:r>
          </a:p>
          <a:p>
            <a:pPr marL="0" indent="0" algn="just">
              <a:buNone/>
            </a:pPr>
            <a:fld id="{C09AF4DE-9288-B944-AB3F-A7951F33C491}" type="slidenum">
              <a:rPr lang="en-ZA" sz="2000" smtClean="0"/>
              <a:pPr marL="0" indent="0" algn="just">
                <a:buNone/>
              </a:pPr>
              <a:t>39</a:t>
            </a:fld>
            <a:endParaRPr lang="en-ZA" sz="2000" dirty="0"/>
          </a:p>
          <a:p>
            <a:pPr marL="0" indent="0" algn="just">
              <a:buNone/>
            </a:pPr>
            <a:endParaRPr lang="en-ZA" sz="2000" dirty="0"/>
          </a:p>
          <a:p>
            <a:pPr marL="0" indent="0">
              <a:buNone/>
            </a:pPr>
            <a:endParaRPr lang="en-ZA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ZA" sz="2000" b="1" i="1" dirty="0"/>
              <a:t>	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294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03034"/>
            <a:ext cx="8317681" cy="4918254"/>
          </a:xfrm>
        </p:spPr>
        <p:txBody>
          <a:bodyPr lIns="82945" tIns="41473" rIns="82945" bIns="41473"/>
          <a:lstStyle/>
          <a:p>
            <a:pPr marL="0" indent="0" algn="ctr">
              <a:buNone/>
            </a:pPr>
            <a:r>
              <a:rPr lang="en-ZA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WHY WE EXIST </a:t>
            </a:r>
          </a:p>
          <a:p>
            <a:pPr marL="0" indent="0">
              <a:buNone/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The C-BRTA exists, primarily, for the purpose of licensing commercial cross-border road transport operators. </a:t>
            </a:r>
          </a:p>
          <a:p>
            <a:pPr marL="0" indent="0">
              <a:lnSpc>
                <a:spcPct val="130000"/>
              </a:lnSpc>
              <a:buNone/>
            </a:pP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ZA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endParaRPr lang="en-ZA" sz="22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The champion of free-flowing inter-state operations.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Z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ZA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endParaRPr lang="en-ZA" sz="22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We spearhead the unimpeded flow of inter-state operations thereby facilitating sustainable social and economic development. </a:t>
            </a:r>
            <a:endParaRPr lang="en-US" sz="22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50813" y="260350"/>
            <a:ext cx="7813675" cy="5715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WHO ARE WE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2373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79DD58D-2FC3-CA4C-920A-FEC90C9E0B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191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dirty="0">
                <a:latin typeface="Arial"/>
                <a:cs typeface="Arial"/>
              </a:rPr>
              <a:t>C-BRTA BOARD OF DIRECTORS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298394"/>
              </p:ext>
            </p:extLst>
          </p:nvPr>
        </p:nvGraphicFramePr>
        <p:xfrm>
          <a:off x="387966" y="765473"/>
          <a:ext cx="8479781" cy="3734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88710"/>
                <a:gridCol w="2232248"/>
                <a:gridCol w="2258823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</a:rPr>
                        <a:t>Board Member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>
                          <a:effectLst/>
                        </a:rPr>
                        <a:t>Term of Office </a:t>
                      </a:r>
                      <a:endParaRPr lang="en-US" sz="2000" dirty="0" smtClean="0">
                        <a:effectLst/>
                      </a:endParaRPr>
                    </a:p>
                  </a:txBody>
                  <a:tcPr marL="27561" marR="2756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8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Date of Appointment </a:t>
                      </a:r>
                      <a:endParaRPr lang="en-US" b="1" dirty="0"/>
                    </a:p>
                  </a:txBody>
                  <a:tcPr marL="27561" marR="2756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Date</a:t>
                      </a:r>
                      <a:r>
                        <a:rPr lang="en-US" b="1" baseline="0" dirty="0" smtClean="0"/>
                        <a:t> of termination</a:t>
                      </a:r>
                    </a:p>
                    <a:p>
                      <a:endParaRPr lang="en-US" b="1" dirty="0"/>
                    </a:p>
                  </a:txBody>
                  <a:tcPr marL="27561" marR="2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4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</a:rPr>
                        <a:t>Mr Mosoeunyane </a:t>
                      </a:r>
                      <a:r>
                        <a:rPr lang="en-ZA" sz="1800" dirty="0" smtClean="0">
                          <a:effectLst/>
                        </a:rPr>
                        <a:t>Ramathe (Chairperson)</a:t>
                      </a:r>
                      <a:endParaRPr lang="en-US" sz="1800" dirty="0">
                        <a:effectLst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1</a:t>
                      </a:r>
                      <a:r>
                        <a:rPr lang="en-US" sz="1800" baseline="30000" dirty="0" smtClean="0">
                          <a:effectLst/>
                        </a:rPr>
                        <a:t>st</a:t>
                      </a:r>
                      <a:r>
                        <a:rPr lang="en-US" sz="1800" baseline="0" dirty="0" smtClean="0">
                          <a:effectLst/>
                        </a:rPr>
                        <a:t> May 2016</a:t>
                      </a: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 2019</a:t>
                      </a:r>
                      <a:endParaRPr lang="en-US" sz="1800" dirty="0"/>
                    </a:p>
                  </a:txBody>
                  <a:tcPr/>
                </a:tc>
              </a:tr>
              <a:tr h="510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r>
                        <a:rPr lang="en-ZA" sz="1800" dirty="0" smtClean="0">
                          <a:effectLst/>
                        </a:rPr>
                        <a:t>Prof </a:t>
                      </a:r>
                      <a:r>
                        <a:rPr lang="en-ZA" sz="1800" dirty="0">
                          <a:effectLst/>
                        </a:rPr>
                        <a:t>Jan </a:t>
                      </a:r>
                      <a:r>
                        <a:rPr lang="en-ZA" sz="1800" dirty="0" smtClean="0">
                          <a:effectLst/>
                        </a:rPr>
                        <a:t>Havenga (Deputy </a:t>
                      </a:r>
                      <a:r>
                        <a:rPr lang="en-ZA" sz="1800" dirty="0">
                          <a:effectLst/>
                        </a:rPr>
                        <a:t>Chairperson)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May 2016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 2019</a:t>
                      </a:r>
                      <a:endParaRPr lang="en-US" sz="1800" dirty="0"/>
                    </a:p>
                  </a:txBody>
                  <a:tcPr/>
                </a:tc>
              </a:tr>
              <a:tr h="33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</a:rPr>
                        <a:t>Mr </a:t>
                      </a: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Moses Cyril 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</a:rPr>
                        <a:t>Scott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April 2014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June 2017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Ms Ignatia </a:t>
                      </a:r>
                      <a:r>
                        <a:rPr lang="en-ZA" sz="1800" dirty="0">
                          <a:effectLst/>
                        </a:rPr>
                        <a:t>Sekonyela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May 2016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 2019</a:t>
                      </a:r>
                      <a:endParaRPr lang="en-US" sz="1800" dirty="0"/>
                    </a:p>
                  </a:txBody>
                  <a:tcPr/>
                </a:tc>
              </a:tr>
              <a:tr h="33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Mr Raymond </a:t>
                      </a:r>
                      <a:r>
                        <a:rPr lang="en-ZA" sz="1800" dirty="0">
                          <a:effectLst/>
                        </a:rPr>
                        <a:t>Baloyi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May 2016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 2019</a:t>
                      </a:r>
                      <a:endParaRPr lang="en-US" sz="1800" dirty="0"/>
                    </a:p>
                  </a:txBody>
                  <a:tcPr/>
                </a:tc>
              </a:tr>
              <a:tr h="33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Mr Lucky </a:t>
                      </a:r>
                      <a:r>
                        <a:rPr lang="en-ZA" sz="1800" dirty="0">
                          <a:effectLst/>
                        </a:rPr>
                        <a:t>Thekisho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May 2016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 2019 </a:t>
                      </a:r>
                      <a:endParaRPr lang="en-US" sz="1800" dirty="0"/>
                    </a:p>
                  </a:txBody>
                  <a:tcPr/>
                </a:tc>
              </a:tr>
              <a:tr h="33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Ms Keitumetse </a:t>
                      </a:r>
                      <a:r>
                        <a:rPr lang="en-ZA" sz="1800" dirty="0">
                          <a:effectLst/>
                        </a:rPr>
                        <a:t>Mahlangu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May 2016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1" marR="27561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 2019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6247073"/>
              </p:ext>
            </p:extLst>
          </p:nvPr>
        </p:nvGraphicFramePr>
        <p:xfrm>
          <a:off x="251520" y="4509120"/>
          <a:ext cx="8623795" cy="172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524"/>
                <a:gridCol w="282747"/>
                <a:gridCol w="4170524"/>
              </a:tblGrid>
              <a:tr h="329928">
                <a:tc gridSpan="3"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List</a:t>
                      </a:r>
                      <a:r>
                        <a:rPr lang="en-ZA" b="1" baseline="0" dirty="0" smtClean="0"/>
                        <a:t> of Regular and Special meetings held in 2016/17 financial year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11822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9 Board meetings,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8 Audit &amp; Risk Committee Meetings,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8 Remuneration Committee Meetings,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2 Procurement Committee Meetings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5 Regulatory Committee Meetings 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7 Regulatory Hearings.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Z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630932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5752D45-3BAC-7C48-AF2A-6745F2D16DC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85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 key challen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93983" y="4221088"/>
            <a:ext cx="58289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b="1" i="1" dirty="0" smtClean="0">
                <a:latin typeface="Arial" charset="0"/>
                <a:cs typeface="Arial" charset="0"/>
              </a:rPr>
              <a:t>Constraints  and Challenges </a:t>
            </a:r>
            <a:endParaRPr lang="en-US" sz="3200" b="1" i="1" dirty="0">
              <a:latin typeface="Arial" charset="0"/>
              <a:cs typeface="Arial" charset="0"/>
            </a:endParaRPr>
          </a:p>
          <a:p>
            <a:pPr algn="r"/>
            <a:endParaRPr lang="en-US" sz="3200" b="1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9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BUDGET RELATED CONSTRAINTS &amp; INTERVENTIONS </a:t>
            </a:r>
            <a:endParaRPr lang="en-US" sz="2200" b="1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4667442"/>
              </p:ext>
            </p:extLst>
          </p:nvPr>
        </p:nvGraphicFramePr>
        <p:xfrm>
          <a:off x="323529" y="908718"/>
          <a:ext cx="8551787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966"/>
                <a:gridCol w="2523478"/>
                <a:gridCol w="5327343"/>
              </a:tblGrid>
              <a:tr h="880069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88484"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ZA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Unsustainable Funding Model </a:t>
                      </a:r>
                    </a:p>
                    <a:p>
                      <a:endParaRPr lang="en-ZA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 for the introduction of cross-border charges developed and consultation in progress with DoT on the project.</a:t>
                      </a:r>
                    </a:p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Team comprising of officials from DoT, C-BRTA and SANRAL established to pursue the levying of cross border charges on foreign vehicles (from a regulatory perspective and as a revenue stream)   </a:t>
                      </a:r>
                    </a:p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FF07D1B-2D23-E244-9537-CEF35418E68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8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  <a:t>BUDGET RELATED CONSTRAINTS &amp; INTERVENTIONS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2235879"/>
              </p:ext>
            </p:extLst>
          </p:nvPr>
        </p:nvGraphicFramePr>
        <p:xfrm>
          <a:off x="395536" y="908719"/>
          <a:ext cx="8479780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64"/>
                <a:gridCol w="2154699"/>
                <a:gridCol w="5630017"/>
              </a:tblGrid>
              <a:tr h="42263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45915"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 refunds on 2011 Regulations – creating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state of technical insolvency and the need to refund Operators an initial liability of R356 million 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Turnaround plan implemented to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business continuity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while servicing the liability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inclusive of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Containment Measures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Generating monthly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surpluses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augment the cash reserves for operator refunds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Negotiations with claimants for staggered refunds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line with the Agency structured cash flow projections; and 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R130 million already refunded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at end of March 2017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Migration of Road Traffic Inspectorate to the RTMC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of Cross Border Charges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pursued as an alternative revenue stream   </a:t>
                      </a:r>
                    </a:p>
                    <a:p>
                      <a:pPr marL="285750" lvl="0" indent="-285750" algn="just">
                        <a:lnSpc>
                          <a:spcPct val="120000"/>
                        </a:lnSpc>
                        <a:buFont typeface="Wingdings" pitchFamily="2" charset="2"/>
                        <a:buChar char="q"/>
                      </a:pPr>
                      <a:endParaRPr lang="en-US" sz="1500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A5ADF60-EF0E-E84C-A675-94EBEAB21B9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115616" y="260648"/>
            <a:ext cx="7759700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OTHER CHALLENGES &amp; INTERVENTIONS </a:t>
            </a:r>
            <a:endParaRPr lang="en-US" sz="2200" b="1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8358405"/>
              </p:ext>
            </p:extLst>
          </p:nvPr>
        </p:nvGraphicFramePr>
        <p:xfrm>
          <a:off x="251519" y="908718"/>
          <a:ext cx="8623798" cy="5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69"/>
                <a:gridCol w="2544727"/>
                <a:gridCol w="5372202"/>
              </a:tblGrid>
              <a:tr h="78166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58894"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State/Lesotho</a:t>
                      </a:r>
                      <a:r>
                        <a:rPr lang="en-ZA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Impasse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Ministerial Task Team comprising of officials from the Department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Transport, C-BRTA, Free State Province, KZN Province and Eastern Cape established to  investigate and recommend a long term solution </a:t>
                      </a:r>
                    </a:p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 engagements with the  officials from the Kingdom of Lesotho with a view of finding a permanent solution </a:t>
                      </a:r>
                    </a:p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with operators associations</a:t>
                      </a:r>
                    </a:p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Memorandum of Understanding (MoU) being developed under the facilitation of the 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SADC Secretariat.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62373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A13B091-A603-184C-A645-760558DC30D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14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6997700" y="3848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800" dirty="0"/>
          </a:p>
        </p:txBody>
      </p:sp>
      <p:pic>
        <p:nvPicPr>
          <p:cNvPr id="2" name="Picture 1" descr="2016 thank yo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38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329" y="846360"/>
            <a:ext cx="8064896" cy="5390952"/>
          </a:xfrm>
        </p:spPr>
        <p:txBody>
          <a:bodyPr lIns="82945" tIns="41473" rIns="82945" bIns="41473"/>
          <a:lstStyle/>
          <a:p>
            <a:pPr marL="87519" indent="0" algn="just">
              <a:lnSpc>
                <a:spcPct val="120000"/>
              </a:lnSpc>
              <a:buClr>
                <a:srgbClr val="000090"/>
              </a:buClr>
              <a:buNone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C-BRTA is established 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terms of C-BRT Act No. 4 of 1998</a:t>
            </a:r>
          </a:p>
          <a:p>
            <a:pPr marL="430419" algn="just">
              <a:lnSpc>
                <a:spcPct val="120000"/>
              </a:lnSpc>
              <a:buClr>
                <a:srgbClr val="000090"/>
              </a:buClr>
              <a:buFont typeface="Wingdings" charset="2"/>
              <a:buChar char="q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900" u="sng" dirty="0" smtClean="0">
                <a:solidFill>
                  <a:srgbClr val="000000"/>
                </a:solidFill>
                <a:latin typeface="Arial"/>
                <a:cs typeface="Arial"/>
              </a:rPr>
              <a:t>eliminate impediments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in the flow of passengers and freight by road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across regional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borders</a:t>
            </a:r>
          </a:p>
          <a:p>
            <a:pPr marL="430419" algn="just">
              <a:lnSpc>
                <a:spcPct val="120000"/>
              </a:lnSpc>
              <a:buClr>
                <a:srgbClr val="000090"/>
              </a:buClr>
              <a:buFont typeface="Wingdings" charset="2"/>
              <a:buChar char="q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To introduce </a:t>
            </a:r>
            <a:r>
              <a:rPr lang="en-US" sz="1900" u="sng" dirty="0" smtClean="0">
                <a:solidFill>
                  <a:srgbClr val="000000"/>
                </a:solidFill>
                <a:latin typeface="Arial"/>
                <a:cs typeface="Arial"/>
              </a:rPr>
              <a:t>regulated competition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 in cross-border passenger transport</a:t>
            </a:r>
          </a:p>
          <a:p>
            <a:pPr marL="430419" algn="just">
              <a:lnSpc>
                <a:spcPct val="120000"/>
              </a:lnSpc>
              <a:buClr>
                <a:srgbClr val="000090"/>
              </a:buClr>
              <a:buFont typeface="Wingdings" charset="2"/>
              <a:buChar char="q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To liberalise </a:t>
            </a:r>
            <a:r>
              <a:rPr lang="en-US" sz="1900" u="sng" dirty="0" smtClean="0">
                <a:solidFill>
                  <a:srgbClr val="000000"/>
                </a:solidFill>
                <a:latin typeface="Arial"/>
                <a:cs typeface="Arial"/>
              </a:rPr>
              <a:t>market access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in the cross-border freight transport</a:t>
            </a:r>
          </a:p>
          <a:p>
            <a:pPr marL="430419" algn="just">
              <a:lnSpc>
                <a:spcPct val="120000"/>
              </a:lnSpc>
              <a:buClr>
                <a:srgbClr val="000090"/>
              </a:buClr>
              <a:buFont typeface="Wingdings" charset="2"/>
              <a:buChar char="q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To reduce </a:t>
            </a:r>
            <a:r>
              <a:rPr lang="en-US" sz="1900" u="sng" dirty="0" smtClean="0">
                <a:solidFill>
                  <a:srgbClr val="000000"/>
                </a:solidFill>
                <a:latin typeface="Arial"/>
                <a:cs typeface="Arial"/>
              </a:rPr>
              <a:t>operational constraints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 for the cross-border road transport industry</a:t>
            </a:r>
          </a:p>
          <a:p>
            <a:pPr marL="430419" algn="just">
              <a:lnSpc>
                <a:spcPct val="120000"/>
              </a:lnSpc>
              <a:buClr>
                <a:srgbClr val="000090"/>
              </a:buClr>
              <a:buFont typeface="Wingdings" charset="2"/>
              <a:buChar char="q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enhance and strengthen the </a:t>
            </a:r>
            <a:r>
              <a:rPr lang="en-US" sz="1900" u="sng" dirty="0">
                <a:solidFill>
                  <a:srgbClr val="000000"/>
                </a:solidFill>
                <a:latin typeface="Arial"/>
                <a:cs typeface="Arial"/>
              </a:rPr>
              <a:t>capacity of public sector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</a:p>
          <a:p>
            <a:pPr marL="430419" algn="just">
              <a:lnSpc>
                <a:spcPct val="120000"/>
              </a:lnSpc>
              <a:buClr>
                <a:srgbClr val="000090"/>
              </a:buClr>
              <a:buFont typeface="Wingdings" charset="2"/>
              <a:buChar char="q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build </a:t>
            </a:r>
            <a:r>
              <a:rPr lang="en-US" sz="1900" u="sng" dirty="0">
                <a:solidFill>
                  <a:srgbClr val="000000"/>
                </a:solidFill>
                <a:latin typeface="Arial"/>
                <a:cs typeface="Arial"/>
              </a:rPr>
              <a:t>industry </a:t>
            </a:r>
            <a:r>
              <a:rPr lang="en-US" sz="1900" u="sng" dirty="0" smtClean="0">
                <a:solidFill>
                  <a:srgbClr val="000000"/>
                </a:solidFill>
                <a:latin typeface="Arial"/>
                <a:cs typeface="Arial"/>
              </a:rPr>
              <a:t>partnerships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 and to empower 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the cross-border road transport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industry.</a:t>
            </a:r>
          </a:p>
          <a:p>
            <a:pPr marL="87519" indent="0" algn="just">
              <a:lnSpc>
                <a:spcPct val="120000"/>
              </a:lnSpc>
              <a:buClr>
                <a:srgbClr val="000090"/>
              </a:buClr>
              <a:buNone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Furthermore, the Agency is geared towards achieving the strategic intent of the SADC Protocol on Transport, Communication and Meteorology.</a:t>
            </a:r>
            <a:endParaRPr lang="en-US" sz="1900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50813" y="260350"/>
            <a:ext cx="7813675" cy="5715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MANDATE &amp; STRATEGIC IMPERATIVES 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373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BE68939-680B-D44F-B9D7-5A54042536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7519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2016 AGM PPT-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4221088"/>
            <a:ext cx="78136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Cross-Border Environment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Informing the strategic setting </a:t>
            </a: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450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C:\CBRTA_map\Maps\Cross Border Roads Agency rou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776864" cy="53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15617" y="260350"/>
            <a:ext cx="8028384" cy="571500"/>
          </a:xfrm>
          <a:prstGeom prst="rect">
            <a:avLst/>
          </a:prstGeom>
          <a:solidFill>
            <a:srgbClr val="EEEC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 CROSS-BORDER ROUTES AND BORDER POSTS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373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6E9F123-F460-F343-9106-FA36B7907F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378676" cy="5112568"/>
          </a:xfrm>
        </p:spPr>
        <p:txBody>
          <a:bodyPr lIns="82945" tIns="41473" rIns="82945" bIns="41473"/>
          <a:lstStyle/>
          <a:p>
            <a:pPr algn="just">
              <a:buFont typeface="Wingdings" charset="2"/>
              <a:buChar char="Ø"/>
            </a:pPr>
            <a:r>
              <a:rPr lang="en-US" sz="1800" dirty="0" smtClean="0">
                <a:latin typeface="Arial"/>
                <a:cs typeface="Arial"/>
              </a:rPr>
              <a:t>There </a:t>
            </a:r>
            <a:r>
              <a:rPr lang="en-US" sz="1800" dirty="0">
                <a:latin typeface="Arial"/>
                <a:cs typeface="Arial"/>
              </a:rPr>
              <a:t>are </a:t>
            </a:r>
            <a:r>
              <a:rPr lang="en-US" sz="1800" dirty="0" smtClean="0">
                <a:latin typeface="Arial"/>
                <a:cs typeface="Arial"/>
              </a:rPr>
              <a:t>53 </a:t>
            </a:r>
            <a:r>
              <a:rPr lang="en-US" sz="1800" dirty="0">
                <a:latin typeface="Arial"/>
                <a:cs typeface="Arial"/>
              </a:rPr>
              <a:t>land border posts between South Africa and neighbouring </a:t>
            </a:r>
            <a:r>
              <a:rPr lang="en-US" sz="1800" dirty="0" smtClean="0">
                <a:latin typeface="Arial"/>
                <a:cs typeface="Arial"/>
              </a:rPr>
              <a:t>countries 19 of which are </a:t>
            </a:r>
            <a:r>
              <a:rPr lang="en-US" sz="1800" dirty="0">
                <a:latin typeface="Arial"/>
                <a:cs typeface="Arial"/>
              </a:rPr>
              <a:t>designated </a:t>
            </a:r>
            <a:r>
              <a:rPr lang="en-US" sz="1800" dirty="0" smtClean="0">
                <a:latin typeface="Arial"/>
                <a:cs typeface="Arial"/>
              </a:rPr>
              <a:t>as commercial </a:t>
            </a:r>
            <a:r>
              <a:rPr lang="en-US" sz="1800" dirty="0">
                <a:latin typeface="Arial"/>
                <a:cs typeface="Arial"/>
              </a:rPr>
              <a:t>border posts;</a:t>
            </a:r>
          </a:p>
          <a:p>
            <a:pPr algn="just"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There are 4 border posts that carry over 70% of the traffic (commercial vehicles and freight) namely Beitbridge, Lebombo, Maseru and </a:t>
            </a:r>
            <a:r>
              <a:rPr lang="en-US" sz="1800" dirty="0" smtClean="0">
                <a:latin typeface="Arial"/>
                <a:cs typeface="Arial"/>
              </a:rPr>
              <a:t>Skilpadshek.</a:t>
            </a:r>
            <a:endParaRPr lang="en-US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These border posts are located in the busiest corridors linking South Africa to the SADC region namely the North-South Corridor, Trans-Kalahari Corridor, Maputo/ N4 </a:t>
            </a:r>
            <a:r>
              <a:rPr lang="en-US" sz="1800" dirty="0" smtClean="0">
                <a:latin typeface="Arial"/>
                <a:cs typeface="Arial"/>
              </a:rPr>
              <a:t>Corridor.</a:t>
            </a:r>
          </a:p>
          <a:p>
            <a:pPr algn="just">
              <a:buFont typeface="Wingdings" pitchFamily="2" charset="2"/>
              <a:buChar char="Ø"/>
            </a:pPr>
            <a:r>
              <a:rPr lang="en-ZA" sz="180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ZA" sz="1800" dirty="0" smtClean="0">
                <a:solidFill>
                  <a:srgbClr val="000000"/>
                </a:solidFill>
                <a:latin typeface="Arial"/>
                <a:cs typeface="Arial"/>
              </a:rPr>
              <a:t>cost </a:t>
            </a:r>
            <a:r>
              <a:rPr lang="en-ZA" sz="1800" dirty="0">
                <a:solidFill>
                  <a:srgbClr val="000000"/>
                </a:solidFill>
                <a:latin typeface="Arial"/>
                <a:cs typeface="Arial"/>
              </a:rPr>
              <a:t>of doing business for </a:t>
            </a:r>
            <a:r>
              <a:rPr lang="en-ZA" sz="1800" dirty="0" smtClean="0">
                <a:solidFill>
                  <a:srgbClr val="000000"/>
                </a:solidFill>
                <a:latin typeface="Arial"/>
                <a:cs typeface="Arial"/>
              </a:rPr>
              <a:t>operators is </a:t>
            </a:r>
            <a:r>
              <a:rPr lang="en-ZA" sz="1800" dirty="0">
                <a:solidFill>
                  <a:srgbClr val="000000"/>
                </a:solidFill>
                <a:latin typeface="Arial"/>
                <a:cs typeface="Arial"/>
              </a:rPr>
              <a:t>impacted on by: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ZA" sz="1600" dirty="0">
                <a:solidFill>
                  <a:srgbClr val="000000"/>
                </a:solidFill>
                <a:latin typeface="Arial"/>
                <a:cs typeface="Arial"/>
              </a:rPr>
              <a:t>Delays at the border posts;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ZA" sz="1600" dirty="0">
                <a:solidFill>
                  <a:srgbClr val="000000"/>
                </a:solidFill>
                <a:latin typeface="Arial"/>
                <a:cs typeface="Arial"/>
              </a:rPr>
              <a:t>Inadequate infrastructure (road, parking) at the border posts ;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ZA" sz="1600" dirty="0">
                <a:solidFill>
                  <a:srgbClr val="000000"/>
                </a:solidFill>
                <a:latin typeface="Arial"/>
                <a:cs typeface="Arial"/>
              </a:rPr>
              <a:t>Frequency of stoppages for law enforcement along the transport corridor; </a:t>
            </a:r>
          </a:p>
          <a:p>
            <a:pPr marL="0" indent="0" algn="just">
              <a:buNone/>
            </a:pPr>
            <a:r>
              <a:rPr lang="en-US" sz="1800" b="1" dirty="0" smtClean="0">
                <a:latin typeface="Arial"/>
                <a:cs typeface="Arial"/>
              </a:rPr>
              <a:t>Key </a:t>
            </a:r>
            <a:r>
              <a:rPr lang="en-US" sz="1800" b="1" dirty="0">
                <a:latin typeface="Arial"/>
                <a:cs typeface="Arial"/>
              </a:rPr>
              <a:t>role players at border posts </a:t>
            </a:r>
            <a:r>
              <a:rPr lang="en-US" sz="1800" b="1" dirty="0" smtClean="0">
                <a:latin typeface="Arial"/>
                <a:cs typeface="Arial"/>
              </a:rPr>
              <a:t>are:</a:t>
            </a:r>
            <a:endParaRPr lang="en-US" sz="1800" b="1" dirty="0"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en-US" sz="1800" dirty="0" smtClean="0">
                <a:latin typeface="Arial"/>
                <a:cs typeface="Arial"/>
              </a:rPr>
              <a:t>DHA (Immigration)/ Border management Agency;</a:t>
            </a:r>
            <a:endParaRPr lang="en-US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en-US" sz="1800" dirty="0" smtClean="0">
                <a:latin typeface="Arial"/>
                <a:cs typeface="Arial"/>
              </a:rPr>
              <a:t>SARS (Customs);</a:t>
            </a:r>
            <a:endParaRPr lang="en-US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en-US" sz="1800" dirty="0" smtClean="0">
                <a:latin typeface="Arial"/>
                <a:cs typeface="Arial"/>
              </a:rPr>
              <a:t>South African Police Service </a:t>
            </a:r>
            <a:r>
              <a:rPr lang="en-US" sz="1800" dirty="0">
                <a:latin typeface="Arial"/>
                <a:cs typeface="Arial"/>
              </a:rPr>
              <a:t>(Border Police</a:t>
            </a:r>
            <a:r>
              <a:rPr lang="en-US" sz="1800" dirty="0" smtClean="0">
                <a:latin typeface="Arial"/>
                <a:cs typeface="Arial"/>
              </a:rPr>
              <a:t>);</a:t>
            </a:r>
            <a:endParaRPr lang="en-US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Agriculture, Forestry and </a:t>
            </a:r>
            <a:r>
              <a:rPr lang="en-US" sz="1800" dirty="0" smtClean="0">
                <a:latin typeface="Arial"/>
                <a:cs typeface="Arial"/>
              </a:rPr>
              <a:t>Fisheries;</a:t>
            </a:r>
            <a:endParaRPr lang="en-US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Port  </a:t>
            </a:r>
            <a:r>
              <a:rPr lang="en-US" sz="1800" dirty="0" smtClean="0">
                <a:latin typeface="Arial"/>
                <a:cs typeface="Arial"/>
              </a:rPr>
              <a:t>Health;</a:t>
            </a:r>
            <a:endParaRPr lang="en-US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State Security </a:t>
            </a:r>
            <a:r>
              <a:rPr lang="en-US" sz="1800" dirty="0" smtClean="0">
                <a:latin typeface="Arial"/>
                <a:cs typeface="Arial"/>
              </a:rPr>
              <a:t>Agency.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fld id="{C4222515-2855-9742-B75E-A5FA4EBF6AEB}" type="slidenum">
              <a:rPr lang="en-US" sz="1800" smtClean="0">
                <a:latin typeface="Arial"/>
                <a:cs typeface="Arial"/>
              </a:rPr>
              <a:pPr marL="0" indent="0" algn="just">
                <a:buNone/>
              </a:pPr>
              <a:t>8</a:t>
            </a:fld>
            <a:endParaRPr lang="en-US" sz="1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47249" y="116632"/>
            <a:ext cx="7813675" cy="5715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BORDER AND CORRIDOR ENVIRONMENT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279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867" y="908720"/>
            <a:ext cx="8208912" cy="5112568"/>
          </a:xfrm>
        </p:spPr>
        <p:txBody>
          <a:bodyPr lIns="82945" tIns="41473" rIns="82945" bIns="41473"/>
          <a:lstStyle/>
          <a:p>
            <a:pPr algn="just">
              <a:lnSpc>
                <a:spcPct val="130000"/>
              </a:lnSpc>
              <a:buFont typeface="Wingdings" charset="2"/>
              <a:buChar char="Ø"/>
            </a:pPr>
            <a:r>
              <a:rPr lang="en-US" sz="2000" dirty="0" smtClean="0">
                <a:latin typeface="Arial"/>
                <a:cs typeface="Arial"/>
              </a:rPr>
              <a:t>As a player in the regional environment, the cross-border industry is affected by what happens in the region and globally (e.g. United Kingdom’s decision to leave European Union, Brexit vote, etc.);</a:t>
            </a:r>
          </a:p>
          <a:p>
            <a:pPr algn="just">
              <a:lnSpc>
                <a:spcPct val="130000"/>
              </a:lnSpc>
              <a:buFont typeface="Wingdings" charset="2"/>
              <a:buChar char="Ø"/>
            </a:pPr>
            <a:r>
              <a:rPr lang="en-ZA" sz="2000" dirty="0" smtClean="0">
                <a:latin typeface="Arial"/>
                <a:cs typeface="Arial"/>
              </a:rPr>
              <a:t>The </a:t>
            </a:r>
            <a:r>
              <a:rPr lang="en-ZA" sz="2000" dirty="0">
                <a:latin typeface="Arial"/>
                <a:cs typeface="Arial"/>
              </a:rPr>
              <a:t>National Development Plan (NDP) </a:t>
            </a:r>
            <a:r>
              <a:rPr lang="en-ZA" sz="2000" dirty="0" smtClean="0">
                <a:latin typeface="Arial"/>
                <a:cs typeface="Arial"/>
              </a:rPr>
              <a:t>articulates the importance of promoting intra-Africa trade through cross-border transport movements;</a:t>
            </a:r>
            <a:endParaRPr lang="en-ZA" sz="2000" dirty="0">
              <a:latin typeface="Arial"/>
              <a:cs typeface="Arial"/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Africa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is riddled with inexplicable barriers to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trade and therefore constraining its economic growth – Intra-SADC trade is very low;</a:t>
            </a:r>
          </a:p>
          <a:p>
            <a:pPr algn="just">
              <a:lnSpc>
                <a:spcPct val="130000"/>
              </a:lnSpc>
              <a:buFont typeface="Wingdings" charset="2"/>
              <a:buChar char="Ø"/>
            </a:pPr>
            <a:r>
              <a:rPr lang="en-ZA" sz="2000" dirty="0" smtClean="0">
                <a:latin typeface="Arial"/>
                <a:cs typeface="Arial"/>
              </a:rPr>
              <a:t>The NDP </a:t>
            </a:r>
            <a:r>
              <a:rPr lang="en-ZA" sz="2000" dirty="0">
                <a:latin typeface="Arial"/>
                <a:cs typeface="Arial"/>
              </a:rPr>
              <a:t>amplifies the importance of global economic shifts, technology, globalisation, climate change and African economic growth as notable trends for South Africa</a:t>
            </a:r>
            <a:r>
              <a:rPr lang="en-ZA" sz="2000" dirty="0" smtClean="0">
                <a:latin typeface="Arial"/>
                <a:cs typeface="Arial"/>
              </a:rPr>
              <a:t>.</a:t>
            </a:r>
            <a:endParaRPr lang="en-ZA" sz="20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1550" y="260350"/>
            <a:ext cx="7813675" cy="5715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SOCIO-ECONOMIC ENVIRONMENT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1653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2EF71C2-7A51-624F-AA6F-1950D6C8136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9980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9tDQ5ZAqPwePYAZ2n8i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61143</TotalTime>
  <Words>3760</Words>
  <Application>Microsoft Office PowerPoint</Application>
  <PresentationFormat>On-screen Show (4:3)</PresentationFormat>
  <Paragraphs>586</Paragraphs>
  <Slides>45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Microsoft Office Excel 97-2003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ARTFX 2000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Dries</dc:creator>
  <cp:lastModifiedBy>PUMZA</cp:lastModifiedBy>
  <cp:revision>1168</cp:revision>
  <cp:lastPrinted>2017-04-20T15:33:42Z</cp:lastPrinted>
  <dcterms:created xsi:type="dcterms:W3CDTF">2013-03-19T09:11:59Z</dcterms:created>
  <dcterms:modified xsi:type="dcterms:W3CDTF">2017-05-15T13:10:31Z</dcterms:modified>
</cp:coreProperties>
</file>