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64"/>
  </p:notesMasterIdLst>
  <p:handoutMasterIdLst>
    <p:handoutMasterId r:id="rId65"/>
  </p:handoutMasterIdLst>
  <p:sldIdLst>
    <p:sldId id="257" r:id="rId2"/>
    <p:sldId id="259" r:id="rId3"/>
    <p:sldId id="261" r:id="rId4"/>
    <p:sldId id="450" r:id="rId5"/>
    <p:sldId id="452" r:id="rId6"/>
    <p:sldId id="407" r:id="rId7"/>
    <p:sldId id="408" r:id="rId8"/>
    <p:sldId id="262" r:id="rId9"/>
    <p:sldId id="394" r:id="rId10"/>
    <p:sldId id="395" r:id="rId11"/>
    <p:sldId id="414" r:id="rId12"/>
    <p:sldId id="265" r:id="rId13"/>
    <p:sldId id="412" r:id="rId14"/>
    <p:sldId id="415" r:id="rId15"/>
    <p:sldId id="416" r:id="rId16"/>
    <p:sldId id="417" r:id="rId17"/>
    <p:sldId id="418" r:id="rId18"/>
    <p:sldId id="413" r:id="rId19"/>
    <p:sldId id="419" r:id="rId20"/>
    <p:sldId id="420" r:id="rId21"/>
    <p:sldId id="274" r:id="rId22"/>
    <p:sldId id="398" r:id="rId23"/>
    <p:sldId id="427" r:id="rId24"/>
    <p:sldId id="421" r:id="rId25"/>
    <p:sldId id="422" r:id="rId26"/>
    <p:sldId id="428" r:id="rId27"/>
    <p:sldId id="423" r:id="rId28"/>
    <p:sldId id="324" r:id="rId29"/>
    <p:sldId id="400" r:id="rId30"/>
    <p:sldId id="424" r:id="rId31"/>
    <p:sldId id="425" r:id="rId32"/>
    <p:sldId id="426" r:id="rId33"/>
    <p:sldId id="429" r:id="rId34"/>
    <p:sldId id="430" r:id="rId35"/>
    <p:sldId id="401" r:id="rId36"/>
    <p:sldId id="337" r:id="rId37"/>
    <p:sldId id="404" r:id="rId38"/>
    <p:sldId id="431" r:id="rId39"/>
    <p:sldId id="432" r:id="rId40"/>
    <p:sldId id="433" r:id="rId41"/>
    <p:sldId id="434" r:id="rId42"/>
    <p:sldId id="435" r:id="rId43"/>
    <p:sldId id="436" r:id="rId44"/>
    <p:sldId id="405" r:id="rId45"/>
    <p:sldId id="437" r:id="rId46"/>
    <p:sldId id="350" r:id="rId47"/>
    <p:sldId id="402" r:id="rId48"/>
    <p:sldId id="438" r:id="rId49"/>
    <p:sldId id="403" r:id="rId50"/>
    <p:sldId id="356" r:id="rId51"/>
    <p:sldId id="439" r:id="rId52"/>
    <p:sldId id="440" r:id="rId53"/>
    <p:sldId id="441" r:id="rId54"/>
    <p:sldId id="442" r:id="rId55"/>
    <p:sldId id="443" r:id="rId56"/>
    <p:sldId id="444" r:id="rId57"/>
    <p:sldId id="445" r:id="rId58"/>
    <p:sldId id="446" r:id="rId59"/>
    <p:sldId id="447" r:id="rId60"/>
    <p:sldId id="448" r:id="rId61"/>
    <p:sldId id="358" r:id="rId62"/>
    <p:sldId id="389" r:id="rId6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31" autoAdjust="0"/>
  </p:normalViewPr>
  <p:slideViewPr>
    <p:cSldViewPr>
      <p:cViewPr>
        <p:scale>
          <a:sx n="60" d="100"/>
          <a:sy n="60" d="100"/>
        </p:scale>
        <p:origin x="160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E1ED1C5-4377-4C83-BBBA-6A6B07BBC90F}" type="datetimeFigureOut">
              <a:rPr lang="en-ZA" smtClean="0"/>
              <a:pPr/>
              <a:t>2017/04/26</a:t>
            </a:fld>
            <a:endParaRPr lang="en-ZA"/>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0E936E9-F42A-4D53-BB08-7C1FFE85FFB0}"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2C1E4269-A14A-464D-839E-1B7197633F85}" type="datetimeFigureOut">
              <a:rPr lang="en-ZA" smtClean="0"/>
              <a:pPr/>
              <a:t>2017/04/26</a:t>
            </a:fld>
            <a:endParaRPr lang="en-ZA"/>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A8639948-6999-49FD-9FA8-2A55FD964DDF}"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7</a:t>
            </a:fld>
            <a:endParaRPr lang="en-ZA"/>
          </a:p>
        </p:txBody>
      </p:sp>
    </p:spTree>
    <p:extLst>
      <p:ext uri="{BB962C8B-B14F-4D97-AF65-F5344CB8AC3E}">
        <p14:creationId xmlns:p14="http://schemas.microsoft.com/office/powerpoint/2010/main" val="285667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60</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19590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51</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04349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231458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54</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406700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14656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56</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41672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57</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70509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58</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83295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59</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26-Apr-17</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2250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648072"/>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2898775" y="6356350"/>
            <a:ext cx="35052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16688" y="6376988"/>
            <a:ext cx="19812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a:prstGeom prst="rect">
            <a:avLst/>
          </a:prstGeom>
        </p:spPr>
        <p:txBody>
          <a:bodyPr vert="eaVert"/>
          <a:lstStyle/>
          <a:p>
            <a:r>
              <a:rPr lang="en-US"/>
              <a:t>Click to edit Master title style</a:t>
            </a:r>
            <a:endParaRPr lang="en-ZA" dirty="0"/>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0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3200">
                <a:solidFill>
                  <a:schemeClr val="bg1"/>
                </a:solidFill>
              </a:defRPr>
            </a:lvl1pPr>
          </a:lstStyle>
          <a:p>
            <a:r>
              <a:rPr lang="en-US"/>
              <a:t>Click to edit Master title style</a:t>
            </a:r>
            <a:endParaRPr lang="en-Z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12"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13"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706090"/>
          </a:xfrm>
          <a:prstGeom prst="rect">
            <a:avLst/>
          </a:prstGeom>
        </p:spPr>
        <p:txBody>
          <a:bodyPr/>
          <a:lstStyle>
            <a:lvl1pPr>
              <a:defRPr sz="3600">
                <a:solidFill>
                  <a:schemeClr val="bg1"/>
                </a:solidFill>
              </a:defRPr>
            </a:lvl1pPr>
          </a:lstStyle>
          <a:p>
            <a:r>
              <a:rPr lang="en-US"/>
              <a:t>Click to edit Master title style</a:t>
            </a:r>
            <a:endParaRPr lang="en-ZA"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8" name="Slide Number Placeholder 8"/>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634082"/>
          </a:xfrm>
          <a:prstGeom prst="rect">
            <a:avLst/>
          </a:prstGeom>
        </p:spPr>
        <p:txBody>
          <a:bodyPr/>
          <a:lstStyle>
            <a:lvl1pPr>
              <a:defRPr sz="3200">
                <a:solidFill>
                  <a:schemeClr val="bg1"/>
                </a:solidFill>
              </a:defRPr>
            </a:lvl1pPr>
          </a:lstStyle>
          <a:p>
            <a:r>
              <a:rPr lang="en-US"/>
              <a:t>Click to edit Master title style</a:t>
            </a:r>
            <a:endParaRPr lang="en-Z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034"/>
            <a:ext cx="6275040" cy="707678"/>
          </a:xfrm>
          <a:prstGeom prst="rect">
            <a:avLst/>
          </a:prstGeom>
        </p:spPr>
        <p:txBody>
          <a:bodyPr anchor="b"/>
          <a:lstStyle>
            <a:lvl1pPr algn="ctr">
              <a:defRPr sz="3200" b="1">
                <a:solidFill>
                  <a:schemeClr val="bg1"/>
                </a:solidFill>
              </a:defRPr>
            </a:lvl1pPr>
          </a:lstStyle>
          <a:p>
            <a:r>
              <a:rPr lang="en-US"/>
              <a:t>Click to edit Master title style</a:t>
            </a:r>
            <a:endParaRPr lang="en-ZA"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p:cNvSpPr>
            <a:spLocks noGrp="1"/>
          </p:cNvSpPr>
          <p:nvPr>
            <p:ph type="body" sz="half" idx="2"/>
          </p:nvPr>
        </p:nvSpPr>
        <p:spPr>
          <a:xfrm>
            <a:off x="457200" y="1124744"/>
            <a:ext cx="3008313" cy="50014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dirty="0"/>
          </a:p>
        </p:txBody>
      </p:sp>
      <p:sp>
        <p:nvSpPr>
          <p:cNvPr id="3" name="Picture Placeholder 2"/>
          <p:cNvSpPr>
            <a:spLocks noGrp="1"/>
          </p:cNvSpPr>
          <p:nvPr>
            <p:ph type="pic" idx="1"/>
          </p:nvPr>
        </p:nvSpPr>
        <p:spPr>
          <a:xfrm>
            <a:off x="1792288" y="1124743"/>
            <a:ext cx="5486400" cy="36028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2800">
                <a:solidFill>
                  <a:schemeClr val="bg1"/>
                </a:solidFill>
              </a:defRPr>
            </a:lvl1pPr>
          </a:lstStyle>
          <a:p>
            <a:r>
              <a:rPr lang="en-US"/>
              <a:t>Click to edit Master title style</a:t>
            </a:r>
            <a:endParaRPr lang="en-ZA"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7" descr="NDOH Logo.jpg"/>
          <p:cNvPicPr>
            <a:picLocks noChangeAspect="1"/>
          </p:cNvPicPr>
          <p:nvPr/>
        </p:nvPicPr>
        <p:blipFill>
          <a:blip r:embed="rId14" cstate="print"/>
          <a:srcRect/>
          <a:stretch>
            <a:fillRect/>
          </a:stretch>
        </p:blipFill>
        <p:spPr bwMode="auto">
          <a:xfrm>
            <a:off x="152400" y="5867400"/>
            <a:ext cx="2286000" cy="823913"/>
          </a:xfrm>
          <a:prstGeom prst="rect">
            <a:avLst/>
          </a:prstGeom>
          <a:noFill/>
          <a:ln w="9525">
            <a:noFill/>
            <a:miter lim="800000"/>
            <a:headEnd/>
            <a:tailEnd/>
          </a:ln>
        </p:spPr>
      </p:pic>
      <p:pic>
        <p:nvPicPr>
          <p:cNvPr id="1028" name="Picture 11"/>
          <p:cNvPicPr>
            <a:picLocks noChangeAspect="1" noChangeArrowheads="1"/>
          </p:cNvPicPr>
          <p:nvPr/>
        </p:nvPicPr>
        <p:blipFill>
          <a:blip r:embed="rId15"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72" r:id="rId12"/>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371600"/>
            <a:ext cx="6934200" cy="1200329"/>
          </a:xfrm>
          <a:prstGeom prst="rect">
            <a:avLst/>
          </a:prstGeom>
          <a:noFill/>
        </p:spPr>
        <p:txBody>
          <a:bodyPr wrap="square">
            <a:spAutoFit/>
          </a:bodyPr>
          <a:lstStyle/>
          <a:p>
            <a:pPr algn="ctr" fontAlgn="auto">
              <a:spcBef>
                <a:spcPts val="0"/>
              </a:spcBef>
              <a:spcAft>
                <a:spcPts val="0"/>
              </a:spcAft>
              <a:defRPr/>
            </a:pPr>
            <a:r>
              <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rPr>
              <a:t>Presentation to the Portfolio Committee on Health</a:t>
            </a:r>
          </a:p>
        </p:txBody>
      </p:sp>
      <p:sp>
        <p:nvSpPr>
          <p:cNvPr id="6" name="TextBox 5"/>
          <p:cNvSpPr txBox="1"/>
          <p:nvPr/>
        </p:nvSpPr>
        <p:spPr>
          <a:xfrm>
            <a:off x="2500313" y="4786313"/>
            <a:ext cx="5791200" cy="492443"/>
          </a:xfrm>
          <a:prstGeom prst="rect">
            <a:avLst/>
          </a:prstGeom>
          <a:noFill/>
        </p:spPr>
        <p:txBody>
          <a:bodyPr>
            <a:spAutoFit/>
          </a:bodyPr>
          <a:lstStyle/>
          <a:p>
            <a:pPr algn="ctr" fontAlgn="auto">
              <a:spcBef>
                <a:spcPts val="0"/>
              </a:spcBef>
              <a:spcAft>
                <a:spcPts val="0"/>
              </a:spcAft>
              <a:defRPr/>
            </a:pPr>
            <a:r>
              <a:rPr lang="en-US" sz="2600" b="1" dirty="0">
                <a:solidFill>
                  <a:srgbClr val="003300"/>
                </a:solidFill>
                <a:effectLst>
                  <a:outerShdw blurRad="38100" dist="38100" dir="2700000" algn="tl">
                    <a:srgbClr val="000000">
                      <a:alpha val="43137"/>
                    </a:srgbClr>
                  </a:outerShdw>
                </a:effectLst>
                <a:latin typeface="Arial" pitchFamily="34" charset="0"/>
                <a:cs typeface="Arial" pitchFamily="34" charset="0"/>
              </a:rPr>
              <a:t>4 May 2017</a:t>
            </a: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Annual Performance Plan 2017/18 – 2019/20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1</a:t>
            </a:r>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10</a:t>
            </a:fld>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val="2064752563"/>
              </p:ext>
            </p:extLst>
          </p:nvPr>
        </p:nvGraphicFramePr>
        <p:xfrm>
          <a:off x="114299" y="1219200"/>
          <a:ext cx="8915401" cy="4285107"/>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Coordinate the development and implementation of the Departmental Business Continuity Plan by the 31st of March 2020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Departmental Business Continuity Plan (BCP) developed.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Phase 1 of the BCP developed and disseminated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Self-assessment as per ISO 22300 conducted, and short term corrective action plan implemented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Pre-certification assessment as per ISO 22300 conducted, and medium term corrective actions implemented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Certified and  compliant with ISO 22300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Provide support for effective communication by developing an integrated communication strategy and implementation plan</a:t>
                      </a:r>
                      <a:endParaRPr lang="en-US" sz="1200" kern="1200" dirty="0">
                        <a:solidFill>
                          <a:schemeClr val="tx1"/>
                        </a:solidFill>
                        <a:latin typeface="Arial"/>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endParaRPr lang="en-GB"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Number of communication interventions implemented</a:t>
                      </a:r>
                      <a:endParaRPr lang="en-US" sz="1200" kern="1200" dirty="0">
                        <a:solidFill>
                          <a:schemeClr val="tx1"/>
                        </a:solidFill>
                        <a:latin typeface="Arial"/>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52 Communication interventions implemented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56 </a:t>
                      </a:r>
                      <a:br>
                        <a:rPr lang="en-GB" sz="1200" kern="1200" dirty="0">
                          <a:solidFill>
                            <a:schemeClr val="tx1"/>
                          </a:solidFill>
                          <a:latin typeface="Arial"/>
                          <a:ea typeface="Times New Roman"/>
                          <a:cs typeface="Times New Roman"/>
                        </a:rPr>
                      </a:br>
                      <a:r>
                        <a:rPr lang="en-GB" sz="1200" kern="1200" dirty="0">
                          <a:solidFill>
                            <a:schemeClr val="tx1"/>
                          </a:solidFill>
                          <a:latin typeface="Arial"/>
                          <a:ea typeface="Times New Roman"/>
                          <a:cs typeface="Times New Roman"/>
                        </a:rPr>
                        <a:t>Communication interventions implemented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60 </a:t>
                      </a:r>
                      <a:br>
                        <a:rPr lang="en-GB" sz="1200" kern="1200" dirty="0">
                          <a:solidFill>
                            <a:schemeClr val="tx1"/>
                          </a:solidFill>
                          <a:latin typeface="Arial"/>
                          <a:ea typeface="Times New Roman"/>
                          <a:cs typeface="Times New Roman"/>
                        </a:rPr>
                      </a:br>
                      <a:r>
                        <a:rPr lang="en-GB" sz="1200" kern="1200" dirty="0">
                          <a:solidFill>
                            <a:schemeClr val="tx1"/>
                          </a:solidFill>
                          <a:latin typeface="Arial"/>
                          <a:ea typeface="Times New Roman"/>
                          <a:cs typeface="Times New Roman"/>
                        </a:rPr>
                        <a:t>Communication interventions implemented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62 </a:t>
                      </a:r>
                      <a:br>
                        <a:rPr lang="en-GB" sz="1200" kern="1200" dirty="0">
                          <a:solidFill>
                            <a:schemeClr val="tx1"/>
                          </a:solidFill>
                          <a:latin typeface="Arial"/>
                          <a:ea typeface="Times New Roman"/>
                          <a:cs typeface="Times New Roman"/>
                        </a:rPr>
                      </a:br>
                      <a:r>
                        <a:rPr lang="en-GB" sz="1200" kern="1200" dirty="0">
                          <a:solidFill>
                            <a:schemeClr val="tx1"/>
                          </a:solidFill>
                          <a:latin typeface="Arial"/>
                          <a:ea typeface="Times New Roman"/>
                          <a:cs typeface="Times New Roman"/>
                        </a:rPr>
                        <a:t>Communication interventions implemented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917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1</a:t>
            </a:r>
          </a:p>
        </p:txBody>
      </p:sp>
      <p:graphicFrame>
        <p:nvGraphicFramePr>
          <p:cNvPr id="9" name="Content Placeholder 6"/>
          <p:cNvGraphicFramePr>
            <a:graphicFrameLocks/>
          </p:cNvGraphicFramePr>
          <p:nvPr>
            <p:extLst>
              <p:ext uri="{D42A27DB-BD31-4B8C-83A1-F6EECF244321}">
                <p14:modId xmlns:p14="http://schemas.microsoft.com/office/powerpoint/2010/main" val="206761431"/>
              </p:ext>
            </p:extLst>
          </p:nvPr>
        </p:nvGraphicFramePr>
        <p:xfrm>
          <a:off x="342899" y="1143000"/>
          <a:ext cx="8572501" cy="2074446"/>
        </p:xfrm>
        <a:graphic>
          <a:graphicData uri="http://schemas.openxmlformats.org/drawingml/2006/table">
            <a:tbl>
              <a:tblPr/>
              <a:tblGrid>
                <a:gridCol w="2038689">
                  <a:extLst>
                    <a:ext uri="{9D8B030D-6E8A-4147-A177-3AD203B41FA5}">
                      <a16:colId xmlns:a16="http://schemas.microsoft.com/office/drawing/2014/main" val="20001"/>
                    </a:ext>
                  </a:extLst>
                </a:gridCol>
                <a:gridCol w="1781949">
                  <a:extLst>
                    <a:ext uri="{9D8B030D-6E8A-4147-A177-3AD203B41FA5}">
                      <a16:colId xmlns:a16="http://schemas.microsoft.com/office/drawing/2014/main" val="20002"/>
                    </a:ext>
                  </a:extLst>
                </a:gridCol>
                <a:gridCol w="1697094">
                  <a:extLst>
                    <a:ext uri="{9D8B030D-6E8A-4147-A177-3AD203B41FA5}">
                      <a16:colId xmlns:a16="http://schemas.microsoft.com/office/drawing/2014/main" val="20003"/>
                    </a:ext>
                  </a:extLst>
                </a:gridCol>
                <a:gridCol w="1442530">
                  <a:extLst>
                    <a:ext uri="{9D8B030D-6E8A-4147-A177-3AD203B41FA5}">
                      <a16:colId xmlns:a16="http://schemas.microsoft.com/office/drawing/2014/main" val="20004"/>
                    </a:ext>
                  </a:extLst>
                </a:gridCol>
                <a:gridCol w="1612239">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gn="l" defTabSz="914400" rtl="0" eaLnBrk="1" latinLnBrk="0" hangingPunct="1">
                        <a:lnSpc>
                          <a:spcPct val="115000"/>
                        </a:lnSpc>
                        <a:spcBef>
                          <a:spcPts val="0"/>
                        </a:spcBef>
                        <a:spcAft>
                          <a:spcPts val="0"/>
                        </a:spcAft>
                      </a:pPr>
                      <a:r>
                        <a:rPr lang="en-GB" sz="1200" kern="1200" dirty="0" err="1">
                          <a:solidFill>
                            <a:schemeClr val="tx1"/>
                          </a:solidFill>
                          <a:latin typeface="Arial"/>
                          <a:ea typeface="Times New Roman"/>
                          <a:cs typeface="Times New Roman"/>
                        </a:rPr>
                        <a:t>NDoH</a:t>
                      </a:r>
                      <a:r>
                        <a:rPr lang="en-GB" sz="1200" kern="1200" dirty="0">
                          <a:solidFill>
                            <a:schemeClr val="tx1"/>
                          </a:solidFill>
                          <a:latin typeface="Arial"/>
                          <a:ea typeface="Times New Roman"/>
                          <a:cs typeface="Times New Roman"/>
                        </a:rPr>
                        <a:t> vacancy rate</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&lt;10 %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Percentage of Senior Managers that have entered into Performance agreements with their supervisors</a:t>
                      </a:r>
                      <a:endParaRPr lang="en-US" sz="1200" kern="1200" dirty="0">
                        <a:solidFill>
                          <a:schemeClr val="tx1"/>
                        </a:solidFill>
                        <a:latin typeface="Arial"/>
                        <a:ea typeface="Times New Roman"/>
                        <a:cs typeface="Times New Roman"/>
                      </a:endParaRPr>
                    </a:p>
                  </a:txBody>
                  <a:tcPr marL="36195" marR="3619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98%</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100 %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100%</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100%</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11</a:t>
            </a:fld>
            <a:endParaRPr lang="en-ZA" dirty="0"/>
          </a:p>
        </p:txBody>
      </p:sp>
    </p:spTree>
    <p:extLst>
      <p:ext uri="{BB962C8B-B14F-4D97-AF65-F5344CB8AC3E}">
        <p14:creationId xmlns:p14="http://schemas.microsoft.com/office/powerpoint/2010/main" val="2673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a:t>PROGRAMME 2 - </a:t>
            </a:r>
            <a:r>
              <a:rPr lang="en-GB" sz="2400" b="1" dirty="0"/>
              <a:t>NATIONAL HEALTH INSURANCE, HEALTH PLANNING AND SYSTEMS ENABLEMENT</a:t>
            </a:r>
            <a:endParaRPr lang="en-ZA" sz="2400" b="1" dirty="0"/>
          </a:p>
        </p:txBody>
      </p:sp>
      <p:sp>
        <p:nvSpPr>
          <p:cNvPr id="6" name="Content Placeholder 5"/>
          <p:cNvSpPr>
            <a:spLocks noGrp="1"/>
          </p:cNvSpPr>
          <p:nvPr>
            <p:ph sz="quarter" idx="1"/>
          </p:nvPr>
        </p:nvSpPr>
        <p:spPr>
          <a:xfrm>
            <a:off x="304800" y="1447800"/>
            <a:ext cx="8229600" cy="4191000"/>
          </a:xfrm>
        </p:spPr>
        <p:txBody>
          <a:bodyPr/>
          <a:lstStyle/>
          <a:p>
            <a:pPr algn="ctr">
              <a:buNone/>
            </a:pPr>
            <a:r>
              <a:rPr lang="en-ZA" dirty="0"/>
              <a:t>The purpose of </a:t>
            </a:r>
            <a:r>
              <a:rPr lang="en-GB" dirty="0"/>
              <a:t>National Health Insurance, Health Planning And Systems Enablement Programme is to </a:t>
            </a:r>
            <a:r>
              <a:rPr lang="en-GB" b="1" dirty="0"/>
              <a:t>improve access to quality health services</a:t>
            </a:r>
            <a:r>
              <a:rPr lang="en-GB" dirty="0"/>
              <a:t> through the development and implementation of policies to </a:t>
            </a:r>
            <a:r>
              <a:rPr lang="en-GB" b="1" dirty="0"/>
              <a:t>achieve universal health coverage</a:t>
            </a:r>
            <a:r>
              <a:rPr lang="en-GB" dirty="0"/>
              <a:t>, </a:t>
            </a:r>
            <a:r>
              <a:rPr lang="en-GB" b="1" dirty="0"/>
              <a:t>health financing reform</a:t>
            </a:r>
            <a:r>
              <a:rPr lang="en-GB" dirty="0"/>
              <a:t>, </a:t>
            </a:r>
            <a:r>
              <a:rPr lang="en-GB" b="1" dirty="0"/>
              <a:t>integrated health systems planning</a:t>
            </a:r>
            <a:r>
              <a:rPr lang="en-GB" dirty="0"/>
              <a:t>, </a:t>
            </a:r>
            <a:r>
              <a:rPr lang="en-GB" b="1" dirty="0"/>
              <a:t>monitoring and evaluation</a:t>
            </a:r>
            <a:r>
              <a:rPr lang="en-GB" dirty="0"/>
              <a:t>, and </a:t>
            </a:r>
            <a:r>
              <a:rPr lang="en-GB" b="1" dirty="0"/>
              <a:t>research</a:t>
            </a:r>
            <a:r>
              <a:rPr lang="en-GB" dirty="0"/>
              <a:t>.</a:t>
            </a:r>
            <a:endParaRPr lang="en-ZA" dirty="0"/>
          </a:p>
          <a:p>
            <a:pPr algn="ctr"/>
            <a:endParaRPr lang="en-ZA"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12</a:t>
            </a:fld>
            <a:endParaRPr lang="en-Z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nvGraphicFramePr>
        <p:xfrm>
          <a:off x="114299" y="1219200"/>
          <a:ext cx="8915401" cy="4121410"/>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rowSpan="3">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Achieve Universal Health Coverage through the phased implementation of the National Health Insurance(NHI)</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White Paper on NHI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Review public comments and revise and publish final White Paper on NHI</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Final White Paper on NHI finalised and gazetted as a policy document.</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Not Applicable</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Not Applicable</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Legislation for NHI </a:t>
                      </a:r>
                      <a:endParaRPr lang="en-US" sz="1000" kern="1200" dirty="0">
                        <a:solidFill>
                          <a:schemeClr val="tx1"/>
                        </a:solidFill>
                        <a:latin typeface="Arial"/>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NHI Bill conceptualised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Draft NHI Bill gazetted for public comments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Revised NHI Bill submitted to Parliament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NHI Bill approved by the National Assembly and National Council of Provinces.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Establishment of the National Health Insurance Fund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Funding Modality for the National Health Insurance Fund including budget reallocation for the primary health care updated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Funding Modality for the budget allocation to the primary health care (PHC) facilities developed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Service providers accreditation and contracting mechanisms developed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Functional NHI fund –purchasing services on behalf of the population from accredited and contracted providers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 Establish a national stock management surveillance centre to improve  medicine availability</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Total number of  health facilities reporting stock availability at national surveillance centre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 3200 of health facilities reporting stock availability at national surveillance centre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 3300 of health facilities reporting stock availability at national surveillance centre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3400 of health facilities reporting stock availability at national surveillance centre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3450 of health facilities reporting stock availability at national surveillance centre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13</a:t>
            </a:fld>
            <a:endParaRPr lang="en-ZA" dirty="0"/>
          </a:p>
        </p:txBody>
      </p:sp>
    </p:spTree>
    <p:extLst>
      <p:ext uri="{BB962C8B-B14F-4D97-AF65-F5344CB8AC3E}">
        <p14:creationId xmlns:p14="http://schemas.microsoft.com/office/powerpoint/2010/main" val="331099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nvGraphicFramePr>
        <p:xfrm>
          <a:off x="0" y="1143000"/>
          <a:ext cx="8991600" cy="4499033"/>
        </p:xfrm>
        <a:graphic>
          <a:graphicData uri="http://schemas.openxmlformats.org/drawingml/2006/table">
            <a:tbl>
              <a:tblPr/>
              <a:tblGrid>
                <a:gridCol w="1421749">
                  <a:extLst>
                    <a:ext uri="{9D8B030D-6E8A-4147-A177-3AD203B41FA5}">
                      <a16:colId xmlns:a16="http://schemas.microsoft.com/office/drawing/2014/main" val="20000"/>
                    </a:ext>
                  </a:extLst>
                </a:gridCol>
                <a:gridCol w="1800241">
                  <a:extLst>
                    <a:ext uri="{9D8B030D-6E8A-4147-A177-3AD203B41FA5}">
                      <a16:colId xmlns:a16="http://schemas.microsoft.com/office/drawing/2014/main" val="20001"/>
                    </a:ext>
                  </a:extLst>
                </a:gridCol>
                <a:gridCol w="157353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1273810">
                  <a:extLst>
                    <a:ext uri="{9D8B030D-6E8A-4147-A177-3AD203B41FA5}">
                      <a16:colId xmlns:a16="http://schemas.microsoft.com/office/drawing/2014/main" val="20004"/>
                    </a:ext>
                  </a:extLst>
                </a:gridCol>
                <a:gridCol w="1423670">
                  <a:extLst>
                    <a:ext uri="{9D8B030D-6E8A-4147-A177-3AD203B41FA5}">
                      <a16:colId xmlns:a16="http://schemas.microsoft.com/office/drawing/2014/main" val="20005"/>
                    </a:ext>
                  </a:extLst>
                </a:gridCol>
              </a:tblGrid>
              <a:tr h="471046">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35523">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135138">
                <a:tc rowSpan="2">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Improve contracting and supply of medicines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Provincial Medicine Procurement Unit (PMPU) for the management of direct delivery of medicines established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 PMPUs established (North-West and KZN DoH).</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 x PMPUs established (Mpumalanga and Northern Cape DoH)</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All PMPUs monitored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Control towers have been implemented in 8 Provincial DoH</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27046">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patients enrolled for receiving medicines through the centralised chronic medicine dispensing &amp; distribution (CCMDD) system</a:t>
                      </a:r>
                      <a:endParaRPr lang="en-US" sz="10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1,100,000 patients enrolled for receiving medicines through the CCMDD system</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1,500,000 patients enrolled for receiving medicines through the CCMDD system</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1,700, 000 patients enrolled for receiving medicines through the CCMDD system</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2,000,000 patients enrolled for receiving medicines through the CCMDD system</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7046">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 the Strategy to address antimicrobial resistance (AMR)</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National antimicrobial resistance(AMR) strategy Implemented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Antimicrobial stewardship guideline as identified in the antimicrobial resistance strategy developed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Surveillance system for monitoring resistance developed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Surveillance system monitoring resistance developed and piloted for implementation</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Surveillance system monitoring resistance implemented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14</a:t>
            </a:fld>
            <a:endParaRPr lang="en-ZA" dirty="0"/>
          </a:p>
        </p:txBody>
      </p:sp>
    </p:spTree>
    <p:extLst>
      <p:ext uri="{BB962C8B-B14F-4D97-AF65-F5344CB8AC3E}">
        <p14:creationId xmlns:p14="http://schemas.microsoft.com/office/powerpoint/2010/main" val="331099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1968469210"/>
              </p:ext>
            </p:extLst>
          </p:nvPr>
        </p:nvGraphicFramePr>
        <p:xfrm>
          <a:off x="152400" y="1025923"/>
          <a:ext cx="8763001" cy="5873987"/>
        </p:xfrm>
        <a:graphic>
          <a:graphicData uri="http://schemas.openxmlformats.org/drawingml/2006/table">
            <a:tbl>
              <a:tblPr/>
              <a:tblGrid>
                <a:gridCol w="1385604">
                  <a:extLst>
                    <a:ext uri="{9D8B030D-6E8A-4147-A177-3AD203B41FA5}">
                      <a16:colId xmlns:a16="http://schemas.microsoft.com/office/drawing/2014/main" val="20000"/>
                    </a:ext>
                  </a:extLst>
                </a:gridCol>
                <a:gridCol w="1754472">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387475">
                  <a:extLst>
                    <a:ext uri="{9D8B030D-6E8A-4147-A177-3AD203B41FA5}">
                      <a16:colId xmlns:a16="http://schemas.microsoft.com/office/drawing/2014/main" val="20005"/>
                    </a:ext>
                  </a:extLst>
                </a:gridCol>
              </a:tblGrid>
              <a:tr h="4113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04323">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705437">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Regulate Traditional Health Practice in South Africa</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Traditional Health Practitioners (THP) Act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New Indicator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Amendment Bill of the Traditional Health Practitioners (THP) Act drafted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Traditional Health Practitioners Act gazetted for public comments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Traditional Health Practitioners Act Promulgated and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5812">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Strengthen Revenue collection by incentivising hospitals to maximise revenue generation.</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Revenue Retention Model (RRM) developed and implemented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discussion paper on revenue retention models developed and approved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Discussion paper on revenue retention models presented at the Health sector’s 10x10 with Treasury</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All 9 Provinces implementing the Revenue Retention Model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Revenue retention model evaluated for effectiveness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46936">
                <a:tc rowSpan="2">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Implement </a:t>
                      </a:r>
                      <a:r>
                        <a:rPr lang="en-GB" sz="1000" kern="1200" dirty="0" err="1">
                          <a:solidFill>
                            <a:schemeClr val="tx1"/>
                          </a:solidFill>
                          <a:latin typeface="Arial"/>
                          <a:ea typeface="Times New Roman"/>
                          <a:cs typeface="Times New Roman"/>
                        </a:rPr>
                        <a:t>eHealth</a:t>
                      </a:r>
                      <a:r>
                        <a:rPr lang="en-GB" sz="1000" kern="1200" dirty="0">
                          <a:solidFill>
                            <a:schemeClr val="tx1"/>
                          </a:solidFill>
                          <a:latin typeface="Arial"/>
                          <a:ea typeface="Times New Roman"/>
                          <a:cs typeface="Times New Roman"/>
                        </a:rPr>
                        <a:t> Strategy of South Africa  through the development of the system design of patient information systems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complete System design for a National Integrated Patient based information system</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Health Normative Standards Framework (HNSF) Implementation protocol developed for Basic Health Information Exchange (HIE) for piloting integration with sub national systems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Integrated System architecture for a National Integrated Patient Based Information System developed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Phase 1 of System  Technology, and Data architectures integrated for a National Integrated Patient Based Information System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System Architecture fully developed and patient registry implemented through the development of </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Health Information Exchange,</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45999">
                <a:tc vMerge="1">
                  <a:txBody>
                    <a:bodyPr/>
                    <a:lstStyle/>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latin typeface="Arial"/>
                          <a:ea typeface="Times New Roman"/>
                          <a:cs typeface="Times New Roman"/>
                        </a:rPr>
                        <a:t>Number of PHC health facilities implementing improved patient administration and web based information systems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1 450 PHC Facilities implementing the web based health Patient Registration System</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2 450 PHC Facilities implementing the web based health Patient Registration System</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  3000 PHC Facilities implementing the web based health Patient Registration System</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3656 PHC Facilities implementing the web based health Patient Registration System</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15</a:t>
            </a:fld>
            <a:endParaRPr lang="en-ZA" dirty="0"/>
          </a:p>
        </p:txBody>
      </p:sp>
    </p:spTree>
    <p:extLst>
      <p:ext uri="{BB962C8B-B14F-4D97-AF65-F5344CB8AC3E}">
        <p14:creationId xmlns:p14="http://schemas.microsoft.com/office/powerpoint/2010/main" val="331099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3915957428"/>
              </p:ext>
            </p:extLst>
          </p:nvPr>
        </p:nvGraphicFramePr>
        <p:xfrm>
          <a:off x="0" y="1066801"/>
          <a:ext cx="9144000" cy="4390263"/>
        </p:xfrm>
        <a:graphic>
          <a:graphicData uri="http://schemas.openxmlformats.org/drawingml/2006/table">
            <a:tbl>
              <a:tblPr/>
              <a:tblGrid>
                <a:gridCol w="1445847">
                  <a:extLst>
                    <a:ext uri="{9D8B030D-6E8A-4147-A177-3AD203B41FA5}">
                      <a16:colId xmlns:a16="http://schemas.microsoft.com/office/drawing/2014/main" val="20000"/>
                    </a:ext>
                  </a:extLst>
                </a:gridCol>
                <a:gridCol w="1830753">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34916">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6745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744258">
                <a:tc rowSpan="2">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Develop and Implement a national research strategic plan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health research plan implemented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Costed National Health Research implementation plan approved;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Priority Health Research study trends monitored and report produced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Priority Health Research knowledge generated to inform future research and interventions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National Health Research priorities funded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5642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South African Demographic and Health Survey (SADHS) 2016 conducted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2016 SADHS data collection completed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SADHS 2016 key indicator report published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2016 SADHS detailed report published and disseminated to inform planning and interventions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None</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02141">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Develop and</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implement an integrated</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monitoring and</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evaluation plan aligned</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to health outcomes and outputs contained in the Health Sector Strategy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 Integrated Monitoring and Evaluation plan developed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Draft Monitoring framework for NHI developed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NHI Phase 1 evaluation conducted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Evidence available to inform expansion in NHI implementation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Integrated monitoring and evaluation system providing evidence for planning and performance management.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16</a:t>
            </a:fld>
            <a:endParaRPr lang="en-ZA" dirty="0"/>
          </a:p>
        </p:txBody>
      </p:sp>
    </p:spTree>
    <p:extLst>
      <p:ext uri="{BB962C8B-B14F-4D97-AF65-F5344CB8AC3E}">
        <p14:creationId xmlns:p14="http://schemas.microsoft.com/office/powerpoint/2010/main" val="331099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3558370149"/>
              </p:ext>
            </p:extLst>
          </p:nvPr>
        </p:nvGraphicFramePr>
        <p:xfrm>
          <a:off x="0" y="1143000"/>
          <a:ext cx="9144000" cy="4496288"/>
        </p:xfrm>
        <a:graphic>
          <a:graphicData uri="http://schemas.openxmlformats.org/drawingml/2006/table">
            <a:tbl>
              <a:tblPr/>
              <a:tblGrid>
                <a:gridCol w="1445847">
                  <a:extLst>
                    <a:ext uri="{9D8B030D-6E8A-4147-A177-3AD203B41FA5}">
                      <a16:colId xmlns:a16="http://schemas.microsoft.com/office/drawing/2014/main" val="20000"/>
                    </a:ext>
                  </a:extLst>
                </a:gridCol>
                <a:gridCol w="1830753">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53576">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678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047632">
                <a:tc rowSpan="2">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Domestication of international Treaties and Implementation of multilateral cooperation on areas of mutual and measurable benefit</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Number of   International Treaties and Conventions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International Treaties implemented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An audit on the progress of ratification of a treaty completed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 Three International Treaties and Conventions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International Treaties and Conventions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International Treaties and Conventions implemented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And an audit on the progress of ratification of a treaty completed by 2016/17</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8572">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Number of   multilateral Frameworks and Strategies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Multilateral Frameworks implemented and reviewed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Multilateral Frameworks and Strategies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Multilateral Frameworks and Strategies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Three Multilateral Frameworks and strategies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85833">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Implementation of bilateral cooperation on areas of mutual and measurable benefit</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Number of Bilateral frameworks and projects implemented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Six strategic bilateral frameworks and projects implemented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Review of all signed bilateral agreements completed and progress reports produced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Six strategic bilateral frameworks and projects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Six strategic bilateral projects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Six strategic bilateral projects implemented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17</a:t>
            </a:fld>
            <a:endParaRPr lang="en-ZA" dirty="0"/>
          </a:p>
        </p:txBody>
      </p:sp>
    </p:spTree>
    <p:extLst>
      <p:ext uri="{BB962C8B-B14F-4D97-AF65-F5344CB8AC3E}">
        <p14:creationId xmlns:p14="http://schemas.microsoft.com/office/powerpoint/2010/main" val="331099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3538293197"/>
              </p:ext>
            </p:extLst>
          </p:nvPr>
        </p:nvGraphicFramePr>
        <p:xfrm>
          <a:off x="228600" y="1143000"/>
          <a:ext cx="8686800" cy="4565523"/>
        </p:xfrm>
        <a:graphic>
          <a:graphicData uri="http://schemas.openxmlformats.org/drawingml/2006/table">
            <a:tbl>
              <a:tblPr/>
              <a:tblGrid>
                <a:gridCol w="2065871">
                  <a:extLst>
                    <a:ext uri="{9D8B030D-6E8A-4147-A177-3AD203B41FA5}">
                      <a16:colId xmlns:a16="http://schemas.microsoft.com/office/drawing/2014/main" val="20001"/>
                    </a:ext>
                  </a:extLst>
                </a:gridCol>
                <a:gridCol w="1805708">
                  <a:extLst>
                    <a:ext uri="{9D8B030D-6E8A-4147-A177-3AD203B41FA5}">
                      <a16:colId xmlns:a16="http://schemas.microsoft.com/office/drawing/2014/main" val="20002"/>
                    </a:ext>
                  </a:extLst>
                </a:gridCol>
                <a:gridCol w="1719722">
                  <a:extLst>
                    <a:ext uri="{9D8B030D-6E8A-4147-A177-3AD203B41FA5}">
                      <a16:colId xmlns:a16="http://schemas.microsoft.com/office/drawing/2014/main" val="20003"/>
                    </a:ext>
                  </a:extLst>
                </a:gridCol>
                <a:gridCol w="1461764">
                  <a:extLst>
                    <a:ext uri="{9D8B030D-6E8A-4147-A177-3AD203B41FA5}">
                      <a16:colId xmlns:a16="http://schemas.microsoft.com/office/drawing/2014/main" val="20004"/>
                    </a:ext>
                  </a:extLst>
                </a:gridCol>
                <a:gridCol w="1633735">
                  <a:extLst>
                    <a:ext uri="{9D8B030D-6E8A-4147-A177-3AD203B41FA5}">
                      <a16:colId xmlns:a16="http://schemas.microsoft.com/office/drawing/2014/main" val="20005"/>
                    </a:ext>
                  </a:extLst>
                </a:gridCol>
              </a:tblGrid>
              <a:tr h="345838">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64907">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90658">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Single Exit Price Adjustments Published and Implemented Annually</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2016/17 Annual Price Adjustments gazetted and published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2017/18 Annual Price Adjustments gazetted and published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2018/19 Annual Price Adjustments gazetted and published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2019/20 Annual Price Adjustments gazetted and published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2728">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Central Repository for the funded and unfunded patients </a:t>
                      </a:r>
                      <a:endParaRPr lang="en-US" sz="1000" kern="1200" dirty="0">
                        <a:solidFill>
                          <a:schemeClr val="tx1"/>
                        </a:solidFill>
                        <a:latin typeface="Arial"/>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repository containing information related to medical scheme members developed.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Electronic interface piloted at 3 central hospitals to facilitate exchange of records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Electronic Data Interchange (EDI) Switch operational</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functional central Repository containing personal and demographic information of medical scheme members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8821">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national electronic system to monitor supplier performance developed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Performance reports of all contracted pharmaceutical suppliers produced on a quarterly basis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4 x Quarterly Performance reports of all contracted pharmaceutical suppliers produced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4 x Quarterly Performance reports of all contracted pharmaceutical suppliers produced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4 x Quarterly Performance reports of all contracted pharmaceutical suppliers produced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Performance reports of all contracted pharmaceutical suppliers produced on a quarterly basis</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2728">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A forum to promote transparency and multi-stakeholder engagement regarding medicine availability</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Forum established; </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Terms of Reference developed;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Forum members appointed;</a:t>
                      </a:r>
                      <a:endParaRPr lang="en-US" sz="10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One quarterly stakeholder meeting convened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4 x Quarterly meetings of the forum held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4 x Quarterly meetings of the forum held </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a:ea typeface="Times New Roman"/>
                          <a:cs typeface="Times New Roman"/>
                        </a:rPr>
                        <a:t>Quarterly meetings of the stakeholders held</a:t>
                      </a:r>
                      <a:endParaRPr lang="en-US" sz="10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18</a:t>
            </a:fld>
            <a:endParaRPr lang="en-ZA" dirty="0"/>
          </a:p>
        </p:txBody>
      </p:sp>
    </p:spTree>
    <p:extLst>
      <p:ext uri="{BB962C8B-B14F-4D97-AF65-F5344CB8AC3E}">
        <p14:creationId xmlns:p14="http://schemas.microsoft.com/office/powerpoint/2010/main" val="26730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3941656507"/>
              </p:ext>
            </p:extLst>
          </p:nvPr>
        </p:nvGraphicFramePr>
        <p:xfrm>
          <a:off x="114298" y="1219201"/>
          <a:ext cx="8801102" cy="2812923"/>
        </p:xfrm>
        <a:graphic>
          <a:graphicData uri="http://schemas.openxmlformats.org/drawingml/2006/table">
            <a:tbl>
              <a:tblPr/>
              <a:tblGrid>
                <a:gridCol w="2093054">
                  <a:extLst>
                    <a:ext uri="{9D8B030D-6E8A-4147-A177-3AD203B41FA5}">
                      <a16:colId xmlns:a16="http://schemas.microsoft.com/office/drawing/2014/main" val="20001"/>
                    </a:ext>
                  </a:extLst>
                </a:gridCol>
                <a:gridCol w="1829468">
                  <a:extLst>
                    <a:ext uri="{9D8B030D-6E8A-4147-A177-3AD203B41FA5}">
                      <a16:colId xmlns:a16="http://schemas.microsoft.com/office/drawing/2014/main" val="20002"/>
                    </a:ext>
                  </a:extLst>
                </a:gridCol>
                <a:gridCol w="1742350">
                  <a:extLst>
                    <a:ext uri="{9D8B030D-6E8A-4147-A177-3AD203B41FA5}">
                      <a16:colId xmlns:a16="http://schemas.microsoft.com/office/drawing/2014/main" val="20003"/>
                    </a:ext>
                  </a:extLst>
                </a:gridCol>
                <a:gridCol w="1480998">
                  <a:extLst>
                    <a:ext uri="{9D8B030D-6E8A-4147-A177-3AD203B41FA5}">
                      <a16:colId xmlns:a16="http://schemas.microsoft.com/office/drawing/2014/main" val="20004"/>
                    </a:ext>
                  </a:extLst>
                </a:gridCol>
                <a:gridCol w="1655232">
                  <a:extLst>
                    <a:ext uri="{9D8B030D-6E8A-4147-A177-3AD203B41FA5}">
                      <a16:colId xmlns:a16="http://schemas.microsoft.com/office/drawing/2014/main" val="20005"/>
                    </a:ext>
                  </a:extLst>
                </a:gridCol>
              </a:tblGrid>
              <a:tr h="359403">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9702">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638939">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Number of Provincial Annual Performance Plans (APPs) aligned to the National Health System Priorities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APPs reviewed and aligned to the National Health System Priorities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APPs reviewed and aligned to the National Health System Priorities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APPs reviewed aligned to the National Health System Priorities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APPs reviewed aligned to the National Health System Priorities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8409">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Integrated Planning Framework for National Health System</a:t>
                      </a:r>
                      <a:endParaRPr lang="en-US" sz="1200" kern="1200" dirty="0">
                        <a:solidFill>
                          <a:schemeClr val="tx1"/>
                        </a:solidFill>
                        <a:latin typeface="Arial"/>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Integrated Planning Framework for National Health System developed and presented to NHC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Integrated Planning Framework approved by Tech NHC and piloted in 1 provincial DoH to compile 2018/19 Plans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Integrated Planning Framework for National Health System implemented in all 9 Provincial DoH</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Integrated Planning Framework for National Health System revised and implemented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19</a:t>
            </a:fld>
            <a:endParaRPr lang="en-ZA" dirty="0"/>
          </a:p>
        </p:txBody>
      </p:sp>
    </p:spTree>
    <p:extLst>
      <p:ext uri="{BB962C8B-B14F-4D97-AF65-F5344CB8AC3E}">
        <p14:creationId xmlns:p14="http://schemas.microsoft.com/office/powerpoint/2010/main" val="26730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4442048"/>
          </a:xfrm>
        </p:spPr>
        <p:txBody>
          <a:bodyPr>
            <a:normAutofit fontScale="92500" lnSpcReduction="20000"/>
          </a:bodyPr>
          <a:lstStyle/>
          <a:p>
            <a:pPr marL="0" indent="0">
              <a:buNone/>
            </a:pPr>
            <a:r>
              <a:rPr lang="en-US" sz="3600" u="sng" dirty="0">
                <a:latin typeface="Arial Black" pitchFamily="34" charset="0"/>
              </a:rPr>
              <a:t>VISION</a:t>
            </a:r>
          </a:p>
          <a:p>
            <a:pPr marL="0" indent="0">
              <a:buNone/>
            </a:pPr>
            <a:r>
              <a:rPr lang="en-US" dirty="0"/>
              <a:t>Outcome 2: Long and healthy life for all South Africans</a:t>
            </a:r>
          </a:p>
          <a:p>
            <a:pPr marL="0" indent="0">
              <a:buNone/>
            </a:pPr>
            <a:endParaRPr lang="en-US" dirty="0"/>
          </a:p>
          <a:p>
            <a:pPr marL="0" indent="0">
              <a:buNone/>
            </a:pPr>
            <a:r>
              <a:rPr lang="en-US" sz="3600" u="sng" dirty="0">
                <a:latin typeface="Arial Black" pitchFamily="34" charset="0"/>
              </a:rPr>
              <a:t>MISSION</a:t>
            </a:r>
          </a:p>
          <a:p>
            <a:pPr marL="0" indent="0">
              <a:buNone/>
            </a:pPr>
            <a:r>
              <a:rPr lang="en-GB" dirty="0"/>
              <a:t>To improve health status through the prevention of illnesses and the promotion of healthy lifestyles and to consistently improve the health care delivery system by focusing on access, equity, efficiency, quality and sustainability.</a:t>
            </a:r>
            <a:endParaRPr lang="en-US" dirty="0"/>
          </a:p>
          <a:p>
            <a:endParaRPr lang="en-ZA"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a:t>
            </a:fld>
            <a:endParaRPr lang="en-ZA" dirty="0"/>
          </a:p>
        </p:txBody>
      </p:sp>
      <p:sp>
        <p:nvSpPr>
          <p:cNvPr id="4" name="Title 3"/>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6707088" cy="648072"/>
          </a:xfrm>
        </p:spPr>
        <p:txBody>
          <a:bodyPr/>
          <a:lstStyle/>
          <a:p>
            <a:r>
              <a:rPr lang="en-ZA" dirty="0"/>
              <a:t>Programme 2</a:t>
            </a:r>
          </a:p>
        </p:txBody>
      </p:sp>
      <p:graphicFrame>
        <p:nvGraphicFramePr>
          <p:cNvPr id="9" name="Content Placeholder 6"/>
          <p:cNvGraphicFramePr>
            <a:graphicFrameLocks/>
          </p:cNvGraphicFramePr>
          <p:nvPr>
            <p:extLst>
              <p:ext uri="{D42A27DB-BD31-4B8C-83A1-F6EECF244321}">
                <p14:modId xmlns:p14="http://schemas.microsoft.com/office/powerpoint/2010/main" val="4137165781"/>
              </p:ext>
            </p:extLst>
          </p:nvPr>
        </p:nvGraphicFramePr>
        <p:xfrm>
          <a:off x="152400" y="485974"/>
          <a:ext cx="8991600" cy="5757291"/>
        </p:xfrm>
        <a:graphic>
          <a:graphicData uri="http://schemas.openxmlformats.org/drawingml/2006/table">
            <a:tbl>
              <a:tblPr/>
              <a:tblGrid>
                <a:gridCol w="2138358">
                  <a:extLst>
                    <a:ext uri="{9D8B030D-6E8A-4147-A177-3AD203B41FA5}">
                      <a16:colId xmlns:a16="http://schemas.microsoft.com/office/drawing/2014/main" val="20001"/>
                    </a:ext>
                  </a:extLst>
                </a:gridCol>
                <a:gridCol w="1869066">
                  <a:extLst>
                    <a:ext uri="{9D8B030D-6E8A-4147-A177-3AD203B41FA5}">
                      <a16:colId xmlns:a16="http://schemas.microsoft.com/office/drawing/2014/main" val="20002"/>
                    </a:ext>
                  </a:extLst>
                </a:gridCol>
                <a:gridCol w="1780063">
                  <a:extLst>
                    <a:ext uri="{9D8B030D-6E8A-4147-A177-3AD203B41FA5}">
                      <a16:colId xmlns:a16="http://schemas.microsoft.com/office/drawing/2014/main" val="20003"/>
                    </a:ext>
                  </a:extLst>
                </a:gridCol>
                <a:gridCol w="1513053">
                  <a:extLst>
                    <a:ext uri="{9D8B030D-6E8A-4147-A177-3AD203B41FA5}">
                      <a16:colId xmlns:a16="http://schemas.microsoft.com/office/drawing/2014/main" val="20004"/>
                    </a:ext>
                  </a:extLst>
                </a:gridCol>
                <a:gridCol w="1691060">
                  <a:extLst>
                    <a:ext uri="{9D8B030D-6E8A-4147-A177-3AD203B41FA5}">
                      <a16:colId xmlns:a16="http://schemas.microsoft.com/office/drawing/2014/main" val="20005"/>
                    </a:ext>
                  </a:extLst>
                </a:gridCol>
              </a:tblGrid>
              <a:tr h="356992">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8496">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634652">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Patient Experience of care survey guideline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Patient Experience of care survey guidelines developed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Health Department trained on PEC Guideline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6 Provincial Health Departments implementing the PEC guideline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All 9 Provincial Health Departments implementing the PEC guideline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786282"/>
                  </a:ext>
                </a:extLst>
              </a:tr>
              <a:tr h="951978">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National Survey to measure Patient Experience of Care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 national survey to measure patient experience of care commenced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National PEC Survey completed and report produced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Implementation of recommendations from patient experience of care survey report monitored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Not Applicable</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299686"/>
                  </a:ext>
                </a:extLst>
              </a:tr>
              <a:tr h="12693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latin typeface="Arial"/>
                          <a:ea typeface="Times New Roman"/>
                          <a:cs typeface="Times New Roman"/>
                        </a:rPr>
                        <a:t>National Guideline to manage Complaints, Compliments and Suggestions for the Public Health Sector of South Africa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Guideline to manage Complaints, Compliments and Suggestions for the Public Health Sector of developed and approved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Health Departments trained on Guideline to manage Complaints, Compliments and Suggestions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6 Provincial Health Departments implementing the Guideline to manage Complaints, Compliments and Suggestions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All 9 Provincial Health Departments implementing the Guideline to manage Complaints, Compliments and Suggestions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958244"/>
                  </a:ext>
                </a:extLst>
              </a:tr>
              <a:tr h="951978">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National Guideline to manage Patient Safety Incidents in the Public Health Sector of South Africa</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Guideline to manage Patient Safety Incidents in the Public Health Sector of South Africa developed and approved</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Health Department trained on Guideline to manage Patient Safety Incidents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6 Provincial Health Departments implementing the Guideline to manage Patient Safety Incidents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All 9 Provincial Health Departments implementing the Guideline to manage Patient Safety Incidents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20</a:t>
            </a:fld>
            <a:endParaRPr lang="en-ZA" dirty="0"/>
          </a:p>
        </p:txBody>
      </p:sp>
    </p:spTree>
    <p:extLst>
      <p:ext uri="{BB962C8B-B14F-4D97-AF65-F5344CB8AC3E}">
        <p14:creationId xmlns:p14="http://schemas.microsoft.com/office/powerpoint/2010/main" val="26730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a:t>PROGRAMME 3 - HIV / AIDS, TB AND MATERNAL AND CHILD HEALTH </a:t>
            </a:r>
          </a:p>
        </p:txBody>
      </p:sp>
      <p:sp>
        <p:nvSpPr>
          <p:cNvPr id="6" name="Content Placeholder 5"/>
          <p:cNvSpPr>
            <a:spLocks noGrp="1"/>
          </p:cNvSpPr>
          <p:nvPr>
            <p:ph sz="quarter" idx="1"/>
          </p:nvPr>
        </p:nvSpPr>
        <p:spPr/>
        <p:txBody>
          <a:bodyPr/>
          <a:lstStyle/>
          <a:p>
            <a:pPr marL="0" indent="1588" algn="ctr">
              <a:buNone/>
            </a:pPr>
            <a:endParaRPr lang="en-ZA" sz="2800" dirty="0"/>
          </a:p>
          <a:p>
            <a:pPr marL="0" indent="1588" algn="ctr">
              <a:buNone/>
            </a:pPr>
            <a:r>
              <a:rPr lang="en-ZA" sz="2800" dirty="0"/>
              <a:t>The purpose of HIV / AIDS, TB and Maternal And Child Health Programme is to </a:t>
            </a:r>
            <a:r>
              <a:rPr lang="en-ZA" sz="2800" b="1" dirty="0">
                <a:solidFill>
                  <a:schemeClr val="accent3">
                    <a:lumMod val="50000"/>
                  </a:schemeClr>
                </a:solidFill>
              </a:rPr>
              <a:t>develop and monitor implementation of </a:t>
            </a:r>
            <a:r>
              <a:rPr lang="en-GB" sz="2800" b="1" dirty="0">
                <a:solidFill>
                  <a:schemeClr val="accent3">
                    <a:lumMod val="50000"/>
                  </a:schemeClr>
                </a:solidFill>
              </a:rPr>
              <a:t>national policies</a:t>
            </a:r>
            <a:r>
              <a:rPr lang="en-GB" sz="2800" dirty="0"/>
              <a:t>, guidelines, norms and standards, and targets for the national responses needed to </a:t>
            </a:r>
            <a:r>
              <a:rPr lang="en-GB" sz="2800" b="1" dirty="0">
                <a:solidFill>
                  <a:schemeClr val="accent3">
                    <a:lumMod val="50000"/>
                  </a:schemeClr>
                </a:solidFill>
              </a:rPr>
              <a:t>decrease the burden of disease</a:t>
            </a:r>
            <a:r>
              <a:rPr lang="en-GB" sz="2800" dirty="0"/>
              <a:t> associated with burden of HIV and TB epidemics; to </a:t>
            </a:r>
            <a:r>
              <a:rPr lang="en-GB" sz="2800" b="1" dirty="0">
                <a:solidFill>
                  <a:schemeClr val="accent3">
                    <a:lumMod val="50000"/>
                  </a:schemeClr>
                </a:solidFill>
              </a:rPr>
              <a:t>minimise maternal and child mortality </a:t>
            </a:r>
            <a:r>
              <a:rPr lang="en-GB" sz="2800" dirty="0"/>
              <a:t>and morbidity; and to </a:t>
            </a:r>
            <a:r>
              <a:rPr lang="en-GB" sz="2800" b="1" dirty="0">
                <a:solidFill>
                  <a:schemeClr val="accent3">
                    <a:lumMod val="50000"/>
                  </a:schemeClr>
                </a:solidFill>
              </a:rPr>
              <a:t>optimise good health for children, adolescents and women</a:t>
            </a:r>
            <a:r>
              <a:rPr lang="en-GB" sz="2800" dirty="0"/>
              <a:t>; and </a:t>
            </a:r>
            <a:r>
              <a:rPr lang="en-GB" sz="2800" b="1" dirty="0">
                <a:solidFill>
                  <a:schemeClr val="accent3">
                    <a:lumMod val="50000"/>
                  </a:schemeClr>
                </a:solidFill>
              </a:rPr>
              <a:t>monitor and evaluate</a:t>
            </a:r>
            <a:r>
              <a:rPr lang="en-GB" sz="2800" dirty="0"/>
              <a:t> the outcomes and impact of these. </a:t>
            </a:r>
            <a:endParaRPr lang="en-ZA" sz="2800" dirty="0"/>
          </a:p>
          <a:p>
            <a:pPr>
              <a:buNone/>
            </a:pPr>
            <a:endParaRPr lang="en-ZA" sz="2800"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21</a:t>
            </a:fld>
            <a:endParaRPr lang="en-Z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extLst>
              <p:ext uri="{D42A27DB-BD31-4B8C-83A1-F6EECF244321}">
                <p14:modId xmlns:p14="http://schemas.microsoft.com/office/powerpoint/2010/main" val="1725202815"/>
              </p:ext>
            </p:extLst>
          </p:nvPr>
        </p:nvGraphicFramePr>
        <p:xfrm>
          <a:off x="228599" y="965007"/>
          <a:ext cx="8915401" cy="491604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To reduce maternal and neonatal morbidity and mortality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Maternal, Neonatal and Woman’s health programmes monitored using the standardised dashboard reports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 x National Quarterly reports produced with recommendations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 x National Quarterly reports produced with recommendations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 x National Quarterly reports produced with recommendations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 x National Quarterly reports produced with recommendations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Eliminate Mother To Child Transmission (EMTCT) in South Africa</a:t>
                      </a:r>
                      <a:endParaRPr lang="en-US" sz="110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Remedial Elimination of Mother To Child Transmission (EMTCT)  plans developed  and monitored of selected Districts</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Remedial plans developed with all Districts that have MTCT rates &gt; 2%</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Remedial plans developed and monitored of all Districts  that have MTCT rates &gt; 1.5%</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Remedial plans developed and monitored of Districts  that have MTCT rates &gt; 1.25%</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Remedial plans developed and monitored of Districts  that have MTCT rates &gt; 1%</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rowSpan="2">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To improve access to Cervical and Breast Cancer treatment in South Africa</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Cervical Cancer control Policy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Cervical Cancer control Policy developed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Guidelines for the Cervical Cancer  Policy produced and 9 Provincial DoH supported to develop Implementations plans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9 provincial  DOH monitored against provincial plans  and National Reports produced with recommendations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Cervical Cancer control Policy reviewed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Breast Cancer Policy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Breast cancer policy developed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Guidelines for Breast Cancer Policy produced and 9 Provincial </a:t>
                      </a:r>
                      <a:r>
                        <a:rPr lang="en-GB" sz="1000" dirty="0" err="1">
                          <a:latin typeface="Arial" pitchFamily="34" charset="0"/>
                          <a:ea typeface="Times New Roman"/>
                          <a:cs typeface="Arial" pitchFamily="34" charset="0"/>
                        </a:rPr>
                        <a:t>DoH</a:t>
                      </a:r>
                      <a:r>
                        <a:rPr lang="en-GB" sz="1000" dirty="0">
                          <a:latin typeface="Arial" pitchFamily="34" charset="0"/>
                          <a:ea typeface="Times New Roman"/>
                          <a:cs typeface="Arial" pitchFamily="34" charset="0"/>
                        </a:rPr>
                        <a:t> supported to develop Implementations plans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9 provincial DOH monitored against provincial plans and National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Breast Cancer Policy and Guidelines reviewed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22</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extLst>
              <p:ext uri="{D42A27DB-BD31-4B8C-83A1-F6EECF244321}">
                <p14:modId xmlns:p14="http://schemas.microsoft.com/office/powerpoint/2010/main" val="1691162452"/>
              </p:ext>
            </p:extLst>
          </p:nvPr>
        </p:nvGraphicFramePr>
        <p:xfrm>
          <a:off x="0" y="1219201"/>
          <a:ext cx="9144001" cy="4758309"/>
        </p:xfrm>
        <a:graphic>
          <a:graphicData uri="http://schemas.openxmlformats.org/drawingml/2006/table">
            <a:tbl>
              <a:tblPr/>
              <a:tblGrid>
                <a:gridCol w="1445847">
                  <a:extLst>
                    <a:ext uri="{9D8B030D-6E8A-4147-A177-3AD203B41FA5}">
                      <a16:colId xmlns:a16="http://schemas.microsoft.com/office/drawing/2014/main" val="20000"/>
                    </a:ext>
                  </a:extLst>
                </a:gridCol>
                <a:gridCol w="183075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19515">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975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769975">
                <a:tc rowSpan="4">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Reduce under 5 mortality rate</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Monitor implementation of child health programmes using the standardised dashboard reports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9629">
                <a:tc vMerge="1">
                  <a:txBody>
                    <a:bodyPr/>
                    <a:lstStyle/>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Number of Provincial </a:t>
                      </a:r>
                      <a:r>
                        <a:rPr lang="en-GB" sz="1100" kern="1200" dirty="0" err="1">
                          <a:solidFill>
                            <a:schemeClr val="tx1"/>
                          </a:solidFill>
                          <a:latin typeface="Arial" pitchFamily="34" charset="0"/>
                          <a:ea typeface="Times New Roman"/>
                          <a:cs typeface="Arial" pitchFamily="34" charset="0"/>
                        </a:rPr>
                        <a:t>DoH</a:t>
                      </a:r>
                      <a:r>
                        <a:rPr lang="en-GB" sz="1100" kern="1200" dirty="0">
                          <a:solidFill>
                            <a:schemeClr val="tx1"/>
                          </a:solidFill>
                          <a:latin typeface="Arial" pitchFamily="34" charset="0"/>
                          <a:ea typeface="Times New Roman"/>
                          <a:cs typeface="Arial" pitchFamily="34" charset="0"/>
                        </a:rPr>
                        <a:t> with Remedial plans to reduce severe acute malnutrition.</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Two (Mpumalanga </a:t>
                      </a:r>
                      <a:r>
                        <a:rPr lang="en-GB" sz="1100" kern="1200" dirty="0" err="1">
                          <a:solidFill>
                            <a:schemeClr val="tx1"/>
                          </a:solidFill>
                          <a:latin typeface="Arial" pitchFamily="34" charset="0"/>
                          <a:ea typeface="Times New Roman"/>
                          <a:cs typeface="Arial" pitchFamily="34" charset="0"/>
                        </a:rPr>
                        <a:t>DoH</a:t>
                      </a:r>
                      <a:r>
                        <a:rPr lang="en-GB" sz="1100" kern="1200" dirty="0">
                          <a:solidFill>
                            <a:schemeClr val="tx1"/>
                          </a:solidFill>
                          <a:latin typeface="Arial" pitchFamily="34" charset="0"/>
                          <a:ea typeface="Times New Roman"/>
                          <a:cs typeface="Arial" pitchFamily="34" charset="0"/>
                        </a:rPr>
                        <a:t> and Free State </a:t>
                      </a:r>
                      <a:r>
                        <a:rPr lang="en-GB" sz="1100" kern="1200" dirty="0" err="1">
                          <a:solidFill>
                            <a:schemeClr val="tx1"/>
                          </a:solidFill>
                          <a:latin typeface="Arial" pitchFamily="34" charset="0"/>
                          <a:ea typeface="Times New Roman"/>
                          <a:cs typeface="Arial" pitchFamily="34" charset="0"/>
                        </a:rPr>
                        <a:t>DoH</a:t>
                      </a:r>
                      <a:r>
                        <a:rPr lang="en-GB" sz="1100" kern="1200" dirty="0">
                          <a:solidFill>
                            <a:schemeClr val="tx1"/>
                          </a:solidFill>
                          <a:latin typeface="Arial" pitchFamily="34" charset="0"/>
                          <a:ea typeface="Times New Roman"/>
                          <a:cs typeface="Arial" pitchFamily="34" charset="0"/>
                        </a:rPr>
                        <a:t>) </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 Two (Eastern Cape and North West </a:t>
                      </a:r>
                      <a:r>
                        <a:rPr lang="en-GB" sz="1100" kern="1200" dirty="0" err="1">
                          <a:solidFill>
                            <a:schemeClr val="tx1"/>
                          </a:solidFill>
                          <a:latin typeface="Arial" pitchFamily="34" charset="0"/>
                          <a:ea typeface="Times New Roman"/>
                          <a:cs typeface="Arial" pitchFamily="34" charset="0"/>
                        </a:rPr>
                        <a:t>DoH</a:t>
                      </a:r>
                      <a:r>
                        <a:rPr lang="en-GB" sz="1100" kern="1200" dirty="0">
                          <a:solidFill>
                            <a:schemeClr val="tx1"/>
                          </a:solidFill>
                          <a:latin typeface="Arial" pitchFamily="34" charset="0"/>
                          <a:ea typeface="Times New Roman"/>
                          <a:cs typeface="Arial" pitchFamily="34" charset="0"/>
                        </a:rPr>
                        <a:t>)</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All Nine Provincial DoH</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Nine Provincial DoH remedial plans reviewed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9975">
                <a:tc vMerge="1">
                  <a:txBody>
                    <a:bodyPr/>
                    <a:lstStyle/>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Maternal, Newborn, Child, Adolescent , Women’s Health (</a:t>
                      </a:r>
                      <a:r>
                        <a:rPr lang="en-GB" sz="1100" kern="1200" dirty="0" err="1">
                          <a:solidFill>
                            <a:schemeClr val="tx1"/>
                          </a:solidFill>
                          <a:latin typeface="Arial" pitchFamily="34" charset="0"/>
                          <a:ea typeface="Times New Roman"/>
                          <a:cs typeface="Arial" pitchFamily="34" charset="0"/>
                        </a:rPr>
                        <a:t>MNCAWH</a:t>
                      </a:r>
                      <a:r>
                        <a:rPr lang="en-GB" sz="1100" kern="1200" dirty="0">
                          <a:solidFill>
                            <a:schemeClr val="tx1"/>
                          </a:solidFill>
                          <a:latin typeface="Arial" pitchFamily="34" charset="0"/>
                          <a:ea typeface="Times New Roman"/>
                          <a:cs typeface="Arial" pitchFamily="34" charset="0"/>
                        </a:rPr>
                        <a:t>) and Nutrition Strategy 2017/18-2021/22</a:t>
                      </a:r>
                      <a:endParaRPr lang="en-US" sz="11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New Indicator</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MNCAWH and Nutrition Strategy 2017/18-2021/22 approved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Monitor implementation of the MNCAWH and Nutrition Strategy 2017/18-2012/22</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Midterm review of the MNCAWH  and Nutrition Strategy 2017/18-2021/22 conducted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0148">
                <a:tc vMerge="1">
                  <a:txBody>
                    <a:bodyPr/>
                    <a:lstStyle/>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Road to Health Booklet (RTHB) revised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New Indicator</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RTHB revised and Distributed to 52 District Offices and head offices of 9 Provincial DoH for implementation</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RTHB Implemented at all Public health facilities;</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RTHB reviewed </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23</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extLst>
              <p:ext uri="{D42A27DB-BD31-4B8C-83A1-F6EECF244321}">
                <p14:modId xmlns:p14="http://schemas.microsoft.com/office/powerpoint/2010/main" val="3136138156"/>
              </p:ext>
            </p:extLst>
          </p:nvPr>
        </p:nvGraphicFramePr>
        <p:xfrm>
          <a:off x="0" y="1219200"/>
          <a:ext cx="8991601" cy="3794379"/>
        </p:xfrm>
        <a:graphic>
          <a:graphicData uri="http://schemas.openxmlformats.org/drawingml/2006/table">
            <a:tbl>
              <a:tblPr/>
              <a:tblGrid>
                <a:gridCol w="1421750">
                  <a:extLst>
                    <a:ext uri="{9D8B030D-6E8A-4147-A177-3AD203B41FA5}">
                      <a16:colId xmlns:a16="http://schemas.microsoft.com/office/drawing/2014/main" val="20000"/>
                    </a:ext>
                  </a:extLst>
                </a:gridCol>
                <a:gridCol w="1800241">
                  <a:extLst>
                    <a:ext uri="{9D8B030D-6E8A-4147-A177-3AD203B41FA5}">
                      <a16:colId xmlns:a16="http://schemas.microsoft.com/office/drawing/2014/main" val="20001"/>
                    </a:ext>
                  </a:extLst>
                </a:gridCol>
                <a:gridCol w="157353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1273810">
                  <a:extLst>
                    <a:ext uri="{9D8B030D-6E8A-4147-A177-3AD203B41FA5}">
                      <a16:colId xmlns:a16="http://schemas.microsoft.com/office/drawing/2014/main" val="20004"/>
                    </a:ext>
                  </a:extLst>
                </a:gridCol>
                <a:gridCol w="1423670">
                  <a:extLst>
                    <a:ext uri="{9D8B030D-6E8A-4147-A177-3AD203B41FA5}">
                      <a16:colId xmlns:a16="http://schemas.microsoft.com/office/drawing/2014/main" val="20005"/>
                    </a:ext>
                  </a:extLst>
                </a:gridCol>
              </a:tblGrid>
              <a:tr h="422324">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05209">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462360">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a:latin typeface="Arial" pitchFamily="34" charset="0"/>
                          <a:ea typeface="Times New Roman"/>
                          <a:cs typeface="Arial" pitchFamily="34" charset="0"/>
                        </a:rPr>
                        <a:t>Reduce under 5 mortality rate</a:t>
                      </a:r>
                      <a:endParaRPr lang="en-US" sz="1100" dirty="0">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Surveillance system for Polio, Measles and Neonatal Tetanus reviewed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New Indicator</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Situational analysis conducted on the implementation of the current surveillance system in 9 provinces and Provincial Reports produced </a:t>
                      </a:r>
                      <a:endParaRPr lang="en-US" sz="11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Revised surveillance system drafted and presented to TechNHC for approval</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9 Provincial implementation plans developed for implementing the approved surveillance system, and Provincial </a:t>
                      </a:r>
                      <a:r>
                        <a:rPr lang="en-GB" sz="1100" kern="1200" dirty="0" err="1">
                          <a:solidFill>
                            <a:schemeClr val="tx1"/>
                          </a:solidFill>
                          <a:latin typeface="Arial" pitchFamily="34" charset="0"/>
                          <a:ea typeface="Times New Roman"/>
                          <a:cs typeface="Arial" pitchFamily="34" charset="0"/>
                        </a:rPr>
                        <a:t>DoH</a:t>
                      </a:r>
                      <a:r>
                        <a:rPr lang="en-GB" sz="1100" kern="1200" dirty="0">
                          <a:solidFill>
                            <a:schemeClr val="tx1"/>
                          </a:solidFill>
                          <a:latin typeface="Arial" pitchFamily="34" charset="0"/>
                          <a:ea typeface="Times New Roman"/>
                          <a:cs typeface="Arial" pitchFamily="34" charset="0"/>
                        </a:rPr>
                        <a:t> monitored against the implementation plans.</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Evaluation conducted of the revised surveillance system.</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8857">
                <a:tc vMerge="1">
                  <a:txBody>
                    <a:bodyPr/>
                    <a:lstStyle/>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latin typeface="Arial" pitchFamily="34" charset="0"/>
                          <a:ea typeface="Times New Roman"/>
                          <a:cs typeface="Arial" pitchFamily="34" charset="0"/>
                        </a:rPr>
                        <a:t>EPI Coverage Survey conducted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New Indicator</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EPI Coverage Survey conducted in 9 Provinces</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EPI Coverage Survey report produced and Published</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100" kern="1200" dirty="0">
                          <a:solidFill>
                            <a:schemeClr val="tx1"/>
                          </a:solidFill>
                          <a:latin typeface="Arial" pitchFamily="34" charset="0"/>
                          <a:ea typeface="Times New Roman"/>
                          <a:cs typeface="Arial" pitchFamily="34" charset="0"/>
                        </a:rPr>
                        <a:t>Not Applicable</a:t>
                      </a:r>
                      <a:endParaRPr lang="en-US" sz="11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24</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extLst>
              <p:ext uri="{D42A27DB-BD31-4B8C-83A1-F6EECF244321}">
                <p14:modId xmlns:p14="http://schemas.microsoft.com/office/powerpoint/2010/main" val="3311192789"/>
              </p:ext>
            </p:extLst>
          </p:nvPr>
        </p:nvGraphicFramePr>
        <p:xfrm>
          <a:off x="228599" y="990600"/>
          <a:ext cx="8763001" cy="5336667"/>
        </p:xfrm>
        <a:graphic>
          <a:graphicData uri="http://schemas.openxmlformats.org/drawingml/2006/table">
            <a:tbl>
              <a:tblPr/>
              <a:tblGrid>
                <a:gridCol w="1385604">
                  <a:extLst>
                    <a:ext uri="{9D8B030D-6E8A-4147-A177-3AD203B41FA5}">
                      <a16:colId xmlns:a16="http://schemas.microsoft.com/office/drawing/2014/main" val="20000"/>
                    </a:ext>
                  </a:extLst>
                </a:gridCol>
                <a:gridCol w="1754472">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387475">
                  <a:extLst>
                    <a:ext uri="{9D8B030D-6E8A-4147-A177-3AD203B41FA5}">
                      <a16:colId xmlns:a16="http://schemas.microsoft.com/office/drawing/2014/main" val="20005"/>
                    </a:ext>
                  </a:extLst>
                </a:gridCol>
              </a:tblGrid>
              <a:tr h="313955">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97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964911">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To improve access to adolescent and youth health services in South Africa</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Adolescent and Youth Health Policy (AYHP)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New Indicator</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Guidelines for  AYHP  produced and 9 Provincial </a:t>
                      </a:r>
                      <a:r>
                        <a:rPr lang="en-GB" sz="1200" dirty="0" err="1">
                          <a:latin typeface="Arial" pitchFamily="34" charset="0"/>
                          <a:ea typeface="Times New Roman"/>
                          <a:cs typeface="Arial" pitchFamily="34" charset="0"/>
                        </a:rPr>
                        <a:t>DoH</a:t>
                      </a:r>
                      <a:r>
                        <a:rPr lang="en-GB" sz="1200" dirty="0">
                          <a:latin typeface="Arial" pitchFamily="34" charset="0"/>
                          <a:ea typeface="Times New Roman"/>
                          <a:cs typeface="Arial" pitchFamily="34" charset="0"/>
                        </a:rPr>
                        <a:t> supported to develop Implementation Plans.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9 Provincial Implementation Plans monitored </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Review of the Adolescent and Youth Health Policy Conducted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5375">
                <a:tc rowSpan="2">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To implement combination of prevention and treatment interventions to reduce burden of HIV, STI and TB infections</a:t>
                      </a:r>
                      <a:endParaRPr lang="en-US" sz="120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Number of Districts Implementation plans developed with support from NDoH to reach 90-90-90 targets for TB and HIV </a:t>
                      </a:r>
                      <a:endParaRPr lang="en-US" sz="120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a:t>
                      </a:r>
                      <a:r>
                        <a:rPr lang="en-GB" sz="1200" dirty="0" err="1">
                          <a:latin typeface="Arial" pitchFamily="34" charset="0"/>
                          <a:ea typeface="Times New Roman"/>
                          <a:cs typeface="Arial" pitchFamily="34" charset="0"/>
                        </a:rPr>
                        <a:t>DIPs</a:t>
                      </a:r>
                      <a:r>
                        <a:rPr lang="en-GB" sz="1200" dirty="0">
                          <a:latin typeface="Arial" pitchFamily="34" charset="0"/>
                          <a:ea typeface="Times New Roman"/>
                          <a:cs typeface="Arial" pitchFamily="34" charset="0"/>
                        </a:rPr>
                        <a:t> developed with health districts for 2017/18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DIPs for developed with health districts for 2018/19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DIPs for developed with health districts for 2019/20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A national report produced to review progress towards 90-90-90 targets for HIV and TB</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3982">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Number of Districts Implementation plans for 2017/18 monitored   to reach 90-90-90 targets for TB and HIV</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Districts Implementation Plans (DIPs) monitored and  reports produced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Districts Implementation Plans (</a:t>
                      </a:r>
                      <a:r>
                        <a:rPr lang="en-GB" sz="1200" dirty="0" err="1">
                          <a:latin typeface="Arial" pitchFamily="34" charset="0"/>
                          <a:ea typeface="Times New Roman"/>
                          <a:cs typeface="Arial" pitchFamily="34" charset="0"/>
                        </a:rPr>
                        <a:t>DIPs</a:t>
                      </a:r>
                      <a:r>
                        <a:rPr lang="en-GB" sz="1200" dirty="0">
                          <a:latin typeface="Arial" pitchFamily="34" charset="0"/>
                          <a:ea typeface="Times New Roman"/>
                          <a:cs typeface="Arial" pitchFamily="34" charset="0"/>
                        </a:rPr>
                        <a:t>) for 2017/18 monitored and feedback reports with recommendations produced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Districts Implementation Plans (DIPs) for 2018/19 monitored and feedback reports with recommendations produced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52 Districts Implementation Plans (DIPs) for 2019/20 monitored and feedback reports with recommendations produced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25</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extLst>
              <p:ext uri="{D42A27DB-BD31-4B8C-83A1-F6EECF244321}">
                <p14:modId xmlns:p14="http://schemas.microsoft.com/office/powerpoint/2010/main" val="1132146543"/>
              </p:ext>
            </p:extLst>
          </p:nvPr>
        </p:nvGraphicFramePr>
        <p:xfrm>
          <a:off x="228599" y="1295400"/>
          <a:ext cx="8763001" cy="5336667"/>
        </p:xfrm>
        <a:graphic>
          <a:graphicData uri="http://schemas.openxmlformats.org/drawingml/2006/table">
            <a:tbl>
              <a:tblPr/>
              <a:tblGrid>
                <a:gridCol w="1385604">
                  <a:extLst>
                    <a:ext uri="{9D8B030D-6E8A-4147-A177-3AD203B41FA5}">
                      <a16:colId xmlns:a16="http://schemas.microsoft.com/office/drawing/2014/main" val="20000"/>
                    </a:ext>
                  </a:extLst>
                </a:gridCol>
                <a:gridCol w="1754472">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387475">
                  <a:extLst>
                    <a:ext uri="{9D8B030D-6E8A-4147-A177-3AD203B41FA5}">
                      <a16:colId xmlns:a16="http://schemas.microsoft.com/office/drawing/2014/main" val="20005"/>
                    </a:ext>
                  </a:extLst>
                </a:gridCol>
              </a:tblGrid>
              <a:tr h="347792">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3896">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121504">
                <a:tc rowSpan="3">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To implement combination of prevention and treatment interventions to reduce burden of HIV, STI and TB infections</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Dashboard reports for Monitoring implementation of the HIV and AIDS and </a:t>
                      </a:r>
                      <a:r>
                        <a:rPr lang="en-GB" sz="1100" dirty="0" err="1">
                          <a:latin typeface="Arial" pitchFamily="34" charset="0"/>
                          <a:ea typeface="Times New Roman"/>
                          <a:cs typeface="Arial" pitchFamily="34" charset="0"/>
                        </a:rPr>
                        <a:t>STI</a:t>
                      </a:r>
                      <a:r>
                        <a:rPr lang="en-GB" sz="1100" dirty="0">
                          <a:latin typeface="Arial" pitchFamily="34" charset="0"/>
                          <a:ea typeface="Times New Roman"/>
                          <a:cs typeface="Arial" pitchFamily="34" charset="0"/>
                        </a:rPr>
                        <a:t> Programmes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x National Quarterly monitoring dashboard reports produced with recommendations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21997"/>
                  </a:ext>
                </a:extLst>
              </a:tr>
              <a:tr h="1263197">
                <a:tc vMerge="1">
                  <a:txBody>
                    <a:bodyPr/>
                    <a:lstStyle/>
                    <a:p>
                      <a:pPr marL="0" marR="0">
                        <a:lnSpc>
                          <a:spcPct val="115000"/>
                        </a:lnSpc>
                        <a:spcBef>
                          <a:spcPts val="0"/>
                        </a:spcBef>
                        <a:spcAft>
                          <a:spcPts val="0"/>
                        </a:spcAft>
                      </a:pP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 HIV and AIDS Conditional grant Reports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3x  Quarterly HIV and AIDS Conditional grant reports produced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Annual HIV Conditional Grant Report for 2015/16 year produced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3x  Quarterly HIV and AIDS Conditional grant reports produced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Annual HIV Conditional Grant Report  for 2016/17 year produced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3x  Quarterly HIV and AIDS Conditional grant reports produced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Annual HIV Conditional Grant Report  for 2017/18 year produced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3x  Quarterly HIV and AIDS Conditional grant reports produced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Annual HIV Conditional Grant Report  for 2017/18 year produced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9811">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HIV Strategic Plan Developed and monitored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err="1">
                          <a:latin typeface="Arial" pitchFamily="34" charset="0"/>
                          <a:ea typeface="Times New Roman"/>
                          <a:cs typeface="Arial" pitchFamily="34" charset="0"/>
                        </a:rPr>
                        <a:t>NSP</a:t>
                      </a:r>
                      <a:r>
                        <a:rPr lang="en-GB" sz="1100" dirty="0">
                          <a:latin typeface="Arial" pitchFamily="34" charset="0"/>
                          <a:ea typeface="Times New Roman"/>
                          <a:cs typeface="Arial" pitchFamily="34" charset="0"/>
                        </a:rPr>
                        <a:t> for HIV/AIDS and TB 2017-2022 published by </a:t>
                      </a:r>
                      <a:r>
                        <a:rPr lang="en-GB" sz="1100" dirty="0" err="1">
                          <a:latin typeface="Arial" pitchFamily="34" charset="0"/>
                          <a:ea typeface="Times New Roman"/>
                          <a:cs typeface="Arial" pitchFamily="34" charset="0"/>
                        </a:rPr>
                        <a:t>SANAC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HIV Strategic Plan outlining key actions and strategies for public health system developed and presented to Tech NHC for approval</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HIV Strategic Plan monitored and feedback reports to 9 Provincial DoH produced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HIV Strategic Plan monitored and feedback reports to 9 Provincial </a:t>
                      </a:r>
                      <a:r>
                        <a:rPr lang="en-GB" sz="1100" dirty="0" err="1">
                          <a:latin typeface="Arial" pitchFamily="34" charset="0"/>
                          <a:ea typeface="Times New Roman"/>
                          <a:cs typeface="Arial" pitchFamily="34" charset="0"/>
                        </a:rPr>
                        <a:t>DoH</a:t>
                      </a:r>
                      <a:r>
                        <a:rPr lang="en-GB" sz="1100" dirty="0">
                          <a:latin typeface="Arial" pitchFamily="34" charset="0"/>
                          <a:ea typeface="Times New Roman"/>
                          <a:cs typeface="Arial" pitchFamily="34" charset="0"/>
                        </a:rPr>
                        <a:t> produced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26</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3</a:t>
            </a:r>
          </a:p>
        </p:txBody>
      </p:sp>
      <p:graphicFrame>
        <p:nvGraphicFramePr>
          <p:cNvPr id="9" name="Content Placeholder 6"/>
          <p:cNvGraphicFramePr>
            <a:graphicFrameLocks/>
          </p:cNvGraphicFramePr>
          <p:nvPr/>
        </p:nvGraphicFramePr>
        <p:xfrm>
          <a:off x="0" y="1143000"/>
          <a:ext cx="9144001" cy="4985784"/>
        </p:xfrm>
        <a:graphic>
          <a:graphicData uri="http://schemas.openxmlformats.org/drawingml/2006/table">
            <a:tbl>
              <a:tblPr/>
              <a:tblGrid>
                <a:gridCol w="1445847">
                  <a:extLst>
                    <a:ext uri="{9D8B030D-6E8A-4147-A177-3AD203B41FA5}">
                      <a16:colId xmlns:a16="http://schemas.microsoft.com/office/drawing/2014/main" val="20000"/>
                    </a:ext>
                  </a:extLst>
                </a:gridCol>
                <a:gridCol w="183075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782707">
                <a:tc rowSpan="5">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Strengthen patient retention in treatment and care for TB</a:t>
                      </a:r>
                      <a:endParaRPr lang="en-US" sz="1100" dirty="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MDR-TB treatment initiation facilities with clinical audits conducted</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New indicator</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a:latin typeface="Arial" pitchFamily="34" charset="0"/>
                          <a:ea typeface="Times New Roman"/>
                          <a:cs typeface="Arial" pitchFamily="34" charset="0"/>
                        </a:rPr>
                        <a:t>18 MDR-TB treatment initiation facilities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a:latin typeface="Arial" pitchFamily="34" charset="0"/>
                          <a:ea typeface="Times New Roman"/>
                          <a:cs typeface="Arial" pitchFamily="34" charset="0"/>
                        </a:rPr>
                        <a:t>18 MDR-TB treatment initiation facilities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dirty="0">
                          <a:latin typeface="Arial" pitchFamily="34" charset="0"/>
                          <a:ea typeface="Times New Roman"/>
                          <a:cs typeface="Arial" pitchFamily="34" charset="0"/>
                        </a:rPr>
                        <a:t>18 MDR-TB treatment initiation facilities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provinces with IPT/3HP sentinel sites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a:latin typeface="Arial" pitchFamily="34" charset="0"/>
                          <a:ea typeface="Times New Roman"/>
                          <a:cs typeface="Arial" pitchFamily="34" charset="0"/>
                        </a:rPr>
                        <a:t>3 provinces with IPT/3HP sentinel sites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a:latin typeface="Arial" pitchFamily="34" charset="0"/>
                          <a:ea typeface="Times New Roman"/>
                          <a:cs typeface="Arial" pitchFamily="34" charset="0"/>
                        </a:rPr>
                        <a:t>6 provinces with IPT/3HP sentinel sites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a:latin typeface="Arial" pitchFamily="34" charset="0"/>
                          <a:ea typeface="Times New Roman"/>
                          <a:cs typeface="Arial" pitchFamily="34" charset="0"/>
                        </a:rPr>
                        <a:t>9 provinces with IPT/3HP sentinel sites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Number of hospitals implementing FAST</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dirty="0">
                          <a:latin typeface="Arial" pitchFamily="34" charset="0"/>
                          <a:ea typeface="Times New Roman"/>
                          <a:cs typeface="Arial" pitchFamily="34" charset="0"/>
                        </a:rPr>
                        <a:t>15 hospitals implementing FAST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dirty="0">
                          <a:latin typeface="Arial" pitchFamily="34" charset="0"/>
                          <a:ea typeface="Times New Roman"/>
                          <a:cs typeface="Arial" pitchFamily="34" charset="0"/>
                        </a:rPr>
                        <a:t>30 hospitals implementing FAST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000" dirty="0">
                          <a:latin typeface="Arial" pitchFamily="34" charset="0"/>
                          <a:ea typeface="Times New Roman"/>
                          <a:cs typeface="Arial" pitchFamily="34" charset="0"/>
                        </a:rPr>
                        <a:t>50 hospitals implementing FAST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Dashboard reports for Monitoring implementation of the TB  Programmes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 x National Quarterly monitoring dashboard reports produced with recommendations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4 x National Quarterly monitoring dashboard reports produced with recommendations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4 x National Quarterly monitoring dashboard reports produced with recommendations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facilities reviewed during provincial supervisory and support visits to track implementation of the TB Quality Improvement Programme</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New indicator</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24 facilities reviewed during provincial supervisory and support visits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24 facilities reviewed during provincial supervisory and support visits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24 facilities reviewed during provincial supervisory and support visits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27</a:t>
            </a:fld>
            <a:endParaRPr lang="en-ZA" dirty="0"/>
          </a:p>
        </p:txBody>
      </p:sp>
    </p:spTree>
    <p:extLst>
      <p:ext uri="{BB962C8B-B14F-4D97-AF65-F5344CB8AC3E}">
        <p14:creationId xmlns:p14="http://schemas.microsoft.com/office/powerpoint/2010/main" val="102929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a:t>PROGRAMME 4 - </a:t>
            </a:r>
            <a:r>
              <a:rPr lang="en-GB" sz="2800" b="1" dirty="0"/>
              <a:t>PRIMARY HEALTH CARE SERVICES (</a:t>
            </a:r>
            <a:r>
              <a:rPr lang="en-GB" sz="2800" b="1" dirty="0" err="1"/>
              <a:t>PHC</a:t>
            </a:r>
            <a:r>
              <a:rPr lang="en-GB" sz="2800" b="1" dirty="0"/>
              <a:t>)</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a:p>
          <a:p>
            <a:pPr marL="0" indent="1588" algn="ctr">
              <a:buNone/>
            </a:pPr>
            <a:r>
              <a:rPr lang="en-ZA" sz="2800" dirty="0"/>
              <a:t>The purpose of Primary Health Care Service Programme is to develop and </a:t>
            </a:r>
            <a:r>
              <a:rPr lang="en-ZA" sz="2800" b="1" dirty="0">
                <a:solidFill>
                  <a:schemeClr val="accent3">
                    <a:lumMod val="50000"/>
                  </a:schemeClr>
                </a:solidFill>
              </a:rPr>
              <a:t>oversee the implementation</a:t>
            </a:r>
            <a:r>
              <a:rPr lang="en-ZA" sz="2800" dirty="0"/>
              <a:t> of legislation, policies, systems, and norms and standards for a uniform well functioning </a:t>
            </a:r>
            <a:r>
              <a:rPr lang="en-ZA" sz="2800" b="1" dirty="0">
                <a:solidFill>
                  <a:schemeClr val="accent3">
                    <a:lumMod val="50000"/>
                  </a:schemeClr>
                </a:solidFill>
              </a:rPr>
              <a:t>district health system</a:t>
            </a:r>
            <a:r>
              <a:rPr lang="en-ZA" sz="2800" dirty="0"/>
              <a:t>, </a:t>
            </a:r>
            <a:r>
              <a:rPr lang="en-ZA" sz="2800" b="1" dirty="0">
                <a:solidFill>
                  <a:schemeClr val="accent3">
                    <a:lumMod val="50000"/>
                  </a:schemeClr>
                </a:solidFill>
              </a:rPr>
              <a:t>environmental health services</a:t>
            </a:r>
            <a:r>
              <a:rPr lang="en-ZA" sz="2800" dirty="0"/>
              <a:t>, </a:t>
            </a:r>
            <a:r>
              <a:rPr lang="en-ZA" sz="2800" b="1" dirty="0">
                <a:solidFill>
                  <a:schemeClr val="accent3">
                    <a:lumMod val="50000"/>
                  </a:schemeClr>
                </a:solidFill>
              </a:rPr>
              <a:t>communicable disease control</a:t>
            </a:r>
            <a:r>
              <a:rPr lang="en-ZA" sz="2800" dirty="0"/>
              <a:t>, </a:t>
            </a:r>
            <a:r>
              <a:rPr lang="en-ZA" sz="2800" b="1" dirty="0">
                <a:solidFill>
                  <a:schemeClr val="accent3">
                    <a:lumMod val="50000"/>
                  </a:schemeClr>
                </a:solidFill>
              </a:rPr>
              <a:t>non-communicable disease control </a:t>
            </a:r>
            <a:r>
              <a:rPr lang="en-ZA" sz="2800" dirty="0"/>
              <a:t>as well as </a:t>
            </a:r>
            <a:r>
              <a:rPr lang="en-ZA" sz="2800" b="1" dirty="0">
                <a:solidFill>
                  <a:schemeClr val="accent3">
                    <a:lumMod val="50000"/>
                  </a:schemeClr>
                </a:solidFill>
              </a:rPr>
              <a:t>health promotion and nutrition</a:t>
            </a:r>
            <a:r>
              <a:rPr lang="en-ZA" sz="2800" dirty="0"/>
              <a:t> programmes</a:t>
            </a:r>
            <a:r>
              <a:rPr lang="en-GB" sz="2800" dirty="0"/>
              <a:t>. </a:t>
            </a:r>
            <a:endParaRPr lang="en-ZA" sz="2800" dirty="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28</a:t>
            </a:fld>
            <a:endParaRPr lang="en-Z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extLst>
              <p:ext uri="{D42A27DB-BD31-4B8C-83A1-F6EECF244321}">
                <p14:modId xmlns:p14="http://schemas.microsoft.com/office/powerpoint/2010/main" val="714854671"/>
              </p:ext>
            </p:extLst>
          </p:nvPr>
        </p:nvGraphicFramePr>
        <p:xfrm>
          <a:off x="76200" y="1066800"/>
          <a:ext cx="8915401" cy="4692777"/>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24951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24755">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804581">
                <a:tc rowSpan="2">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Improve district governance and strengthen management and leadership of the district health system</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Number of Districts with management structures in line with the National Guidelines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Uniform structure for District Health Management approved.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National Guidelines for District Health Management Structures approved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52 Districts audited against the approved guidelines,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100">
                          <a:latin typeface="Arial" pitchFamily="34" charset="0"/>
                          <a:ea typeface="Times New Roman"/>
                          <a:cs typeface="Arial" pitchFamily="34" charset="0"/>
                        </a:rPr>
                        <a:t>Implementation plan in place to arrive at 52 Districts with District Health Management structures in line with the National Guidelines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9624">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Number of PHC facility committees assessed  to determine functionality </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1200 PHC facility committees assessed to determine its functionality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2000 PHC facility committees assessed to determine its functionality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2500 </a:t>
                      </a:r>
                      <a:r>
                        <a:rPr lang="en-GB" sz="1100" dirty="0" err="1">
                          <a:latin typeface="Arial" pitchFamily="34" charset="0"/>
                          <a:ea typeface="Times New Roman"/>
                          <a:cs typeface="Arial" pitchFamily="34" charset="0"/>
                        </a:rPr>
                        <a:t>PHC</a:t>
                      </a:r>
                      <a:r>
                        <a:rPr lang="en-GB" sz="1100" dirty="0">
                          <a:latin typeface="Arial" pitchFamily="34" charset="0"/>
                          <a:ea typeface="Times New Roman"/>
                          <a:cs typeface="Arial" pitchFamily="34" charset="0"/>
                        </a:rPr>
                        <a:t> facility committees assessed to determine its functionality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3400 PHC facility committees assessed to determine its functionality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07">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Improve access to community based PHC services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Number of functional WBPHCOTs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2000 functional WBPHCOTs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2000 functional WBPHCOTs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2000 functional WBPHCOTs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2000</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functional WBPHCOTs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9624">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Improve quality of services at primary health Care facilities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Number of primary health Care facilities  in  the 52 districts that qualify as Ideal Clinics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811</a:t>
                      </a:r>
                      <a:r>
                        <a:rPr lang="en-GB" sz="1100" baseline="0" dirty="0">
                          <a:latin typeface="Arial" pitchFamily="34" charset="0"/>
                          <a:ea typeface="Times New Roman"/>
                          <a:cs typeface="Arial" pitchFamily="34" charset="0"/>
                        </a:rPr>
                        <a:t> </a:t>
                      </a:r>
                      <a:r>
                        <a:rPr lang="en-GB" sz="1100" dirty="0">
                          <a:latin typeface="Arial" pitchFamily="34" charset="0"/>
                          <a:ea typeface="Times New Roman"/>
                          <a:cs typeface="Arial" pitchFamily="34" charset="0"/>
                        </a:rPr>
                        <a:t>primary health Care facilities in  the 52  districts qualify as  Ideal Clinics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1000 primary health Care facilities in the 52 districts qualify as Ideal Clinics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1500 primary health Care facilities in the 52  districts qualify as  Ideal Clinics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2823 primary health care facilities in  the 52  districts qualify as  Ideal Clinics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29</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5704656" cy="838200"/>
          </a:xfrm>
        </p:spPr>
        <p:txBody>
          <a:bodyPr/>
          <a:lstStyle/>
          <a:p>
            <a:pPr eaLnBrk="1" hangingPunct="1"/>
            <a:r>
              <a:rPr lang="en-ZA" sz="2800" b="1" dirty="0"/>
              <a:t>2017/18 – 2019/20 MTEF PRIORITIES</a:t>
            </a:r>
          </a:p>
        </p:txBody>
      </p:sp>
      <p:sp>
        <p:nvSpPr>
          <p:cNvPr id="18435" name="Content Placeholder 2"/>
          <p:cNvSpPr>
            <a:spLocks noGrp="1"/>
          </p:cNvSpPr>
          <p:nvPr>
            <p:ph idx="1"/>
          </p:nvPr>
        </p:nvSpPr>
        <p:spPr>
          <a:xfrm>
            <a:off x="457200" y="1219201"/>
            <a:ext cx="8382000" cy="685800"/>
          </a:xfrm>
        </p:spPr>
        <p:txBody>
          <a:bodyPr/>
          <a:lstStyle/>
          <a:p>
            <a:pPr marL="0" indent="1588" eaLnBrk="1" hangingPunct="1">
              <a:lnSpc>
                <a:spcPct val="80000"/>
              </a:lnSpc>
              <a:buFont typeface="Arial" charset="0"/>
              <a:buNone/>
            </a:pPr>
            <a:r>
              <a:rPr lang="en-ZA" sz="2000" b="1" dirty="0">
                <a:latin typeface="Arial" charset="0"/>
                <a:cs typeface="Arial" charset="0"/>
              </a:rPr>
              <a:t>The priorities for the MTEF commencing 2017/18 year are derived from:</a:t>
            </a:r>
          </a:p>
          <a:p>
            <a:pPr eaLnBrk="1" hangingPunct="1">
              <a:lnSpc>
                <a:spcPct val="80000"/>
              </a:lnSpc>
              <a:buFont typeface="Arial" charset="0"/>
              <a:buNone/>
            </a:pPr>
            <a:endParaRPr lang="en-ZA" sz="2000" dirty="0">
              <a:latin typeface="Arial" charset="0"/>
              <a:cs typeface="Arial" charset="0"/>
            </a:endParaRPr>
          </a:p>
          <a:p>
            <a:pPr eaLnBrk="1" hangingPunct="1">
              <a:lnSpc>
                <a:spcPct val="80000"/>
              </a:lnSpc>
              <a:buFont typeface="Arial" charset="0"/>
              <a:buNone/>
            </a:pPr>
            <a:endParaRPr lang="en-ZA" sz="1600" dirty="0">
              <a:latin typeface="Arial" charset="0"/>
              <a:cs typeface="Arial" charset="0"/>
            </a:endParaRPr>
          </a:p>
          <a:p>
            <a:pPr eaLnBrk="1" hangingPunct="1">
              <a:lnSpc>
                <a:spcPct val="80000"/>
              </a:lnSpc>
              <a:buFont typeface="Arial" charset="0"/>
              <a:buNone/>
            </a:pPr>
            <a:endParaRPr lang="en-ZA" sz="1600" dirty="0">
              <a:latin typeface="Arial" charset="0"/>
              <a:cs typeface="Arial" charset="0"/>
            </a:endParaRPr>
          </a:p>
        </p:txBody>
      </p:sp>
      <p:cxnSp>
        <p:nvCxnSpPr>
          <p:cNvPr id="4" name="Straight Connector 3"/>
          <p:cNvCxnSpPr/>
          <p:nvPr/>
        </p:nvCxnSpPr>
        <p:spPr>
          <a:xfrm>
            <a:off x="0" y="1052736"/>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304800" y="2209800"/>
            <a:ext cx="1600200" cy="990600"/>
          </a:xfrm>
          <a:prstGeom prst="rect">
            <a:avLst/>
          </a:prstGeom>
        </p:spPr>
        <p:style>
          <a:lnRef idx="2">
            <a:schemeClr val="accent3"/>
          </a:lnRef>
          <a:fillRef idx="1">
            <a:schemeClr val="lt1"/>
          </a:fillRef>
          <a:effectRef idx="0">
            <a:schemeClr val="accent3"/>
          </a:effectRef>
          <a:fontRef idx="minor">
            <a:schemeClr val="dk1"/>
          </a:fontRef>
        </p:style>
        <p:txBody>
          <a:bodyPr/>
          <a:lstStyle/>
          <a:p>
            <a:pPr marR="0" lvl="0" indent="1588" algn="ctr" defTabSz="914400" rtl="0" eaLnBrk="1" fontAlgn="base" latinLnBrk="0" hangingPunct="1">
              <a:lnSpc>
                <a:spcPct val="100000"/>
              </a:lnSpc>
              <a:spcBef>
                <a:spcPct val="20000"/>
              </a:spcBef>
              <a:spcAft>
                <a:spcPct val="0"/>
              </a:spcAft>
              <a:buClrTx/>
              <a:buSzTx/>
              <a:buFont typeface="Arial" charset="0"/>
              <a:buNone/>
              <a:tabLst/>
              <a:defRPr/>
            </a:pPr>
            <a:r>
              <a:rPr kumimoji="0" lang="en-ZA" sz="2000" b="0" i="0" u="none" strike="noStrike" kern="1200" cap="none" spc="0" normalizeH="0" baseline="0" noProof="0" dirty="0">
                <a:ln>
                  <a:noFill/>
                </a:ln>
                <a:solidFill>
                  <a:schemeClr val="dk1"/>
                </a:solidFill>
                <a:effectLst/>
                <a:uLnTx/>
                <a:uFillTx/>
                <a:latin typeface="+mn-lt"/>
                <a:ea typeface="+mn-ea"/>
                <a:cs typeface="+mn-cs"/>
              </a:rPr>
              <a:t>Sustainable Development Goals</a:t>
            </a:r>
          </a:p>
        </p:txBody>
      </p:sp>
      <p:pic>
        <p:nvPicPr>
          <p:cNvPr id="7" name="Picture 6"/>
          <p:cNvPicPr>
            <a:picLocks noChangeAspect="1" noChangeArrowheads="1"/>
          </p:cNvPicPr>
          <p:nvPr/>
        </p:nvPicPr>
        <p:blipFill>
          <a:blip r:embed="rId2" cstate="print"/>
          <a:srcRect/>
          <a:stretch>
            <a:fillRect/>
          </a:stretch>
        </p:blipFill>
        <p:spPr bwMode="auto">
          <a:xfrm>
            <a:off x="4495800" y="2209800"/>
            <a:ext cx="2152124" cy="30480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 descr="C:\Users\R930-F42K\Desktop\NDP.jpg"/>
          <p:cNvPicPr>
            <a:picLocks noChangeAspect="1" noChangeArrowheads="1"/>
          </p:cNvPicPr>
          <p:nvPr/>
        </p:nvPicPr>
        <p:blipFill>
          <a:blip r:embed="rId3" cstate="print"/>
          <a:srcRect/>
          <a:stretch>
            <a:fillRect/>
          </a:stretch>
        </p:blipFill>
        <p:spPr bwMode="auto">
          <a:xfrm>
            <a:off x="2130896" y="2209800"/>
            <a:ext cx="2217764" cy="31802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Image result for SDG"/>
          <p:cNvPicPr>
            <a:picLocks noChangeAspect="1" noChangeArrowheads="1"/>
          </p:cNvPicPr>
          <p:nvPr/>
        </p:nvPicPr>
        <p:blipFill>
          <a:blip r:embed="rId4" cstate="print"/>
          <a:srcRect/>
          <a:stretch>
            <a:fillRect/>
          </a:stretch>
        </p:blipFill>
        <p:spPr bwMode="auto">
          <a:xfrm>
            <a:off x="152400" y="3431704"/>
            <a:ext cx="1826096" cy="182609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6781800" y="2209800"/>
            <a:ext cx="2162175" cy="30354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6"/>
          <p:cNvSpPr>
            <a:spLocks noGrp="1"/>
          </p:cNvSpPr>
          <p:nvPr>
            <p:ph type="sldNum" sz="quarter" idx="4294967295"/>
          </p:nvPr>
        </p:nvSpPr>
        <p:spPr>
          <a:xfrm>
            <a:off x="8305800" y="6339840"/>
            <a:ext cx="609600" cy="365760"/>
          </a:xfrm>
          <a:prstGeom prst="rect">
            <a:avLst/>
          </a:prstGeom>
        </p:spPr>
        <p:txBody>
          <a:bodyPr/>
          <a:lstStyle/>
          <a:p>
            <a:pPr algn="ctr"/>
            <a:fld id="{A3D2C757-A2D1-4D11-BDA9-37746333DD9E}" type="slidenum">
              <a:rPr lang="en-ZA" smtClean="0"/>
              <a:pPr algn="ctr"/>
              <a:t>3</a:t>
            </a:fld>
            <a:endParaRPr lang="en-Z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extLst>
              <p:ext uri="{D42A27DB-BD31-4B8C-83A1-F6EECF244321}">
                <p14:modId xmlns:p14="http://schemas.microsoft.com/office/powerpoint/2010/main" val="3140853823"/>
              </p:ext>
            </p:extLst>
          </p:nvPr>
        </p:nvGraphicFramePr>
        <p:xfrm>
          <a:off x="228599" y="326007"/>
          <a:ext cx="8915401" cy="601332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259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Improve accessibility of Primary Health Services to people with physical disabilities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Proportion of PHC facilities accessible to people with physical disabilities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25% of  PHC health facilities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35% (of 2823) of PHC facilities accessible to people with physical disabilities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50% (of 2823)  of PHC facilities accessible to people with physical disabilities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70% (of 2823) of PHC facilities accessible to people with physical disabilities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Improve quality of services at District Hospitals through the Ideal District Hospitals Programme</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Ideal District Hospital Framework</a:t>
                      </a:r>
                      <a:endParaRPr lang="en-US" sz="12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New Indicator</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Ideal District hospital framework drafted and presented to NDHSC </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Ideal District hospital framework approved by Tech NHC</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Ideal District hospital framework Implemented at 25% of District Hospitals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rowSpan="2">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Improve environmental health services in all 52 districts and metropolitan municipalities in the country</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Number of municipalities that are randomly selected and audited against environmental health norms and standards in executing their environmental health functions </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35 municipalities are randomly selected and audited against environmental health norms and standards in executing their environmental health functions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20 municipalities are randomly selected and audited against environmental health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20 municipalities are randomly selected and audited against environmental health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20 municipalities are randomly selected and audited against environmental health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Number of public health facilities assessed for adherence to Health Care Risk Waste (HCRW)  Norms and Standards </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9 Provincial Implementation Plans developed</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50 public health facilities assessed for adherence to Health Care Risk Waste (HCRW)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50 public health facilities assessed for adherence to Health Care Risk Waste (HCRW)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GB" sz="1200" kern="1200" dirty="0">
                          <a:solidFill>
                            <a:schemeClr val="tx1"/>
                          </a:solidFill>
                          <a:latin typeface="Arial" pitchFamily="34" charset="0"/>
                          <a:ea typeface="Times New Roman"/>
                          <a:cs typeface="Arial" pitchFamily="34" charset="0"/>
                        </a:rPr>
                        <a:t>50 public health facilities assessed for adherence to Health Care Risk Waste (HCRW)  Norms and Standards</a:t>
                      </a:r>
                      <a:endParaRPr lang="en-US" sz="12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30</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nvGraphicFramePr>
        <p:xfrm>
          <a:off x="114299" y="1219200"/>
          <a:ext cx="8915401" cy="4997710"/>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Ensure provision of IHR compliant port health services at all 44 commercial points of entry  in South Africa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points of  entry that provide IHR compliant port health services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All 44 points of entry audited, and report produced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10 commercial points of entry compliant with IHR 2005 core capacity requirements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15 commercial points of entry compliant with IHR 2005 core capacity requirements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20 commercial points of entry compliant with IHR 2005 core capacity requirements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rowSpan="3">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Reduce risk factors and improve management for Non-Communicable Diseases (NCDs) by implementing the Strategic Plan for NCDs 2012-2017</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media campaigns creating awareness of risk factors that contribute to NCDs </a:t>
                      </a:r>
                      <a:endParaRPr lang="en-US" sz="10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New Indicator</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 media campaigns creating awareness of risk factors that contribute to NCDs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 media campaigns creating awareness of risk factors that contribute to NCDs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 media campaigns creating awareness of risk factors that contribute to NCDs</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government Departments oriented on the National guide for healthy meal provision in the workplace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35 (15 additional) National Departments </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oriented on the National guide for healthy meal provision in the workplace</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 Government Departments (Education, Social Development and Health) in 9 provinces oriented on the National guide for healthy meal provision in the workplace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Implementation of the National guide for healthy meal provision in the workplace assessed in 50% of the oriented government departments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Implementation of the National guide for healthy meal provision in the workplace assessed in 100% of the oriented government Departments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Guidelines on Nutrition for Early Childhood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Guidelines on Nutrition for Early Childhood consulted widely and approved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Implementation plan developed in collaboration with Department of Social Development</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Implementation plan monitored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Implementation Evaluation conducted at ECD Centres and report produced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31</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extLst>
              <p:ext uri="{D42A27DB-BD31-4B8C-83A1-F6EECF244321}">
                <p14:modId xmlns:p14="http://schemas.microsoft.com/office/powerpoint/2010/main" val="1548385379"/>
              </p:ext>
            </p:extLst>
          </p:nvPr>
        </p:nvGraphicFramePr>
        <p:xfrm>
          <a:off x="114299" y="1219200"/>
          <a:ext cx="8915401" cy="5079377"/>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rPr>
                        <a:t>Reduce risk factors and improve management for Non-Communicable Diseases (NCDs) by implementing the Strategic Plan for NCDs 2012-2017</a:t>
                      </a:r>
                      <a:endParaRPr kumimoji="0" lang="en-US" sz="1000" b="0"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Regulations relating to </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labelling and packaging of tobacco products and</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smoking in indoor and outdoor public places developed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Draft Tobacco Product Bill   submitted to Cabinet</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Consultations led by Cabinet supported and comments incorporated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Tobacco Product Bill enacted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Regulations relating to</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labelling and packaging of tobacco products gazetted; and </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Regulations relating to</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smoking in indoor and outdoor public places gazetted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vMerge="1">
                  <a:txBody>
                    <a:bodyPr/>
                    <a:lstStyle/>
                    <a:p>
                      <a:pPr marL="0" marR="0" algn="l" defTabSz="914400" rtl="0" eaLnBrk="1" latinLnBrk="0" hangingPunct="1">
                        <a:lnSpc>
                          <a:spcPct val="115000"/>
                        </a:lnSpc>
                        <a:spcBef>
                          <a:spcPts val="0"/>
                        </a:spcBef>
                        <a:spcAft>
                          <a:spcPts val="0"/>
                        </a:spcAft>
                      </a:pPr>
                      <a:endParaRPr lang="en-US" sz="1100" kern="12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Random Monitoring of salt content in foodstuffs </a:t>
                      </a:r>
                      <a:endParaRPr lang="en-US" sz="10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Random samples from each of 13 regulated food categories tested, reported on and corrective action taken</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Random samples from each of 13 regulated food categories tested, reported on and corrective action taken</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Random samples from each of 13 regulated food categories tested, reported on and corrective action taken</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Random samples from each of 13 regulated food categories tested, reported on and corrective action taken</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Establish a National Health Commission to address the social determinants of health</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National Health Commission established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Framework for National Health Commission developed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Framework for National Health Commission presented to Cabinet for approval</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Framework for National Health Commission approved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National Health Commission established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Improve access to and quality of mental health services in South Africa</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Number of Districts with Mental Health Teams established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5 District mental health teams established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10 districts with mental health teams established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15 district mental health teams established</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20 districts with mental health teams established  </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32</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nvGraphicFramePr>
        <p:xfrm>
          <a:off x="114299" y="1219200"/>
          <a:ext cx="8915401" cy="3770890"/>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Expand provision of rehabilitation services in South Africa</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Districts with an inter-disciplinary rehabilitation team including physiotherapist, optometrist, speech and hearing/audiologist, occupational therapist, medical </a:t>
                      </a:r>
                      <a:r>
                        <a:rPr lang="en-GB" sz="1000" dirty="0" err="1">
                          <a:latin typeface="Arial" pitchFamily="34" charset="0"/>
                          <a:ea typeface="Times New Roman"/>
                          <a:cs typeface="Arial" pitchFamily="34" charset="0"/>
                        </a:rPr>
                        <a:t>orthotist</a:t>
                      </a:r>
                      <a:r>
                        <a:rPr lang="en-GB" sz="1000" dirty="0">
                          <a:latin typeface="Arial" pitchFamily="34" charset="0"/>
                          <a:ea typeface="Times New Roman"/>
                          <a:cs typeface="Arial" pitchFamily="34" charset="0"/>
                        </a:rPr>
                        <a:t>/</a:t>
                      </a:r>
                      <a:r>
                        <a:rPr lang="en-GB" sz="1000" dirty="0" err="1">
                          <a:latin typeface="Arial" pitchFamily="34" charset="0"/>
                          <a:ea typeface="Times New Roman"/>
                          <a:cs typeface="Arial" pitchFamily="34" charset="0"/>
                        </a:rPr>
                        <a:t>prosthetist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New Indicator</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Survey conducted to determine the number of Districts with an inter-disciplinary rehabilitation team</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5% increase on baseline</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10% increase on baseline</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rowSpan="2">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Eliminate Malaria so that there is zero local cases of malaria in South Africa by 2020</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Malaria Incidence per 1000 population at risk </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0.2 malaria cases per 1000 population at risk</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0.2 malaria cases per 1000 population at risk</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0.1 malaria cases per 1000 population at risk</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Malaria Eliminated, so that there is zero local cases of malaria in South Africa</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Number of targeted districts reporting malaria cases within 24 hours of diagnosis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7 of 9 malaria targeted districts reporting malaria cases within 24 hours of diagnosis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9 malaria targeted districts reporting malaria cases within 24 hours of diagnosis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9 malaria targeted districts reporting malaria cases within 24 hours of diagnosis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9 districts targeted for malaria elimination reporting malaria cases within 24 hours of diagnosis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33</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extLst>
              <p:ext uri="{D42A27DB-BD31-4B8C-83A1-F6EECF244321}">
                <p14:modId xmlns:p14="http://schemas.microsoft.com/office/powerpoint/2010/main" val="3125908589"/>
              </p:ext>
            </p:extLst>
          </p:nvPr>
        </p:nvGraphicFramePr>
        <p:xfrm>
          <a:off x="114299" y="1219200"/>
          <a:ext cx="8915401" cy="298818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Strengthen preparedness and core response capacities for public health emergencies in line with International Health Regulations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Provincial Outbreak Response Teams trained to respond to </a:t>
                      </a:r>
                      <a:r>
                        <a:rPr lang="en-GB" sz="1000" dirty="0" err="1">
                          <a:latin typeface="Arial" pitchFamily="34" charset="0"/>
                          <a:ea typeface="Times New Roman"/>
                          <a:cs typeface="Arial" pitchFamily="34" charset="0"/>
                        </a:rPr>
                        <a:t>zoonotic</a:t>
                      </a:r>
                      <a:r>
                        <a:rPr lang="en-GB" sz="1000" dirty="0">
                          <a:latin typeface="Arial" pitchFamily="34" charset="0"/>
                          <a:ea typeface="Times New Roman"/>
                          <a:cs typeface="Arial" pitchFamily="34" charset="0"/>
                        </a:rPr>
                        <a:t>, infectious  and food-borne diseases outbreaks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9 Provincial Outbreak Response Teams trained on food borne disease outbreak response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9 Provincial Outbreak Response Teams trained on Infectious disease surveillance and response</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Evaluation Report commenced on the capacity of all 9 provinces to respond to zoonotic, infectious and food-borne diseases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Evaluation report on the capacity of all 9 provinces to respond to zoonotic, infectious and food-borne diseases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Improve South Africa’s response with regard to Influenza prevention and control</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high risk population covered by the seasonal influenza vaccination</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800 000 high risk individuals covered with seasonal influenza vaccination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630  000 high risk individuals covered with seasonal influenza vaccination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630 000 high risk individuals covered with seasonal influenza vaccination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630 </a:t>
                      </a:r>
                      <a:r>
                        <a:rPr lang="en-GB" sz="1000" dirty="0">
                          <a:latin typeface="Arial" pitchFamily="34" charset="0"/>
                          <a:ea typeface="Times New Roman"/>
                          <a:cs typeface="Arial" pitchFamily="34" charset="0"/>
                        </a:rPr>
                        <a:t>000 high risk individuals covered with seasonal influenza vaccination annually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34</a:t>
            </a:fld>
            <a:endParaRPr lang="en-ZA" dirty="0"/>
          </a:p>
        </p:txBody>
      </p:sp>
    </p:spTree>
    <p:extLst>
      <p:ext uri="{BB962C8B-B14F-4D97-AF65-F5344CB8AC3E}">
        <p14:creationId xmlns:p14="http://schemas.microsoft.com/office/powerpoint/2010/main" val="1350301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4</a:t>
            </a:r>
          </a:p>
        </p:txBody>
      </p:sp>
      <p:graphicFrame>
        <p:nvGraphicFramePr>
          <p:cNvPr id="9" name="Content Placeholder 6"/>
          <p:cNvGraphicFramePr>
            <a:graphicFrameLocks/>
          </p:cNvGraphicFramePr>
          <p:nvPr/>
        </p:nvGraphicFramePr>
        <p:xfrm>
          <a:off x="114298" y="1219200"/>
          <a:ext cx="8572501" cy="3677297"/>
        </p:xfrm>
        <a:graphic>
          <a:graphicData uri="http://schemas.openxmlformats.org/drawingml/2006/table">
            <a:tbl>
              <a:tblPr/>
              <a:tblGrid>
                <a:gridCol w="2038689">
                  <a:extLst>
                    <a:ext uri="{9D8B030D-6E8A-4147-A177-3AD203B41FA5}">
                      <a16:colId xmlns:a16="http://schemas.microsoft.com/office/drawing/2014/main" val="20001"/>
                    </a:ext>
                  </a:extLst>
                </a:gridCol>
                <a:gridCol w="1781949">
                  <a:extLst>
                    <a:ext uri="{9D8B030D-6E8A-4147-A177-3AD203B41FA5}">
                      <a16:colId xmlns:a16="http://schemas.microsoft.com/office/drawing/2014/main" val="20002"/>
                    </a:ext>
                  </a:extLst>
                </a:gridCol>
                <a:gridCol w="1697094">
                  <a:extLst>
                    <a:ext uri="{9D8B030D-6E8A-4147-A177-3AD203B41FA5}">
                      <a16:colId xmlns:a16="http://schemas.microsoft.com/office/drawing/2014/main" val="20003"/>
                    </a:ext>
                  </a:extLst>
                </a:gridCol>
                <a:gridCol w="1442530">
                  <a:extLst>
                    <a:ext uri="{9D8B030D-6E8A-4147-A177-3AD203B41FA5}">
                      <a16:colId xmlns:a16="http://schemas.microsoft.com/office/drawing/2014/main" val="20004"/>
                    </a:ext>
                  </a:extLst>
                </a:gridCol>
                <a:gridCol w="1612239">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Regulations on organ transplantation developed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Regulations for organ transplantation drafted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Regulations for organ transplantation published for public comment</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Regulations for organ transplantation promulgated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National report compiled to review implementation of organ transplantation</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Regulations on dialysis developed</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Regulations for dialysis drafted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Regulations for dialysis published for public comment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Regulations for dialysis promulgated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National report compiled to review implementation of dialysis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National Policy Framework and Strategy on Eye Health developed</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Draft National Policy Framework and Strategy on Eye Health developed</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solidFill>
                            <a:srgbClr val="000000"/>
                          </a:solidFill>
                          <a:latin typeface="Arial" pitchFamily="34" charset="0"/>
                          <a:ea typeface="Times New Roman"/>
                          <a:cs typeface="Arial" pitchFamily="34" charset="0"/>
                        </a:rPr>
                        <a:t>Policy framework developed and presented to NHC</a:t>
                      </a:r>
                      <a:endParaRPr lang="en-US" sz="12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solidFill>
                            <a:srgbClr val="000000"/>
                          </a:solidFill>
                          <a:latin typeface="Arial" pitchFamily="34" charset="0"/>
                          <a:ea typeface="Times New Roman"/>
                          <a:cs typeface="Arial" pitchFamily="34" charset="0"/>
                        </a:rPr>
                        <a:t>Policy framework Implemented and Provincial </a:t>
                      </a:r>
                      <a:r>
                        <a:rPr lang="en-GB" sz="1000" dirty="0" err="1">
                          <a:solidFill>
                            <a:srgbClr val="000000"/>
                          </a:solidFill>
                          <a:latin typeface="Arial" pitchFamily="34" charset="0"/>
                          <a:ea typeface="Times New Roman"/>
                          <a:cs typeface="Arial" pitchFamily="34" charset="0"/>
                        </a:rPr>
                        <a:t>DoH</a:t>
                      </a:r>
                      <a:r>
                        <a:rPr lang="en-GB" sz="1000" dirty="0">
                          <a:solidFill>
                            <a:srgbClr val="000000"/>
                          </a:solidFill>
                          <a:latin typeface="Arial" pitchFamily="34" charset="0"/>
                          <a:ea typeface="Times New Roman"/>
                          <a:cs typeface="Arial" pitchFamily="34" charset="0"/>
                        </a:rPr>
                        <a:t> supported to develop Implementation Plans</a:t>
                      </a:r>
                      <a:endParaRPr lang="en-US" sz="12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9 Provincial DoH monitored for implementation</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2707">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Oral health Policy and strategy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solidFill>
                            <a:srgbClr val="000000"/>
                          </a:solidFill>
                          <a:latin typeface="Arial" pitchFamily="34" charset="0"/>
                          <a:ea typeface="Times New Roman"/>
                          <a:cs typeface="Arial" pitchFamily="34" charset="0"/>
                        </a:rPr>
                        <a:t>New indicator</a:t>
                      </a:r>
                      <a:endParaRPr lang="en-US" sz="12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Arial" pitchFamily="34" charset="0"/>
                          <a:ea typeface="Times New Roman"/>
                          <a:cs typeface="Arial" pitchFamily="34" charset="0"/>
                        </a:rPr>
                        <a:t>Oral health policy and strategy drafted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Oral health policy and strategy </a:t>
                      </a:r>
                      <a:r>
                        <a:rPr lang="en-GB" sz="1000" dirty="0" err="1">
                          <a:latin typeface="Arial" pitchFamily="34" charset="0"/>
                          <a:ea typeface="Times New Roman"/>
                          <a:cs typeface="Arial" pitchFamily="34" charset="0"/>
                        </a:rPr>
                        <a:t>costed</a:t>
                      </a:r>
                      <a:r>
                        <a:rPr lang="en-GB" sz="1000" dirty="0">
                          <a:latin typeface="Arial" pitchFamily="34" charset="0"/>
                          <a:ea typeface="Times New Roman"/>
                          <a:cs typeface="Arial" pitchFamily="34" charset="0"/>
                        </a:rPr>
                        <a:t> and approved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Implementation of   Oral health policy and strategy monitored and reported on</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35</a:t>
            </a:fld>
            <a:endParaRPr lang="en-ZA" dirty="0"/>
          </a:p>
        </p:txBody>
      </p:sp>
    </p:spTree>
    <p:extLst>
      <p:ext uri="{BB962C8B-B14F-4D97-AF65-F5344CB8AC3E}">
        <p14:creationId xmlns:p14="http://schemas.microsoft.com/office/powerpoint/2010/main" val="4281739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1" dirty="0"/>
              <a:t>PROGRAMME 5:HOSPITAL, TERTIARY HEALTH SERVICES AND HUMAN RESOURCE DEVELOPMENT</a:t>
            </a:r>
          </a:p>
        </p:txBody>
      </p:sp>
      <p:sp>
        <p:nvSpPr>
          <p:cNvPr id="6" name="Content Placeholder 5"/>
          <p:cNvSpPr>
            <a:spLocks noGrp="1"/>
          </p:cNvSpPr>
          <p:nvPr>
            <p:ph sz="quarter" idx="1"/>
          </p:nvPr>
        </p:nvSpPr>
        <p:spPr/>
        <p:txBody>
          <a:bodyPr/>
          <a:lstStyle/>
          <a:p>
            <a:pPr marL="0" indent="4763" algn="ctr">
              <a:buNone/>
            </a:pPr>
            <a:endParaRPr lang="en-ZA" sz="2400" dirty="0"/>
          </a:p>
          <a:p>
            <a:pPr marL="0" indent="4763" algn="ctr">
              <a:buNone/>
            </a:pPr>
            <a:r>
              <a:rPr lang="en-GB" sz="2400" dirty="0"/>
              <a:t>The purpose of the programme is to</a:t>
            </a:r>
            <a:r>
              <a:rPr lang="en-GB" sz="2400" b="1" dirty="0"/>
              <a:t> </a:t>
            </a:r>
            <a:r>
              <a:rPr lang="en-GB" sz="2400" b="1" dirty="0">
                <a:solidFill>
                  <a:schemeClr val="accent3">
                    <a:lumMod val="50000"/>
                  </a:schemeClr>
                </a:solidFill>
              </a:rPr>
              <a:t>develop policies, delivery models and clinical protocols for hospitals and emergency medical services</a:t>
            </a:r>
            <a:r>
              <a:rPr lang="en-GB" sz="2400" dirty="0"/>
              <a:t>. It is also to ensure </a:t>
            </a:r>
            <a:r>
              <a:rPr lang="en-GB" sz="2400" b="1" dirty="0">
                <a:solidFill>
                  <a:schemeClr val="accent3">
                    <a:lumMod val="50000"/>
                  </a:schemeClr>
                </a:solidFill>
              </a:rPr>
              <a:t>alignment of academic medical centres with health workforce programmes</a:t>
            </a:r>
            <a:r>
              <a:rPr lang="en-GB" sz="2400" dirty="0"/>
              <a:t>, training of health professionals and to ensure the </a:t>
            </a:r>
            <a:r>
              <a:rPr lang="en-GB" sz="2400" b="1" dirty="0">
                <a:solidFill>
                  <a:schemeClr val="accent3">
                    <a:lumMod val="50000"/>
                  </a:schemeClr>
                </a:solidFill>
              </a:rPr>
              <a:t>planning of health infrastructure</a:t>
            </a:r>
            <a:r>
              <a:rPr lang="en-GB" sz="2400" dirty="0"/>
              <a:t> meet the health needs of the country.  This programme will also assist the government to achieve the population health goals of the country through </a:t>
            </a:r>
            <a:r>
              <a:rPr lang="en-GB" sz="2400" b="1" dirty="0">
                <a:solidFill>
                  <a:schemeClr val="accent3">
                    <a:lumMod val="50000"/>
                  </a:schemeClr>
                </a:solidFill>
              </a:rPr>
              <a:t>nursing and midwifery, by the provision of expert policy and technical advice </a:t>
            </a:r>
            <a:r>
              <a:rPr lang="en-GB" sz="2400" dirty="0"/>
              <a:t>and recommendations on the role of nurses in attainment of desired health outputs. </a:t>
            </a:r>
            <a:endParaRPr lang="en-ZA" sz="2400" dirty="0"/>
          </a:p>
          <a:p>
            <a:pPr marL="0" indent="4763" algn="ctr">
              <a:buNone/>
            </a:pPr>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36</a:t>
            </a:fld>
            <a:endParaRPr lang="en-Z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1806910817"/>
              </p:ext>
            </p:extLst>
          </p:nvPr>
        </p:nvGraphicFramePr>
        <p:xfrm>
          <a:off x="228599" y="1147002"/>
          <a:ext cx="8915401" cy="579234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458764">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938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367219">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Ensure quality health Care by improving compliance with National Core Standards at all Central, Tertiary, Regional and Specialised Hospitals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Hospitals that achieved an overall performance 75% (or more) compliance with the National Core Standards assessment.</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26 Hospitals</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(5 Central10 Tertiary, 11 Regional)</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43 Hospitals </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(8 Central, 15 Tertiary, 20Regional Hospitals)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72 Hospitals</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(10 Central, 17 Tertiary, 30 Regional Hospitals and 15 Specialised Hospitals)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All Hospitals assessed, and achieved an overall performance of 75% (or more) compliance with NC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7219">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Increase capacity of central hospitals to strengthen local decision making and accountability to facilitate semi-autonomy of 10 central hospitals</a:t>
                      </a:r>
                      <a:endParaRPr lang="en-US" sz="1100" dirty="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central hospitals benchmarked against standardised organisational structures</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Organisational structure for Central Hospitals approved by NHC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3 Central hospitals benchmarked against approved Organisational structure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6 Central hospitals benchmarked against approved Organisational structure</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All 10 Central hospitals benchmarked and implementing approved Organisational structure</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7219">
                <a:tc rowSpan="2">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Develop and Implement health workforce staffing norms and standards.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fontAlgn="t">
                        <a:lnSpc>
                          <a:spcPct val="115000"/>
                        </a:lnSpc>
                        <a:spcBef>
                          <a:spcPts val="0"/>
                        </a:spcBef>
                        <a:spcAft>
                          <a:spcPts val="0"/>
                        </a:spcAft>
                        <a:tabLst>
                          <a:tab pos="180340" algn="l"/>
                          <a:tab pos="360045" algn="l"/>
                        </a:tabLst>
                      </a:pPr>
                      <a:r>
                        <a:rPr lang="en-GB" sz="1000" dirty="0">
                          <a:latin typeface="Arial" pitchFamily="34" charset="0"/>
                          <a:ea typeface="Times New Roman"/>
                          <a:cs typeface="Arial" pitchFamily="34" charset="0"/>
                        </a:rPr>
                        <a:t>Guidelines for Human Resources for Health (HRH) norms and standards using the WISN methodology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 HRH Norms for District and specialised hospitals developed using</a:t>
                      </a:r>
                      <a:r>
                        <a:rPr lang="en-GB" sz="1000" baseline="0" dirty="0">
                          <a:latin typeface="Arial" pitchFamily="34" charset="0"/>
                          <a:ea typeface="Times New Roman"/>
                          <a:cs typeface="Arial" pitchFamily="34" charset="0"/>
                        </a:rPr>
                        <a:t> </a:t>
                      </a:r>
                      <a:r>
                        <a:rPr lang="en-GB" sz="1000" baseline="0" dirty="0" err="1">
                          <a:latin typeface="Arial" pitchFamily="34" charset="0"/>
                          <a:ea typeface="Times New Roman"/>
                          <a:cs typeface="Arial" pitchFamily="34" charset="0"/>
                        </a:rPr>
                        <a:t>WISN</a:t>
                      </a:r>
                      <a:r>
                        <a:rPr lang="en-GB" sz="1000" baseline="0" dirty="0">
                          <a:latin typeface="Arial" pitchFamily="34" charset="0"/>
                          <a:ea typeface="Times New Roman"/>
                          <a:cs typeface="Arial" pitchFamily="34" charset="0"/>
                        </a:rPr>
                        <a:t> methodology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HRH standards for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Regional, Tertiary and Central Hospitals presented at </a:t>
                      </a:r>
                      <a:r>
                        <a:rPr lang="en-GB" sz="1000" dirty="0" err="1">
                          <a:latin typeface="Arial" pitchFamily="34" charset="0"/>
                          <a:ea typeface="Times New Roman"/>
                          <a:cs typeface="Arial" pitchFamily="34" charset="0"/>
                        </a:rPr>
                        <a:t>TechNHC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HRH Normative guidelines for Regional, Tertiary and Central Hospitals completed and presented to </a:t>
                      </a:r>
                      <a:r>
                        <a:rPr lang="en-GB" sz="1000" dirty="0" err="1">
                          <a:latin typeface="Arial" pitchFamily="34" charset="0"/>
                          <a:ea typeface="Times New Roman"/>
                          <a:cs typeface="Arial" pitchFamily="34" charset="0"/>
                        </a:rPr>
                        <a:t>TechNHC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Guidelines for HR Norms and standards published for all levels of care.</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899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fontAlgn="t">
                        <a:lnSpc>
                          <a:spcPct val="115000"/>
                        </a:lnSpc>
                        <a:spcBef>
                          <a:spcPts val="0"/>
                        </a:spcBef>
                        <a:spcAft>
                          <a:spcPts val="0"/>
                        </a:spcAft>
                        <a:tabLst>
                          <a:tab pos="180340" algn="l"/>
                          <a:tab pos="360045" algn="l"/>
                        </a:tabLst>
                      </a:pPr>
                      <a:r>
                        <a:rPr lang="en-GB" sz="1000" dirty="0">
                          <a:latin typeface="Arial" pitchFamily="34" charset="0"/>
                          <a:ea typeface="Times New Roman"/>
                          <a:cs typeface="Arial" pitchFamily="34" charset="0"/>
                        </a:rPr>
                        <a:t>Number of health facilities benchmarked against staffing normative guides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3500 </a:t>
                      </a:r>
                      <a:r>
                        <a:rPr lang="en-GB" sz="1000" dirty="0" err="1">
                          <a:latin typeface="Arial" pitchFamily="34" charset="0"/>
                          <a:ea typeface="Times New Roman"/>
                          <a:cs typeface="Arial" pitchFamily="34" charset="0"/>
                        </a:rPr>
                        <a:t>PHC</a:t>
                      </a:r>
                      <a:r>
                        <a:rPr lang="en-GB" sz="1000" dirty="0">
                          <a:latin typeface="Arial" pitchFamily="34" charset="0"/>
                          <a:ea typeface="Times New Roman"/>
                          <a:cs typeface="Arial" pitchFamily="34" charset="0"/>
                        </a:rPr>
                        <a:t> Facilities benchmarked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30 District Hospitals benchmarked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50 Regional and Specialised hospitals benchmarked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All PHC facilities, District Hospitals, Regional and Specialised Hospitals benchmarked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534400" y="6324600"/>
            <a:ext cx="609600" cy="365760"/>
          </a:xfrm>
          <a:prstGeom prst="rect">
            <a:avLst/>
          </a:prstGeom>
        </p:spPr>
        <p:txBody>
          <a:bodyPr/>
          <a:lstStyle/>
          <a:p>
            <a:pPr algn="ctr"/>
            <a:fld id="{A3D2C757-A2D1-4D11-BDA9-37746333DD9E}" type="slidenum">
              <a:rPr lang="en-ZA" smtClean="0"/>
              <a:pPr algn="ctr"/>
              <a:t>37</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nvGraphicFramePr>
        <p:xfrm>
          <a:off x="228599" y="1147002"/>
          <a:ext cx="8915401" cy="5231702"/>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458764">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938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36721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latin typeface="Arial" pitchFamily="34" charset="0"/>
                          <a:ea typeface="Times New Roman"/>
                          <a:cs typeface="Arial" pitchFamily="34" charset="0"/>
                        </a:rPr>
                        <a:t>Develop and Implement health workforce staffing norms and standards.</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National Human Resources for Health (HRH) Strategy</a:t>
                      </a: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t">
                        <a:lnSpc>
                          <a:spcPct val="115000"/>
                        </a:lnSpc>
                        <a:spcBef>
                          <a:spcPts val="0"/>
                        </a:spcBef>
                        <a:spcAft>
                          <a:spcPts val="0"/>
                        </a:spcAft>
                        <a:tabLst>
                          <a:tab pos="180340" algn="l"/>
                          <a:tab pos="360045" algn="l"/>
                        </a:tabLs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A review of the current HRH strategy</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Revised national HRH strategy developed and tabled at TechNHC</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6 provincial HRH plans updated in line with the revised national strategy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8 provincial HRH plans updated in line with the revised national strategy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8976">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Increase production</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of Human</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Resources for</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Health to strengthen</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capacity in the</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health system through the implementation of the Nelson Mandela Fidel Castro Medical Programme</a:t>
                      </a:r>
                      <a:endParaRPr lang="en-US" sz="110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Expanded Academic Integration Programme developed and implemented for medical students returning to South African from the expanded Nelson Mandela Fidel Castro Medical Programme</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Consultation with key stakeholders and provinces on planning for the returning South African medical students.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Ministerial Task team established and Expanded Academic Integration Programme finalised for their final year training in South Africa</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First cohort students placed on the expanded academic programme</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second cohort students placed on the expanded academic programme</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7220">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Strengthen Nursing Education Training and Practice through implementation of the objectives of the Nursing Strategy.</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fontAlgn="t">
                        <a:lnSpc>
                          <a:spcPct val="115000"/>
                        </a:lnSpc>
                        <a:spcBef>
                          <a:spcPts val="0"/>
                        </a:spcBef>
                        <a:spcAft>
                          <a:spcPts val="0"/>
                        </a:spcAft>
                      </a:pPr>
                      <a:r>
                        <a:rPr lang="en-GB" sz="1000">
                          <a:latin typeface="Arial" pitchFamily="34" charset="0"/>
                          <a:ea typeface="Times New Roman"/>
                          <a:cs typeface="Arial" pitchFamily="34" charset="0"/>
                        </a:rPr>
                        <a:t>New basic Nursing qualification programmes and draft curricula developed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basic nursing qualification programmes and </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draft curricula developed in line with the national nursing education and training policy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basic nursing qualification programmes finalised</a:t>
                      </a:r>
                      <a:endParaRPr lang="en-US" sz="11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8 colleges with customised draft curricula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New basic nursing qualification programmes accredited </a:t>
                      </a:r>
                      <a:endParaRPr lang="en-US" sz="11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 9 additional colleges with customised curricula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basic nursing qualification programmes and curricula developed and offered at all 17 public Nursing colleges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38</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1697930005"/>
              </p:ext>
            </p:extLst>
          </p:nvPr>
        </p:nvGraphicFramePr>
        <p:xfrm>
          <a:off x="0" y="1147002"/>
          <a:ext cx="9144001" cy="4846322"/>
        </p:xfrm>
        <a:graphic>
          <a:graphicData uri="http://schemas.openxmlformats.org/drawingml/2006/table">
            <a:tbl>
              <a:tblPr/>
              <a:tblGrid>
                <a:gridCol w="1445847">
                  <a:extLst>
                    <a:ext uri="{9D8B030D-6E8A-4147-A177-3AD203B41FA5}">
                      <a16:colId xmlns:a16="http://schemas.microsoft.com/office/drawing/2014/main" val="20000"/>
                    </a:ext>
                  </a:extLst>
                </a:gridCol>
                <a:gridCol w="183075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458764">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938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367219">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a:latin typeface="Arial" pitchFamily="34" charset="0"/>
                          <a:ea typeface="Times New Roman"/>
                          <a:cs typeface="Arial" pitchFamily="34" charset="0"/>
                        </a:rPr>
                        <a:t>Strengthen Nursing Education Training and Practice through implementation of the objectives of the Nursing Strategy.</a:t>
                      </a:r>
                      <a:endParaRPr lang="en-US" sz="1100" dirty="0">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endParaRPr lang="en-US"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Policy for the management of nursing placement agencies developed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Policy for the management of nursing placement agencies drafted and consulted.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Policy for the management of nursing placement agencies finalised, consulted and tabled at Tech NHC for approval</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Policy for the management of nursing placement agencies implemented and monitored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7219">
                <a:tc vMerge="1">
                  <a:txBody>
                    <a:bodyPr/>
                    <a:lstStyle/>
                    <a:p>
                      <a:pPr marL="0" marR="0">
                        <a:lnSpc>
                          <a:spcPct val="115000"/>
                        </a:lnSpc>
                        <a:spcBef>
                          <a:spcPts val="0"/>
                        </a:spcBef>
                        <a:spcAft>
                          <a:spcPts val="0"/>
                        </a:spcAft>
                      </a:pPr>
                      <a:endParaRPr lang="en-US" sz="1100" dirty="0">
                        <a:latin typeface="Arial" pitchFamily="34" charset="0"/>
                        <a:ea typeface="Times New Roman"/>
                        <a:cs typeface="Arial" pitchFamily="34"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latin typeface="Arial" pitchFamily="34" charset="0"/>
                          <a:ea typeface="Times New Roman"/>
                          <a:cs typeface="Arial" pitchFamily="34" charset="0"/>
                        </a:rPr>
                        <a:t>Norms and standards for decentralised clinical training platforms developed</a:t>
                      </a:r>
                      <a:endParaRPr lang="en-US" sz="1000" kern="1200" dirty="0">
                        <a:solidFill>
                          <a:schemeClr val="tx1"/>
                        </a:solidFill>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Norms and standards for decentralised clinical training platform drafted and consulted.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Norms and standards for decentralised clinical training platform consulted, </a:t>
                      </a:r>
                      <a:r>
                        <a:rPr lang="en-GB" sz="1000" dirty="0" err="1">
                          <a:latin typeface="Arial" pitchFamily="34" charset="0"/>
                          <a:ea typeface="Times New Roman"/>
                          <a:cs typeface="Arial" pitchFamily="34" charset="0"/>
                        </a:rPr>
                        <a:t>finzalised</a:t>
                      </a:r>
                      <a:r>
                        <a:rPr lang="en-GB" sz="1000" dirty="0">
                          <a:latin typeface="Arial" pitchFamily="34" charset="0"/>
                          <a:ea typeface="Times New Roman"/>
                          <a:cs typeface="Arial" pitchFamily="34" charset="0"/>
                        </a:rPr>
                        <a:t>, and tabled at </a:t>
                      </a:r>
                      <a:r>
                        <a:rPr lang="en-GB" sz="1000" dirty="0" err="1">
                          <a:latin typeface="Arial" pitchFamily="34" charset="0"/>
                          <a:ea typeface="Times New Roman"/>
                          <a:cs typeface="Arial" pitchFamily="34" charset="0"/>
                        </a:rPr>
                        <a:t>TechNHC</a:t>
                      </a:r>
                      <a:r>
                        <a:rPr lang="en-GB" sz="1000" dirty="0">
                          <a:latin typeface="Arial" pitchFamily="34" charset="0"/>
                          <a:ea typeface="Times New Roman"/>
                          <a:cs typeface="Arial" pitchFamily="34" charset="0"/>
                        </a:rPr>
                        <a:t> for approval</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Norms and Standards for decentralised Clinical Training Platforms at all levels of care implemented and monitored.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7220">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To improve quality of health infrastructure in South Africa</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Number of facilities maintained, repaired and/or refurbished in NHI Districts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178 facilities maintained, repaired and/or refurbished in NHI Districts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197 facilities maintained, repaired and/or refurbished in NHI Districts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125 facilities maintained, repaired and/or refurbished in NHI Districts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120 facilities maintained, repaired and/or refurbished in NHI Districts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39</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707088" cy="648072"/>
          </a:xfrm>
        </p:spPr>
        <p:txBody>
          <a:bodyPr/>
          <a:lstStyle/>
          <a:p>
            <a:r>
              <a:rPr lang="en-ZA" sz="2400" dirty="0"/>
              <a:t>Legislation and Prescripts that regulate Health Sector planning  </a:t>
            </a:r>
            <a:endParaRPr lang="en-US" sz="2400" dirty="0"/>
          </a:p>
        </p:txBody>
      </p:sp>
      <p:sp>
        <p:nvSpPr>
          <p:cNvPr id="3" name="Content Placeholder 2"/>
          <p:cNvSpPr>
            <a:spLocks noGrp="1"/>
          </p:cNvSpPr>
          <p:nvPr>
            <p:ph sz="quarter" idx="1"/>
          </p:nvPr>
        </p:nvSpPr>
        <p:spPr>
          <a:xfrm>
            <a:off x="457200" y="3429000"/>
            <a:ext cx="3810000" cy="2727960"/>
          </a:xfrm>
          <a:prstGeom prst="rect">
            <a:avLst/>
          </a:prstGeom>
        </p:spPr>
        <p:txBody>
          <a:bodyPr>
            <a:noAutofit/>
          </a:bodyPr>
          <a:lstStyle/>
          <a:p>
            <a:pPr marL="0" indent="0">
              <a:buNone/>
            </a:pPr>
            <a:r>
              <a:rPr lang="en-ZA" sz="2000" b="1" dirty="0">
                <a:solidFill>
                  <a:schemeClr val="tx2"/>
                </a:solidFill>
                <a:latin typeface="+mj-lt"/>
                <a:ea typeface="+mj-ea"/>
                <a:cs typeface="+mj-cs"/>
              </a:rPr>
              <a:t>Pubic Finance Management Act, 1999</a:t>
            </a:r>
          </a:p>
          <a:p>
            <a:pPr lvl="1"/>
            <a:r>
              <a:rPr lang="en-ZA" sz="1800" b="1" dirty="0">
                <a:solidFill>
                  <a:schemeClr val="tx2"/>
                </a:solidFill>
                <a:latin typeface="+mj-lt"/>
                <a:ea typeface="+mj-ea"/>
                <a:cs typeface="+mj-cs"/>
              </a:rPr>
              <a:t>Treasury Regulations – Chapter 5 of 2007</a:t>
            </a:r>
          </a:p>
          <a:p>
            <a:pPr lvl="1"/>
            <a:r>
              <a:rPr lang="en-ZA" sz="1800" b="1" dirty="0">
                <a:solidFill>
                  <a:schemeClr val="tx2"/>
                </a:solidFill>
                <a:latin typeface="+mj-lt"/>
                <a:ea typeface="+mj-ea"/>
                <a:cs typeface="+mj-cs"/>
              </a:rPr>
              <a:t>Framework for Strategic Plans and Annual Performance Plans, 2010 </a:t>
            </a:r>
          </a:p>
          <a:p>
            <a:pPr lvl="1"/>
            <a:endParaRPr lang="en-ZA" sz="1600" dirty="0">
              <a:solidFill>
                <a:schemeClr val="tx2"/>
              </a:solidFill>
              <a:latin typeface="+mj-lt"/>
              <a:ea typeface="+mj-ea"/>
              <a:cs typeface="+mj-cs"/>
            </a:endParaRPr>
          </a:p>
        </p:txBody>
      </p:sp>
      <p:sp>
        <p:nvSpPr>
          <p:cNvPr id="6" name="Content Placeholder 5"/>
          <p:cNvSpPr>
            <a:spLocks noGrp="1"/>
          </p:cNvSpPr>
          <p:nvPr>
            <p:ph sz="quarter" idx="4294967295"/>
          </p:nvPr>
        </p:nvSpPr>
        <p:spPr>
          <a:xfrm>
            <a:off x="4114800" y="2133600"/>
            <a:ext cx="4191000" cy="4038600"/>
          </a:xfrm>
          <a:prstGeom prst="rect">
            <a:avLst/>
          </a:prstGeom>
        </p:spPr>
        <p:txBody>
          <a:bodyPr>
            <a:noAutofit/>
          </a:bodyPr>
          <a:lstStyle/>
          <a:p>
            <a:pPr marL="52388" indent="0">
              <a:buNone/>
            </a:pPr>
            <a:r>
              <a:rPr lang="en-ZA" sz="1600" b="1" dirty="0">
                <a:solidFill>
                  <a:schemeClr val="tx2"/>
                </a:solidFill>
              </a:rPr>
              <a:t>National Health Act, 2003</a:t>
            </a:r>
            <a:endParaRPr lang="en-ZA" sz="1600" b="1" dirty="0"/>
          </a:p>
          <a:p>
            <a:pPr marL="338138" lvl="1"/>
            <a:r>
              <a:rPr lang="en-US" sz="1600" dirty="0">
                <a:solidFill>
                  <a:schemeClr val="tx2"/>
                </a:solidFill>
              </a:rPr>
              <a:t>Section 21(4) - “the national health plans must </a:t>
            </a:r>
            <a:r>
              <a:rPr lang="en-US" sz="1600" b="1" dirty="0">
                <a:solidFill>
                  <a:schemeClr val="tx2"/>
                </a:solidFill>
              </a:rPr>
              <a:t>comply with national health policy</a:t>
            </a:r>
            <a:r>
              <a:rPr lang="en-US" sz="1600" dirty="0">
                <a:solidFill>
                  <a:schemeClr val="tx2"/>
                </a:solidFill>
              </a:rPr>
              <a:t>. </a:t>
            </a:r>
            <a:endParaRPr lang="en-ZA" sz="1600" dirty="0">
              <a:solidFill>
                <a:schemeClr val="tx2"/>
              </a:solidFill>
            </a:endParaRPr>
          </a:p>
          <a:p>
            <a:pPr marL="338138" lvl="1"/>
            <a:r>
              <a:rPr lang="en-US" sz="1600" dirty="0">
                <a:solidFill>
                  <a:schemeClr val="tx2"/>
                </a:solidFill>
              </a:rPr>
              <a:t>Section 21(5) -  “The Director-General must integrate the health plans of the national department and provincial departments annually and submit the integrated health plans to the National Health Council”.</a:t>
            </a:r>
            <a:endParaRPr lang="en-ZA" sz="1600" dirty="0">
              <a:solidFill>
                <a:schemeClr val="tx2"/>
              </a:solidFill>
            </a:endParaRPr>
          </a:p>
          <a:p>
            <a:pPr marL="338138" lvl="1"/>
            <a:r>
              <a:rPr lang="en-US" sz="1600" dirty="0">
                <a:solidFill>
                  <a:schemeClr val="tx2"/>
                </a:solidFill>
              </a:rPr>
              <a:t>Section 33(1) - “Each </a:t>
            </a:r>
            <a:r>
              <a:rPr lang="en-US" sz="1600" b="1" dirty="0">
                <a:solidFill>
                  <a:schemeClr val="tx2"/>
                </a:solidFill>
              </a:rPr>
              <a:t>district and metropolitan health manager </a:t>
            </a:r>
            <a:r>
              <a:rPr lang="en-US" sz="1600" dirty="0">
                <a:solidFill>
                  <a:schemeClr val="tx2"/>
                </a:solidFill>
              </a:rPr>
              <a:t>must within the national budget cycle develop … a </a:t>
            </a:r>
            <a:r>
              <a:rPr lang="en-US" sz="1600" b="1" dirty="0">
                <a:solidFill>
                  <a:schemeClr val="tx2"/>
                </a:solidFill>
              </a:rPr>
              <a:t>district health plan drawn up in accordance with national guidelines issued by the Director-General</a:t>
            </a:r>
            <a:r>
              <a:rPr lang="en-US" sz="1600" dirty="0">
                <a:solidFill>
                  <a:schemeClr val="tx2"/>
                </a:solidFill>
              </a:rPr>
              <a:t>…”</a:t>
            </a:r>
            <a:endParaRPr lang="en-ZA" sz="1600" dirty="0">
              <a:solidFill>
                <a:schemeClr val="tx2"/>
              </a:solidFill>
            </a:endParaRPr>
          </a:p>
          <a:p>
            <a:pPr marL="338138" lvl="1"/>
            <a:r>
              <a:rPr lang="en-US" sz="1600" dirty="0">
                <a:solidFill>
                  <a:schemeClr val="tx2"/>
                </a:solidFill>
              </a:rPr>
              <a:t>Section 23(2) - “The National Health Council may determine the time frames, guidelines and the format for the preparation of national and provincial health plans</a:t>
            </a:r>
            <a:r>
              <a:rPr lang="en-US" sz="1600" dirty="0"/>
              <a:t>.</a:t>
            </a:r>
            <a:endParaRPr lang="en-ZA" sz="1600" dirty="0"/>
          </a:p>
          <a:p>
            <a:pPr marL="338138" indent="-285750"/>
            <a:endParaRPr lang="en-ZA" sz="1400" dirty="0"/>
          </a:p>
        </p:txBody>
      </p:sp>
      <p:pic>
        <p:nvPicPr>
          <p:cNvPr id="7" name="Picture 2"/>
          <p:cNvPicPr>
            <a:picLocks noChangeAspect="1" noChangeArrowheads="1"/>
          </p:cNvPicPr>
          <p:nvPr/>
        </p:nvPicPr>
        <p:blipFill>
          <a:blip r:embed="rId2" cstate="print"/>
          <a:srcRect l="33780" t="10600" r="32200" b="6241"/>
          <a:stretch>
            <a:fillRect/>
          </a:stretch>
        </p:blipFill>
        <p:spPr bwMode="auto">
          <a:xfrm>
            <a:off x="2437532" y="1201093"/>
            <a:ext cx="1512168" cy="2079232"/>
          </a:xfrm>
          <a:prstGeom prst="rect">
            <a:avLst/>
          </a:prstGeom>
          <a:noFill/>
          <a:ln w="9525">
            <a:noFill/>
            <a:miter lim="800000"/>
            <a:headEnd/>
            <a:tailEnd/>
          </a:ln>
        </p:spPr>
      </p:pic>
      <p:pic>
        <p:nvPicPr>
          <p:cNvPr id="8" name="Picture 7" descr="C:\Users\TannaG\Desktop\Public_Finance_Management_Pocket_2013.jpg"/>
          <p:cNvPicPr>
            <a:picLocks noChangeAspect="1" noChangeArrowheads="1"/>
          </p:cNvPicPr>
          <p:nvPr/>
        </p:nvPicPr>
        <p:blipFill>
          <a:blip r:embed="rId3" cstate="print"/>
          <a:srcRect/>
          <a:stretch>
            <a:fillRect/>
          </a:stretch>
        </p:blipFill>
        <p:spPr bwMode="auto">
          <a:xfrm>
            <a:off x="457200" y="1201093"/>
            <a:ext cx="1480460" cy="1990818"/>
          </a:xfrm>
          <a:prstGeom prst="rect">
            <a:avLst/>
          </a:prstGeom>
          <a:noFill/>
        </p:spPr>
      </p:pic>
      <p:pic>
        <p:nvPicPr>
          <p:cNvPr id="9" name="Picture 4"/>
          <p:cNvPicPr>
            <a:picLocks noChangeAspect="1" noChangeArrowheads="1"/>
          </p:cNvPicPr>
          <p:nvPr/>
        </p:nvPicPr>
        <p:blipFill>
          <a:blip r:embed="rId4" cstate="print"/>
          <a:srcRect/>
          <a:stretch>
            <a:fillRect/>
          </a:stretch>
        </p:blipFill>
        <p:spPr bwMode="auto">
          <a:xfrm>
            <a:off x="6859488" y="-35286"/>
            <a:ext cx="1977752" cy="2472757"/>
          </a:xfrm>
          <a:prstGeom prst="rect">
            <a:avLst/>
          </a:prstGeom>
          <a:noFill/>
          <a:ln w="9525">
            <a:noFill/>
            <a:miter lim="800000"/>
            <a:headEnd/>
            <a:tailEnd/>
          </a:ln>
        </p:spPr>
      </p:pic>
    </p:spTree>
    <p:extLst>
      <p:ext uri="{BB962C8B-B14F-4D97-AF65-F5344CB8AC3E}">
        <p14:creationId xmlns:p14="http://schemas.microsoft.com/office/powerpoint/2010/main" val="1792340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4191722875"/>
              </p:ext>
            </p:extLst>
          </p:nvPr>
        </p:nvGraphicFramePr>
        <p:xfrm>
          <a:off x="0" y="1143001"/>
          <a:ext cx="9144001" cy="4956347"/>
        </p:xfrm>
        <a:graphic>
          <a:graphicData uri="http://schemas.openxmlformats.org/drawingml/2006/table">
            <a:tbl>
              <a:tblPr/>
              <a:tblGrid>
                <a:gridCol w="1445847">
                  <a:extLst>
                    <a:ext uri="{9D8B030D-6E8A-4147-A177-3AD203B41FA5}">
                      <a16:colId xmlns:a16="http://schemas.microsoft.com/office/drawing/2014/main" val="20000"/>
                    </a:ext>
                  </a:extLst>
                </a:gridCol>
                <a:gridCol w="183075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23232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16160">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671240">
                <a:tc rowSpan="4">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To improve quality of health infrastructure in South Africa</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b="0" dirty="0">
                          <a:latin typeface="Arial" pitchFamily="34" charset="0"/>
                          <a:ea typeface="Times New Roman"/>
                          <a:cs typeface="Arial" pitchFamily="34" charset="0"/>
                        </a:rPr>
                        <a:t>Number of facilities maintained, repaired and/or refurbished outside NHI pilot Districts</a:t>
                      </a:r>
                      <a:endParaRPr lang="en-US" sz="1200" b="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0" dirty="0">
                          <a:latin typeface="Arial" pitchFamily="34" charset="0"/>
                          <a:ea typeface="Times New Roman"/>
                          <a:cs typeface="Arial" pitchFamily="34" charset="0"/>
                        </a:rPr>
                        <a:t>307 facilities maintained, repaired and/or refurbished outside </a:t>
                      </a:r>
                      <a:r>
                        <a:rPr lang="en-GB" sz="1200" b="0" dirty="0" err="1">
                          <a:latin typeface="Arial" pitchFamily="34" charset="0"/>
                          <a:ea typeface="Times New Roman"/>
                          <a:cs typeface="Arial" pitchFamily="34" charset="0"/>
                        </a:rPr>
                        <a:t>NHI</a:t>
                      </a:r>
                      <a:r>
                        <a:rPr lang="en-GB" sz="1200" b="0" dirty="0">
                          <a:latin typeface="Arial" pitchFamily="34" charset="0"/>
                          <a:ea typeface="Times New Roman"/>
                          <a:cs typeface="Arial" pitchFamily="34" charset="0"/>
                        </a:rPr>
                        <a:t> pilot Districts</a:t>
                      </a:r>
                      <a:endParaRPr lang="en-US" sz="1200" b="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0" dirty="0">
                          <a:latin typeface="Arial" pitchFamily="34" charset="0"/>
                          <a:ea typeface="Times New Roman"/>
                          <a:cs typeface="Arial" pitchFamily="34" charset="0"/>
                        </a:rPr>
                        <a:t>321 facilities maintained, repaired and/or refurbished outside </a:t>
                      </a:r>
                      <a:r>
                        <a:rPr lang="en-GB" sz="1200" b="0" dirty="0" err="1">
                          <a:latin typeface="Arial" pitchFamily="34" charset="0"/>
                          <a:ea typeface="Times New Roman"/>
                          <a:cs typeface="Arial" pitchFamily="34" charset="0"/>
                        </a:rPr>
                        <a:t>NHI</a:t>
                      </a:r>
                      <a:r>
                        <a:rPr lang="en-GB" sz="1200" b="0" dirty="0">
                          <a:latin typeface="Arial" pitchFamily="34" charset="0"/>
                          <a:ea typeface="Times New Roman"/>
                          <a:cs typeface="Arial" pitchFamily="34" charset="0"/>
                        </a:rPr>
                        <a:t> pilot Districts</a:t>
                      </a:r>
                      <a:endParaRPr lang="en-US" sz="1200" b="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0" dirty="0">
                          <a:latin typeface="Arial" pitchFamily="34" charset="0"/>
                          <a:ea typeface="Times New Roman"/>
                          <a:cs typeface="Arial" pitchFamily="34" charset="0"/>
                        </a:rPr>
                        <a:t>297 facilities maintained, repaired and/or refurbished outside </a:t>
                      </a:r>
                      <a:r>
                        <a:rPr lang="en-GB" sz="1200" b="0" dirty="0" err="1">
                          <a:latin typeface="Arial" pitchFamily="34" charset="0"/>
                          <a:ea typeface="Times New Roman"/>
                          <a:cs typeface="Arial" pitchFamily="34" charset="0"/>
                        </a:rPr>
                        <a:t>NHI</a:t>
                      </a:r>
                      <a:r>
                        <a:rPr lang="en-GB" sz="1200" b="0" dirty="0">
                          <a:latin typeface="Arial" pitchFamily="34" charset="0"/>
                          <a:ea typeface="Times New Roman"/>
                          <a:cs typeface="Arial" pitchFamily="34" charset="0"/>
                        </a:rPr>
                        <a:t> pilot Districts</a:t>
                      </a:r>
                      <a:endParaRPr lang="en-US" sz="1200" b="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0" dirty="0">
                          <a:latin typeface="Arial" pitchFamily="34" charset="0"/>
                          <a:ea typeface="Times New Roman"/>
                          <a:cs typeface="Arial" pitchFamily="34" charset="0"/>
                        </a:rPr>
                        <a:t>290 facilities maintained, repaired and/or refurbished outside NHI pilot Districts</a:t>
                      </a:r>
                      <a:endParaRPr lang="en-US" sz="1200" b="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546560"/>
                  </a:ext>
                </a:extLst>
              </a:tr>
              <a:tr h="671240">
                <a:tc vMerge="1">
                  <a:txBody>
                    <a:bodyPr/>
                    <a:lstStyle/>
                    <a:p>
                      <a:pPr marL="0" marR="0">
                        <a:lnSpc>
                          <a:spcPct val="115000"/>
                        </a:lnSpc>
                        <a:spcBef>
                          <a:spcPts val="0"/>
                        </a:spcBef>
                        <a:spcAft>
                          <a:spcPts val="0"/>
                        </a:spcAft>
                      </a:pP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Number of clinics and Community Health Centres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44 clinics and Community Health Centres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42 clinics and Community Health Centres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40 clinics and Community Health Centres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40 clinics and Community Health Centres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1240">
                <a:tc v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Number of hospitals constructed or revitalised </a:t>
                      </a:r>
                      <a:endParaRPr lang="en-US" sz="12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8 hospitals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8 hospitals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8 hospitals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6 hospitals constructed or revitalised</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1240">
                <a:tc vMerge="1">
                  <a:txBody>
                    <a:bodyPr/>
                    <a:lstStyle/>
                    <a:p>
                      <a:pPr marL="0" marR="0">
                        <a:lnSpc>
                          <a:spcPct val="115000"/>
                        </a:lnSpc>
                        <a:spcBef>
                          <a:spcPts val="0"/>
                        </a:spcBef>
                        <a:spcAft>
                          <a:spcPts val="0"/>
                        </a:spcAft>
                      </a:pP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latin typeface="Arial" pitchFamily="34" charset="0"/>
                          <a:ea typeface="Times New Roman"/>
                          <a:cs typeface="Arial" pitchFamily="34" charset="0"/>
                        </a:rPr>
                        <a:t>Number of new facilities that comply with gazetted infrastructure Norms &amp; Standards.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52 new facilities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Specifications of 50 new facilities compliant with Infrastructure norms and standards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200" dirty="0">
                          <a:latin typeface="Arial" pitchFamily="34" charset="0"/>
                          <a:ea typeface="Times New Roman"/>
                          <a:cs typeface="Arial" pitchFamily="34" charset="0"/>
                        </a:rPr>
                        <a:t>Specifications of 48 new facilities compliant with Infrastructure norms and standards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Specifications of 46 new facilities compliant with Infrastructure norms and standards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40</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3131918225"/>
              </p:ext>
            </p:extLst>
          </p:nvPr>
        </p:nvGraphicFramePr>
        <p:xfrm>
          <a:off x="228599" y="1147002"/>
          <a:ext cx="8915401" cy="3992228"/>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28684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43424">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956157">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Ensure access to and efficient effective delivery of quality Emergency Medical Services (EMS)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provinces that are monitored for compliance with the EMS regulations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000" dirty="0">
                          <a:latin typeface="Arial" pitchFamily="34" charset="0"/>
                          <a:ea typeface="Times New Roman"/>
                          <a:cs typeface="Arial" pitchFamily="34" charset="0"/>
                        </a:rPr>
                        <a:t>EMS Regulations revised, and a compliance checklist drafted and presented to National Committee Emergency Medical services (NCEMS</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000">
                          <a:latin typeface="Arial" pitchFamily="34" charset="0"/>
                          <a:ea typeface="Times New Roman"/>
                          <a:cs typeface="Arial" pitchFamily="34" charset="0"/>
                        </a:rPr>
                        <a:t>Compliance checklist finalised and presented to Tech NHC for approval. </a:t>
                      </a:r>
                      <a:endParaRPr lang="en-US" sz="1000">
                        <a:latin typeface="Arial" pitchFamily="34" charset="0"/>
                        <a:ea typeface="Times New Roman"/>
                        <a:cs typeface="Arial" pitchFamily="34" charset="0"/>
                      </a:endParaRPr>
                    </a:p>
                    <a:p>
                      <a:pPr marL="17780" marR="0">
                        <a:lnSpc>
                          <a:spcPct val="115000"/>
                        </a:lnSpc>
                        <a:spcBef>
                          <a:spcPts val="0"/>
                        </a:spcBef>
                        <a:spcAft>
                          <a:spcPts val="0"/>
                        </a:spcAft>
                      </a:pPr>
                      <a:r>
                        <a:rPr lang="en-GB" sz="1000">
                          <a:latin typeface="Arial" pitchFamily="34" charset="0"/>
                          <a:ea typeface="Times New Roman"/>
                          <a:cs typeface="Arial" pitchFamily="34" charset="0"/>
                        </a:rPr>
                        <a:t>9 Provincial DoH baseline assessments conducted and reports produced to determine compliance levels</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000">
                          <a:latin typeface="Arial" pitchFamily="34" charset="0"/>
                          <a:ea typeface="Times New Roman"/>
                          <a:cs typeface="Arial" pitchFamily="34" charset="0"/>
                        </a:rPr>
                        <a:t>9 provincial department of health monitored using the approved checklist and 9 x EMS Improvement plans developed </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0">
                        <a:lnSpc>
                          <a:spcPct val="115000"/>
                        </a:lnSpc>
                        <a:spcBef>
                          <a:spcPts val="0"/>
                        </a:spcBef>
                        <a:spcAft>
                          <a:spcPts val="0"/>
                        </a:spcAft>
                      </a:pPr>
                      <a:r>
                        <a:rPr lang="en-GB" sz="1000">
                          <a:latin typeface="Arial" pitchFamily="34" charset="0"/>
                          <a:ea typeface="Times New Roman"/>
                          <a:cs typeface="Arial" pitchFamily="34" charset="0"/>
                        </a:rPr>
                        <a:t>9 provincial DoH monitored using the approved checklist annually </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785">
                <a:tc rowSpan="2">
                  <a:txBody>
                    <a:bodyPr/>
                    <a:lstStyle/>
                    <a:p>
                      <a:pPr marL="0" marR="0">
                        <a:lnSpc>
                          <a:spcPct val="115000"/>
                        </a:lnSpc>
                        <a:spcBef>
                          <a:spcPts val="0"/>
                        </a:spcBef>
                        <a:spcAft>
                          <a:spcPts val="0"/>
                        </a:spcAft>
                      </a:pPr>
                      <a:r>
                        <a:rPr lang="en-ZA" sz="1000" dirty="0">
                          <a:latin typeface="Arial" pitchFamily="34" charset="0"/>
                          <a:ea typeface="Times New Roman"/>
                          <a:cs typeface="Arial" pitchFamily="34" charset="0"/>
                        </a:rPr>
                        <a:t>To eliminate the backlog of blood alcohol tests by 2017/18 and toxicology tests by 2019/20</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Percentage backlog eliminated for blood alcohol tests</a:t>
                      </a:r>
                      <a:endParaRPr lang="en-US" sz="110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90% Backlog of blood alcohol tests eliminated</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Backlog of blood alcohol tests eliminated (0% backlog) in all 4 laboratories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Not applicable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Not applicable </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786">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Percentage backlog eliminated for toxicology tests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Review of all the samples with CAS number completed to determine the extent of backlog</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40% backlog eliminated for toxicology tests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60% backlog eliminated for toxicology tests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 85% backlog eliminated for toxicology tests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41</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2540640534"/>
              </p:ext>
            </p:extLst>
          </p:nvPr>
        </p:nvGraphicFramePr>
        <p:xfrm>
          <a:off x="0" y="1147002"/>
          <a:ext cx="9144001" cy="4725861"/>
        </p:xfrm>
        <a:graphic>
          <a:graphicData uri="http://schemas.openxmlformats.org/drawingml/2006/table">
            <a:tbl>
              <a:tblPr/>
              <a:tblGrid>
                <a:gridCol w="1445847">
                  <a:extLst>
                    <a:ext uri="{9D8B030D-6E8A-4147-A177-3AD203B41FA5}">
                      <a16:colId xmlns:a16="http://schemas.microsoft.com/office/drawing/2014/main" val="20000"/>
                    </a:ext>
                  </a:extLst>
                </a:gridCol>
                <a:gridCol w="1830754">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124609">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2305">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9023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a:latin typeface="Arial" pitchFamily="34" charset="0"/>
                          <a:ea typeface="Times New Roman"/>
                          <a:cs typeface="Arial" pitchFamily="34" charset="0"/>
                        </a:rPr>
                        <a:t>Contribute to a comprehensive and inter sectoral response by government to prevent  deaths due</a:t>
                      </a:r>
                      <a:r>
                        <a:rPr lang="en-GB" sz="1000" baseline="0" dirty="0">
                          <a:latin typeface="Arial" pitchFamily="34" charset="0"/>
                          <a:ea typeface="Times New Roman"/>
                          <a:cs typeface="Arial" pitchFamily="34" charset="0"/>
                        </a:rPr>
                        <a:t> to </a:t>
                      </a:r>
                      <a:r>
                        <a:rPr lang="en-GB" sz="1000" dirty="0">
                          <a:latin typeface="Arial" pitchFamily="34" charset="0"/>
                          <a:ea typeface="Times New Roman"/>
                          <a:cs typeface="Arial" pitchFamily="34" charset="0"/>
                        </a:rPr>
                        <a:t>violence and injury, </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a:latin typeface="Arial" pitchFamily="34" charset="0"/>
                          <a:ea typeface="Times New Roman"/>
                          <a:cs typeface="Arial" pitchFamily="34" charset="0"/>
                        </a:rPr>
                        <a:t>Roadside testing programme implemented to monitor driving under the influence of alcohol</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Memorandum of Understanding signed between the </a:t>
                      </a:r>
                      <a:r>
                        <a:rPr lang="en-GB" sz="1000" dirty="0" err="1">
                          <a:latin typeface="Arial" pitchFamily="34" charset="0"/>
                          <a:ea typeface="Times New Roman"/>
                          <a:cs typeface="Arial" pitchFamily="34" charset="0"/>
                        </a:rPr>
                        <a:t>NDoH</a:t>
                      </a:r>
                      <a:r>
                        <a:rPr lang="en-GB" sz="1000" dirty="0">
                          <a:latin typeface="Arial" pitchFamily="34" charset="0"/>
                          <a:ea typeface="Times New Roman"/>
                          <a:cs typeface="Arial" pitchFamily="34" charset="0"/>
                        </a:rPr>
                        <a:t> and Department of Transport to implement the roadside testing programme </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Mobile laboratory established and piloted in one Province </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Mobile laboratory established and implemented in three Provinces</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4282">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To provide food analysis services</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Percentage of food tests completed within normative turnaround time (30 days – perishable, and 60 days non-perishable)</a:t>
                      </a:r>
                      <a:endParaRPr lang="en-US" sz="10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100% of food tests completed within normative turnaround time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100% of food tests completed within normative turnaround time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100% of food tests completed within normative turnaround time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100% of food tests completed within normative turnaround time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4283">
                <a:tc rowSpan="2">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Improve management of health facilities at all levels of Care through the Health Leadership and Management Academy.</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managers accessing the coaching and mentoring Programme </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 40 Hospital CEOs and </a:t>
                      </a:r>
                      <a:endParaRPr lang="en-US" sz="10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200 PHC Facility Managers </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80 Hospital Managers and </a:t>
                      </a:r>
                      <a:endParaRPr lang="en-US" sz="10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800 Managers responsible for </a:t>
                      </a:r>
                      <a:r>
                        <a:rPr lang="en-GB" sz="1000" dirty="0" err="1">
                          <a:latin typeface="Arial" pitchFamily="34" charset="0"/>
                          <a:ea typeface="Times New Roman"/>
                          <a:cs typeface="Arial" pitchFamily="34" charset="0"/>
                        </a:rPr>
                        <a:t>PHC</a:t>
                      </a:r>
                      <a:r>
                        <a:rPr lang="en-GB" sz="1000" dirty="0">
                          <a:latin typeface="Arial" pitchFamily="34" charset="0"/>
                          <a:ea typeface="Times New Roman"/>
                          <a:cs typeface="Arial" pitchFamily="34" charset="0"/>
                        </a:rPr>
                        <a:t> accessing the online Programme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100 of Hospital Managers, and </a:t>
                      </a:r>
                      <a:endParaRPr lang="en-US" sz="10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1200 Managers responsible for PHC</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Mentoring and training Programme accessible to all Hospital Managers and PHC Managers  </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4283">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managers using the knowledge hub information system </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200 Hospital CEOs and </a:t>
                      </a:r>
                      <a:endParaRPr lang="en-US" sz="10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700 PHC Facility managers.</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350 Hospital CEOs and</a:t>
                      </a:r>
                      <a:endParaRPr lang="en-US" sz="1000" dirty="0">
                        <a:latin typeface="Arial" pitchFamily="34" charset="0"/>
                        <a:ea typeface="Times New Roman"/>
                        <a:cs typeface="Arial" pitchFamily="34" charset="0"/>
                      </a:endParaRPr>
                    </a:p>
                    <a:p>
                      <a:pPr marL="0" marR="0">
                        <a:lnSpc>
                          <a:spcPct val="115000"/>
                        </a:lnSpc>
                        <a:spcBef>
                          <a:spcPts val="0"/>
                        </a:spcBef>
                        <a:spcAft>
                          <a:spcPts val="0"/>
                        </a:spcAft>
                      </a:pPr>
                      <a:r>
                        <a:rPr lang="en-GB" sz="1000" dirty="0">
                          <a:latin typeface="Arial" pitchFamily="34" charset="0"/>
                          <a:ea typeface="Times New Roman"/>
                          <a:cs typeface="Arial" pitchFamily="34" charset="0"/>
                        </a:rPr>
                        <a:t>2100 </a:t>
                      </a:r>
                      <a:r>
                        <a:rPr lang="en-GB" sz="1000" dirty="0" err="1">
                          <a:latin typeface="Arial" pitchFamily="34" charset="0"/>
                          <a:ea typeface="Times New Roman"/>
                          <a:cs typeface="Arial" pitchFamily="34" charset="0"/>
                        </a:rPr>
                        <a:t>PHC</a:t>
                      </a:r>
                      <a:r>
                        <a:rPr lang="en-GB" sz="1000" dirty="0">
                          <a:latin typeface="Arial" pitchFamily="34" charset="0"/>
                          <a:ea typeface="Times New Roman"/>
                          <a:cs typeface="Arial" pitchFamily="34" charset="0"/>
                        </a:rPr>
                        <a:t> Facility managers accessing the online Programme</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All Hospital CEOs and </a:t>
                      </a:r>
                      <a:endParaRPr lang="en-US" sz="1000">
                        <a:latin typeface="Arial" pitchFamily="34" charset="0"/>
                        <a:ea typeface="Times New Roman"/>
                        <a:cs typeface="Arial" pitchFamily="34" charset="0"/>
                      </a:endParaRPr>
                    </a:p>
                    <a:p>
                      <a:pPr marL="0" marR="0">
                        <a:lnSpc>
                          <a:spcPct val="115000"/>
                        </a:lnSpc>
                        <a:spcBef>
                          <a:spcPts val="0"/>
                        </a:spcBef>
                        <a:spcAft>
                          <a:spcPts val="0"/>
                        </a:spcAft>
                      </a:pPr>
                      <a:r>
                        <a:rPr lang="en-GB" sz="1000">
                          <a:latin typeface="Arial" pitchFamily="34" charset="0"/>
                          <a:ea typeface="Times New Roman"/>
                          <a:cs typeface="Arial" pitchFamily="34" charset="0"/>
                        </a:rPr>
                        <a:t>All PHC Facility managers </a:t>
                      </a:r>
                      <a:endParaRPr lang="en-US" sz="10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Knowledge hub fully developed and accessible to all Hospital CEOs and PHC Managers</a:t>
                      </a: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42</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2067399034"/>
              </p:ext>
            </p:extLst>
          </p:nvPr>
        </p:nvGraphicFramePr>
        <p:xfrm>
          <a:off x="381000" y="1143000"/>
          <a:ext cx="8763000" cy="3613798"/>
        </p:xfrm>
        <a:graphic>
          <a:graphicData uri="http://schemas.openxmlformats.org/drawingml/2006/table">
            <a:tbl>
              <a:tblPr/>
              <a:tblGrid>
                <a:gridCol w="1385603">
                  <a:extLst>
                    <a:ext uri="{9D8B030D-6E8A-4147-A177-3AD203B41FA5}">
                      <a16:colId xmlns:a16="http://schemas.microsoft.com/office/drawing/2014/main" val="20000"/>
                    </a:ext>
                  </a:extLst>
                </a:gridCol>
                <a:gridCol w="1754472">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241425">
                  <a:extLst>
                    <a:ext uri="{9D8B030D-6E8A-4147-A177-3AD203B41FA5}">
                      <a16:colId xmlns:a16="http://schemas.microsoft.com/office/drawing/2014/main" val="20004"/>
                    </a:ext>
                  </a:extLst>
                </a:gridCol>
                <a:gridCol w="1387475">
                  <a:extLst>
                    <a:ext uri="{9D8B030D-6E8A-4147-A177-3AD203B41FA5}">
                      <a16:colId xmlns:a16="http://schemas.microsoft.com/office/drawing/2014/main" val="20005"/>
                    </a:ext>
                  </a:extLst>
                </a:gridCol>
              </a:tblGrid>
              <a:tr h="50515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2578">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581987">
                <a:tc rowSpan="2">
                  <a:txBody>
                    <a:bodyPr/>
                    <a:lstStyle/>
                    <a:p>
                      <a:pPr marL="0" marR="0">
                        <a:lnSpc>
                          <a:spcPct val="115000"/>
                        </a:lnSpc>
                        <a:spcBef>
                          <a:spcPts val="0"/>
                        </a:spcBef>
                        <a:spcAft>
                          <a:spcPts val="0"/>
                        </a:spcAft>
                      </a:pPr>
                      <a:r>
                        <a:rPr lang="en-ZA" sz="1100" dirty="0">
                          <a:latin typeface="Arial" pitchFamily="34" charset="0"/>
                          <a:ea typeface="Times New Roman"/>
                          <a:cs typeface="Arial" pitchFamily="34" charset="0"/>
                        </a:rPr>
                        <a:t>Ensure equitable</a:t>
                      </a:r>
                    </a:p>
                    <a:p>
                      <a:pPr marL="0" marR="0">
                        <a:lnSpc>
                          <a:spcPct val="115000"/>
                        </a:lnSpc>
                        <a:spcBef>
                          <a:spcPts val="0"/>
                        </a:spcBef>
                        <a:spcAft>
                          <a:spcPts val="0"/>
                        </a:spcAft>
                      </a:pPr>
                      <a:r>
                        <a:rPr lang="en-ZA" sz="1100" dirty="0">
                          <a:latin typeface="Arial" pitchFamily="34" charset="0"/>
                          <a:ea typeface="Times New Roman"/>
                          <a:cs typeface="Arial" pitchFamily="34" charset="0"/>
                        </a:rPr>
                        <a:t>access to specialised health care by increasing the training platform for medical specialists</a:t>
                      </a:r>
                    </a:p>
                    <a:p>
                      <a:pPr marL="0" marR="0">
                        <a:lnSpc>
                          <a:spcPct val="115000"/>
                        </a:lnSpc>
                        <a:spcBef>
                          <a:spcPts val="0"/>
                        </a:spcBef>
                        <a:spcAft>
                          <a:spcPts val="0"/>
                        </a:spcAft>
                      </a:pP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Tertiary Hospitals with approved National Tertiary Service Grant (NTSG) Business Plans </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New Indicator</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17 Tertiary Hospitals with approved National Tertiary Service Grant (NTSG) Business Plans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17 Tertiary Hospitals with approved National Tertiary Service Grant (NTSG) Business Plans</a:t>
                      </a:r>
                      <a:endParaRPr lang="en-US" sz="11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17 Tertiary Hospitals with approved National Tertiary Service Grant (NTSG) Business Plans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74076">
                <a:tc vMerge="1">
                  <a:txBody>
                    <a:bodyPr/>
                    <a:lstStyle/>
                    <a:p>
                      <a:pPr marL="0" marR="0">
                        <a:lnSpc>
                          <a:spcPct val="115000"/>
                        </a:lnSpc>
                        <a:spcBef>
                          <a:spcPts val="0"/>
                        </a:spcBef>
                        <a:spcAft>
                          <a:spcPts val="0"/>
                        </a:spcAft>
                      </a:pPr>
                      <a:endParaRPr lang="en-US" sz="1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Number of Tertiary Hospitals with approved service specifications</a:t>
                      </a:r>
                      <a:endParaRPr lang="en-US" sz="1100" dirty="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17 Tertiary Hospitals with approved service specifications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17 Tertiary Hospitals with approved service specifications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17 Tertiary Hospitals with approved service specifications</a:t>
                      </a:r>
                      <a:endParaRPr lang="en-US" sz="11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43</a:t>
            </a:fld>
            <a:endParaRPr lang="en-ZA" dirty="0"/>
          </a:p>
        </p:txBody>
      </p:sp>
    </p:spTree>
    <p:extLst>
      <p:ext uri="{BB962C8B-B14F-4D97-AF65-F5344CB8AC3E}">
        <p14:creationId xmlns:p14="http://schemas.microsoft.com/office/powerpoint/2010/main" val="944734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247365185"/>
              </p:ext>
            </p:extLst>
          </p:nvPr>
        </p:nvGraphicFramePr>
        <p:xfrm>
          <a:off x="114298" y="1143000"/>
          <a:ext cx="8877301" cy="4771141"/>
        </p:xfrm>
        <a:graphic>
          <a:graphicData uri="http://schemas.openxmlformats.org/drawingml/2006/table">
            <a:tbl>
              <a:tblPr/>
              <a:tblGrid>
                <a:gridCol w="2111176">
                  <a:extLst>
                    <a:ext uri="{9D8B030D-6E8A-4147-A177-3AD203B41FA5}">
                      <a16:colId xmlns:a16="http://schemas.microsoft.com/office/drawing/2014/main" val="20001"/>
                    </a:ext>
                  </a:extLst>
                </a:gridCol>
                <a:gridCol w="1845307">
                  <a:extLst>
                    <a:ext uri="{9D8B030D-6E8A-4147-A177-3AD203B41FA5}">
                      <a16:colId xmlns:a16="http://schemas.microsoft.com/office/drawing/2014/main" val="20002"/>
                    </a:ext>
                  </a:extLst>
                </a:gridCol>
                <a:gridCol w="1757435">
                  <a:extLst>
                    <a:ext uri="{9D8B030D-6E8A-4147-A177-3AD203B41FA5}">
                      <a16:colId xmlns:a16="http://schemas.microsoft.com/office/drawing/2014/main" val="20003"/>
                    </a:ext>
                  </a:extLst>
                </a:gridCol>
                <a:gridCol w="1493820">
                  <a:extLst>
                    <a:ext uri="{9D8B030D-6E8A-4147-A177-3AD203B41FA5}">
                      <a16:colId xmlns:a16="http://schemas.microsoft.com/office/drawing/2014/main" val="20004"/>
                    </a:ext>
                  </a:extLst>
                </a:gridCol>
                <a:gridCol w="1669563">
                  <a:extLst>
                    <a:ext uri="{9D8B030D-6E8A-4147-A177-3AD203B41FA5}">
                      <a16:colId xmlns:a16="http://schemas.microsoft.com/office/drawing/2014/main" val="20005"/>
                    </a:ext>
                  </a:extLst>
                </a:gridCol>
              </a:tblGrid>
              <a:tr h="481757">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0878">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784284">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 Policy on education and training of EMS Personnel monitored</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A checklist for EMS education and training accreditation criteria in line with the Policy developed and approved by NCEMS.</a:t>
                      </a:r>
                      <a:endParaRPr lang="en-US" sz="1400" dirty="0">
                        <a:latin typeface="Arial" pitchFamily="34" charset="0"/>
                        <a:ea typeface="Times New Roman"/>
                        <a:cs typeface="Arial" pitchFamily="34" charset="0"/>
                      </a:endParaRPr>
                    </a:p>
                    <a:p>
                      <a:pPr marL="0" marR="0">
                        <a:lnSpc>
                          <a:spcPct val="115000"/>
                        </a:lnSpc>
                        <a:spcBef>
                          <a:spcPts val="0"/>
                        </a:spcBef>
                        <a:spcAft>
                          <a:spcPts val="0"/>
                        </a:spcAft>
                      </a:pPr>
                      <a:r>
                        <a:rPr lang="en-GB" sz="1100" dirty="0">
                          <a:latin typeface="Arial" pitchFamily="34" charset="0"/>
                          <a:ea typeface="Times New Roman"/>
                          <a:cs typeface="Arial" pitchFamily="34" charset="0"/>
                        </a:rPr>
                        <a:t>One Monitoring report produced to monitor compliance with Policy on education and training by training providers  </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quarterly monitoring reports produced to determine compliance with Policy on education and training</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4 quarterly monitoring reports produced to determine compliance with Policy on education and training by training providers  </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4 quarterly monitoring reports produced to determine compliance with Policy on education and training by training providers  </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2142">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Regulations for Emergency Care Centres at Hospitals </a:t>
                      </a:r>
                      <a:endParaRPr lang="en-US" sz="140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Regulations for Emergency Care Centres consulted with OHSC </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Regulations for Emergency Care Centres published for public comment </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Regulations on Emergency Care Centres reviewed and published for implementation</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Regulations implemented by 9 Provinces</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2142">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Regulations for EMS in Mass Gatherings </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a:latin typeface="Arial" pitchFamily="34" charset="0"/>
                          <a:ea typeface="Times New Roman"/>
                          <a:cs typeface="Arial" pitchFamily="34" charset="0"/>
                        </a:rPr>
                        <a:t>Regulations for EMS in mass gatherings published for implementation</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A monitoring system developed and consulted with </a:t>
                      </a:r>
                      <a:r>
                        <a:rPr lang="en-GB" sz="1100" dirty="0" err="1">
                          <a:latin typeface="Arial" pitchFamily="34" charset="0"/>
                          <a:ea typeface="Times New Roman"/>
                          <a:cs typeface="Arial" pitchFamily="34" charset="0"/>
                        </a:rPr>
                        <a:t>TechNHC</a:t>
                      </a:r>
                      <a:r>
                        <a:rPr lang="en-GB" sz="1100" dirty="0">
                          <a:latin typeface="Arial" pitchFamily="34" charset="0"/>
                          <a:ea typeface="Times New Roman"/>
                          <a:cs typeface="Arial" pitchFamily="34" charset="0"/>
                        </a:rPr>
                        <a:t> to measure compliance with Regulation for EMS in Mass Gatherings</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Monitor compliance of Regulations for EMS in Mass Gatherings</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a:latin typeface="Arial" pitchFamily="34" charset="0"/>
                          <a:ea typeface="Times New Roman"/>
                          <a:cs typeface="Arial" pitchFamily="34" charset="0"/>
                        </a:rPr>
                        <a:t>Monitor compliance of Regulations for EMS in Mass Gatherings</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44</a:t>
            </a:fld>
            <a:endParaRPr lang="en-ZA" dirty="0"/>
          </a:p>
        </p:txBody>
      </p:sp>
    </p:spTree>
    <p:extLst>
      <p:ext uri="{BB962C8B-B14F-4D97-AF65-F5344CB8AC3E}">
        <p14:creationId xmlns:p14="http://schemas.microsoft.com/office/powerpoint/2010/main" val="462636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a:t>
            </a:r>
          </a:p>
        </p:txBody>
      </p:sp>
      <p:graphicFrame>
        <p:nvGraphicFramePr>
          <p:cNvPr id="9" name="Content Placeholder 6"/>
          <p:cNvGraphicFramePr>
            <a:graphicFrameLocks/>
          </p:cNvGraphicFramePr>
          <p:nvPr>
            <p:extLst>
              <p:ext uri="{D42A27DB-BD31-4B8C-83A1-F6EECF244321}">
                <p14:modId xmlns:p14="http://schemas.microsoft.com/office/powerpoint/2010/main" val="1225517606"/>
              </p:ext>
            </p:extLst>
          </p:nvPr>
        </p:nvGraphicFramePr>
        <p:xfrm>
          <a:off x="114298" y="1066801"/>
          <a:ext cx="8877301" cy="5126355"/>
        </p:xfrm>
        <a:graphic>
          <a:graphicData uri="http://schemas.openxmlformats.org/drawingml/2006/table">
            <a:tbl>
              <a:tblPr/>
              <a:tblGrid>
                <a:gridCol w="2111176">
                  <a:extLst>
                    <a:ext uri="{9D8B030D-6E8A-4147-A177-3AD203B41FA5}">
                      <a16:colId xmlns:a16="http://schemas.microsoft.com/office/drawing/2014/main" val="20001"/>
                    </a:ext>
                  </a:extLst>
                </a:gridCol>
                <a:gridCol w="1845307">
                  <a:extLst>
                    <a:ext uri="{9D8B030D-6E8A-4147-A177-3AD203B41FA5}">
                      <a16:colId xmlns:a16="http://schemas.microsoft.com/office/drawing/2014/main" val="20002"/>
                    </a:ext>
                  </a:extLst>
                </a:gridCol>
                <a:gridCol w="1757435">
                  <a:extLst>
                    <a:ext uri="{9D8B030D-6E8A-4147-A177-3AD203B41FA5}">
                      <a16:colId xmlns:a16="http://schemas.microsoft.com/office/drawing/2014/main" val="20003"/>
                    </a:ext>
                  </a:extLst>
                </a:gridCol>
                <a:gridCol w="1493820">
                  <a:extLst>
                    <a:ext uri="{9D8B030D-6E8A-4147-A177-3AD203B41FA5}">
                      <a16:colId xmlns:a16="http://schemas.microsoft.com/office/drawing/2014/main" val="20004"/>
                    </a:ext>
                  </a:extLst>
                </a:gridCol>
                <a:gridCol w="1669563">
                  <a:extLst>
                    <a:ext uri="{9D8B030D-6E8A-4147-A177-3AD203B41FA5}">
                      <a16:colId xmlns:a16="http://schemas.microsoft.com/office/drawing/2014/main" val="20005"/>
                    </a:ext>
                  </a:extLst>
                </a:gridCol>
              </a:tblGrid>
              <a:tr h="352696">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76348">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892045">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Regulations for the Rendering of Forensic Pathology Services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Regulation on for the rendering of Forensic Pathology Services published for implementation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A monitoring system developed to measure compliance with Regulations for the Rendering of Forensic Pathology Services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Monitor compliance of Regulations for the Rendering of Forensic Pathology Services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Monitor compliance of Regulations for the Rendering of Forensic Pathology Services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2852">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Scope of Practice for the rendering of Forensic Pathology Services </a:t>
                      </a:r>
                      <a:endParaRPr lang="en-US" sz="1200">
                        <a:latin typeface="Arial" pitchFamily="34" charset="0"/>
                        <a:ea typeface="Times New Roman"/>
                        <a:cs typeface="Arial" pitchFamily="34"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Scope of Practice for the rendering of Forensic Pathology Services published for Implementation</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A monitoring system developed and implemented to measure compliance with Forensic Pathology Services scope of practice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Monitor compliance of Forensic Pathology Services scope of practice</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National report produced to review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3658">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Health Facilities that are designated to render services for the management of sexual and related offences monitored </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Arial" pitchFamily="34" charset="0"/>
                          <a:ea typeface="Times New Roman"/>
                          <a:cs typeface="Arial" pitchFamily="34" charset="0"/>
                        </a:rPr>
                        <a:t>Monitoring system developed and Implemented to monitor facilities which render services for the management of sexual and related offences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Biannual monitoring reports produced on facilities which render services for the management of sexual and related offences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Biannual monitoring reports produced to monitor facilities which render services for the management of sexual and related offences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Arial" pitchFamily="34" charset="0"/>
                          <a:ea typeface="Times New Roman"/>
                          <a:cs typeface="Arial" pitchFamily="34" charset="0"/>
                        </a:rPr>
                        <a:t>Biannual monitoring reports produced to monitor facilities which render services for the management of sexual and related offences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45</a:t>
            </a:fld>
            <a:endParaRPr lang="en-ZA" dirty="0"/>
          </a:p>
        </p:txBody>
      </p:sp>
    </p:spTree>
    <p:extLst>
      <p:ext uri="{BB962C8B-B14F-4D97-AF65-F5344CB8AC3E}">
        <p14:creationId xmlns:p14="http://schemas.microsoft.com/office/powerpoint/2010/main" val="46263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dirty="0"/>
              <a:t>PROGRAMME 6 - </a:t>
            </a:r>
            <a:r>
              <a:rPr lang="en-GB" sz="2800" dirty="0"/>
              <a:t>HEALTH REGULATION AND COMPLIANCE MANAGEMENT</a:t>
            </a:r>
            <a:endParaRPr lang="en-ZA" sz="2800" dirty="0"/>
          </a:p>
        </p:txBody>
      </p:sp>
      <p:sp>
        <p:nvSpPr>
          <p:cNvPr id="6" name="Content Placeholder 5"/>
          <p:cNvSpPr>
            <a:spLocks noGrp="1"/>
          </p:cNvSpPr>
          <p:nvPr>
            <p:ph sz="quarter" idx="1"/>
          </p:nvPr>
        </p:nvSpPr>
        <p:spPr/>
        <p:txBody>
          <a:bodyPr/>
          <a:lstStyle/>
          <a:p>
            <a:pPr marL="0" indent="1588" algn="ctr">
              <a:buNone/>
            </a:pPr>
            <a:endParaRPr lang="en-ZA" sz="2800" dirty="0"/>
          </a:p>
          <a:p>
            <a:pPr marL="0" indent="0" algn="ctr">
              <a:buNone/>
            </a:pPr>
            <a:r>
              <a:rPr lang="en-GB" dirty="0"/>
              <a:t>The purpose of this programme is to </a:t>
            </a:r>
            <a:r>
              <a:rPr lang="en-GB" b="1" dirty="0">
                <a:solidFill>
                  <a:schemeClr val="accent3">
                    <a:lumMod val="50000"/>
                  </a:schemeClr>
                </a:solidFill>
              </a:rPr>
              <a:t>regulate the sale of food and to ensure accountability </a:t>
            </a:r>
            <a:r>
              <a:rPr lang="en-GB" dirty="0"/>
              <a:t>and </a:t>
            </a:r>
            <a:r>
              <a:rPr lang="en-GB" b="1" dirty="0">
                <a:solidFill>
                  <a:schemeClr val="accent3">
                    <a:lumMod val="50000"/>
                  </a:schemeClr>
                </a:solidFill>
              </a:rPr>
              <a:t>compliance by public entities and statutory health professional councils </a:t>
            </a:r>
            <a:r>
              <a:rPr lang="en-GB" dirty="0"/>
              <a:t>in accordance with applicable legislative prescripts. </a:t>
            </a:r>
            <a:endParaRPr lang="en-US" dirty="0"/>
          </a:p>
          <a:p>
            <a:pPr marL="0" indent="1588" algn="ctr">
              <a:buNone/>
            </a:pPr>
            <a:r>
              <a:rPr lang="en-GB" sz="2800" dirty="0"/>
              <a:t>. </a:t>
            </a:r>
            <a:endParaRPr lang="en-ZA" sz="2800" dirty="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46</a:t>
            </a:fld>
            <a:endParaRPr lang="en-Z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6</a:t>
            </a:r>
          </a:p>
        </p:txBody>
      </p:sp>
      <p:graphicFrame>
        <p:nvGraphicFramePr>
          <p:cNvPr id="9" name="Content Placeholder 6"/>
          <p:cNvGraphicFramePr>
            <a:graphicFrameLocks/>
          </p:cNvGraphicFramePr>
          <p:nvPr/>
        </p:nvGraphicFramePr>
        <p:xfrm>
          <a:off x="114299" y="1143000"/>
          <a:ext cx="8915401" cy="419468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48195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0979">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400731">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Establish the South African Health Product Regulatory Authority (SAHPRA)</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South African Health Product Regulatory Authority (SAHPRA) established as a public entity</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South African Health Product Regulatory Authority Listed as a public entity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Arial" pitchFamily="34" charset="0"/>
                          <a:ea typeface="Times New Roman"/>
                          <a:cs typeface="Arial" pitchFamily="34" charset="0"/>
                        </a:rPr>
                        <a:t>Memorandum of Understanding between the Department and South African Health Product Regulatory Authority (SAHPRA) finalised and Implemented</a:t>
                      </a:r>
                      <a:endParaRPr lang="en-US" sz="1100">
                        <a:latin typeface="Arial" pitchFamily="34" charset="0"/>
                        <a:ea typeface="Times New Roman"/>
                        <a:cs typeface="Arial" pitchFamily="34" charset="0"/>
                      </a:endParaRPr>
                    </a:p>
                    <a:p>
                      <a:pPr marL="0" marR="0">
                        <a:lnSpc>
                          <a:spcPct val="115000"/>
                        </a:lnSpc>
                        <a:spcBef>
                          <a:spcPts val="0"/>
                        </a:spcBef>
                        <a:spcAft>
                          <a:spcPts val="1000"/>
                        </a:spcAft>
                      </a:pPr>
                      <a:r>
                        <a:rPr lang="en-GB" sz="1000">
                          <a:latin typeface="Arial" pitchFamily="34" charset="0"/>
                          <a:ea typeface="Times New Roman"/>
                          <a:cs typeface="Arial" pitchFamily="34" charset="0"/>
                        </a:rPr>
                        <a:t>and</a:t>
                      </a:r>
                      <a:endParaRPr lang="en-US" sz="1100">
                        <a:latin typeface="Arial" pitchFamily="34" charset="0"/>
                        <a:ea typeface="Times New Roman"/>
                        <a:cs typeface="Arial" pitchFamily="34" charset="0"/>
                      </a:endParaRPr>
                    </a:p>
                    <a:p>
                      <a:pPr marL="0" marR="0">
                        <a:lnSpc>
                          <a:spcPct val="115000"/>
                        </a:lnSpc>
                        <a:spcBef>
                          <a:spcPts val="0"/>
                        </a:spcBef>
                        <a:spcAft>
                          <a:spcPts val="1000"/>
                        </a:spcAft>
                      </a:pPr>
                      <a:r>
                        <a:rPr lang="en-GB" sz="1000">
                          <a:latin typeface="Arial" pitchFamily="34" charset="0"/>
                          <a:ea typeface="Times New Roman"/>
                          <a:cs typeface="Arial" pitchFamily="34" charset="0"/>
                        </a:rPr>
                        <a:t>CEO, Executive Management, and committees appointed</a:t>
                      </a:r>
                      <a:endParaRPr lang="en-US" sz="110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South African Health Product Regulatory Authority fully functional </a:t>
                      </a:r>
                      <a:endParaRPr lang="en-US" sz="110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South African Health Product Regulatory Authority established by 2016/17 and fully operational and functional by 2019/20</a:t>
                      </a:r>
                      <a:endParaRPr lang="en-US" sz="110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1016">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Provide diagnostic health laboratory services with greater efficiency by reforming the NHLS business model</a:t>
                      </a:r>
                      <a:endParaRPr lang="en-US" sz="1100">
                        <a:latin typeface="Arial" pitchFamily="34" charset="0"/>
                        <a:ea typeface="Times New Roman"/>
                        <a:cs typeface="Arial" pitchFamily="34" charset="0"/>
                      </a:endParaRPr>
                    </a:p>
                  </a:txBody>
                  <a:tcPr marL="53975" marR="53975"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National Health Laboratory Service Amendment Act developed</a:t>
                      </a:r>
                      <a:endParaRPr lang="en-US" sz="1100" dirty="0">
                        <a:latin typeface="Arial" pitchFamily="34" charset="0"/>
                        <a:ea typeface="Times New Roman"/>
                        <a:cs typeface="Arial" pitchFamily="34" charset="0"/>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New Indicator</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National Health Laboratory Service Amendment Bill tabled for consideration to the Parliamentary Portfolio Committee of Health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Arial" pitchFamily="34" charset="0"/>
                          <a:ea typeface="Times New Roman"/>
                          <a:cs typeface="Arial" pitchFamily="34" charset="0"/>
                        </a:rPr>
                        <a:t>National Health Laboratory Service Amendment Act Promulgated into law</a:t>
                      </a:r>
                      <a:endParaRPr lang="en-US" sz="110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National Health Laboratory Service Amendment Act implemented</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47</a:t>
            </a:fld>
            <a:endParaRPr lang="en-ZA" dirty="0"/>
          </a:p>
        </p:txBody>
      </p:sp>
    </p:spTree>
    <p:extLst>
      <p:ext uri="{BB962C8B-B14F-4D97-AF65-F5344CB8AC3E}">
        <p14:creationId xmlns:p14="http://schemas.microsoft.com/office/powerpoint/2010/main" val="2976256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6</a:t>
            </a:r>
          </a:p>
        </p:txBody>
      </p:sp>
      <p:graphicFrame>
        <p:nvGraphicFramePr>
          <p:cNvPr id="9" name="Content Placeholder 6"/>
          <p:cNvGraphicFramePr>
            <a:graphicFrameLocks/>
          </p:cNvGraphicFramePr>
          <p:nvPr/>
        </p:nvGraphicFramePr>
        <p:xfrm>
          <a:off x="114299" y="1143000"/>
          <a:ext cx="8915401" cy="2889123"/>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486021">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3010">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080046">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To establish the National Public Health Institutes of South Africa (NAPHISA) for disease and injury surveillance</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Legal framework to establish National Public Health Institutes of South Africa (NAPHISA)</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Comments on draft NAPHISA legislation considered and revised NAPHISA bill submitted to cabinet.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NAPHISA Bill tabled for consideration to the Parliamentary Portfolio Committee of Health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NAPHISA Act promulgated into law.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NAPHISA established and operational as a public entity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0046">
                <a:tc>
                  <a:txBody>
                    <a:bodyPr/>
                    <a:lstStyle/>
                    <a:p>
                      <a:pPr marL="0" marR="0">
                        <a:lnSpc>
                          <a:spcPct val="115000"/>
                        </a:lnSpc>
                        <a:spcBef>
                          <a:spcPts val="0"/>
                        </a:spcBef>
                        <a:spcAft>
                          <a:spcPts val="0"/>
                        </a:spcAft>
                      </a:pPr>
                      <a:r>
                        <a:rPr lang="en-GB" sz="1000">
                          <a:latin typeface="Arial" pitchFamily="34" charset="0"/>
                          <a:ea typeface="Times New Roman"/>
                          <a:cs typeface="Arial" pitchFamily="34" charset="0"/>
                        </a:rPr>
                        <a:t>Improve oversight and Corporate Governance practices by establishing effective governance structures, policies and tools </a:t>
                      </a:r>
                      <a:endParaRPr lang="en-US" sz="110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Governance monitoring system implemented to strengthen oversight and corporate governance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4 health Entities’ and 6 statutory health professional councils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Arial" pitchFamily="34" charset="0"/>
                          <a:ea typeface="Times New Roman"/>
                          <a:cs typeface="Arial" pitchFamily="34" charset="0"/>
                        </a:rPr>
                        <a:t>Governance reports of 4 health Entities’ and 6 statutory health professional councils produced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Governance reports of 4 health Entities’ and 6 statutory health professional councils produced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dirty="0">
                          <a:latin typeface="Arial" pitchFamily="34" charset="0"/>
                          <a:ea typeface="Times New Roman"/>
                          <a:cs typeface="Arial" pitchFamily="34" charset="0"/>
                        </a:rPr>
                        <a:t>Governance reports of 4 health Entities’ and 6 statutory health professional councils produced </a:t>
                      </a:r>
                      <a:endParaRPr lang="en-US" sz="1100" dirty="0">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48</a:t>
            </a:fld>
            <a:endParaRPr lang="en-ZA" dirty="0"/>
          </a:p>
        </p:txBody>
      </p:sp>
    </p:spTree>
    <p:extLst>
      <p:ext uri="{BB962C8B-B14F-4D97-AF65-F5344CB8AC3E}">
        <p14:creationId xmlns:p14="http://schemas.microsoft.com/office/powerpoint/2010/main" val="2976256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6</a:t>
            </a:r>
          </a:p>
        </p:txBody>
      </p:sp>
      <p:graphicFrame>
        <p:nvGraphicFramePr>
          <p:cNvPr id="9" name="Content Placeholder 6"/>
          <p:cNvGraphicFramePr>
            <a:graphicFrameLocks/>
          </p:cNvGraphicFramePr>
          <p:nvPr/>
        </p:nvGraphicFramePr>
        <p:xfrm>
          <a:off x="114298" y="1752600"/>
          <a:ext cx="9029702" cy="2439543"/>
        </p:xfrm>
        <a:graphic>
          <a:graphicData uri="http://schemas.openxmlformats.org/drawingml/2006/table">
            <a:tbl>
              <a:tblPr/>
              <a:tblGrid>
                <a:gridCol w="2147419">
                  <a:extLst>
                    <a:ext uri="{9D8B030D-6E8A-4147-A177-3AD203B41FA5}">
                      <a16:colId xmlns:a16="http://schemas.microsoft.com/office/drawing/2014/main" val="20001"/>
                    </a:ext>
                  </a:extLst>
                </a:gridCol>
                <a:gridCol w="1876987">
                  <a:extLst>
                    <a:ext uri="{9D8B030D-6E8A-4147-A177-3AD203B41FA5}">
                      <a16:colId xmlns:a16="http://schemas.microsoft.com/office/drawing/2014/main" val="20002"/>
                    </a:ext>
                  </a:extLst>
                </a:gridCol>
                <a:gridCol w="1787606">
                  <a:extLst>
                    <a:ext uri="{9D8B030D-6E8A-4147-A177-3AD203B41FA5}">
                      <a16:colId xmlns:a16="http://schemas.microsoft.com/office/drawing/2014/main" val="20003"/>
                    </a:ext>
                  </a:extLst>
                </a:gridCol>
                <a:gridCol w="1519465">
                  <a:extLst>
                    <a:ext uri="{9D8B030D-6E8A-4147-A177-3AD203B41FA5}">
                      <a16:colId xmlns:a16="http://schemas.microsoft.com/office/drawing/2014/main" val="20004"/>
                    </a:ext>
                  </a:extLst>
                </a:gridCol>
                <a:gridCol w="1698225">
                  <a:extLst>
                    <a:ext uri="{9D8B030D-6E8A-4147-A177-3AD203B41FA5}">
                      <a16:colId xmlns:a16="http://schemas.microsoft.com/office/drawing/2014/main" val="20005"/>
                    </a:ext>
                  </a:extLst>
                </a:gridCol>
              </a:tblGrid>
              <a:tr h="504733">
                <a:tc rowSpan="2">
                  <a:txBody>
                    <a:bodyPr/>
                    <a:lstStyle/>
                    <a:p>
                      <a:pPr algn="ctr">
                        <a:lnSpc>
                          <a:spcPct val="115000"/>
                        </a:lnSpc>
                        <a:spcAft>
                          <a:spcPts val="0"/>
                        </a:spcAft>
                      </a:pPr>
                      <a:r>
                        <a:rPr lang="en-GB" sz="1350" b="1" dirty="0">
                          <a:latin typeface="Arial Narrow" pitchFamily="34" charset="0"/>
                          <a:ea typeface="Times New Roman"/>
                          <a:cs typeface="Times New Roman"/>
                        </a:rPr>
                        <a:t>Programme </a:t>
                      </a:r>
                    </a:p>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2367">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6824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latin typeface="Arial" pitchFamily="34" charset="0"/>
                          <a:ea typeface="Times New Roman"/>
                          <a:cs typeface="Arial" pitchFamily="34" charset="0"/>
                        </a:rPr>
                        <a:t>Number of newly appointed boards inducted and trained </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endParaRPr lang="en-ZA" sz="1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3 new boards appointed, inducted and trained</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 (South African Medical Research Council; Office of Health Standards Compliance and Allied Health Professions Council of SA)</a:t>
                      </a:r>
                      <a:endParaRPr lang="en-US" sz="1000" kern="1200" dirty="0">
                        <a:solidFill>
                          <a:schemeClr val="tx1"/>
                        </a:solidFill>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 new boards appointed. (South African Health Product Regulatory Authority, Council for Medical Schemes)</a:t>
                      </a:r>
                      <a:endParaRPr lang="en-US" sz="1000" kern="1200" dirty="0">
                        <a:solidFill>
                          <a:schemeClr val="tx1"/>
                        </a:solidFill>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4 New boards appointed.</a:t>
                      </a:r>
                      <a:endParaRPr lang="en-US" sz="1000" kern="1200" dirty="0">
                        <a:solidFill>
                          <a:schemeClr val="tx1"/>
                        </a:solidFill>
                        <a:latin typeface="Arial" pitchFamily="34" charset="0"/>
                        <a:ea typeface="Times New Roman"/>
                        <a:cs typeface="Arial" pitchFamily="34" charset="0"/>
                      </a:endParaRPr>
                    </a:p>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South African Dental Technician Council, South African Nursing Council, South African Pharmacy Council an National Health Laboratory Service</a:t>
                      </a:r>
                      <a:endParaRPr lang="en-US" sz="1000" kern="1200" dirty="0">
                        <a:solidFill>
                          <a:schemeClr val="tx1"/>
                        </a:solidFill>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000" kern="1200" dirty="0">
                          <a:solidFill>
                            <a:schemeClr val="tx1"/>
                          </a:solidFill>
                          <a:latin typeface="Arial" pitchFamily="34" charset="0"/>
                          <a:ea typeface="Times New Roman"/>
                          <a:cs typeface="Arial" pitchFamily="34" charset="0"/>
                        </a:rPr>
                        <a:t>2 new boards appointed. (South African Medical Research Council; Office of Health Standards Compliance)</a:t>
                      </a:r>
                      <a:endParaRPr lang="en-US" sz="1000" kern="1200" dirty="0">
                        <a:solidFill>
                          <a:schemeClr val="tx1"/>
                        </a:solidFill>
                        <a:latin typeface="Arial" pitchFamily="34" charset="0"/>
                        <a:ea typeface="Times New Roman"/>
                        <a:cs typeface="Arial" pitchFamily="34" charset="0"/>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49</a:t>
            </a:fld>
            <a:endParaRPr lang="en-ZA" dirty="0"/>
          </a:p>
        </p:txBody>
      </p:sp>
    </p:spTree>
    <p:extLst>
      <p:ext uri="{BB962C8B-B14F-4D97-AF65-F5344CB8AC3E}">
        <p14:creationId xmlns:p14="http://schemas.microsoft.com/office/powerpoint/2010/main" val="281738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18"/>
            <a:ext cx="7164288" cy="634082"/>
          </a:xfrm>
        </p:spPr>
        <p:txBody>
          <a:bodyPr/>
          <a:lstStyle/>
          <a:p>
            <a:r>
              <a:rPr lang="en-ZA" sz="2400" dirty="0"/>
              <a:t>Alignment between National &lt;-&gt; Provincial &lt;-&gt; District </a:t>
            </a:r>
            <a:br>
              <a:rPr lang="en-ZA" sz="2400" dirty="0"/>
            </a:br>
            <a:r>
              <a:rPr lang="en-ZA" sz="2400" dirty="0"/>
              <a:t>Annual Plans</a:t>
            </a:r>
            <a:endParaRPr lang="en-US" sz="2400" dirty="0"/>
          </a:p>
        </p:txBody>
      </p:sp>
      <p:sp>
        <p:nvSpPr>
          <p:cNvPr id="5" name="Footer Placeholder 4"/>
          <p:cNvSpPr>
            <a:spLocks noGrp="1"/>
          </p:cNvSpPr>
          <p:nvPr>
            <p:ph type="ftr" sz="quarter" idx="11"/>
          </p:nvPr>
        </p:nvSpPr>
        <p:spPr/>
        <p:txBody>
          <a:bodyPr/>
          <a:lstStyle/>
          <a:p>
            <a:endParaRPr lang="en-ZA"/>
          </a:p>
        </p:txBody>
      </p:sp>
      <p:grpSp>
        <p:nvGrpSpPr>
          <p:cNvPr id="11" name="Group 10"/>
          <p:cNvGrpSpPr/>
          <p:nvPr/>
        </p:nvGrpSpPr>
        <p:grpSpPr>
          <a:xfrm>
            <a:off x="3111667" y="1524000"/>
            <a:ext cx="2908133" cy="4084799"/>
            <a:chOff x="3111667" y="1524000"/>
            <a:chExt cx="2908133" cy="4084799"/>
          </a:xfrm>
        </p:grpSpPr>
        <p:pic>
          <p:nvPicPr>
            <p:cNvPr id="6" name="Picture 2"/>
            <p:cNvPicPr>
              <a:picLocks noChangeAspect="1" noChangeArrowheads="1"/>
            </p:cNvPicPr>
            <p:nvPr/>
          </p:nvPicPr>
          <p:blipFill>
            <a:blip r:embed="rId2" cstate="print"/>
            <a:srcRect/>
            <a:stretch>
              <a:fillRect/>
            </a:stretch>
          </p:blipFill>
          <p:spPr bwMode="auto">
            <a:xfrm>
              <a:off x="3111667" y="1524000"/>
              <a:ext cx="2908133" cy="4084799"/>
            </a:xfrm>
            <a:prstGeom prst="rect">
              <a:avLst/>
            </a:prstGeom>
            <a:noFill/>
            <a:ln w="9525">
              <a:noFill/>
              <a:miter lim="800000"/>
              <a:headEnd/>
              <a:tailEnd/>
            </a:ln>
          </p:spPr>
        </p:pic>
        <p:sp>
          <p:nvSpPr>
            <p:cNvPr id="7" name="Rectangle 6"/>
            <p:cNvSpPr/>
            <p:nvPr/>
          </p:nvSpPr>
          <p:spPr>
            <a:xfrm>
              <a:off x="3276600" y="3810000"/>
              <a:ext cx="2590800" cy="16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dirty="0">
                  <a:solidFill>
                    <a:srgbClr val="FF0000"/>
                  </a:solidFill>
                </a:rPr>
                <a:t>National Health Act 2003, Section 23(2) </a:t>
              </a:r>
              <a:r>
                <a:rPr lang="en-ZA" sz="1200" dirty="0">
                  <a:solidFill>
                    <a:srgbClr val="FF0000"/>
                  </a:solidFill>
                </a:rPr>
                <a:t>- The National Health Council may determine the time frames, guidelines and the format for the preparation of national and provincial health plans</a:t>
              </a:r>
              <a:endParaRPr lang="en-US" sz="1200" dirty="0">
                <a:solidFill>
                  <a:srgbClr val="FF0000"/>
                </a:solidFill>
              </a:endParaRPr>
            </a:p>
          </p:txBody>
        </p:sp>
      </p:grpSp>
      <p:pic>
        <p:nvPicPr>
          <p:cNvPr id="9" name="Picture 8"/>
          <p:cNvPicPr>
            <a:picLocks noChangeAspect="1"/>
          </p:cNvPicPr>
          <p:nvPr/>
        </p:nvPicPr>
        <p:blipFill>
          <a:blip r:embed="rId3"/>
          <a:stretch>
            <a:fillRect/>
          </a:stretch>
        </p:blipFill>
        <p:spPr>
          <a:xfrm>
            <a:off x="6095508" y="1597310"/>
            <a:ext cx="2959072" cy="3847528"/>
          </a:xfrm>
          <a:prstGeom prst="rect">
            <a:avLst/>
          </a:prstGeom>
        </p:spPr>
      </p:pic>
      <p:sp>
        <p:nvSpPr>
          <p:cNvPr id="3" name="Rectangle 2"/>
          <p:cNvSpPr/>
          <p:nvPr/>
        </p:nvSpPr>
        <p:spPr>
          <a:xfrm>
            <a:off x="6203690" y="3521074"/>
            <a:ext cx="2742708" cy="1384995"/>
          </a:xfrm>
          <a:prstGeom prst="rect">
            <a:avLst/>
          </a:prstGeom>
          <a:solidFill>
            <a:schemeClr val="bg1"/>
          </a:solidFill>
        </p:spPr>
        <p:txBody>
          <a:bodyPr wrap="square">
            <a:spAutoFit/>
          </a:bodyPr>
          <a:lstStyle/>
          <a:p>
            <a:pPr marL="0" lvl="1"/>
            <a:r>
              <a:rPr lang="en-ZA" sz="1200" b="1" u="sng" dirty="0">
                <a:solidFill>
                  <a:srgbClr val="FF0000"/>
                </a:solidFill>
              </a:rPr>
              <a:t>National Health Act 2003, </a:t>
            </a:r>
            <a:r>
              <a:rPr lang="en-US" sz="1200" b="1" u="sng" dirty="0">
                <a:solidFill>
                  <a:srgbClr val="FF0000"/>
                </a:solidFill>
              </a:rPr>
              <a:t>Section 33(1) </a:t>
            </a:r>
            <a:r>
              <a:rPr lang="en-US" sz="1200" dirty="0">
                <a:solidFill>
                  <a:srgbClr val="FF0000"/>
                </a:solidFill>
              </a:rPr>
              <a:t>- “Each </a:t>
            </a:r>
            <a:r>
              <a:rPr lang="en-US" sz="1200" b="1" dirty="0">
                <a:solidFill>
                  <a:srgbClr val="FF0000"/>
                </a:solidFill>
              </a:rPr>
              <a:t>district and metropolitan health manager </a:t>
            </a:r>
            <a:r>
              <a:rPr lang="en-US" sz="1200" dirty="0">
                <a:solidFill>
                  <a:srgbClr val="FF0000"/>
                </a:solidFill>
              </a:rPr>
              <a:t>must within the national budget cycle develop … a </a:t>
            </a:r>
            <a:r>
              <a:rPr lang="en-US" sz="1200" b="1" dirty="0">
                <a:solidFill>
                  <a:srgbClr val="FF0000"/>
                </a:solidFill>
              </a:rPr>
              <a:t>district health plan drawn up in accordance with national guidelines issued by the Director-General</a:t>
            </a:r>
            <a:r>
              <a:rPr lang="en-US" sz="1200" dirty="0">
                <a:solidFill>
                  <a:srgbClr val="FF0000"/>
                </a:solidFill>
              </a:rPr>
              <a:t>…”</a:t>
            </a:r>
            <a:endParaRPr lang="en-ZA" sz="1200" dirty="0">
              <a:solidFill>
                <a:srgbClr val="FF0000"/>
              </a:solidFill>
            </a:endParaRPr>
          </a:p>
        </p:txBody>
      </p:sp>
      <p:pic>
        <p:nvPicPr>
          <p:cNvPr id="12" name="Picture 11"/>
          <p:cNvPicPr>
            <a:picLocks noChangeAspect="1"/>
          </p:cNvPicPr>
          <p:nvPr/>
        </p:nvPicPr>
        <p:blipFill>
          <a:blip r:embed="rId4"/>
          <a:stretch>
            <a:fillRect/>
          </a:stretch>
        </p:blipFill>
        <p:spPr>
          <a:xfrm>
            <a:off x="161488" y="1524000"/>
            <a:ext cx="2962712" cy="4031803"/>
          </a:xfrm>
          <a:prstGeom prst="rect">
            <a:avLst/>
          </a:prstGeom>
        </p:spPr>
      </p:pic>
    </p:spTree>
    <p:extLst>
      <p:ext uri="{BB962C8B-B14F-4D97-AF65-F5344CB8AC3E}">
        <p14:creationId xmlns:p14="http://schemas.microsoft.com/office/powerpoint/2010/main" val="900420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70" y="2438400"/>
            <a:ext cx="8040687" cy="2514600"/>
          </a:xfrm>
        </p:spPr>
        <p:txBody>
          <a:bodyPr/>
          <a:lstStyle/>
          <a:p>
            <a:pPr algn="ctr"/>
            <a:r>
              <a:rPr lang="en-ZA" sz="4400" b="1" dirty="0"/>
              <a:t>EXPENDITURE AND </a:t>
            </a:r>
            <a:br>
              <a:rPr lang="en-ZA" sz="4400" b="1" dirty="0"/>
            </a:br>
            <a:r>
              <a:rPr lang="en-ZA" sz="4400" b="1" dirty="0"/>
              <a:t>BUDGETS FOR 2017/18-2019/20</a:t>
            </a:r>
          </a:p>
        </p:txBody>
      </p:sp>
      <p:sp>
        <p:nvSpPr>
          <p:cNvPr id="4" name="Slide Number Placeholder 6"/>
          <p:cNvSpPr>
            <a:spLocks noGrp="1"/>
          </p:cNvSpPr>
          <p:nvPr>
            <p:ph type="sldNum" sz="quarter" idx="11"/>
          </p:nvPr>
        </p:nvSpPr>
        <p:spPr>
          <a:prstGeom prst="rect">
            <a:avLst/>
          </a:prstGeom>
        </p:spPr>
        <p:txBody>
          <a:bodyPr/>
          <a:lstStyle/>
          <a:p>
            <a:pPr algn="ctr"/>
            <a:fld id="{A3D2C757-A2D1-4D11-BDA9-37746333DD9E}" type="slidenum">
              <a:rPr lang="en-ZA" smtClean="0"/>
              <a:pPr algn="ctr"/>
              <a:t>50</a:t>
            </a:fld>
            <a:endParaRPr lang="en-Z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914400" y="152400"/>
            <a:ext cx="5562600" cy="7620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Summary per Programme</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utoShape 3"/>
          <p:cNvSpPr>
            <a:spLocks/>
          </p:cNvSpPr>
          <p:nvPr/>
        </p:nvSpPr>
        <p:spPr bwMode="auto">
          <a:xfrm>
            <a:off x="285720" y="1142984"/>
            <a:ext cx="8229600" cy="80168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179515" y="1178175"/>
          <a:ext cx="8568948" cy="4339057"/>
        </p:xfrm>
        <a:graphic>
          <a:graphicData uri="http://schemas.openxmlformats.org/drawingml/2006/table">
            <a:tbl>
              <a:tblPr/>
              <a:tblGrid>
                <a:gridCol w="2689970">
                  <a:extLst>
                    <a:ext uri="{9D8B030D-6E8A-4147-A177-3AD203B41FA5}">
                      <a16:colId xmlns:a16="http://schemas.microsoft.com/office/drawing/2014/main" val="20000"/>
                    </a:ext>
                  </a:extLst>
                </a:gridCol>
                <a:gridCol w="839854">
                  <a:extLst>
                    <a:ext uri="{9D8B030D-6E8A-4147-A177-3AD203B41FA5}">
                      <a16:colId xmlns:a16="http://schemas.microsoft.com/office/drawing/2014/main" val="20001"/>
                    </a:ext>
                  </a:extLst>
                </a:gridCol>
                <a:gridCol w="839854">
                  <a:extLst>
                    <a:ext uri="{9D8B030D-6E8A-4147-A177-3AD203B41FA5}">
                      <a16:colId xmlns:a16="http://schemas.microsoft.com/office/drawing/2014/main" val="20002"/>
                    </a:ext>
                  </a:extLst>
                </a:gridCol>
                <a:gridCol w="839854">
                  <a:extLst>
                    <a:ext uri="{9D8B030D-6E8A-4147-A177-3AD203B41FA5}">
                      <a16:colId xmlns:a16="http://schemas.microsoft.com/office/drawing/2014/main" val="20003"/>
                    </a:ext>
                  </a:extLst>
                </a:gridCol>
                <a:gridCol w="839854">
                  <a:extLst>
                    <a:ext uri="{9D8B030D-6E8A-4147-A177-3AD203B41FA5}">
                      <a16:colId xmlns:a16="http://schemas.microsoft.com/office/drawing/2014/main" val="20004"/>
                    </a:ext>
                  </a:extLst>
                </a:gridCol>
                <a:gridCol w="839854">
                  <a:extLst>
                    <a:ext uri="{9D8B030D-6E8A-4147-A177-3AD203B41FA5}">
                      <a16:colId xmlns:a16="http://schemas.microsoft.com/office/drawing/2014/main" val="20005"/>
                    </a:ext>
                  </a:extLst>
                </a:gridCol>
                <a:gridCol w="839854">
                  <a:extLst>
                    <a:ext uri="{9D8B030D-6E8A-4147-A177-3AD203B41FA5}">
                      <a16:colId xmlns:a16="http://schemas.microsoft.com/office/drawing/2014/main" val="20006"/>
                    </a:ext>
                  </a:extLst>
                </a:gridCol>
                <a:gridCol w="839854">
                  <a:extLst>
                    <a:ext uri="{9D8B030D-6E8A-4147-A177-3AD203B41FA5}">
                      <a16:colId xmlns:a16="http://schemas.microsoft.com/office/drawing/2014/main" val="20007"/>
                    </a:ext>
                  </a:extLst>
                </a:gridCol>
              </a:tblGrid>
              <a:tr h="1004004">
                <a:tc rowSpan="2">
                  <a:txBody>
                    <a:bodyPr/>
                    <a:lstStyle/>
                    <a:p>
                      <a:pPr algn="ctr" rtl="0" fontAlgn="ctr"/>
                      <a:r>
                        <a:rPr lang="en-ZA" sz="12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180421">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355858">
                <a:tc>
                  <a:txBody>
                    <a:bodyPr/>
                    <a:lstStyle/>
                    <a:p>
                      <a:pPr algn="l" rtl="0" fontAlgn="b"/>
                      <a:r>
                        <a:rPr lang="en-ZA" sz="1200" b="0" i="0" u="none" strike="noStrike">
                          <a:solidFill>
                            <a:srgbClr val="000000"/>
                          </a:solidFill>
                          <a:latin typeface="Arial"/>
                        </a:rPr>
                        <a:t>ADMINISTRATION</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463,464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10.65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512,838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6.75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547,470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582,475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3351">
                <a:tc>
                  <a:txBody>
                    <a:bodyPr/>
                    <a:lstStyle/>
                    <a:p>
                      <a:pPr algn="l" rtl="0" fontAlgn="b"/>
                      <a:r>
                        <a:rPr lang="en-ZA" sz="1200" b="0" i="0" u="none" strike="noStrike">
                          <a:solidFill>
                            <a:srgbClr val="000000"/>
                          </a:solidFill>
                          <a:latin typeface="Arial"/>
                        </a:rPr>
                        <a:t>NATIONAL HEALTH INSURANCE, HEALTH PLANNING &amp; SYSTEM ENABLEMENT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559,762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31.32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735,087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35.06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992,822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5.49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1,047,351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972">
                <a:tc>
                  <a:txBody>
                    <a:bodyPr/>
                    <a:lstStyle/>
                    <a:p>
                      <a:pPr algn="l" rtl="0" fontAlgn="b"/>
                      <a:r>
                        <a:rPr lang="en-ZA" sz="1200" b="0" i="0" u="none" strike="noStrike">
                          <a:solidFill>
                            <a:srgbClr val="000000"/>
                          </a:solidFill>
                          <a:latin typeface="Arial"/>
                        </a:rPr>
                        <a:t>HIV &amp; AIDS, TB, MATERNAL &amp; CHILD HEALTH</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16,018,568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14.11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18,278,344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13.50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20,745,595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10.43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22,909,431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858">
                <a:tc>
                  <a:txBody>
                    <a:bodyPr/>
                    <a:lstStyle/>
                    <a:p>
                      <a:pPr algn="l" rtl="0" fontAlgn="b"/>
                      <a:r>
                        <a:rPr lang="en-ZA" sz="1200" b="0" i="0" u="none" strike="noStrike">
                          <a:solidFill>
                            <a:srgbClr val="000000"/>
                          </a:solidFill>
                          <a:latin typeface="Arial"/>
                        </a:rPr>
                        <a:t>PRIMARY HEALTH CARE SERVICES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257,839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2.51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264,299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10.89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293,089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7.50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315,071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1295">
                <a:tc>
                  <a:txBody>
                    <a:bodyPr/>
                    <a:lstStyle/>
                    <a:p>
                      <a:pPr algn="l" rtl="0" fontAlgn="b"/>
                      <a:r>
                        <a:rPr lang="en-ZA" sz="1200" b="0" i="0" u="none" strike="noStrike">
                          <a:solidFill>
                            <a:srgbClr val="000000"/>
                          </a:solidFill>
                          <a:latin typeface="Arial"/>
                        </a:rPr>
                        <a:t>HOSPITALS, TERTIARY HEALTH SERVICES &amp; HUMAN RESOURCE DEVELOPMENT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19,573,498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21,108,184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22,301,130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23,640,756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5858">
                <a:tc>
                  <a:txBody>
                    <a:bodyPr/>
                    <a:lstStyle/>
                    <a:p>
                      <a:pPr algn="l" rtl="0" fontAlgn="b"/>
                      <a:r>
                        <a:rPr lang="en-ZA" sz="1200" b="0" i="0" u="none" strike="noStrike">
                          <a:solidFill>
                            <a:srgbClr val="000000"/>
                          </a:solidFill>
                          <a:latin typeface="Arial"/>
                        </a:rPr>
                        <a:t>HEALTH REGULATION &amp; COMPLIANCE 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1,690,186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2.18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1,726,971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3.47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1,786,866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5.76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1,889,863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5858">
                <a:tc>
                  <a:txBody>
                    <a:bodyPr/>
                    <a:lstStyle/>
                    <a:p>
                      <a:pPr algn="l" rtl="0" fontAlgn="b"/>
                      <a:r>
                        <a:rPr lang="en-ZA" sz="12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38,563,317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10.53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42,625,723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9.48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46,666,972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             7.97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  50,384,947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9122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24744"/>
            <a:ext cx="8712968" cy="4401205"/>
          </a:xfrm>
          <a:prstGeom prst="rect">
            <a:avLst/>
          </a:prstGeom>
        </p:spPr>
        <p:txBody>
          <a:bodyPr wrap="square">
            <a:spAutoFit/>
          </a:bodyPr>
          <a:lstStyle/>
          <a:p>
            <a:r>
              <a:rPr lang="en-ZA" sz="2000" dirty="0">
                <a:cs typeface="Arial" pitchFamily="34" charset="0"/>
              </a:rPr>
              <a:t>*The department’s compensation of employees budget has been reduced by R9.7 million for 2017/18, R10.7 million for 2018/19 and R11.3m for 2019/20 respectively.</a:t>
            </a:r>
          </a:p>
          <a:p>
            <a:r>
              <a:rPr lang="en-ZA" sz="2000" dirty="0">
                <a:cs typeface="Arial" pitchFamily="34" charset="0"/>
              </a:rPr>
              <a:t>*The goods &amp; services budget has been reduced with R60.5 million over the MTEF (R17.8m; R19.0m and R23.7m).</a:t>
            </a:r>
          </a:p>
          <a:p>
            <a:r>
              <a:rPr lang="en-ZA" sz="2000" dirty="0">
                <a:cs typeface="Arial" pitchFamily="34" charset="0"/>
              </a:rPr>
              <a:t>*The payment for capital assets were reduced with R22.0 million over the MTEF period.</a:t>
            </a:r>
          </a:p>
          <a:p>
            <a:pPr>
              <a:buFont typeface="Arial" charset="0"/>
              <a:buChar char="•"/>
            </a:pPr>
            <a:r>
              <a:rPr lang="en-ZA" sz="2000" dirty="0">
                <a:cs typeface="Arial" pitchFamily="34" charset="0"/>
              </a:rPr>
              <a:t>A new component has been added to the national health insurance indirect grant for an integrated patient based information system and an electronic stock management system which include an early warning system for stock-outs of medicine in primary health care facilities.  R166 million, R390 million and R411.8 million is allocated over the MTEF period.</a:t>
            </a:r>
          </a:p>
          <a:p>
            <a:pPr>
              <a:buFont typeface="Arial" charset="0"/>
              <a:buChar char="•"/>
            </a:pPr>
            <a:r>
              <a:rPr lang="en-ZA" sz="2000" dirty="0">
                <a:cs typeface="Arial" pitchFamily="34" charset="0"/>
              </a:rPr>
              <a:t>* R600 million has been reprioritised for the operationalization of the Nelson Mandela Children’s Hospital (R100 million, R200 million and R300 million)</a:t>
            </a:r>
          </a:p>
        </p:txBody>
      </p:sp>
      <p:sp>
        <p:nvSpPr>
          <p:cNvPr id="4" name="Rectangle 3"/>
          <p:cNvSpPr/>
          <p:nvPr/>
        </p:nvSpPr>
        <p:spPr>
          <a:xfrm>
            <a:off x="1691680" y="260648"/>
            <a:ext cx="4260345" cy="523220"/>
          </a:xfrm>
          <a:prstGeom prst="rect">
            <a:avLst/>
          </a:prstGeom>
        </p:spPr>
        <p:txBody>
          <a:bodyPr wrap="square">
            <a:spAutoFit/>
          </a:bodyPr>
          <a:lstStyle/>
          <a:p>
            <a:r>
              <a:rPr lang="en-ZA" sz="2800" dirty="0">
                <a:solidFill>
                  <a:schemeClr val="bg1"/>
                </a:solidFill>
                <a:latin typeface="Arial" pitchFamily="34" charset="0"/>
                <a:cs typeface="Arial" pitchFamily="34" charset="0"/>
              </a:rPr>
              <a:t>Growth over MTEF </a:t>
            </a:r>
          </a:p>
        </p:txBody>
      </p:sp>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93190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1:  Administration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85816"/>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179515" y="1196755"/>
          <a:ext cx="8568948" cy="4536503"/>
        </p:xfrm>
        <a:graphic>
          <a:graphicData uri="http://schemas.openxmlformats.org/drawingml/2006/table">
            <a:tbl>
              <a:tblPr/>
              <a:tblGrid>
                <a:gridCol w="2689970">
                  <a:extLst>
                    <a:ext uri="{9D8B030D-6E8A-4147-A177-3AD203B41FA5}">
                      <a16:colId xmlns:a16="http://schemas.microsoft.com/office/drawing/2014/main" val="20000"/>
                    </a:ext>
                  </a:extLst>
                </a:gridCol>
                <a:gridCol w="839854">
                  <a:extLst>
                    <a:ext uri="{9D8B030D-6E8A-4147-A177-3AD203B41FA5}">
                      <a16:colId xmlns:a16="http://schemas.microsoft.com/office/drawing/2014/main" val="20001"/>
                    </a:ext>
                  </a:extLst>
                </a:gridCol>
                <a:gridCol w="839854">
                  <a:extLst>
                    <a:ext uri="{9D8B030D-6E8A-4147-A177-3AD203B41FA5}">
                      <a16:colId xmlns:a16="http://schemas.microsoft.com/office/drawing/2014/main" val="20002"/>
                    </a:ext>
                  </a:extLst>
                </a:gridCol>
                <a:gridCol w="839854">
                  <a:extLst>
                    <a:ext uri="{9D8B030D-6E8A-4147-A177-3AD203B41FA5}">
                      <a16:colId xmlns:a16="http://schemas.microsoft.com/office/drawing/2014/main" val="20003"/>
                    </a:ext>
                  </a:extLst>
                </a:gridCol>
                <a:gridCol w="839854">
                  <a:extLst>
                    <a:ext uri="{9D8B030D-6E8A-4147-A177-3AD203B41FA5}">
                      <a16:colId xmlns:a16="http://schemas.microsoft.com/office/drawing/2014/main" val="20004"/>
                    </a:ext>
                  </a:extLst>
                </a:gridCol>
                <a:gridCol w="839854">
                  <a:extLst>
                    <a:ext uri="{9D8B030D-6E8A-4147-A177-3AD203B41FA5}">
                      <a16:colId xmlns:a16="http://schemas.microsoft.com/office/drawing/2014/main" val="20005"/>
                    </a:ext>
                  </a:extLst>
                </a:gridCol>
                <a:gridCol w="839854">
                  <a:extLst>
                    <a:ext uri="{9D8B030D-6E8A-4147-A177-3AD203B41FA5}">
                      <a16:colId xmlns:a16="http://schemas.microsoft.com/office/drawing/2014/main" val="20006"/>
                    </a:ext>
                  </a:extLst>
                </a:gridCol>
                <a:gridCol w="839854">
                  <a:extLst>
                    <a:ext uri="{9D8B030D-6E8A-4147-A177-3AD203B41FA5}">
                      <a16:colId xmlns:a16="http://schemas.microsoft.com/office/drawing/2014/main" val="20007"/>
                    </a:ext>
                  </a:extLst>
                </a:gridCol>
              </a:tblGrid>
              <a:tr h="1577932">
                <a:tc rowSpan="2">
                  <a:txBody>
                    <a:bodyPr/>
                    <a:lstStyle/>
                    <a:p>
                      <a:pPr algn="ctr" rtl="0" fontAlgn="ctr"/>
                      <a:r>
                        <a:rPr lang="en-ZA" sz="14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230107">
                <a:tc vMerge="1">
                  <a:txBody>
                    <a:bodyPr/>
                    <a:lstStyle/>
                    <a:p>
                      <a:endParaRPr lang="en-ZA"/>
                    </a:p>
                  </a:txBody>
                  <a:tcPr/>
                </a:tc>
                <a:tc>
                  <a:txBody>
                    <a:bodyPr/>
                    <a:lstStyle/>
                    <a:p>
                      <a:pPr algn="ctr" rtl="0" fontAlgn="ctr"/>
                      <a:r>
                        <a:rPr lang="en-ZA" sz="14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454744">
                <a:tc>
                  <a:txBody>
                    <a:bodyPr/>
                    <a:lstStyle/>
                    <a:p>
                      <a:pPr algn="l" rtl="0" fontAlgn="b"/>
                      <a:r>
                        <a:rPr lang="en-ZA" sz="1400" b="0" i="0" u="none" strike="noStrike">
                          <a:solidFill>
                            <a:srgbClr val="000000"/>
                          </a:solidFill>
                          <a:latin typeface="Arial"/>
                        </a:rPr>
                        <a:t>MINISTRY</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31,534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0.97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31,840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7.61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34,264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6.17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36,377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744">
                <a:tc>
                  <a:txBody>
                    <a:bodyPr/>
                    <a:lstStyle/>
                    <a:p>
                      <a:pPr algn="l" rtl="0" fontAlgn="b"/>
                      <a:r>
                        <a:rPr lang="en-ZA" sz="1400" b="0" i="0" u="none" strike="noStrike">
                          <a:solidFill>
                            <a:srgbClr val="000000"/>
                          </a:solidFill>
                          <a:latin typeface="Arial"/>
                        </a:rPr>
                        <a:t>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20,069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-2.11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19,646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11.50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21,905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6.23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23,270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744">
                <a:tc>
                  <a:txBody>
                    <a:bodyPr/>
                    <a:lstStyle/>
                    <a:p>
                      <a:pPr algn="l" rtl="0" fontAlgn="b"/>
                      <a:r>
                        <a:rPr lang="en-ZA" sz="1400" b="0" i="0" u="none" strike="noStrike">
                          <a:solidFill>
                            <a:srgbClr val="000000"/>
                          </a:solidFill>
                          <a:latin typeface="Arial"/>
                        </a:rPr>
                        <a:t>CORPORATE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206,733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12.43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232,421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6.21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246,854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6.61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263,171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4744">
                <a:tc>
                  <a:txBody>
                    <a:bodyPr/>
                    <a:lstStyle/>
                    <a:p>
                      <a:pPr algn="l" rtl="0" fontAlgn="b"/>
                      <a:r>
                        <a:rPr lang="en-ZA" sz="1400" b="0" i="0" u="none" strike="noStrike">
                          <a:solidFill>
                            <a:srgbClr val="000000"/>
                          </a:solidFill>
                          <a:latin typeface="Arial"/>
                        </a:rPr>
                        <a:t>OFFICE ACCOMMODATION</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143,695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14.95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165,179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5.89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174,912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6.34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185,995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4744">
                <a:tc>
                  <a:txBody>
                    <a:bodyPr/>
                    <a:lstStyle/>
                    <a:p>
                      <a:pPr algn="l" rtl="0" fontAlgn="b"/>
                      <a:r>
                        <a:rPr lang="en-ZA" sz="1400" b="0" i="0" u="none" strike="noStrike">
                          <a:solidFill>
                            <a:srgbClr val="000000"/>
                          </a:solidFill>
                          <a:latin typeface="Arial"/>
                        </a:rPr>
                        <a:t>FINANCIAL 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61,433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3.77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63,752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9.07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69,535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5.94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73,662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4744">
                <a:tc>
                  <a:txBody>
                    <a:bodyPr/>
                    <a:lstStyle/>
                    <a:p>
                      <a:pPr algn="l" rtl="0" fontAlgn="b"/>
                      <a:r>
                        <a:rPr lang="en-ZA" sz="14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463,464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10.65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512,838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6.75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547,470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6.39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latin typeface="Arial"/>
                        </a:rPr>
                        <a:t>       582,475 </a:t>
                      </a:r>
                    </a:p>
                  </a:txBody>
                  <a:tcPr marL="5195" marR="5195" marT="519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6798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0" y="0"/>
            <a:ext cx="7236296" cy="990600"/>
          </a:xfrm>
          <a:prstGeom prst="rect">
            <a:avLst/>
          </a:prstGeom>
        </p:spPr>
        <p:txBody>
          <a:bodyPr tIns="45720" rIns="91440" bIns="45720" anchor="b">
            <a:no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a:solidFill>
                  <a:schemeClr val="bg1"/>
                </a:solidFill>
                <a:latin typeface="Arial" pitchFamily="34" charset="0"/>
                <a:ea typeface="+mj-ea"/>
                <a:cs typeface="Arial" pitchFamily="34" charset="0"/>
              </a:rPr>
              <a:t>Programme 2:  National Health Insurance</a:t>
            </a:r>
            <a:r>
              <a:rPr lang="en-US" sz="2200" b="1" dirty="0">
                <a:solidFill>
                  <a:schemeClr val="bg1"/>
                </a:solidFill>
                <a:latin typeface="Arial" pitchFamily="34" charset="0"/>
                <a:ea typeface="Century Gothic"/>
                <a:cs typeface="Arial" pitchFamily="34" charset="0"/>
              </a:rPr>
              <a:t>, Health Planning and System Enablement</a:t>
            </a:r>
            <a:endParaRPr kumimoji="0" lang="en-GB" sz="22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79509" y="1196753"/>
          <a:ext cx="8712970" cy="4438463"/>
        </p:xfrm>
        <a:graphic>
          <a:graphicData uri="http://schemas.openxmlformats.org/drawingml/2006/table">
            <a:tbl>
              <a:tblPr/>
              <a:tblGrid>
                <a:gridCol w="2735180">
                  <a:extLst>
                    <a:ext uri="{9D8B030D-6E8A-4147-A177-3AD203B41FA5}">
                      <a16:colId xmlns:a16="http://schemas.microsoft.com/office/drawing/2014/main" val="20000"/>
                    </a:ext>
                  </a:extLst>
                </a:gridCol>
                <a:gridCol w="853970">
                  <a:extLst>
                    <a:ext uri="{9D8B030D-6E8A-4147-A177-3AD203B41FA5}">
                      <a16:colId xmlns:a16="http://schemas.microsoft.com/office/drawing/2014/main" val="20001"/>
                    </a:ext>
                  </a:extLst>
                </a:gridCol>
                <a:gridCol w="853970">
                  <a:extLst>
                    <a:ext uri="{9D8B030D-6E8A-4147-A177-3AD203B41FA5}">
                      <a16:colId xmlns:a16="http://schemas.microsoft.com/office/drawing/2014/main" val="20002"/>
                    </a:ext>
                  </a:extLst>
                </a:gridCol>
                <a:gridCol w="853970">
                  <a:extLst>
                    <a:ext uri="{9D8B030D-6E8A-4147-A177-3AD203B41FA5}">
                      <a16:colId xmlns:a16="http://schemas.microsoft.com/office/drawing/2014/main" val="20003"/>
                    </a:ext>
                  </a:extLst>
                </a:gridCol>
                <a:gridCol w="853970">
                  <a:extLst>
                    <a:ext uri="{9D8B030D-6E8A-4147-A177-3AD203B41FA5}">
                      <a16:colId xmlns:a16="http://schemas.microsoft.com/office/drawing/2014/main" val="20004"/>
                    </a:ext>
                  </a:extLst>
                </a:gridCol>
                <a:gridCol w="853970">
                  <a:extLst>
                    <a:ext uri="{9D8B030D-6E8A-4147-A177-3AD203B41FA5}">
                      <a16:colId xmlns:a16="http://schemas.microsoft.com/office/drawing/2014/main" val="20005"/>
                    </a:ext>
                  </a:extLst>
                </a:gridCol>
                <a:gridCol w="853970">
                  <a:extLst>
                    <a:ext uri="{9D8B030D-6E8A-4147-A177-3AD203B41FA5}">
                      <a16:colId xmlns:a16="http://schemas.microsoft.com/office/drawing/2014/main" val="20006"/>
                    </a:ext>
                  </a:extLst>
                </a:gridCol>
                <a:gridCol w="853970">
                  <a:extLst>
                    <a:ext uri="{9D8B030D-6E8A-4147-A177-3AD203B41FA5}">
                      <a16:colId xmlns:a16="http://schemas.microsoft.com/office/drawing/2014/main" val="20007"/>
                    </a:ext>
                  </a:extLst>
                </a:gridCol>
              </a:tblGrid>
              <a:tr h="1224135">
                <a:tc rowSpan="2">
                  <a:txBody>
                    <a:bodyPr/>
                    <a:lstStyle/>
                    <a:p>
                      <a:pPr algn="ctr" rtl="0" fontAlgn="ctr"/>
                      <a:r>
                        <a:rPr lang="en-ZA" sz="12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203312">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401791">
                <a:tc>
                  <a:txBody>
                    <a:bodyPr/>
                    <a:lstStyle/>
                    <a:p>
                      <a:pPr algn="l" rtl="0" fontAlgn="b"/>
                      <a:r>
                        <a:rPr lang="en-ZA" sz="1200" b="0" i="0" u="none" strike="noStrike">
                          <a:solidFill>
                            <a:srgbClr val="000000"/>
                          </a:solidFill>
                          <a:latin typeface="Arial"/>
                        </a:rPr>
                        <a:t>OFFICE OF THE DDG</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3,184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17.84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3,752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14.42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4,293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-8.22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3,940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1791">
                <a:tc>
                  <a:txBody>
                    <a:bodyPr/>
                    <a:lstStyle/>
                    <a:p>
                      <a:pPr algn="l" rtl="0" fontAlgn="b"/>
                      <a:r>
                        <a:rPr lang="en-ZA" sz="1200" b="0" i="0" u="none" strike="noStrike">
                          <a:solidFill>
                            <a:srgbClr val="000000"/>
                          </a:solidFill>
                          <a:latin typeface="Arial"/>
                        </a:rPr>
                        <a:t>TECHNICAL POLICY &amp; PLANNING</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22,011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345.05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97,961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128.16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223,504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5.71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236,263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0270">
                <a:tc>
                  <a:txBody>
                    <a:bodyPr/>
                    <a:lstStyle/>
                    <a:p>
                      <a:pPr algn="l" rtl="0" fontAlgn="b"/>
                      <a:r>
                        <a:rPr lang="en-ZA" sz="1200" b="0" i="0" u="none" strike="noStrike">
                          <a:solidFill>
                            <a:srgbClr val="000000"/>
                          </a:solidFill>
                          <a:latin typeface="Arial"/>
                        </a:rPr>
                        <a:t>HEALTH INFORMATION MANAGEMENT, MONITORING &amp; EVALUATION</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55,491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21.70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67,533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0.41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67,810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6.03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71,897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791">
                <a:tc>
                  <a:txBody>
                    <a:bodyPr/>
                    <a:lstStyle/>
                    <a:p>
                      <a:pPr algn="l" rtl="0" fontAlgn="b"/>
                      <a:r>
                        <a:rPr lang="en-ZA" sz="1200" b="0" i="0" u="none" strike="noStrike">
                          <a:solidFill>
                            <a:srgbClr val="000000"/>
                          </a:solidFill>
                          <a:latin typeface="Arial"/>
                        </a:rPr>
                        <a:t>SECTOR-WIDE PROCUREMENT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39,550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252.58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139,445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73.77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242,316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5.01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254,453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1791">
                <a:tc>
                  <a:txBody>
                    <a:bodyPr/>
                    <a:lstStyle/>
                    <a:p>
                      <a:pPr algn="l" rtl="0" fontAlgn="b"/>
                      <a:r>
                        <a:rPr lang="en-ZA" sz="1200" b="0" i="0" u="none" strike="noStrike">
                          <a:solidFill>
                            <a:srgbClr val="000000"/>
                          </a:solidFill>
                          <a:latin typeface="Arial"/>
                        </a:rPr>
                        <a:t>HEALTH FINANCING &amp; NATIONAL HEALTH INSURANCE</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373,528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-7.18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346,709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4.52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362,370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384,153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1791">
                <a:tc>
                  <a:txBody>
                    <a:bodyPr/>
                    <a:lstStyle/>
                    <a:p>
                      <a:pPr algn="l" rtl="0" fontAlgn="b"/>
                      <a:r>
                        <a:rPr lang="en-ZA" sz="1200" b="0" i="0" u="none" strike="noStrike">
                          <a:solidFill>
                            <a:srgbClr val="000000"/>
                          </a:solidFill>
                          <a:latin typeface="Arial"/>
                        </a:rPr>
                        <a:t>INTERNATIONAL HEALTH &amp; DEVELOPMENT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65,998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20.74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79,687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16.12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92,529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4.45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96,645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1791">
                <a:tc>
                  <a:txBody>
                    <a:bodyPr/>
                    <a:lstStyle/>
                    <a:p>
                      <a:pPr algn="l" rtl="0" fontAlgn="b"/>
                      <a:r>
                        <a:rPr lang="en-ZA" sz="12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559,762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31.32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735,087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35.06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992,822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5.49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    1,047,351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98933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3:  HIV and AIDS, TB,  Maternal and Child Health</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79514" y="1340767"/>
          <a:ext cx="8712969" cy="3744418"/>
        </p:xfrm>
        <a:graphic>
          <a:graphicData uri="http://schemas.openxmlformats.org/drawingml/2006/table">
            <a:tbl>
              <a:tblPr/>
              <a:tblGrid>
                <a:gridCol w="2735179">
                  <a:extLst>
                    <a:ext uri="{9D8B030D-6E8A-4147-A177-3AD203B41FA5}">
                      <a16:colId xmlns:a16="http://schemas.microsoft.com/office/drawing/2014/main" val="20000"/>
                    </a:ext>
                  </a:extLst>
                </a:gridCol>
                <a:gridCol w="853970">
                  <a:extLst>
                    <a:ext uri="{9D8B030D-6E8A-4147-A177-3AD203B41FA5}">
                      <a16:colId xmlns:a16="http://schemas.microsoft.com/office/drawing/2014/main" val="20001"/>
                    </a:ext>
                  </a:extLst>
                </a:gridCol>
                <a:gridCol w="853970">
                  <a:extLst>
                    <a:ext uri="{9D8B030D-6E8A-4147-A177-3AD203B41FA5}">
                      <a16:colId xmlns:a16="http://schemas.microsoft.com/office/drawing/2014/main" val="20002"/>
                    </a:ext>
                  </a:extLst>
                </a:gridCol>
                <a:gridCol w="853970">
                  <a:extLst>
                    <a:ext uri="{9D8B030D-6E8A-4147-A177-3AD203B41FA5}">
                      <a16:colId xmlns:a16="http://schemas.microsoft.com/office/drawing/2014/main" val="20003"/>
                    </a:ext>
                  </a:extLst>
                </a:gridCol>
                <a:gridCol w="853970">
                  <a:extLst>
                    <a:ext uri="{9D8B030D-6E8A-4147-A177-3AD203B41FA5}">
                      <a16:colId xmlns:a16="http://schemas.microsoft.com/office/drawing/2014/main" val="20004"/>
                    </a:ext>
                  </a:extLst>
                </a:gridCol>
                <a:gridCol w="853970">
                  <a:extLst>
                    <a:ext uri="{9D8B030D-6E8A-4147-A177-3AD203B41FA5}">
                      <a16:colId xmlns:a16="http://schemas.microsoft.com/office/drawing/2014/main" val="20005"/>
                    </a:ext>
                  </a:extLst>
                </a:gridCol>
                <a:gridCol w="853970">
                  <a:extLst>
                    <a:ext uri="{9D8B030D-6E8A-4147-A177-3AD203B41FA5}">
                      <a16:colId xmlns:a16="http://schemas.microsoft.com/office/drawing/2014/main" val="20006"/>
                    </a:ext>
                  </a:extLst>
                </a:gridCol>
                <a:gridCol w="853970">
                  <a:extLst>
                    <a:ext uri="{9D8B030D-6E8A-4147-A177-3AD203B41FA5}">
                      <a16:colId xmlns:a16="http://schemas.microsoft.com/office/drawing/2014/main" val="20007"/>
                    </a:ext>
                  </a:extLst>
                </a:gridCol>
              </a:tblGrid>
              <a:tr h="1032983">
                <a:tc rowSpan="2">
                  <a:txBody>
                    <a:bodyPr/>
                    <a:lstStyle/>
                    <a:p>
                      <a:pPr algn="ctr" rtl="0" fontAlgn="ctr"/>
                      <a:r>
                        <a:rPr lang="en-ZA" sz="12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211265">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416695">
                <a:tc>
                  <a:txBody>
                    <a:bodyPr/>
                    <a:lstStyle/>
                    <a:p>
                      <a:pPr algn="l" rtl="0" fontAlgn="b"/>
                      <a:r>
                        <a:rPr lang="en-ZA" sz="1200" b="0" i="0" u="none" strike="noStrike">
                          <a:solidFill>
                            <a:srgbClr val="000000"/>
                          </a:solidFill>
                          <a:latin typeface="Arial"/>
                        </a:rPr>
                        <a:t>OFFICE OF THE DDG</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4,736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36.36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6,458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0.81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6,510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-1.97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6,382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6695">
                <a:tc>
                  <a:txBody>
                    <a:bodyPr/>
                    <a:lstStyle/>
                    <a:p>
                      <a:pPr algn="l" rtl="0" fontAlgn="b"/>
                      <a:r>
                        <a:rPr lang="en-ZA" sz="1200" b="0" i="0" u="none" strike="noStrike">
                          <a:solidFill>
                            <a:srgbClr val="000000"/>
                          </a:solidFill>
                          <a:latin typeface="Arial"/>
                        </a:rPr>
                        <a:t>HIV &amp; AIDS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15,744,874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14.35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18,004,547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13.66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20,463,809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10.49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22,611,465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6695">
                <a:tc>
                  <a:txBody>
                    <a:bodyPr/>
                    <a:lstStyle/>
                    <a:p>
                      <a:pPr algn="l" rtl="0" fontAlgn="b"/>
                      <a:r>
                        <a:rPr lang="en-ZA" sz="1200" b="0" i="0" u="none" strike="noStrike">
                          <a:solidFill>
                            <a:srgbClr val="000000"/>
                          </a:solidFill>
                          <a:latin typeface="Arial"/>
                        </a:rPr>
                        <a:t>TUBERCULOSIS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27,370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-3.19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26,498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12.60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29,837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6.55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31,790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6695">
                <a:tc>
                  <a:txBody>
                    <a:bodyPr/>
                    <a:lstStyle/>
                    <a:p>
                      <a:pPr algn="l" rtl="0" fontAlgn="b"/>
                      <a:r>
                        <a:rPr lang="en-ZA" sz="1200" b="0" i="0" u="none" strike="noStrike">
                          <a:solidFill>
                            <a:srgbClr val="000000"/>
                          </a:solidFill>
                          <a:latin typeface="Arial"/>
                        </a:rPr>
                        <a:t>WOMEN'S MATERNAL &amp; REPODUCTIVE HEALTH</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18,924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-2.82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18,390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16.01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21,334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6.85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22,796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6695">
                <a:tc>
                  <a:txBody>
                    <a:bodyPr/>
                    <a:lstStyle/>
                    <a:p>
                      <a:pPr algn="l" rtl="0" fontAlgn="b"/>
                      <a:r>
                        <a:rPr lang="en-ZA" sz="1200" b="0" i="0" u="none" strike="noStrike">
                          <a:solidFill>
                            <a:srgbClr val="000000"/>
                          </a:solidFill>
                          <a:latin typeface="Arial"/>
                        </a:rPr>
                        <a:t>CHILD, YOUTH &amp; SCHOOL HEALTH</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222,664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-0.10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222,451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0.74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224,105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5.75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236,998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6695">
                <a:tc>
                  <a:txBody>
                    <a:bodyPr/>
                    <a:lstStyle/>
                    <a:p>
                      <a:pPr algn="l" rtl="0" fontAlgn="b"/>
                      <a:r>
                        <a:rPr lang="en-ZA" sz="12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16,018,568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14.11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18,278,344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13.50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20,745,595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10.43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  22,909,431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7234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4:  Primary Health Care Services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79511" y="1123486"/>
          <a:ext cx="8712969" cy="4567988"/>
        </p:xfrm>
        <a:graphic>
          <a:graphicData uri="http://schemas.openxmlformats.org/drawingml/2006/table">
            <a:tbl>
              <a:tblPr/>
              <a:tblGrid>
                <a:gridCol w="2735179">
                  <a:extLst>
                    <a:ext uri="{9D8B030D-6E8A-4147-A177-3AD203B41FA5}">
                      <a16:colId xmlns:a16="http://schemas.microsoft.com/office/drawing/2014/main" val="20000"/>
                    </a:ext>
                  </a:extLst>
                </a:gridCol>
                <a:gridCol w="793214">
                  <a:extLst>
                    <a:ext uri="{9D8B030D-6E8A-4147-A177-3AD203B41FA5}">
                      <a16:colId xmlns:a16="http://schemas.microsoft.com/office/drawing/2014/main" val="20001"/>
                    </a:ext>
                  </a:extLst>
                </a:gridCol>
                <a:gridCol w="914726">
                  <a:extLst>
                    <a:ext uri="{9D8B030D-6E8A-4147-A177-3AD203B41FA5}">
                      <a16:colId xmlns:a16="http://schemas.microsoft.com/office/drawing/2014/main" val="20002"/>
                    </a:ext>
                  </a:extLst>
                </a:gridCol>
                <a:gridCol w="853970">
                  <a:extLst>
                    <a:ext uri="{9D8B030D-6E8A-4147-A177-3AD203B41FA5}">
                      <a16:colId xmlns:a16="http://schemas.microsoft.com/office/drawing/2014/main" val="20003"/>
                    </a:ext>
                  </a:extLst>
                </a:gridCol>
                <a:gridCol w="853970">
                  <a:extLst>
                    <a:ext uri="{9D8B030D-6E8A-4147-A177-3AD203B41FA5}">
                      <a16:colId xmlns:a16="http://schemas.microsoft.com/office/drawing/2014/main" val="20004"/>
                    </a:ext>
                  </a:extLst>
                </a:gridCol>
                <a:gridCol w="853970">
                  <a:extLst>
                    <a:ext uri="{9D8B030D-6E8A-4147-A177-3AD203B41FA5}">
                      <a16:colId xmlns:a16="http://schemas.microsoft.com/office/drawing/2014/main" val="20005"/>
                    </a:ext>
                  </a:extLst>
                </a:gridCol>
                <a:gridCol w="853970">
                  <a:extLst>
                    <a:ext uri="{9D8B030D-6E8A-4147-A177-3AD203B41FA5}">
                      <a16:colId xmlns:a16="http://schemas.microsoft.com/office/drawing/2014/main" val="20006"/>
                    </a:ext>
                  </a:extLst>
                </a:gridCol>
                <a:gridCol w="853970">
                  <a:extLst>
                    <a:ext uri="{9D8B030D-6E8A-4147-A177-3AD203B41FA5}">
                      <a16:colId xmlns:a16="http://schemas.microsoft.com/office/drawing/2014/main" val="20007"/>
                    </a:ext>
                  </a:extLst>
                </a:gridCol>
              </a:tblGrid>
              <a:tr h="1326028">
                <a:tc rowSpan="2">
                  <a:txBody>
                    <a:bodyPr/>
                    <a:lstStyle/>
                    <a:p>
                      <a:pPr algn="ctr" rtl="0" fontAlgn="ctr"/>
                      <a:r>
                        <a:rPr lang="en-ZA" sz="14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208761">
                <a:tc vMerge="1">
                  <a:txBody>
                    <a:bodyPr/>
                    <a:lstStyle/>
                    <a:p>
                      <a:endParaRPr lang="en-ZA"/>
                    </a:p>
                  </a:txBody>
                  <a:tcPr/>
                </a:tc>
                <a:tc>
                  <a:txBody>
                    <a:bodyPr/>
                    <a:lstStyle/>
                    <a:p>
                      <a:pPr algn="ctr" rtl="0" fontAlgn="ctr"/>
                      <a:r>
                        <a:rPr lang="en-ZA" sz="14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412561">
                <a:tc>
                  <a:txBody>
                    <a:bodyPr/>
                    <a:lstStyle/>
                    <a:p>
                      <a:pPr algn="l" rtl="0" fontAlgn="b"/>
                      <a:r>
                        <a:rPr lang="en-ZA" sz="1400" b="0" i="0" u="none" strike="noStrike">
                          <a:solidFill>
                            <a:srgbClr val="000000"/>
                          </a:solidFill>
                          <a:latin typeface="Arial"/>
                        </a:rPr>
                        <a:t>OFFICE OF THE DDG</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2,994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4.74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3,136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12.56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3,530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-3.88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3,393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561">
                <a:tc>
                  <a:txBody>
                    <a:bodyPr/>
                    <a:lstStyle/>
                    <a:p>
                      <a:pPr algn="l" rtl="0" fontAlgn="b"/>
                      <a:r>
                        <a:rPr lang="en-ZA" sz="1400" b="0" i="0" u="none" strike="noStrike">
                          <a:solidFill>
                            <a:srgbClr val="000000"/>
                          </a:solidFill>
                          <a:latin typeface="Arial"/>
                        </a:rPr>
                        <a:t>DISTRICT HEALTH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26,047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77.63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46,266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45.81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67,462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71,519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561">
                <a:tc>
                  <a:txBody>
                    <a:bodyPr/>
                    <a:lstStyle/>
                    <a:p>
                      <a:pPr algn="l" rtl="0" fontAlgn="b"/>
                      <a:r>
                        <a:rPr lang="en-ZA" sz="1400" b="0" i="0" u="none" strike="noStrike">
                          <a:solidFill>
                            <a:srgbClr val="000000"/>
                          </a:solidFill>
                          <a:latin typeface="Arial"/>
                        </a:rPr>
                        <a:t>ENVIRONMENTAL AND PORT HEALTH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162,916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-11.59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144,027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4.73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150,839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8.65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163,891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561">
                <a:tc>
                  <a:txBody>
                    <a:bodyPr/>
                    <a:lstStyle/>
                    <a:p>
                      <a:pPr algn="l" rtl="0" fontAlgn="b"/>
                      <a:r>
                        <a:rPr lang="en-ZA" sz="1400" b="0" i="0" u="none" strike="noStrike">
                          <a:solidFill>
                            <a:srgbClr val="000000"/>
                          </a:solidFill>
                          <a:latin typeface="Arial"/>
                        </a:rPr>
                        <a:t>COMMUNICABLE DISEASES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21,561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21,923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4.31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22,867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6.92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24,450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561">
                <a:tc>
                  <a:txBody>
                    <a:bodyPr/>
                    <a:lstStyle/>
                    <a:p>
                      <a:pPr algn="l" rtl="0" fontAlgn="b"/>
                      <a:r>
                        <a:rPr lang="en-ZA" sz="1400" b="0" i="0" u="none" strike="noStrike">
                          <a:solidFill>
                            <a:srgbClr val="000000"/>
                          </a:solidFill>
                          <a:latin typeface="Arial"/>
                        </a:rPr>
                        <a:t>NON-COMMUNICABLE DISEASES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21,598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4.13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22,491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4.87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23,587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7.08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25,256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2561">
                <a:tc>
                  <a:txBody>
                    <a:bodyPr/>
                    <a:lstStyle/>
                    <a:p>
                      <a:pPr algn="l" rtl="0" fontAlgn="b"/>
                      <a:r>
                        <a:rPr lang="en-ZA" sz="1400" b="0" i="0" u="none" strike="noStrike">
                          <a:solidFill>
                            <a:srgbClr val="000000"/>
                          </a:solidFill>
                          <a:latin typeface="Arial"/>
                        </a:rPr>
                        <a:t>HEALTH PROMOTION &amp; NUTRITION</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22,723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16.43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26,456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-6.24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24,804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7.09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26,562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2561">
                <a:tc>
                  <a:txBody>
                    <a:bodyPr/>
                    <a:lstStyle/>
                    <a:p>
                      <a:pPr algn="l" rtl="0" fontAlgn="b"/>
                      <a:r>
                        <a:rPr lang="en-ZA" sz="14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257,839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2.51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264,299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10.89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293,089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latin typeface="Arial"/>
                        </a:rPr>
                        <a:t>             7.50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latin typeface="Arial"/>
                        </a:rPr>
                        <a:t>       315,071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9069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500034" y="0"/>
            <a:ext cx="6500858"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5: Hospitals, Tertiary Health Services and HR Development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179515" y="1196753"/>
          <a:ext cx="8568948" cy="4599245"/>
        </p:xfrm>
        <a:graphic>
          <a:graphicData uri="http://schemas.openxmlformats.org/drawingml/2006/table">
            <a:tbl>
              <a:tblPr/>
              <a:tblGrid>
                <a:gridCol w="2689970">
                  <a:extLst>
                    <a:ext uri="{9D8B030D-6E8A-4147-A177-3AD203B41FA5}">
                      <a16:colId xmlns:a16="http://schemas.microsoft.com/office/drawing/2014/main" val="20000"/>
                    </a:ext>
                  </a:extLst>
                </a:gridCol>
                <a:gridCol w="839854">
                  <a:extLst>
                    <a:ext uri="{9D8B030D-6E8A-4147-A177-3AD203B41FA5}">
                      <a16:colId xmlns:a16="http://schemas.microsoft.com/office/drawing/2014/main" val="20001"/>
                    </a:ext>
                  </a:extLst>
                </a:gridCol>
                <a:gridCol w="839854">
                  <a:extLst>
                    <a:ext uri="{9D8B030D-6E8A-4147-A177-3AD203B41FA5}">
                      <a16:colId xmlns:a16="http://schemas.microsoft.com/office/drawing/2014/main" val="20002"/>
                    </a:ext>
                  </a:extLst>
                </a:gridCol>
                <a:gridCol w="839854">
                  <a:extLst>
                    <a:ext uri="{9D8B030D-6E8A-4147-A177-3AD203B41FA5}">
                      <a16:colId xmlns:a16="http://schemas.microsoft.com/office/drawing/2014/main" val="20003"/>
                    </a:ext>
                  </a:extLst>
                </a:gridCol>
                <a:gridCol w="839854">
                  <a:extLst>
                    <a:ext uri="{9D8B030D-6E8A-4147-A177-3AD203B41FA5}">
                      <a16:colId xmlns:a16="http://schemas.microsoft.com/office/drawing/2014/main" val="20004"/>
                    </a:ext>
                  </a:extLst>
                </a:gridCol>
                <a:gridCol w="839854">
                  <a:extLst>
                    <a:ext uri="{9D8B030D-6E8A-4147-A177-3AD203B41FA5}">
                      <a16:colId xmlns:a16="http://schemas.microsoft.com/office/drawing/2014/main" val="20005"/>
                    </a:ext>
                  </a:extLst>
                </a:gridCol>
                <a:gridCol w="839854">
                  <a:extLst>
                    <a:ext uri="{9D8B030D-6E8A-4147-A177-3AD203B41FA5}">
                      <a16:colId xmlns:a16="http://schemas.microsoft.com/office/drawing/2014/main" val="20006"/>
                    </a:ext>
                  </a:extLst>
                </a:gridCol>
                <a:gridCol w="839854">
                  <a:extLst>
                    <a:ext uri="{9D8B030D-6E8A-4147-A177-3AD203B41FA5}">
                      <a16:colId xmlns:a16="http://schemas.microsoft.com/office/drawing/2014/main" val="20007"/>
                    </a:ext>
                  </a:extLst>
                </a:gridCol>
              </a:tblGrid>
              <a:tr h="938635">
                <a:tc rowSpan="2">
                  <a:txBody>
                    <a:bodyPr/>
                    <a:lstStyle/>
                    <a:p>
                      <a:pPr algn="ctr" rtl="0" fontAlgn="ctr"/>
                      <a:r>
                        <a:rPr lang="en-ZA" sz="1200" b="1" i="0" u="none" strike="noStrike" dirty="0">
                          <a:solidFill>
                            <a:srgbClr val="000000"/>
                          </a:solidFill>
                          <a:latin typeface="Arial"/>
                        </a:rPr>
                        <a:t>Subprogramme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2016 ENE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2016/17 allocation to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2017/18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Growth from 2017/18 to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2018/19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Growth from 2018/19 to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2019/20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182299">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359562">
                <a:tc>
                  <a:txBody>
                    <a:bodyPr/>
                    <a:lstStyle/>
                    <a:p>
                      <a:pPr algn="l" rtl="0" fontAlgn="b"/>
                      <a:r>
                        <a:rPr lang="en-ZA" sz="1200" b="0" i="0" u="none" strike="noStrike">
                          <a:solidFill>
                            <a:srgbClr val="000000"/>
                          </a:solidFill>
                          <a:latin typeface="Arial"/>
                        </a:rPr>
                        <a:t>OFFICE OF THE DDG</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latin typeface="Arial"/>
                        </a:rPr>
                        <a:t>           3,713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dirty="0">
                          <a:solidFill>
                            <a:srgbClr val="000000"/>
                          </a:solidFill>
                          <a:latin typeface="Arial"/>
                        </a:rPr>
                        <a:t>                   -0.57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3,692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latin typeface="Arial"/>
                        </a:rPr>
                        <a:t>             7.56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3,971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200" b="0" i="0" u="none" strike="noStrike">
                          <a:solidFill>
                            <a:srgbClr val="000000"/>
                          </a:solidFill>
                          <a:latin typeface="Arial"/>
                        </a:rPr>
                        <a:t>             7.23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4,258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4440">
                <a:tc>
                  <a:txBody>
                    <a:bodyPr/>
                    <a:lstStyle/>
                    <a:p>
                      <a:pPr algn="l" rtl="0" fontAlgn="b"/>
                      <a:r>
                        <a:rPr lang="en-ZA" sz="1200" b="0" i="0" u="none" strike="noStrike">
                          <a:solidFill>
                            <a:srgbClr val="000000"/>
                          </a:solidFill>
                          <a:latin typeface="Arial"/>
                        </a:rPr>
                        <a:t>HEALTH FACILITIES INFRASTRUCTURE 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6,078,821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9.79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6,673,670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3.91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6,934,642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5.60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7,323,260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4440">
                <a:tc>
                  <a:txBody>
                    <a:bodyPr/>
                    <a:lstStyle/>
                    <a:p>
                      <a:pPr algn="l" rtl="0" fontAlgn="b"/>
                      <a:r>
                        <a:rPr lang="en-ZA" sz="1200" b="0" i="0" u="none" strike="noStrike">
                          <a:solidFill>
                            <a:srgbClr val="000000"/>
                          </a:solidFill>
                          <a:latin typeface="Arial"/>
                        </a:rPr>
                        <a:t>TERTIARY HEALTH CARE PLANNING &amp; POLICY</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10,851,438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7.18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11,630,763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6.61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12,399,642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6.32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13,182,903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562">
                <a:tc>
                  <a:txBody>
                    <a:bodyPr/>
                    <a:lstStyle/>
                    <a:p>
                      <a:pPr algn="l" rtl="0" fontAlgn="b"/>
                      <a:r>
                        <a:rPr lang="en-ZA" sz="1200" b="0" i="0" u="none" strike="noStrike">
                          <a:solidFill>
                            <a:srgbClr val="000000"/>
                          </a:solidFill>
                          <a:latin typeface="Arial"/>
                        </a:rPr>
                        <a:t>HOSPITAL 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5,159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-0.08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5,155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7.45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5,539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7.08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5,931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4440">
                <a:tc>
                  <a:txBody>
                    <a:bodyPr/>
                    <a:lstStyle/>
                    <a:p>
                      <a:pPr algn="l" rtl="0" fontAlgn="b"/>
                      <a:r>
                        <a:rPr lang="en-ZA" sz="1200" b="0" i="0" u="none" strike="noStrike">
                          <a:solidFill>
                            <a:srgbClr val="000000"/>
                          </a:solidFill>
                          <a:latin typeface="Arial"/>
                        </a:rPr>
                        <a:t>HUMAN RESOURCES FOR HEALTH</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2,500,069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6.15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2,653,788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5.80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2,807,792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2,965,500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9562">
                <a:tc>
                  <a:txBody>
                    <a:bodyPr/>
                    <a:lstStyle/>
                    <a:p>
                      <a:pPr algn="l" rtl="0" fontAlgn="b"/>
                      <a:r>
                        <a:rPr lang="en-ZA" sz="1200" b="0" i="0" u="none" strike="noStrike">
                          <a:solidFill>
                            <a:srgbClr val="000000"/>
                          </a:solidFill>
                          <a:latin typeface="Arial"/>
                        </a:rPr>
                        <a:t>NURSING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6,627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-0.98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6,562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7.83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7,076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7.41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7,600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9562">
                <a:tc>
                  <a:txBody>
                    <a:bodyPr/>
                    <a:lstStyle/>
                    <a:p>
                      <a:pPr algn="l" rtl="0" fontAlgn="b"/>
                      <a:r>
                        <a:rPr lang="en-ZA" sz="1200" b="0" i="0" u="none" strike="noStrike">
                          <a:solidFill>
                            <a:srgbClr val="000000"/>
                          </a:solidFill>
                          <a:latin typeface="Arial"/>
                        </a:rPr>
                        <a:t>FORENSIC CHEMISTRY LABORATORIES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120,533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5.70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127,405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5.80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134,795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6.15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143,091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9562">
                <a:tc>
                  <a:txBody>
                    <a:bodyPr/>
                    <a:lstStyle/>
                    <a:p>
                      <a:pPr algn="l" rtl="0" fontAlgn="b"/>
                      <a:r>
                        <a:rPr lang="en-ZA" sz="1200" b="0" i="0" u="none" strike="noStrike">
                          <a:solidFill>
                            <a:srgbClr val="000000"/>
                          </a:solidFill>
                          <a:latin typeface="Arial"/>
                        </a:rPr>
                        <a:t>VIOLENCE, TRAUMA &amp; EMS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7,138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0.15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7,149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7.33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7,673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a:solidFill>
                            <a:srgbClr val="000000"/>
                          </a:solidFill>
                          <a:latin typeface="Arial"/>
                        </a:rPr>
                        <a:t>             7.04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           8,213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4440">
                <a:tc>
                  <a:txBody>
                    <a:bodyPr/>
                    <a:lstStyle/>
                    <a:p>
                      <a:pPr algn="l" rtl="0" fontAlgn="b"/>
                      <a:r>
                        <a:rPr lang="en-ZA" sz="1200" b="1" i="0" u="none" strike="noStrike">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19,573,498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7.84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21,108,184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5.65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22,301,130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a:solidFill>
                            <a:srgbClr val="000000"/>
                          </a:solidFill>
                          <a:latin typeface="Arial"/>
                        </a:rPr>
                        <a:t>             6.01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  23,640,756 </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58024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6:  Health Regulation and Compliance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1" name="Table 10"/>
          <p:cNvGraphicFramePr>
            <a:graphicFrameLocks noGrp="1"/>
          </p:cNvGraphicFramePr>
          <p:nvPr/>
        </p:nvGraphicFramePr>
        <p:xfrm>
          <a:off x="179512" y="1124747"/>
          <a:ext cx="8712968" cy="4608512"/>
        </p:xfrm>
        <a:graphic>
          <a:graphicData uri="http://schemas.openxmlformats.org/drawingml/2006/table">
            <a:tbl>
              <a:tblPr/>
              <a:tblGrid>
                <a:gridCol w="2532170">
                  <a:extLst>
                    <a:ext uri="{9D8B030D-6E8A-4147-A177-3AD203B41FA5}">
                      <a16:colId xmlns:a16="http://schemas.microsoft.com/office/drawing/2014/main" val="20000"/>
                    </a:ext>
                  </a:extLst>
                </a:gridCol>
                <a:gridCol w="92421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85880">
                  <a:extLst>
                    <a:ext uri="{9D8B030D-6E8A-4147-A177-3AD203B41FA5}">
                      <a16:colId xmlns:a16="http://schemas.microsoft.com/office/drawing/2014/main" val="20005"/>
                    </a:ext>
                  </a:extLst>
                </a:gridCol>
                <a:gridCol w="69829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tblGrid>
              <a:tr h="1306776">
                <a:tc rowSpan="2">
                  <a:txBody>
                    <a:bodyPr/>
                    <a:lstStyle/>
                    <a:p>
                      <a:pPr algn="ctr" rtl="0" fontAlgn="ctr"/>
                      <a:r>
                        <a:rPr lang="en-ZA" sz="1400" b="1" i="0" u="none" strike="noStrike" dirty="0">
                          <a:solidFill>
                            <a:srgbClr val="000000"/>
                          </a:solidFill>
                          <a:latin typeface="Arial"/>
                        </a:rPr>
                        <a:t>Subprogramme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2016 ENE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2016/17 allocation to 2017/18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2017/18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2017/18 to 2018/19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2018/19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Growth from 2018/19 to 2019/20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2019/20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224240">
                <a:tc vMerge="1">
                  <a:txBody>
                    <a:bodyPr/>
                    <a:lstStyle/>
                    <a:p>
                      <a:endParaRPr lang="en-ZA"/>
                    </a:p>
                  </a:txBody>
                  <a:tcPr/>
                </a:tc>
                <a:tc>
                  <a:txBody>
                    <a:bodyPr/>
                    <a:lstStyle/>
                    <a:p>
                      <a:pPr algn="ctr" rtl="0" fontAlgn="ctr"/>
                      <a:r>
                        <a:rPr lang="en-ZA" sz="1400" b="1" i="0" u="none" strike="noStrike">
                          <a:solidFill>
                            <a:srgbClr val="000000"/>
                          </a:solidFill>
                          <a:latin typeface="Arial"/>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400" b="1" i="0" u="none" strike="noStrike">
                          <a:solidFill>
                            <a:srgbClr val="000000"/>
                          </a:solidFill>
                          <a:latin typeface="Arial"/>
                        </a:rPr>
                        <a:t> R'000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440747">
                <a:tc>
                  <a:txBody>
                    <a:bodyPr/>
                    <a:lstStyle/>
                    <a:p>
                      <a:pPr algn="l" rtl="0" fontAlgn="b"/>
                      <a:r>
                        <a:rPr lang="en-ZA" sz="1400" b="0" i="0" u="none" strike="noStrike">
                          <a:solidFill>
                            <a:srgbClr val="000000"/>
                          </a:solidFill>
                          <a:latin typeface="Arial"/>
                        </a:rPr>
                        <a:t>OFFICE OF THE DDG</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4,062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11.57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4,532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4,866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5,213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747">
                <a:tc>
                  <a:txBody>
                    <a:bodyPr/>
                    <a:lstStyle/>
                    <a:p>
                      <a:pPr algn="l" rtl="0" fontAlgn="b"/>
                      <a:r>
                        <a:rPr lang="en-ZA" sz="1400" b="0" i="0" u="none" strike="noStrike">
                          <a:solidFill>
                            <a:srgbClr val="000000"/>
                          </a:solidFill>
                          <a:latin typeface="Arial"/>
                        </a:rPr>
                        <a:t>FOOD CONTROL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9,972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17.61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11,728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-1.92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11,503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7.24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12,336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0747">
                <a:tc>
                  <a:txBody>
                    <a:bodyPr/>
                    <a:lstStyle/>
                    <a:p>
                      <a:pPr algn="l" rtl="0" fontAlgn="b"/>
                      <a:r>
                        <a:rPr lang="en-ZA" sz="1400" b="0" i="0" u="none" strike="noStrike">
                          <a:solidFill>
                            <a:srgbClr val="000000"/>
                          </a:solidFill>
                          <a:latin typeface="Arial"/>
                        </a:rPr>
                        <a:t>RADIATION CONTROL AND HEALTH TECHNOLOGY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139,572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                   -86.42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18,956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19,606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18.63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23,258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0747">
                <a:tc>
                  <a:txBody>
                    <a:bodyPr/>
                    <a:lstStyle/>
                    <a:p>
                      <a:pPr algn="l" rtl="0" fontAlgn="b"/>
                      <a:r>
                        <a:rPr lang="en-ZA" sz="1400" b="0" i="0" u="none" strike="noStrike">
                          <a:solidFill>
                            <a:srgbClr val="000000"/>
                          </a:solidFill>
                          <a:latin typeface="Arial"/>
                        </a:rPr>
                        <a:t>PUBLIC ENTITIES MANAGEMENT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1,474,937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10.52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1,630,082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3.38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1,685,129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5.60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1,779,554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73761">
                <a:tc>
                  <a:txBody>
                    <a:bodyPr/>
                    <a:lstStyle/>
                    <a:p>
                      <a:pPr algn="l" rtl="0" fontAlgn="b"/>
                      <a:r>
                        <a:rPr lang="en-ZA" sz="1400" b="0" i="0" u="none" strike="noStrike">
                          <a:solidFill>
                            <a:srgbClr val="000000"/>
                          </a:solidFill>
                          <a:latin typeface="Arial"/>
                        </a:rPr>
                        <a:t>COMPENSATION COMMISSIONER FOR OCCUPATIONAL DISEASES &amp; OCCUPATIONAL HEALTH</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61,643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0.05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61,673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65,762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5.69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a:solidFill>
                            <a:srgbClr val="000000"/>
                          </a:solidFill>
                          <a:latin typeface="Arial"/>
                        </a:rPr>
                        <a:t>         69,502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0747">
                <a:tc>
                  <a:txBody>
                    <a:bodyPr/>
                    <a:lstStyle/>
                    <a:p>
                      <a:pPr algn="l" rtl="0" fontAlgn="b"/>
                      <a:r>
                        <a:rPr lang="en-ZA" sz="1400" b="1" i="0" u="none" strike="noStrike">
                          <a:solidFill>
                            <a:srgbClr val="000000"/>
                          </a:solidFill>
                          <a:latin typeface="Arial"/>
                        </a:rPr>
                        <a:t>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1,690,186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2.18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1,726,971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3.47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1,786,866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a:solidFill>
                            <a:srgbClr val="000000"/>
                          </a:solidFill>
                          <a:latin typeface="Arial"/>
                        </a:rPr>
                        <a:t>             5.76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1" i="0" u="none" strike="noStrike" dirty="0">
                          <a:solidFill>
                            <a:srgbClr val="000000"/>
                          </a:solidFill>
                          <a:latin typeface="Arial"/>
                        </a:rPr>
                        <a:t>    1,889,863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8787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914400" y="152400"/>
            <a:ext cx="5562600" cy="7620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SPENDING TRENDS</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utoShape 3"/>
          <p:cNvSpPr>
            <a:spLocks/>
          </p:cNvSpPr>
          <p:nvPr/>
        </p:nvSpPr>
        <p:spPr bwMode="auto">
          <a:xfrm>
            <a:off x="285720" y="1142984"/>
            <a:ext cx="8229600" cy="80168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214282" y="1126211"/>
          <a:ext cx="8464453" cy="4636153"/>
        </p:xfrm>
        <a:graphic>
          <a:graphicData uri="http://schemas.openxmlformats.org/drawingml/2006/table">
            <a:tbl>
              <a:tblPr/>
              <a:tblGrid>
                <a:gridCol w="3763873">
                  <a:extLst>
                    <a:ext uri="{9D8B030D-6E8A-4147-A177-3AD203B41FA5}">
                      <a16:colId xmlns:a16="http://schemas.microsoft.com/office/drawing/2014/main" val="20000"/>
                    </a:ext>
                  </a:extLst>
                </a:gridCol>
                <a:gridCol w="1175145">
                  <a:extLst>
                    <a:ext uri="{9D8B030D-6E8A-4147-A177-3AD203B41FA5}">
                      <a16:colId xmlns:a16="http://schemas.microsoft.com/office/drawing/2014/main" val="20001"/>
                    </a:ext>
                  </a:extLst>
                </a:gridCol>
                <a:gridCol w="1175145">
                  <a:extLst>
                    <a:ext uri="{9D8B030D-6E8A-4147-A177-3AD203B41FA5}">
                      <a16:colId xmlns:a16="http://schemas.microsoft.com/office/drawing/2014/main" val="20002"/>
                    </a:ext>
                  </a:extLst>
                </a:gridCol>
                <a:gridCol w="1175145">
                  <a:extLst>
                    <a:ext uri="{9D8B030D-6E8A-4147-A177-3AD203B41FA5}">
                      <a16:colId xmlns:a16="http://schemas.microsoft.com/office/drawing/2014/main" val="20003"/>
                    </a:ext>
                  </a:extLst>
                </a:gridCol>
                <a:gridCol w="1175145">
                  <a:extLst>
                    <a:ext uri="{9D8B030D-6E8A-4147-A177-3AD203B41FA5}">
                      <a16:colId xmlns:a16="http://schemas.microsoft.com/office/drawing/2014/main" val="20004"/>
                    </a:ext>
                  </a:extLst>
                </a:gridCol>
              </a:tblGrid>
              <a:tr h="589517">
                <a:tc>
                  <a:txBody>
                    <a:bodyPr/>
                    <a:lstStyle/>
                    <a:p>
                      <a:pPr algn="ctr" rtl="0" fontAlgn="ctr"/>
                      <a:endParaRPr lang="en-ZA" sz="1200" b="1" i="0" u="none" strike="noStrike" dirty="0">
                        <a:solidFill>
                          <a:srgbClr val="000000"/>
                        </a:solidFill>
                        <a:latin typeface="Arial"/>
                      </a:endParaRP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gridSpan="3">
                  <a:txBody>
                    <a:bodyPr/>
                    <a:lstStyle/>
                    <a:p>
                      <a:pPr algn="ctr" rtl="0" fontAlgn="ctr"/>
                      <a:r>
                        <a:rPr lang="en-ZA" sz="1200" b="1" i="0" u="none" strike="noStrike" dirty="0">
                          <a:solidFill>
                            <a:srgbClr val="000000"/>
                          </a:solidFill>
                          <a:latin typeface="Arial"/>
                        </a:rPr>
                        <a:t>AUDITED</a:t>
                      </a:r>
                      <a:r>
                        <a:rPr lang="en-ZA" sz="1200" b="1" i="0" u="none" strike="noStrike" baseline="0" dirty="0">
                          <a:solidFill>
                            <a:srgbClr val="000000"/>
                          </a:solidFill>
                          <a:latin typeface="Arial"/>
                        </a:rPr>
                        <a:t> OUTCOME</a:t>
                      </a:r>
                      <a:endParaRPr lang="en-ZA" sz="1200" b="1" i="0" u="none" strike="noStrike" dirty="0">
                        <a:solidFill>
                          <a:srgbClr val="000000"/>
                        </a:solidFill>
                        <a:latin typeface="Arial"/>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pPr algn="ctr" rtl="0" fontAlgn="ctr"/>
                      <a:endParaRPr lang="en-ZA" sz="1200" b="1" i="0" u="none" strike="noStrike" dirty="0">
                        <a:solidFill>
                          <a:srgbClr val="000000"/>
                        </a:solidFill>
                        <a:latin typeface="Arial"/>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pPr algn="ctr" rtl="0" fontAlgn="ctr"/>
                      <a:endParaRPr lang="en-ZA" sz="1200" b="1" i="0" u="none" strike="noStrike" dirty="0">
                        <a:solidFill>
                          <a:srgbClr val="000000"/>
                        </a:solidFill>
                        <a:latin typeface="Arial"/>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PRELIMINARY</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692947">
                <a:tc rowSpan="2">
                  <a:txBody>
                    <a:bodyPr/>
                    <a:lstStyle/>
                    <a:p>
                      <a:pPr algn="ctr" rtl="0" fontAlgn="ctr"/>
                      <a:r>
                        <a:rPr lang="en-ZA" sz="1200" b="1" i="0" u="none" strike="noStrike" dirty="0">
                          <a:solidFill>
                            <a:srgbClr val="000000"/>
                          </a:solidFill>
                          <a:latin typeface="Arial"/>
                        </a:rPr>
                        <a:t>PROGRAMME</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2013/14</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2014/15</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2015/16</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2016/17</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182432">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2"/>
                  </a:ext>
                </a:extLst>
              </a:tr>
              <a:tr h="345182">
                <a:tc>
                  <a:txBody>
                    <a:bodyPr/>
                    <a:lstStyle/>
                    <a:p>
                      <a:pPr algn="l" rtl="0" fontAlgn="b"/>
                      <a:r>
                        <a:rPr lang="en-ZA" sz="1200" b="0" i="0" u="none" strike="noStrike">
                          <a:solidFill>
                            <a:srgbClr val="000000"/>
                          </a:solidFill>
                          <a:latin typeface="Arial"/>
                        </a:rPr>
                        <a:t>ADMINISTRATION</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347 342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386 476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438 501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442 876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1807">
                <a:tc>
                  <a:txBody>
                    <a:bodyPr/>
                    <a:lstStyle/>
                    <a:p>
                      <a:pPr algn="l" rtl="0" fontAlgn="b"/>
                      <a:r>
                        <a:rPr lang="en-ZA" sz="1200" b="0" i="0" u="none" strike="noStrike" dirty="0">
                          <a:solidFill>
                            <a:srgbClr val="000000"/>
                          </a:solidFill>
                          <a:latin typeface="Arial"/>
                        </a:rPr>
                        <a:t>NATIONAL HEALTH INSURANCE, HEALTH PLANNING &amp; SYSTEM ENABLEMENT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222 556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338 199</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553 053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679 170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1692">
                <a:tc>
                  <a:txBody>
                    <a:bodyPr/>
                    <a:lstStyle/>
                    <a:p>
                      <a:pPr algn="l" rtl="0" fontAlgn="b"/>
                      <a:r>
                        <a:rPr lang="en-ZA" sz="1200" b="0" i="0" u="none" strike="noStrike">
                          <a:solidFill>
                            <a:srgbClr val="000000"/>
                          </a:solidFill>
                          <a:latin typeface="Arial"/>
                        </a:rPr>
                        <a:t>HIV &amp; AIDS, TB, MATERNAL &amp; CHILD HEALTH</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10 763 504</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12 818 696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14 179 001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15 965 743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5182">
                <a:tc>
                  <a:txBody>
                    <a:bodyPr/>
                    <a:lstStyle/>
                    <a:p>
                      <a:pPr algn="l" rtl="0" fontAlgn="b"/>
                      <a:r>
                        <a:rPr lang="en-ZA" sz="1200" b="0" i="0" u="none" strike="noStrike">
                          <a:solidFill>
                            <a:srgbClr val="000000"/>
                          </a:solidFill>
                          <a:latin typeface="Arial"/>
                        </a:rPr>
                        <a:t>PRIMARY HEALTH CARE SERVICES SERVICES</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183 488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206 322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212 571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225 731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0432">
                <a:tc>
                  <a:txBody>
                    <a:bodyPr/>
                    <a:lstStyle/>
                    <a:p>
                      <a:pPr algn="l" rtl="0" fontAlgn="b"/>
                      <a:r>
                        <a:rPr lang="en-ZA" sz="1200" b="0" i="0" u="none" strike="noStrike" dirty="0">
                          <a:solidFill>
                            <a:srgbClr val="000000"/>
                          </a:solidFill>
                          <a:latin typeface="Arial"/>
                        </a:rPr>
                        <a:t>HOSPITALS, TERTIARY HEALTH SERVICES &amp; HUMAN RESOURCE DEVELOPMENT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17 493 249</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18 448 578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19 002 315</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19 468 716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9826">
                <a:tc>
                  <a:txBody>
                    <a:bodyPr/>
                    <a:lstStyle/>
                    <a:p>
                      <a:pPr algn="l" rtl="0" fontAlgn="b"/>
                      <a:r>
                        <a:rPr lang="en-ZA" sz="1200" b="0" i="0" u="none" strike="noStrike">
                          <a:solidFill>
                            <a:srgbClr val="000000"/>
                          </a:solidFill>
                          <a:latin typeface="Arial"/>
                        </a:rPr>
                        <a:t>HEALTH REGULATION &amp; COMPLIANCE MANAGEMENT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1 214 381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1 340 701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1 599 420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1 714 510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5182">
                <a:tc>
                  <a:txBody>
                    <a:bodyPr/>
                    <a:lstStyle/>
                    <a:p>
                      <a:pPr algn="l" rtl="0" fontAlgn="b"/>
                      <a:r>
                        <a:rPr lang="en-ZA" sz="1200" b="1" i="0" u="none" strike="noStrike" dirty="0">
                          <a:solidFill>
                            <a:srgbClr val="000000"/>
                          </a:solidFill>
                          <a:latin typeface="Arial"/>
                        </a:rPr>
                        <a:t>TOTAL</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30 224 520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33 538 972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35 984 861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38 496 746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5182">
                <a:tc>
                  <a:txBody>
                    <a:bodyPr/>
                    <a:lstStyle/>
                    <a:p>
                      <a:pPr algn="l" rtl="0" fontAlgn="b"/>
                      <a:r>
                        <a:rPr lang="en-ZA" sz="1200" b="1" i="0" u="none" strike="noStrike" dirty="0">
                          <a:solidFill>
                            <a:srgbClr val="000000"/>
                          </a:solidFill>
                          <a:latin typeface="Arial"/>
                        </a:rPr>
                        <a:t>% OF BUDGET EXPENDED</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97.7%</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97.8%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99.4%</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1" i="0" u="none" strike="noStrike" dirty="0">
                          <a:solidFill>
                            <a:srgbClr val="000000"/>
                          </a:solidFill>
                          <a:latin typeface="Arial"/>
                        </a:rPr>
                        <a:t>99.7%</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9140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928"/>
            <a:ext cx="7543800" cy="648072"/>
          </a:xfrm>
        </p:spPr>
        <p:txBody>
          <a:bodyPr/>
          <a:lstStyle/>
          <a:p>
            <a:r>
              <a:rPr lang="en-ZA" sz="2400" b="1" dirty="0"/>
              <a:t>Outcome 2 : A long and Healthy lives for all South Africans </a:t>
            </a:r>
            <a:br>
              <a:rPr lang="en-ZA" sz="2400" b="1" dirty="0"/>
            </a:br>
            <a:r>
              <a:rPr lang="en-ZA" sz="3200" b="1" dirty="0"/>
              <a:t>Gains 2009-2014</a:t>
            </a:r>
            <a:endParaRPr lang="en-US" sz="3200" b="1" dirty="0"/>
          </a:p>
        </p:txBody>
      </p:sp>
      <p:sp>
        <p:nvSpPr>
          <p:cNvPr id="6" name="Content Placeholder 5"/>
          <p:cNvSpPr>
            <a:spLocks noGrp="1"/>
          </p:cNvSpPr>
          <p:nvPr>
            <p:ph sz="quarter" idx="1"/>
          </p:nvPr>
        </p:nvSpPr>
        <p:spPr>
          <a:xfrm>
            <a:off x="76199" y="1066800"/>
            <a:ext cx="8686277" cy="5042235"/>
          </a:xfrm>
        </p:spPr>
        <p:txBody>
          <a:bodyPr/>
          <a:lstStyle/>
          <a:p>
            <a:pPr>
              <a:buFont typeface="+mj-lt"/>
              <a:buAutoNum type="alphaLcParenR"/>
            </a:pPr>
            <a:r>
              <a:rPr lang="en-ZA" sz="2000" dirty="0"/>
              <a:t>An </a:t>
            </a:r>
            <a:r>
              <a:rPr lang="en-ZA" sz="2000" b="1" dirty="0"/>
              <a:t>increase in overall life expectancy </a:t>
            </a:r>
            <a:r>
              <a:rPr lang="en-ZA" sz="2000" dirty="0"/>
              <a:t>from </a:t>
            </a:r>
            <a:r>
              <a:rPr lang="en-ZA" sz="2000" b="1" dirty="0"/>
              <a:t>57.1 years in 2009 </a:t>
            </a:r>
            <a:r>
              <a:rPr lang="en-ZA" sz="2000" dirty="0"/>
              <a:t>to </a:t>
            </a:r>
            <a:r>
              <a:rPr lang="en-ZA" sz="2000" b="1" dirty="0"/>
              <a:t>63.3 years in 2015</a:t>
            </a:r>
            <a:r>
              <a:rPr lang="en-ZA" sz="2000" dirty="0"/>
              <a:t>. </a:t>
            </a:r>
          </a:p>
          <a:p>
            <a:pPr>
              <a:buFont typeface="+mj-lt"/>
              <a:buAutoNum type="alphaLcParenR"/>
            </a:pPr>
            <a:r>
              <a:rPr lang="en-ZA" sz="2000" dirty="0"/>
              <a:t>A </a:t>
            </a:r>
            <a:r>
              <a:rPr lang="en-ZA" sz="2000" b="1" dirty="0"/>
              <a:t>decrease in the Under-5 mortality rate (U5MR)</a:t>
            </a:r>
            <a:r>
              <a:rPr lang="en-ZA" sz="2000" dirty="0"/>
              <a:t> from </a:t>
            </a:r>
            <a:r>
              <a:rPr lang="en-ZA" sz="2000" b="1" dirty="0"/>
              <a:t>56 deaths per 1 000 live births </a:t>
            </a:r>
            <a:r>
              <a:rPr lang="en-ZA" sz="2000" dirty="0"/>
              <a:t>in 2009, to  </a:t>
            </a:r>
            <a:r>
              <a:rPr lang="en-ZA" sz="2000" b="1" dirty="0"/>
              <a:t>37 deaths per 1 000 live births </a:t>
            </a:r>
            <a:r>
              <a:rPr lang="en-ZA" sz="2000" dirty="0"/>
              <a:t>in 2015. </a:t>
            </a:r>
          </a:p>
          <a:p>
            <a:pPr>
              <a:buFont typeface="+mj-lt"/>
              <a:buAutoNum type="alphaLcParenR"/>
            </a:pPr>
            <a:r>
              <a:rPr lang="en-ZA" sz="2000" dirty="0"/>
              <a:t>A </a:t>
            </a:r>
            <a:r>
              <a:rPr lang="en-ZA" sz="2000" b="1" dirty="0"/>
              <a:t>decrease in the Infant Mortality Rate (</a:t>
            </a:r>
            <a:r>
              <a:rPr lang="en-ZA" sz="2000" b="1" dirty="0" err="1"/>
              <a:t>IMR</a:t>
            </a:r>
            <a:r>
              <a:rPr lang="en-ZA" sz="2000" b="1" dirty="0"/>
              <a:t>)</a:t>
            </a:r>
            <a:r>
              <a:rPr lang="en-ZA" sz="2000" dirty="0"/>
              <a:t> from </a:t>
            </a:r>
            <a:r>
              <a:rPr lang="en-ZA" sz="2000" b="1" dirty="0"/>
              <a:t>39 deaths per 1 000 live births </a:t>
            </a:r>
            <a:r>
              <a:rPr lang="en-ZA" sz="2000" dirty="0"/>
              <a:t>in 2009, to </a:t>
            </a:r>
            <a:r>
              <a:rPr lang="en-ZA" sz="2000" b="1" dirty="0"/>
              <a:t>27 deaths per 1 000 live births </a:t>
            </a:r>
            <a:r>
              <a:rPr lang="en-ZA" sz="2000" dirty="0"/>
              <a:t>in 2015. </a:t>
            </a:r>
          </a:p>
          <a:p>
            <a:pPr>
              <a:buFont typeface="+mj-lt"/>
              <a:buAutoNum type="alphaLcParenR"/>
            </a:pPr>
            <a:r>
              <a:rPr lang="en-ZA" sz="2000" dirty="0"/>
              <a:t>A decrease in mother-to-child transmission (</a:t>
            </a:r>
            <a:r>
              <a:rPr lang="en-ZA" sz="2000" dirty="0" err="1"/>
              <a:t>MTCT</a:t>
            </a:r>
            <a:r>
              <a:rPr lang="en-ZA" sz="2000" dirty="0"/>
              <a:t>) of HIV from </a:t>
            </a:r>
            <a:r>
              <a:rPr lang="en-ZA" sz="2000" b="1" dirty="0"/>
              <a:t>8.5% in 2008</a:t>
            </a:r>
            <a:r>
              <a:rPr lang="en-ZA" sz="2000" dirty="0"/>
              <a:t>, to 3.5% in 2010 and to </a:t>
            </a:r>
            <a:r>
              <a:rPr lang="en-ZA" sz="2000" b="1" dirty="0"/>
              <a:t>1.5% in 2015. </a:t>
            </a:r>
          </a:p>
          <a:p>
            <a:pPr>
              <a:buFont typeface="+mj-lt"/>
              <a:buAutoNum type="alphaLcParenR"/>
            </a:pPr>
            <a:r>
              <a:rPr lang="en-ZA" sz="2000" dirty="0"/>
              <a:t>An increase in the number of people initiated on antiretroviral therapy (</a:t>
            </a:r>
            <a:r>
              <a:rPr lang="en-ZA" sz="2000" b="1" dirty="0"/>
              <a:t>ART) has increased nearly threefold (1.4m </a:t>
            </a:r>
            <a:r>
              <a:rPr lang="en-ZA" sz="2000" dirty="0"/>
              <a:t>in 2011  to </a:t>
            </a:r>
            <a:r>
              <a:rPr lang="en-ZA" sz="2000" b="1" dirty="0"/>
              <a:t>3.7m </a:t>
            </a:r>
            <a:r>
              <a:rPr lang="en-ZA" sz="2000" dirty="0"/>
              <a:t>in 2016) </a:t>
            </a:r>
            <a:r>
              <a:rPr lang="en-ZA" sz="2000" b="1" dirty="0"/>
              <a:t>in the past 5 years</a:t>
            </a:r>
          </a:p>
          <a:p>
            <a:pPr>
              <a:buFont typeface="+mj-lt"/>
              <a:buAutoNum type="alphaLcParenR"/>
            </a:pPr>
            <a:r>
              <a:rPr lang="en-ZA" sz="2000" dirty="0"/>
              <a:t>A decrease in the total number of </a:t>
            </a:r>
            <a:r>
              <a:rPr lang="en-ZA" sz="2000" b="1" dirty="0"/>
              <a:t>people dying from AIDS. </a:t>
            </a:r>
            <a:r>
              <a:rPr lang="en-ZA" sz="2000" dirty="0"/>
              <a:t>Percentage of AIDS deaths reduced from</a:t>
            </a:r>
            <a:r>
              <a:rPr lang="en-ZA" sz="2000" b="1" dirty="0"/>
              <a:t> 41.9% (2009) to 27.9%  (2016). </a:t>
            </a:r>
          </a:p>
          <a:p>
            <a:pPr>
              <a:buFont typeface="+mj-lt"/>
              <a:buAutoNum type="alphaLcParenR"/>
            </a:pPr>
            <a:r>
              <a:rPr lang="en-ZA" sz="2000" dirty="0"/>
              <a:t> </a:t>
            </a:r>
            <a:r>
              <a:rPr lang="en-ZA" sz="2000" b="1" dirty="0"/>
              <a:t>TB Treatment Success Rate increased </a:t>
            </a:r>
            <a:r>
              <a:rPr lang="en-ZA" sz="2000" dirty="0"/>
              <a:t>from </a:t>
            </a:r>
            <a:r>
              <a:rPr lang="en-ZA" sz="2000" b="1" dirty="0"/>
              <a:t>74% in 2009 </a:t>
            </a:r>
            <a:r>
              <a:rPr lang="en-ZA" sz="2000" dirty="0"/>
              <a:t>to </a:t>
            </a:r>
            <a:r>
              <a:rPr lang="en-ZA" sz="2000" b="1" dirty="0"/>
              <a:t>84% in 2015</a:t>
            </a:r>
            <a:r>
              <a:rPr lang="en-ZA" sz="2000" dirty="0"/>
              <a:t>. </a:t>
            </a:r>
          </a:p>
          <a:p>
            <a:pPr>
              <a:buFont typeface="+mj-lt"/>
              <a:buAutoNum type="alphaLcParenR"/>
            </a:pPr>
            <a:endParaRPr lang="en-ZA" sz="2000" dirty="0"/>
          </a:p>
          <a:p>
            <a:pPr>
              <a:buFont typeface="+mj-lt"/>
              <a:buAutoNum type="alphaLcParenR"/>
            </a:pPr>
            <a:endParaRPr lang="en-ZA" sz="2000" dirty="0"/>
          </a:p>
        </p:txBody>
      </p:sp>
      <p:sp>
        <p:nvSpPr>
          <p:cNvPr id="5" name="Footer Placeholder 4"/>
          <p:cNvSpPr>
            <a:spLocks noGrp="1"/>
          </p:cNvSpPr>
          <p:nvPr>
            <p:ph type="ftr" sz="quarter" idx="10"/>
          </p:nvPr>
        </p:nvSpPr>
        <p:spPr>
          <a:xfrm>
            <a:off x="2667000" y="5955213"/>
            <a:ext cx="6095477" cy="307641"/>
          </a:xfrm>
        </p:spPr>
        <p:txBody>
          <a:bodyPr/>
          <a:lstStyle/>
          <a:p>
            <a:pPr algn="ctr"/>
            <a:endParaRPr lang="en-ZA" dirty="0"/>
          </a:p>
        </p:txBody>
      </p:sp>
    </p:spTree>
    <p:extLst>
      <p:ext uri="{BB962C8B-B14F-4D97-AF65-F5344CB8AC3E}">
        <p14:creationId xmlns:p14="http://schemas.microsoft.com/office/powerpoint/2010/main" val="3159990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914400" y="152400"/>
            <a:ext cx="5562600" cy="7620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SPENDING TRENDS</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utoShape 3"/>
          <p:cNvSpPr>
            <a:spLocks/>
          </p:cNvSpPr>
          <p:nvPr/>
        </p:nvSpPr>
        <p:spPr bwMode="auto">
          <a:xfrm>
            <a:off x="285720" y="1142984"/>
            <a:ext cx="8229600" cy="80168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285721" y="1214423"/>
          <a:ext cx="7929616" cy="4572030"/>
        </p:xfrm>
        <a:graphic>
          <a:graphicData uri="http://schemas.openxmlformats.org/drawingml/2006/table">
            <a:tbl>
              <a:tblPr/>
              <a:tblGrid>
                <a:gridCol w="3563852">
                  <a:extLst>
                    <a:ext uri="{9D8B030D-6E8A-4147-A177-3AD203B41FA5}">
                      <a16:colId xmlns:a16="http://schemas.microsoft.com/office/drawing/2014/main" val="20000"/>
                    </a:ext>
                  </a:extLst>
                </a:gridCol>
                <a:gridCol w="1091441">
                  <a:extLst>
                    <a:ext uri="{9D8B030D-6E8A-4147-A177-3AD203B41FA5}">
                      <a16:colId xmlns:a16="http://schemas.microsoft.com/office/drawing/2014/main" val="20001"/>
                    </a:ext>
                  </a:extLst>
                </a:gridCol>
                <a:gridCol w="1091441">
                  <a:extLst>
                    <a:ext uri="{9D8B030D-6E8A-4147-A177-3AD203B41FA5}">
                      <a16:colId xmlns:a16="http://schemas.microsoft.com/office/drawing/2014/main" val="20002"/>
                    </a:ext>
                  </a:extLst>
                </a:gridCol>
                <a:gridCol w="1091441">
                  <a:extLst>
                    <a:ext uri="{9D8B030D-6E8A-4147-A177-3AD203B41FA5}">
                      <a16:colId xmlns:a16="http://schemas.microsoft.com/office/drawing/2014/main" val="20003"/>
                    </a:ext>
                  </a:extLst>
                </a:gridCol>
                <a:gridCol w="1091441">
                  <a:extLst>
                    <a:ext uri="{9D8B030D-6E8A-4147-A177-3AD203B41FA5}">
                      <a16:colId xmlns:a16="http://schemas.microsoft.com/office/drawing/2014/main" val="20004"/>
                    </a:ext>
                  </a:extLst>
                </a:gridCol>
              </a:tblGrid>
              <a:tr h="410882">
                <a:tc rowSpan="3">
                  <a:txBody>
                    <a:bodyPr/>
                    <a:lstStyle/>
                    <a:p>
                      <a:pPr algn="ctr" rtl="0" fontAlgn="ctr"/>
                      <a:r>
                        <a:rPr lang="en-ZA" sz="1200" b="1" i="0" u="none" strike="noStrike" dirty="0">
                          <a:solidFill>
                            <a:srgbClr val="000000"/>
                          </a:solidFill>
                          <a:latin typeface="Arial"/>
                        </a:rPr>
                        <a:t>CONDITIONAL GRANTS</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gridSpan="3">
                  <a:txBody>
                    <a:bodyPr/>
                    <a:lstStyle/>
                    <a:p>
                      <a:pPr algn="ctr" rtl="0" fontAlgn="ctr"/>
                      <a:r>
                        <a:rPr lang="en-ZA" sz="1200" b="1" i="0" u="none" strike="noStrike" dirty="0">
                          <a:solidFill>
                            <a:srgbClr val="000000"/>
                          </a:solidFill>
                          <a:latin typeface="Arial"/>
                        </a:rPr>
                        <a:t>Audited outcome</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pPr algn="ctr" rtl="0" fontAlgn="ctr"/>
                      <a:endParaRPr lang="en-ZA" sz="1200" b="1" i="0" u="none" strike="noStrike" dirty="0">
                        <a:solidFill>
                          <a:srgbClr val="000000"/>
                        </a:solidFill>
                        <a:latin typeface="Arial"/>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pPr algn="ctr" rtl="0" fontAlgn="ctr"/>
                      <a:endParaRPr lang="en-ZA" sz="1200" b="1" i="0" u="none" strike="noStrike" dirty="0">
                        <a:solidFill>
                          <a:srgbClr val="000000"/>
                        </a:solidFill>
                        <a:latin typeface="Arial"/>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Preliminary</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0"/>
                  </a:ext>
                </a:extLst>
              </a:tr>
              <a:tr h="479363">
                <a:tc vMerge="1">
                  <a:txBody>
                    <a:bodyPr/>
                    <a:lstStyle/>
                    <a:p>
                      <a:pPr algn="ctr" rtl="0" fontAlgn="ctr"/>
                      <a:endParaRPr lang="en-ZA" sz="1200" b="1" i="0" u="none" strike="noStrike" dirty="0">
                        <a:solidFill>
                          <a:srgbClr val="000000"/>
                        </a:solidFill>
                        <a:latin typeface="Arial"/>
                      </a:endParaRP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2013/14</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2014/15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2015/16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2016/17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1"/>
                  </a:ext>
                </a:extLst>
              </a:tr>
              <a:tr h="192374">
                <a:tc vMerge="1">
                  <a:txBody>
                    <a:bodyPr/>
                    <a:lstStyle/>
                    <a:p>
                      <a:endParaRPr lang="en-ZA"/>
                    </a:p>
                  </a:txBody>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dirty="0">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rtl="0" fontAlgn="ctr"/>
                      <a:r>
                        <a:rPr lang="en-ZA" sz="1200" b="1" i="0" u="none" strike="noStrike">
                          <a:solidFill>
                            <a:srgbClr val="000000"/>
                          </a:solidFill>
                          <a:latin typeface="Arial"/>
                        </a:rPr>
                        <a:t> R'000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extLst>
                  <a:ext uri="{0D108BD9-81ED-4DB2-BD59-A6C34878D82A}">
                    <a16:rowId xmlns:a16="http://schemas.microsoft.com/office/drawing/2014/main" val="10002"/>
                  </a:ext>
                </a:extLst>
              </a:tr>
              <a:tr h="341126">
                <a:tc>
                  <a:txBody>
                    <a:bodyPr/>
                    <a:lstStyle/>
                    <a:p>
                      <a:pPr algn="l" rtl="0" fontAlgn="b"/>
                      <a:r>
                        <a:rPr lang="en-ZA" sz="1200" b="0" i="0" u="none" strike="noStrike" dirty="0">
                          <a:solidFill>
                            <a:srgbClr val="000000"/>
                          </a:solidFill>
                          <a:latin typeface="Arial"/>
                        </a:rPr>
                        <a:t>National Tertiary</a:t>
                      </a:r>
                      <a:r>
                        <a:rPr lang="en-ZA" sz="1200" b="0" i="0" u="none" strike="noStrike" baseline="0" dirty="0">
                          <a:solidFill>
                            <a:srgbClr val="000000"/>
                          </a:solidFill>
                          <a:latin typeface="Arial"/>
                        </a:rPr>
                        <a:t> Services</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9 620 357</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10 168 235</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10 381 174</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10 846 778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2752">
                <a:tc>
                  <a:txBody>
                    <a:bodyPr/>
                    <a:lstStyle/>
                    <a:p>
                      <a:pPr algn="l" rtl="0" fontAlgn="b"/>
                      <a:r>
                        <a:rPr lang="en-ZA" sz="1200" b="0" i="0" u="none" strike="noStrike" dirty="0">
                          <a:solidFill>
                            <a:srgbClr val="000000"/>
                          </a:solidFill>
                          <a:latin typeface="Arial"/>
                        </a:rPr>
                        <a:t>Comprehensive</a:t>
                      </a:r>
                      <a:r>
                        <a:rPr lang="en-ZA" sz="1200" b="0" i="0" u="none" strike="noStrike" baseline="0" dirty="0">
                          <a:solidFill>
                            <a:srgbClr val="000000"/>
                          </a:solidFill>
                          <a:latin typeface="Arial"/>
                        </a:rPr>
                        <a:t> HIV and AIDS</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10 533 886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12 311 322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13 670 730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15 290 603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2283">
                <a:tc>
                  <a:txBody>
                    <a:bodyPr/>
                    <a:lstStyle/>
                    <a:p>
                      <a:pPr algn="l" rtl="0" fontAlgn="b"/>
                      <a:r>
                        <a:rPr lang="en-ZA" sz="1200" b="0" i="0" u="none" strike="noStrike" dirty="0">
                          <a:solidFill>
                            <a:srgbClr val="000000"/>
                          </a:solidFill>
                          <a:latin typeface="Arial"/>
                        </a:rPr>
                        <a:t>Healt</a:t>
                      </a:r>
                      <a:r>
                        <a:rPr lang="en-ZA" sz="1200" b="0" i="0" u="none" strike="noStrike" baseline="0" dirty="0">
                          <a:solidFill>
                            <a:srgbClr val="000000"/>
                          </a:solidFill>
                          <a:latin typeface="Arial"/>
                        </a:rPr>
                        <a:t>h Facility Revitalisation</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3 751 933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5 501 981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5 417 045</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5 272 680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126">
                <a:tc>
                  <a:txBody>
                    <a:bodyPr/>
                    <a:lstStyle/>
                    <a:p>
                      <a:pPr algn="l" rtl="0" fontAlgn="b"/>
                      <a:r>
                        <a:rPr lang="en-ZA" sz="1200" b="0" i="0" u="none" strike="noStrike" dirty="0">
                          <a:solidFill>
                            <a:srgbClr val="000000"/>
                          </a:solidFill>
                          <a:latin typeface="Arial"/>
                        </a:rPr>
                        <a:t>Professional</a:t>
                      </a:r>
                      <a:r>
                        <a:rPr lang="en-ZA" sz="1200" b="0" i="0" u="none" strike="noStrike" baseline="0" dirty="0">
                          <a:solidFill>
                            <a:srgbClr val="000000"/>
                          </a:solidFill>
                          <a:latin typeface="Arial"/>
                        </a:rPr>
                        <a:t> Training and Development</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2 190 366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2 321 788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2 374 722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2 476 724</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54">
                <a:tc>
                  <a:txBody>
                    <a:bodyPr/>
                    <a:lstStyle/>
                    <a:p>
                      <a:pPr algn="l" rtl="0" fontAlgn="b"/>
                      <a:r>
                        <a:rPr lang="en-ZA" sz="1200" b="0" i="0" u="none" strike="noStrike" dirty="0">
                          <a:solidFill>
                            <a:srgbClr val="000000"/>
                          </a:solidFill>
                          <a:latin typeface="Arial"/>
                        </a:rPr>
                        <a:t>National Health</a:t>
                      </a:r>
                      <a:r>
                        <a:rPr lang="en-ZA" sz="1200" b="0" i="0" u="none" strike="noStrike" baseline="0" dirty="0">
                          <a:solidFill>
                            <a:srgbClr val="000000"/>
                          </a:solidFill>
                          <a:latin typeface="Arial"/>
                        </a:rPr>
                        <a:t> Insurance</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50 953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76 956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61 077</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94 227</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5354">
                <a:tc>
                  <a:txBody>
                    <a:bodyPr/>
                    <a:lstStyle/>
                    <a:p>
                      <a:pPr algn="l" rtl="0" fontAlgn="b"/>
                      <a:r>
                        <a:rPr lang="en-ZA" sz="1200" b="0" i="0" u="none" strike="noStrike" dirty="0" err="1">
                          <a:solidFill>
                            <a:srgbClr val="000000"/>
                          </a:solidFill>
                          <a:latin typeface="Arial"/>
                        </a:rPr>
                        <a:t>HPV</a:t>
                      </a:r>
                      <a:r>
                        <a:rPr lang="en-ZA" sz="1200" b="0" i="0" u="none" strike="noStrike" dirty="0">
                          <a:solidFill>
                            <a:srgbClr val="000000"/>
                          </a:solidFill>
                          <a:latin typeface="Arial"/>
                        </a:rPr>
                        <a:t> Vaccine </a:t>
                      </a:r>
                      <a:r>
                        <a:rPr lang="en-ZA" sz="1200" b="0" i="0" u="none" strike="noStrike">
                          <a:solidFill>
                            <a:srgbClr val="000000"/>
                          </a:solidFill>
                          <a:latin typeface="Arial"/>
                        </a:rPr>
                        <a:t>(Indirect)</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189 489</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158 719</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189 992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5354">
                <a:tc>
                  <a:txBody>
                    <a:bodyPr/>
                    <a:lstStyle/>
                    <a:p>
                      <a:pPr algn="l" rtl="0" fontAlgn="b"/>
                      <a:r>
                        <a:rPr lang="en-ZA" sz="1200" b="0" i="0" u="none" strike="noStrike" dirty="0">
                          <a:solidFill>
                            <a:srgbClr val="000000"/>
                          </a:solidFill>
                          <a:latin typeface="Arial"/>
                        </a:rPr>
                        <a:t>Health Infrastructure (Indirect)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182 692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292 345</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`612 623</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686 496</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5354">
                <a:tc>
                  <a:txBody>
                    <a:bodyPr/>
                    <a:lstStyle/>
                    <a:p>
                      <a:pPr algn="l" rtl="0" fontAlgn="b"/>
                      <a:r>
                        <a:rPr lang="en-ZA" sz="1200" b="0" i="0" u="none" strike="noStrike" dirty="0">
                          <a:solidFill>
                            <a:srgbClr val="000000"/>
                          </a:solidFill>
                          <a:latin typeface="Arial"/>
                        </a:rPr>
                        <a:t>Health Professionals Contracting (Indirect)</a:t>
                      </a: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8 458</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82 261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279 760</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371 372</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5354">
                <a:tc>
                  <a:txBody>
                    <a:bodyPr/>
                    <a:lstStyle/>
                    <a:p>
                      <a:pPr algn="l" rtl="0" fontAlgn="b"/>
                      <a:r>
                        <a:rPr lang="en-ZA" sz="1200" b="0" i="0" u="none" strike="noStrike" dirty="0">
                          <a:solidFill>
                            <a:srgbClr val="000000"/>
                          </a:solidFill>
                          <a:latin typeface="Arial"/>
                        </a:rPr>
                        <a:t>Nursing</a:t>
                      </a:r>
                      <a:r>
                        <a:rPr lang="en-ZA" sz="1200" b="0" i="0" u="none" strike="noStrike" baseline="0" dirty="0">
                          <a:solidFill>
                            <a:srgbClr val="000000"/>
                          </a:solidFill>
                          <a:latin typeface="Arial"/>
                        </a:rPr>
                        <a:t> College and School (Indirect)</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75 975</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5354">
                <a:tc>
                  <a:txBody>
                    <a:bodyPr/>
                    <a:lstStyle/>
                    <a:p>
                      <a:pPr algn="l" rtl="0" fontAlgn="b"/>
                      <a:r>
                        <a:rPr lang="en-ZA" sz="1200" b="0" i="0" u="none" strike="noStrike" dirty="0">
                          <a:solidFill>
                            <a:srgbClr val="000000"/>
                          </a:solidFill>
                          <a:latin typeface="Arial"/>
                        </a:rPr>
                        <a:t>CHAN</a:t>
                      </a:r>
                      <a:r>
                        <a:rPr lang="en-ZA" sz="1200" b="0" i="0" u="none" strike="noStrike" baseline="0" dirty="0">
                          <a:solidFill>
                            <a:srgbClr val="000000"/>
                          </a:solidFill>
                          <a:latin typeface="Arial"/>
                        </a:rPr>
                        <a:t> 2013 (Indirect)</a:t>
                      </a:r>
                      <a:endParaRPr lang="en-ZA" sz="1200" b="0" i="0" u="none" strike="noStrike" dirty="0">
                        <a:solidFill>
                          <a:srgbClr val="000000"/>
                        </a:solidFill>
                        <a:latin typeface="Arial"/>
                      </a:endParaRPr>
                    </a:p>
                  </a:txBody>
                  <a:tcPr marL="5195" marR="5195" marT="519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4 561</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36612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ZA" dirty="0">
                <a:solidFill>
                  <a:schemeClr val="bg1"/>
                </a:solidFill>
                <a:latin typeface="Arial Black" pitchFamily="34" charset="0"/>
              </a:rPr>
              <a:t>CONCLUSION</a:t>
            </a:r>
            <a:br>
              <a:rPr lang="en-ZA" b="1" dirty="0">
                <a:solidFill>
                  <a:schemeClr val="bg1"/>
                </a:solidFill>
                <a:latin typeface="Arial Black" pitchFamily="34" charset="0"/>
              </a:rPr>
            </a:br>
            <a:endParaRPr lang="en-ZA" dirty="0">
              <a:solidFill>
                <a:schemeClr val="bg1"/>
              </a:solidFill>
            </a:endParaRPr>
          </a:p>
        </p:txBody>
      </p:sp>
      <p:sp>
        <p:nvSpPr>
          <p:cNvPr id="10" name="TextBox 9"/>
          <p:cNvSpPr txBox="1"/>
          <p:nvPr/>
        </p:nvSpPr>
        <p:spPr>
          <a:xfrm>
            <a:off x="323528" y="1447800"/>
            <a:ext cx="8568952" cy="5355312"/>
          </a:xfrm>
          <a:prstGeom prst="rect">
            <a:avLst/>
          </a:prstGeom>
          <a:noFill/>
        </p:spPr>
        <p:txBody>
          <a:bodyPr wrap="square" rtlCol="0">
            <a:spAutoFit/>
          </a:bodyPr>
          <a:lstStyle/>
          <a:p>
            <a:pPr marL="358775" indent="-358775">
              <a:buFont typeface="Wingdings" pitchFamily="2" charset="2"/>
              <a:buChar char="q"/>
            </a:pPr>
            <a:r>
              <a:rPr lang="en-US" sz="2400" dirty="0">
                <a:cs typeface="Arial" pitchFamily="34" charset="0"/>
              </a:rPr>
              <a:t>National DoH Annual Performance Plan 2017/18-2019/20  is founded on government’s 2030 vision outlined in the National Development Plan 2030.</a:t>
            </a:r>
          </a:p>
          <a:p>
            <a:pPr marL="358775" indent="-358775"/>
            <a:endParaRPr lang="en-US" sz="2400" dirty="0">
              <a:latin typeface="+mj-lt"/>
              <a:cs typeface="Arial" pitchFamily="34" charset="0"/>
            </a:endParaRPr>
          </a:p>
          <a:p>
            <a:pPr marL="358775" indent="-358775">
              <a:buFont typeface="Wingdings" pitchFamily="2" charset="2"/>
              <a:buChar char="q"/>
            </a:pPr>
            <a:r>
              <a:rPr lang="en-US" sz="2400" dirty="0">
                <a:latin typeface="+mj-lt"/>
                <a:cs typeface="Arial" pitchFamily="34" charset="0"/>
              </a:rPr>
              <a:t>It reflects interventions to improve  the health system and health outcomes for all South Africans.</a:t>
            </a:r>
          </a:p>
          <a:p>
            <a:pPr marL="358775" indent="-358775">
              <a:buFont typeface="Wingdings" pitchFamily="2" charset="2"/>
              <a:buChar char="q"/>
            </a:pPr>
            <a:endParaRPr lang="en-US" sz="900" dirty="0">
              <a:latin typeface="+mj-lt"/>
              <a:cs typeface="Arial" pitchFamily="34" charset="0"/>
            </a:endParaRPr>
          </a:p>
          <a:p>
            <a:pPr marL="815975" lvl="1" indent="-358775"/>
            <a:endParaRPr lang="en-GB" sz="900" dirty="0">
              <a:latin typeface="+mj-lt"/>
            </a:endParaRPr>
          </a:p>
          <a:p>
            <a:pPr marL="358775" indent="-358775">
              <a:buFont typeface="Wingdings" pitchFamily="2" charset="2"/>
              <a:buChar char="q"/>
            </a:pPr>
            <a:r>
              <a:rPr lang="en-GB" sz="2400" dirty="0">
                <a:latin typeface="+mj-lt"/>
              </a:rPr>
              <a:t>The Department will continue to  work towards improving equity, quality and access to healthcare through the introduction of the National Health Insurance, and other Health Sector reforms through various initiatives.</a:t>
            </a:r>
          </a:p>
          <a:p>
            <a:pPr marL="358775" indent="-358775"/>
            <a:endParaRPr lang="en-GB" sz="2400" dirty="0">
              <a:latin typeface="+mj-lt"/>
            </a:endParaRPr>
          </a:p>
          <a:p>
            <a:pPr marL="2295525" indent="-358775"/>
            <a:r>
              <a:rPr lang="en-GB" sz="2400" b="1" dirty="0">
                <a:latin typeface="+mj-lt"/>
              </a:rPr>
              <a:t>   </a:t>
            </a:r>
            <a:endParaRPr lang="en-GB" sz="1400" b="1" dirty="0">
              <a:latin typeface="+mj-lt"/>
            </a:endParaRPr>
          </a:p>
          <a:p>
            <a:pPr marL="358775" indent="-358775"/>
            <a:endParaRPr lang="en-GB" b="1" dirty="0">
              <a:solidFill>
                <a:schemeClr val="accent1">
                  <a:lumMod val="50000"/>
                </a:schemeClr>
              </a:solidFill>
              <a:latin typeface="+mj-lt"/>
            </a:endParaRPr>
          </a:p>
          <a:p>
            <a:pPr marL="358775" indent="-358775"/>
            <a:endParaRPr lang="en-GB" b="1" dirty="0">
              <a:solidFill>
                <a:schemeClr val="accent1">
                  <a:lumMod val="50000"/>
                </a:schemeClr>
              </a:solidFill>
              <a:latin typeface="+mj-lt"/>
            </a:endParaRPr>
          </a:p>
        </p:txBody>
      </p:sp>
      <p:sp>
        <p:nvSpPr>
          <p:cNvPr id="7" name="Slide Number Placeholder 6"/>
          <p:cNvSpPr>
            <a:spLocks noGrp="1"/>
          </p:cNvSpPr>
          <p:nvPr>
            <p:ph type="sldNum" sz="quarter" idx="4294967295"/>
          </p:nvPr>
        </p:nvSpPr>
        <p:spPr>
          <a:xfrm>
            <a:off x="8534400" y="6492240"/>
            <a:ext cx="609600" cy="365760"/>
          </a:xfrm>
          <a:prstGeom prst="rect">
            <a:avLst/>
          </a:prstGeom>
        </p:spPr>
        <p:txBody>
          <a:bodyPr/>
          <a:lstStyle/>
          <a:p>
            <a:pPr algn="ctr"/>
            <a:fld id="{A3D2C757-A2D1-4D11-BDA9-37746333DD9E}" type="slidenum">
              <a:rPr lang="en-ZA" smtClean="0"/>
              <a:pPr algn="ctr"/>
              <a:t>61</a:t>
            </a:fld>
            <a:endParaRPr lang="en-ZA"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ZA"/>
          </a:p>
        </p:txBody>
      </p:sp>
      <p:pic>
        <p:nvPicPr>
          <p:cNvPr id="6" name="Picture 5" descr="http://ts3.mm.bing.net/th?id=I4671988751860878&amp;pid=1.1"/>
          <p:cNvPicPr>
            <a:picLocks noChangeAspect="1" noChangeArrowheads="1"/>
          </p:cNvPicPr>
          <p:nvPr/>
        </p:nvPicPr>
        <p:blipFill>
          <a:blip r:embed="rId2"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2339752" y="1700808"/>
            <a:ext cx="5112568" cy="3425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3596"/>
            <a:ext cx="7620000" cy="648072"/>
          </a:xfrm>
        </p:spPr>
        <p:txBody>
          <a:bodyPr/>
          <a:lstStyle/>
          <a:p>
            <a:r>
              <a:rPr lang="en-ZA" sz="2400" b="1" dirty="0"/>
              <a:t>Outcome 2 : A long and Healthy lives for all South Africans</a:t>
            </a:r>
            <a:br>
              <a:rPr lang="en-ZA" sz="2400" dirty="0"/>
            </a:br>
            <a:r>
              <a:rPr lang="en-ZA" sz="3200" dirty="0"/>
              <a:t>Impact Indicators: Baselines and Targets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81403484"/>
              </p:ext>
            </p:extLst>
          </p:nvPr>
        </p:nvGraphicFramePr>
        <p:xfrm>
          <a:off x="533400" y="1143000"/>
          <a:ext cx="8229598" cy="5165233"/>
        </p:xfrm>
        <a:graphic>
          <a:graphicData uri="http://schemas.openxmlformats.org/drawingml/2006/table">
            <a:tbl>
              <a:tblPr firstRow="1" firstCol="1">
                <a:tableStyleId>{69C7853C-536D-4A76-A0AE-DD22124D55A5}</a:tableStyleId>
              </a:tblPr>
              <a:tblGrid>
                <a:gridCol w="1813318">
                  <a:extLst>
                    <a:ext uri="{9D8B030D-6E8A-4147-A177-3AD203B41FA5}">
                      <a16:colId xmlns:a16="http://schemas.microsoft.com/office/drawing/2014/main" val="20000"/>
                    </a:ext>
                  </a:extLst>
                </a:gridCol>
                <a:gridCol w="1604070">
                  <a:extLst>
                    <a:ext uri="{9D8B030D-6E8A-4147-A177-3AD203B41FA5}">
                      <a16:colId xmlns:a16="http://schemas.microsoft.com/office/drawing/2014/main" val="20002"/>
                    </a:ext>
                  </a:extLst>
                </a:gridCol>
                <a:gridCol w="1604070">
                  <a:extLst>
                    <a:ext uri="{9D8B030D-6E8A-4147-A177-3AD203B41FA5}">
                      <a16:colId xmlns:a16="http://schemas.microsoft.com/office/drawing/2014/main" val="20003"/>
                    </a:ext>
                  </a:extLst>
                </a:gridCol>
                <a:gridCol w="1604070">
                  <a:extLst>
                    <a:ext uri="{9D8B030D-6E8A-4147-A177-3AD203B41FA5}">
                      <a16:colId xmlns:a16="http://schemas.microsoft.com/office/drawing/2014/main" val="20004"/>
                    </a:ext>
                  </a:extLst>
                </a:gridCol>
                <a:gridCol w="1604070">
                  <a:extLst>
                    <a:ext uri="{9D8B030D-6E8A-4147-A177-3AD203B41FA5}">
                      <a16:colId xmlns:a16="http://schemas.microsoft.com/office/drawing/2014/main" val="2524695448"/>
                    </a:ext>
                  </a:extLst>
                </a:gridCol>
              </a:tblGrid>
              <a:tr h="836889">
                <a:tc>
                  <a:txBody>
                    <a:bodyPr/>
                    <a:lstStyle/>
                    <a:p>
                      <a:pPr algn="ctr">
                        <a:lnSpc>
                          <a:spcPct val="115000"/>
                        </a:lnSpc>
                        <a:spcAft>
                          <a:spcPts val="0"/>
                        </a:spcAft>
                      </a:pPr>
                      <a:r>
                        <a:rPr lang="en-ZA" sz="2400" dirty="0">
                          <a:solidFill>
                            <a:schemeClr val="tx1"/>
                          </a:solidFill>
                        </a:rPr>
                        <a:t>Impact </a:t>
                      </a:r>
                    </a:p>
                    <a:p>
                      <a:pPr algn="ctr">
                        <a:lnSpc>
                          <a:spcPct val="115000"/>
                        </a:lnSpc>
                        <a:spcAft>
                          <a:spcPts val="0"/>
                        </a:spcAft>
                      </a:pPr>
                      <a:r>
                        <a:rPr lang="en-ZA" sz="2400" dirty="0">
                          <a:solidFill>
                            <a:schemeClr val="tx1"/>
                          </a:solidFill>
                        </a:rPr>
                        <a:t>Indicator </a:t>
                      </a:r>
                      <a:endParaRPr lang="en-ZA" sz="24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2400" dirty="0">
                          <a:solidFill>
                            <a:schemeClr val="tx1"/>
                          </a:solidFill>
                        </a:rPr>
                        <a:t>Baseline</a:t>
                      </a:r>
                    </a:p>
                    <a:p>
                      <a:pPr algn="ctr">
                        <a:lnSpc>
                          <a:spcPct val="115000"/>
                        </a:lnSpc>
                        <a:spcAft>
                          <a:spcPts val="0"/>
                        </a:spcAft>
                      </a:pPr>
                      <a:r>
                        <a:rPr lang="en-ZA" sz="2400" dirty="0">
                          <a:solidFill>
                            <a:schemeClr val="tx1"/>
                          </a:solidFill>
                        </a:rPr>
                        <a:t>(2009)</a:t>
                      </a:r>
                      <a:endParaRPr lang="en-ZA" sz="24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2000" dirty="0">
                          <a:solidFill>
                            <a:schemeClr val="tx1"/>
                          </a:solidFill>
                        </a:rPr>
                        <a:t>Current Performance</a:t>
                      </a:r>
                      <a:r>
                        <a:rPr lang="en-ZA" sz="2000" baseline="30000" dirty="0">
                          <a:solidFill>
                            <a:schemeClr val="tx1"/>
                          </a:solidFill>
                          <a:latin typeface="Arial"/>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2000" dirty="0">
                          <a:solidFill>
                            <a:schemeClr val="tx1"/>
                          </a:solidFill>
                        </a:rPr>
                        <a:t>Targets</a:t>
                      </a:r>
                    </a:p>
                    <a:p>
                      <a:pPr algn="ctr">
                        <a:lnSpc>
                          <a:spcPct val="115000"/>
                        </a:lnSpc>
                        <a:spcAft>
                          <a:spcPts val="0"/>
                        </a:spcAft>
                      </a:pPr>
                      <a:r>
                        <a:rPr lang="en-ZA" sz="2000" dirty="0">
                          <a:solidFill>
                            <a:schemeClr val="tx1"/>
                          </a:solidFill>
                          <a:latin typeface="Arial"/>
                          <a:ea typeface="Calibri"/>
                          <a:cs typeface="Times New Roman"/>
                        </a:rPr>
                        <a:t>(2019)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2000" dirty="0">
                          <a:solidFill>
                            <a:schemeClr val="tx1"/>
                          </a:solidFill>
                        </a:rPr>
                        <a:t>Targets </a:t>
                      </a:r>
                    </a:p>
                    <a:p>
                      <a:pPr algn="ctr">
                        <a:lnSpc>
                          <a:spcPct val="115000"/>
                        </a:lnSpc>
                        <a:spcAft>
                          <a:spcPts val="0"/>
                        </a:spcAft>
                      </a:pPr>
                      <a:r>
                        <a:rPr lang="en-ZA" sz="2000" dirty="0">
                          <a:solidFill>
                            <a:schemeClr val="tx1"/>
                          </a:solidFill>
                        </a:rPr>
                        <a:t>(2030)</a:t>
                      </a:r>
                      <a:endParaRPr lang="en-ZA" sz="2000" b="1"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3239">
                <a:tc>
                  <a:txBody>
                    <a:bodyPr/>
                    <a:lstStyle/>
                    <a:p>
                      <a:pPr marR="194310">
                        <a:lnSpc>
                          <a:spcPct val="115000"/>
                        </a:lnSpc>
                        <a:spcAft>
                          <a:spcPts val="0"/>
                        </a:spcAft>
                      </a:pPr>
                      <a:r>
                        <a:rPr lang="en-ZA" sz="1200" kern="1200" dirty="0">
                          <a:solidFill>
                            <a:schemeClr val="tx1"/>
                          </a:solidFill>
                        </a:rPr>
                        <a:t>Life expectancy at birth: Total</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kern="1200" dirty="0">
                          <a:solidFill>
                            <a:schemeClr val="tx1"/>
                          </a:solidFill>
                        </a:rPr>
                        <a:t>56.5 years</a:t>
                      </a:r>
                      <a:endParaRPr lang="en-ZA" sz="16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600" kern="1200" dirty="0">
                          <a:solidFill>
                            <a:schemeClr val="tx1"/>
                          </a:solidFill>
                        </a:rPr>
                        <a:t>63.3  years</a:t>
                      </a:r>
                      <a:endParaRPr lang="en-ZA" sz="16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1000"/>
                        </a:spcAft>
                      </a:pPr>
                      <a:r>
                        <a:rPr lang="en-ZA" sz="1400" kern="1200" dirty="0">
                          <a:solidFill>
                            <a:schemeClr val="tx1"/>
                          </a:solidFill>
                        </a:rPr>
                        <a:t>65 years </a:t>
                      </a:r>
                      <a:endParaRPr lang="en-ZA" sz="14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1000"/>
                        </a:spcAft>
                      </a:pPr>
                      <a:r>
                        <a:rPr lang="en-ZA" sz="1400" dirty="0">
                          <a:solidFill>
                            <a:schemeClr val="tx1"/>
                          </a:solidFill>
                          <a:latin typeface="Arial"/>
                          <a:ea typeface="Calibri"/>
                          <a:cs typeface="Times New Roman"/>
                        </a:rPr>
                        <a:t>70 years (</a:t>
                      </a:r>
                      <a:r>
                        <a:rPr lang="en-ZA" sz="1400" dirty="0" err="1">
                          <a:solidFill>
                            <a:schemeClr val="tx1"/>
                          </a:solidFill>
                          <a:latin typeface="Arial"/>
                          <a:ea typeface="Calibri"/>
                          <a:cs typeface="Times New Roman"/>
                        </a:rPr>
                        <a:t>NDP</a:t>
                      </a:r>
                      <a:r>
                        <a:rPr lang="en-ZA" sz="1400" dirty="0">
                          <a:solidFill>
                            <a:schemeClr val="tx1"/>
                          </a:solidFill>
                          <a:latin typeface="Arial"/>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380545">
                <a:tc>
                  <a:txBody>
                    <a:bodyPr/>
                    <a:lstStyle/>
                    <a:p>
                      <a:pPr marR="194310">
                        <a:lnSpc>
                          <a:spcPct val="115000"/>
                        </a:lnSpc>
                        <a:spcAft>
                          <a:spcPts val="0"/>
                        </a:spcAft>
                      </a:pPr>
                      <a:r>
                        <a:rPr lang="en-ZA" sz="1200" kern="1200" dirty="0">
                          <a:solidFill>
                            <a:schemeClr val="tx1"/>
                          </a:solidFill>
                        </a:rPr>
                        <a:t>Life expectancy at birth: Male</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15000"/>
                        </a:lnSpc>
                        <a:spcAft>
                          <a:spcPts val="0"/>
                        </a:spcAft>
                      </a:pPr>
                      <a:r>
                        <a:rPr lang="en-US" sz="1600" kern="1200" dirty="0">
                          <a:solidFill>
                            <a:schemeClr val="tx1"/>
                          </a:solidFill>
                        </a:rPr>
                        <a:t>54.0 years</a:t>
                      </a:r>
                      <a:endParaRPr lang="en-ZA" sz="1600" dirty="0">
                        <a:solidFill>
                          <a:schemeClr val="tx1"/>
                        </a:solidFill>
                        <a:latin typeface="Calibri"/>
                        <a:ea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US" sz="1600" kern="1200" dirty="0">
                          <a:solidFill>
                            <a:schemeClr val="tx1"/>
                          </a:solidFill>
                        </a:rPr>
                        <a:t>60.0 years</a:t>
                      </a:r>
                      <a:endParaRPr lang="en-ZA" sz="16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400" kern="1200" dirty="0">
                          <a:solidFill>
                            <a:schemeClr val="tx1"/>
                          </a:solidFill>
                        </a:rPr>
                        <a:t>61.5</a:t>
                      </a:r>
                      <a:r>
                        <a:rPr lang="en-ZA" sz="1400" kern="1200" baseline="0" dirty="0">
                          <a:solidFill>
                            <a:schemeClr val="tx1"/>
                          </a:solidFill>
                        </a:rPr>
                        <a:t> </a:t>
                      </a:r>
                      <a:r>
                        <a:rPr lang="en-ZA" sz="1400" kern="1200" dirty="0">
                          <a:solidFill>
                            <a:schemeClr val="tx1"/>
                          </a:solidFill>
                        </a:rPr>
                        <a:t>years</a:t>
                      </a:r>
                      <a:endParaRPr lang="en-ZA" sz="14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endParaRPr lang="en-ZA" sz="14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57652">
                <a:tc>
                  <a:txBody>
                    <a:bodyPr/>
                    <a:lstStyle/>
                    <a:p>
                      <a:pPr marR="194310">
                        <a:lnSpc>
                          <a:spcPct val="115000"/>
                        </a:lnSpc>
                        <a:spcAft>
                          <a:spcPts val="0"/>
                        </a:spcAft>
                      </a:pPr>
                      <a:r>
                        <a:rPr lang="en-ZA" sz="1200" kern="1200" dirty="0">
                          <a:solidFill>
                            <a:schemeClr val="tx1"/>
                          </a:solidFill>
                        </a:rPr>
                        <a:t>Life expectancy at birth: Female</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15000"/>
                        </a:lnSpc>
                        <a:spcAft>
                          <a:spcPts val="0"/>
                        </a:spcAft>
                      </a:pPr>
                      <a:r>
                        <a:rPr lang="en-US" sz="1600" kern="1200" dirty="0">
                          <a:solidFill>
                            <a:schemeClr val="tx1"/>
                          </a:solidFill>
                        </a:rPr>
                        <a:t>59.0 years</a:t>
                      </a:r>
                      <a:endParaRPr lang="en-ZA" sz="1600" dirty="0">
                        <a:solidFill>
                          <a:schemeClr val="tx1"/>
                        </a:solidFill>
                      </a:endParaRPr>
                    </a:p>
                    <a:p>
                      <a:pPr>
                        <a:lnSpc>
                          <a:spcPct val="115000"/>
                        </a:lnSpc>
                        <a:spcAft>
                          <a:spcPts val="0"/>
                        </a:spcAft>
                      </a:pPr>
                      <a:r>
                        <a:rPr lang="en-ZA" sz="1600" kern="1200" dirty="0">
                          <a:solidFill>
                            <a:schemeClr val="tx1"/>
                          </a:solidFill>
                        </a:rPr>
                        <a:t> </a:t>
                      </a:r>
                      <a:endParaRPr lang="en-ZA" sz="1600" dirty="0">
                        <a:solidFill>
                          <a:schemeClr val="tx1"/>
                        </a:solidFill>
                        <a:latin typeface="Calibri"/>
                        <a:ea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US" sz="1600" kern="1200" dirty="0">
                          <a:solidFill>
                            <a:schemeClr val="tx1"/>
                          </a:solidFill>
                        </a:rPr>
                        <a:t>65.8 years</a:t>
                      </a:r>
                      <a:endParaRPr lang="en-ZA" sz="16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400" kern="1200" dirty="0">
                          <a:solidFill>
                            <a:schemeClr val="tx1"/>
                          </a:solidFill>
                        </a:rPr>
                        <a:t>67 years</a:t>
                      </a:r>
                      <a:endParaRPr lang="en-ZA" sz="14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endParaRPr lang="en-ZA" sz="14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679691">
                <a:tc>
                  <a:txBody>
                    <a:bodyPr/>
                    <a:lstStyle/>
                    <a:p>
                      <a:pPr>
                        <a:lnSpc>
                          <a:spcPct val="115000"/>
                        </a:lnSpc>
                        <a:spcAft>
                          <a:spcPts val="0"/>
                        </a:spcAft>
                      </a:pPr>
                      <a:r>
                        <a:rPr lang="en-ZA" sz="1200" dirty="0">
                          <a:solidFill>
                            <a:schemeClr val="tx1"/>
                          </a:solidFill>
                        </a:rPr>
                        <a:t>Under-5 Mortality Rate</a:t>
                      </a:r>
                      <a:r>
                        <a:rPr lang="en-ZA" sz="1200" baseline="0" dirty="0">
                          <a:solidFill>
                            <a:schemeClr val="tx1"/>
                          </a:solidFill>
                        </a:rPr>
                        <a:t> </a:t>
                      </a: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300" kern="1200" dirty="0">
                          <a:solidFill>
                            <a:schemeClr val="tx1"/>
                          </a:solidFill>
                        </a:rPr>
                        <a:t>56 Under</a:t>
                      </a:r>
                      <a:r>
                        <a:rPr lang="en-ZA" sz="1300" kern="1200" baseline="0" dirty="0">
                          <a:solidFill>
                            <a:schemeClr val="tx1"/>
                          </a:solidFill>
                        </a:rPr>
                        <a:t> 5 deaths </a:t>
                      </a:r>
                      <a:r>
                        <a:rPr lang="en-ZA" sz="1300" kern="1200" dirty="0">
                          <a:solidFill>
                            <a:schemeClr val="tx1"/>
                          </a:solidFill>
                        </a:rPr>
                        <a:t>per 1,000  live-births</a:t>
                      </a:r>
                      <a:endParaRPr lang="en-ZA" sz="1300" dirty="0">
                        <a:solidFill>
                          <a:schemeClr val="tx1"/>
                        </a:solidFill>
                        <a:latin typeface="Arial"/>
                        <a:ea typeface="Calibri"/>
                        <a:cs typeface="Times New Roman"/>
                      </a:endParaRPr>
                    </a:p>
                    <a:p>
                      <a:pPr>
                        <a:lnSpc>
                          <a:spcPct val="115000"/>
                        </a:lnSpc>
                        <a:spcAft>
                          <a:spcPts val="0"/>
                        </a:spcAft>
                      </a:pPr>
                      <a:endParaRPr lang="en-ZA" sz="1300" kern="1200" dirty="0">
                        <a:solidFill>
                          <a:schemeClr val="tx1"/>
                        </a:solidFill>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300" kern="1200" dirty="0">
                          <a:solidFill>
                            <a:schemeClr val="tx1"/>
                          </a:solidFill>
                        </a:rPr>
                        <a:t>37 Under</a:t>
                      </a:r>
                      <a:r>
                        <a:rPr lang="en-ZA" sz="1300" kern="1200" baseline="0" dirty="0">
                          <a:solidFill>
                            <a:schemeClr val="tx1"/>
                          </a:solidFill>
                        </a:rPr>
                        <a:t> 5 deaths </a:t>
                      </a:r>
                      <a:r>
                        <a:rPr lang="en-ZA" sz="1300" kern="1200" dirty="0">
                          <a:solidFill>
                            <a:schemeClr val="tx1"/>
                          </a:solidFill>
                        </a:rPr>
                        <a:t>per 1,000  live-births</a:t>
                      </a:r>
                      <a:endParaRPr lang="en-ZA" sz="13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1000"/>
                        </a:spcAft>
                      </a:pPr>
                      <a:r>
                        <a:rPr lang="en-ZA" sz="1300" kern="1200" dirty="0">
                          <a:solidFill>
                            <a:schemeClr val="tx1"/>
                          </a:solidFill>
                        </a:rPr>
                        <a:t>33 Under</a:t>
                      </a:r>
                      <a:r>
                        <a:rPr lang="en-ZA" sz="1300" kern="1200" baseline="0" dirty="0">
                          <a:solidFill>
                            <a:schemeClr val="tx1"/>
                          </a:solidFill>
                        </a:rPr>
                        <a:t> 5 deaths </a:t>
                      </a:r>
                      <a:r>
                        <a:rPr lang="en-ZA" sz="1300" kern="1200" dirty="0">
                          <a:solidFill>
                            <a:schemeClr val="tx1"/>
                          </a:solidFill>
                        </a:rPr>
                        <a:t>per 1,000  live-births</a:t>
                      </a:r>
                      <a:endParaRPr lang="en-ZA" sz="13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lnSpc>
                          <a:spcPct val="115000"/>
                        </a:lnSpc>
                        <a:spcAft>
                          <a:spcPts val="0"/>
                        </a:spcAft>
                      </a:pPr>
                      <a:r>
                        <a:rPr lang="en-ZA" sz="1300" kern="1200" dirty="0">
                          <a:solidFill>
                            <a:schemeClr val="tx1"/>
                          </a:solidFill>
                          <a:latin typeface="+mn-lt"/>
                          <a:ea typeface="+mn-ea"/>
                          <a:cs typeface="+mn-cs"/>
                        </a:rPr>
                        <a:t>30 </a:t>
                      </a:r>
                      <a:r>
                        <a:rPr lang="en-ZA" sz="1300" kern="1200" dirty="0">
                          <a:solidFill>
                            <a:schemeClr val="tx1"/>
                          </a:solidFill>
                        </a:rPr>
                        <a:t>Under</a:t>
                      </a:r>
                      <a:r>
                        <a:rPr lang="en-ZA" sz="1300" kern="1200" baseline="0" dirty="0">
                          <a:solidFill>
                            <a:schemeClr val="tx1"/>
                          </a:solidFill>
                        </a:rPr>
                        <a:t> 5 deaths </a:t>
                      </a:r>
                      <a:r>
                        <a:rPr lang="en-ZA" sz="1300" kern="1200" dirty="0">
                          <a:solidFill>
                            <a:schemeClr val="tx1"/>
                          </a:solidFill>
                        </a:rPr>
                        <a:t>per 1,000  live-births</a:t>
                      </a:r>
                      <a:r>
                        <a:rPr lang="en-ZA" sz="1300" kern="1200" dirty="0">
                          <a:solidFill>
                            <a:schemeClr val="tx1"/>
                          </a:solidFill>
                          <a:latin typeface="+mn-lt"/>
                          <a:ea typeface="+mn-ea"/>
                          <a:cs typeface="+mn-cs"/>
                        </a:rPr>
                        <a:t> (</a:t>
                      </a:r>
                      <a:r>
                        <a:rPr lang="en-ZA" sz="1300" kern="1200" dirty="0" err="1">
                          <a:solidFill>
                            <a:schemeClr val="tx1"/>
                          </a:solidFill>
                          <a:latin typeface="+mn-lt"/>
                          <a:ea typeface="+mn-ea"/>
                          <a:cs typeface="+mn-cs"/>
                        </a:rPr>
                        <a:t>NDP</a:t>
                      </a:r>
                      <a:r>
                        <a:rPr lang="en-ZA" sz="1300" kern="1200" dirty="0">
                          <a:solidFill>
                            <a:schemeClr val="tx1"/>
                          </a:solidFill>
                          <a:latin typeface="+mn-lt"/>
                          <a:ea typeface="+mn-ea"/>
                          <a:cs typeface="+mn-cs"/>
                        </a:rPr>
                        <a:t>)</a:t>
                      </a:r>
                    </a:p>
                    <a:p>
                      <a:pPr>
                        <a:lnSpc>
                          <a:spcPct val="115000"/>
                        </a:lnSpc>
                        <a:spcAft>
                          <a:spcPts val="1000"/>
                        </a:spcAft>
                      </a:pPr>
                      <a:endParaRPr lang="en-ZA" sz="13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509769">
                <a:tc>
                  <a:txBody>
                    <a:bodyPr/>
                    <a:lstStyle/>
                    <a:p>
                      <a:pPr marR="194310">
                        <a:lnSpc>
                          <a:spcPct val="115000"/>
                        </a:lnSpc>
                        <a:spcAft>
                          <a:spcPts val="0"/>
                        </a:spcAft>
                      </a:pPr>
                      <a:r>
                        <a:rPr lang="en-ZA" sz="1200" dirty="0">
                          <a:solidFill>
                            <a:schemeClr val="tx1"/>
                          </a:solidFill>
                        </a:rPr>
                        <a:t>Neonatal Mortality Rate</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300" kern="1200" dirty="0">
                          <a:solidFill>
                            <a:schemeClr val="tx1"/>
                          </a:solidFill>
                        </a:rPr>
                        <a:t>14 neonatal deaths per 1000 live births</a:t>
                      </a:r>
                      <a:endParaRPr lang="en-ZA" sz="13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300" kern="1200" dirty="0">
                          <a:solidFill>
                            <a:schemeClr val="tx1"/>
                          </a:solidFill>
                        </a:rPr>
                        <a:t>11 neonatal deaths per 1000 live births</a:t>
                      </a:r>
                      <a:endParaRPr lang="en-ZA" sz="13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300" kern="1200" dirty="0">
                          <a:solidFill>
                            <a:schemeClr val="tx1"/>
                          </a:solidFill>
                        </a:rPr>
                        <a:t>8 neonate deaths per 1000 live births</a:t>
                      </a:r>
                      <a:endParaRPr lang="en-ZA" sz="13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endParaRPr lang="en-ZA" sz="1300" dirty="0">
                        <a:solidFill>
                          <a:schemeClr val="tx1"/>
                        </a:solidFill>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743685">
                <a:tc>
                  <a:txBody>
                    <a:bodyPr/>
                    <a:lstStyle/>
                    <a:p>
                      <a:pPr marR="194310">
                        <a:lnSpc>
                          <a:spcPct val="115000"/>
                        </a:lnSpc>
                        <a:spcAft>
                          <a:spcPts val="0"/>
                        </a:spcAft>
                      </a:pPr>
                      <a:r>
                        <a:rPr lang="en-ZA" sz="1200" kern="1200" dirty="0">
                          <a:solidFill>
                            <a:schemeClr val="tx1"/>
                          </a:solidFill>
                        </a:rPr>
                        <a:t>Infant Mortality Rate (</a:t>
                      </a:r>
                      <a:r>
                        <a:rPr lang="en-ZA" sz="1200" kern="1200" dirty="0" err="1">
                          <a:solidFill>
                            <a:schemeClr val="tx1"/>
                          </a:solidFill>
                        </a:rPr>
                        <a:t>IMR</a:t>
                      </a:r>
                      <a:r>
                        <a:rPr lang="en-ZA" sz="1200" kern="1200" dirty="0">
                          <a:solidFill>
                            <a:schemeClr val="tx1"/>
                          </a:solidFill>
                        </a:rPr>
                        <a:t>)</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300" kern="1200" dirty="0">
                          <a:solidFill>
                            <a:schemeClr val="tx1"/>
                          </a:solidFill>
                        </a:rPr>
                        <a:t>39 </a:t>
                      </a:r>
                      <a:r>
                        <a:rPr lang="en-US" sz="1300" kern="1200" dirty="0">
                          <a:solidFill>
                            <a:schemeClr val="tx1"/>
                          </a:solidFill>
                        </a:rPr>
                        <a:t>per 1,000</a:t>
                      </a:r>
                      <a:endParaRPr lang="en-ZA" sz="1300" dirty="0">
                        <a:solidFill>
                          <a:schemeClr val="tx1"/>
                        </a:solidFill>
                      </a:endParaRPr>
                    </a:p>
                    <a:p>
                      <a:pPr>
                        <a:lnSpc>
                          <a:spcPct val="115000"/>
                        </a:lnSpc>
                        <a:spcAft>
                          <a:spcPts val="0"/>
                        </a:spcAft>
                      </a:pPr>
                      <a:r>
                        <a:rPr lang="en-US" sz="1300" kern="1200" dirty="0">
                          <a:solidFill>
                            <a:schemeClr val="tx1"/>
                          </a:solidFill>
                        </a:rPr>
                        <a:t>live-births</a:t>
                      </a:r>
                      <a:endParaRPr lang="en-ZA" sz="1300" dirty="0">
                        <a:solidFill>
                          <a:schemeClr val="tx1"/>
                        </a:solidFill>
                        <a:latin typeface="Calibri"/>
                        <a:ea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300" kern="1200" dirty="0">
                          <a:solidFill>
                            <a:schemeClr val="tx1"/>
                          </a:solidFill>
                        </a:rPr>
                        <a:t>27 infant deaths </a:t>
                      </a:r>
                      <a:r>
                        <a:rPr lang="en-US" sz="1300" kern="1200" dirty="0">
                          <a:solidFill>
                            <a:schemeClr val="tx1"/>
                          </a:solidFill>
                        </a:rPr>
                        <a:t>per 1,000 live-births </a:t>
                      </a:r>
                      <a:endParaRPr lang="en-ZA" sz="13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lnSpc>
                          <a:spcPct val="115000"/>
                        </a:lnSpc>
                        <a:spcAft>
                          <a:spcPts val="0"/>
                        </a:spcAft>
                      </a:pPr>
                      <a:r>
                        <a:rPr lang="en-US" sz="1300" kern="1200" dirty="0">
                          <a:solidFill>
                            <a:schemeClr val="tx1"/>
                          </a:solidFill>
                          <a:latin typeface="+mn-lt"/>
                          <a:ea typeface="+mn-ea"/>
                          <a:cs typeface="+mn-cs"/>
                        </a:rPr>
                        <a:t>23 infant deaths per 1000 live births</a:t>
                      </a:r>
                      <a:endParaRPr lang="en-ZA" sz="1300" kern="1200" dirty="0">
                        <a:solidFill>
                          <a:schemeClr val="tx1"/>
                        </a:solidFill>
                        <a:latin typeface="+mn-lt"/>
                        <a:ea typeface="+mn-ea"/>
                        <a:cs typeface="+mn-cs"/>
                      </a:endParaRPr>
                    </a:p>
                    <a:p>
                      <a:pPr marL="0" algn="l" defTabSz="914400" rtl="0" eaLnBrk="1" latinLnBrk="0" hangingPunct="1">
                        <a:lnSpc>
                          <a:spcPct val="115000"/>
                        </a:lnSpc>
                        <a:spcAft>
                          <a:spcPts val="0"/>
                        </a:spcAft>
                      </a:pPr>
                      <a:r>
                        <a:rPr lang="en-US" sz="1300" kern="1200" dirty="0">
                          <a:solidFill>
                            <a:schemeClr val="tx1"/>
                          </a:solidFill>
                          <a:latin typeface="+mn-lt"/>
                          <a:ea typeface="+mn-ea"/>
                          <a:cs typeface="+mn-cs"/>
                        </a:rPr>
                        <a:t>(15% decrease) </a:t>
                      </a:r>
                      <a:endParaRPr lang="en-ZA" sz="13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lnSpc>
                          <a:spcPct val="115000"/>
                        </a:lnSpc>
                        <a:spcAft>
                          <a:spcPts val="0"/>
                        </a:spcAft>
                      </a:pPr>
                      <a:r>
                        <a:rPr lang="en-ZA" sz="1300" kern="1200" dirty="0">
                          <a:solidFill>
                            <a:schemeClr val="tx1"/>
                          </a:solidFill>
                          <a:latin typeface="+mn-lt"/>
                          <a:ea typeface="+mn-ea"/>
                          <a:cs typeface="+mn-cs"/>
                        </a:rPr>
                        <a:t>20 infant deaths</a:t>
                      </a:r>
                    </a:p>
                    <a:p>
                      <a:pPr marL="0" algn="l" defTabSz="914400" rtl="0" eaLnBrk="1" latinLnBrk="0" hangingPunct="1">
                        <a:lnSpc>
                          <a:spcPct val="115000"/>
                        </a:lnSpc>
                        <a:spcAft>
                          <a:spcPts val="0"/>
                        </a:spcAft>
                      </a:pPr>
                      <a:r>
                        <a:rPr lang="en-ZA" sz="1300" kern="1200" dirty="0">
                          <a:solidFill>
                            <a:schemeClr val="tx1"/>
                          </a:solidFill>
                          <a:latin typeface="+mn-lt"/>
                          <a:ea typeface="+mn-ea"/>
                          <a:cs typeface="+mn-cs"/>
                        </a:rPr>
                        <a:t>per thousand live births (</a:t>
                      </a:r>
                      <a:r>
                        <a:rPr lang="en-ZA" sz="1300" kern="1200" dirty="0" err="1">
                          <a:solidFill>
                            <a:schemeClr val="tx1"/>
                          </a:solidFill>
                          <a:latin typeface="+mn-lt"/>
                          <a:ea typeface="+mn-ea"/>
                          <a:cs typeface="+mn-cs"/>
                        </a:rPr>
                        <a:t>NDP</a:t>
                      </a:r>
                      <a:r>
                        <a:rPr lang="en-ZA" sz="1300" kern="1200" dirty="0">
                          <a:solidFill>
                            <a:schemeClr val="tx1"/>
                          </a:solidFill>
                          <a:latin typeface="+mn-lt"/>
                          <a:ea typeface="+mn-ea"/>
                          <a:cs typeface="+mn-cs"/>
                        </a:rPr>
                        <a:t>)</a:t>
                      </a:r>
                    </a:p>
                    <a:p>
                      <a:pPr marL="0" algn="l" defTabSz="914400" rtl="0" eaLnBrk="1" latinLnBrk="0" hangingPunct="1">
                        <a:lnSpc>
                          <a:spcPct val="115000"/>
                        </a:lnSpc>
                        <a:spcAft>
                          <a:spcPts val="0"/>
                        </a:spcAft>
                      </a:pPr>
                      <a:endParaRPr lang="en-ZA" sz="13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509769">
                <a:tc>
                  <a:txBody>
                    <a:bodyPr/>
                    <a:lstStyle/>
                    <a:p>
                      <a:pPr marR="194310">
                        <a:lnSpc>
                          <a:spcPct val="115000"/>
                        </a:lnSpc>
                        <a:spcAft>
                          <a:spcPts val="0"/>
                        </a:spcAft>
                      </a:pPr>
                      <a:r>
                        <a:rPr lang="en-ZA" sz="1200" dirty="0">
                          <a:solidFill>
                            <a:schemeClr val="tx1"/>
                          </a:solidFill>
                        </a:rPr>
                        <a:t>Maternal Mortality Ratio</a:t>
                      </a:r>
                      <a:endParaRPr lang="en-ZA" sz="1200" dirty="0">
                        <a:solidFill>
                          <a:schemeClr val="tx1"/>
                        </a:solidFill>
                        <a:latin typeface="Arial"/>
                        <a:ea typeface="Calibri"/>
                        <a:cs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1300">
                          <a:solidFill>
                            <a:schemeClr val="tx1"/>
                          </a:solidFill>
                        </a:rPr>
                        <a:t>304 per 100,000 live-births</a:t>
                      </a:r>
                      <a:endParaRPr lang="en-ZA" sz="1300">
                        <a:solidFill>
                          <a:schemeClr val="tx1"/>
                        </a:solidFill>
                        <a:latin typeface="Calibri"/>
                        <a:ea typeface="Times New Roman"/>
                      </a:endParaRPr>
                    </a:p>
                  </a:txBody>
                  <a:tcPr marL="60401" marR="60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ZA" sz="1300" dirty="0">
                          <a:solidFill>
                            <a:schemeClr val="tx1"/>
                          </a:solidFill>
                        </a:rPr>
                        <a:t>154 /100 000 live births (2014)</a:t>
                      </a:r>
                      <a:endParaRPr lang="en-ZA" sz="13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n-ZA" sz="1300" kern="1200" dirty="0">
                          <a:solidFill>
                            <a:schemeClr val="tx1"/>
                          </a:solidFill>
                        </a:rPr>
                        <a:t>&lt;100 maternal deaths  </a:t>
                      </a:r>
                      <a:r>
                        <a:rPr lang="en-US" sz="1300" kern="1200" dirty="0">
                          <a:solidFill>
                            <a:schemeClr val="tx1"/>
                          </a:solidFill>
                        </a:rPr>
                        <a:t>per 100,000live-births</a:t>
                      </a:r>
                      <a:endParaRPr lang="en-ZA" sz="13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endParaRPr lang="en-ZA" sz="130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ZA" sz="1800" b="0" i="0" u="none" strike="noStrike" cap="none" normalizeH="0" baseline="0">
                <a:ln>
                  <a:noFill/>
                </a:ln>
                <a:solidFill>
                  <a:schemeClr val="tx1"/>
                </a:solidFill>
                <a:effectLst/>
                <a:latin typeface="Arial" pitchFamily="34" charset="0"/>
                <a:cs typeface="Arial" pitchFamily="34" charset="0"/>
              </a:rPr>
            </a:br>
            <a:endParaRPr kumimoji="0" lang="en-ZA"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1027" name="Rectangle 3"/>
          <p:cNvSpPr>
            <a:spLocks noChangeArrowheads="1"/>
          </p:cNvSpPr>
          <p:nvPr/>
        </p:nvSpPr>
        <p:spPr bwMode="auto">
          <a:xfrm>
            <a:off x="2412477" y="6488668"/>
            <a:ext cx="670344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bmk="">
                <a:ln>
                  <a:noFill/>
                </a:ln>
                <a:solidFill>
                  <a:schemeClr val="tx1"/>
                </a:solidFill>
                <a:effectLst/>
                <a:latin typeface="Arial" pitchFamily="34" charset="0"/>
                <a:ea typeface="Times New Roman" pitchFamily="18" charset="0"/>
                <a:cs typeface="Times New Roman" pitchFamily="18" charset="0"/>
              </a:rPr>
              <a:t>Rapid Mortality Surveillance (RMS) Report 2015, (Published by MRC during December 2016)</a:t>
            </a:r>
          </a:p>
        </p:txBody>
      </p:sp>
    </p:spTree>
    <p:extLst>
      <p:ext uri="{BB962C8B-B14F-4D97-AF65-F5344CB8AC3E}">
        <p14:creationId xmlns:p14="http://schemas.microsoft.com/office/powerpoint/2010/main" val="416242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dirty="0"/>
              <a:t>PROGRAMME 1 - ADMINISTRATION</a:t>
            </a:r>
          </a:p>
        </p:txBody>
      </p:sp>
      <p:sp>
        <p:nvSpPr>
          <p:cNvPr id="9" name="Content Placeholder 8"/>
          <p:cNvSpPr>
            <a:spLocks noGrp="1"/>
          </p:cNvSpPr>
          <p:nvPr>
            <p:ph sz="quarter" idx="1"/>
          </p:nvPr>
        </p:nvSpPr>
        <p:spPr/>
        <p:txBody>
          <a:bodyPr/>
          <a:lstStyle/>
          <a:p>
            <a:pPr algn="ctr">
              <a:buNone/>
            </a:pPr>
            <a:endParaRPr lang="en-ZA" sz="2400" dirty="0"/>
          </a:p>
          <a:p>
            <a:pPr algn="ctr">
              <a:buNone/>
            </a:pPr>
            <a:endParaRPr lang="en-ZA" sz="2400" dirty="0"/>
          </a:p>
          <a:p>
            <a:pPr algn="ctr">
              <a:buNone/>
            </a:pPr>
            <a:r>
              <a:rPr lang="en-ZA" sz="2400" dirty="0"/>
              <a:t>The purpose of the Administration Programme is to provide </a:t>
            </a:r>
            <a:r>
              <a:rPr lang="en-ZA" sz="2400" b="1" dirty="0"/>
              <a:t>support services to the National Department of Health</a:t>
            </a:r>
            <a:r>
              <a:rPr lang="en-ZA" sz="2400" dirty="0"/>
              <a:t>. These include: Human Resources Development and Management, Labour Relations Services, Information Communication Technology Services, Property Management Services, Security Services, Legal Services, Supply Chain Management and Financial Management Services</a:t>
            </a:r>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a:t>
            </a:fld>
            <a:endParaRPr lang="en-Z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1</a:t>
            </a:r>
          </a:p>
        </p:txBody>
      </p:sp>
      <p:graphicFrame>
        <p:nvGraphicFramePr>
          <p:cNvPr id="9" name="Content Placeholder 6"/>
          <p:cNvGraphicFramePr>
            <a:graphicFrameLocks/>
          </p:cNvGraphicFramePr>
          <p:nvPr>
            <p:extLst>
              <p:ext uri="{D42A27DB-BD31-4B8C-83A1-F6EECF244321}">
                <p14:modId xmlns:p14="http://schemas.microsoft.com/office/powerpoint/2010/main" val="1996544756"/>
              </p:ext>
            </p:extLst>
          </p:nvPr>
        </p:nvGraphicFramePr>
        <p:xfrm>
          <a:off x="114299" y="1219200"/>
          <a:ext cx="8915401" cy="4074795"/>
        </p:xfrm>
        <a:graphic>
          <a:graphicData uri="http://schemas.openxmlformats.org/drawingml/2006/table">
            <a:tbl>
              <a:tblPr/>
              <a:tblGrid>
                <a:gridCol w="1409701">
                  <a:extLst>
                    <a:ext uri="{9D8B030D-6E8A-4147-A177-3AD203B41FA5}">
                      <a16:colId xmlns:a16="http://schemas.microsoft.com/office/drawing/2014/main" val="20000"/>
                    </a:ext>
                  </a:extLst>
                </a:gridCol>
                <a:gridCol w="178498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263015">
                  <a:extLst>
                    <a:ext uri="{9D8B030D-6E8A-4147-A177-3AD203B41FA5}">
                      <a16:colId xmlns:a16="http://schemas.microsoft.com/office/drawing/2014/main" val="20004"/>
                    </a:ext>
                  </a:extLst>
                </a:gridCol>
                <a:gridCol w="1411605">
                  <a:extLst>
                    <a:ext uri="{9D8B030D-6E8A-4147-A177-3AD203B41FA5}">
                      <a16:colId xmlns:a16="http://schemas.microsoft.com/office/drawing/2014/main"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dirty="0">
                          <a:latin typeface="Arial Narrow" pitchFamily="34" charset="0"/>
                          <a:ea typeface="Times New Roman"/>
                          <a:cs typeface="Times New Roman"/>
                        </a:rPr>
                        <a:t>2016/17</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2017/18</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2018/19</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350" b="1" dirty="0">
                          <a:latin typeface="Arial Narrow" pitchFamily="34" charset="0"/>
                          <a:ea typeface="Times New Roman"/>
                          <a:cs typeface="Times New Roman"/>
                        </a:rPr>
                        <a:t>2019/20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13083">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latin typeface="Arial"/>
                          <a:ea typeface="Times New Roman"/>
                          <a:cs typeface="Times New Roman"/>
                        </a:rPr>
                        <a:t>Ensure effective financial management and accountability by improving audit outcomes </a:t>
                      </a:r>
                      <a:endParaRPr lang="en-ZA"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endParaRPr lang="en-ZA"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endParaRPr lang="en-ZA"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Audit opinion from</a:t>
                      </a:r>
                      <a:endParaRPr lang="en-US"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Auditor General</a:t>
                      </a:r>
                      <a:endParaRPr lang="en-ZA"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Unqualified Audit opinion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Unqualified audit opinion with no significant matters for 2016/17</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Clean Audit opinion for the NDOH for 2017/18</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Clean Audit Opinion for the NDOH for 2018/19</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2707">
                <a:tc vMerge="1">
                  <a:txBody>
                    <a:bodyPr/>
                    <a:lstStyle/>
                    <a:p>
                      <a:pPr>
                        <a:lnSpc>
                          <a:spcPct val="115000"/>
                        </a:lnSpc>
                        <a:spcAft>
                          <a:spcPts val="0"/>
                        </a:spcAft>
                      </a:pPr>
                      <a:endParaRPr lang="en-ZA" sz="11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Number of Provincial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that demonstrate improvements in Audit Outcomes or Opinions </a:t>
                      </a:r>
                      <a:endParaRPr lang="en-US"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endParaRPr lang="en-ZA" sz="1200" kern="1200" dirty="0">
                        <a:solidFill>
                          <a:schemeClr val="tx1"/>
                        </a:solidFill>
                        <a:latin typeface="Arial"/>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4 Provincial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that demonstrate improvements in Audit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5 Provincial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that demonstrate improvements in Audit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7 Provincial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that demonstrate improvements in Audit </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9 Provincial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that demonstrate improvements in Audit</a:t>
                      </a:r>
                      <a:endParaRPr lang="en-US" sz="1200" kern="1200" dirty="0">
                        <a:solidFill>
                          <a:schemeClr val="tx1"/>
                        </a:solidFill>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2707">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Ensure efficient and responsive Human Resource Services to the National Department of </a:t>
                      </a:r>
                      <a:endParaRPr lang="en-US" sz="1200" kern="1200" dirty="0">
                        <a:solidFill>
                          <a:schemeClr val="tx1"/>
                        </a:solidFill>
                        <a:latin typeface="Arial"/>
                        <a:ea typeface="Times New Roman"/>
                        <a:cs typeface="Times New Roman"/>
                      </a:endParaRPr>
                    </a:p>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Health</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Percentage of Employees accessing the Health and wellness programmes </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30% of </a:t>
                      </a:r>
                      <a:r>
                        <a:rPr lang="en-GB" sz="1200" kern="1200" dirty="0" err="1">
                          <a:solidFill>
                            <a:schemeClr val="tx1"/>
                          </a:solidFill>
                          <a:latin typeface="Arial"/>
                          <a:ea typeface="Times New Roman"/>
                          <a:cs typeface="Times New Roman"/>
                        </a:rPr>
                        <a:t>NDoH</a:t>
                      </a:r>
                      <a:r>
                        <a:rPr lang="en-GB" sz="1200" kern="1200" dirty="0">
                          <a:solidFill>
                            <a:schemeClr val="tx1"/>
                          </a:solidFill>
                          <a:latin typeface="Arial"/>
                          <a:ea typeface="Times New Roman"/>
                          <a:cs typeface="Times New Roman"/>
                        </a:rPr>
                        <a:t> employees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35% (of 1504 </a:t>
                      </a:r>
                      <a:r>
                        <a:rPr lang="en-GB" sz="1200" kern="1200" dirty="0" err="1">
                          <a:solidFill>
                            <a:schemeClr val="tx1"/>
                          </a:solidFill>
                          <a:latin typeface="Arial"/>
                          <a:ea typeface="Times New Roman"/>
                          <a:cs typeface="Times New Roman"/>
                        </a:rPr>
                        <a:t>NDoH</a:t>
                      </a:r>
                      <a:r>
                        <a:rPr lang="en-GB" sz="1200" kern="1200" dirty="0">
                          <a:solidFill>
                            <a:schemeClr val="tx1"/>
                          </a:solidFill>
                          <a:latin typeface="Arial"/>
                          <a:ea typeface="Times New Roman"/>
                          <a:cs typeface="Times New Roman"/>
                        </a:rPr>
                        <a:t> employees)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40% (of 1520 </a:t>
                      </a:r>
                      <a:r>
                        <a:rPr lang="en-GB" sz="1200" kern="1200" dirty="0" err="1">
                          <a:solidFill>
                            <a:schemeClr val="tx1"/>
                          </a:solidFill>
                          <a:latin typeface="Arial"/>
                          <a:ea typeface="Times New Roman"/>
                          <a:cs typeface="Times New Roman"/>
                        </a:rPr>
                        <a:t>NDoH</a:t>
                      </a:r>
                      <a:r>
                        <a:rPr lang="en-GB" sz="1200" kern="1200" dirty="0">
                          <a:solidFill>
                            <a:schemeClr val="tx1"/>
                          </a:solidFill>
                          <a:latin typeface="Arial"/>
                          <a:ea typeface="Times New Roman"/>
                          <a:cs typeface="Times New Roman"/>
                        </a:rPr>
                        <a:t> employees)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latin typeface="Arial"/>
                          <a:ea typeface="Times New Roman"/>
                          <a:cs typeface="Times New Roman"/>
                        </a:rPr>
                        <a:t>45% of National </a:t>
                      </a:r>
                      <a:r>
                        <a:rPr lang="en-GB" sz="1200" kern="1200" dirty="0" err="1">
                          <a:solidFill>
                            <a:schemeClr val="tx1"/>
                          </a:solidFill>
                          <a:latin typeface="Arial"/>
                          <a:ea typeface="Times New Roman"/>
                          <a:cs typeface="Times New Roman"/>
                        </a:rPr>
                        <a:t>DoH</a:t>
                      </a:r>
                      <a:r>
                        <a:rPr lang="en-GB" sz="1200" kern="1200" dirty="0">
                          <a:solidFill>
                            <a:schemeClr val="tx1"/>
                          </a:solidFill>
                          <a:latin typeface="Arial"/>
                          <a:ea typeface="Times New Roman"/>
                          <a:cs typeface="Times New Roman"/>
                        </a:rPr>
                        <a:t> employees</a:t>
                      </a:r>
                      <a:endParaRPr lang="en-US" sz="12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9</a:t>
            </a:fld>
            <a:endParaRPr lang="en-ZA" dirty="0"/>
          </a:p>
        </p:txBody>
      </p:sp>
    </p:spTree>
    <p:extLst>
      <p:ext uri="{BB962C8B-B14F-4D97-AF65-F5344CB8AC3E}">
        <p14:creationId xmlns:p14="http://schemas.microsoft.com/office/powerpoint/2010/main" val="412946688"/>
      </p:ext>
    </p:extLst>
  </p:cSld>
  <p:clrMapOvr>
    <a:masterClrMapping/>
  </p:clrMapOvr>
</p:sld>
</file>

<file path=ppt/theme/theme1.xml><?xml version="1.0" encoding="utf-8"?>
<a:theme xmlns:a="http://schemas.openxmlformats.org/drawingml/2006/main" name="NDoH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NDoH Theme Final</Template>
  <TotalTime>2163</TotalTime>
  <Words>9915</Words>
  <Application>Microsoft Office PowerPoint</Application>
  <PresentationFormat>On-screen Show (4:3)</PresentationFormat>
  <Paragraphs>1841</Paragraphs>
  <Slides>62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Black</vt:lpstr>
      <vt:lpstr>Arial Narrow</vt:lpstr>
      <vt:lpstr>Calibri</vt:lpstr>
      <vt:lpstr>Century Gothic</vt:lpstr>
      <vt:lpstr>Times New Roman</vt:lpstr>
      <vt:lpstr>Trebuchet MS Bold</vt:lpstr>
      <vt:lpstr>Wingdings</vt:lpstr>
      <vt:lpstr>NDoH Theme Final</vt:lpstr>
      <vt:lpstr>PowerPoint Presentation</vt:lpstr>
      <vt:lpstr>PowerPoint Presentation</vt:lpstr>
      <vt:lpstr>2017/18 – 2019/20 MTEF PRIORITIES</vt:lpstr>
      <vt:lpstr>Legislation and Prescripts that regulate Health Sector planning  </vt:lpstr>
      <vt:lpstr>Alignment between National &lt;-&gt; Provincial &lt;-&gt; District  Annual Plans</vt:lpstr>
      <vt:lpstr>Outcome 2 : A long and Healthy lives for all South Africans  Gains 2009-2014</vt:lpstr>
      <vt:lpstr>Outcome 2 : A long and Healthy lives for all South Africans Impact Indicators: Baselines and Targets</vt:lpstr>
      <vt:lpstr>PROGRAMME 1 - ADMINISTRATION</vt:lpstr>
      <vt:lpstr>Programme 1</vt:lpstr>
      <vt:lpstr>Programme 1</vt:lpstr>
      <vt:lpstr>Programme 1</vt:lpstr>
      <vt:lpstr>PROGRAMME 2 - NATIONAL HEALTH INSURANCE, HEALTH PLANNING AND SYSTEMS ENABLEMENT</vt:lpstr>
      <vt:lpstr>Programme 2</vt:lpstr>
      <vt:lpstr>Programme 2</vt:lpstr>
      <vt:lpstr>Programme 2</vt:lpstr>
      <vt:lpstr>Programme 2</vt:lpstr>
      <vt:lpstr>Programme 2</vt:lpstr>
      <vt:lpstr>Programme 2</vt:lpstr>
      <vt:lpstr>Programme 2</vt:lpstr>
      <vt:lpstr>Programme 2</vt:lpstr>
      <vt:lpstr>PROGRAMME 3 - HIV / AIDS, TB AND MATERNAL AND CHILD HEALTH </vt:lpstr>
      <vt:lpstr>Programme 3</vt:lpstr>
      <vt:lpstr>Programme 3</vt:lpstr>
      <vt:lpstr>Programme 3</vt:lpstr>
      <vt:lpstr>Programme 3</vt:lpstr>
      <vt:lpstr>Programme 3</vt:lpstr>
      <vt:lpstr>Programme 3</vt:lpstr>
      <vt:lpstr>PROGRAMME 4 - PRIMARY HEALTH CARE SERVICES (PHC)</vt:lpstr>
      <vt:lpstr>Programme 4</vt:lpstr>
      <vt:lpstr>Programme 4</vt:lpstr>
      <vt:lpstr>Programme 4</vt:lpstr>
      <vt:lpstr>Programme 4</vt:lpstr>
      <vt:lpstr>Programme 4</vt:lpstr>
      <vt:lpstr>Programme 4</vt:lpstr>
      <vt:lpstr>Programme 4</vt:lpstr>
      <vt:lpstr>PROGRAMME 5:HOSPITAL, TERTIARY HEALTH SERVICES AND HUMAN RESOURCE DEVELOPMENT</vt:lpstr>
      <vt:lpstr>Programme 5</vt:lpstr>
      <vt:lpstr>Programme 5</vt:lpstr>
      <vt:lpstr>Programme 5</vt:lpstr>
      <vt:lpstr>Programme 5</vt:lpstr>
      <vt:lpstr>Programme 5</vt:lpstr>
      <vt:lpstr>Programme 5</vt:lpstr>
      <vt:lpstr>Programme 5</vt:lpstr>
      <vt:lpstr>Programme 5</vt:lpstr>
      <vt:lpstr>Programme 5</vt:lpstr>
      <vt:lpstr>PROGRAMME 6 - HEALTH REGULATION AND COMPLIANCE MANAGEMENT</vt:lpstr>
      <vt:lpstr>Programme 6</vt:lpstr>
      <vt:lpstr>Programme 6</vt:lpstr>
      <vt:lpstr>Programme 6</vt:lpstr>
      <vt:lpstr>EXPENDITURE AND  BUDGETS FOR 2017/18-2019/20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TannaG</dc:creator>
  <cp:lastModifiedBy>Gaurang Tanna</cp:lastModifiedBy>
  <cp:revision>64</cp:revision>
  <dcterms:created xsi:type="dcterms:W3CDTF">2016-03-29T12:39:16Z</dcterms:created>
  <dcterms:modified xsi:type="dcterms:W3CDTF">2017-04-26T07:33:42Z</dcterms:modified>
</cp:coreProperties>
</file>