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57" r:id="rId2"/>
    <p:sldId id="446" r:id="rId3"/>
    <p:sldId id="447" r:id="rId4"/>
    <p:sldId id="439" r:id="rId5"/>
    <p:sldId id="451" r:id="rId6"/>
    <p:sldId id="452" r:id="rId7"/>
    <p:sldId id="453" r:id="rId8"/>
    <p:sldId id="454" r:id="rId9"/>
    <p:sldId id="455" r:id="rId10"/>
    <p:sldId id="448" r:id="rId11"/>
    <p:sldId id="423" r:id="rId12"/>
    <p:sldId id="449" r:id="rId13"/>
    <p:sldId id="386" r:id="rId14"/>
    <p:sldId id="456" r:id="rId15"/>
    <p:sldId id="421" r:id="rId16"/>
    <p:sldId id="427" r:id="rId17"/>
    <p:sldId id="450" r:id="rId18"/>
    <p:sldId id="360" r:id="rId1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77727"/>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82028" autoAdjust="0"/>
  </p:normalViewPr>
  <p:slideViewPr>
    <p:cSldViewPr>
      <p:cViewPr>
        <p:scale>
          <a:sx n="70" d="100"/>
          <a:sy n="70" d="100"/>
        </p:scale>
        <p:origin x="-2814" y="-6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view3D>
      <c:rotX val="30"/>
      <c:perspective val="30"/>
    </c:view3D>
    <c:plotArea>
      <c:layout/>
      <c:pie3DChart>
        <c:varyColors val="1"/>
        <c:dLbls/>
      </c:pie3DChart>
      <c:spPr>
        <a:noFill/>
        <a:ln w="25400">
          <a:noFill/>
        </a:ln>
      </c:spPr>
    </c:plotArea>
    <c:legend>
      <c:legendPos val="r"/>
      <c:txPr>
        <a:bodyPr/>
        <a:lstStyle/>
        <a:p>
          <a:pPr>
            <a:defRPr sz="1400"/>
          </a:pPr>
          <a:endParaRPr lang="en-US"/>
        </a:p>
      </c:txPr>
    </c:legend>
    <c:plotVisOnly val="1"/>
    <c:dispBlanksAs val="zero"/>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view3D>
      <c:rotX val="30"/>
      <c:perspective val="30"/>
    </c:view3D>
    <c:plotArea>
      <c:layout/>
      <c:pie3DChart>
        <c:varyColors val="1"/>
        <c:ser>
          <c:idx val="0"/>
          <c:order val="0"/>
          <c:dPt>
            <c:idx val="0"/>
            <c:spPr>
              <a:solidFill>
                <a:srgbClr val="00B050"/>
              </a:solidFill>
            </c:spPr>
          </c:dPt>
          <c:dPt>
            <c:idx val="1"/>
            <c:spPr>
              <a:solidFill>
                <a:srgbClr val="FF0000"/>
              </a:solidFill>
            </c:spPr>
          </c:dPt>
          <c:dLbls>
            <c:dLbl>
              <c:idx val="0"/>
              <c:layout>
                <c:manualLayout>
                  <c:x val="-0.15158370084483369"/>
                  <c:y val="0.1075306766681097"/>
                </c:manualLayout>
              </c:layout>
              <c:tx>
                <c:rich>
                  <a:bodyPr/>
                  <a:lstStyle/>
                  <a:p>
                    <a:r>
                      <a:rPr lang="en-US" dirty="0"/>
                      <a:t>Achieved
</a:t>
                    </a:r>
                    <a:r>
                      <a:rPr lang="en-US" dirty="0" smtClean="0"/>
                      <a:t>25%</a:t>
                    </a:r>
                    <a:endParaRPr lang="en-US" dirty="0"/>
                  </a:p>
                </c:rich>
              </c:tx>
              <c:showCatName val="1"/>
              <c:showPercent val="1"/>
            </c:dLbl>
            <c:dLbl>
              <c:idx val="1"/>
              <c:tx>
                <c:rich>
                  <a:bodyPr/>
                  <a:lstStyle/>
                  <a:p>
                    <a:r>
                      <a:rPr lang="en-US" dirty="0" smtClean="0"/>
                      <a:t>Not achieved 75%</a:t>
                    </a:r>
                    <a:endParaRPr lang="en-US" dirty="0"/>
                  </a:p>
                </c:rich>
              </c:tx>
              <c:showVal val="1"/>
            </c:dLbl>
            <c:showCatName val="1"/>
            <c:showPercent val="1"/>
            <c:showLeaderLines val="1"/>
          </c:dLbls>
          <c:cat>
            <c:strRef>
              <c:f>'2015 GRAPHS '!$B$4:$B$5</c:f>
              <c:strCache>
                <c:ptCount val="2"/>
                <c:pt idx="0">
                  <c:v>Achieved</c:v>
                </c:pt>
                <c:pt idx="1">
                  <c:v>Not Achieved</c:v>
                </c:pt>
              </c:strCache>
            </c:strRef>
          </c:cat>
          <c:val>
            <c:numRef>
              <c:f>'2015 GRAPHS '!$C$4:$C$5</c:f>
              <c:numCache>
                <c:formatCode>0%</c:formatCode>
                <c:ptCount val="2"/>
                <c:pt idx="0">
                  <c:v>0.25</c:v>
                </c:pt>
                <c:pt idx="1">
                  <c:v>0.75000000000000011</c:v>
                </c:pt>
              </c:numCache>
            </c:numRef>
          </c:val>
        </c:ser>
        <c:dLbls>
          <c:showCatName val="1"/>
          <c:showPercent val="1"/>
        </c:dLbls>
      </c:pie3DChart>
    </c:plotArea>
    <c:plotVisOnly val="1"/>
    <c:dispBlanksAs val="zero"/>
  </c:chart>
  <c:txPr>
    <a:bodyPr/>
    <a:lstStyle/>
    <a:p>
      <a:pPr>
        <a:defRPr sz="1800" b="1"/>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B067551-1F5D-0341-B9EA-7928B0DA13A7}" type="datetime1">
              <a:rPr lang="en-US" sz="900" smtClean="0">
                <a:latin typeface="Gill Sans"/>
                <a:cs typeface="Gill Sans"/>
              </a:rPr>
              <a:pPr/>
              <a:t>5/8/2017</a:t>
            </a:fld>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mtClean="0"/>
              <a:t>DEPARTMENT OF ARTS AND CULTURE</a:t>
            </a: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6F60FE2-17F6-6946-AE1B-DAB315879F09}" type="datetime1">
              <a:rPr lang="en-US" smtClean="0"/>
              <a:pPr/>
              <a:t>5/8/2017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a:p>
        </p:txBody>
      </p:sp>
    </p:spTree>
    <p:extLst>
      <p:ext uri="{BB962C8B-B14F-4D97-AF65-F5344CB8AC3E}">
        <p14:creationId xmlns:p14="http://schemas.microsoft.com/office/powerpoint/2010/main" xmlns=""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5/8/2017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Tree>
    <p:extLst>
      <p:ext uri="{BB962C8B-B14F-4D97-AF65-F5344CB8AC3E}">
        <p14:creationId xmlns:p14="http://schemas.microsoft.com/office/powerpoint/2010/main" xmlns="" val="1801988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smtClean="0"/>
              <a:t>DEPARTMENT OF ARTS AND CULTURE</a:t>
            </a:r>
            <a:endParaRPr lang="en-US"/>
          </a:p>
        </p:txBody>
      </p:sp>
      <p:sp>
        <p:nvSpPr>
          <p:cNvPr id="5" name="Date Placeholder 4"/>
          <p:cNvSpPr>
            <a:spLocks noGrp="1"/>
          </p:cNvSpPr>
          <p:nvPr>
            <p:ph type="dt" idx="11"/>
          </p:nvPr>
        </p:nvSpPr>
        <p:spPr/>
        <p:txBody>
          <a:bodyPr/>
          <a:lstStyle/>
          <a:p>
            <a:fld id="{86F60FE2-17F6-6946-AE1B-DAB315879F09}" type="datetime1">
              <a:rPr lang="en-US" smtClean="0"/>
              <a:pPr/>
              <a:t>5/8/2017</a:t>
            </a:fld>
            <a:endParaRPr lang="en-US"/>
          </a:p>
        </p:txBody>
      </p:sp>
      <p:sp>
        <p:nvSpPr>
          <p:cNvPr id="6" name="Slide Number Placeholder 5"/>
          <p:cNvSpPr>
            <a:spLocks noGrp="1"/>
          </p:cNvSpPr>
          <p:nvPr>
            <p:ph type="sldNum" sz="quarter" idx="12"/>
          </p:nvPr>
        </p:nvSpPr>
        <p:spPr/>
        <p:txBody>
          <a:bodyPr/>
          <a:lstStyle/>
          <a:p>
            <a:fld id="{B90E4B56-0DDA-AA4D-BBA2-B941666BDE94}" type="slidenum">
              <a:rPr lang="en-US" smtClean="0"/>
              <a:pPr/>
              <a:t>13</a:t>
            </a:fld>
            <a:endParaRPr lang="en-US"/>
          </a:p>
        </p:txBody>
      </p:sp>
    </p:spTree>
    <p:extLst>
      <p:ext uri="{BB962C8B-B14F-4D97-AF65-F5344CB8AC3E}">
        <p14:creationId xmlns:p14="http://schemas.microsoft.com/office/powerpoint/2010/main" xmlns="" val="299186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5/8/2017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18</a:t>
            </a:fld>
            <a:endParaRPr lang="en-US" dirty="0"/>
          </a:p>
        </p:txBody>
      </p:sp>
    </p:spTree>
    <p:extLst>
      <p:ext uri="{BB962C8B-B14F-4D97-AF65-F5344CB8AC3E}">
        <p14:creationId xmlns:p14="http://schemas.microsoft.com/office/powerpoint/2010/main" xmlns="" val="23201826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p:nvPicPr>
        <p:blipFill>
          <a:blip r:embed="rId12" cstate="print"/>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043608" y="4797152"/>
            <a:ext cx="7992888" cy="661908"/>
          </a:xfrm>
          <a:prstGeom prst="rect">
            <a:avLst/>
          </a:prstGeom>
        </p:spPr>
        <p:txBody>
          <a:bodyPr wrap="square">
            <a:noAutofit/>
          </a:bodyPr>
          <a:lstStyle/>
          <a:p>
            <a:pPr algn="r">
              <a:spcAft>
                <a:spcPts val="600"/>
              </a:spcAft>
            </a:pPr>
            <a:r>
              <a:rPr lang="en-US" sz="2400" b="1" dirty="0" smtClean="0">
                <a:solidFill>
                  <a:schemeClr val="accent2">
                    <a:lumMod val="50000"/>
                  </a:schemeClr>
                </a:solidFill>
                <a:latin typeface="+mj-lt"/>
                <a:cs typeface="Arial"/>
              </a:rPr>
              <a:t>DEPUTY DIRECTOR-GENERAL: INSTITUTIONAL GOVERNANCE </a:t>
            </a:r>
          </a:p>
          <a:p>
            <a:pPr algn="r">
              <a:spcAft>
                <a:spcPts val="600"/>
              </a:spcAft>
            </a:pPr>
            <a:r>
              <a:rPr lang="en-ZA" sz="2400" b="1" dirty="0" smtClean="0">
                <a:solidFill>
                  <a:schemeClr val="accent2">
                    <a:lumMod val="50000"/>
                  </a:schemeClr>
                </a:solidFill>
                <a:latin typeface="+mj-lt"/>
                <a:cs typeface="Arial"/>
              </a:rPr>
              <a:t>DATE: 04 MAY 2017</a:t>
            </a:r>
            <a:endParaRPr lang="en-ZA" sz="2400" b="1" dirty="0">
              <a:solidFill>
                <a:schemeClr val="accent2">
                  <a:lumMod val="50000"/>
                </a:schemeClr>
              </a:solidFill>
              <a:latin typeface="+mj-lt"/>
              <a:cs typeface="Arial"/>
            </a:endParaRPr>
          </a:p>
        </p:txBody>
      </p:sp>
      <p:sp>
        <p:nvSpPr>
          <p:cNvPr id="5" name="Title 1"/>
          <p:cNvSpPr>
            <a:spLocks noGrp="1"/>
          </p:cNvSpPr>
          <p:nvPr>
            <p:ph type="ctrTitle"/>
          </p:nvPr>
        </p:nvSpPr>
        <p:spPr>
          <a:xfrm>
            <a:off x="683568" y="3068960"/>
            <a:ext cx="7464001" cy="1296144"/>
          </a:xfrm>
        </p:spPr>
        <p:txBody>
          <a:bodyPr>
            <a:noAutofit/>
          </a:bodyPr>
          <a:lstStyle/>
          <a:p>
            <a:pPr algn="ctr"/>
            <a:r>
              <a:rPr lang="en-ZA" sz="4800" dirty="0" smtClean="0">
                <a:latin typeface="+mj-lt"/>
              </a:rPr>
              <a:t>WAR MUSEUM OF THE BOER REPUBLICS</a:t>
            </a:r>
            <a:endParaRPr lang="en-ZA" sz="4800" dirty="0">
              <a:latin typeface="+mj-lt"/>
            </a:endParaRPr>
          </a:p>
        </p:txBody>
      </p:sp>
    </p:spTree>
    <p:extLst>
      <p:ext uri="{BB962C8B-B14F-4D97-AF65-F5344CB8AC3E}">
        <p14:creationId xmlns:p14="http://schemas.microsoft.com/office/powerpoint/2010/main" xmlns="" val="309688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10952"/>
          </a:xfrm>
        </p:spPr>
        <p:txBody>
          <a:bodyPr>
            <a:normAutofit fontScale="90000"/>
          </a:bodyPr>
          <a:lstStyle/>
          <a:p>
            <a:pPr algn="ctr"/>
            <a:r>
              <a:rPr lang="en-ZA" sz="4000" dirty="0" smtClean="0">
                <a:solidFill>
                  <a:schemeClr val="accent6">
                    <a:lumMod val="50000"/>
                  </a:schemeClr>
                </a:solidFill>
                <a:latin typeface="+mj-lt"/>
              </a:rPr>
              <a:t> PERFORMANCE OVERVIEW </a:t>
            </a:r>
            <a:br>
              <a:rPr lang="en-ZA" sz="4000" dirty="0" smtClean="0">
                <a:solidFill>
                  <a:schemeClr val="accent6">
                    <a:lumMod val="50000"/>
                  </a:schemeClr>
                </a:solidFill>
                <a:latin typeface="+mj-lt"/>
              </a:rPr>
            </a:br>
            <a:r>
              <a:rPr lang="en-ZA" sz="4000" dirty="0" smtClean="0">
                <a:solidFill>
                  <a:schemeClr val="accent6">
                    <a:lumMod val="50000"/>
                  </a:schemeClr>
                </a:solidFill>
                <a:latin typeface="+mj-lt"/>
              </a:rPr>
              <a:t>Quarter 3 (2016/17)</a:t>
            </a:r>
            <a:endParaRPr lang="en-ZA" sz="4000" dirty="0">
              <a:solidFill>
                <a:schemeClr val="accent6">
                  <a:lumMod val="50000"/>
                </a:schemeClr>
              </a:solidFill>
              <a:latin typeface="+mj-lt"/>
            </a:endParaRPr>
          </a:p>
        </p:txBody>
      </p:sp>
      <p:sp>
        <p:nvSpPr>
          <p:cNvPr id="4" name="Slide Number Placeholder 3"/>
          <p:cNvSpPr>
            <a:spLocks noGrp="1"/>
          </p:cNvSpPr>
          <p:nvPr>
            <p:ph type="sldNum" sz="quarter" idx="4"/>
          </p:nvPr>
        </p:nvSpPr>
        <p:spPr>
          <a:xfrm>
            <a:off x="8100392" y="6237312"/>
            <a:ext cx="609600" cy="365125"/>
          </a:xfrm>
        </p:spPr>
        <p:txBody>
          <a:bodyPr/>
          <a:lstStyle/>
          <a:p>
            <a:r>
              <a:rPr lang="en-US" sz="1200" dirty="0" smtClean="0"/>
              <a:t>10</a:t>
            </a:r>
            <a:endParaRPr lang="en-ZA" sz="1200" dirty="0" smtClean="0"/>
          </a:p>
        </p:txBody>
      </p:sp>
      <p:graphicFrame>
        <p:nvGraphicFramePr>
          <p:cNvPr id="5" name="Chart 4"/>
          <p:cNvGraphicFramePr>
            <a:graphicFrameLocks/>
          </p:cNvGraphicFramePr>
          <p:nvPr>
            <p:extLst>
              <p:ext uri="{D42A27DB-BD31-4B8C-83A1-F6EECF244321}">
                <p14:modId xmlns:p14="http://schemas.microsoft.com/office/powerpoint/2010/main" xmlns="" val="2275296669"/>
              </p:ext>
            </p:extLst>
          </p:nvPr>
        </p:nvGraphicFramePr>
        <p:xfrm>
          <a:off x="971600" y="1628800"/>
          <a:ext cx="6912768" cy="41764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xmlns="" val="4060844252"/>
              </p:ext>
            </p:extLst>
          </p:nvPr>
        </p:nvGraphicFramePr>
        <p:xfrm>
          <a:off x="395536" y="1556792"/>
          <a:ext cx="8280920" cy="41764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485631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710952"/>
          </a:xfrm>
        </p:spPr>
        <p:txBody>
          <a:bodyPr>
            <a:normAutofit fontScale="90000"/>
          </a:bodyPr>
          <a:lstStyle/>
          <a:p>
            <a:pPr algn="ctr"/>
            <a:r>
              <a:rPr lang="en-ZA" sz="4000" dirty="0" smtClean="0">
                <a:latin typeface="+mj-lt"/>
              </a:rPr>
              <a:t>PERFORMANCE OVERVIEW CONT…</a:t>
            </a:r>
            <a:br>
              <a:rPr lang="en-ZA" sz="4000" dirty="0" smtClean="0">
                <a:latin typeface="+mj-lt"/>
              </a:rPr>
            </a:br>
            <a:r>
              <a:rPr lang="en-ZA" sz="4000" dirty="0" smtClean="0">
                <a:latin typeface="+mj-lt"/>
              </a:rPr>
              <a:t/>
            </a:r>
            <a:br>
              <a:rPr lang="en-ZA" sz="4000" dirty="0" smtClean="0">
                <a:latin typeface="+mj-lt"/>
              </a:rPr>
            </a:br>
            <a:endParaRPr lang="en-ZA" sz="4000" dirty="0">
              <a:latin typeface="+mj-lt"/>
            </a:endParaRPr>
          </a:p>
        </p:txBody>
      </p:sp>
      <p:sp>
        <p:nvSpPr>
          <p:cNvPr id="6" name="Slide Number Placeholder 3"/>
          <p:cNvSpPr>
            <a:spLocks noGrp="1"/>
          </p:cNvSpPr>
          <p:nvPr>
            <p:ph type="sldNum" sz="quarter" idx="4"/>
          </p:nvPr>
        </p:nvSpPr>
        <p:spPr>
          <a:xfrm>
            <a:off x="8100392" y="6237312"/>
            <a:ext cx="609600" cy="365125"/>
          </a:xfrm>
        </p:spPr>
        <p:txBody>
          <a:bodyPr/>
          <a:lstStyle/>
          <a:p>
            <a:r>
              <a:rPr lang="en-US" sz="1200" dirty="0" smtClean="0"/>
              <a:t>11</a:t>
            </a:r>
            <a:endParaRPr lang="en-ZA" sz="1200" dirty="0" smtClean="0"/>
          </a:p>
        </p:txBody>
      </p:sp>
      <p:sp>
        <p:nvSpPr>
          <p:cNvPr id="3" name="Content Placeholder 2"/>
          <p:cNvSpPr>
            <a:spLocks noGrp="1"/>
          </p:cNvSpPr>
          <p:nvPr>
            <p:ph idx="1"/>
          </p:nvPr>
        </p:nvSpPr>
        <p:spPr>
          <a:xfrm>
            <a:off x="971600" y="1556793"/>
            <a:ext cx="7562800" cy="4386808"/>
          </a:xfrm>
        </p:spPr>
        <p:txBody>
          <a:bodyPr>
            <a:normAutofit/>
          </a:bodyPr>
          <a:lstStyle/>
          <a:p>
            <a:pPr marL="0" indent="0">
              <a:buNone/>
            </a:pPr>
            <a:endParaRPr lang="en-US" sz="1800" dirty="0">
              <a:solidFill>
                <a:schemeClr val="tx1"/>
              </a:solidFill>
              <a:latin typeface="Arial" pitchFamily="34" charset="0"/>
              <a:cs typeface="Arial" pitchFamily="34" charset="0"/>
            </a:endParaRPr>
          </a:p>
          <a:p>
            <a:r>
              <a:rPr lang="en-US" sz="2400" b="0" dirty="0" smtClean="0">
                <a:solidFill>
                  <a:schemeClr val="tx1"/>
                </a:solidFill>
                <a:latin typeface="Arial" pitchFamily="34" charset="0"/>
                <a:cs typeface="Arial" pitchFamily="34" charset="0"/>
              </a:rPr>
              <a:t>The </a:t>
            </a:r>
            <a:r>
              <a:rPr lang="en-US" sz="2400" b="0" dirty="0">
                <a:solidFill>
                  <a:schemeClr val="tx1"/>
                </a:solidFill>
                <a:latin typeface="Arial" pitchFamily="34" charset="0"/>
                <a:cs typeface="Arial" pitchFamily="34" charset="0"/>
              </a:rPr>
              <a:t>entity had projected 4 targets in quarter 3, and only one was achieved and the other three were </a:t>
            </a:r>
            <a:r>
              <a:rPr lang="en-US" sz="2400" b="0" dirty="0" smtClean="0">
                <a:solidFill>
                  <a:schemeClr val="tx1"/>
                </a:solidFill>
                <a:latin typeface="Arial" pitchFamily="34" charset="0"/>
                <a:cs typeface="Arial" pitchFamily="34" charset="0"/>
              </a:rPr>
              <a:t>not </a:t>
            </a:r>
            <a:r>
              <a:rPr lang="en-US" sz="2400" b="0" dirty="0">
                <a:solidFill>
                  <a:schemeClr val="tx1"/>
                </a:solidFill>
                <a:latin typeface="Arial" pitchFamily="34" charset="0"/>
                <a:cs typeface="Arial" pitchFamily="34" charset="0"/>
              </a:rPr>
              <a:t>achieved.  </a:t>
            </a:r>
            <a:endParaRPr lang="en-US" sz="2400" b="0" dirty="0" smtClean="0">
              <a:solidFill>
                <a:schemeClr val="tx1"/>
              </a:solidFill>
              <a:latin typeface="Arial" pitchFamily="34" charset="0"/>
              <a:cs typeface="Arial" pitchFamily="34" charset="0"/>
            </a:endParaRPr>
          </a:p>
          <a:p>
            <a:r>
              <a:rPr lang="en-US" sz="2400" b="0" dirty="0" smtClean="0">
                <a:solidFill>
                  <a:schemeClr val="tx1"/>
                </a:solidFill>
                <a:latin typeface="Arial" pitchFamily="34" charset="0"/>
                <a:cs typeface="Arial" pitchFamily="34" charset="0"/>
              </a:rPr>
              <a:t>one target was affected by the  school holidays</a:t>
            </a:r>
            <a:r>
              <a:rPr lang="en-US" sz="2400" b="0" dirty="0" smtClean="0">
                <a:solidFill>
                  <a:srgbClr val="FF0000"/>
                </a:solidFill>
                <a:latin typeface="Arial" pitchFamily="34" charset="0"/>
                <a:cs typeface="Arial" pitchFamily="34" charset="0"/>
              </a:rPr>
              <a:t>.</a:t>
            </a:r>
          </a:p>
          <a:p>
            <a:r>
              <a:rPr lang="en-US" sz="2400" b="0" dirty="0" smtClean="0">
                <a:solidFill>
                  <a:schemeClr val="tx1"/>
                </a:solidFill>
                <a:latin typeface="Arial" pitchFamily="34" charset="0"/>
                <a:cs typeface="Arial" pitchFamily="34" charset="0"/>
              </a:rPr>
              <a:t>The other two not achieved targets are:  </a:t>
            </a:r>
          </a:p>
          <a:p>
            <a:pPr lvl="1"/>
            <a:r>
              <a:rPr lang="en-US" sz="2000" b="0" dirty="0" smtClean="0">
                <a:solidFill>
                  <a:schemeClr val="tx1"/>
                </a:solidFill>
                <a:latin typeface="Arial" pitchFamily="34" charset="0"/>
                <a:cs typeface="Arial" pitchFamily="34" charset="0"/>
              </a:rPr>
              <a:t>number </a:t>
            </a:r>
            <a:r>
              <a:rPr lang="en-US" sz="2000" b="0" dirty="0">
                <a:solidFill>
                  <a:schemeClr val="tx1"/>
                </a:solidFill>
                <a:latin typeface="Arial" pitchFamily="34" charset="0"/>
                <a:cs typeface="Arial" pitchFamily="34" charset="0"/>
              </a:rPr>
              <a:t>of heritage items received </a:t>
            </a:r>
            <a:r>
              <a:rPr lang="en-US" sz="2000" b="0" dirty="0" smtClean="0">
                <a:solidFill>
                  <a:schemeClr val="tx1"/>
                </a:solidFill>
                <a:latin typeface="Arial" pitchFamily="34" charset="0"/>
                <a:cs typeface="Arial" pitchFamily="34" charset="0"/>
              </a:rPr>
              <a:t>and;</a:t>
            </a:r>
          </a:p>
          <a:p>
            <a:pPr lvl="1"/>
            <a:r>
              <a:rPr lang="en-US" sz="2000" b="0" dirty="0" smtClean="0">
                <a:solidFill>
                  <a:schemeClr val="tx1"/>
                </a:solidFill>
                <a:latin typeface="Arial" pitchFamily="34" charset="0"/>
                <a:cs typeface="Arial" pitchFamily="34" charset="0"/>
              </a:rPr>
              <a:t> </a:t>
            </a:r>
            <a:r>
              <a:rPr lang="en-US" sz="2000" b="0" dirty="0">
                <a:solidFill>
                  <a:schemeClr val="tx1"/>
                </a:solidFill>
                <a:latin typeface="Arial" pitchFamily="34" charset="0"/>
                <a:cs typeface="Arial" pitchFamily="34" charset="0"/>
              </a:rPr>
              <a:t>number of temporary </a:t>
            </a:r>
            <a:r>
              <a:rPr lang="en-US" sz="2000" b="0" dirty="0" smtClean="0">
                <a:solidFill>
                  <a:schemeClr val="tx1"/>
                </a:solidFill>
                <a:latin typeface="Arial" pitchFamily="34" charset="0"/>
                <a:cs typeface="Arial" pitchFamily="34" charset="0"/>
              </a:rPr>
              <a:t>exhibition</a:t>
            </a:r>
          </a:p>
          <a:p>
            <a:pPr marL="0" indent="0">
              <a:buNone/>
            </a:pPr>
            <a:endParaRPr lang="en-US" sz="2400" b="0" dirty="0" smtClean="0">
              <a:solidFill>
                <a:schemeClr val="tx1"/>
              </a:solidFill>
              <a:latin typeface="Arial" pitchFamily="34" charset="0"/>
              <a:cs typeface="Arial" pitchFamily="34" charset="0"/>
            </a:endParaRPr>
          </a:p>
          <a:p>
            <a:endParaRPr lang="en-ZA" sz="1800" dirty="0">
              <a:solidFill>
                <a:schemeClr val="tx1"/>
              </a:solidFill>
              <a:latin typeface="Arial" pitchFamily="34" charset="0"/>
              <a:cs typeface="Arial" pitchFamily="34" charset="0"/>
            </a:endParaRPr>
          </a:p>
          <a:p>
            <a:endParaRPr lang="en-ZA" sz="1800" dirty="0">
              <a:solidFill>
                <a:schemeClr val="tx1"/>
              </a:solidFill>
            </a:endParaRPr>
          </a:p>
        </p:txBody>
      </p:sp>
    </p:spTree>
    <p:extLst>
      <p:ext uri="{BB962C8B-B14F-4D97-AF65-F5344CB8AC3E}">
        <p14:creationId xmlns:p14="http://schemas.microsoft.com/office/powerpoint/2010/main" xmlns="" val="1499817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710952"/>
          </a:xfrm>
        </p:spPr>
        <p:txBody>
          <a:bodyPr>
            <a:normAutofit fontScale="90000"/>
          </a:bodyPr>
          <a:lstStyle/>
          <a:p>
            <a:pPr algn="ctr"/>
            <a:r>
              <a:rPr lang="en-ZA" sz="4000" dirty="0" smtClean="0">
                <a:latin typeface="+mj-lt"/>
              </a:rPr>
              <a:t>PERFORMANCE OVERVIEW OVER THREE YEARS</a:t>
            </a:r>
            <a:endParaRPr lang="en-ZA" sz="4000" dirty="0">
              <a:latin typeface="+mj-lt"/>
            </a:endParaRPr>
          </a:p>
        </p:txBody>
      </p:sp>
      <p:sp>
        <p:nvSpPr>
          <p:cNvPr id="6" name="Slide Number Placeholder 3"/>
          <p:cNvSpPr>
            <a:spLocks noGrp="1"/>
          </p:cNvSpPr>
          <p:nvPr>
            <p:ph type="sldNum" sz="quarter" idx="4"/>
          </p:nvPr>
        </p:nvSpPr>
        <p:spPr>
          <a:xfrm>
            <a:off x="8100392" y="6237312"/>
            <a:ext cx="609600" cy="365125"/>
          </a:xfrm>
        </p:spPr>
        <p:txBody>
          <a:bodyPr/>
          <a:lstStyle/>
          <a:p>
            <a:r>
              <a:rPr lang="en-US" sz="1200" dirty="0" smtClean="0"/>
              <a:t>12</a:t>
            </a:r>
            <a:endParaRPr lang="en-ZA" sz="1200" dirty="0" smtClean="0"/>
          </a:p>
        </p:txBody>
      </p:sp>
      <p:graphicFrame>
        <p:nvGraphicFramePr>
          <p:cNvPr id="7" name="Content Placeholder 3"/>
          <p:cNvGraphicFramePr>
            <a:graphicFrameLocks noGrp="1"/>
          </p:cNvGraphicFramePr>
          <p:nvPr>
            <p:ph idx="1"/>
            <p:extLst>
              <p:ext uri="{D42A27DB-BD31-4B8C-83A1-F6EECF244321}">
                <p14:modId xmlns:p14="http://schemas.microsoft.com/office/powerpoint/2010/main" xmlns="" val="3852533061"/>
              </p:ext>
            </p:extLst>
          </p:nvPr>
        </p:nvGraphicFramePr>
        <p:xfrm>
          <a:off x="323528" y="1988840"/>
          <a:ext cx="7776864" cy="2520279"/>
        </p:xfrm>
        <a:graphic>
          <a:graphicData uri="http://schemas.openxmlformats.org/drawingml/2006/table">
            <a:tbl>
              <a:tblPr firstRow="1" bandRow="1">
                <a:tableStyleId>{5C22544A-7EE6-4342-B048-85BDC9FD1C3A}</a:tableStyleId>
              </a:tblPr>
              <a:tblGrid>
                <a:gridCol w="2232248"/>
                <a:gridCol w="1872208"/>
                <a:gridCol w="1440160"/>
                <a:gridCol w="2232248"/>
              </a:tblGrid>
              <a:tr h="840093">
                <a:tc>
                  <a:txBody>
                    <a:bodyPr/>
                    <a:lstStyle/>
                    <a:p>
                      <a:endParaRPr lang="en-ZA" sz="1800" b="1" dirty="0">
                        <a:latin typeface="Arial" pitchFamily="34" charset="0"/>
                        <a:cs typeface="Arial" pitchFamily="34" charset="0"/>
                      </a:endParaRPr>
                    </a:p>
                  </a:txBody>
                  <a:tcPr>
                    <a:solidFill>
                      <a:schemeClr val="accent6">
                        <a:lumMod val="50000"/>
                      </a:schemeClr>
                    </a:solidFill>
                  </a:tcPr>
                </a:tc>
                <a:tc>
                  <a:txBody>
                    <a:bodyPr/>
                    <a:lstStyle/>
                    <a:p>
                      <a:r>
                        <a:rPr lang="en-ZA" sz="1800" b="1" dirty="0" smtClean="0">
                          <a:latin typeface="Arial" pitchFamily="34" charset="0"/>
                          <a:cs typeface="Arial" pitchFamily="34" charset="0"/>
                        </a:rPr>
                        <a:t>2013/14</a:t>
                      </a:r>
                      <a:endParaRPr lang="en-ZA" sz="1800" b="1" dirty="0">
                        <a:latin typeface="Arial" pitchFamily="34" charset="0"/>
                        <a:cs typeface="Arial" pitchFamily="34" charset="0"/>
                      </a:endParaRPr>
                    </a:p>
                  </a:txBody>
                  <a:tcPr>
                    <a:solidFill>
                      <a:schemeClr val="accent6">
                        <a:lumMod val="50000"/>
                      </a:schemeClr>
                    </a:solidFill>
                  </a:tcPr>
                </a:tc>
                <a:tc>
                  <a:txBody>
                    <a:bodyPr/>
                    <a:lstStyle/>
                    <a:p>
                      <a:r>
                        <a:rPr lang="en-ZA" sz="1800" b="1" dirty="0" smtClean="0">
                          <a:latin typeface="Arial" pitchFamily="34" charset="0"/>
                          <a:cs typeface="Arial" pitchFamily="34" charset="0"/>
                        </a:rPr>
                        <a:t>2014/15</a:t>
                      </a:r>
                      <a:endParaRPr lang="en-ZA" sz="1800" b="1" dirty="0">
                        <a:latin typeface="Arial" pitchFamily="34" charset="0"/>
                        <a:cs typeface="Arial" pitchFamily="34" charset="0"/>
                      </a:endParaRPr>
                    </a:p>
                  </a:txBody>
                  <a:tcPr>
                    <a:solidFill>
                      <a:schemeClr val="accent6">
                        <a:lumMod val="50000"/>
                      </a:schemeClr>
                    </a:solidFill>
                  </a:tcPr>
                </a:tc>
                <a:tc>
                  <a:txBody>
                    <a:bodyPr/>
                    <a:lstStyle/>
                    <a:p>
                      <a:r>
                        <a:rPr lang="en-ZA" sz="1800" b="1" dirty="0" smtClean="0">
                          <a:latin typeface="Arial" pitchFamily="34" charset="0"/>
                          <a:cs typeface="Arial" pitchFamily="34" charset="0"/>
                        </a:rPr>
                        <a:t>2015/16</a:t>
                      </a:r>
                      <a:endParaRPr lang="en-ZA" sz="1800" b="1" dirty="0">
                        <a:latin typeface="Arial" pitchFamily="34" charset="0"/>
                        <a:cs typeface="Arial" pitchFamily="34" charset="0"/>
                      </a:endParaRPr>
                    </a:p>
                  </a:txBody>
                  <a:tcPr>
                    <a:solidFill>
                      <a:schemeClr val="accent6">
                        <a:lumMod val="50000"/>
                      </a:schemeClr>
                    </a:solidFill>
                  </a:tcPr>
                </a:tc>
              </a:tr>
              <a:tr h="840093">
                <a:tc>
                  <a:txBody>
                    <a:bodyPr/>
                    <a:lstStyle/>
                    <a:p>
                      <a:r>
                        <a:rPr lang="en-ZA" sz="1800" b="1" dirty="0" smtClean="0">
                          <a:latin typeface="Arial" pitchFamily="34" charset="0"/>
                          <a:cs typeface="Arial" pitchFamily="34" charset="0"/>
                        </a:rPr>
                        <a:t>Achieved</a:t>
                      </a:r>
                      <a:endParaRPr lang="en-ZA" sz="1800" b="1" dirty="0">
                        <a:latin typeface="Arial" pitchFamily="34" charset="0"/>
                        <a:cs typeface="Arial" pitchFamily="34" charset="0"/>
                      </a:endParaRPr>
                    </a:p>
                  </a:txBody>
                  <a:tcPr>
                    <a:solidFill>
                      <a:schemeClr val="bg2">
                        <a:lumMod val="90000"/>
                      </a:schemeClr>
                    </a:solidFill>
                  </a:tcPr>
                </a:tc>
                <a:tc>
                  <a:txBody>
                    <a:bodyPr/>
                    <a:lstStyle/>
                    <a:p>
                      <a:r>
                        <a:rPr lang="en-US" sz="1800" b="1" dirty="0" smtClean="0">
                          <a:latin typeface="Arial" pitchFamily="34" charset="0"/>
                          <a:cs typeface="Arial" pitchFamily="34" charset="0"/>
                        </a:rPr>
                        <a:t>96%</a:t>
                      </a:r>
                      <a:endParaRPr lang="en-ZA" sz="1800" b="1" dirty="0">
                        <a:latin typeface="Arial" pitchFamily="34" charset="0"/>
                        <a:cs typeface="Arial" pitchFamily="34" charset="0"/>
                      </a:endParaRPr>
                    </a:p>
                  </a:txBody>
                  <a:tcPr>
                    <a:solidFill>
                      <a:schemeClr val="bg2">
                        <a:lumMod val="90000"/>
                      </a:schemeClr>
                    </a:solidFill>
                  </a:tcPr>
                </a:tc>
                <a:tc>
                  <a:txBody>
                    <a:bodyPr/>
                    <a:lstStyle/>
                    <a:p>
                      <a:r>
                        <a:rPr lang="en-US" sz="1800" b="1" dirty="0" smtClean="0">
                          <a:latin typeface="Arial" pitchFamily="34" charset="0"/>
                          <a:cs typeface="Arial" pitchFamily="34" charset="0"/>
                        </a:rPr>
                        <a:t>100%</a:t>
                      </a:r>
                      <a:endParaRPr lang="en-ZA" sz="1800" b="1" dirty="0">
                        <a:latin typeface="Arial" pitchFamily="34" charset="0"/>
                        <a:cs typeface="Arial" pitchFamily="34" charset="0"/>
                      </a:endParaRPr>
                    </a:p>
                  </a:txBody>
                  <a:tcPr>
                    <a:solidFill>
                      <a:schemeClr val="bg2">
                        <a:lumMod val="90000"/>
                      </a:schemeClr>
                    </a:solidFill>
                  </a:tcPr>
                </a:tc>
                <a:tc>
                  <a:txBody>
                    <a:bodyPr/>
                    <a:lstStyle/>
                    <a:p>
                      <a:r>
                        <a:rPr lang="en-US" sz="1800" b="1" dirty="0" smtClean="0">
                          <a:solidFill>
                            <a:schemeClr val="tx1"/>
                          </a:solidFill>
                          <a:latin typeface="Arial" pitchFamily="34" charset="0"/>
                          <a:cs typeface="Arial" pitchFamily="34" charset="0"/>
                        </a:rPr>
                        <a:t>100%</a:t>
                      </a:r>
                      <a:endParaRPr lang="en-ZA" sz="1800" b="1" dirty="0">
                        <a:solidFill>
                          <a:schemeClr val="tx1"/>
                        </a:solidFill>
                        <a:latin typeface="Arial" pitchFamily="34" charset="0"/>
                        <a:cs typeface="Arial" pitchFamily="34" charset="0"/>
                      </a:endParaRPr>
                    </a:p>
                  </a:txBody>
                  <a:tcPr>
                    <a:solidFill>
                      <a:schemeClr val="bg2">
                        <a:lumMod val="90000"/>
                      </a:schemeClr>
                    </a:solidFill>
                  </a:tcPr>
                </a:tc>
              </a:tr>
              <a:tr h="840093">
                <a:tc>
                  <a:txBody>
                    <a:bodyPr/>
                    <a:lstStyle/>
                    <a:p>
                      <a:r>
                        <a:rPr lang="en-ZA" sz="1800" b="1" dirty="0" smtClean="0">
                          <a:latin typeface="Arial" pitchFamily="34" charset="0"/>
                          <a:cs typeface="Arial" pitchFamily="34" charset="0"/>
                        </a:rPr>
                        <a:t>Not achieved</a:t>
                      </a:r>
                      <a:endParaRPr lang="en-ZA" sz="1800" b="1" dirty="0">
                        <a:latin typeface="Arial" pitchFamily="34" charset="0"/>
                        <a:cs typeface="Arial" pitchFamily="34" charset="0"/>
                      </a:endParaRPr>
                    </a:p>
                  </a:txBody>
                  <a:tcPr>
                    <a:solidFill>
                      <a:schemeClr val="bg2">
                        <a:lumMod val="75000"/>
                      </a:schemeClr>
                    </a:solidFill>
                  </a:tcPr>
                </a:tc>
                <a:tc>
                  <a:txBody>
                    <a:bodyPr/>
                    <a:lstStyle/>
                    <a:p>
                      <a:r>
                        <a:rPr lang="en-US" sz="1800" b="1" dirty="0" smtClean="0">
                          <a:latin typeface="Arial" pitchFamily="34" charset="0"/>
                          <a:cs typeface="Arial" pitchFamily="34" charset="0"/>
                        </a:rPr>
                        <a:t>4%</a:t>
                      </a:r>
                      <a:endParaRPr lang="en-ZA" sz="1800" b="1" dirty="0">
                        <a:latin typeface="Arial" pitchFamily="34" charset="0"/>
                        <a:cs typeface="Arial" pitchFamily="34" charset="0"/>
                      </a:endParaRPr>
                    </a:p>
                  </a:txBody>
                  <a:tcPr>
                    <a:solidFill>
                      <a:schemeClr val="bg2">
                        <a:lumMod val="75000"/>
                      </a:schemeClr>
                    </a:solidFill>
                  </a:tcPr>
                </a:tc>
                <a:tc>
                  <a:txBody>
                    <a:bodyPr/>
                    <a:lstStyle/>
                    <a:p>
                      <a:r>
                        <a:rPr lang="en-US" sz="1800" b="1" dirty="0" smtClean="0">
                          <a:latin typeface="Arial" pitchFamily="34" charset="0"/>
                          <a:cs typeface="Arial" pitchFamily="34" charset="0"/>
                        </a:rPr>
                        <a:t>0%</a:t>
                      </a:r>
                      <a:endParaRPr lang="en-ZA" sz="1800" b="1" dirty="0">
                        <a:latin typeface="Arial" pitchFamily="34" charset="0"/>
                        <a:cs typeface="Arial" pitchFamily="34" charset="0"/>
                      </a:endParaRPr>
                    </a:p>
                  </a:txBody>
                  <a:tcPr>
                    <a:solidFill>
                      <a:schemeClr val="bg2">
                        <a:lumMod val="75000"/>
                      </a:schemeClr>
                    </a:solidFill>
                  </a:tcPr>
                </a:tc>
                <a:tc>
                  <a:txBody>
                    <a:bodyPr/>
                    <a:lstStyle/>
                    <a:p>
                      <a:r>
                        <a:rPr lang="en-US" sz="1800" b="1" dirty="0" smtClean="0">
                          <a:latin typeface="Arial" pitchFamily="34" charset="0"/>
                          <a:cs typeface="Arial" pitchFamily="34" charset="0"/>
                        </a:rPr>
                        <a:t>0%</a:t>
                      </a:r>
                      <a:endParaRPr lang="en-ZA" sz="1800" b="1" dirty="0">
                        <a:latin typeface="Arial" pitchFamily="34" charset="0"/>
                        <a:cs typeface="Arial" pitchFamily="34" charset="0"/>
                      </a:endParaRPr>
                    </a:p>
                  </a:txBody>
                  <a:tcPr>
                    <a:solidFill>
                      <a:schemeClr val="bg2">
                        <a:lumMod val="75000"/>
                      </a:schemeClr>
                    </a:solidFill>
                  </a:tcPr>
                </a:tc>
              </a:tr>
            </a:tbl>
          </a:graphicData>
        </a:graphic>
      </p:graphicFrame>
    </p:spTree>
    <p:extLst>
      <p:ext uri="{BB962C8B-B14F-4D97-AF65-F5344CB8AC3E}">
        <p14:creationId xmlns:p14="http://schemas.microsoft.com/office/powerpoint/2010/main" xmlns="" val="34020335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710952"/>
          </a:xfrm>
        </p:spPr>
        <p:txBody>
          <a:bodyPr>
            <a:normAutofit/>
          </a:bodyPr>
          <a:lstStyle/>
          <a:p>
            <a:pPr algn="ctr"/>
            <a:r>
              <a:rPr lang="en-ZA" sz="2000" dirty="0" smtClean="0">
                <a:latin typeface="+mj-lt"/>
              </a:rPr>
              <a:t>INCOME AND EXPENDITURE TRENDS </a:t>
            </a:r>
            <a:endParaRPr lang="en-ZA" sz="2000" dirty="0">
              <a:latin typeface="+mj-lt"/>
            </a:endParaRPr>
          </a:p>
        </p:txBody>
      </p:sp>
      <p:sp>
        <p:nvSpPr>
          <p:cNvPr id="6" name="Slide Number Placeholder 3"/>
          <p:cNvSpPr>
            <a:spLocks noGrp="1"/>
          </p:cNvSpPr>
          <p:nvPr>
            <p:ph type="sldNum" sz="quarter" idx="4"/>
          </p:nvPr>
        </p:nvSpPr>
        <p:spPr>
          <a:xfrm>
            <a:off x="8100392" y="6237312"/>
            <a:ext cx="609600" cy="365125"/>
          </a:xfrm>
        </p:spPr>
        <p:txBody>
          <a:bodyPr/>
          <a:lstStyle/>
          <a:p>
            <a:r>
              <a:rPr lang="en-US" sz="1200" dirty="0" smtClean="0"/>
              <a:t>13</a:t>
            </a:r>
            <a:endParaRPr lang="en-ZA" sz="1200" dirty="0" smtClean="0"/>
          </a:p>
        </p:txBody>
      </p:sp>
      <p:graphicFrame>
        <p:nvGraphicFramePr>
          <p:cNvPr id="8" name="Content Placeholder 5"/>
          <p:cNvGraphicFramePr>
            <a:graphicFrameLocks noGrp="1"/>
          </p:cNvGraphicFramePr>
          <p:nvPr>
            <p:ph idx="1"/>
            <p:extLst>
              <p:ext uri="{D42A27DB-BD31-4B8C-83A1-F6EECF244321}">
                <p14:modId xmlns:p14="http://schemas.microsoft.com/office/powerpoint/2010/main" xmlns="" val="970358150"/>
              </p:ext>
            </p:extLst>
          </p:nvPr>
        </p:nvGraphicFramePr>
        <p:xfrm>
          <a:off x="611560" y="980728"/>
          <a:ext cx="8280920" cy="5138464"/>
        </p:xfrm>
        <a:graphic>
          <a:graphicData uri="http://schemas.openxmlformats.org/drawingml/2006/table">
            <a:tbl>
              <a:tblPr firstRow="1" bandRow="1">
                <a:tableStyleId>{5C22544A-7EE6-4342-B048-85BDC9FD1C3A}</a:tableStyleId>
              </a:tblPr>
              <a:tblGrid>
                <a:gridCol w="3024336"/>
                <a:gridCol w="1152128"/>
                <a:gridCol w="1080120"/>
                <a:gridCol w="1368152"/>
                <a:gridCol w="1656184"/>
              </a:tblGrid>
              <a:tr h="230152">
                <a:tc>
                  <a:txBody>
                    <a:bodyPr/>
                    <a:lstStyle/>
                    <a:p>
                      <a:pPr algn="r"/>
                      <a:endParaRPr lang="en-ZA" sz="1800" b="1" dirty="0">
                        <a:latin typeface="Arial" pitchFamily="34" charset="0"/>
                        <a:cs typeface="Arial" pitchFamily="34" charset="0"/>
                      </a:endParaRPr>
                    </a:p>
                  </a:txBody>
                  <a:tcPr>
                    <a:solidFill>
                      <a:schemeClr val="accent6">
                        <a:lumMod val="50000"/>
                      </a:schemeClr>
                    </a:solidFill>
                  </a:tcPr>
                </a:tc>
                <a:tc>
                  <a:txBody>
                    <a:bodyPr/>
                    <a:lstStyle/>
                    <a:p>
                      <a:pPr algn="r"/>
                      <a:r>
                        <a:rPr lang="en-ZA" sz="1800" b="1" dirty="0" smtClean="0">
                          <a:latin typeface="Arial" pitchFamily="34" charset="0"/>
                          <a:cs typeface="Arial" pitchFamily="34" charset="0"/>
                        </a:rPr>
                        <a:t>2013/14</a:t>
                      </a:r>
                      <a:endParaRPr lang="en-ZA" sz="1800" b="1" dirty="0">
                        <a:latin typeface="Arial" pitchFamily="34" charset="0"/>
                        <a:cs typeface="Arial" pitchFamily="34" charset="0"/>
                      </a:endParaRPr>
                    </a:p>
                  </a:txBody>
                  <a:tcPr>
                    <a:solidFill>
                      <a:schemeClr val="accent6">
                        <a:lumMod val="50000"/>
                      </a:schemeClr>
                    </a:solidFill>
                  </a:tcPr>
                </a:tc>
                <a:tc>
                  <a:txBody>
                    <a:bodyPr/>
                    <a:lstStyle/>
                    <a:p>
                      <a:pPr algn="r"/>
                      <a:r>
                        <a:rPr lang="en-ZA" sz="1800" b="1" dirty="0" smtClean="0">
                          <a:latin typeface="Arial" pitchFamily="34" charset="0"/>
                          <a:cs typeface="Arial" pitchFamily="34" charset="0"/>
                        </a:rPr>
                        <a:t>2014/15</a:t>
                      </a:r>
                      <a:endParaRPr lang="en-ZA" sz="1800" b="1" dirty="0">
                        <a:latin typeface="Arial" pitchFamily="34" charset="0"/>
                        <a:cs typeface="Arial" pitchFamily="34" charset="0"/>
                      </a:endParaRPr>
                    </a:p>
                  </a:txBody>
                  <a:tcPr>
                    <a:solidFill>
                      <a:schemeClr val="accent6">
                        <a:lumMod val="5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smtClean="0">
                          <a:latin typeface="Arial" pitchFamily="34" charset="0"/>
                          <a:cs typeface="Arial" pitchFamily="34" charset="0"/>
                        </a:rPr>
                        <a:t>2015/16</a:t>
                      </a:r>
                    </a:p>
                    <a:p>
                      <a:pPr algn="r"/>
                      <a:endParaRPr lang="en-ZA" sz="1800" b="1" dirty="0">
                        <a:latin typeface="Arial" pitchFamily="34" charset="0"/>
                        <a:cs typeface="Arial" pitchFamily="34" charset="0"/>
                      </a:endParaRPr>
                    </a:p>
                  </a:txBody>
                  <a:tcPr>
                    <a:solidFill>
                      <a:schemeClr val="accent6">
                        <a:lumMod val="50000"/>
                      </a:schemeClr>
                    </a:solidFill>
                  </a:tcPr>
                </a:tc>
                <a:tc>
                  <a:txBody>
                    <a:bodyPr/>
                    <a:lstStyle/>
                    <a:p>
                      <a:pPr algn="l"/>
                      <a:r>
                        <a:rPr lang="en-ZA" sz="1800" b="1" dirty="0" smtClean="0">
                          <a:latin typeface="Arial" pitchFamily="34" charset="0"/>
                          <a:cs typeface="Arial" pitchFamily="34" charset="0"/>
                        </a:rPr>
                        <a:t>2016/17 (end of </a:t>
                      </a:r>
                      <a:r>
                        <a:rPr lang="en-ZA" sz="1800" b="1" baseline="0" dirty="0" smtClean="0">
                          <a:latin typeface="Arial" pitchFamily="34" charset="0"/>
                          <a:cs typeface="Arial" pitchFamily="34" charset="0"/>
                        </a:rPr>
                        <a:t>quarter 3)</a:t>
                      </a:r>
                      <a:endParaRPr lang="en-ZA" sz="1800" b="1" dirty="0">
                        <a:latin typeface="Arial" pitchFamily="34" charset="0"/>
                        <a:cs typeface="Arial" pitchFamily="34" charset="0"/>
                      </a:endParaRPr>
                    </a:p>
                  </a:txBody>
                  <a:tcPr>
                    <a:solidFill>
                      <a:schemeClr val="accent6">
                        <a:lumMod val="50000"/>
                      </a:schemeClr>
                    </a:solidFill>
                  </a:tcPr>
                </a:tc>
              </a:tr>
              <a:tr h="662200">
                <a:tc>
                  <a:txBody>
                    <a:bodyPr/>
                    <a:lstStyle/>
                    <a:p>
                      <a:pPr algn="r"/>
                      <a:endParaRPr lang="en-ZA" sz="1800" b="1" dirty="0">
                        <a:latin typeface="Arial" pitchFamily="34" charset="0"/>
                        <a:cs typeface="Arial" pitchFamily="34" charset="0"/>
                      </a:endParaRP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smtClean="0">
                          <a:latin typeface="Arial" pitchFamily="34" charset="0"/>
                          <a:cs typeface="Arial" pitchFamily="34" charset="0"/>
                        </a:rPr>
                        <a:t>R’000</a:t>
                      </a: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smtClean="0">
                          <a:latin typeface="Arial" pitchFamily="34" charset="0"/>
                          <a:cs typeface="Arial" pitchFamily="34" charset="0"/>
                        </a:rPr>
                        <a:t>R’000</a:t>
                      </a:r>
                    </a:p>
                    <a:p>
                      <a:pPr algn="r"/>
                      <a:endParaRPr lang="en-ZA" sz="1800" b="1" dirty="0">
                        <a:latin typeface="Arial" pitchFamily="34" charset="0"/>
                        <a:cs typeface="Arial" pitchFamily="34" charset="0"/>
                      </a:endParaRP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smtClean="0">
                          <a:latin typeface="Arial" pitchFamily="34" charset="0"/>
                          <a:cs typeface="Arial" pitchFamily="34" charset="0"/>
                        </a:rPr>
                        <a:t>R’000</a:t>
                      </a:r>
                    </a:p>
                    <a:p>
                      <a:pPr algn="r"/>
                      <a:endParaRPr lang="en-ZA" sz="1800" b="1" dirty="0">
                        <a:latin typeface="Arial" pitchFamily="34" charset="0"/>
                        <a:cs typeface="Arial" pitchFamily="34" charset="0"/>
                      </a:endParaRP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smtClean="0">
                          <a:latin typeface="Arial" pitchFamily="34" charset="0"/>
                          <a:cs typeface="Arial" pitchFamily="34" charset="0"/>
                        </a:rPr>
                        <a:t>R’000</a:t>
                      </a:r>
                    </a:p>
                    <a:p>
                      <a:pPr algn="r"/>
                      <a:endParaRPr lang="en-ZA" sz="1800" b="1" dirty="0">
                        <a:latin typeface="Arial" pitchFamily="34" charset="0"/>
                        <a:cs typeface="Arial" pitchFamily="34" charset="0"/>
                      </a:endParaRPr>
                    </a:p>
                  </a:txBody>
                  <a:tcPr>
                    <a:solidFill>
                      <a:schemeClr val="bg2">
                        <a:lumMod val="90000"/>
                      </a:schemeClr>
                    </a:solidFill>
                  </a:tcPr>
                </a:tc>
              </a:tr>
              <a:tr h="444073">
                <a:tc>
                  <a:txBody>
                    <a:bodyPr/>
                    <a:lstStyle/>
                    <a:p>
                      <a:r>
                        <a:rPr lang="en-ZA" sz="1800" b="1" dirty="0" smtClean="0">
                          <a:latin typeface="Arial" pitchFamily="34" charset="0"/>
                          <a:cs typeface="Arial" pitchFamily="34" charset="0"/>
                        </a:rPr>
                        <a:t>Income </a:t>
                      </a:r>
                      <a:endParaRPr lang="en-ZA" sz="1800" b="1" dirty="0">
                        <a:latin typeface="Arial" pitchFamily="34" charset="0"/>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13,160</a:t>
                      </a:r>
                      <a:endParaRPr lang="en-ZA" sz="1800" b="1" dirty="0">
                        <a:latin typeface="Arial" pitchFamily="34" charset="0"/>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20 623</a:t>
                      </a:r>
                      <a:endParaRPr lang="en-ZA" sz="1800" b="1" dirty="0">
                        <a:latin typeface="Arial" pitchFamily="34" charset="0"/>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13 928</a:t>
                      </a:r>
                      <a:endParaRPr lang="en-ZA" sz="1800" b="1" dirty="0">
                        <a:latin typeface="Arial" pitchFamily="34" charset="0"/>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9 302</a:t>
                      </a:r>
                      <a:endParaRPr lang="en-ZA" sz="1800" b="1" dirty="0">
                        <a:latin typeface="Arial" pitchFamily="34" charset="0"/>
                        <a:cs typeface="Arial" pitchFamily="34" charset="0"/>
                      </a:endParaRPr>
                    </a:p>
                  </a:txBody>
                  <a:tcPr>
                    <a:solidFill>
                      <a:schemeClr val="bg2">
                        <a:lumMod val="75000"/>
                      </a:schemeClr>
                    </a:solidFill>
                  </a:tcPr>
                </a:tc>
              </a:tr>
              <a:tr h="608949">
                <a:tc>
                  <a:txBody>
                    <a:bodyPr/>
                    <a:lstStyle/>
                    <a:p>
                      <a:r>
                        <a:rPr lang="en-ZA" sz="1800" b="0" dirty="0" smtClean="0">
                          <a:latin typeface="Arial" pitchFamily="34" charset="0"/>
                          <a:cs typeface="Arial" pitchFamily="34" charset="0"/>
                        </a:rPr>
                        <a:t>Government</a:t>
                      </a:r>
                      <a:r>
                        <a:rPr lang="en-ZA" sz="1800" b="0" baseline="0" dirty="0" smtClean="0">
                          <a:latin typeface="Arial" pitchFamily="34" charset="0"/>
                          <a:cs typeface="Arial" pitchFamily="34" charset="0"/>
                        </a:rPr>
                        <a:t> Grant </a:t>
                      </a:r>
                      <a:endParaRPr lang="en-ZA" sz="1800" b="0" dirty="0">
                        <a:latin typeface="Arial" pitchFamily="34" charset="0"/>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0" dirty="0" smtClean="0">
                          <a:latin typeface="Arial" pitchFamily="34" charset="0"/>
                          <a:cs typeface="Arial" pitchFamily="34" charset="0"/>
                        </a:rPr>
                        <a:t>8 022</a:t>
                      </a:r>
                      <a:endParaRPr lang="en-ZA" sz="1800" b="0" dirty="0">
                        <a:latin typeface="Arial" pitchFamily="34" charset="0"/>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0" dirty="0" smtClean="0">
                          <a:latin typeface="Arial" pitchFamily="34" charset="0"/>
                          <a:cs typeface="Arial" pitchFamily="34" charset="0"/>
                        </a:rPr>
                        <a:t>8 613</a:t>
                      </a:r>
                      <a:endParaRPr lang="en-ZA" sz="1800" b="0" dirty="0">
                        <a:latin typeface="Arial" pitchFamily="34" charset="0"/>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0" dirty="0" smtClean="0">
                          <a:latin typeface="Arial" pitchFamily="34" charset="0"/>
                          <a:cs typeface="Arial" pitchFamily="34" charset="0"/>
                        </a:rPr>
                        <a:t>9 121</a:t>
                      </a:r>
                      <a:endParaRPr lang="en-ZA" sz="1800" b="0" dirty="0">
                        <a:latin typeface="Arial" pitchFamily="34" charset="0"/>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0" dirty="0" smtClean="0">
                          <a:latin typeface="Arial" pitchFamily="34" charset="0"/>
                          <a:cs typeface="Arial" pitchFamily="34" charset="0"/>
                        </a:rPr>
                        <a:t>7 204</a:t>
                      </a:r>
                      <a:endParaRPr lang="en-ZA" sz="1800" b="0" dirty="0">
                        <a:latin typeface="Arial" pitchFamily="34" charset="0"/>
                        <a:cs typeface="Arial" pitchFamily="34" charset="0"/>
                      </a:endParaRPr>
                    </a:p>
                  </a:txBody>
                  <a:tcPr>
                    <a:solidFill>
                      <a:schemeClr val="bg2">
                        <a:lumMod val="75000"/>
                      </a:schemeClr>
                    </a:solidFill>
                  </a:tcPr>
                </a:tc>
              </a:tr>
              <a:tr h="430890">
                <a:tc>
                  <a:txBody>
                    <a:bodyPr/>
                    <a:lstStyle/>
                    <a:p>
                      <a:r>
                        <a:rPr lang="en-US" sz="1800" b="0" dirty="0" smtClean="0">
                          <a:solidFill>
                            <a:schemeClr val="tx1"/>
                          </a:solidFill>
                          <a:latin typeface="Arial" pitchFamily="34" charset="0"/>
                          <a:cs typeface="Arial" pitchFamily="34" charset="0"/>
                        </a:rPr>
                        <a:t>Infrastructure grant </a:t>
                      </a:r>
                      <a:r>
                        <a:rPr lang="en-US" sz="1800" b="1" dirty="0" smtClean="0">
                          <a:solidFill>
                            <a:srgbClr val="FF0000"/>
                          </a:solidFill>
                          <a:latin typeface="Arial" pitchFamily="34" charset="0"/>
                          <a:cs typeface="Arial" pitchFamily="34" charset="0"/>
                        </a:rPr>
                        <a:t>note 1</a:t>
                      </a:r>
                      <a:endParaRPr lang="en-ZA" sz="1800" b="1" dirty="0">
                        <a:solidFill>
                          <a:srgbClr val="FF0000"/>
                        </a:solidFill>
                        <a:latin typeface="Arial" pitchFamily="34" charset="0"/>
                        <a:cs typeface="Arial" pitchFamily="34" charset="0"/>
                      </a:endParaRPr>
                    </a:p>
                  </a:txBody>
                  <a:tcPr>
                    <a:solidFill>
                      <a:schemeClr val="bg2">
                        <a:lumMod val="75000"/>
                      </a:schemeClr>
                    </a:solidFill>
                  </a:tcPr>
                </a:tc>
                <a:tc>
                  <a:txBody>
                    <a:bodyPr/>
                    <a:lstStyle/>
                    <a:p>
                      <a:pPr algn="r"/>
                      <a:endParaRPr lang="en-ZA" sz="1800" b="0" dirty="0">
                        <a:latin typeface="Arial" pitchFamily="34" charset="0"/>
                        <a:cs typeface="Arial" pitchFamily="34" charset="0"/>
                      </a:endParaRPr>
                    </a:p>
                  </a:txBody>
                  <a:tcPr>
                    <a:solidFill>
                      <a:schemeClr val="bg2">
                        <a:lumMod val="75000"/>
                      </a:schemeClr>
                    </a:solidFill>
                  </a:tcPr>
                </a:tc>
                <a:tc>
                  <a:txBody>
                    <a:bodyPr/>
                    <a:lstStyle/>
                    <a:p>
                      <a:pPr algn="r"/>
                      <a:endParaRPr lang="en-ZA" sz="1800" b="0" dirty="0">
                        <a:latin typeface="Arial" pitchFamily="34" charset="0"/>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ZA" sz="1800" b="0" dirty="0">
                        <a:latin typeface="Arial" pitchFamily="34" charset="0"/>
                        <a:cs typeface="Arial" pitchFamily="34" charset="0"/>
                      </a:endParaRPr>
                    </a:p>
                  </a:txBody>
                  <a:tcPr>
                    <a:solidFill>
                      <a:schemeClr val="bg2">
                        <a:lumMod val="75000"/>
                      </a:schemeClr>
                    </a:solidFill>
                  </a:tcPr>
                </a:tc>
                <a:tc>
                  <a:txBody>
                    <a:bodyPr/>
                    <a:lstStyle/>
                    <a:p>
                      <a:pPr algn="r"/>
                      <a:r>
                        <a:rPr lang="en-US" sz="1800" b="0" dirty="0" smtClean="0">
                          <a:latin typeface="Arial" pitchFamily="34" charset="0"/>
                          <a:cs typeface="Arial" pitchFamily="34" charset="0"/>
                        </a:rPr>
                        <a:t>1 665</a:t>
                      </a:r>
                      <a:endParaRPr lang="en-ZA" sz="1800" b="0" dirty="0">
                        <a:latin typeface="Arial" pitchFamily="34" charset="0"/>
                        <a:cs typeface="Arial" pitchFamily="34" charset="0"/>
                      </a:endParaRPr>
                    </a:p>
                  </a:txBody>
                  <a:tcPr>
                    <a:solidFill>
                      <a:schemeClr val="bg2">
                        <a:lumMod val="75000"/>
                      </a:schemeClr>
                    </a:solidFill>
                  </a:tcPr>
                </a:tc>
              </a:tr>
              <a:tr h="504056">
                <a:tc>
                  <a:txBody>
                    <a:bodyPr/>
                    <a:lstStyle/>
                    <a:p>
                      <a:r>
                        <a:rPr lang="en-ZA" sz="1800" b="0" dirty="0" smtClean="0">
                          <a:latin typeface="Arial" pitchFamily="34" charset="0"/>
                          <a:cs typeface="Arial" pitchFamily="34" charset="0"/>
                        </a:rPr>
                        <a:t>Own Income</a:t>
                      </a:r>
                      <a:r>
                        <a:rPr lang="en-ZA" sz="1800" b="0" baseline="0" dirty="0" smtClean="0">
                          <a:latin typeface="Arial" pitchFamily="34" charset="0"/>
                          <a:cs typeface="Arial" pitchFamily="34" charset="0"/>
                        </a:rPr>
                        <a:t> </a:t>
                      </a:r>
                      <a:r>
                        <a:rPr lang="en-ZA" sz="1800" b="1" baseline="0" dirty="0" smtClean="0">
                          <a:solidFill>
                            <a:srgbClr val="FF0000"/>
                          </a:solidFill>
                          <a:latin typeface="Arial" pitchFamily="34" charset="0"/>
                          <a:cs typeface="Arial" pitchFamily="34" charset="0"/>
                        </a:rPr>
                        <a:t>note 1</a:t>
                      </a:r>
                      <a:endParaRPr lang="en-ZA" sz="1800" b="1" dirty="0">
                        <a:solidFill>
                          <a:srgbClr val="FF0000"/>
                        </a:solidFill>
                        <a:latin typeface="Arial" pitchFamily="34" charset="0"/>
                        <a:cs typeface="Arial" pitchFamily="34" charset="0"/>
                      </a:endParaRPr>
                    </a:p>
                  </a:txBody>
                  <a:tcPr>
                    <a:solidFill>
                      <a:schemeClr val="bg2">
                        <a:lumMod val="75000"/>
                      </a:schemeClr>
                    </a:solidFill>
                  </a:tcPr>
                </a:tc>
                <a:tc>
                  <a:txBody>
                    <a:bodyPr/>
                    <a:lstStyle/>
                    <a:p>
                      <a:pPr algn="r"/>
                      <a:r>
                        <a:rPr lang="en-US" sz="1800" b="0" dirty="0" smtClean="0">
                          <a:latin typeface="Arial" pitchFamily="34" charset="0"/>
                          <a:cs typeface="Arial" pitchFamily="34" charset="0"/>
                        </a:rPr>
                        <a:t>3</a:t>
                      </a:r>
                      <a:r>
                        <a:rPr lang="en-US" sz="1800" b="0" baseline="0" dirty="0" smtClean="0">
                          <a:latin typeface="Arial" pitchFamily="34" charset="0"/>
                          <a:cs typeface="Arial" pitchFamily="34" charset="0"/>
                        </a:rPr>
                        <a:t> 243</a:t>
                      </a:r>
                      <a:endParaRPr lang="en-ZA" sz="1800" b="0" dirty="0">
                        <a:latin typeface="Arial" pitchFamily="34" charset="0"/>
                        <a:cs typeface="Arial" pitchFamily="34" charset="0"/>
                      </a:endParaRPr>
                    </a:p>
                  </a:txBody>
                  <a:tcPr>
                    <a:solidFill>
                      <a:schemeClr val="bg2">
                        <a:lumMod val="75000"/>
                      </a:schemeClr>
                    </a:solidFill>
                  </a:tcPr>
                </a:tc>
                <a:tc>
                  <a:txBody>
                    <a:bodyPr/>
                    <a:lstStyle/>
                    <a:p>
                      <a:pPr algn="r"/>
                      <a:r>
                        <a:rPr lang="en-US" sz="1800" b="0" dirty="0" smtClean="0">
                          <a:latin typeface="Arial" pitchFamily="34" charset="0"/>
                          <a:cs typeface="Arial" pitchFamily="34" charset="0"/>
                        </a:rPr>
                        <a:t>12 010</a:t>
                      </a:r>
                      <a:endParaRPr lang="en-ZA" sz="1800" b="0" dirty="0">
                        <a:latin typeface="Arial" pitchFamily="34" charset="0"/>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0" dirty="0" smtClean="0">
                          <a:latin typeface="Arial" pitchFamily="34" charset="0"/>
                          <a:cs typeface="Arial" pitchFamily="34" charset="0"/>
                        </a:rPr>
                        <a:t>4 807</a:t>
                      </a:r>
                      <a:endParaRPr lang="en-ZA" sz="1800" b="0" dirty="0">
                        <a:latin typeface="Arial" pitchFamily="34" charset="0"/>
                        <a:cs typeface="Arial" pitchFamily="34" charset="0"/>
                      </a:endParaRPr>
                    </a:p>
                  </a:txBody>
                  <a:tcPr>
                    <a:solidFill>
                      <a:schemeClr val="bg2">
                        <a:lumMod val="75000"/>
                      </a:schemeClr>
                    </a:solidFill>
                  </a:tcPr>
                </a:tc>
                <a:tc>
                  <a:txBody>
                    <a:bodyPr/>
                    <a:lstStyle/>
                    <a:p>
                      <a:pPr algn="r"/>
                      <a:r>
                        <a:rPr lang="en-US" sz="1800" b="0" dirty="0" smtClean="0">
                          <a:latin typeface="Arial" pitchFamily="34" charset="0"/>
                          <a:cs typeface="Arial" pitchFamily="34" charset="0"/>
                        </a:rPr>
                        <a:t>433</a:t>
                      </a:r>
                    </a:p>
                    <a:p>
                      <a:pPr algn="r"/>
                      <a:endParaRPr lang="en-ZA" sz="1800" b="0" dirty="0">
                        <a:latin typeface="Arial" pitchFamily="34" charset="0"/>
                        <a:cs typeface="Arial" pitchFamily="34" charset="0"/>
                      </a:endParaRPr>
                    </a:p>
                  </a:txBody>
                  <a:tcPr>
                    <a:solidFill>
                      <a:schemeClr val="bg2">
                        <a:lumMod val="75000"/>
                      </a:schemeClr>
                    </a:solidFill>
                  </a:tcPr>
                </a:tc>
              </a:tr>
              <a:tr h="383656">
                <a:tc>
                  <a:txBody>
                    <a:bodyPr/>
                    <a:lstStyle/>
                    <a:p>
                      <a:r>
                        <a:rPr lang="en-ZA" sz="1800" b="1" dirty="0" smtClean="0">
                          <a:latin typeface="Arial" pitchFamily="34" charset="0"/>
                          <a:cs typeface="Arial" pitchFamily="34" charset="0"/>
                        </a:rPr>
                        <a:t>Expenditure </a:t>
                      </a:r>
                      <a:endParaRPr lang="en-ZA" sz="1800" b="1" dirty="0">
                        <a:solidFill>
                          <a:srgbClr val="FF0000"/>
                        </a:solidFill>
                        <a:latin typeface="Arial" pitchFamily="34" charset="0"/>
                        <a:cs typeface="Arial" pitchFamily="34" charset="0"/>
                      </a:endParaRPr>
                    </a:p>
                  </a:txBody>
                  <a:tcPr>
                    <a:solidFill>
                      <a:schemeClr val="bg2">
                        <a:lumMod val="90000"/>
                      </a:schemeClr>
                    </a:solidFill>
                  </a:tcPr>
                </a:tc>
                <a:tc>
                  <a:txBody>
                    <a:bodyPr/>
                    <a:lstStyle/>
                    <a:p>
                      <a:pPr algn="r"/>
                      <a:r>
                        <a:rPr lang="en-US" sz="1800" b="1" dirty="0" smtClean="0">
                          <a:latin typeface="Arial" pitchFamily="34" charset="0"/>
                          <a:cs typeface="Arial" pitchFamily="34" charset="0"/>
                        </a:rPr>
                        <a:t>12</a:t>
                      </a:r>
                      <a:r>
                        <a:rPr lang="en-US" sz="1800" b="1" baseline="0" dirty="0" smtClean="0">
                          <a:latin typeface="Arial" pitchFamily="34" charset="0"/>
                          <a:cs typeface="Arial" pitchFamily="34" charset="0"/>
                        </a:rPr>
                        <a:t> 427</a:t>
                      </a:r>
                      <a:endParaRPr lang="en-ZA" sz="1800" b="1" dirty="0">
                        <a:latin typeface="Arial" pitchFamily="34" charset="0"/>
                        <a:cs typeface="Arial" pitchFamily="34" charset="0"/>
                      </a:endParaRPr>
                    </a:p>
                  </a:txBody>
                  <a:tcPr>
                    <a:solidFill>
                      <a:schemeClr val="bg2">
                        <a:lumMod val="90000"/>
                      </a:schemeClr>
                    </a:solidFill>
                  </a:tcPr>
                </a:tc>
                <a:tc>
                  <a:txBody>
                    <a:bodyPr/>
                    <a:lstStyle/>
                    <a:p>
                      <a:pPr algn="r"/>
                      <a:r>
                        <a:rPr lang="en-US" sz="1800" b="1" dirty="0" smtClean="0">
                          <a:latin typeface="Arial" pitchFamily="34" charset="0"/>
                          <a:cs typeface="Arial" pitchFamily="34" charset="0"/>
                        </a:rPr>
                        <a:t>20 170</a:t>
                      </a:r>
                      <a:endParaRPr lang="en-ZA" sz="1800" b="1" dirty="0">
                        <a:latin typeface="Arial" pitchFamily="34" charset="0"/>
                        <a:cs typeface="Arial" pitchFamily="34" charset="0"/>
                      </a:endParaRPr>
                    </a:p>
                  </a:txBody>
                  <a:tcPr>
                    <a:solidFill>
                      <a:schemeClr val="bg2">
                        <a:lumMod val="90000"/>
                      </a:schemeClr>
                    </a:solidFill>
                  </a:tcPr>
                </a:tc>
                <a:tc>
                  <a:txBody>
                    <a:bodyPr/>
                    <a:lstStyle/>
                    <a:p>
                      <a:pPr algn="r"/>
                      <a:r>
                        <a:rPr lang="en-US" sz="1800" b="1" dirty="0" smtClean="0">
                          <a:latin typeface="Arial" pitchFamily="34" charset="0"/>
                          <a:cs typeface="Arial" pitchFamily="34" charset="0"/>
                        </a:rPr>
                        <a:t>14 126</a:t>
                      </a:r>
                    </a:p>
                  </a:txBody>
                  <a:tcPr>
                    <a:solidFill>
                      <a:schemeClr val="bg2">
                        <a:lumMod val="90000"/>
                      </a:schemeClr>
                    </a:solidFill>
                  </a:tcPr>
                </a:tc>
                <a:tc>
                  <a:txBody>
                    <a:bodyPr/>
                    <a:lstStyle/>
                    <a:p>
                      <a:pPr algn="r"/>
                      <a:r>
                        <a:rPr lang="en-US" sz="1800" b="1" dirty="0" smtClean="0">
                          <a:latin typeface="Arial" pitchFamily="34" charset="0"/>
                          <a:cs typeface="Arial" pitchFamily="34" charset="0"/>
                        </a:rPr>
                        <a:t>9</a:t>
                      </a:r>
                      <a:r>
                        <a:rPr lang="en-US" sz="1800" b="1" baseline="0" dirty="0" smtClean="0">
                          <a:latin typeface="Arial" pitchFamily="34" charset="0"/>
                          <a:cs typeface="Arial" pitchFamily="34" charset="0"/>
                        </a:rPr>
                        <a:t> 924 </a:t>
                      </a:r>
                      <a:endParaRPr lang="en-ZA" sz="1800" b="1" dirty="0">
                        <a:latin typeface="Arial" pitchFamily="34" charset="0"/>
                        <a:cs typeface="Arial" pitchFamily="34" charset="0"/>
                      </a:endParaRPr>
                    </a:p>
                  </a:txBody>
                  <a:tcPr>
                    <a:solidFill>
                      <a:schemeClr val="bg2">
                        <a:lumMod val="90000"/>
                      </a:schemeClr>
                    </a:solidFill>
                  </a:tcPr>
                </a:tc>
              </a:tr>
              <a:tr h="383656">
                <a:tc>
                  <a:txBody>
                    <a:bodyPr/>
                    <a:lstStyle/>
                    <a:p>
                      <a:r>
                        <a:rPr lang="en-ZA" sz="1800" b="1" dirty="0" smtClean="0">
                          <a:latin typeface="Arial" pitchFamily="34" charset="0"/>
                          <a:cs typeface="Arial" pitchFamily="34" charset="0"/>
                        </a:rPr>
                        <a:t>Surplus/(Deficit)</a:t>
                      </a:r>
                      <a:endParaRPr lang="en-ZA" sz="1800" b="1" dirty="0">
                        <a:latin typeface="Arial" pitchFamily="34" charset="0"/>
                        <a:cs typeface="Arial" pitchFamily="34" charset="0"/>
                      </a:endParaRPr>
                    </a:p>
                  </a:txBody>
                  <a:tcPr>
                    <a:solidFill>
                      <a:schemeClr val="bg2">
                        <a:lumMod val="75000"/>
                      </a:schemeClr>
                    </a:solidFill>
                  </a:tcPr>
                </a:tc>
                <a:tc>
                  <a:txBody>
                    <a:bodyPr/>
                    <a:lstStyle/>
                    <a:p>
                      <a:pPr algn="r"/>
                      <a:r>
                        <a:rPr lang="en-US" sz="1800" b="1" dirty="0" smtClean="0">
                          <a:solidFill>
                            <a:schemeClr val="tx1"/>
                          </a:solidFill>
                          <a:latin typeface="Arial" pitchFamily="34" charset="0"/>
                          <a:cs typeface="Arial" pitchFamily="34" charset="0"/>
                        </a:rPr>
                        <a:t>222</a:t>
                      </a:r>
                      <a:endParaRPr lang="en-ZA" sz="1800" b="1" dirty="0">
                        <a:solidFill>
                          <a:schemeClr val="tx1"/>
                        </a:solidFill>
                        <a:latin typeface="Arial" pitchFamily="34" charset="0"/>
                        <a:cs typeface="Arial" pitchFamily="34" charset="0"/>
                      </a:endParaRPr>
                    </a:p>
                  </a:txBody>
                  <a:tcPr>
                    <a:solidFill>
                      <a:schemeClr val="bg2">
                        <a:lumMod val="75000"/>
                      </a:schemeClr>
                    </a:solidFill>
                  </a:tcPr>
                </a:tc>
                <a:tc>
                  <a:txBody>
                    <a:bodyPr/>
                    <a:lstStyle/>
                    <a:p>
                      <a:pPr algn="r"/>
                      <a:r>
                        <a:rPr lang="en-US" sz="1800" b="1" dirty="0" smtClean="0">
                          <a:solidFill>
                            <a:schemeClr val="tx1"/>
                          </a:solidFill>
                          <a:latin typeface="Arial" pitchFamily="34" charset="0"/>
                          <a:cs typeface="Arial" pitchFamily="34" charset="0"/>
                        </a:rPr>
                        <a:t>117</a:t>
                      </a:r>
                      <a:endParaRPr lang="en-ZA" sz="1800" b="1" dirty="0">
                        <a:solidFill>
                          <a:schemeClr val="tx1"/>
                        </a:solidFill>
                        <a:latin typeface="Arial" pitchFamily="34" charset="0"/>
                        <a:cs typeface="Arial" pitchFamily="34" charset="0"/>
                      </a:endParaRPr>
                    </a:p>
                  </a:txBody>
                  <a:tcPr>
                    <a:solidFill>
                      <a:schemeClr val="bg2">
                        <a:lumMod val="75000"/>
                      </a:schemeClr>
                    </a:solidFill>
                  </a:tcPr>
                </a:tc>
                <a:tc>
                  <a:txBody>
                    <a:bodyPr/>
                    <a:lstStyle/>
                    <a:p>
                      <a:pPr algn="r"/>
                      <a:r>
                        <a:rPr lang="en-US" sz="1800" b="1" dirty="0" smtClean="0">
                          <a:solidFill>
                            <a:schemeClr val="tx1"/>
                          </a:solidFill>
                          <a:latin typeface="Arial" pitchFamily="34" charset="0"/>
                          <a:cs typeface="Arial" pitchFamily="34" charset="0"/>
                        </a:rPr>
                        <a:t>(1 770)</a:t>
                      </a:r>
                      <a:endParaRPr lang="en-ZA" sz="1800" b="1" dirty="0">
                        <a:solidFill>
                          <a:schemeClr val="tx1"/>
                        </a:solidFill>
                        <a:latin typeface="Arial" pitchFamily="34" charset="0"/>
                        <a:cs typeface="Arial" pitchFamily="34" charset="0"/>
                      </a:endParaRPr>
                    </a:p>
                  </a:txBody>
                  <a:tcPr>
                    <a:solidFill>
                      <a:schemeClr val="bg2">
                        <a:lumMod val="75000"/>
                      </a:schemeClr>
                    </a:solidFill>
                  </a:tcPr>
                </a:tc>
                <a:tc>
                  <a:txBody>
                    <a:bodyPr/>
                    <a:lstStyle/>
                    <a:p>
                      <a:pPr algn="r"/>
                      <a:r>
                        <a:rPr lang="en-US" sz="1800" b="1" dirty="0" smtClean="0">
                          <a:solidFill>
                            <a:schemeClr val="tx1"/>
                          </a:solidFill>
                          <a:latin typeface="Arial" pitchFamily="34" charset="0"/>
                          <a:cs typeface="Arial" pitchFamily="34" charset="0"/>
                        </a:rPr>
                        <a:t>(622)</a:t>
                      </a:r>
                      <a:endParaRPr lang="en-ZA" sz="1800" b="1" dirty="0">
                        <a:solidFill>
                          <a:schemeClr val="tx1"/>
                        </a:solidFill>
                        <a:latin typeface="Arial" pitchFamily="34" charset="0"/>
                        <a:cs typeface="Arial" pitchFamily="34" charset="0"/>
                      </a:endParaRPr>
                    </a:p>
                  </a:txBody>
                  <a:tcPr>
                    <a:solidFill>
                      <a:schemeClr val="bg2">
                        <a:lumMod val="75000"/>
                      </a:schemeClr>
                    </a:solidFill>
                  </a:tcPr>
                </a:tc>
              </a:tr>
              <a:tr h="383656">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baseline="0" dirty="0" smtClean="0">
                          <a:solidFill>
                            <a:srgbClr val="FF0000"/>
                          </a:solidFill>
                          <a:latin typeface="Arial" pitchFamily="34" charset="0"/>
                          <a:cs typeface="Arial" pitchFamily="34" charset="0"/>
                        </a:rPr>
                        <a:t>Note 1 </a:t>
                      </a:r>
                      <a:r>
                        <a:rPr lang="en-ZA" sz="1400" b="1" baseline="0" dirty="0" smtClean="0">
                          <a:solidFill>
                            <a:schemeClr val="tx1"/>
                          </a:solidFill>
                          <a:latin typeface="Arial" pitchFamily="34" charset="0"/>
                          <a:cs typeface="Arial" pitchFamily="34" charset="0"/>
                        </a:rPr>
                        <a:t>–grant for infrastructure includes the following: </a:t>
                      </a:r>
                      <a:r>
                        <a:rPr lang="en-US" sz="1400" b="0" dirty="0" smtClean="0">
                          <a:solidFill>
                            <a:schemeClr val="tx1"/>
                          </a:solidFill>
                          <a:latin typeface="Arial" pitchFamily="34" charset="0"/>
                          <a:cs typeface="Arial" pitchFamily="34" charset="0"/>
                        </a:rPr>
                        <a:t>garden</a:t>
                      </a:r>
                      <a:r>
                        <a:rPr lang="en-US" sz="1400" b="0" baseline="0" dirty="0" smtClean="0">
                          <a:solidFill>
                            <a:schemeClr val="tx1"/>
                          </a:solidFill>
                          <a:latin typeface="Arial" pitchFamily="34" charset="0"/>
                          <a:cs typeface="Arial" pitchFamily="34" charset="0"/>
                        </a:rPr>
                        <a:t> of remembrance, new exhibition space and storage, and extension of restaurant, </a:t>
                      </a:r>
                      <a:r>
                        <a:rPr lang="en-ZA" sz="1400" b="1" baseline="0" dirty="0" smtClean="0">
                          <a:solidFill>
                            <a:schemeClr val="tx1"/>
                          </a:solidFill>
                          <a:latin typeface="Arial" pitchFamily="34" charset="0"/>
                          <a:cs typeface="Arial" pitchFamily="34" charset="0"/>
                        </a:rPr>
                        <a:t> own income composes of deferred income from infrastructure projects and NT transfers for audit fee subsidy as it exceeds 1% of capital and current expenditure.  It also includes the sponsorship and the Lotto, </a:t>
                      </a:r>
                      <a:endParaRPr lang="en-ZA" sz="1400" b="1" dirty="0">
                        <a:latin typeface="Arial" pitchFamily="34" charset="0"/>
                        <a:cs typeface="Arial" pitchFamily="34" charset="0"/>
                      </a:endParaRPr>
                    </a:p>
                  </a:txBody>
                  <a:tcPr>
                    <a:solidFill>
                      <a:schemeClr val="bg2">
                        <a:lumMod val="75000"/>
                      </a:schemeClr>
                    </a:solidFill>
                  </a:tcPr>
                </a:tc>
                <a:tc hMerge="1">
                  <a:txBody>
                    <a:bodyPr/>
                    <a:lstStyle/>
                    <a:p>
                      <a:pPr algn="r"/>
                      <a:endParaRPr lang="en-ZA" sz="1800" b="1" dirty="0">
                        <a:solidFill>
                          <a:schemeClr val="tx1"/>
                        </a:solidFill>
                        <a:latin typeface="Arial" pitchFamily="34" charset="0"/>
                        <a:cs typeface="Arial" pitchFamily="34" charset="0"/>
                      </a:endParaRPr>
                    </a:p>
                  </a:txBody>
                  <a:tcPr/>
                </a:tc>
                <a:tc hMerge="1">
                  <a:txBody>
                    <a:bodyPr/>
                    <a:lstStyle/>
                    <a:p>
                      <a:pPr algn="r"/>
                      <a:endParaRPr lang="en-ZA" sz="1800" b="1" dirty="0">
                        <a:solidFill>
                          <a:schemeClr val="tx1"/>
                        </a:solidFill>
                        <a:latin typeface="Arial" pitchFamily="34" charset="0"/>
                        <a:cs typeface="Arial" pitchFamily="34" charset="0"/>
                      </a:endParaRPr>
                    </a:p>
                  </a:txBody>
                  <a:tcPr>
                    <a:solidFill>
                      <a:schemeClr val="bg2">
                        <a:lumMod val="75000"/>
                      </a:schemeClr>
                    </a:solidFill>
                  </a:tcPr>
                </a:tc>
                <a:tc hMerge="1">
                  <a:txBody>
                    <a:bodyPr/>
                    <a:lstStyle/>
                    <a:p>
                      <a:pPr algn="r"/>
                      <a:endParaRPr lang="en-ZA" sz="1800" b="1" dirty="0">
                        <a:solidFill>
                          <a:schemeClr val="tx1"/>
                        </a:solidFill>
                        <a:latin typeface="Arial" pitchFamily="34" charset="0"/>
                        <a:cs typeface="Arial" pitchFamily="34" charset="0"/>
                      </a:endParaRPr>
                    </a:p>
                  </a:txBody>
                  <a:tcPr>
                    <a:solidFill>
                      <a:schemeClr val="bg2">
                        <a:lumMod val="75000"/>
                      </a:schemeClr>
                    </a:solidFill>
                  </a:tcPr>
                </a:tc>
                <a:tc hMerge="1">
                  <a:txBody>
                    <a:bodyPr/>
                    <a:lstStyle/>
                    <a:p>
                      <a:pPr algn="r"/>
                      <a:endParaRPr lang="en-ZA" sz="1800" b="1" dirty="0">
                        <a:solidFill>
                          <a:schemeClr val="tx1"/>
                        </a:solidFill>
                        <a:latin typeface="Arial" pitchFamily="34" charset="0"/>
                        <a:cs typeface="Arial" pitchFamily="34" charset="0"/>
                      </a:endParaRPr>
                    </a:p>
                  </a:txBody>
                  <a:tcPr>
                    <a:solidFill>
                      <a:schemeClr val="bg2">
                        <a:lumMod val="75000"/>
                      </a:schemeClr>
                    </a:solidFill>
                  </a:tcPr>
                </a:tc>
              </a:tr>
            </a:tbl>
          </a:graphicData>
        </a:graphic>
      </p:graphicFrame>
    </p:spTree>
    <p:extLst>
      <p:ext uri="{BB962C8B-B14F-4D97-AF65-F5344CB8AC3E}">
        <p14:creationId xmlns:p14="http://schemas.microsoft.com/office/powerpoint/2010/main" xmlns="" val="50769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710952"/>
          </a:xfrm>
        </p:spPr>
        <p:txBody>
          <a:bodyPr>
            <a:normAutofit/>
          </a:bodyPr>
          <a:lstStyle/>
          <a:p>
            <a:pPr algn="ctr"/>
            <a:r>
              <a:rPr lang="en-US" sz="4000" dirty="0" smtClean="0">
                <a:latin typeface="+mj-lt"/>
              </a:rPr>
              <a:t>AUDIT OUTCOME</a:t>
            </a:r>
            <a:endParaRPr lang="en-ZA" sz="4000" dirty="0">
              <a:latin typeface="+mj-lt"/>
            </a:endParaRPr>
          </a:p>
        </p:txBody>
      </p:sp>
      <p:sp>
        <p:nvSpPr>
          <p:cNvPr id="4" name="Slide Number Placeholder 3"/>
          <p:cNvSpPr>
            <a:spLocks noGrp="1"/>
          </p:cNvSpPr>
          <p:nvPr>
            <p:ph type="sldNum" sz="quarter" idx="4"/>
          </p:nvPr>
        </p:nvSpPr>
        <p:spPr/>
        <p:txBody>
          <a:bodyPr/>
          <a:lstStyle/>
          <a:p>
            <a:r>
              <a:rPr lang="en-US" sz="1200" dirty="0" smtClean="0"/>
              <a:t>15</a:t>
            </a:r>
            <a:endParaRPr lang="en-ZA" sz="1200" dirty="0" smtClean="0"/>
          </a:p>
        </p:txBody>
      </p:sp>
      <p:graphicFrame>
        <p:nvGraphicFramePr>
          <p:cNvPr id="6" name="Content Placeholder 3"/>
          <p:cNvGraphicFramePr>
            <a:graphicFrameLocks noGrp="1"/>
          </p:cNvGraphicFramePr>
          <p:nvPr>
            <p:ph idx="1"/>
            <p:extLst>
              <p:ext uri="{D42A27DB-BD31-4B8C-83A1-F6EECF244321}">
                <p14:modId xmlns:p14="http://schemas.microsoft.com/office/powerpoint/2010/main" xmlns="" val="1938599559"/>
              </p:ext>
            </p:extLst>
          </p:nvPr>
        </p:nvGraphicFramePr>
        <p:xfrm>
          <a:off x="179512" y="1988840"/>
          <a:ext cx="8712968" cy="1195319"/>
        </p:xfrm>
        <a:graphic>
          <a:graphicData uri="http://schemas.openxmlformats.org/drawingml/2006/table">
            <a:tbl>
              <a:tblPr firstRow="1" bandRow="1">
                <a:tableStyleId>{5C22544A-7EE6-4342-B048-85BDC9FD1C3A}</a:tableStyleId>
              </a:tblPr>
              <a:tblGrid>
                <a:gridCol w="1936215"/>
                <a:gridCol w="1952217"/>
                <a:gridCol w="1872208"/>
                <a:gridCol w="2952328"/>
              </a:tblGrid>
              <a:tr h="555239">
                <a:tc>
                  <a:txBody>
                    <a:bodyPr/>
                    <a:lstStyle/>
                    <a:p>
                      <a:pPr algn="r"/>
                      <a:r>
                        <a:rPr lang="en-ZA" sz="1800" b="1" dirty="0" smtClean="0">
                          <a:latin typeface="Arial" pitchFamily="34" charset="0"/>
                          <a:cs typeface="Arial" pitchFamily="34" charset="0"/>
                        </a:rPr>
                        <a:t> </a:t>
                      </a:r>
                      <a:endParaRPr lang="en-ZA" sz="1800" b="1" dirty="0">
                        <a:latin typeface="Arial" pitchFamily="34" charset="0"/>
                        <a:cs typeface="Arial" pitchFamily="34" charset="0"/>
                      </a:endParaRPr>
                    </a:p>
                  </a:txBody>
                  <a:tcPr>
                    <a:solidFill>
                      <a:schemeClr val="accent6">
                        <a:lumMod val="50000"/>
                      </a:schemeClr>
                    </a:solidFill>
                  </a:tcPr>
                </a:tc>
                <a:tc>
                  <a:txBody>
                    <a:bodyPr/>
                    <a:lstStyle/>
                    <a:p>
                      <a:pPr algn="r"/>
                      <a:r>
                        <a:rPr lang="en-ZA" sz="1800" b="1" dirty="0" smtClean="0">
                          <a:latin typeface="Arial" pitchFamily="34" charset="0"/>
                          <a:cs typeface="Arial" pitchFamily="34" charset="0"/>
                        </a:rPr>
                        <a:t>2013/14</a:t>
                      </a:r>
                      <a:endParaRPr lang="en-ZA" sz="1800" b="1" dirty="0">
                        <a:latin typeface="Arial" pitchFamily="34" charset="0"/>
                        <a:cs typeface="Arial" pitchFamily="34" charset="0"/>
                      </a:endParaRPr>
                    </a:p>
                  </a:txBody>
                  <a:tcPr>
                    <a:solidFill>
                      <a:schemeClr val="accent6">
                        <a:lumMod val="50000"/>
                      </a:schemeClr>
                    </a:solidFill>
                  </a:tcPr>
                </a:tc>
                <a:tc>
                  <a:txBody>
                    <a:bodyPr/>
                    <a:lstStyle/>
                    <a:p>
                      <a:pPr algn="r"/>
                      <a:r>
                        <a:rPr lang="en-ZA" sz="1800" b="1" dirty="0" smtClean="0">
                          <a:latin typeface="Arial" pitchFamily="34" charset="0"/>
                          <a:cs typeface="Arial" pitchFamily="34" charset="0"/>
                        </a:rPr>
                        <a:t>2014/15</a:t>
                      </a:r>
                      <a:endParaRPr lang="en-ZA" sz="1800" b="1" dirty="0">
                        <a:latin typeface="Arial" pitchFamily="34" charset="0"/>
                        <a:cs typeface="Arial" pitchFamily="34" charset="0"/>
                      </a:endParaRPr>
                    </a:p>
                  </a:txBody>
                  <a:tcPr>
                    <a:solidFill>
                      <a:schemeClr val="accent6">
                        <a:lumMod val="50000"/>
                      </a:schemeClr>
                    </a:solidFill>
                  </a:tcPr>
                </a:tc>
                <a:tc>
                  <a:txBody>
                    <a:bodyPr/>
                    <a:lstStyle/>
                    <a:p>
                      <a:pPr algn="r"/>
                      <a:r>
                        <a:rPr lang="en-ZA" sz="1800" b="1" dirty="0" smtClean="0">
                          <a:latin typeface="Arial" pitchFamily="34" charset="0"/>
                          <a:cs typeface="Arial" pitchFamily="34" charset="0"/>
                        </a:rPr>
                        <a:t>2015/16</a:t>
                      </a:r>
                      <a:endParaRPr lang="en-ZA" sz="1800" b="1" dirty="0">
                        <a:latin typeface="Arial" pitchFamily="34" charset="0"/>
                        <a:cs typeface="Arial" pitchFamily="34" charset="0"/>
                      </a:endParaRPr>
                    </a:p>
                  </a:txBody>
                  <a:tcPr>
                    <a:solidFill>
                      <a:schemeClr val="accent6">
                        <a:lumMod val="50000"/>
                      </a:schemeClr>
                    </a:solidFill>
                  </a:tcPr>
                </a:tc>
              </a:tr>
              <a:tr h="555239">
                <a:tc>
                  <a:txBody>
                    <a:bodyPr/>
                    <a:lstStyle/>
                    <a:p>
                      <a:pPr algn="r"/>
                      <a:r>
                        <a:rPr lang="en-ZA" sz="1800" b="1" dirty="0" smtClean="0">
                          <a:latin typeface="Arial" pitchFamily="34" charset="0"/>
                          <a:cs typeface="Arial" pitchFamily="34" charset="0"/>
                        </a:rPr>
                        <a:t>Audit</a:t>
                      </a:r>
                      <a:r>
                        <a:rPr lang="en-ZA" sz="1800" b="1" baseline="0" dirty="0" smtClean="0">
                          <a:latin typeface="Arial" pitchFamily="34" charset="0"/>
                          <a:cs typeface="Arial" pitchFamily="34" charset="0"/>
                        </a:rPr>
                        <a:t> Outcome</a:t>
                      </a:r>
                      <a:endParaRPr lang="en-ZA" sz="1800" b="1" dirty="0">
                        <a:latin typeface="Arial" pitchFamily="34" charset="0"/>
                        <a:cs typeface="Arial" pitchFamily="34" charset="0"/>
                      </a:endParaRPr>
                    </a:p>
                  </a:txBody>
                  <a:tcPr>
                    <a:solidFill>
                      <a:schemeClr val="bg2">
                        <a:lumMod val="75000"/>
                      </a:schemeClr>
                    </a:solidFill>
                  </a:tcPr>
                </a:tc>
                <a:tc>
                  <a:txBody>
                    <a:bodyPr/>
                    <a:lstStyle/>
                    <a:p>
                      <a:pPr algn="r"/>
                      <a:r>
                        <a:rPr lang="en-ZA" sz="1800" b="1" dirty="0" smtClean="0">
                          <a:latin typeface="Arial" pitchFamily="34" charset="0"/>
                          <a:cs typeface="Arial" pitchFamily="34" charset="0"/>
                        </a:rPr>
                        <a:t>Unqualified</a:t>
                      </a:r>
                      <a:endParaRPr lang="en-ZA" sz="1800" b="1" dirty="0">
                        <a:latin typeface="Arial" pitchFamily="34" charset="0"/>
                        <a:cs typeface="Arial" pitchFamily="34" charset="0"/>
                      </a:endParaRPr>
                    </a:p>
                  </a:txBody>
                  <a:tcPr>
                    <a:solidFill>
                      <a:schemeClr val="bg2">
                        <a:lumMod val="7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ZA" sz="1800" b="1"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Unqualified  </a:t>
                      </a:r>
                    </a:p>
                    <a:p>
                      <a:pPr algn="r"/>
                      <a:endParaRPr lang="en-ZA" sz="1800" b="1" dirty="0">
                        <a:latin typeface="Arial" pitchFamily="34" charset="0"/>
                        <a:cs typeface="Arial" pitchFamily="34" charset="0"/>
                      </a:endParaRPr>
                    </a:p>
                  </a:txBody>
                  <a:tcPr>
                    <a:solidFill>
                      <a:schemeClr val="bg2">
                        <a:lumMod val="7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Qualified – GRAP</a:t>
                      </a:r>
                      <a:r>
                        <a:rPr lang="en-US" sz="1800" b="1" baseline="0" dirty="0" smtClean="0">
                          <a:latin typeface="Arial" pitchFamily="34" charset="0"/>
                          <a:cs typeface="Arial" pitchFamily="34" charset="0"/>
                        </a:rPr>
                        <a:t> 103</a:t>
                      </a:r>
                      <a:endParaRPr lang="en-ZA" sz="1800" b="1" dirty="0">
                        <a:latin typeface="Arial" pitchFamily="34" charset="0"/>
                        <a:cs typeface="Arial" pitchFamily="34" charset="0"/>
                      </a:endParaRPr>
                    </a:p>
                  </a:txBody>
                  <a:tcPr>
                    <a:solidFill>
                      <a:schemeClr val="bg2">
                        <a:lumMod val="75000"/>
                      </a:schemeClr>
                    </a:solidFill>
                  </a:tcPr>
                </a:tc>
              </a:tr>
            </a:tbl>
          </a:graphicData>
        </a:graphic>
      </p:graphicFrame>
    </p:spTree>
    <p:extLst>
      <p:ext uri="{BB962C8B-B14F-4D97-AF65-F5344CB8AC3E}">
        <p14:creationId xmlns:p14="http://schemas.microsoft.com/office/powerpoint/2010/main" xmlns="" val="161586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10952"/>
          </a:xfrm>
        </p:spPr>
        <p:txBody>
          <a:bodyPr>
            <a:normAutofit/>
          </a:bodyPr>
          <a:lstStyle/>
          <a:p>
            <a:pPr algn="ctr"/>
            <a:r>
              <a:rPr lang="en-ZA" sz="4000" dirty="0" smtClean="0">
                <a:latin typeface="+mj-lt"/>
              </a:rPr>
              <a:t>GOVERNANCE</a:t>
            </a:r>
            <a:endParaRPr lang="en-ZA" sz="4000" dirty="0">
              <a:latin typeface="+mj-lt"/>
            </a:endParaRPr>
          </a:p>
        </p:txBody>
      </p:sp>
      <p:sp>
        <p:nvSpPr>
          <p:cNvPr id="5" name="Slide Number Placeholder 3"/>
          <p:cNvSpPr>
            <a:spLocks noGrp="1"/>
          </p:cNvSpPr>
          <p:nvPr>
            <p:ph type="sldNum" sz="quarter" idx="4"/>
          </p:nvPr>
        </p:nvSpPr>
        <p:spPr>
          <a:xfrm>
            <a:off x="8100392" y="6237312"/>
            <a:ext cx="609600" cy="365125"/>
          </a:xfrm>
        </p:spPr>
        <p:txBody>
          <a:bodyPr/>
          <a:lstStyle/>
          <a:p>
            <a:r>
              <a:rPr lang="en-US" sz="1200" dirty="0" smtClean="0"/>
              <a:t>16</a:t>
            </a:r>
            <a:endParaRPr lang="en-ZA" sz="1200" dirty="0" smtClean="0"/>
          </a:p>
        </p:txBody>
      </p:sp>
      <p:graphicFrame>
        <p:nvGraphicFramePr>
          <p:cNvPr id="7" name="Content Placeholder 3"/>
          <p:cNvGraphicFramePr>
            <a:graphicFrameLocks noGrp="1"/>
          </p:cNvGraphicFramePr>
          <p:nvPr>
            <p:ph idx="1"/>
            <p:extLst>
              <p:ext uri="{D42A27DB-BD31-4B8C-83A1-F6EECF244321}">
                <p14:modId xmlns:p14="http://schemas.microsoft.com/office/powerpoint/2010/main" xmlns="" val="3823783156"/>
              </p:ext>
            </p:extLst>
          </p:nvPr>
        </p:nvGraphicFramePr>
        <p:xfrm>
          <a:off x="179512" y="980728"/>
          <a:ext cx="8784975" cy="4561317"/>
        </p:xfrm>
        <a:graphic>
          <a:graphicData uri="http://schemas.openxmlformats.org/drawingml/2006/table">
            <a:tbl>
              <a:tblPr firstRow="1" bandRow="1">
                <a:tableStyleId>{5C22544A-7EE6-4342-B048-85BDC9FD1C3A}</a:tableStyleId>
              </a:tblPr>
              <a:tblGrid>
                <a:gridCol w="2796522"/>
                <a:gridCol w="2091206"/>
                <a:gridCol w="1901096"/>
                <a:gridCol w="1996151"/>
              </a:tblGrid>
              <a:tr h="555239">
                <a:tc>
                  <a:txBody>
                    <a:bodyPr/>
                    <a:lstStyle/>
                    <a:p>
                      <a:r>
                        <a:rPr lang="en-ZA" sz="1600" dirty="0" smtClean="0">
                          <a:latin typeface="Arial" pitchFamily="34" charset="0"/>
                          <a:cs typeface="Arial" pitchFamily="34" charset="0"/>
                        </a:rPr>
                        <a:t>War</a:t>
                      </a:r>
                      <a:r>
                        <a:rPr lang="en-ZA" sz="1600" baseline="0" dirty="0" smtClean="0">
                          <a:latin typeface="Arial" pitchFamily="34" charset="0"/>
                          <a:cs typeface="Arial" pitchFamily="34" charset="0"/>
                        </a:rPr>
                        <a:t> Museum</a:t>
                      </a:r>
                      <a:endParaRPr lang="en-ZA" sz="1600" dirty="0">
                        <a:latin typeface="Arial" pitchFamily="34" charset="0"/>
                        <a:cs typeface="Arial" pitchFamily="34" charset="0"/>
                      </a:endParaRPr>
                    </a:p>
                  </a:txBody>
                  <a:tcPr>
                    <a:solidFill>
                      <a:schemeClr val="accent6">
                        <a:lumMod val="50000"/>
                      </a:schemeClr>
                    </a:solidFill>
                  </a:tcPr>
                </a:tc>
                <a:tc>
                  <a:txBody>
                    <a:bodyPr/>
                    <a:lstStyle/>
                    <a:p>
                      <a:r>
                        <a:rPr lang="en-ZA" sz="1600" dirty="0" smtClean="0">
                          <a:latin typeface="Arial" pitchFamily="34" charset="0"/>
                          <a:cs typeface="Arial" pitchFamily="34" charset="0"/>
                        </a:rPr>
                        <a:t>2014/15</a:t>
                      </a:r>
                      <a:endParaRPr lang="en-ZA" sz="1600" dirty="0">
                        <a:latin typeface="Arial" pitchFamily="34" charset="0"/>
                        <a:cs typeface="Arial" pitchFamily="34" charset="0"/>
                      </a:endParaRPr>
                    </a:p>
                  </a:txBody>
                  <a:tcPr>
                    <a:solidFill>
                      <a:schemeClr val="accent6">
                        <a:lumMod val="50000"/>
                      </a:schemeClr>
                    </a:solidFill>
                  </a:tcPr>
                </a:tc>
                <a:tc>
                  <a:txBody>
                    <a:bodyPr/>
                    <a:lstStyle/>
                    <a:p>
                      <a:r>
                        <a:rPr lang="en-ZA" sz="1600" dirty="0" smtClean="0">
                          <a:latin typeface="Arial" pitchFamily="34" charset="0"/>
                          <a:cs typeface="Arial" pitchFamily="34" charset="0"/>
                        </a:rPr>
                        <a:t>2015/16</a:t>
                      </a:r>
                      <a:endParaRPr lang="en-ZA" sz="1600" dirty="0">
                        <a:latin typeface="Arial" pitchFamily="34" charset="0"/>
                        <a:cs typeface="Arial" pitchFamily="34" charset="0"/>
                      </a:endParaRPr>
                    </a:p>
                  </a:txBody>
                  <a:tcPr>
                    <a:solidFill>
                      <a:schemeClr val="accent6">
                        <a:lumMod val="50000"/>
                      </a:schemeClr>
                    </a:solidFill>
                  </a:tcPr>
                </a:tc>
                <a:tc>
                  <a:txBody>
                    <a:bodyPr/>
                    <a:lstStyle/>
                    <a:p>
                      <a:r>
                        <a:rPr lang="en-ZA" sz="1600" dirty="0" smtClean="0">
                          <a:latin typeface="Arial" pitchFamily="34" charset="0"/>
                          <a:cs typeface="Arial" pitchFamily="34" charset="0"/>
                        </a:rPr>
                        <a:t>2016/17 as</a:t>
                      </a:r>
                      <a:r>
                        <a:rPr lang="en-ZA" sz="1600" baseline="0" dirty="0" smtClean="0">
                          <a:latin typeface="Arial" pitchFamily="34" charset="0"/>
                          <a:cs typeface="Arial" pitchFamily="34" charset="0"/>
                        </a:rPr>
                        <a:t> at quarter  3</a:t>
                      </a:r>
                    </a:p>
                  </a:txBody>
                  <a:tcPr>
                    <a:solidFill>
                      <a:schemeClr val="accent6">
                        <a:lumMod val="50000"/>
                      </a:schemeClr>
                    </a:solidFill>
                  </a:tcPr>
                </a:tc>
              </a:tr>
              <a:tr h="555239">
                <a:tc>
                  <a:txBody>
                    <a:bodyPr/>
                    <a:lstStyle/>
                    <a:p>
                      <a:r>
                        <a:rPr lang="en-ZA" sz="1600" dirty="0" smtClean="0">
                          <a:latin typeface="Arial" pitchFamily="34" charset="0"/>
                          <a:cs typeface="Arial" pitchFamily="34" charset="0"/>
                        </a:rPr>
                        <a:t>Number of Council</a:t>
                      </a:r>
                      <a:r>
                        <a:rPr lang="en-ZA" sz="1600" baseline="0" dirty="0" smtClean="0">
                          <a:latin typeface="Arial" pitchFamily="34" charset="0"/>
                          <a:cs typeface="Arial" pitchFamily="34" charset="0"/>
                        </a:rPr>
                        <a:t> members</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US" sz="1600" dirty="0" smtClean="0">
                          <a:latin typeface="Arial" pitchFamily="34" charset="0"/>
                          <a:cs typeface="Arial" pitchFamily="34" charset="0"/>
                        </a:rPr>
                        <a:t>9</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US" sz="1600" dirty="0" smtClean="0">
                          <a:latin typeface="Arial" pitchFamily="34" charset="0"/>
                          <a:cs typeface="Arial" pitchFamily="34" charset="0"/>
                        </a:rPr>
                        <a:t>7</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US" sz="1600" dirty="0" smtClean="0">
                          <a:latin typeface="Arial" pitchFamily="34" charset="0"/>
                          <a:cs typeface="Arial" pitchFamily="34" charset="0"/>
                        </a:rPr>
                        <a:t>7</a:t>
                      </a:r>
                      <a:endParaRPr lang="en-ZA" sz="1600" dirty="0">
                        <a:latin typeface="Arial" pitchFamily="34" charset="0"/>
                        <a:cs typeface="Arial" pitchFamily="34" charset="0"/>
                      </a:endParaRPr>
                    </a:p>
                  </a:txBody>
                  <a:tcPr>
                    <a:solidFill>
                      <a:schemeClr val="bg2">
                        <a:lumMod val="90000"/>
                      </a:schemeClr>
                    </a:solidFill>
                  </a:tcPr>
                </a:tc>
              </a:tr>
              <a:tr h="555239">
                <a:tc>
                  <a:txBody>
                    <a:bodyPr/>
                    <a:lstStyle/>
                    <a:p>
                      <a:r>
                        <a:rPr lang="en-ZA" sz="1600" dirty="0" smtClean="0">
                          <a:latin typeface="Arial" pitchFamily="34" charset="0"/>
                          <a:cs typeface="Arial" pitchFamily="34" charset="0"/>
                        </a:rPr>
                        <a:t>Number of Council meetings</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US" sz="1600" dirty="0" smtClean="0">
                          <a:latin typeface="Arial" pitchFamily="34" charset="0"/>
                          <a:cs typeface="Arial" pitchFamily="34" charset="0"/>
                        </a:rPr>
                        <a:t>4</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US" sz="1600" dirty="0" smtClean="0">
                          <a:latin typeface="Arial" pitchFamily="34" charset="0"/>
                          <a:cs typeface="Arial" pitchFamily="34" charset="0"/>
                        </a:rPr>
                        <a:t>2</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US" sz="1600" dirty="0" smtClean="0">
                          <a:latin typeface="Arial" pitchFamily="34" charset="0"/>
                          <a:cs typeface="Arial" pitchFamily="34" charset="0"/>
                        </a:rPr>
                        <a:t>3</a:t>
                      </a:r>
                      <a:endParaRPr lang="en-ZA" sz="1600" dirty="0">
                        <a:latin typeface="Arial" pitchFamily="34" charset="0"/>
                        <a:cs typeface="Arial" pitchFamily="34" charset="0"/>
                      </a:endParaRPr>
                    </a:p>
                  </a:txBody>
                  <a:tcPr>
                    <a:solidFill>
                      <a:schemeClr val="bg2">
                        <a:lumMod val="90000"/>
                      </a:schemeClr>
                    </a:solidFill>
                  </a:tcPr>
                </a:tc>
              </a:tr>
              <a:tr h="555239">
                <a:tc>
                  <a:txBody>
                    <a:bodyPr/>
                    <a:lstStyle/>
                    <a:p>
                      <a:r>
                        <a:rPr lang="en-ZA" sz="1600" dirty="0" smtClean="0">
                          <a:latin typeface="Arial" pitchFamily="34" charset="0"/>
                          <a:cs typeface="Arial" pitchFamily="34" charset="0"/>
                        </a:rPr>
                        <a:t>Number of Council committee meetings</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US" sz="1600" dirty="0" smtClean="0">
                          <a:latin typeface="Arial" pitchFamily="34" charset="0"/>
                          <a:cs typeface="Arial" pitchFamily="34" charset="0"/>
                        </a:rPr>
                        <a:t>2</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US" sz="1600" dirty="0" smtClean="0">
                          <a:latin typeface="Arial" pitchFamily="34" charset="0"/>
                          <a:cs typeface="Arial" pitchFamily="34" charset="0"/>
                        </a:rPr>
                        <a:t>1</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US" sz="1600" dirty="0" smtClean="0">
                          <a:latin typeface="Arial" pitchFamily="34" charset="0"/>
                          <a:cs typeface="Arial" pitchFamily="34" charset="0"/>
                        </a:rPr>
                        <a:t>1</a:t>
                      </a:r>
                      <a:endParaRPr lang="en-ZA" sz="1600" dirty="0">
                        <a:latin typeface="Arial" pitchFamily="34" charset="0"/>
                        <a:cs typeface="Arial" pitchFamily="34" charset="0"/>
                      </a:endParaRPr>
                    </a:p>
                  </a:txBody>
                  <a:tcPr>
                    <a:solidFill>
                      <a:schemeClr val="bg2">
                        <a:lumMod val="90000"/>
                      </a:schemeClr>
                    </a:solidFill>
                  </a:tcPr>
                </a:tc>
              </a:tr>
              <a:tr h="555239">
                <a:tc>
                  <a:txBody>
                    <a:bodyPr/>
                    <a:lstStyle/>
                    <a:p>
                      <a:r>
                        <a:rPr lang="en-ZA" sz="1600" dirty="0" smtClean="0">
                          <a:latin typeface="Arial" pitchFamily="34" charset="0"/>
                          <a:cs typeface="Arial" pitchFamily="34" charset="0"/>
                        </a:rPr>
                        <a:t>Attendance rate of Council meetings</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US" sz="1600" dirty="0" smtClean="0">
                          <a:latin typeface="Arial" pitchFamily="34" charset="0"/>
                          <a:cs typeface="Arial" pitchFamily="34" charset="0"/>
                        </a:rPr>
                        <a:t>72%</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US" sz="1600" dirty="0" smtClean="0">
                          <a:latin typeface="Arial" pitchFamily="34" charset="0"/>
                          <a:cs typeface="Arial" pitchFamily="34" charset="0"/>
                        </a:rPr>
                        <a:t>86%</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US" sz="1600" dirty="0" smtClean="0">
                          <a:latin typeface="Arial" pitchFamily="34" charset="0"/>
                          <a:cs typeface="Arial" pitchFamily="34" charset="0"/>
                        </a:rPr>
                        <a:t>76%</a:t>
                      </a:r>
                      <a:endParaRPr lang="en-ZA" sz="1600" dirty="0">
                        <a:latin typeface="Arial" pitchFamily="34" charset="0"/>
                        <a:cs typeface="Arial" pitchFamily="34" charset="0"/>
                      </a:endParaRPr>
                    </a:p>
                  </a:txBody>
                  <a:tcPr>
                    <a:solidFill>
                      <a:schemeClr val="bg2">
                        <a:lumMod val="90000"/>
                      </a:schemeClr>
                    </a:solidFill>
                  </a:tcPr>
                </a:tc>
              </a:tr>
              <a:tr h="555239">
                <a:tc>
                  <a:txBody>
                    <a:bodyPr/>
                    <a:lstStyle/>
                    <a:p>
                      <a:r>
                        <a:rPr lang="en-ZA" sz="1600" dirty="0" smtClean="0">
                          <a:latin typeface="Arial" pitchFamily="34" charset="0"/>
                          <a:cs typeface="Arial" pitchFamily="34" charset="0"/>
                        </a:rPr>
                        <a:t>Number of Audit</a:t>
                      </a:r>
                      <a:r>
                        <a:rPr lang="en-ZA" sz="1600" baseline="0" dirty="0" smtClean="0">
                          <a:latin typeface="Arial" pitchFamily="34" charset="0"/>
                          <a:cs typeface="Arial" pitchFamily="34" charset="0"/>
                        </a:rPr>
                        <a:t> Committee meetings</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US" sz="1600" dirty="0" smtClean="0">
                          <a:latin typeface="Arial" pitchFamily="34" charset="0"/>
                          <a:cs typeface="Arial" pitchFamily="34" charset="0"/>
                        </a:rPr>
                        <a:t>4</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US" sz="1600" dirty="0" smtClean="0">
                          <a:latin typeface="Arial" pitchFamily="34" charset="0"/>
                          <a:cs typeface="Arial" pitchFamily="34" charset="0"/>
                        </a:rPr>
                        <a:t>3</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US" sz="1600" dirty="0" smtClean="0">
                          <a:latin typeface="Arial" pitchFamily="34" charset="0"/>
                          <a:cs typeface="Arial" pitchFamily="34" charset="0"/>
                        </a:rPr>
                        <a:t>3</a:t>
                      </a:r>
                      <a:endParaRPr lang="en-ZA" sz="1600" dirty="0">
                        <a:latin typeface="Arial" pitchFamily="34" charset="0"/>
                        <a:cs typeface="Arial" pitchFamily="34" charset="0"/>
                      </a:endParaRPr>
                    </a:p>
                  </a:txBody>
                  <a:tcPr>
                    <a:solidFill>
                      <a:schemeClr val="bg2">
                        <a:lumMod val="90000"/>
                      </a:schemeClr>
                    </a:solidFill>
                  </a:tcPr>
                </a:tc>
              </a:tr>
              <a:tr h="555239">
                <a:tc>
                  <a:txBody>
                    <a:bodyPr/>
                    <a:lstStyle/>
                    <a:p>
                      <a:r>
                        <a:rPr lang="en-ZA" sz="1600" dirty="0" smtClean="0">
                          <a:latin typeface="Arial" pitchFamily="34" charset="0"/>
                          <a:cs typeface="Arial" pitchFamily="34" charset="0"/>
                        </a:rPr>
                        <a:t>Number</a:t>
                      </a:r>
                      <a:r>
                        <a:rPr lang="en-ZA" sz="1600" baseline="0" dirty="0" smtClean="0">
                          <a:latin typeface="Arial" pitchFamily="34" charset="0"/>
                          <a:cs typeface="Arial" pitchFamily="34" charset="0"/>
                        </a:rPr>
                        <a:t> of Management meetings</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US" sz="1600" dirty="0" smtClean="0">
                          <a:latin typeface="Arial" pitchFamily="34" charset="0"/>
                          <a:cs typeface="Arial" pitchFamily="34" charset="0"/>
                        </a:rPr>
                        <a:t>12</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US" sz="1600" dirty="0" smtClean="0">
                          <a:latin typeface="Arial" pitchFamily="34" charset="0"/>
                          <a:cs typeface="Arial" pitchFamily="34" charset="0"/>
                        </a:rPr>
                        <a:t>12</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US" sz="1600" dirty="0" smtClean="0">
                          <a:latin typeface="Arial" pitchFamily="34" charset="0"/>
                          <a:cs typeface="Arial" pitchFamily="34" charset="0"/>
                        </a:rPr>
                        <a:t>3</a:t>
                      </a:r>
                      <a:endParaRPr lang="en-ZA" sz="1600" dirty="0">
                        <a:latin typeface="Arial" pitchFamily="34" charset="0"/>
                        <a:cs typeface="Arial" pitchFamily="34" charset="0"/>
                      </a:endParaRPr>
                    </a:p>
                  </a:txBody>
                  <a:tcPr>
                    <a:solidFill>
                      <a:schemeClr val="bg2">
                        <a:lumMod val="90000"/>
                      </a:schemeClr>
                    </a:solidFill>
                  </a:tcPr>
                </a:tc>
              </a:tr>
              <a:tr h="555239">
                <a:tc>
                  <a:txBody>
                    <a:bodyPr/>
                    <a:lstStyle/>
                    <a:p>
                      <a:r>
                        <a:rPr lang="en-ZA" sz="1600" dirty="0" smtClean="0">
                          <a:latin typeface="Arial" pitchFamily="34" charset="0"/>
                          <a:cs typeface="Arial" pitchFamily="34" charset="0"/>
                        </a:rPr>
                        <a:t>Number</a:t>
                      </a:r>
                      <a:r>
                        <a:rPr lang="en-ZA" sz="1600" baseline="0" dirty="0" smtClean="0">
                          <a:latin typeface="Arial" pitchFamily="34" charset="0"/>
                          <a:cs typeface="Arial" pitchFamily="34" charset="0"/>
                        </a:rPr>
                        <a:t> of Staff meetings</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US" sz="1600" dirty="0" smtClean="0">
                          <a:latin typeface="Arial" pitchFamily="34" charset="0"/>
                          <a:cs typeface="Arial" pitchFamily="34" charset="0"/>
                        </a:rPr>
                        <a:t>2</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US" sz="1600" dirty="0" smtClean="0">
                          <a:latin typeface="Arial" pitchFamily="34" charset="0"/>
                          <a:cs typeface="Arial" pitchFamily="34" charset="0"/>
                        </a:rPr>
                        <a:t>2</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US" sz="1600" dirty="0" smtClean="0">
                          <a:latin typeface="Arial" pitchFamily="34" charset="0"/>
                          <a:cs typeface="Arial" pitchFamily="34" charset="0"/>
                        </a:rPr>
                        <a:t>2</a:t>
                      </a:r>
                      <a:endParaRPr lang="en-ZA" sz="1600" dirty="0">
                        <a:latin typeface="Arial" pitchFamily="34" charset="0"/>
                        <a:cs typeface="Arial" pitchFamily="34" charset="0"/>
                      </a:endParaRPr>
                    </a:p>
                  </a:txBody>
                  <a:tcPr>
                    <a:solidFill>
                      <a:schemeClr val="bg2">
                        <a:lumMod val="90000"/>
                      </a:schemeClr>
                    </a:solidFill>
                  </a:tcPr>
                </a:tc>
              </a:tr>
            </a:tbl>
          </a:graphicData>
        </a:graphic>
      </p:graphicFrame>
    </p:spTree>
    <p:extLst>
      <p:ext uri="{BB962C8B-B14F-4D97-AF65-F5344CB8AC3E}">
        <p14:creationId xmlns:p14="http://schemas.microsoft.com/office/powerpoint/2010/main" xmlns="" val="7042963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579296" cy="432048"/>
          </a:xfrm>
        </p:spPr>
        <p:txBody>
          <a:bodyPr>
            <a:noAutofit/>
          </a:bodyPr>
          <a:lstStyle/>
          <a:p>
            <a:r>
              <a:rPr lang="en-ZA" sz="4000" dirty="0" smtClean="0">
                <a:latin typeface="+mj-lt"/>
              </a:rPr>
              <a:t>CHALLENGES AND INTERVENTIONS </a:t>
            </a:r>
            <a:endParaRPr lang="en-ZA" sz="4000"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929624601"/>
              </p:ext>
            </p:extLst>
          </p:nvPr>
        </p:nvGraphicFramePr>
        <p:xfrm>
          <a:off x="395536" y="805657"/>
          <a:ext cx="8496944" cy="5242560"/>
        </p:xfrm>
        <a:graphic>
          <a:graphicData uri="http://schemas.openxmlformats.org/drawingml/2006/table">
            <a:tbl>
              <a:tblPr firstRow="1" bandRow="1">
                <a:tableStyleId>{5C22544A-7EE6-4342-B048-85BDC9FD1C3A}</a:tableStyleId>
              </a:tblPr>
              <a:tblGrid>
                <a:gridCol w="4320480"/>
                <a:gridCol w="4176464"/>
              </a:tblGrid>
              <a:tr h="0">
                <a:tc>
                  <a:txBody>
                    <a:bodyPr/>
                    <a:lstStyle/>
                    <a:p>
                      <a:r>
                        <a:rPr lang="en-ZA" sz="2800" dirty="0" smtClean="0"/>
                        <a:t>CHALLENGES </a:t>
                      </a:r>
                      <a:endParaRPr lang="en-ZA" sz="2800" dirty="0"/>
                    </a:p>
                  </a:txBody>
                  <a:tcPr/>
                </a:tc>
                <a:tc>
                  <a:txBody>
                    <a:bodyPr/>
                    <a:lstStyle/>
                    <a:p>
                      <a:r>
                        <a:rPr lang="en-ZA" sz="2800" dirty="0" smtClean="0"/>
                        <a:t>INTERVENTIONS BY DAC </a:t>
                      </a:r>
                      <a:endParaRPr lang="en-ZA" sz="2800" dirty="0"/>
                    </a:p>
                  </a:txBody>
                  <a:tcPr/>
                </a:tc>
              </a:tr>
              <a:tr h="4231882">
                <a:tc>
                  <a:txBody>
                    <a:bodyPr/>
                    <a:lstStyle/>
                    <a:p>
                      <a:pPr marL="0" indent="0">
                        <a:buFont typeface="Arial" pitchFamily="34" charset="0"/>
                        <a:buNone/>
                      </a:pPr>
                      <a:r>
                        <a:rPr lang="en-US" sz="1600" b="1" baseline="0" dirty="0" smtClean="0">
                          <a:latin typeface="Arial" panose="020B0604020202020204" pitchFamily="34" charset="0"/>
                          <a:cs typeface="Arial" panose="020B0604020202020204" pitchFamily="34" charset="0"/>
                        </a:rPr>
                        <a:t>Infrastructure</a:t>
                      </a:r>
                    </a:p>
                    <a:p>
                      <a:pPr marL="0" indent="0">
                        <a:buFont typeface="Arial" pitchFamily="34" charset="0"/>
                        <a:buNone/>
                      </a:pPr>
                      <a:endParaRPr lang="en-US" sz="1600" b="1" baseline="0" dirty="0" smtClean="0">
                        <a:latin typeface="Arial" panose="020B0604020202020204" pitchFamily="34" charset="0"/>
                        <a:cs typeface="Arial" panose="020B0604020202020204" pitchFamily="34" charset="0"/>
                      </a:endParaRPr>
                    </a:p>
                    <a:p>
                      <a:pPr marL="285750" indent="-285750">
                        <a:buFont typeface="Arial" pitchFamily="34" charset="0"/>
                        <a:buChar char="•"/>
                      </a:pPr>
                      <a:r>
                        <a:rPr lang="en-US" sz="1600" b="0" baseline="0" dirty="0" smtClean="0">
                          <a:latin typeface="Arial" panose="020B0604020202020204" pitchFamily="34" charset="0"/>
                          <a:cs typeface="Arial" panose="020B0604020202020204" pitchFamily="34" charset="0"/>
                        </a:rPr>
                        <a:t>Increase in escalation costs which were initially not budgeted for </a:t>
                      </a:r>
                    </a:p>
                    <a:p>
                      <a:pPr marL="0" indent="0">
                        <a:buFont typeface="Arial" pitchFamily="34" charset="0"/>
                        <a:buNone/>
                      </a:pPr>
                      <a:endParaRPr lang="en-US" sz="1600" b="1" baseline="0" dirty="0" smtClean="0">
                        <a:latin typeface="Arial" panose="020B0604020202020204" pitchFamily="34" charset="0"/>
                        <a:cs typeface="Arial" panose="020B0604020202020204" pitchFamily="34" charset="0"/>
                      </a:endParaRPr>
                    </a:p>
                    <a:p>
                      <a:pPr marL="0" indent="0">
                        <a:buFont typeface="Arial" pitchFamily="34" charset="0"/>
                        <a:buNone/>
                      </a:pPr>
                      <a:r>
                        <a:rPr lang="en-US" sz="1600" b="1" baseline="0" dirty="0" smtClean="0">
                          <a:latin typeface="Arial" panose="020B0604020202020204" pitchFamily="34" charset="0"/>
                          <a:cs typeface="Arial" panose="020B0604020202020204" pitchFamily="34" charset="0"/>
                        </a:rPr>
                        <a:t>Financial</a:t>
                      </a:r>
                      <a:endParaRPr lang="en-US" sz="1600" b="0" baseline="0" dirty="0" smtClean="0">
                        <a:latin typeface="Arial" panose="020B0604020202020204" pitchFamily="34" charset="0"/>
                        <a:cs typeface="Arial" panose="020B0604020202020204" pitchFamily="34" charset="0"/>
                      </a:endParaRPr>
                    </a:p>
                    <a:p>
                      <a:pPr marL="0" indent="0">
                        <a:buFont typeface="Arial" pitchFamily="34" charset="0"/>
                        <a:buNone/>
                      </a:pPr>
                      <a:endParaRPr lang="en-US" sz="1600" b="0" baseline="0" dirty="0" smtClean="0">
                        <a:latin typeface="Arial" panose="020B0604020202020204" pitchFamily="34" charset="0"/>
                        <a:cs typeface="Arial" panose="020B0604020202020204" pitchFamily="34" charset="0"/>
                      </a:endParaRPr>
                    </a:p>
                    <a:p>
                      <a:pPr marL="0" indent="0">
                        <a:buFont typeface="Arial" pitchFamily="34" charset="0"/>
                        <a:buNone/>
                      </a:pPr>
                      <a:endParaRPr lang="en-US" sz="1600" b="0" baseline="0" dirty="0" smtClean="0">
                        <a:latin typeface="Arial" panose="020B0604020202020204" pitchFamily="34" charset="0"/>
                        <a:cs typeface="Arial" panose="020B0604020202020204" pitchFamily="34" charset="0"/>
                      </a:endParaRPr>
                    </a:p>
                    <a:p>
                      <a:pPr marL="285750" indent="-285750">
                        <a:buFont typeface="Arial" pitchFamily="34" charset="0"/>
                        <a:buChar char="•"/>
                      </a:pPr>
                      <a:r>
                        <a:rPr lang="en-US" sz="1600" b="0" baseline="0" dirty="0" smtClean="0">
                          <a:latin typeface="Arial" panose="020B0604020202020204" pitchFamily="34" charset="0"/>
                          <a:cs typeface="Arial" panose="020B0604020202020204" pitchFamily="34" charset="0"/>
                        </a:rPr>
                        <a:t>Increased post retirement benefits</a:t>
                      </a:r>
                    </a:p>
                    <a:p>
                      <a:pPr marL="0" indent="0">
                        <a:buFont typeface="Arial" pitchFamily="34" charset="0"/>
                        <a:buNone/>
                      </a:pPr>
                      <a:endParaRPr lang="en-US" sz="1600" b="0" baseline="0" dirty="0" smtClean="0">
                        <a:latin typeface="Arial" panose="020B0604020202020204" pitchFamily="34" charset="0"/>
                        <a:cs typeface="Arial" panose="020B0604020202020204" pitchFamily="34" charset="0"/>
                      </a:endParaRPr>
                    </a:p>
                    <a:p>
                      <a:pPr marL="0" indent="0">
                        <a:buFont typeface="Arial" pitchFamily="34" charset="0"/>
                        <a:buNone/>
                      </a:pPr>
                      <a:endParaRPr lang="en-US" sz="1600" b="0" baseline="0" dirty="0" smtClean="0">
                        <a:latin typeface="Arial" panose="020B0604020202020204" pitchFamily="34" charset="0"/>
                        <a:cs typeface="Arial" panose="020B0604020202020204" pitchFamily="34" charset="0"/>
                      </a:endParaRPr>
                    </a:p>
                    <a:p>
                      <a:pPr marL="0" indent="0">
                        <a:buFont typeface="Arial" pitchFamily="34" charset="0"/>
                        <a:buNone/>
                      </a:pPr>
                      <a:endParaRPr lang="en-US" sz="1600" b="0" baseline="0" dirty="0" smtClean="0">
                        <a:latin typeface="Arial" panose="020B0604020202020204" pitchFamily="34" charset="0"/>
                        <a:cs typeface="Arial" panose="020B0604020202020204" pitchFamily="34" charset="0"/>
                      </a:endParaRPr>
                    </a:p>
                    <a:p>
                      <a:pPr marL="285750" indent="-285750">
                        <a:buFont typeface="Arial" pitchFamily="34" charset="0"/>
                        <a:buChar char="•"/>
                      </a:pPr>
                      <a:endParaRPr lang="en-US" sz="1600" b="0" baseline="0" dirty="0" smtClean="0">
                        <a:latin typeface="Arial" panose="020B0604020202020204" pitchFamily="34" charset="0"/>
                        <a:cs typeface="Arial" panose="020B0604020202020204" pitchFamily="34" charset="0"/>
                      </a:endParaRPr>
                    </a:p>
                    <a:p>
                      <a:pPr marL="285750" indent="-285750">
                        <a:buFont typeface="Arial" pitchFamily="34" charset="0"/>
                        <a:buChar char="•"/>
                      </a:pPr>
                      <a:r>
                        <a:rPr lang="en-US" sz="1600" b="0" baseline="0" dirty="0" smtClean="0">
                          <a:latin typeface="Arial" panose="020B0604020202020204" pitchFamily="34" charset="0"/>
                          <a:cs typeface="Arial" panose="020B0604020202020204" pitchFamily="34" charset="0"/>
                        </a:rPr>
                        <a:t>Implementation of GRAP 103</a:t>
                      </a:r>
                      <a:endParaRPr lang="en-ZA" sz="1600" b="0" baseline="0" dirty="0" smtClean="0">
                        <a:latin typeface="Arial" panose="020B0604020202020204" pitchFamily="34" charset="0"/>
                        <a:cs typeface="Arial" panose="020B0604020202020204" pitchFamily="34" charset="0"/>
                      </a:endParaRPr>
                    </a:p>
                    <a:p>
                      <a:pPr marL="285750" indent="-285750">
                        <a:buFont typeface="Arial" pitchFamily="34" charset="0"/>
                        <a:buChar char="•"/>
                      </a:pPr>
                      <a:endParaRPr lang="en-ZA" sz="1600" b="0" baseline="0" dirty="0" smtClean="0">
                        <a:latin typeface="Arial" panose="020B0604020202020204" pitchFamily="34" charset="0"/>
                        <a:cs typeface="Arial" panose="020B0604020202020204" pitchFamily="34" charset="0"/>
                      </a:endParaRPr>
                    </a:p>
                    <a:p>
                      <a:pPr marL="285750" indent="-285750">
                        <a:buFont typeface="Arial" pitchFamily="34" charset="0"/>
                        <a:buChar char="•"/>
                      </a:pPr>
                      <a:endParaRPr lang="en-ZA" sz="1600" dirty="0" smtClean="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6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600" baseline="0" dirty="0" smtClean="0">
                          <a:latin typeface="Arial" panose="020B0604020202020204" pitchFamily="34" charset="0"/>
                          <a:cs typeface="Arial" panose="020B0604020202020204" pitchFamily="34" charset="0"/>
                        </a:rPr>
                        <a:t>Funds have been transferred to the entity.</a:t>
                      </a:r>
                      <a:r>
                        <a:rPr lang="en-ZA" sz="1600" dirty="0" smtClean="0">
                          <a:latin typeface="Arial" panose="020B0604020202020204" pitchFamily="34" charset="0"/>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600" baseline="0" dirty="0" smtClean="0">
                          <a:latin typeface="Arial" panose="020B0604020202020204" pitchFamily="34" charset="0"/>
                          <a:cs typeface="Arial" panose="020B0604020202020204" pitchFamily="34" charset="0"/>
                        </a:rPr>
                        <a:t>DAC  is exploring possibilities to alleviate this challenge through engagements with Treasury and the affected entities.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latin typeface="Arial" panose="020B0604020202020204" pitchFamily="34" charset="0"/>
                          <a:cs typeface="Arial" panose="020B0604020202020204" pitchFamily="34" charset="0"/>
                        </a:rPr>
                        <a:t>A Task team between affected  entities and Treasury has been set to determine which heritage assets to evaluate and to place value 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dirty="0" smtClean="0">
                        <a:latin typeface="Arial" panose="020B0604020202020204" pitchFamily="34" charset="0"/>
                        <a:cs typeface="Arial" panose="020B0604020202020204" pitchFamily="34" charset="0"/>
                      </a:endParaRPr>
                    </a:p>
                  </a:txBody>
                  <a:tcPr/>
                </a:tc>
              </a:tr>
            </a:tbl>
          </a:graphicData>
        </a:graphic>
      </p:graphicFrame>
      <p:sp>
        <p:nvSpPr>
          <p:cNvPr id="4" name="Rectangle 3"/>
          <p:cNvSpPr/>
          <p:nvPr/>
        </p:nvSpPr>
        <p:spPr>
          <a:xfrm flipH="1">
            <a:off x="8558727" y="6198990"/>
            <a:ext cx="405760" cy="307777"/>
          </a:xfrm>
          <a:prstGeom prst="rect">
            <a:avLst/>
          </a:prstGeom>
        </p:spPr>
        <p:txBody>
          <a:bodyPr wrap="square">
            <a:spAutoFit/>
          </a:bodyPr>
          <a:lstStyle/>
          <a:p>
            <a:r>
              <a:rPr lang="en-US" sz="1400" dirty="0" smtClean="0"/>
              <a:t>17</a:t>
            </a:r>
            <a:endParaRPr lang="en-ZA" sz="1400" dirty="0"/>
          </a:p>
        </p:txBody>
      </p:sp>
    </p:spTree>
    <p:extLst>
      <p:ext uri="{BB962C8B-B14F-4D97-AF65-F5344CB8AC3E}">
        <p14:creationId xmlns:p14="http://schemas.microsoft.com/office/powerpoint/2010/main" xmlns="" val="3954577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579296" cy="432048"/>
          </a:xfrm>
        </p:spPr>
        <p:txBody>
          <a:bodyPr>
            <a:noAutofit/>
          </a:bodyPr>
          <a:lstStyle/>
          <a:p>
            <a:r>
              <a:rPr lang="en-ZA" sz="4000" dirty="0" smtClean="0">
                <a:latin typeface="+mj-lt"/>
              </a:rPr>
              <a:t>CHALLENGES AND INTERVENTIONS </a:t>
            </a:r>
            <a:endParaRPr lang="en-ZA" sz="4000"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88200077"/>
              </p:ext>
            </p:extLst>
          </p:nvPr>
        </p:nvGraphicFramePr>
        <p:xfrm>
          <a:off x="395536" y="908721"/>
          <a:ext cx="8496944" cy="5317053"/>
        </p:xfrm>
        <a:graphic>
          <a:graphicData uri="http://schemas.openxmlformats.org/drawingml/2006/table">
            <a:tbl>
              <a:tblPr firstRow="1" bandRow="1">
                <a:tableStyleId>{5C22544A-7EE6-4342-B048-85BDC9FD1C3A}</a:tableStyleId>
              </a:tblPr>
              <a:tblGrid>
                <a:gridCol w="4320480"/>
                <a:gridCol w="4176464"/>
              </a:tblGrid>
              <a:tr h="592653">
                <a:tc>
                  <a:txBody>
                    <a:bodyPr/>
                    <a:lstStyle/>
                    <a:p>
                      <a:r>
                        <a:rPr lang="en-ZA" sz="2800" dirty="0" smtClean="0"/>
                        <a:t>CHALLENGES </a:t>
                      </a:r>
                      <a:endParaRPr lang="en-ZA" sz="2800" dirty="0"/>
                    </a:p>
                  </a:txBody>
                  <a:tcPr/>
                </a:tc>
                <a:tc>
                  <a:txBody>
                    <a:bodyPr/>
                    <a:lstStyle/>
                    <a:p>
                      <a:r>
                        <a:rPr lang="en-ZA" sz="2800" dirty="0" smtClean="0"/>
                        <a:t>INTERVENTIONS BY DAC </a:t>
                      </a:r>
                      <a:endParaRPr lang="en-ZA" sz="2800" dirty="0"/>
                    </a:p>
                  </a:txBody>
                  <a:tcPr/>
                </a:tc>
              </a:tr>
              <a:tr h="4375898">
                <a:tc>
                  <a:txBody>
                    <a:bodyPr/>
                    <a:lstStyle/>
                    <a:p>
                      <a:pPr marL="0" indent="0">
                        <a:buFont typeface="Arial" pitchFamily="34" charset="0"/>
                        <a:buNone/>
                      </a:pPr>
                      <a:endParaRPr lang="en-US" sz="1600" b="1" baseline="0" dirty="0" smtClean="0">
                        <a:latin typeface="Arial" panose="020B0604020202020204" pitchFamily="34" charset="0"/>
                        <a:cs typeface="Arial" panose="020B0604020202020204" pitchFamily="34" charset="0"/>
                      </a:endParaRPr>
                    </a:p>
                    <a:p>
                      <a:pPr marL="0" indent="0">
                        <a:buFont typeface="Arial" pitchFamily="34" charset="0"/>
                        <a:buNone/>
                      </a:pPr>
                      <a:r>
                        <a:rPr lang="en-US" sz="1600" b="1" baseline="0" dirty="0" smtClean="0">
                          <a:latin typeface="Arial" panose="020B0604020202020204" pitchFamily="34" charset="0"/>
                          <a:cs typeface="Arial" panose="020B0604020202020204" pitchFamily="34" charset="0"/>
                        </a:rPr>
                        <a:t>Human resource</a:t>
                      </a:r>
                    </a:p>
                    <a:p>
                      <a:pPr marL="0" indent="0">
                        <a:buFont typeface="Arial" pitchFamily="34" charset="0"/>
                        <a:buNone/>
                      </a:pPr>
                      <a:endParaRPr lang="en-US" sz="1600" b="1" baseline="0" dirty="0" smtClean="0">
                        <a:latin typeface="Arial" panose="020B0604020202020204" pitchFamily="34" charset="0"/>
                        <a:cs typeface="Arial" panose="020B0604020202020204" pitchFamily="34" charset="0"/>
                      </a:endParaRPr>
                    </a:p>
                    <a:p>
                      <a:pPr marL="285750" indent="-285750">
                        <a:buFont typeface="Arial" pitchFamily="34" charset="0"/>
                        <a:buChar char="•"/>
                      </a:pPr>
                      <a:r>
                        <a:rPr lang="en-US" sz="1600" b="0" baseline="0" dirty="0" smtClean="0">
                          <a:latin typeface="Arial" panose="020B0604020202020204" pitchFamily="34" charset="0"/>
                          <a:cs typeface="Arial" panose="020B0604020202020204" pitchFamily="34" charset="0"/>
                        </a:rPr>
                        <a:t>Shortage of staff – Supply chain management unit and human resources</a:t>
                      </a:r>
                    </a:p>
                    <a:p>
                      <a:pPr marL="285750" indent="-285750">
                        <a:buFont typeface="Arial" pitchFamily="34" charset="0"/>
                        <a:buChar char="•"/>
                      </a:pPr>
                      <a:endParaRPr lang="en-US" sz="1600" b="0" baseline="0" dirty="0" smtClean="0">
                        <a:latin typeface="Arial" panose="020B0604020202020204" pitchFamily="34" charset="0"/>
                        <a:cs typeface="Arial" panose="020B0604020202020204" pitchFamily="34" charset="0"/>
                      </a:endParaRPr>
                    </a:p>
                    <a:p>
                      <a:pPr marL="285750" indent="-285750">
                        <a:buFont typeface="Arial" pitchFamily="34" charset="0"/>
                        <a:buChar char="•"/>
                      </a:pPr>
                      <a:endParaRPr lang="en-US" sz="1600" b="0" baseline="0" dirty="0" smtClean="0">
                        <a:latin typeface="Arial" panose="020B0604020202020204" pitchFamily="34" charset="0"/>
                        <a:cs typeface="Arial" panose="020B0604020202020204" pitchFamily="34" charset="0"/>
                      </a:endParaRPr>
                    </a:p>
                    <a:p>
                      <a:pPr marL="285750" indent="-285750">
                        <a:buFont typeface="Arial" pitchFamily="34" charset="0"/>
                        <a:buChar char="•"/>
                      </a:pPr>
                      <a:endParaRPr lang="en-US" sz="1600" b="0" baseline="0" dirty="0" smtClean="0">
                        <a:latin typeface="Arial" panose="020B0604020202020204" pitchFamily="34" charset="0"/>
                        <a:cs typeface="Arial" panose="020B0604020202020204" pitchFamily="34" charset="0"/>
                      </a:endParaRPr>
                    </a:p>
                    <a:p>
                      <a:pPr marL="0" indent="0">
                        <a:buFont typeface="Arial" pitchFamily="34" charset="0"/>
                        <a:buNone/>
                      </a:pPr>
                      <a:r>
                        <a:rPr lang="en-US" sz="1600" b="1" baseline="0" dirty="0" smtClean="0">
                          <a:latin typeface="Arial" panose="020B0604020202020204" pitchFamily="34" charset="0"/>
                          <a:cs typeface="Arial" panose="020B0604020202020204" pitchFamily="34" charset="0"/>
                        </a:rPr>
                        <a:t>Audit fees</a:t>
                      </a:r>
                    </a:p>
                    <a:p>
                      <a:pPr marL="0" indent="0">
                        <a:buFont typeface="Arial" pitchFamily="34" charset="0"/>
                        <a:buNone/>
                      </a:pPr>
                      <a:endParaRPr lang="en-US" sz="1600" b="1" baseline="0" dirty="0" smtClean="0">
                        <a:latin typeface="Arial" panose="020B0604020202020204" pitchFamily="34" charset="0"/>
                        <a:cs typeface="Arial" panose="020B0604020202020204" pitchFamily="34" charset="0"/>
                      </a:endParaRPr>
                    </a:p>
                    <a:p>
                      <a:pPr marL="285750" indent="-285750">
                        <a:buFont typeface="Arial" pitchFamily="34" charset="0"/>
                        <a:buChar char="•"/>
                      </a:pPr>
                      <a:r>
                        <a:rPr lang="en-US" sz="1600" b="0" baseline="0" dirty="0" smtClean="0">
                          <a:latin typeface="Arial" panose="020B0604020202020204" pitchFamily="34" charset="0"/>
                          <a:cs typeface="Arial" panose="020B0604020202020204" pitchFamily="34" charset="0"/>
                        </a:rPr>
                        <a:t>As per Section of the Public Audit Act the entity is experiencing financial difficulties and it deserves to be subsidized by the National Treasury on condition that they pay first their budgeted 1%</a:t>
                      </a:r>
                      <a:endParaRPr lang="en-ZA" sz="1600" b="0" baseline="0" dirty="0" smtClean="0">
                        <a:latin typeface="Arial" panose="020B0604020202020204" pitchFamily="34" charset="0"/>
                        <a:cs typeface="Arial" panose="020B0604020202020204" pitchFamily="34" charset="0"/>
                      </a:endParaRPr>
                    </a:p>
                    <a:p>
                      <a:pPr marL="285750" indent="-285750">
                        <a:buFont typeface="Arial" pitchFamily="34" charset="0"/>
                        <a:buChar char="•"/>
                      </a:pPr>
                      <a:endParaRPr lang="en-ZA" sz="1600" b="0" baseline="0" dirty="0" smtClean="0">
                        <a:latin typeface="Arial" panose="020B0604020202020204" pitchFamily="34" charset="0"/>
                        <a:cs typeface="Arial" panose="020B0604020202020204" pitchFamily="34" charset="0"/>
                      </a:endParaRPr>
                    </a:p>
                    <a:p>
                      <a:pPr marL="285750" indent="-285750">
                        <a:buFont typeface="Arial" pitchFamily="34" charset="0"/>
                        <a:buChar char="•"/>
                      </a:pPr>
                      <a:endParaRPr lang="en-ZA" sz="1600" b="0" baseline="0" dirty="0" smtClean="0">
                        <a:latin typeface="Arial" panose="020B0604020202020204" pitchFamily="34" charset="0"/>
                        <a:cs typeface="Arial" panose="020B0604020202020204" pitchFamily="34" charset="0"/>
                      </a:endParaRPr>
                    </a:p>
                    <a:p>
                      <a:pPr marL="285750" indent="-285750">
                        <a:buFont typeface="Arial" pitchFamily="34" charset="0"/>
                        <a:buChar char="•"/>
                      </a:pPr>
                      <a:endParaRPr lang="en-ZA" sz="1600" b="0" baseline="0" dirty="0" smtClean="0">
                        <a:latin typeface="Arial" panose="020B0604020202020204" pitchFamily="34" charset="0"/>
                        <a:cs typeface="Arial" panose="020B0604020202020204" pitchFamily="34" charset="0"/>
                      </a:endParaRPr>
                    </a:p>
                    <a:p>
                      <a:pPr marL="285750" indent="-285750">
                        <a:buFont typeface="Arial" pitchFamily="34" charset="0"/>
                        <a:buChar char="•"/>
                      </a:pPr>
                      <a:endParaRPr lang="en-ZA" sz="1600" dirty="0" smtClean="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latin typeface="Arial" panose="020B0604020202020204" pitchFamily="34" charset="0"/>
                          <a:cs typeface="Arial" panose="020B0604020202020204" pitchFamily="34" charset="0"/>
                        </a:rPr>
                        <a:t>DAC  to explore opportunities to assist the entity.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latin typeface="Arial" panose="020B0604020202020204" pitchFamily="34" charset="0"/>
                          <a:cs typeface="Arial" panose="020B0604020202020204" pitchFamily="34" charset="0"/>
                        </a:rPr>
                        <a:t>DAC received confirmation from  National Treasury that the entity is subsidized as it  qualifies per the PAA  Act.</a:t>
                      </a:r>
                      <a:endParaRPr lang="en-ZA" sz="1600" dirty="0" smtClean="0">
                        <a:latin typeface="Arial" panose="020B0604020202020204" pitchFamily="34" charset="0"/>
                        <a:cs typeface="Arial" panose="020B0604020202020204" pitchFamily="34" charset="0"/>
                      </a:endParaRPr>
                    </a:p>
                  </a:txBody>
                  <a:tcPr/>
                </a:tc>
              </a:tr>
            </a:tbl>
          </a:graphicData>
        </a:graphic>
      </p:graphicFrame>
      <p:sp>
        <p:nvSpPr>
          <p:cNvPr id="4" name="Rectangle 3"/>
          <p:cNvSpPr/>
          <p:nvPr/>
        </p:nvSpPr>
        <p:spPr>
          <a:xfrm flipH="1">
            <a:off x="8558727" y="6198990"/>
            <a:ext cx="405760" cy="307777"/>
          </a:xfrm>
          <a:prstGeom prst="rect">
            <a:avLst/>
          </a:prstGeom>
        </p:spPr>
        <p:txBody>
          <a:bodyPr wrap="square">
            <a:spAutoFit/>
          </a:bodyPr>
          <a:lstStyle/>
          <a:p>
            <a:r>
              <a:rPr lang="en-US" sz="1400" dirty="0" smtClean="0"/>
              <a:t>18</a:t>
            </a:r>
            <a:endParaRPr lang="en-ZA" sz="1400" dirty="0"/>
          </a:p>
        </p:txBody>
      </p:sp>
    </p:spTree>
    <p:extLst>
      <p:ext uri="{BB962C8B-B14F-4D97-AF65-F5344CB8AC3E}">
        <p14:creationId xmlns:p14="http://schemas.microsoft.com/office/powerpoint/2010/main" xmlns="" val="2410988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1547664" y="2492896"/>
            <a:ext cx="5997352" cy="1224136"/>
          </a:xfrm>
        </p:spPr>
        <p:txBody>
          <a:bodyPr>
            <a:normAutofit/>
          </a:bodyPr>
          <a:lstStyle/>
          <a:p>
            <a:pPr algn="ctr"/>
            <a:r>
              <a:rPr lang="en-US" sz="4800" dirty="0" smtClean="0">
                <a:solidFill>
                  <a:schemeClr val="accent2">
                    <a:lumMod val="50000"/>
                  </a:schemeClr>
                </a:solidFill>
                <a:latin typeface="+mj-lt"/>
              </a:rPr>
              <a:t>THANK YOU</a:t>
            </a:r>
            <a:endParaRPr lang="en-US" sz="4800" dirty="0">
              <a:solidFill>
                <a:schemeClr val="accent2">
                  <a:lumMod val="50000"/>
                </a:schemeClr>
              </a:solidFill>
              <a:latin typeface="+mj-lt"/>
            </a:endParaRPr>
          </a:p>
        </p:txBody>
      </p:sp>
      <p:sp>
        <p:nvSpPr>
          <p:cNvPr id="4" name="Slide Number Placeholder 3"/>
          <p:cNvSpPr>
            <a:spLocks noGrp="1"/>
          </p:cNvSpPr>
          <p:nvPr>
            <p:ph type="sldNum" sz="quarter" idx="4"/>
          </p:nvPr>
        </p:nvSpPr>
        <p:spPr>
          <a:xfrm>
            <a:off x="8100392" y="6237312"/>
            <a:ext cx="609600" cy="365125"/>
          </a:xfrm>
        </p:spPr>
        <p:txBody>
          <a:bodyPr/>
          <a:lstStyle/>
          <a:p>
            <a:r>
              <a:rPr lang="en-US" sz="1200" dirty="0" smtClean="0"/>
              <a:t>19</a:t>
            </a:r>
            <a:endParaRPr lang="en-ZA" sz="1200" dirty="0" smtClean="0"/>
          </a:p>
        </p:txBody>
      </p:sp>
    </p:spTree>
    <p:extLst>
      <p:ext uri="{BB962C8B-B14F-4D97-AF65-F5344CB8AC3E}">
        <p14:creationId xmlns:p14="http://schemas.microsoft.com/office/powerpoint/2010/main" xmlns="" val="110909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chemeClr val="accent2">
                    <a:lumMod val="75000"/>
                  </a:schemeClr>
                </a:solidFill>
              </a:rPr>
              <a:t>PRESENTATION OUTLINE</a:t>
            </a:r>
            <a:endParaRPr lang="en-ZA" dirty="0"/>
          </a:p>
        </p:txBody>
      </p:sp>
      <p:sp>
        <p:nvSpPr>
          <p:cNvPr id="3" name="Content Placeholder 2"/>
          <p:cNvSpPr>
            <a:spLocks noGrp="1"/>
          </p:cNvSpPr>
          <p:nvPr>
            <p:ph idx="1"/>
          </p:nvPr>
        </p:nvSpPr>
        <p:spPr>
          <a:xfrm>
            <a:off x="539552" y="1484784"/>
            <a:ext cx="7994848" cy="4458817"/>
          </a:xfrm>
        </p:spPr>
        <p:txBody>
          <a:bodyPr/>
          <a:lstStyle/>
          <a:p>
            <a:r>
              <a:rPr lang="en-ZA" dirty="0" smtClean="0"/>
              <a:t>Background </a:t>
            </a:r>
          </a:p>
          <a:p>
            <a:r>
              <a:rPr lang="en-ZA" dirty="0" smtClean="0"/>
              <a:t>Ministers Key Priorities</a:t>
            </a:r>
          </a:p>
          <a:p>
            <a:r>
              <a:rPr lang="en-ZA" dirty="0" smtClean="0"/>
              <a:t>Performance Overview</a:t>
            </a:r>
          </a:p>
          <a:p>
            <a:r>
              <a:rPr lang="en-ZA" dirty="0" smtClean="0"/>
              <a:t>Three Year Performance Overview</a:t>
            </a:r>
          </a:p>
          <a:p>
            <a:r>
              <a:rPr lang="en-ZA" dirty="0" smtClean="0"/>
              <a:t>Income and Expenditure Trends </a:t>
            </a:r>
          </a:p>
          <a:p>
            <a:r>
              <a:rPr lang="en-US" dirty="0" smtClean="0"/>
              <a:t>Assets and Liabilities</a:t>
            </a:r>
            <a:endParaRPr lang="en-ZA" dirty="0" smtClean="0"/>
          </a:p>
          <a:p>
            <a:r>
              <a:rPr lang="en-US" dirty="0" smtClean="0"/>
              <a:t>Audit Outcome</a:t>
            </a:r>
          </a:p>
          <a:p>
            <a:r>
              <a:rPr lang="en-ZA" dirty="0" smtClean="0"/>
              <a:t>Governance</a:t>
            </a:r>
          </a:p>
          <a:p>
            <a:r>
              <a:rPr lang="en-ZA" dirty="0" smtClean="0"/>
              <a:t>Challenges and Interventions </a:t>
            </a:r>
          </a:p>
          <a:p>
            <a:endParaRPr lang="en-US" dirty="0" smtClean="0"/>
          </a:p>
          <a:p>
            <a:endParaRPr lang="en-ZA" dirty="0" smtClean="0"/>
          </a:p>
          <a:p>
            <a:endParaRPr lang="en-ZA" dirty="0" smtClean="0"/>
          </a:p>
          <a:p>
            <a:endParaRPr lang="en-ZA" dirty="0"/>
          </a:p>
        </p:txBody>
      </p:sp>
      <p:sp>
        <p:nvSpPr>
          <p:cNvPr id="4" name="Slide Number Placeholder 3"/>
          <p:cNvSpPr>
            <a:spLocks noGrp="1"/>
          </p:cNvSpPr>
          <p:nvPr>
            <p:ph type="sldNum" sz="quarter" idx="4"/>
          </p:nvPr>
        </p:nvSpPr>
        <p:spPr/>
        <p:txBody>
          <a:bodyPr/>
          <a:lstStyle/>
          <a:p>
            <a:r>
              <a:rPr lang="en-US" dirty="0" smtClean="0"/>
              <a:t>2</a:t>
            </a:r>
            <a:endParaRPr lang="en-ZA" dirty="0" smtClean="0"/>
          </a:p>
        </p:txBody>
      </p:sp>
    </p:spTree>
    <p:extLst>
      <p:ext uri="{BB962C8B-B14F-4D97-AF65-F5344CB8AC3E}">
        <p14:creationId xmlns:p14="http://schemas.microsoft.com/office/powerpoint/2010/main" xmlns="" val="3687651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BACKGROUND</a:t>
            </a:r>
            <a:endParaRPr lang="en-ZA" dirty="0"/>
          </a:p>
        </p:txBody>
      </p:sp>
      <p:sp>
        <p:nvSpPr>
          <p:cNvPr id="3" name="Content Placeholder 2"/>
          <p:cNvSpPr>
            <a:spLocks noGrp="1"/>
          </p:cNvSpPr>
          <p:nvPr>
            <p:ph idx="1"/>
          </p:nvPr>
        </p:nvSpPr>
        <p:spPr>
          <a:xfrm>
            <a:off x="611560" y="1556792"/>
            <a:ext cx="7922840" cy="4386809"/>
          </a:xfrm>
        </p:spPr>
        <p:txBody>
          <a:bodyPr>
            <a:normAutofit fontScale="85000" lnSpcReduction="20000"/>
          </a:bodyPr>
          <a:lstStyle/>
          <a:p>
            <a:pPr algn="just">
              <a:lnSpc>
                <a:spcPct val="150000"/>
              </a:lnSpc>
            </a:pPr>
            <a:r>
              <a:rPr lang="en-ZA" sz="2400" b="0" dirty="0" smtClean="0">
                <a:solidFill>
                  <a:schemeClr val="tx1"/>
                </a:solidFill>
                <a:cs typeface="Arial" panose="020B0604020202020204" pitchFamily="34" charset="0"/>
              </a:rPr>
              <a:t>War museum of the Boer Republics  is </a:t>
            </a:r>
            <a:r>
              <a:rPr lang="en-ZA" sz="2400" b="0" dirty="0">
                <a:solidFill>
                  <a:schemeClr val="tx1"/>
                </a:solidFill>
                <a:cs typeface="Arial" panose="020B0604020202020204" pitchFamily="34" charset="0"/>
              </a:rPr>
              <a:t>a schedule 3A public entity.</a:t>
            </a:r>
          </a:p>
          <a:p>
            <a:pPr algn="just">
              <a:lnSpc>
                <a:spcPct val="150000"/>
              </a:lnSpc>
            </a:pPr>
            <a:r>
              <a:rPr lang="en-ZA" sz="2400" b="0" dirty="0">
                <a:solidFill>
                  <a:schemeClr val="tx1"/>
                </a:solidFill>
                <a:cs typeface="Arial" panose="020B0604020202020204" pitchFamily="34" charset="0"/>
              </a:rPr>
              <a:t>The </a:t>
            </a:r>
            <a:r>
              <a:rPr lang="en-ZA" sz="2400" b="0" dirty="0" smtClean="0">
                <a:solidFill>
                  <a:schemeClr val="tx1"/>
                </a:solidFill>
                <a:cs typeface="Arial" panose="020B0604020202020204" pitchFamily="34" charset="0"/>
              </a:rPr>
              <a:t>Museum was established </a:t>
            </a:r>
            <a:r>
              <a:rPr lang="en-ZA" sz="2400" b="0" dirty="0">
                <a:solidFill>
                  <a:schemeClr val="tx1"/>
                </a:solidFill>
                <a:cs typeface="Arial" panose="020B0604020202020204" pitchFamily="34" charset="0"/>
              </a:rPr>
              <a:t>in terms of the Cultural Institutions Act, 1998 (Act No. 118 of 1998).</a:t>
            </a:r>
          </a:p>
          <a:p>
            <a:pPr algn="just">
              <a:lnSpc>
                <a:spcPct val="150000"/>
              </a:lnSpc>
            </a:pPr>
            <a:r>
              <a:rPr lang="en-ZA" sz="2400" b="0" dirty="0">
                <a:solidFill>
                  <a:schemeClr val="tx1"/>
                </a:solidFill>
                <a:cs typeface="Arial" panose="020B0604020202020204" pitchFamily="34" charset="0"/>
              </a:rPr>
              <a:t>The m</a:t>
            </a:r>
            <a:r>
              <a:rPr lang="en-ZA" sz="2400" b="0" dirty="0" smtClean="0">
                <a:solidFill>
                  <a:schemeClr val="tx1"/>
                </a:solidFill>
                <a:cs typeface="Arial" panose="020B0604020202020204" pitchFamily="34" charset="0"/>
              </a:rPr>
              <a:t>useum </a:t>
            </a:r>
            <a:r>
              <a:rPr lang="en-ZA" sz="2400" b="0" dirty="0">
                <a:solidFill>
                  <a:schemeClr val="tx1"/>
                </a:solidFill>
                <a:cs typeface="Arial" panose="020B0604020202020204" pitchFamily="34" charset="0"/>
              </a:rPr>
              <a:t>receives institutional transfers from the </a:t>
            </a:r>
            <a:r>
              <a:rPr lang="en-ZA" sz="2400" b="0" dirty="0" smtClean="0">
                <a:solidFill>
                  <a:schemeClr val="tx1"/>
                </a:solidFill>
                <a:cs typeface="Arial" panose="020B0604020202020204" pitchFamily="34" charset="0"/>
              </a:rPr>
              <a:t>Department of Arts and Culture </a:t>
            </a:r>
            <a:r>
              <a:rPr lang="en-ZA" sz="2400" b="0" dirty="0">
                <a:solidFill>
                  <a:schemeClr val="tx1"/>
                </a:solidFill>
                <a:cs typeface="Arial" panose="020B0604020202020204" pitchFamily="34" charset="0"/>
              </a:rPr>
              <a:t>to finance its operations and address its Infrastructural needs</a:t>
            </a:r>
            <a:r>
              <a:rPr lang="en-ZA" sz="2400" b="0" dirty="0" smtClean="0">
                <a:solidFill>
                  <a:schemeClr val="tx1"/>
                </a:solidFill>
                <a:cs typeface="Arial" panose="020B0604020202020204" pitchFamily="34" charset="0"/>
              </a:rPr>
              <a:t>.</a:t>
            </a:r>
          </a:p>
          <a:p>
            <a:pPr algn="just">
              <a:lnSpc>
                <a:spcPct val="150000"/>
              </a:lnSpc>
            </a:pPr>
            <a:r>
              <a:rPr lang="en-US" sz="2400" b="0" dirty="0" smtClean="0">
                <a:solidFill>
                  <a:schemeClr val="tx1"/>
                </a:solidFill>
                <a:cs typeface="Arial" panose="020B0604020202020204" pitchFamily="34" charset="0"/>
              </a:rPr>
              <a:t>The entity discharges its obligations through three programs, namely Administration, Business Development and Public Engagement</a:t>
            </a:r>
            <a:endParaRPr lang="en-ZA" sz="2400" b="0" dirty="0">
              <a:solidFill>
                <a:schemeClr val="tx1"/>
              </a:solidFill>
              <a:cs typeface="Arial" panose="020B0604020202020204" pitchFamily="34" charset="0"/>
            </a:endParaRPr>
          </a:p>
          <a:p>
            <a:endParaRPr lang="en-ZA" sz="2400" dirty="0"/>
          </a:p>
        </p:txBody>
      </p:sp>
      <p:sp>
        <p:nvSpPr>
          <p:cNvPr id="4" name="Slide Number Placeholder 3"/>
          <p:cNvSpPr>
            <a:spLocks noGrp="1"/>
          </p:cNvSpPr>
          <p:nvPr>
            <p:ph type="sldNum" sz="quarter" idx="4"/>
          </p:nvPr>
        </p:nvSpPr>
        <p:spPr/>
        <p:txBody>
          <a:bodyPr/>
          <a:lstStyle/>
          <a:p>
            <a:r>
              <a:rPr lang="en-US" dirty="0"/>
              <a:t>3</a:t>
            </a:r>
            <a:endParaRPr lang="en-ZA" dirty="0" smtClean="0"/>
          </a:p>
        </p:txBody>
      </p:sp>
    </p:spTree>
    <p:extLst>
      <p:ext uri="{BB962C8B-B14F-4D97-AF65-F5344CB8AC3E}">
        <p14:creationId xmlns:p14="http://schemas.microsoft.com/office/powerpoint/2010/main" xmlns="" val="3322502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20080"/>
          </a:xfrm>
        </p:spPr>
        <p:txBody>
          <a:bodyPr/>
          <a:lstStyle/>
          <a:p>
            <a:r>
              <a:rPr lang="en-ZA" dirty="0" smtClean="0"/>
              <a:t>MINISTER'S KEY PRIORITIES</a:t>
            </a:r>
            <a:endParaRPr lang="en-ZA" dirty="0"/>
          </a:p>
        </p:txBody>
      </p:sp>
      <p:sp>
        <p:nvSpPr>
          <p:cNvPr id="3" name="Content Placeholder 2"/>
          <p:cNvSpPr>
            <a:spLocks noGrp="1"/>
          </p:cNvSpPr>
          <p:nvPr>
            <p:ph idx="1"/>
          </p:nvPr>
        </p:nvSpPr>
        <p:spPr>
          <a:xfrm>
            <a:off x="251520" y="1124744"/>
            <a:ext cx="8282880" cy="5040560"/>
          </a:xfrm>
        </p:spPr>
        <p:txBody>
          <a:bodyPr>
            <a:normAutofit lnSpcReduction="10000"/>
          </a:bodyPr>
          <a:lstStyle/>
          <a:p>
            <a:r>
              <a:rPr lang="en-US" sz="2400" b="0" dirty="0" smtClean="0">
                <a:solidFill>
                  <a:schemeClr val="tx1"/>
                </a:solidFill>
              </a:rPr>
              <a:t>For the 2017/18 financial year the entity  is planning to respond to the Ministers key priorities in the following programs:</a:t>
            </a:r>
          </a:p>
          <a:p>
            <a:pPr marL="1257300" lvl="3" indent="0">
              <a:buNone/>
            </a:pPr>
            <a:endParaRPr lang="en-US" sz="2400" dirty="0" smtClean="0"/>
          </a:p>
          <a:p>
            <a:pPr marL="1771650" lvl="3" indent="-514350">
              <a:buAutoNum type="romanLcParenBoth"/>
            </a:pPr>
            <a:r>
              <a:rPr lang="en-US" sz="2400" dirty="0" smtClean="0"/>
              <a:t>New brochure in three languages – English, Afrikaans and Sesotho</a:t>
            </a:r>
            <a:endParaRPr lang="en-US" sz="2400" dirty="0" smtClean="0">
              <a:solidFill>
                <a:srgbClr val="FF0000"/>
              </a:solidFill>
            </a:endParaRPr>
          </a:p>
          <a:p>
            <a:pPr marL="1771650" lvl="3" indent="-514350">
              <a:buAutoNum type="romanLcParenBoth"/>
            </a:pPr>
            <a:r>
              <a:rPr lang="en-US" sz="2400" b="0" dirty="0" smtClean="0"/>
              <a:t>100 Iconic items – in process</a:t>
            </a:r>
          </a:p>
          <a:p>
            <a:pPr marL="1771650" lvl="3" indent="-514350">
              <a:buAutoNum type="romanLcParenBoth"/>
            </a:pPr>
            <a:r>
              <a:rPr lang="en-US" sz="2400" dirty="0" smtClean="0"/>
              <a:t>Agreement reached with the Rijksmuseum in Amsterdam for an exhibition of the South African War – For this purpose the Rijksmuseum requested some items on loan from the museum, the exhibition opened early in 2017.</a:t>
            </a:r>
            <a:endParaRPr lang="en-US" sz="2400" b="0" dirty="0" smtClean="0"/>
          </a:p>
          <a:p>
            <a:pPr marL="1257300" lvl="3" indent="0">
              <a:buNone/>
            </a:pPr>
            <a:endParaRPr lang="en-ZA" sz="2800" b="0" dirty="0">
              <a:solidFill>
                <a:srgbClr val="FF0000"/>
              </a:solidFill>
            </a:endParaRPr>
          </a:p>
        </p:txBody>
      </p:sp>
      <p:sp>
        <p:nvSpPr>
          <p:cNvPr id="4" name="Slide Number Placeholder 3"/>
          <p:cNvSpPr>
            <a:spLocks noGrp="1"/>
          </p:cNvSpPr>
          <p:nvPr>
            <p:ph type="sldNum" sz="quarter" idx="4"/>
          </p:nvPr>
        </p:nvSpPr>
        <p:spPr/>
        <p:txBody>
          <a:bodyPr/>
          <a:lstStyle/>
          <a:p>
            <a:r>
              <a:rPr lang="en-US" sz="1200" dirty="0"/>
              <a:t>4</a:t>
            </a:r>
            <a:endParaRPr lang="en-ZA" sz="1200" dirty="0" smtClean="0"/>
          </a:p>
        </p:txBody>
      </p:sp>
    </p:spTree>
    <p:extLst>
      <p:ext uri="{BB962C8B-B14F-4D97-AF65-F5344CB8AC3E}">
        <p14:creationId xmlns:p14="http://schemas.microsoft.com/office/powerpoint/2010/main" xmlns="" val="2535836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10952"/>
          </a:xfrm>
        </p:spPr>
        <p:txBody>
          <a:bodyPr>
            <a:normAutofit/>
          </a:bodyPr>
          <a:lstStyle/>
          <a:p>
            <a:pPr algn="ctr"/>
            <a:r>
              <a:rPr lang="en-ZA" sz="4000" dirty="0" smtClean="0">
                <a:solidFill>
                  <a:schemeClr val="accent6">
                    <a:lumMod val="50000"/>
                  </a:schemeClr>
                </a:solidFill>
                <a:latin typeface="+mj-lt"/>
              </a:rPr>
              <a:t>ALIGNMENT TO DAC STRATEGY</a:t>
            </a:r>
            <a:endParaRPr lang="en-ZA" sz="4000" dirty="0">
              <a:solidFill>
                <a:schemeClr val="accent6">
                  <a:lumMod val="50000"/>
                </a:schemeClr>
              </a:solidFill>
              <a:latin typeface="+mj-lt"/>
            </a:endParaRPr>
          </a:p>
        </p:txBody>
      </p:sp>
      <p:sp>
        <p:nvSpPr>
          <p:cNvPr id="4" name="Slide Number Placeholder 3"/>
          <p:cNvSpPr>
            <a:spLocks noGrp="1"/>
          </p:cNvSpPr>
          <p:nvPr>
            <p:ph type="sldNum" sz="quarter" idx="4"/>
          </p:nvPr>
        </p:nvSpPr>
        <p:spPr>
          <a:xfrm>
            <a:off x="8100392" y="6237312"/>
            <a:ext cx="609600" cy="365125"/>
          </a:xfrm>
        </p:spPr>
        <p:txBody>
          <a:bodyPr/>
          <a:lstStyle/>
          <a:p>
            <a:r>
              <a:rPr lang="en-US" sz="1200" dirty="0"/>
              <a:t>5</a:t>
            </a:r>
            <a:endParaRPr lang="en-ZA" sz="1200" dirty="0" smtClean="0"/>
          </a:p>
        </p:txBody>
      </p:sp>
      <p:sp>
        <p:nvSpPr>
          <p:cNvPr id="7" name="Title 1"/>
          <p:cNvSpPr txBox="1">
            <a:spLocks/>
          </p:cNvSpPr>
          <p:nvPr/>
        </p:nvSpPr>
        <p:spPr>
          <a:xfrm>
            <a:off x="150883" y="4941168"/>
            <a:ext cx="8784976" cy="1512168"/>
          </a:xfrm>
          <a:prstGeom prst="rect">
            <a:avLst/>
          </a:prstGeom>
        </p:spPr>
        <p:txBody>
          <a:bodyPr vert="horz" lIns="91440" tIns="45720" rIns="91440" bIns="45720"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600" b="1" dirty="0" smtClean="0">
              <a:solidFill>
                <a:srgbClr val="FF0000"/>
              </a:solidFill>
              <a:latin typeface="+mj-lt"/>
            </a:endParaRPr>
          </a:p>
          <a:p>
            <a:pPr marL="285750" indent="-285750">
              <a:buFont typeface="Arial" pitchFamily="34" charset="0"/>
              <a:buChar char="•"/>
            </a:pPr>
            <a:endParaRPr lang="en-ZA" sz="1600" b="1" dirty="0" smtClean="0">
              <a:solidFill>
                <a:srgbClr val="FF0000"/>
              </a:solidFill>
              <a:latin typeface="+mj-lt"/>
            </a:endParaRPr>
          </a:p>
          <a:p>
            <a:endParaRPr lang="en-ZA" sz="1600" b="1" dirty="0" smtClean="0">
              <a:solidFill>
                <a:srgbClr val="FF0000"/>
              </a:solidFill>
              <a:latin typeface="+mj-lt"/>
            </a:endParaRPr>
          </a:p>
          <a:p>
            <a:pPr algn="ctr"/>
            <a:endParaRPr lang="en-ZA" sz="1600" b="1" dirty="0">
              <a:solidFill>
                <a:srgbClr val="FF0000"/>
              </a:solidFill>
              <a:latin typeface="+mj-lt"/>
            </a:endParaRPr>
          </a:p>
        </p:txBody>
      </p:sp>
      <p:graphicFrame>
        <p:nvGraphicFramePr>
          <p:cNvPr id="8" name="Table 7"/>
          <p:cNvGraphicFramePr>
            <a:graphicFrameLocks noGrp="1"/>
          </p:cNvGraphicFramePr>
          <p:nvPr>
            <p:extLst>
              <p:ext uri="{D42A27DB-BD31-4B8C-83A1-F6EECF244321}">
                <p14:modId xmlns:p14="http://schemas.microsoft.com/office/powerpoint/2010/main" xmlns="" val="4183571817"/>
              </p:ext>
            </p:extLst>
          </p:nvPr>
        </p:nvGraphicFramePr>
        <p:xfrm>
          <a:off x="258895" y="980728"/>
          <a:ext cx="8568951" cy="5061088"/>
        </p:xfrm>
        <a:graphic>
          <a:graphicData uri="http://schemas.openxmlformats.org/drawingml/2006/table">
            <a:tbl>
              <a:tblPr firstRow="1" bandRow="1">
                <a:tableStyleId>{5C22544A-7EE6-4342-B048-85BDC9FD1C3A}</a:tableStyleId>
              </a:tblPr>
              <a:tblGrid>
                <a:gridCol w="1368152"/>
                <a:gridCol w="1512168"/>
                <a:gridCol w="2808312"/>
                <a:gridCol w="1656184"/>
                <a:gridCol w="1224135"/>
              </a:tblGrid>
              <a:tr h="763285">
                <a:tc>
                  <a:txBody>
                    <a:bodyPr/>
                    <a:lstStyle/>
                    <a:p>
                      <a:r>
                        <a:rPr lang="en-ZA" sz="1800" dirty="0" smtClean="0">
                          <a:solidFill>
                            <a:schemeClr val="tx1"/>
                          </a:solidFill>
                          <a:latin typeface="Arial" panose="020B0604020202020204" pitchFamily="34" charset="0"/>
                          <a:cs typeface="Arial" panose="020B0604020202020204" pitchFamily="34" charset="0"/>
                        </a:rPr>
                        <a:t>Strategic outcome</a:t>
                      </a:r>
                      <a:r>
                        <a:rPr lang="en-ZA" sz="1800" baseline="0" dirty="0" smtClean="0">
                          <a:solidFill>
                            <a:schemeClr val="tx1"/>
                          </a:solidFill>
                          <a:latin typeface="Arial" panose="020B0604020202020204" pitchFamily="34" charset="0"/>
                          <a:cs typeface="Arial" panose="020B0604020202020204" pitchFamily="34" charset="0"/>
                        </a:rPr>
                        <a:t> </a:t>
                      </a:r>
                      <a:r>
                        <a:rPr lang="en-ZA" sz="1800" dirty="0" smtClean="0">
                          <a:solidFill>
                            <a:schemeClr val="tx1"/>
                          </a:solidFill>
                          <a:latin typeface="Arial" panose="020B0604020202020204" pitchFamily="34" charset="0"/>
                          <a:cs typeface="Arial" panose="020B0604020202020204" pitchFamily="34" charset="0"/>
                        </a:rPr>
                        <a:t>oriented</a:t>
                      </a:r>
                      <a:r>
                        <a:rPr lang="en-ZA" sz="1800" baseline="0" dirty="0" smtClean="0">
                          <a:solidFill>
                            <a:schemeClr val="tx1"/>
                          </a:solidFill>
                          <a:latin typeface="Arial" panose="020B0604020202020204" pitchFamily="34" charset="0"/>
                          <a:cs typeface="Arial" panose="020B0604020202020204" pitchFamily="34" charset="0"/>
                        </a:rPr>
                        <a:t> goal</a:t>
                      </a:r>
                      <a:endParaRPr lang="en-ZA" sz="1800" dirty="0">
                        <a:solidFill>
                          <a:schemeClr val="tx1"/>
                        </a:solidFill>
                        <a:latin typeface="Arial" panose="020B0604020202020204" pitchFamily="34" charset="0"/>
                        <a:cs typeface="Arial" panose="020B0604020202020204" pitchFamily="34" charset="0"/>
                      </a:endParaRPr>
                    </a:p>
                  </a:txBody>
                  <a:tcPr/>
                </a:tc>
                <a:tc>
                  <a:txBody>
                    <a:bodyPr/>
                    <a:lstStyle/>
                    <a:p>
                      <a:r>
                        <a:rPr lang="en-ZA" sz="1800" dirty="0" smtClean="0">
                          <a:solidFill>
                            <a:schemeClr val="tx1"/>
                          </a:solidFill>
                          <a:latin typeface="Arial" panose="020B0604020202020204" pitchFamily="34" charset="0"/>
                          <a:cs typeface="Arial" panose="020B0604020202020204" pitchFamily="34" charset="0"/>
                        </a:rPr>
                        <a:t>DAC strategic objective</a:t>
                      </a:r>
                      <a:endParaRPr lang="en-ZA" sz="1800" dirty="0">
                        <a:solidFill>
                          <a:schemeClr val="tx1"/>
                        </a:solidFill>
                        <a:latin typeface="Arial" panose="020B0604020202020204" pitchFamily="34" charset="0"/>
                        <a:cs typeface="Arial" panose="020B0604020202020204" pitchFamily="34" charset="0"/>
                      </a:endParaRPr>
                    </a:p>
                  </a:txBody>
                  <a:tcPr/>
                </a:tc>
                <a:tc>
                  <a:txBody>
                    <a:bodyPr/>
                    <a:lstStyle/>
                    <a:p>
                      <a:r>
                        <a:rPr lang="en-ZA" sz="1800" baseline="0" dirty="0" smtClean="0">
                          <a:solidFill>
                            <a:schemeClr val="tx1"/>
                          </a:solidFill>
                          <a:latin typeface="Arial" panose="020B0604020202020204" pitchFamily="34" charset="0"/>
                          <a:cs typeface="Arial" panose="020B0604020202020204" pitchFamily="34" charset="0"/>
                        </a:rPr>
                        <a:t>War museum strategic goal</a:t>
                      </a:r>
                      <a:endParaRPr lang="en-ZA" sz="1800" dirty="0">
                        <a:solidFill>
                          <a:schemeClr val="tx1"/>
                        </a:solidFill>
                        <a:latin typeface="Arial" panose="020B0604020202020204" pitchFamily="34" charset="0"/>
                        <a:cs typeface="Arial" panose="020B0604020202020204" pitchFamily="34" charset="0"/>
                      </a:endParaRPr>
                    </a:p>
                  </a:txBody>
                  <a:tcPr/>
                </a:tc>
                <a:tc>
                  <a:txBody>
                    <a:bodyPr/>
                    <a:lstStyle/>
                    <a:p>
                      <a:r>
                        <a:rPr lang="en-ZA" sz="1800" dirty="0" smtClean="0">
                          <a:solidFill>
                            <a:schemeClr val="tx1"/>
                          </a:solidFill>
                          <a:latin typeface="Arial" panose="020B0604020202020204" pitchFamily="34" charset="0"/>
                          <a:cs typeface="Arial" panose="020B0604020202020204" pitchFamily="34" charset="0"/>
                        </a:rPr>
                        <a:t>Indicator</a:t>
                      </a:r>
                      <a:endParaRPr lang="en-ZA" sz="1800" dirty="0">
                        <a:solidFill>
                          <a:schemeClr val="tx1"/>
                        </a:solidFill>
                        <a:latin typeface="Arial" panose="020B0604020202020204" pitchFamily="34" charset="0"/>
                        <a:cs typeface="Arial" panose="020B0604020202020204" pitchFamily="34" charset="0"/>
                      </a:endParaRPr>
                    </a:p>
                  </a:txBody>
                  <a:tcPr/>
                </a:tc>
                <a:tc>
                  <a:txBody>
                    <a:bodyPr/>
                    <a:lstStyle/>
                    <a:p>
                      <a:r>
                        <a:rPr lang="en-ZA" sz="1800" dirty="0" smtClean="0">
                          <a:solidFill>
                            <a:schemeClr val="tx1"/>
                          </a:solidFill>
                          <a:latin typeface="Arial" panose="020B0604020202020204" pitchFamily="34" charset="0"/>
                          <a:cs typeface="Arial" panose="020B0604020202020204" pitchFamily="34" charset="0"/>
                        </a:rPr>
                        <a:t>Output for 2017/18</a:t>
                      </a:r>
                      <a:endParaRPr lang="en-ZA" sz="1800" dirty="0">
                        <a:solidFill>
                          <a:schemeClr val="tx1"/>
                        </a:solidFill>
                        <a:latin typeface="Arial" panose="020B0604020202020204" pitchFamily="34" charset="0"/>
                        <a:cs typeface="Arial" panose="020B0604020202020204" pitchFamily="34" charset="0"/>
                      </a:endParaRPr>
                    </a:p>
                  </a:txBody>
                  <a:tcPr/>
                </a:tc>
              </a:tr>
              <a:tr h="1829896">
                <a:tc>
                  <a:txBody>
                    <a:bodyPr/>
                    <a:lstStyle/>
                    <a:p>
                      <a:r>
                        <a:rPr lang="en-ZA" sz="1400" dirty="0" smtClean="0">
                          <a:latin typeface="Arial" panose="020B0604020202020204" pitchFamily="34" charset="0"/>
                          <a:cs typeface="Arial" panose="020B0604020202020204" pitchFamily="34" charset="0"/>
                        </a:rPr>
                        <a:t>A</a:t>
                      </a:r>
                      <a:r>
                        <a:rPr lang="en-ZA" sz="1400" baseline="0" dirty="0" smtClean="0">
                          <a:latin typeface="Arial" panose="020B0604020202020204" pitchFamily="34" charset="0"/>
                          <a:cs typeface="Arial" panose="020B0604020202020204" pitchFamily="34" charset="0"/>
                        </a:rPr>
                        <a:t>  professional and capacitated ACH sector.</a:t>
                      </a:r>
                      <a:endParaRPr lang="en-ZA" sz="1400" dirty="0">
                        <a:latin typeface="Arial" panose="020B0604020202020204" pitchFamily="34" charset="0"/>
                        <a:cs typeface="Arial" panose="020B0604020202020204" pitchFamily="34" charset="0"/>
                      </a:endParaRPr>
                    </a:p>
                  </a:txBody>
                  <a:tcPr/>
                </a:tc>
                <a:tc>
                  <a:txBody>
                    <a:bodyPr/>
                    <a:lstStyle/>
                    <a:p>
                      <a:r>
                        <a:rPr lang="en-ZA" sz="1400" dirty="0" smtClean="0">
                          <a:latin typeface="Arial" panose="020B0604020202020204" pitchFamily="34" charset="0"/>
                          <a:cs typeface="Arial" panose="020B0604020202020204" pitchFamily="34" charset="0"/>
                        </a:rPr>
                        <a:t>To</a:t>
                      </a:r>
                      <a:r>
                        <a:rPr lang="en-ZA" sz="1400" baseline="0" dirty="0" smtClean="0">
                          <a:latin typeface="Arial" panose="020B0604020202020204" pitchFamily="34" charset="0"/>
                          <a:cs typeface="Arial" panose="020B0604020202020204" pitchFamily="34" charset="0"/>
                        </a:rPr>
                        <a:t> build human resource capacity and promote excellence.</a:t>
                      </a:r>
                      <a:endParaRPr lang="en-ZA"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To provide</a:t>
                      </a:r>
                      <a:r>
                        <a:rPr lang="en-US" sz="1400" baseline="0" dirty="0" smtClean="0">
                          <a:latin typeface="Arial" panose="020B0604020202020204" pitchFamily="34" charset="0"/>
                          <a:cs typeface="Arial" panose="020B0604020202020204" pitchFamily="34" charset="0"/>
                        </a:rPr>
                        <a:t> the necessary support for museum’s key focus areas through the promotion of public accountability and achievement of high standards of corporate governance</a:t>
                      </a:r>
                      <a:endParaRPr lang="en-ZA"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Achievement of unqualified</a:t>
                      </a:r>
                      <a:r>
                        <a:rPr lang="en-US" sz="1400" baseline="0" dirty="0" smtClean="0">
                          <a:latin typeface="Arial" panose="020B0604020202020204" pitchFamily="34" charset="0"/>
                          <a:cs typeface="Arial" panose="020B0604020202020204" pitchFamily="34" charset="0"/>
                        </a:rPr>
                        <a:t> audit report</a:t>
                      </a:r>
                      <a:endParaRPr lang="en-ZA"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Unqualified audit report</a:t>
                      </a:r>
                      <a:endParaRPr lang="en-ZA" sz="1400" dirty="0">
                        <a:latin typeface="Arial" panose="020B0604020202020204" pitchFamily="34" charset="0"/>
                        <a:cs typeface="Arial" panose="020B0604020202020204" pitchFamily="34" charset="0"/>
                      </a:endParaRPr>
                    </a:p>
                  </a:txBody>
                  <a:tcPr/>
                </a:tc>
              </a:tr>
              <a:tr h="2042472">
                <a:tc>
                  <a:txBody>
                    <a:bodyPr/>
                    <a:lstStyle/>
                    <a:p>
                      <a:endParaRPr lang="en-ZA" dirty="0">
                        <a:latin typeface="Arial" panose="020B0604020202020204" pitchFamily="34" charset="0"/>
                        <a:cs typeface="Arial" panose="020B0604020202020204" pitchFamily="34" charset="0"/>
                      </a:endParaRPr>
                    </a:p>
                  </a:txBody>
                  <a:tcPr/>
                </a:tc>
                <a:tc>
                  <a:txBody>
                    <a:bodyPr/>
                    <a:lstStyle/>
                    <a:p>
                      <a:endParaRPr lang="en-ZA"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Training and development</a:t>
                      </a:r>
                      <a:r>
                        <a:rPr lang="en-US" sz="1400" baseline="0" dirty="0" smtClean="0">
                          <a:latin typeface="Arial" panose="020B0604020202020204" pitchFamily="34" charset="0"/>
                          <a:cs typeface="Arial" panose="020B0604020202020204" pitchFamily="34" charset="0"/>
                        </a:rPr>
                        <a:t> of own staff (number of topics on which staff received training) and skills transfer to the community/ heritage sector through number of skills development </a:t>
                      </a:r>
                      <a:r>
                        <a:rPr lang="en-US" sz="1400" baseline="0" dirty="0" err="1" smtClean="0">
                          <a:latin typeface="Arial" panose="020B0604020202020204" pitchFamily="34" charset="0"/>
                          <a:cs typeface="Arial" panose="020B0604020202020204" pitchFamily="34" charset="0"/>
                        </a:rPr>
                        <a:t>programmes</a:t>
                      </a:r>
                      <a:r>
                        <a:rPr lang="en-US" sz="1400" baseline="0" dirty="0" smtClean="0">
                          <a:latin typeface="Arial" panose="020B0604020202020204" pitchFamily="34" charset="0"/>
                          <a:cs typeface="Arial" panose="020B0604020202020204" pitchFamily="34" charset="0"/>
                        </a:rPr>
                        <a:t> presented.</a:t>
                      </a:r>
                      <a:endParaRPr lang="en-ZA"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Number</a:t>
                      </a:r>
                      <a:r>
                        <a:rPr lang="en-US" sz="1400" baseline="0" dirty="0" smtClean="0">
                          <a:latin typeface="Arial" panose="020B0604020202020204" pitchFamily="34" charset="0"/>
                          <a:cs typeface="Arial" panose="020B0604020202020204" pitchFamily="34" charset="0"/>
                        </a:rPr>
                        <a:t> of topics on which staff received training</a:t>
                      </a:r>
                      <a:endParaRPr lang="en-ZA"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4 topics</a:t>
                      </a:r>
                      <a:r>
                        <a:rPr lang="en-US" sz="1400" baseline="0" dirty="0" smtClean="0">
                          <a:latin typeface="Arial" panose="020B0604020202020204" pitchFamily="34" charset="0"/>
                          <a:cs typeface="Arial" panose="020B0604020202020204" pitchFamily="34" charset="0"/>
                        </a:rPr>
                        <a:t> per annum</a:t>
                      </a:r>
                      <a:endParaRPr lang="en-ZA" sz="14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xmlns="" val="3031969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10952"/>
          </a:xfrm>
        </p:spPr>
        <p:txBody>
          <a:bodyPr>
            <a:normAutofit fontScale="90000"/>
          </a:bodyPr>
          <a:lstStyle/>
          <a:p>
            <a:pPr algn="ctr"/>
            <a:r>
              <a:rPr lang="en-ZA" sz="4000" dirty="0" smtClean="0">
                <a:solidFill>
                  <a:schemeClr val="accent6">
                    <a:lumMod val="50000"/>
                  </a:schemeClr>
                </a:solidFill>
                <a:latin typeface="+mj-lt"/>
              </a:rPr>
              <a:t> </a:t>
            </a:r>
            <a:r>
              <a:rPr lang="en-ZA" sz="4000" dirty="0"/>
              <a:t/>
            </a:r>
            <a:br>
              <a:rPr lang="en-ZA" sz="4000" dirty="0"/>
            </a:br>
            <a:endParaRPr lang="en-ZA" sz="4000" dirty="0">
              <a:solidFill>
                <a:schemeClr val="accent6">
                  <a:lumMod val="50000"/>
                </a:schemeClr>
              </a:solidFill>
              <a:latin typeface="+mj-lt"/>
            </a:endParaRPr>
          </a:p>
        </p:txBody>
      </p:sp>
      <p:sp>
        <p:nvSpPr>
          <p:cNvPr id="4" name="Slide Number Placeholder 3"/>
          <p:cNvSpPr>
            <a:spLocks noGrp="1"/>
          </p:cNvSpPr>
          <p:nvPr>
            <p:ph type="sldNum" sz="quarter" idx="4"/>
          </p:nvPr>
        </p:nvSpPr>
        <p:spPr>
          <a:xfrm>
            <a:off x="8100392" y="6237312"/>
            <a:ext cx="609600" cy="365125"/>
          </a:xfrm>
        </p:spPr>
        <p:txBody>
          <a:bodyPr/>
          <a:lstStyle/>
          <a:p>
            <a:r>
              <a:rPr lang="en-US" sz="1200" dirty="0"/>
              <a:t>6</a:t>
            </a:r>
            <a:endParaRPr lang="en-ZA" sz="1200" dirty="0" smtClean="0"/>
          </a:p>
        </p:txBody>
      </p:sp>
      <p:sp>
        <p:nvSpPr>
          <p:cNvPr id="7" name="Title 1"/>
          <p:cNvSpPr txBox="1">
            <a:spLocks/>
          </p:cNvSpPr>
          <p:nvPr/>
        </p:nvSpPr>
        <p:spPr>
          <a:xfrm>
            <a:off x="150883" y="4941168"/>
            <a:ext cx="8784976" cy="1512168"/>
          </a:xfrm>
          <a:prstGeom prst="rect">
            <a:avLst/>
          </a:prstGeom>
        </p:spPr>
        <p:txBody>
          <a:bodyPr vert="horz" lIns="91440" tIns="45720" rIns="91440" bIns="45720"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600" b="1" dirty="0" smtClean="0">
              <a:solidFill>
                <a:srgbClr val="FF0000"/>
              </a:solidFill>
              <a:latin typeface="+mj-lt"/>
            </a:endParaRPr>
          </a:p>
          <a:p>
            <a:pPr marL="285750" indent="-285750">
              <a:buFont typeface="Arial" pitchFamily="34" charset="0"/>
              <a:buChar char="•"/>
            </a:pPr>
            <a:endParaRPr lang="en-ZA" sz="1600" b="1" dirty="0" smtClean="0">
              <a:solidFill>
                <a:srgbClr val="FF0000"/>
              </a:solidFill>
              <a:latin typeface="+mj-lt"/>
            </a:endParaRPr>
          </a:p>
          <a:p>
            <a:endParaRPr lang="en-ZA" sz="1600" b="1" dirty="0" smtClean="0">
              <a:solidFill>
                <a:srgbClr val="FF0000"/>
              </a:solidFill>
              <a:latin typeface="+mj-lt"/>
            </a:endParaRPr>
          </a:p>
          <a:p>
            <a:pPr algn="ctr"/>
            <a:endParaRPr lang="en-ZA" sz="1600" b="1" dirty="0">
              <a:solidFill>
                <a:srgbClr val="FF0000"/>
              </a:solidFill>
              <a:latin typeface="+mj-lt"/>
            </a:endParaRPr>
          </a:p>
        </p:txBody>
      </p:sp>
      <p:graphicFrame>
        <p:nvGraphicFramePr>
          <p:cNvPr id="8" name="Table 7"/>
          <p:cNvGraphicFramePr>
            <a:graphicFrameLocks noGrp="1"/>
          </p:cNvGraphicFramePr>
          <p:nvPr>
            <p:extLst>
              <p:ext uri="{D42A27DB-BD31-4B8C-83A1-F6EECF244321}">
                <p14:modId xmlns:p14="http://schemas.microsoft.com/office/powerpoint/2010/main" xmlns="" val="1832081806"/>
              </p:ext>
            </p:extLst>
          </p:nvPr>
        </p:nvGraphicFramePr>
        <p:xfrm>
          <a:off x="323528" y="908720"/>
          <a:ext cx="8568951" cy="4787930"/>
        </p:xfrm>
        <a:graphic>
          <a:graphicData uri="http://schemas.openxmlformats.org/drawingml/2006/table">
            <a:tbl>
              <a:tblPr firstRow="1" bandRow="1">
                <a:tableStyleId>{5C22544A-7EE6-4342-B048-85BDC9FD1C3A}</a:tableStyleId>
              </a:tblPr>
              <a:tblGrid>
                <a:gridCol w="1152128"/>
                <a:gridCol w="1728192"/>
                <a:gridCol w="2808312"/>
                <a:gridCol w="1656184"/>
                <a:gridCol w="1224135"/>
              </a:tblGrid>
              <a:tr h="763285">
                <a:tc>
                  <a:txBody>
                    <a:bodyPr/>
                    <a:lstStyle/>
                    <a:p>
                      <a:r>
                        <a:rPr lang="en-ZA" sz="1800" dirty="0" smtClean="0">
                          <a:solidFill>
                            <a:schemeClr val="tx1"/>
                          </a:solidFill>
                          <a:latin typeface="Arial" panose="020B0604020202020204" pitchFamily="34" charset="0"/>
                          <a:cs typeface="Arial" panose="020B0604020202020204" pitchFamily="34" charset="0"/>
                        </a:rPr>
                        <a:t>Strategic outcome</a:t>
                      </a:r>
                      <a:r>
                        <a:rPr lang="en-ZA" sz="1800" baseline="0" dirty="0" smtClean="0">
                          <a:solidFill>
                            <a:schemeClr val="tx1"/>
                          </a:solidFill>
                          <a:latin typeface="Arial" panose="020B0604020202020204" pitchFamily="34" charset="0"/>
                          <a:cs typeface="Arial" panose="020B0604020202020204" pitchFamily="34" charset="0"/>
                        </a:rPr>
                        <a:t> </a:t>
                      </a:r>
                      <a:r>
                        <a:rPr lang="en-ZA" sz="1800" dirty="0" smtClean="0">
                          <a:solidFill>
                            <a:schemeClr val="tx1"/>
                          </a:solidFill>
                          <a:latin typeface="Arial" panose="020B0604020202020204" pitchFamily="34" charset="0"/>
                          <a:cs typeface="Arial" panose="020B0604020202020204" pitchFamily="34" charset="0"/>
                        </a:rPr>
                        <a:t>oriented</a:t>
                      </a:r>
                      <a:r>
                        <a:rPr lang="en-ZA" sz="1800" baseline="0" dirty="0" smtClean="0">
                          <a:solidFill>
                            <a:schemeClr val="tx1"/>
                          </a:solidFill>
                          <a:latin typeface="Arial" panose="020B0604020202020204" pitchFamily="34" charset="0"/>
                          <a:cs typeface="Arial" panose="020B0604020202020204" pitchFamily="34" charset="0"/>
                        </a:rPr>
                        <a:t> goal</a:t>
                      </a:r>
                      <a:endParaRPr lang="en-ZA" sz="1800" dirty="0">
                        <a:solidFill>
                          <a:schemeClr val="tx1"/>
                        </a:solidFill>
                        <a:latin typeface="Arial" panose="020B0604020202020204" pitchFamily="34" charset="0"/>
                        <a:cs typeface="Arial" panose="020B0604020202020204" pitchFamily="34" charset="0"/>
                      </a:endParaRPr>
                    </a:p>
                  </a:txBody>
                  <a:tcPr/>
                </a:tc>
                <a:tc>
                  <a:txBody>
                    <a:bodyPr/>
                    <a:lstStyle/>
                    <a:p>
                      <a:r>
                        <a:rPr lang="en-ZA" sz="1800" dirty="0" smtClean="0">
                          <a:solidFill>
                            <a:schemeClr val="tx1"/>
                          </a:solidFill>
                          <a:latin typeface="Arial" panose="020B0604020202020204" pitchFamily="34" charset="0"/>
                          <a:cs typeface="Arial" panose="020B0604020202020204" pitchFamily="34" charset="0"/>
                        </a:rPr>
                        <a:t>DAC strategic objective</a:t>
                      </a:r>
                      <a:endParaRPr lang="en-ZA" sz="1800" dirty="0">
                        <a:solidFill>
                          <a:schemeClr val="tx1"/>
                        </a:solidFill>
                        <a:latin typeface="Arial" panose="020B0604020202020204" pitchFamily="34" charset="0"/>
                        <a:cs typeface="Arial" panose="020B0604020202020204" pitchFamily="34" charset="0"/>
                      </a:endParaRPr>
                    </a:p>
                  </a:txBody>
                  <a:tcPr/>
                </a:tc>
                <a:tc>
                  <a:txBody>
                    <a:bodyPr/>
                    <a:lstStyle/>
                    <a:p>
                      <a:r>
                        <a:rPr lang="en-ZA" sz="1800" baseline="0" dirty="0" smtClean="0">
                          <a:solidFill>
                            <a:schemeClr val="tx1"/>
                          </a:solidFill>
                          <a:latin typeface="Arial" panose="020B0604020202020204" pitchFamily="34" charset="0"/>
                          <a:cs typeface="Arial" panose="020B0604020202020204" pitchFamily="34" charset="0"/>
                        </a:rPr>
                        <a:t>War museum strategic goal</a:t>
                      </a:r>
                      <a:endParaRPr lang="en-ZA" sz="1800" dirty="0">
                        <a:solidFill>
                          <a:schemeClr val="tx1"/>
                        </a:solidFill>
                        <a:latin typeface="Arial" panose="020B0604020202020204" pitchFamily="34" charset="0"/>
                        <a:cs typeface="Arial" panose="020B0604020202020204" pitchFamily="34" charset="0"/>
                      </a:endParaRPr>
                    </a:p>
                  </a:txBody>
                  <a:tcPr/>
                </a:tc>
                <a:tc>
                  <a:txBody>
                    <a:bodyPr/>
                    <a:lstStyle/>
                    <a:p>
                      <a:r>
                        <a:rPr lang="en-ZA" sz="1800" dirty="0" smtClean="0">
                          <a:solidFill>
                            <a:schemeClr val="tx1"/>
                          </a:solidFill>
                          <a:latin typeface="Arial" panose="020B0604020202020204" pitchFamily="34" charset="0"/>
                          <a:cs typeface="Arial" panose="020B0604020202020204" pitchFamily="34" charset="0"/>
                        </a:rPr>
                        <a:t>Indicator</a:t>
                      </a:r>
                      <a:endParaRPr lang="en-ZA" sz="1800" dirty="0">
                        <a:solidFill>
                          <a:schemeClr val="tx1"/>
                        </a:solidFill>
                        <a:latin typeface="Arial" panose="020B0604020202020204" pitchFamily="34" charset="0"/>
                        <a:cs typeface="Arial" panose="020B0604020202020204" pitchFamily="34" charset="0"/>
                      </a:endParaRPr>
                    </a:p>
                  </a:txBody>
                  <a:tcPr/>
                </a:tc>
                <a:tc>
                  <a:txBody>
                    <a:bodyPr/>
                    <a:lstStyle/>
                    <a:p>
                      <a:r>
                        <a:rPr lang="en-ZA" sz="1800" dirty="0" smtClean="0">
                          <a:solidFill>
                            <a:schemeClr val="tx1"/>
                          </a:solidFill>
                          <a:latin typeface="Arial" panose="020B0604020202020204" pitchFamily="34" charset="0"/>
                          <a:cs typeface="Arial" panose="020B0604020202020204" pitchFamily="34" charset="0"/>
                        </a:rPr>
                        <a:t>Output for 2017/18</a:t>
                      </a:r>
                      <a:endParaRPr lang="en-ZA" sz="1800" dirty="0">
                        <a:solidFill>
                          <a:schemeClr val="tx1"/>
                        </a:solidFill>
                        <a:latin typeface="Arial" panose="020B0604020202020204" pitchFamily="34" charset="0"/>
                        <a:cs typeface="Arial" panose="020B0604020202020204" pitchFamily="34" charset="0"/>
                      </a:endParaRPr>
                    </a:p>
                  </a:txBody>
                  <a:tcPr/>
                </a:tc>
              </a:tr>
              <a:tr h="763285">
                <a:tc>
                  <a:txBody>
                    <a:bodyPr/>
                    <a:lstStyle/>
                    <a:p>
                      <a:r>
                        <a:rPr lang="en-ZA" sz="1400" dirty="0" smtClean="0">
                          <a:latin typeface="Arial" panose="020B0604020202020204" pitchFamily="34" charset="0"/>
                          <a:cs typeface="Arial" panose="020B0604020202020204" pitchFamily="34" charset="0"/>
                        </a:rPr>
                        <a:t>A</a:t>
                      </a:r>
                      <a:r>
                        <a:rPr lang="en-ZA" sz="1400" baseline="0" dirty="0" smtClean="0">
                          <a:latin typeface="Arial" panose="020B0604020202020204" pitchFamily="34" charset="0"/>
                          <a:cs typeface="Arial" panose="020B0604020202020204" pitchFamily="34" charset="0"/>
                        </a:rPr>
                        <a:t>  professional and capacitated ACH sector.</a:t>
                      </a:r>
                      <a:endParaRPr lang="en-ZA" sz="1400" dirty="0">
                        <a:latin typeface="Arial" panose="020B0604020202020204" pitchFamily="34" charset="0"/>
                        <a:cs typeface="Arial" panose="020B0604020202020204" pitchFamily="34" charset="0"/>
                      </a:endParaRPr>
                    </a:p>
                  </a:txBody>
                  <a:tcPr/>
                </a:tc>
                <a:tc>
                  <a:txBody>
                    <a:bodyPr/>
                    <a:lstStyle/>
                    <a:p>
                      <a:r>
                        <a:rPr lang="en-ZA" sz="1400" dirty="0" smtClean="0">
                          <a:latin typeface="Arial" panose="020B0604020202020204" pitchFamily="34" charset="0"/>
                          <a:cs typeface="Arial" panose="020B0604020202020204" pitchFamily="34" charset="0"/>
                        </a:rPr>
                        <a:t>To</a:t>
                      </a:r>
                      <a:r>
                        <a:rPr lang="en-ZA" sz="1400" baseline="0" dirty="0" smtClean="0">
                          <a:latin typeface="Arial" panose="020B0604020202020204" pitchFamily="34" charset="0"/>
                          <a:cs typeface="Arial" panose="020B0604020202020204" pitchFamily="34" charset="0"/>
                        </a:rPr>
                        <a:t> build human resource capacity and promote excellence.</a:t>
                      </a:r>
                      <a:endParaRPr lang="en-ZA" sz="14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Training and development</a:t>
                      </a:r>
                      <a:r>
                        <a:rPr lang="en-US" sz="1400" baseline="0" dirty="0" smtClean="0">
                          <a:latin typeface="Arial" panose="020B0604020202020204" pitchFamily="34" charset="0"/>
                          <a:cs typeface="Arial" panose="020B0604020202020204" pitchFamily="34" charset="0"/>
                        </a:rPr>
                        <a:t> of own staff (number of topics on which staff received training) and skills transfer to the community/ heritage sector through number of skills development </a:t>
                      </a:r>
                      <a:r>
                        <a:rPr lang="en-US" sz="1400" baseline="0" dirty="0" err="1" smtClean="0">
                          <a:latin typeface="Arial" panose="020B0604020202020204" pitchFamily="34" charset="0"/>
                          <a:cs typeface="Arial" panose="020B0604020202020204" pitchFamily="34" charset="0"/>
                        </a:rPr>
                        <a:t>programmes</a:t>
                      </a:r>
                      <a:r>
                        <a:rPr lang="en-US" sz="1400" baseline="0" dirty="0" smtClean="0">
                          <a:latin typeface="Arial" panose="020B0604020202020204" pitchFamily="34" charset="0"/>
                          <a:cs typeface="Arial" panose="020B0604020202020204" pitchFamily="34" charset="0"/>
                        </a:rPr>
                        <a:t> presented.</a:t>
                      </a:r>
                      <a:endParaRPr lang="en-ZA" sz="1400" dirty="0" smtClean="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Number of skills development </a:t>
                      </a:r>
                      <a:r>
                        <a:rPr lang="en-US" sz="1400" dirty="0" err="1" smtClean="0">
                          <a:latin typeface="Arial" panose="020B0604020202020204" pitchFamily="34" charset="0"/>
                          <a:cs typeface="Arial" panose="020B0604020202020204" pitchFamily="34" charset="0"/>
                        </a:rPr>
                        <a:t>programmes</a:t>
                      </a:r>
                      <a:r>
                        <a:rPr lang="en-US" sz="1400" dirty="0" smtClean="0">
                          <a:latin typeface="Arial" panose="020B0604020202020204" pitchFamily="34" charset="0"/>
                          <a:cs typeface="Arial" panose="020B0604020202020204" pitchFamily="34" charset="0"/>
                        </a:rPr>
                        <a:t> per annum presented</a:t>
                      </a:r>
                      <a:endParaRPr lang="en-ZA"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1 </a:t>
                      </a:r>
                      <a:r>
                        <a:rPr lang="en-US" sz="1400" dirty="0" err="1" smtClean="0">
                          <a:latin typeface="Arial" panose="020B0604020202020204" pitchFamily="34" charset="0"/>
                          <a:cs typeface="Arial" panose="020B0604020202020204" pitchFamily="34" charset="0"/>
                        </a:rPr>
                        <a:t>programme</a:t>
                      </a:r>
                      <a:r>
                        <a:rPr lang="en-US" sz="1400" dirty="0" smtClean="0">
                          <a:latin typeface="Arial" panose="020B0604020202020204" pitchFamily="34" charset="0"/>
                          <a:cs typeface="Arial" panose="020B0604020202020204" pitchFamily="34" charset="0"/>
                        </a:rPr>
                        <a:t> presented per annum</a:t>
                      </a:r>
                      <a:endParaRPr lang="en-ZA" sz="1400" dirty="0">
                        <a:latin typeface="Arial" panose="020B0604020202020204" pitchFamily="34" charset="0"/>
                        <a:cs typeface="Arial" panose="020B0604020202020204" pitchFamily="34" charset="0"/>
                      </a:endParaRPr>
                    </a:p>
                  </a:txBody>
                  <a:tcPr/>
                </a:tc>
              </a:tr>
              <a:tr h="763285">
                <a:tc>
                  <a:txBody>
                    <a:bodyPr/>
                    <a:lstStyle/>
                    <a:p>
                      <a:endParaRPr lang="en-ZA" dirty="0">
                        <a:latin typeface="Arial" panose="020B0604020202020204" pitchFamily="34" charset="0"/>
                        <a:cs typeface="Arial" panose="020B0604020202020204" pitchFamily="34" charset="0"/>
                      </a:endParaRPr>
                    </a:p>
                  </a:txBody>
                  <a:tcPr/>
                </a:tc>
                <a:tc>
                  <a:txBody>
                    <a:bodyPr/>
                    <a:lstStyle/>
                    <a:p>
                      <a:endParaRPr lang="en-ZA" dirty="0">
                        <a:latin typeface="Arial" panose="020B0604020202020204" pitchFamily="34" charset="0"/>
                        <a:cs typeface="Arial" panose="020B0604020202020204" pitchFamily="34" charset="0"/>
                      </a:endParaRPr>
                    </a:p>
                  </a:txBody>
                  <a:tcPr/>
                </a:tc>
                <a:tc>
                  <a:txBody>
                    <a:bodyPr/>
                    <a:lstStyle/>
                    <a:p>
                      <a:endParaRPr lang="en-ZA" dirty="0">
                        <a:latin typeface="Arial" panose="020B0604020202020204" pitchFamily="34" charset="0"/>
                        <a:cs typeface="Arial" panose="020B0604020202020204" pitchFamily="34" charset="0"/>
                      </a:endParaRPr>
                    </a:p>
                  </a:txBody>
                  <a:tcPr/>
                </a:tc>
                <a:tc>
                  <a:txBody>
                    <a:bodyPr/>
                    <a:lstStyle/>
                    <a:p>
                      <a:endParaRPr lang="en-ZA" sz="1400" dirty="0">
                        <a:latin typeface="Arial" panose="020B0604020202020204" pitchFamily="34" charset="0"/>
                        <a:cs typeface="Arial" panose="020B0604020202020204" pitchFamily="34" charset="0"/>
                      </a:endParaRPr>
                    </a:p>
                  </a:txBody>
                  <a:tcPr/>
                </a:tc>
                <a:tc>
                  <a:txBody>
                    <a:bodyPr/>
                    <a:lstStyle/>
                    <a:p>
                      <a:endParaRPr lang="en-ZA" sz="1400" dirty="0">
                        <a:latin typeface="Arial" panose="020B0604020202020204" pitchFamily="34" charset="0"/>
                        <a:cs typeface="Arial" panose="020B0604020202020204" pitchFamily="34" charset="0"/>
                      </a:endParaRPr>
                    </a:p>
                  </a:txBody>
                  <a:tcPr/>
                </a:tc>
              </a:tr>
              <a:tr h="763285">
                <a:tc>
                  <a:txBody>
                    <a:bodyPr/>
                    <a:lstStyle/>
                    <a:p>
                      <a:endParaRPr lang="en-ZA" dirty="0">
                        <a:latin typeface="Arial" panose="020B0604020202020204" pitchFamily="34" charset="0"/>
                        <a:cs typeface="Arial" panose="020B0604020202020204" pitchFamily="34" charset="0"/>
                      </a:endParaRPr>
                    </a:p>
                  </a:txBody>
                  <a:tcPr/>
                </a:tc>
                <a:tc>
                  <a:txBody>
                    <a:bodyPr/>
                    <a:lstStyle/>
                    <a:p>
                      <a:endParaRPr lang="en-ZA" dirty="0">
                        <a:latin typeface="Arial" panose="020B0604020202020204" pitchFamily="34" charset="0"/>
                        <a:cs typeface="Arial" panose="020B0604020202020204" pitchFamily="34" charset="0"/>
                      </a:endParaRPr>
                    </a:p>
                  </a:txBody>
                  <a:tcPr/>
                </a:tc>
                <a:tc>
                  <a:txBody>
                    <a:bodyPr/>
                    <a:lstStyle/>
                    <a:p>
                      <a:endParaRPr lang="en-ZA" dirty="0">
                        <a:latin typeface="Arial" panose="020B0604020202020204" pitchFamily="34" charset="0"/>
                        <a:cs typeface="Arial" panose="020B0604020202020204" pitchFamily="34" charset="0"/>
                      </a:endParaRPr>
                    </a:p>
                  </a:txBody>
                  <a:tcPr/>
                </a:tc>
                <a:tc>
                  <a:txBody>
                    <a:bodyPr/>
                    <a:lstStyle/>
                    <a:p>
                      <a:endParaRPr lang="en-ZA" sz="1400" dirty="0">
                        <a:latin typeface="Arial" panose="020B0604020202020204" pitchFamily="34" charset="0"/>
                        <a:cs typeface="Arial" panose="020B0604020202020204" pitchFamily="34" charset="0"/>
                      </a:endParaRPr>
                    </a:p>
                  </a:txBody>
                  <a:tcPr/>
                </a:tc>
                <a:tc>
                  <a:txBody>
                    <a:bodyPr/>
                    <a:lstStyle/>
                    <a:p>
                      <a:endParaRPr lang="en-ZA" sz="1400" dirty="0">
                        <a:latin typeface="Arial" panose="020B0604020202020204" pitchFamily="34" charset="0"/>
                        <a:cs typeface="Arial" panose="020B0604020202020204" pitchFamily="34" charset="0"/>
                      </a:endParaRPr>
                    </a:p>
                  </a:txBody>
                  <a:tcPr/>
                </a:tc>
              </a:tr>
            </a:tbl>
          </a:graphicData>
        </a:graphic>
      </p:graphicFrame>
      <p:sp>
        <p:nvSpPr>
          <p:cNvPr id="6" name="Title 1"/>
          <p:cNvSpPr txBox="1">
            <a:spLocks/>
          </p:cNvSpPr>
          <p:nvPr/>
        </p:nvSpPr>
        <p:spPr>
          <a:xfrm>
            <a:off x="547936" y="116632"/>
            <a:ext cx="8229600" cy="710952"/>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4000" smtClean="0">
                <a:solidFill>
                  <a:schemeClr val="accent6">
                    <a:lumMod val="50000"/>
                  </a:schemeClr>
                </a:solidFill>
                <a:latin typeface="+mj-lt"/>
              </a:rPr>
              <a:t>ALIGNMENT TO DAC STRATEGY</a:t>
            </a:r>
            <a:endParaRPr lang="en-ZA" sz="4000" dirty="0">
              <a:solidFill>
                <a:schemeClr val="accent6">
                  <a:lumMod val="50000"/>
                </a:schemeClr>
              </a:solidFill>
              <a:latin typeface="+mj-lt"/>
            </a:endParaRPr>
          </a:p>
        </p:txBody>
      </p:sp>
    </p:spTree>
    <p:extLst>
      <p:ext uri="{BB962C8B-B14F-4D97-AF65-F5344CB8AC3E}">
        <p14:creationId xmlns:p14="http://schemas.microsoft.com/office/powerpoint/2010/main" xmlns="" val="3136082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10952"/>
          </a:xfrm>
        </p:spPr>
        <p:txBody>
          <a:bodyPr>
            <a:normAutofit fontScale="90000"/>
          </a:bodyPr>
          <a:lstStyle/>
          <a:p>
            <a:pPr algn="ctr"/>
            <a:r>
              <a:rPr lang="en-ZA" sz="4000" dirty="0" smtClean="0">
                <a:solidFill>
                  <a:schemeClr val="accent6">
                    <a:lumMod val="50000"/>
                  </a:schemeClr>
                </a:solidFill>
                <a:latin typeface="+mj-lt"/>
              </a:rPr>
              <a:t> </a:t>
            </a:r>
            <a:r>
              <a:rPr lang="en-ZA" sz="4000" dirty="0"/>
              <a:t/>
            </a:r>
            <a:br>
              <a:rPr lang="en-ZA" sz="4000" dirty="0"/>
            </a:br>
            <a:endParaRPr lang="en-ZA" sz="4000" dirty="0">
              <a:solidFill>
                <a:schemeClr val="accent6">
                  <a:lumMod val="50000"/>
                </a:schemeClr>
              </a:solidFill>
              <a:latin typeface="+mj-lt"/>
            </a:endParaRPr>
          </a:p>
        </p:txBody>
      </p:sp>
      <p:sp>
        <p:nvSpPr>
          <p:cNvPr id="4" name="Slide Number Placeholder 3"/>
          <p:cNvSpPr>
            <a:spLocks noGrp="1"/>
          </p:cNvSpPr>
          <p:nvPr>
            <p:ph type="sldNum" sz="quarter" idx="4"/>
          </p:nvPr>
        </p:nvSpPr>
        <p:spPr>
          <a:xfrm>
            <a:off x="8100392" y="6237312"/>
            <a:ext cx="609600" cy="365125"/>
          </a:xfrm>
        </p:spPr>
        <p:txBody>
          <a:bodyPr/>
          <a:lstStyle/>
          <a:p>
            <a:r>
              <a:rPr lang="en-US" sz="1200" dirty="0"/>
              <a:t>7</a:t>
            </a:r>
            <a:endParaRPr lang="en-ZA" sz="1200" dirty="0" smtClean="0"/>
          </a:p>
        </p:txBody>
      </p:sp>
      <p:sp>
        <p:nvSpPr>
          <p:cNvPr id="7" name="Title 1"/>
          <p:cNvSpPr txBox="1">
            <a:spLocks/>
          </p:cNvSpPr>
          <p:nvPr/>
        </p:nvSpPr>
        <p:spPr>
          <a:xfrm>
            <a:off x="150883" y="4941168"/>
            <a:ext cx="8784976" cy="1512168"/>
          </a:xfrm>
          <a:prstGeom prst="rect">
            <a:avLst/>
          </a:prstGeom>
        </p:spPr>
        <p:txBody>
          <a:bodyPr vert="horz" lIns="91440" tIns="45720" rIns="91440" bIns="45720"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600" b="1" dirty="0" smtClean="0">
              <a:solidFill>
                <a:srgbClr val="FF0000"/>
              </a:solidFill>
              <a:latin typeface="+mj-lt"/>
            </a:endParaRPr>
          </a:p>
          <a:p>
            <a:pPr marL="285750" indent="-285750">
              <a:buFont typeface="Arial" pitchFamily="34" charset="0"/>
              <a:buChar char="•"/>
            </a:pPr>
            <a:endParaRPr lang="en-ZA" sz="1600" b="1" dirty="0" smtClean="0">
              <a:solidFill>
                <a:srgbClr val="FF0000"/>
              </a:solidFill>
              <a:latin typeface="+mj-lt"/>
            </a:endParaRPr>
          </a:p>
          <a:p>
            <a:endParaRPr lang="en-ZA" sz="1600" b="1" dirty="0" smtClean="0">
              <a:solidFill>
                <a:srgbClr val="FF0000"/>
              </a:solidFill>
              <a:latin typeface="+mj-lt"/>
            </a:endParaRPr>
          </a:p>
          <a:p>
            <a:pPr algn="ctr"/>
            <a:endParaRPr lang="en-ZA" sz="1600" b="1" dirty="0">
              <a:solidFill>
                <a:srgbClr val="FF0000"/>
              </a:solidFill>
              <a:latin typeface="+mj-lt"/>
            </a:endParaRPr>
          </a:p>
        </p:txBody>
      </p:sp>
      <p:graphicFrame>
        <p:nvGraphicFramePr>
          <p:cNvPr id="8" name="Table 7"/>
          <p:cNvGraphicFramePr>
            <a:graphicFrameLocks noGrp="1"/>
          </p:cNvGraphicFramePr>
          <p:nvPr>
            <p:extLst>
              <p:ext uri="{D42A27DB-BD31-4B8C-83A1-F6EECF244321}">
                <p14:modId xmlns:p14="http://schemas.microsoft.com/office/powerpoint/2010/main" xmlns="" val="1965782690"/>
              </p:ext>
            </p:extLst>
          </p:nvPr>
        </p:nvGraphicFramePr>
        <p:xfrm>
          <a:off x="201201" y="1461421"/>
          <a:ext cx="8684339" cy="4268485"/>
        </p:xfrm>
        <a:graphic>
          <a:graphicData uri="http://schemas.openxmlformats.org/drawingml/2006/table">
            <a:tbl>
              <a:tblPr firstRow="1" bandRow="1">
                <a:tableStyleId>{5C22544A-7EE6-4342-B048-85BDC9FD1C3A}</a:tableStyleId>
              </a:tblPr>
              <a:tblGrid>
                <a:gridCol w="1447389"/>
                <a:gridCol w="1982560"/>
                <a:gridCol w="2043374"/>
                <a:gridCol w="1824442"/>
                <a:gridCol w="1386574"/>
              </a:tblGrid>
              <a:tr h="763285">
                <a:tc>
                  <a:txBody>
                    <a:bodyPr/>
                    <a:lstStyle/>
                    <a:p>
                      <a:r>
                        <a:rPr lang="en-ZA" sz="1800" dirty="0" smtClean="0">
                          <a:solidFill>
                            <a:schemeClr val="tx1"/>
                          </a:solidFill>
                          <a:latin typeface="Arial" panose="020B0604020202020204" pitchFamily="34" charset="0"/>
                          <a:cs typeface="Arial" panose="020B0604020202020204" pitchFamily="34" charset="0"/>
                        </a:rPr>
                        <a:t>Strategic outcome</a:t>
                      </a:r>
                      <a:r>
                        <a:rPr lang="en-ZA" sz="1800" baseline="0" dirty="0" smtClean="0">
                          <a:solidFill>
                            <a:schemeClr val="tx1"/>
                          </a:solidFill>
                          <a:latin typeface="Arial" panose="020B0604020202020204" pitchFamily="34" charset="0"/>
                          <a:cs typeface="Arial" panose="020B0604020202020204" pitchFamily="34" charset="0"/>
                        </a:rPr>
                        <a:t> </a:t>
                      </a:r>
                      <a:r>
                        <a:rPr lang="en-ZA" sz="1800" dirty="0" smtClean="0">
                          <a:solidFill>
                            <a:schemeClr val="tx1"/>
                          </a:solidFill>
                          <a:latin typeface="Arial" panose="020B0604020202020204" pitchFamily="34" charset="0"/>
                          <a:cs typeface="Arial" panose="020B0604020202020204" pitchFamily="34" charset="0"/>
                        </a:rPr>
                        <a:t>oriented</a:t>
                      </a:r>
                      <a:r>
                        <a:rPr lang="en-ZA" sz="1800" baseline="0" dirty="0" smtClean="0">
                          <a:solidFill>
                            <a:schemeClr val="tx1"/>
                          </a:solidFill>
                          <a:latin typeface="Arial" panose="020B0604020202020204" pitchFamily="34" charset="0"/>
                          <a:cs typeface="Arial" panose="020B0604020202020204" pitchFamily="34" charset="0"/>
                        </a:rPr>
                        <a:t> goal</a:t>
                      </a:r>
                      <a:endParaRPr lang="en-ZA" sz="1800" dirty="0">
                        <a:solidFill>
                          <a:schemeClr val="tx1"/>
                        </a:solidFill>
                        <a:latin typeface="Arial" panose="020B0604020202020204" pitchFamily="34" charset="0"/>
                        <a:cs typeface="Arial" panose="020B0604020202020204" pitchFamily="34" charset="0"/>
                      </a:endParaRPr>
                    </a:p>
                  </a:txBody>
                  <a:tcPr/>
                </a:tc>
                <a:tc>
                  <a:txBody>
                    <a:bodyPr/>
                    <a:lstStyle/>
                    <a:p>
                      <a:r>
                        <a:rPr lang="en-ZA" sz="1800" dirty="0" smtClean="0">
                          <a:solidFill>
                            <a:schemeClr val="tx1"/>
                          </a:solidFill>
                          <a:latin typeface="Arial" panose="020B0604020202020204" pitchFamily="34" charset="0"/>
                          <a:cs typeface="Arial" panose="020B0604020202020204" pitchFamily="34" charset="0"/>
                        </a:rPr>
                        <a:t>DAC strategic objective</a:t>
                      </a:r>
                      <a:endParaRPr lang="en-ZA" sz="1800" dirty="0">
                        <a:solidFill>
                          <a:schemeClr val="tx1"/>
                        </a:solidFill>
                        <a:latin typeface="Arial" panose="020B0604020202020204" pitchFamily="34" charset="0"/>
                        <a:cs typeface="Arial" panose="020B0604020202020204" pitchFamily="34" charset="0"/>
                      </a:endParaRPr>
                    </a:p>
                  </a:txBody>
                  <a:tcPr/>
                </a:tc>
                <a:tc>
                  <a:txBody>
                    <a:bodyPr/>
                    <a:lstStyle/>
                    <a:p>
                      <a:r>
                        <a:rPr lang="en-ZA" sz="1800" baseline="0" dirty="0" smtClean="0">
                          <a:solidFill>
                            <a:schemeClr val="tx1"/>
                          </a:solidFill>
                          <a:latin typeface="Arial" panose="020B0604020202020204" pitchFamily="34" charset="0"/>
                          <a:cs typeface="Arial" panose="020B0604020202020204" pitchFamily="34" charset="0"/>
                        </a:rPr>
                        <a:t>War museum strategic goal</a:t>
                      </a:r>
                      <a:endParaRPr lang="en-ZA" sz="1800" dirty="0">
                        <a:solidFill>
                          <a:schemeClr val="tx1"/>
                        </a:solidFill>
                        <a:latin typeface="Arial" panose="020B0604020202020204" pitchFamily="34" charset="0"/>
                        <a:cs typeface="Arial" panose="020B0604020202020204" pitchFamily="34" charset="0"/>
                      </a:endParaRPr>
                    </a:p>
                  </a:txBody>
                  <a:tcPr/>
                </a:tc>
                <a:tc>
                  <a:txBody>
                    <a:bodyPr/>
                    <a:lstStyle/>
                    <a:p>
                      <a:r>
                        <a:rPr lang="en-ZA" sz="1800" dirty="0" smtClean="0">
                          <a:solidFill>
                            <a:schemeClr val="tx1"/>
                          </a:solidFill>
                          <a:latin typeface="Arial" panose="020B0604020202020204" pitchFamily="34" charset="0"/>
                          <a:cs typeface="Arial" panose="020B0604020202020204" pitchFamily="34" charset="0"/>
                        </a:rPr>
                        <a:t>Indicator</a:t>
                      </a:r>
                      <a:endParaRPr lang="en-ZA" sz="1800" dirty="0">
                        <a:solidFill>
                          <a:schemeClr val="tx1"/>
                        </a:solidFill>
                        <a:latin typeface="Arial" panose="020B0604020202020204" pitchFamily="34" charset="0"/>
                        <a:cs typeface="Arial" panose="020B0604020202020204" pitchFamily="34" charset="0"/>
                      </a:endParaRPr>
                    </a:p>
                  </a:txBody>
                  <a:tcPr/>
                </a:tc>
                <a:tc>
                  <a:txBody>
                    <a:bodyPr/>
                    <a:lstStyle/>
                    <a:p>
                      <a:r>
                        <a:rPr lang="en-ZA" sz="1800" dirty="0" smtClean="0">
                          <a:solidFill>
                            <a:schemeClr val="tx1"/>
                          </a:solidFill>
                          <a:latin typeface="Arial" panose="020B0604020202020204" pitchFamily="34" charset="0"/>
                          <a:cs typeface="Arial" panose="020B0604020202020204" pitchFamily="34" charset="0"/>
                        </a:rPr>
                        <a:t>Output for 2017/18</a:t>
                      </a:r>
                      <a:endParaRPr lang="en-ZA" sz="1800" dirty="0">
                        <a:solidFill>
                          <a:schemeClr val="tx1"/>
                        </a:solidFill>
                        <a:latin typeface="Arial" panose="020B0604020202020204" pitchFamily="34" charset="0"/>
                        <a:cs typeface="Arial" panose="020B0604020202020204" pitchFamily="34" charset="0"/>
                      </a:endParaRPr>
                    </a:p>
                  </a:txBody>
                  <a:tcPr/>
                </a:tc>
              </a:tr>
              <a:tr h="763285">
                <a:tc>
                  <a:txBody>
                    <a:bodyPr/>
                    <a:lstStyle/>
                    <a:p>
                      <a:r>
                        <a:rPr lang="en-ZA" sz="1400" dirty="0" smtClean="0">
                          <a:latin typeface="Arial" panose="020B0604020202020204" pitchFamily="34" charset="0"/>
                          <a:cs typeface="Arial" panose="020B0604020202020204" pitchFamily="34" charset="0"/>
                        </a:rPr>
                        <a:t>A</a:t>
                      </a:r>
                      <a:r>
                        <a:rPr lang="en-ZA" sz="1400" baseline="0" dirty="0" smtClean="0">
                          <a:latin typeface="Arial" panose="020B0604020202020204" pitchFamily="34" charset="0"/>
                          <a:cs typeface="Arial" panose="020B0604020202020204" pitchFamily="34" charset="0"/>
                        </a:rPr>
                        <a:t>  transformed and productive ACH sector.</a:t>
                      </a:r>
                      <a:endParaRPr lang="en-ZA" sz="1400" dirty="0">
                        <a:latin typeface="Arial" panose="020B0604020202020204" pitchFamily="34" charset="0"/>
                        <a:cs typeface="Arial" panose="020B0604020202020204" pitchFamily="34" charset="0"/>
                      </a:endParaRPr>
                    </a:p>
                  </a:txBody>
                  <a:tcPr/>
                </a:tc>
                <a:tc>
                  <a:txBody>
                    <a:bodyPr/>
                    <a:lstStyle/>
                    <a:p>
                      <a:r>
                        <a:rPr lang="en-ZA" sz="1400" dirty="0" smtClean="0">
                          <a:latin typeface="Arial" panose="020B0604020202020204" pitchFamily="34" charset="0"/>
                          <a:cs typeface="Arial" panose="020B0604020202020204" pitchFamily="34" charset="0"/>
                        </a:rPr>
                        <a:t>To</a:t>
                      </a:r>
                      <a:r>
                        <a:rPr lang="en-ZA" sz="1400" baseline="0" dirty="0" smtClean="0">
                          <a:latin typeface="Arial" panose="020B0604020202020204" pitchFamily="34" charset="0"/>
                          <a:cs typeface="Arial" panose="020B0604020202020204" pitchFamily="34" charset="0"/>
                        </a:rPr>
                        <a:t> develop, protect and promote heritage.</a:t>
                      </a:r>
                      <a:endParaRPr lang="en-ZA" sz="1400" dirty="0">
                        <a:latin typeface="Arial" panose="020B0604020202020204" pitchFamily="34" charset="0"/>
                        <a:cs typeface="Arial" panose="020B0604020202020204" pitchFamily="34" charset="0"/>
                      </a:endParaRPr>
                    </a:p>
                  </a:txBody>
                  <a:tcPr/>
                </a:tc>
                <a:tc>
                  <a:txBody>
                    <a:bodyPr/>
                    <a:lstStyle/>
                    <a:p>
                      <a:r>
                        <a:rPr lang="en-US" sz="1400" baseline="0" dirty="0" smtClean="0">
                          <a:latin typeface="Arial" panose="020B0604020202020204" pitchFamily="34" charset="0"/>
                          <a:cs typeface="Arial" panose="020B0604020202020204" pitchFamily="34" charset="0"/>
                        </a:rPr>
                        <a:t> Number of exhibitions and heritage awareness campaigns </a:t>
                      </a:r>
                      <a:endParaRPr lang="en-ZA"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Number</a:t>
                      </a:r>
                      <a:r>
                        <a:rPr lang="en-US" sz="1400" baseline="0" dirty="0" smtClean="0">
                          <a:latin typeface="Arial" panose="020B0604020202020204" pitchFamily="34" charset="0"/>
                          <a:cs typeface="Arial" panose="020B0604020202020204" pitchFamily="34" charset="0"/>
                        </a:rPr>
                        <a:t> of permanent exhibitions (new/updated/transformed)</a:t>
                      </a:r>
                      <a:endParaRPr lang="en-ZA"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2 exhibitions</a:t>
                      </a:r>
                      <a:endParaRPr lang="en-ZA" sz="1400" dirty="0">
                        <a:latin typeface="Arial" panose="020B0604020202020204" pitchFamily="34" charset="0"/>
                        <a:cs typeface="Arial" panose="020B0604020202020204" pitchFamily="34" charset="0"/>
                      </a:endParaRPr>
                    </a:p>
                  </a:txBody>
                  <a:tcPr/>
                </a:tc>
              </a:tr>
              <a:tr h="763285">
                <a:tc>
                  <a:txBody>
                    <a:bodyPr/>
                    <a:lstStyle/>
                    <a:p>
                      <a:endParaRPr lang="en-ZA" sz="1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endParaRPr lang="en-ZA" sz="1400" dirty="0">
                        <a:latin typeface="Arial" panose="020B0604020202020204" pitchFamily="34" charset="0"/>
                        <a:cs typeface="Arial" panose="020B0604020202020204" pitchFamily="34" charset="0"/>
                      </a:endParaRPr>
                    </a:p>
                  </a:txBody>
                  <a:tcPr/>
                </a:tc>
                <a:tc>
                  <a:txBody>
                    <a:bodyPr/>
                    <a:lstStyle/>
                    <a:p>
                      <a:endParaRPr lang="en-ZA"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Number of temporary exhibitions</a:t>
                      </a:r>
                      <a:endParaRPr lang="en-ZA"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4 exhibitions</a:t>
                      </a:r>
                      <a:endParaRPr lang="en-ZA" sz="1400" dirty="0">
                        <a:latin typeface="Arial" panose="020B0604020202020204" pitchFamily="34" charset="0"/>
                        <a:cs typeface="Arial" panose="020B0604020202020204" pitchFamily="34" charset="0"/>
                      </a:endParaRPr>
                    </a:p>
                  </a:txBody>
                  <a:tcPr/>
                </a:tc>
              </a:tr>
              <a:tr h="763285">
                <a:tc>
                  <a:txBody>
                    <a:bodyPr/>
                    <a:lstStyle/>
                    <a:p>
                      <a:endParaRPr lang="en-ZA" sz="1400" dirty="0">
                        <a:latin typeface="Arial" panose="020B0604020202020204" pitchFamily="34" charset="0"/>
                        <a:cs typeface="Arial" panose="020B0604020202020204" pitchFamily="34" charset="0"/>
                      </a:endParaRPr>
                    </a:p>
                  </a:txBody>
                  <a:tcPr/>
                </a:tc>
                <a:tc>
                  <a:txBody>
                    <a:bodyPr/>
                    <a:lstStyle/>
                    <a:p>
                      <a:endParaRPr lang="en-ZA" sz="1400" dirty="0">
                        <a:latin typeface="Arial" panose="020B0604020202020204" pitchFamily="34" charset="0"/>
                        <a:cs typeface="Arial" panose="020B0604020202020204" pitchFamily="34" charset="0"/>
                      </a:endParaRPr>
                    </a:p>
                  </a:txBody>
                  <a:tcPr/>
                </a:tc>
                <a:tc>
                  <a:txBody>
                    <a:bodyPr/>
                    <a:lstStyle/>
                    <a:p>
                      <a:endParaRPr lang="en-ZA"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Number of heritage awareness campaigns</a:t>
                      </a:r>
                      <a:r>
                        <a:rPr lang="en-US" sz="1400" baseline="0" dirty="0" smtClean="0">
                          <a:latin typeface="Arial" panose="020B0604020202020204" pitchFamily="34" charset="0"/>
                          <a:cs typeface="Arial" panose="020B0604020202020204" pitchFamily="34" charset="0"/>
                        </a:rPr>
                        <a:t> (dissemination of information)</a:t>
                      </a:r>
                      <a:endParaRPr lang="en-ZA"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1 campaign</a:t>
                      </a:r>
                      <a:endParaRPr lang="en-ZA" sz="1400" dirty="0">
                        <a:latin typeface="Arial" panose="020B0604020202020204" pitchFamily="34" charset="0"/>
                        <a:cs typeface="Arial" panose="020B0604020202020204" pitchFamily="34" charset="0"/>
                      </a:endParaRPr>
                    </a:p>
                  </a:txBody>
                  <a:tcPr/>
                </a:tc>
              </a:tr>
            </a:tbl>
          </a:graphicData>
        </a:graphic>
      </p:graphicFrame>
      <p:sp>
        <p:nvSpPr>
          <p:cNvPr id="6" name="Title 1"/>
          <p:cNvSpPr txBox="1">
            <a:spLocks/>
          </p:cNvSpPr>
          <p:nvPr/>
        </p:nvSpPr>
        <p:spPr>
          <a:xfrm>
            <a:off x="547936" y="341040"/>
            <a:ext cx="8229600" cy="710952"/>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4000" smtClean="0">
                <a:solidFill>
                  <a:schemeClr val="accent6">
                    <a:lumMod val="50000"/>
                  </a:schemeClr>
                </a:solidFill>
                <a:latin typeface="+mj-lt"/>
              </a:rPr>
              <a:t>ALIGNMENT TO DAC STRATEGY</a:t>
            </a:r>
            <a:endParaRPr lang="en-ZA" sz="4000" dirty="0">
              <a:solidFill>
                <a:schemeClr val="accent6">
                  <a:lumMod val="50000"/>
                </a:schemeClr>
              </a:solidFill>
              <a:latin typeface="+mj-lt"/>
            </a:endParaRPr>
          </a:p>
        </p:txBody>
      </p:sp>
    </p:spTree>
    <p:extLst>
      <p:ext uri="{BB962C8B-B14F-4D97-AF65-F5344CB8AC3E}">
        <p14:creationId xmlns:p14="http://schemas.microsoft.com/office/powerpoint/2010/main" xmlns="" val="2351904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10952"/>
          </a:xfrm>
        </p:spPr>
        <p:txBody>
          <a:bodyPr>
            <a:normAutofit fontScale="90000"/>
          </a:bodyPr>
          <a:lstStyle/>
          <a:p>
            <a:pPr algn="ctr"/>
            <a:r>
              <a:rPr lang="en-ZA" sz="4000" dirty="0" smtClean="0">
                <a:solidFill>
                  <a:schemeClr val="accent6">
                    <a:lumMod val="50000"/>
                  </a:schemeClr>
                </a:solidFill>
                <a:latin typeface="+mj-lt"/>
              </a:rPr>
              <a:t> </a:t>
            </a:r>
            <a:r>
              <a:rPr lang="en-ZA" sz="4000" dirty="0"/>
              <a:t/>
            </a:r>
            <a:br>
              <a:rPr lang="en-ZA" sz="4000" dirty="0"/>
            </a:br>
            <a:endParaRPr lang="en-ZA" sz="4000" dirty="0">
              <a:solidFill>
                <a:schemeClr val="accent6">
                  <a:lumMod val="50000"/>
                </a:schemeClr>
              </a:solidFill>
              <a:latin typeface="+mj-lt"/>
            </a:endParaRPr>
          </a:p>
        </p:txBody>
      </p:sp>
      <p:sp>
        <p:nvSpPr>
          <p:cNvPr id="4" name="Slide Number Placeholder 3"/>
          <p:cNvSpPr>
            <a:spLocks noGrp="1"/>
          </p:cNvSpPr>
          <p:nvPr>
            <p:ph type="sldNum" sz="quarter" idx="4"/>
          </p:nvPr>
        </p:nvSpPr>
        <p:spPr>
          <a:xfrm>
            <a:off x="8100392" y="6237312"/>
            <a:ext cx="609600" cy="365125"/>
          </a:xfrm>
        </p:spPr>
        <p:txBody>
          <a:bodyPr/>
          <a:lstStyle/>
          <a:p>
            <a:r>
              <a:rPr lang="en-US" sz="1200" dirty="0"/>
              <a:t>8</a:t>
            </a:r>
            <a:endParaRPr lang="en-ZA" sz="1200" dirty="0" smtClean="0"/>
          </a:p>
        </p:txBody>
      </p:sp>
      <p:sp>
        <p:nvSpPr>
          <p:cNvPr id="7" name="Title 1"/>
          <p:cNvSpPr txBox="1">
            <a:spLocks/>
          </p:cNvSpPr>
          <p:nvPr/>
        </p:nvSpPr>
        <p:spPr>
          <a:xfrm>
            <a:off x="150883" y="4941168"/>
            <a:ext cx="8784976" cy="1512168"/>
          </a:xfrm>
          <a:prstGeom prst="rect">
            <a:avLst/>
          </a:prstGeom>
        </p:spPr>
        <p:txBody>
          <a:bodyPr vert="horz" lIns="91440" tIns="45720" rIns="91440" bIns="45720"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600" b="1" dirty="0" smtClean="0">
              <a:solidFill>
                <a:srgbClr val="FF0000"/>
              </a:solidFill>
              <a:latin typeface="+mj-lt"/>
            </a:endParaRPr>
          </a:p>
          <a:p>
            <a:pPr marL="285750" indent="-285750">
              <a:buFont typeface="Arial" pitchFamily="34" charset="0"/>
              <a:buChar char="•"/>
            </a:pPr>
            <a:endParaRPr lang="en-ZA" sz="1600" b="1" dirty="0" smtClean="0">
              <a:solidFill>
                <a:srgbClr val="FF0000"/>
              </a:solidFill>
              <a:latin typeface="+mj-lt"/>
            </a:endParaRPr>
          </a:p>
          <a:p>
            <a:endParaRPr lang="en-ZA" sz="1600" b="1" dirty="0" smtClean="0">
              <a:solidFill>
                <a:srgbClr val="FF0000"/>
              </a:solidFill>
              <a:latin typeface="+mj-lt"/>
            </a:endParaRPr>
          </a:p>
          <a:p>
            <a:pPr algn="ctr"/>
            <a:endParaRPr lang="en-ZA" sz="1600" b="1" dirty="0">
              <a:solidFill>
                <a:srgbClr val="FF0000"/>
              </a:solidFill>
              <a:latin typeface="+mj-lt"/>
            </a:endParaRPr>
          </a:p>
        </p:txBody>
      </p:sp>
      <p:graphicFrame>
        <p:nvGraphicFramePr>
          <p:cNvPr id="8" name="Table 7"/>
          <p:cNvGraphicFramePr>
            <a:graphicFrameLocks noGrp="1"/>
          </p:cNvGraphicFramePr>
          <p:nvPr>
            <p:extLst>
              <p:ext uri="{D42A27DB-BD31-4B8C-83A1-F6EECF244321}">
                <p14:modId xmlns:p14="http://schemas.microsoft.com/office/powerpoint/2010/main" xmlns="" val="1806744342"/>
              </p:ext>
            </p:extLst>
          </p:nvPr>
        </p:nvGraphicFramePr>
        <p:xfrm>
          <a:off x="201201" y="1123967"/>
          <a:ext cx="8684339" cy="4573285"/>
        </p:xfrm>
        <a:graphic>
          <a:graphicData uri="http://schemas.openxmlformats.org/drawingml/2006/table">
            <a:tbl>
              <a:tblPr firstRow="1" bandRow="1">
                <a:tableStyleId>{5C22544A-7EE6-4342-B048-85BDC9FD1C3A}</a:tableStyleId>
              </a:tblPr>
              <a:tblGrid>
                <a:gridCol w="1447389"/>
                <a:gridCol w="1720963"/>
                <a:gridCol w="2592288"/>
                <a:gridCol w="1537125"/>
                <a:gridCol w="1386574"/>
              </a:tblGrid>
              <a:tr h="763285">
                <a:tc>
                  <a:txBody>
                    <a:bodyPr/>
                    <a:lstStyle/>
                    <a:p>
                      <a:r>
                        <a:rPr lang="en-ZA" sz="1600" dirty="0" smtClean="0">
                          <a:solidFill>
                            <a:schemeClr val="tx1"/>
                          </a:solidFill>
                          <a:latin typeface="Arial" panose="020B0604020202020204" pitchFamily="34" charset="0"/>
                          <a:cs typeface="Arial" panose="020B0604020202020204" pitchFamily="34" charset="0"/>
                        </a:rPr>
                        <a:t>Strategic outcome</a:t>
                      </a:r>
                      <a:r>
                        <a:rPr lang="en-ZA" sz="1600" baseline="0" dirty="0" smtClean="0">
                          <a:solidFill>
                            <a:schemeClr val="tx1"/>
                          </a:solidFill>
                          <a:latin typeface="Arial" panose="020B0604020202020204" pitchFamily="34" charset="0"/>
                          <a:cs typeface="Arial" panose="020B0604020202020204" pitchFamily="34" charset="0"/>
                        </a:rPr>
                        <a:t> </a:t>
                      </a:r>
                      <a:r>
                        <a:rPr lang="en-ZA" sz="1600" dirty="0" smtClean="0">
                          <a:solidFill>
                            <a:schemeClr val="tx1"/>
                          </a:solidFill>
                          <a:latin typeface="Arial" panose="020B0604020202020204" pitchFamily="34" charset="0"/>
                          <a:cs typeface="Arial" panose="020B0604020202020204" pitchFamily="34" charset="0"/>
                        </a:rPr>
                        <a:t>oriented</a:t>
                      </a:r>
                      <a:r>
                        <a:rPr lang="en-ZA" sz="1600" baseline="0" dirty="0" smtClean="0">
                          <a:solidFill>
                            <a:schemeClr val="tx1"/>
                          </a:solidFill>
                          <a:latin typeface="Arial" panose="020B0604020202020204" pitchFamily="34" charset="0"/>
                          <a:cs typeface="Arial" panose="020B0604020202020204" pitchFamily="34" charset="0"/>
                        </a:rPr>
                        <a:t> goal</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DAC strategic objective</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baseline="0" dirty="0" smtClean="0">
                          <a:solidFill>
                            <a:schemeClr val="tx1"/>
                          </a:solidFill>
                          <a:latin typeface="Arial" panose="020B0604020202020204" pitchFamily="34" charset="0"/>
                          <a:cs typeface="Arial" panose="020B0604020202020204" pitchFamily="34" charset="0"/>
                        </a:rPr>
                        <a:t>War </a:t>
                      </a:r>
                    </a:p>
                    <a:p>
                      <a:r>
                        <a:rPr lang="en-ZA" sz="1600" baseline="0" dirty="0" smtClean="0">
                          <a:solidFill>
                            <a:schemeClr val="tx1"/>
                          </a:solidFill>
                          <a:latin typeface="Arial" panose="020B0604020202020204" pitchFamily="34" charset="0"/>
                          <a:cs typeface="Arial" panose="020B0604020202020204" pitchFamily="34" charset="0"/>
                        </a:rPr>
                        <a:t>museum strategic goal</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Indicator</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Output for 2017/18</a:t>
                      </a:r>
                      <a:endParaRPr lang="en-ZA" sz="1600" dirty="0">
                        <a:solidFill>
                          <a:schemeClr val="tx1"/>
                        </a:solidFill>
                        <a:latin typeface="Arial" panose="020B0604020202020204" pitchFamily="34" charset="0"/>
                        <a:cs typeface="Arial" panose="020B0604020202020204" pitchFamily="34" charset="0"/>
                      </a:endParaRPr>
                    </a:p>
                  </a:txBody>
                  <a:tcPr/>
                </a:tc>
              </a:tr>
              <a:tr h="763285">
                <a:tc>
                  <a:txBody>
                    <a:bodyPr/>
                    <a:lstStyle/>
                    <a:p>
                      <a:r>
                        <a:rPr lang="en-ZA" sz="1200" dirty="0" smtClean="0">
                          <a:latin typeface="Arial" panose="020B0604020202020204" pitchFamily="34" charset="0"/>
                          <a:cs typeface="Arial" panose="020B0604020202020204" pitchFamily="34" charset="0"/>
                        </a:rPr>
                        <a:t>A</a:t>
                      </a:r>
                      <a:r>
                        <a:rPr lang="en-ZA" sz="1200" baseline="0" dirty="0" smtClean="0">
                          <a:latin typeface="Arial" panose="020B0604020202020204" pitchFamily="34" charset="0"/>
                          <a:cs typeface="Arial" panose="020B0604020202020204" pitchFamily="34" charset="0"/>
                        </a:rPr>
                        <a:t>n  integrated and inclusive society </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effectLst/>
                          <a:latin typeface="Arial" panose="020B0604020202020204" pitchFamily="34" charset="0"/>
                          <a:ea typeface="Calibri"/>
                          <a:cs typeface="Arial" panose="020B0604020202020204" pitchFamily="34" charset="0"/>
                        </a:rPr>
                        <a:t>To lead,</a:t>
                      </a:r>
                      <a:r>
                        <a:rPr lang="en-ZA" sz="1200" baseline="0" dirty="0" smtClean="0">
                          <a:effectLst/>
                          <a:latin typeface="Arial" panose="020B0604020202020204" pitchFamily="34" charset="0"/>
                          <a:ea typeface="Calibri"/>
                          <a:cs typeface="Arial" panose="020B0604020202020204" pitchFamily="34" charset="0"/>
                        </a:rPr>
                        <a:t> coordinate and implement social cohesion programme</a:t>
                      </a:r>
                      <a:endParaRPr lang="en-ZA"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To expand collections with 10 heritage items (particularly</a:t>
                      </a:r>
                      <a:r>
                        <a:rPr lang="en-US" sz="1200" baseline="0" dirty="0" smtClean="0">
                          <a:latin typeface="Arial" panose="020B0604020202020204" pitchFamily="34" charset="0"/>
                          <a:cs typeface="Arial" panose="020B0604020202020204" pitchFamily="34" charset="0"/>
                        </a:rPr>
                        <a:t> Black and British participation) per annum and to maintain (including restoration) and conserve current collections ( 1 type/ category of items or part thereof).</a:t>
                      </a:r>
                      <a:endParaRPr lang="en-ZA"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Number of heritage items obtained (new acquisitions</a:t>
                      </a:r>
                      <a:r>
                        <a:rPr lang="en-US" sz="1200" baseline="0" dirty="0" smtClean="0">
                          <a:latin typeface="Arial" panose="020B0604020202020204" pitchFamily="34" charset="0"/>
                          <a:cs typeface="Arial" panose="020B0604020202020204" pitchFamily="34" charset="0"/>
                        </a:rPr>
                        <a:t> – Black and British participation)</a:t>
                      </a:r>
                      <a:endParaRPr lang="en-ZA"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10 items</a:t>
                      </a:r>
                      <a:endParaRPr lang="en-ZA" sz="1200" dirty="0">
                        <a:latin typeface="Arial" panose="020B0604020202020204" pitchFamily="34" charset="0"/>
                        <a:cs typeface="Arial" panose="020B0604020202020204" pitchFamily="34" charset="0"/>
                      </a:endParaRPr>
                    </a:p>
                  </a:txBody>
                  <a:tcPr/>
                </a:tc>
              </a:tr>
              <a:tr h="763285">
                <a:tc>
                  <a:txBody>
                    <a:bodyPr/>
                    <a:lstStyle/>
                    <a:p>
                      <a:endParaRPr lang="en-ZA" sz="12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endParaRPr lang="en-ZA"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Research support</a:t>
                      </a:r>
                      <a:r>
                        <a:rPr lang="en-US" sz="1200" baseline="0" dirty="0" smtClean="0">
                          <a:latin typeface="Arial" panose="020B0604020202020204" pitchFamily="34" charset="0"/>
                          <a:cs typeface="Arial" panose="020B0604020202020204" pitchFamily="34" charset="0"/>
                        </a:rPr>
                        <a:t> provided to writers and own books published (number of publications culminating from these activities)</a:t>
                      </a:r>
                      <a:endParaRPr lang="en-ZA"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Number</a:t>
                      </a:r>
                      <a:r>
                        <a:rPr lang="en-US" sz="1200" baseline="0" dirty="0" smtClean="0">
                          <a:latin typeface="Arial" panose="020B0604020202020204" pitchFamily="34" charset="0"/>
                          <a:cs typeface="Arial" panose="020B0604020202020204" pitchFamily="34" charset="0"/>
                        </a:rPr>
                        <a:t> of publications for which the museum provided research support or were directly involved in publishing</a:t>
                      </a:r>
                      <a:endParaRPr lang="en-ZA"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1 publication</a:t>
                      </a:r>
                      <a:endParaRPr lang="en-ZA" sz="1200" dirty="0">
                        <a:latin typeface="Arial" panose="020B0604020202020204" pitchFamily="34" charset="0"/>
                        <a:cs typeface="Arial" panose="020B0604020202020204" pitchFamily="34" charset="0"/>
                      </a:endParaRPr>
                    </a:p>
                  </a:txBody>
                  <a:tcPr/>
                </a:tc>
              </a:tr>
              <a:tr h="763285">
                <a:tc>
                  <a:txBody>
                    <a:bodyPr/>
                    <a:lstStyle/>
                    <a:p>
                      <a:endParaRPr lang="en-ZA" sz="1200" dirty="0">
                        <a:latin typeface="Arial" panose="020B0604020202020204" pitchFamily="34" charset="0"/>
                        <a:cs typeface="Arial" panose="020B0604020202020204" pitchFamily="34" charset="0"/>
                      </a:endParaRPr>
                    </a:p>
                  </a:txBody>
                  <a:tcPr/>
                </a:tc>
                <a:tc>
                  <a:txBody>
                    <a:bodyPr/>
                    <a:lstStyle/>
                    <a:p>
                      <a:endParaRPr lang="en-ZA"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Number of educational outreach initiatives</a:t>
                      </a:r>
                      <a:endParaRPr lang="en-ZA"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Number of schools visited </a:t>
                      </a:r>
                      <a:endParaRPr lang="en-ZA"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16 schools</a:t>
                      </a:r>
                      <a:endParaRPr lang="en-ZA" sz="1200" dirty="0">
                        <a:latin typeface="Arial" panose="020B0604020202020204" pitchFamily="34" charset="0"/>
                        <a:cs typeface="Arial" panose="020B0604020202020204" pitchFamily="34" charset="0"/>
                      </a:endParaRPr>
                    </a:p>
                  </a:txBody>
                  <a:tcPr/>
                </a:tc>
              </a:tr>
            </a:tbl>
          </a:graphicData>
        </a:graphic>
      </p:graphicFrame>
      <p:sp>
        <p:nvSpPr>
          <p:cNvPr id="6" name="Title 1"/>
          <p:cNvSpPr txBox="1">
            <a:spLocks/>
          </p:cNvSpPr>
          <p:nvPr/>
        </p:nvSpPr>
        <p:spPr>
          <a:xfrm>
            <a:off x="547936" y="116632"/>
            <a:ext cx="8229600" cy="710952"/>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4000" smtClean="0">
                <a:solidFill>
                  <a:schemeClr val="accent6">
                    <a:lumMod val="50000"/>
                  </a:schemeClr>
                </a:solidFill>
                <a:latin typeface="+mj-lt"/>
              </a:rPr>
              <a:t>ALIGNMENT TO DAC STRATEGY</a:t>
            </a:r>
            <a:endParaRPr lang="en-ZA" sz="4000" dirty="0">
              <a:solidFill>
                <a:schemeClr val="accent6">
                  <a:lumMod val="50000"/>
                </a:schemeClr>
              </a:solidFill>
              <a:latin typeface="+mj-lt"/>
            </a:endParaRPr>
          </a:p>
        </p:txBody>
      </p:sp>
    </p:spTree>
    <p:extLst>
      <p:ext uri="{BB962C8B-B14F-4D97-AF65-F5344CB8AC3E}">
        <p14:creationId xmlns:p14="http://schemas.microsoft.com/office/powerpoint/2010/main" xmlns="" val="2520481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10952"/>
          </a:xfrm>
        </p:spPr>
        <p:txBody>
          <a:bodyPr>
            <a:normAutofit fontScale="90000"/>
          </a:bodyPr>
          <a:lstStyle/>
          <a:p>
            <a:pPr algn="ctr"/>
            <a:r>
              <a:rPr lang="en-ZA" sz="4000" dirty="0" smtClean="0">
                <a:latin typeface="+mj-lt"/>
              </a:rPr>
              <a:t>HUMAN CAPITAL AS AT 31 DECEMBER 2017</a:t>
            </a:r>
            <a:br>
              <a:rPr lang="en-ZA" sz="4000" dirty="0" smtClean="0">
                <a:latin typeface="+mj-lt"/>
              </a:rPr>
            </a:br>
            <a:r>
              <a:rPr lang="en-ZA" sz="4000" dirty="0" smtClean="0">
                <a:latin typeface="+mj-lt"/>
              </a:rPr>
              <a:t/>
            </a:r>
            <a:br>
              <a:rPr lang="en-ZA" sz="4000" dirty="0" smtClean="0">
                <a:latin typeface="+mj-lt"/>
              </a:rPr>
            </a:br>
            <a:endParaRPr lang="en-ZA" sz="4000" dirty="0">
              <a:latin typeface="+mj-lt"/>
            </a:endParaRPr>
          </a:p>
        </p:txBody>
      </p:sp>
      <p:sp>
        <p:nvSpPr>
          <p:cNvPr id="6" name="Slide Number Placeholder 3"/>
          <p:cNvSpPr>
            <a:spLocks noGrp="1"/>
          </p:cNvSpPr>
          <p:nvPr>
            <p:ph type="sldNum" sz="quarter" idx="4"/>
          </p:nvPr>
        </p:nvSpPr>
        <p:spPr>
          <a:xfrm>
            <a:off x="8100392" y="6237312"/>
            <a:ext cx="609600" cy="365125"/>
          </a:xfrm>
        </p:spPr>
        <p:txBody>
          <a:bodyPr/>
          <a:lstStyle/>
          <a:p>
            <a:r>
              <a:rPr lang="en-US" sz="1200" dirty="0" smtClean="0"/>
              <a:t>9</a:t>
            </a:r>
            <a:endParaRPr lang="en-ZA" sz="1200" dirty="0" smtClean="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1452919606"/>
              </p:ext>
            </p:extLst>
          </p:nvPr>
        </p:nvGraphicFramePr>
        <p:xfrm>
          <a:off x="179513" y="1628803"/>
          <a:ext cx="8856982" cy="4176460"/>
        </p:xfrm>
        <a:graphic>
          <a:graphicData uri="http://schemas.openxmlformats.org/drawingml/2006/table">
            <a:tbl>
              <a:tblPr/>
              <a:tblGrid>
                <a:gridCol w="2868846"/>
                <a:gridCol w="728594"/>
                <a:gridCol w="728594"/>
                <a:gridCol w="728594"/>
                <a:gridCol w="728594"/>
                <a:gridCol w="739982"/>
                <a:gridCol w="876590"/>
                <a:gridCol w="728594"/>
                <a:gridCol w="728594"/>
              </a:tblGrid>
              <a:tr h="436005">
                <a:tc>
                  <a:txBody>
                    <a:bodyPr/>
                    <a:lstStyle/>
                    <a:p>
                      <a:pPr algn="l" fontAlgn="b"/>
                      <a:r>
                        <a:rPr lang="en-ZA" sz="1000" b="1" i="0" u="none" strike="noStrike" dirty="0">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gridSpan="2">
                  <a:txBody>
                    <a:bodyPr/>
                    <a:lstStyle/>
                    <a:p>
                      <a:pPr algn="ctr" fontAlgn="b"/>
                      <a:r>
                        <a:rPr lang="en-ZA" sz="1000" b="1" i="0" u="none" strike="noStrike">
                          <a:solidFill>
                            <a:srgbClr val="000000"/>
                          </a:solidFill>
                          <a:effectLst/>
                          <a:latin typeface="Calibri"/>
                        </a:rPr>
                        <a:t>White</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hMerge="1">
                  <a:txBody>
                    <a:bodyPr/>
                    <a:lstStyle/>
                    <a:p>
                      <a:endParaRPr lang="en-ZA"/>
                    </a:p>
                  </a:txBody>
                  <a:tcPr/>
                </a:tc>
                <a:tc gridSpan="2">
                  <a:txBody>
                    <a:bodyPr/>
                    <a:lstStyle/>
                    <a:p>
                      <a:pPr algn="ctr" fontAlgn="b"/>
                      <a:r>
                        <a:rPr lang="en-ZA" sz="1000" b="1" i="0" u="none" strike="noStrike">
                          <a:solidFill>
                            <a:srgbClr val="000000"/>
                          </a:solidFill>
                          <a:effectLst/>
                          <a:latin typeface="Calibri"/>
                        </a:rPr>
                        <a:t>African</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hMerge="1">
                  <a:txBody>
                    <a:bodyPr/>
                    <a:lstStyle/>
                    <a:p>
                      <a:endParaRPr lang="en-ZA"/>
                    </a:p>
                  </a:txBody>
                  <a:tcPr/>
                </a:tc>
                <a:tc gridSpan="2">
                  <a:txBody>
                    <a:bodyPr/>
                    <a:lstStyle/>
                    <a:p>
                      <a:pPr algn="l" fontAlgn="b"/>
                      <a:r>
                        <a:rPr lang="en-ZA" sz="1000" b="1" i="0" u="none" strike="noStrike">
                          <a:solidFill>
                            <a:srgbClr val="000000"/>
                          </a:solidFill>
                          <a:effectLst/>
                          <a:latin typeface="Calibri"/>
                        </a:rPr>
                        <a:t>Persons with disabilities</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hMerge="1">
                  <a:txBody>
                    <a:bodyPr/>
                    <a:lstStyle/>
                    <a:p>
                      <a:endParaRPr lang="en-ZA"/>
                    </a:p>
                  </a:txBody>
                  <a:tcPr/>
                </a:tc>
                <a:tc gridSpan="2">
                  <a:txBody>
                    <a:bodyPr/>
                    <a:lstStyle/>
                    <a:p>
                      <a:pPr algn="ctr" fontAlgn="b"/>
                      <a:r>
                        <a:rPr lang="en-ZA" sz="1000" b="1" i="0" u="none" strike="noStrike">
                          <a:solidFill>
                            <a:srgbClr val="000000"/>
                          </a:solidFill>
                          <a:effectLst/>
                          <a:latin typeface="Calibri"/>
                        </a:rPr>
                        <a:t>Total</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hMerge="1">
                  <a:txBody>
                    <a:bodyPr/>
                    <a:lstStyle/>
                    <a:p>
                      <a:endParaRPr lang="en-ZA"/>
                    </a:p>
                  </a:txBody>
                  <a:tcPr/>
                </a:tc>
              </a:tr>
              <a:tr h="298320">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Male</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Female</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Male</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Female</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Male</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Female</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Male</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Female</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475">
                <a:tc>
                  <a:txBody>
                    <a:bodyPr/>
                    <a:lstStyle/>
                    <a:p>
                      <a:pPr algn="l" fontAlgn="b"/>
                      <a:r>
                        <a:rPr lang="en-ZA" sz="1000" b="0" i="0" u="none" strike="noStrike">
                          <a:solidFill>
                            <a:srgbClr val="000000"/>
                          </a:solidFill>
                          <a:effectLst/>
                          <a:latin typeface="Calibri"/>
                        </a:rPr>
                        <a:t>Top management</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1</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1</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1</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1</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475">
                <a:tc>
                  <a:txBody>
                    <a:bodyPr/>
                    <a:lstStyle/>
                    <a:p>
                      <a:pPr algn="l" fontAlgn="b"/>
                      <a:r>
                        <a:rPr lang="en-ZA" sz="1000" b="0" i="0" u="none" strike="noStrike">
                          <a:solidFill>
                            <a:srgbClr val="000000"/>
                          </a:solidFill>
                          <a:effectLst/>
                          <a:latin typeface="Calibri"/>
                        </a:rPr>
                        <a:t>Senior management</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2</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2</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0</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8427">
                <a:tc>
                  <a:txBody>
                    <a:bodyPr/>
                    <a:lstStyle/>
                    <a:p>
                      <a:pPr algn="l" fontAlgn="b"/>
                      <a:r>
                        <a:rPr lang="en-US" sz="1000" b="0" i="0" u="none" strike="noStrike">
                          <a:solidFill>
                            <a:srgbClr val="000000"/>
                          </a:solidFill>
                          <a:effectLst/>
                          <a:latin typeface="Calibri"/>
                        </a:rPr>
                        <a:t>Professionally qualified and experienced specialists in mid - management</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1</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2</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1</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2</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17906">
                <a:tc>
                  <a:txBody>
                    <a:bodyPr/>
                    <a:lstStyle/>
                    <a:p>
                      <a:pPr algn="l" fontAlgn="b"/>
                      <a:r>
                        <a:rPr lang="en-US" sz="1000" b="0" i="0" u="none" strike="noStrike">
                          <a:solidFill>
                            <a:srgbClr val="000000"/>
                          </a:solidFill>
                          <a:effectLst/>
                          <a:latin typeface="Calibri"/>
                        </a:rPr>
                        <a:t>Skilled technical and academically qualified workers, junior management, supervisors, foremen, and superntedents</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1</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4</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1</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1</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5</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8952">
                <a:tc>
                  <a:txBody>
                    <a:bodyPr/>
                    <a:lstStyle/>
                    <a:p>
                      <a:pPr algn="l" fontAlgn="b"/>
                      <a:r>
                        <a:rPr lang="en-US" sz="1000" b="0" i="0" u="none" strike="noStrike">
                          <a:solidFill>
                            <a:srgbClr val="000000"/>
                          </a:solidFill>
                          <a:effectLst/>
                          <a:latin typeface="Calibri"/>
                        </a:rPr>
                        <a:t>Semi- skilled and discretionary decision making</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2</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1</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2</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1</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475">
                <a:tc>
                  <a:txBody>
                    <a:bodyPr/>
                    <a:lstStyle/>
                    <a:p>
                      <a:pPr algn="l" fontAlgn="b"/>
                      <a:r>
                        <a:rPr lang="en-US" sz="1000" b="0" i="0" u="none" strike="noStrike">
                          <a:solidFill>
                            <a:srgbClr val="000000"/>
                          </a:solidFill>
                          <a:effectLst/>
                          <a:latin typeface="Calibri"/>
                        </a:rPr>
                        <a:t>Unskilled and defined decision making</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7</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1</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7</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1</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475">
                <a:tc>
                  <a:txBody>
                    <a:bodyPr/>
                    <a:lstStyle/>
                    <a:p>
                      <a:pPr algn="l" fontAlgn="b"/>
                      <a:r>
                        <a:rPr lang="en-ZA" sz="1000" b="0" i="0" u="none" strike="noStrike">
                          <a:solidFill>
                            <a:srgbClr val="000000"/>
                          </a:solidFill>
                          <a:effectLst/>
                          <a:latin typeface="Calibri"/>
                        </a:rPr>
                        <a:t>Contract staff</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0</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0</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475">
                <a:tc>
                  <a:txBody>
                    <a:bodyPr/>
                    <a:lstStyle/>
                    <a:p>
                      <a:pPr algn="l" fontAlgn="b"/>
                      <a:r>
                        <a:rPr lang="en-ZA" sz="1000" b="0" i="0" u="none" strike="noStrike">
                          <a:solidFill>
                            <a:srgbClr val="000000"/>
                          </a:solidFill>
                          <a:effectLst/>
                          <a:latin typeface="Calibri"/>
                        </a:rPr>
                        <a:t>Interns</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1</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a:rPr>
                        <a:t> </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0</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a:rPr>
                        <a:t>1</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475">
                <a:tc>
                  <a:txBody>
                    <a:bodyPr/>
                    <a:lstStyle/>
                    <a:p>
                      <a:pPr algn="l" fontAlgn="b"/>
                      <a:r>
                        <a:rPr lang="en-ZA" sz="1000" b="1" i="0" u="none" strike="noStrike">
                          <a:solidFill>
                            <a:srgbClr val="000000"/>
                          </a:solidFill>
                          <a:effectLst/>
                          <a:latin typeface="Calibri"/>
                        </a:rPr>
                        <a:t>Total</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1" i="0" u="none" strike="noStrike">
                          <a:solidFill>
                            <a:srgbClr val="000000"/>
                          </a:solidFill>
                          <a:effectLst/>
                          <a:latin typeface="Calibri"/>
                        </a:rPr>
                        <a:t>5</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1" i="0" u="none" strike="noStrike">
                          <a:solidFill>
                            <a:srgbClr val="000000"/>
                          </a:solidFill>
                          <a:effectLst/>
                          <a:latin typeface="Calibri"/>
                        </a:rPr>
                        <a:t>8</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1" i="0" u="none" strike="noStrike">
                          <a:solidFill>
                            <a:srgbClr val="000000"/>
                          </a:solidFill>
                          <a:effectLst/>
                          <a:latin typeface="Calibri"/>
                        </a:rPr>
                        <a:t>9</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1" i="0" u="none" strike="noStrike">
                          <a:solidFill>
                            <a:srgbClr val="000000"/>
                          </a:solidFill>
                          <a:effectLst/>
                          <a:latin typeface="Calibri"/>
                        </a:rPr>
                        <a:t>3</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1" i="0" u="none" strike="noStrike">
                          <a:solidFill>
                            <a:srgbClr val="000000"/>
                          </a:solidFill>
                          <a:effectLst/>
                          <a:latin typeface="Calibri"/>
                        </a:rPr>
                        <a:t>0</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1" i="0" u="none" strike="noStrike">
                          <a:solidFill>
                            <a:srgbClr val="000000"/>
                          </a:solidFill>
                          <a:effectLst/>
                          <a:latin typeface="Calibri"/>
                        </a:rPr>
                        <a:t>0</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1" i="0" u="none" strike="noStrike">
                          <a:solidFill>
                            <a:srgbClr val="000000"/>
                          </a:solidFill>
                          <a:effectLst/>
                          <a:latin typeface="Calibri"/>
                        </a:rPr>
                        <a:t>14</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00" b="1" i="0" u="none" strike="noStrike" dirty="0">
                          <a:solidFill>
                            <a:srgbClr val="000000"/>
                          </a:solidFill>
                          <a:effectLst/>
                          <a:latin typeface="Calibri"/>
                        </a:rPr>
                        <a:t>11</a:t>
                      </a:r>
                    </a:p>
                  </a:txBody>
                  <a:tcPr marL="8905" marR="8905" marT="89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117110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8109</TotalTime>
  <Words>1196</Words>
  <Application>Microsoft Office PowerPoint</Application>
  <PresentationFormat>On-screen Show (4:3)</PresentationFormat>
  <Paragraphs>373</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WAR MUSEUM OF THE BOER REPUBLICS</vt:lpstr>
      <vt:lpstr>PRESENTATION OUTLINE</vt:lpstr>
      <vt:lpstr>BACKGROUND</vt:lpstr>
      <vt:lpstr>MINISTER'S KEY PRIORITIES</vt:lpstr>
      <vt:lpstr>ALIGNMENT TO DAC STRATEGY</vt:lpstr>
      <vt:lpstr>  </vt:lpstr>
      <vt:lpstr>  </vt:lpstr>
      <vt:lpstr>  </vt:lpstr>
      <vt:lpstr>HUMAN CAPITAL AS AT 31 DECEMBER 2017  </vt:lpstr>
      <vt:lpstr> PERFORMANCE OVERVIEW  Quarter 3 (2016/17)</vt:lpstr>
      <vt:lpstr>PERFORMANCE OVERVIEW CONT…  </vt:lpstr>
      <vt:lpstr>PERFORMANCE OVERVIEW OVER THREE YEARS</vt:lpstr>
      <vt:lpstr>INCOME AND EXPENDITURE TRENDS </vt:lpstr>
      <vt:lpstr>AUDIT OUTCOME</vt:lpstr>
      <vt:lpstr>GOVERNANCE</vt:lpstr>
      <vt:lpstr>CHALLENGES AND INTERVENTIONS </vt:lpstr>
      <vt:lpstr>CHALLENGES AND INTERVENTIONS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PUMZA</cp:lastModifiedBy>
  <cp:revision>586</cp:revision>
  <cp:lastPrinted>2015-10-07T15:21:56Z</cp:lastPrinted>
  <dcterms:created xsi:type="dcterms:W3CDTF">2013-11-12T11:39:42Z</dcterms:created>
  <dcterms:modified xsi:type="dcterms:W3CDTF">2017-05-08T09:44:35Z</dcterms:modified>
</cp:coreProperties>
</file>