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7" r:id="rId4"/>
    <p:sldId id="260" r:id="rId5"/>
    <p:sldId id="299" r:id="rId6"/>
    <p:sldId id="308" r:id="rId7"/>
    <p:sldId id="300" r:id="rId8"/>
    <p:sldId id="301" r:id="rId9"/>
    <p:sldId id="275" r:id="rId10"/>
    <p:sldId id="310" r:id="rId11"/>
    <p:sldId id="311" r:id="rId12"/>
    <p:sldId id="312" r:id="rId13"/>
    <p:sldId id="313" r:id="rId14"/>
    <p:sldId id="309" r:id="rId15"/>
    <p:sldId id="276" r:id="rId16"/>
    <p:sldId id="319" r:id="rId17"/>
    <p:sldId id="320" r:id="rId18"/>
    <p:sldId id="266" r:id="rId19"/>
    <p:sldId id="314" r:id="rId20"/>
    <p:sldId id="281" r:id="rId21"/>
    <p:sldId id="316" r:id="rId22"/>
    <p:sldId id="264" r:id="rId23"/>
    <p:sldId id="318" r:id="rId2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>
      <p:cViewPr varScale="1">
        <p:scale>
          <a:sx n="46" d="100"/>
          <a:sy n="46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428B0-AE55-45BB-A4C7-38CB13F5F635}" type="datetimeFigureOut">
              <a:rPr lang="en-ZA" smtClean="0"/>
              <a:t>2017-05-02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05EB-F729-4CB2-98D1-0882A3A5976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6896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E878-76CC-481C-B969-B8AC33C86652}" type="datetimeFigureOut">
              <a:rPr lang="en-ZA" smtClean="0"/>
              <a:t>2017-05-02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81220-3CB9-40B6-BDA4-0825C25B597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874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1426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813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1798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61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08069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1711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8109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880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4874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6751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0657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1547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7975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0494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630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427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654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282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9051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902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8731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1220-3CB9-40B6-BDA4-0825C25B5974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296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0B26-3B0D-4AA7-9272-D1BCE611A61B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45D9-B8C2-424E-9670-FDFFCE7BA1CC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2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9D9-1CBA-4D29-AAA2-85D3660299B1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37C-2759-476E-9839-0FB76FC703F2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600" b="1">
                <a:solidFill>
                  <a:srgbClr val="FF0000"/>
                </a:solidFill>
              </a:defRPr>
            </a:lvl1pPr>
          </a:lstStyle>
          <a:p>
            <a:fld id="{8A59C5F8-70E8-475B-AEED-ED81272062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6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7BD3-AC17-4BE5-8E72-251C015B8D95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9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3014-F797-4D35-9884-47B891280D97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6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7DAE-4BC7-4016-9E55-6842E51D9A2D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3578-E182-4841-ACF3-4921060CBB79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4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AFF5-6B9F-4A91-830B-170BC199308C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DF0-89E1-4FA5-B0F4-8B83992F5280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57F-F306-43DA-B614-0881C67DA19A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4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4105-AA38-466E-AFE6-4D75224134DB}" type="datetime1">
              <a:rPr lang="en-US" smtClean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C5F8-70E8-475B-AEED-ED81272062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7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Planned%20Programme%20Performance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Seda</a:t>
            </a:r>
            <a:r>
              <a:rPr lang="en-US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Annual Performance Plan 2017/18 – 2019/20 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667000"/>
            <a:ext cx="55002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rebuchet MS" panose="020B0603020202020204" pitchFamily="34" charset="0"/>
              </a:rPr>
              <a:t>Presentation to the Portfolio Committee on Small Business Development </a:t>
            </a:r>
          </a:p>
          <a:p>
            <a:pPr algn="ctr"/>
            <a:endParaRPr lang="en-US" sz="2400" dirty="0" smtClean="0">
              <a:latin typeface="Trebuchet MS" panose="020B0603020202020204" pitchFamily="34" charset="0"/>
            </a:endParaRPr>
          </a:p>
          <a:p>
            <a:pPr algn="ctr"/>
            <a:endParaRPr lang="en-US" sz="2400" dirty="0" smtClean="0">
              <a:latin typeface="Trebuchet MS" panose="020B0603020202020204" pitchFamily="34" charset="0"/>
            </a:endParaRPr>
          </a:p>
          <a:p>
            <a:pPr algn="ctr"/>
            <a:endParaRPr lang="en-US" sz="2400" dirty="0" smtClean="0">
              <a:latin typeface="Trebuchet MS" panose="020B0603020202020204" pitchFamily="34" charset="0"/>
            </a:endParaRPr>
          </a:p>
          <a:p>
            <a:pPr algn="r"/>
            <a:r>
              <a:rPr lang="en-US" dirty="0" err="1" smtClean="0">
                <a:latin typeface="Trebuchet MS" panose="020B0603020202020204" pitchFamily="34" charset="0"/>
              </a:rPr>
              <a:t>Ms</a:t>
            </a:r>
            <a:r>
              <a:rPr lang="en-US" dirty="0" smtClean="0">
                <a:latin typeface="Trebuchet MS" panose="020B0603020202020204" pitchFamily="34" charset="0"/>
              </a:rPr>
              <a:t> Mandisa </a:t>
            </a:r>
            <a:r>
              <a:rPr lang="en-US" dirty="0" err="1" smtClean="0">
                <a:latin typeface="Trebuchet MS" panose="020B0603020202020204" pitchFamily="34" charset="0"/>
              </a:rPr>
              <a:t>Tshikwantamba</a:t>
            </a:r>
            <a:r>
              <a:rPr lang="en-US" dirty="0" smtClean="0">
                <a:latin typeface="Trebuchet MS" panose="020B0603020202020204" pitchFamily="34" charset="0"/>
              </a:rPr>
              <a:t>, CEO</a:t>
            </a:r>
          </a:p>
          <a:p>
            <a:pPr algn="r"/>
            <a:r>
              <a:rPr lang="en-US" dirty="0">
                <a:latin typeface="Trebuchet MS" panose="020B0603020202020204" pitchFamily="34" charset="0"/>
              </a:rPr>
              <a:t>3 May 2017 </a:t>
            </a:r>
          </a:p>
          <a:p>
            <a:pPr algn="ctr"/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endParaRPr lang="en-ZA" sz="2400" dirty="0" smtClean="0">
              <a:latin typeface="Trebuchet MS" panose="020B0603020202020204" pitchFamily="34" charset="0"/>
            </a:endParaRPr>
          </a:p>
          <a:p>
            <a:pPr algn="ctr"/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Trebuchet MS" panose="020B0603020202020204" pitchFamily="34" charset="0"/>
              </a:rPr>
              <a:t>Alignment with the DSBD through the Portfolio Strategy Framework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latin typeface="Trebuchet MS" panose="020B0603020202020204" pitchFamily="34" charset="0"/>
              </a:rPr>
              <a:t>Portfolio Strategic Framework 2015/16 – 2019/20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A" sz="1800" dirty="0">
                <a:latin typeface="Trebuchet MS" panose="020B0603020202020204" pitchFamily="34" charset="0"/>
              </a:rPr>
              <a:t>Portfolio Strategic Framework 2015/16 – 2019/20 </a:t>
            </a:r>
            <a:r>
              <a:rPr lang="en-ZA" sz="1800" dirty="0" smtClean="0">
                <a:latin typeface="Trebuchet MS" panose="020B0603020202020204" pitchFamily="34" charset="0"/>
              </a:rPr>
              <a:t>seeks to align the plans of the DSBD, </a:t>
            </a:r>
            <a:r>
              <a:rPr lang="en-ZA" sz="1800" dirty="0" err="1" smtClean="0">
                <a:latin typeface="Trebuchet MS" panose="020B0603020202020204" pitchFamily="34" charset="0"/>
              </a:rPr>
              <a:t>Sefa</a:t>
            </a:r>
            <a:r>
              <a:rPr lang="en-ZA" sz="1800" dirty="0" smtClean="0">
                <a:latin typeface="Trebuchet MS" panose="020B0603020202020204" pitchFamily="34" charset="0"/>
              </a:rPr>
              <a:t> and </a:t>
            </a:r>
            <a:r>
              <a:rPr lang="en-ZA" sz="1800" dirty="0" err="1" smtClean="0">
                <a:latin typeface="Trebuchet MS" panose="020B0603020202020204" pitchFamily="34" charset="0"/>
              </a:rPr>
              <a:t>Seda</a:t>
            </a:r>
            <a:r>
              <a:rPr lang="en-ZA" sz="1800" dirty="0" smtClean="0">
                <a:latin typeface="Trebuchet MS" panose="020B0603020202020204" pitchFamily="34" charset="0"/>
              </a:rPr>
              <a:t> and will feed into a larger Sectoral Strategy Framework that will be used to coordinate the entire SMME sector. </a:t>
            </a:r>
          </a:p>
          <a:p>
            <a:r>
              <a:rPr lang="en-ZA" sz="1800" dirty="0" smtClean="0">
                <a:latin typeface="Trebuchet MS" panose="020B0603020202020204" pitchFamily="34" charset="0"/>
              </a:rPr>
              <a:t>The Framework has five Strategic Outcome Oriented Goals which are linked to the National Development Plan and the MTSF 2014-2019 Sub-Outcomes, which are:  </a:t>
            </a:r>
          </a:p>
          <a:p>
            <a:pPr lvl="1"/>
            <a:r>
              <a:rPr lang="en-US" sz="1800" dirty="0" smtClean="0">
                <a:latin typeface="Trebuchet MS" panose="020B0603020202020204" pitchFamily="34" charset="0"/>
              </a:rPr>
              <a:t>Policy </a:t>
            </a:r>
            <a:r>
              <a:rPr lang="en-US" sz="1800" dirty="0">
                <a:latin typeface="Trebuchet MS" panose="020B0603020202020204" pitchFamily="34" charset="0"/>
              </a:rPr>
              <a:t>and planning coherence in the sector, that promotes an enabling ecosystem for SMMEs and co-operatives</a:t>
            </a:r>
            <a:r>
              <a:rPr lang="en-US" sz="1800" dirty="0" smtClean="0">
                <a:latin typeface="Trebuchet MS" panose="020B0603020202020204" pitchFamily="34" charset="0"/>
              </a:rPr>
              <a:t>.</a:t>
            </a:r>
          </a:p>
          <a:p>
            <a:pPr lvl="1"/>
            <a:r>
              <a:rPr lang="en-US" sz="1800" dirty="0">
                <a:latin typeface="Trebuchet MS" panose="020B0603020202020204" pitchFamily="34" charset="0"/>
              </a:rPr>
              <a:t>Equitable access to responsive and targeted products and services that enables the growth and development of SMMEs and </a:t>
            </a:r>
            <a:r>
              <a:rPr lang="en-US" sz="1800" dirty="0" smtClean="0">
                <a:latin typeface="Trebuchet MS" panose="020B0603020202020204" pitchFamily="34" charset="0"/>
              </a:rPr>
              <a:t>co-operatives.</a:t>
            </a:r>
          </a:p>
          <a:p>
            <a:pPr lvl="1"/>
            <a:r>
              <a:rPr lang="en-US" sz="1800" dirty="0">
                <a:latin typeface="Trebuchet MS" panose="020B0603020202020204" pitchFamily="34" charset="0"/>
              </a:rPr>
              <a:t>An enhanced contribution to socio-economic development outcomes by the sector</a:t>
            </a:r>
            <a:r>
              <a:rPr lang="en-US" sz="1800" dirty="0" smtClean="0">
                <a:latin typeface="Trebuchet MS" panose="020B0603020202020204" pitchFamily="34" charset="0"/>
              </a:rPr>
              <a:t>.</a:t>
            </a:r>
          </a:p>
          <a:p>
            <a:pPr lvl="1"/>
            <a:r>
              <a:rPr lang="en-US" sz="1800" dirty="0">
                <a:latin typeface="Trebuchet MS" panose="020B0603020202020204" pitchFamily="34" charset="0"/>
              </a:rPr>
              <a:t>Sound governance and the optimal </a:t>
            </a:r>
            <a:r>
              <a:rPr lang="en-US" sz="1800" dirty="0" err="1">
                <a:latin typeface="Trebuchet MS" panose="020B0603020202020204" pitchFamily="34" charset="0"/>
              </a:rPr>
              <a:t>utilisation</a:t>
            </a:r>
            <a:r>
              <a:rPr lang="en-US" sz="1800" dirty="0">
                <a:latin typeface="Trebuchet MS" panose="020B0603020202020204" pitchFamily="34" charset="0"/>
              </a:rPr>
              <a:t> of available resources</a:t>
            </a:r>
            <a:r>
              <a:rPr lang="en-US" sz="1800" dirty="0" smtClean="0">
                <a:latin typeface="Trebuchet MS" panose="020B0603020202020204" pitchFamily="34" charset="0"/>
              </a:rPr>
              <a:t>.</a:t>
            </a:r>
          </a:p>
          <a:p>
            <a:pPr lvl="1"/>
            <a:r>
              <a:rPr lang="en-US" sz="1800" dirty="0">
                <a:latin typeface="Trebuchet MS" panose="020B0603020202020204" pitchFamily="34" charset="0"/>
              </a:rPr>
              <a:t>A professional and capacitated </a:t>
            </a:r>
            <a:r>
              <a:rPr lang="en-US" sz="1800" dirty="0" smtClean="0">
                <a:latin typeface="Trebuchet MS" panose="020B0603020202020204" pitchFamily="34" charset="0"/>
              </a:rPr>
              <a:t>Small Business Development </a:t>
            </a:r>
            <a:r>
              <a:rPr lang="en-US" sz="1800" dirty="0">
                <a:latin typeface="Trebuchet MS" panose="020B0603020202020204" pitchFamily="34" charset="0"/>
              </a:rPr>
              <a:t>Sector.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endParaRPr lang="en-ZA" sz="1800" b="1" dirty="0" smtClean="0">
              <a:latin typeface="Trebuchet MS" panose="020B0603020202020204" pitchFamily="34" charset="0"/>
            </a:endParaRPr>
          </a:p>
          <a:p>
            <a:pPr lvl="1"/>
            <a:endParaRPr lang="en-US" sz="1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latin typeface="Trebuchet MS" panose="020B0603020202020204" pitchFamily="34" charset="0"/>
              </a:rPr>
              <a:t>Portfolio Strategic Framework 2015/16 – 2019/20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Trebuchet MS" panose="020B0603020202020204" pitchFamily="34" charset="0"/>
              </a:rPr>
              <a:t>Over an above ensuring alignment of the </a:t>
            </a:r>
            <a:r>
              <a:rPr lang="en-US" sz="1800" dirty="0" err="1" smtClean="0">
                <a:latin typeface="Trebuchet MS" panose="020B0603020202020204" pitchFamily="34" charset="0"/>
              </a:rPr>
              <a:t>Seda</a:t>
            </a:r>
            <a:r>
              <a:rPr lang="en-US" sz="1800" dirty="0" smtClean="0">
                <a:latin typeface="Trebuchet MS" panose="020B0603020202020204" pitchFamily="34" charset="0"/>
              </a:rPr>
              <a:t> APP 2017/18 – 2019/20 to the </a:t>
            </a:r>
            <a:r>
              <a:rPr lang="en-ZA" sz="1800" dirty="0">
                <a:latin typeface="Trebuchet MS" panose="020B0603020202020204" pitchFamily="34" charset="0"/>
              </a:rPr>
              <a:t>Portfolio Strategic Framework 2015/16 – 2019/20 </a:t>
            </a:r>
            <a:r>
              <a:rPr lang="en-ZA" sz="1800" dirty="0" smtClean="0">
                <a:latin typeface="Trebuchet MS" panose="020B0603020202020204" pitchFamily="34" charset="0"/>
              </a:rPr>
              <a:t>, </a:t>
            </a:r>
            <a:r>
              <a:rPr lang="en-ZA" sz="1800" dirty="0" err="1" smtClean="0">
                <a:latin typeface="Trebuchet MS" panose="020B0603020202020204" pitchFamily="34" charset="0"/>
              </a:rPr>
              <a:t>Seda</a:t>
            </a:r>
            <a:r>
              <a:rPr lang="en-ZA" sz="1800" dirty="0" smtClean="0">
                <a:latin typeface="Trebuchet MS" panose="020B0603020202020204" pitchFamily="34" charset="0"/>
              </a:rPr>
              <a:t> will also contribute to the </a:t>
            </a:r>
            <a:r>
              <a:rPr lang="en-ZA" sz="1800" dirty="0">
                <a:latin typeface="Trebuchet MS" panose="020B0603020202020204" pitchFamily="34" charset="0"/>
              </a:rPr>
              <a:t>five Strategic Outcome Oriented Goals </a:t>
            </a:r>
            <a:r>
              <a:rPr lang="en-ZA" sz="1800" dirty="0" smtClean="0">
                <a:latin typeface="Trebuchet MS" panose="020B0603020202020204" pitchFamily="34" charset="0"/>
              </a:rPr>
              <a:t> by prioritising the flowing: </a:t>
            </a:r>
          </a:p>
          <a:p>
            <a:endParaRPr lang="en-US" sz="1800" dirty="0" smtClean="0">
              <a:latin typeface="Trebuchet MS" panose="020B0603020202020204" pitchFamily="34" charset="0"/>
            </a:endParaRPr>
          </a:p>
          <a:p>
            <a:endParaRPr lang="en-ZA" sz="1800" b="1" dirty="0" smtClean="0">
              <a:latin typeface="Trebuchet MS" panose="020B0603020202020204" pitchFamily="34" charset="0"/>
            </a:endParaRPr>
          </a:p>
          <a:p>
            <a:pPr lvl="1"/>
            <a:endParaRPr lang="en-US" sz="1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364040"/>
              </p:ext>
            </p:extLst>
          </p:nvPr>
        </p:nvGraphicFramePr>
        <p:xfrm>
          <a:off x="914400" y="2971800"/>
          <a:ext cx="7086600" cy="369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770361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Strategic Outcome Oriented Goals </a:t>
                      </a:r>
                      <a:endParaRPr lang="en-US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Seda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Contribution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and Role </a:t>
                      </a:r>
                      <a:endParaRPr lang="en-US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Policy and planning coherence in the sector, that promotes an enabling ecosystem for SMMEs and co-operatives.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Seda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will in future establish incubators, branches and colocation points in underserviced areas. </a:t>
                      </a:r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Equitable access to responsive and targeted products and services that enables the growth and development of SMMEs and co-operatives.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Seda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has harmonised its demographic indicators and targets with those of the Portfolio Strategy Framework  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6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latin typeface="Trebuchet MS" panose="020B0603020202020204" pitchFamily="34" charset="0"/>
              </a:rPr>
              <a:t>Portfolio Strategic Framework 2015/16 – 2019/20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20585"/>
              </p:ext>
            </p:extLst>
          </p:nvPr>
        </p:nvGraphicFramePr>
        <p:xfrm>
          <a:off x="490470" y="1630415"/>
          <a:ext cx="7086600" cy="461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770361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Strategic Outcome Oriented Goals </a:t>
                      </a:r>
                      <a:endParaRPr lang="en-US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Seda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Contribution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and Role </a:t>
                      </a:r>
                      <a:endParaRPr lang="en-US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An enhanced contribution to socio-economic development outcomes by the sector.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Seda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has done research and is currently working on a service delivery model for township based small enterprises</a:t>
                      </a:r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Sound governance and the optimal </a:t>
                      </a:r>
                      <a:r>
                        <a:rPr lang="en-US" sz="1800" b="0" dirty="0" err="1" smtClean="0">
                          <a:latin typeface="Trebuchet MS" panose="020B0603020202020204" pitchFamily="34" charset="0"/>
                        </a:rPr>
                        <a:t>utilisation</a:t>
                      </a: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 of available resources.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Seda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has implemented the balanced scorecard system to ensure sound management and optimal resource allocation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rebuchet MS" panose="020B0603020202020204" pitchFamily="34" charset="0"/>
                        </a:rPr>
                        <a:t>A professional and capacitated Small Business Development Sector.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Seda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will work with partner institutions towards the development and professionalization of the small business development sector. </a:t>
                      </a:r>
                      <a:endParaRPr lang="en-US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1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ZA" sz="5400" dirty="0" smtClean="0"/>
              <a:t>Seda Strategy Architecture</a:t>
            </a:r>
            <a:endParaRPr lang="en-ZA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Seda’s Strategic Pillars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85800" y="1600200"/>
            <a:ext cx="77724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Trebuchet MS" pitchFamily="34" charset="0"/>
              </a:rPr>
              <a:t>Vision </a:t>
            </a:r>
            <a:r>
              <a:rPr lang="en-US" sz="1800" dirty="0" smtClean="0">
                <a:latin typeface="Trebuchet MS" pitchFamily="34" charset="0"/>
              </a:rPr>
              <a:t>– To be the </a:t>
            </a:r>
            <a:r>
              <a:rPr lang="en-US" sz="1800" dirty="0" err="1" smtClean="0">
                <a:latin typeface="Trebuchet MS" pitchFamily="34" charset="0"/>
              </a:rPr>
              <a:t>centre</a:t>
            </a:r>
            <a:r>
              <a:rPr lang="en-US" sz="1800" dirty="0" smtClean="0">
                <a:latin typeface="Trebuchet MS" pitchFamily="34" charset="0"/>
              </a:rPr>
              <a:t> of excellence for small enterprise development in South Africa.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Trebuchet MS" pitchFamily="34" charset="0"/>
              </a:rPr>
              <a:t>Mission </a:t>
            </a:r>
            <a:r>
              <a:rPr lang="en-US" sz="1800" dirty="0" smtClean="0">
                <a:latin typeface="Trebuchet MS" pitchFamily="34" charset="0"/>
              </a:rPr>
              <a:t>– </a:t>
            </a:r>
            <a:r>
              <a:rPr lang="en-US" sz="1800" dirty="0">
                <a:latin typeface="Trebuchet MS" pitchFamily="34" charset="0"/>
              </a:rPr>
              <a:t>To promote entrepreneurship and develop small enterprises by providing </a:t>
            </a:r>
            <a:r>
              <a:rPr lang="en-US" sz="1800" dirty="0" err="1">
                <a:latin typeface="Trebuchet MS" pitchFamily="34" charset="0"/>
              </a:rPr>
              <a:t>customised</a:t>
            </a:r>
            <a:r>
              <a:rPr lang="en-US" sz="1800" dirty="0">
                <a:latin typeface="Trebuchet MS" pitchFamily="34" charset="0"/>
              </a:rPr>
              <a:t> non-financial business support services that results in business growth and sustainability in collaboration with other role players </a:t>
            </a:r>
            <a:endParaRPr lang="en-US" sz="1800" dirty="0" smtClean="0">
              <a:latin typeface="Trebuchet MS" pitchFamily="34" charset="0"/>
            </a:endParaRPr>
          </a:p>
          <a:p>
            <a:pPr lvl="0"/>
            <a:r>
              <a:rPr lang="en-US" sz="1800" b="1" dirty="0" smtClean="0">
                <a:latin typeface="Trebuchet MS" pitchFamily="34" charset="0"/>
              </a:rPr>
              <a:t>Values </a:t>
            </a:r>
            <a:r>
              <a:rPr lang="en-US" sz="1800" dirty="0" smtClean="0">
                <a:latin typeface="Trebuchet MS" pitchFamily="34" charset="0"/>
              </a:rPr>
              <a:t>– </a:t>
            </a:r>
            <a:r>
              <a:rPr lang="en-US" sz="1800" dirty="0">
                <a:latin typeface="Trebuchet MS" pitchFamily="34" charset="0"/>
              </a:rPr>
              <a:t>Customer  </a:t>
            </a:r>
            <a:r>
              <a:rPr lang="en-US" sz="1800" dirty="0" smtClean="0">
                <a:latin typeface="Trebuchet MS" pitchFamily="34" charset="0"/>
              </a:rPr>
              <a:t>centricity, Nurturing, Innovation and Responsible </a:t>
            </a:r>
            <a:r>
              <a:rPr lang="en-US" sz="1800" dirty="0">
                <a:latin typeface="Trebuchet MS" pitchFamily="34" charset="0"/>
              </a:rPr>
              <a:t>conduct 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1800" b="1" dirty="0" smtClean="0">
                <a:latin typeface="Trebuchet MS" pitchFamily="34" charset="0"/>
              </a:rPr>
              <a:t>Goal</a:t>
            </a:r>
            <a:r>
              <a:rPr lang="en-US" sz="1800" dirty="0" smtClean="0">
                <a:latin typeface="Trebuchet MS" pitchFamily="34" charset="0"/>
              </a:rPr>
              <a:t> – Ensure that the small enterprise sector grows and increases its contribution to sustainable and equitable social and economic development, employment and wealth creation.  </a:t>
            </a:r>
          </a:p>
          <a:p>
            <a:pPr lvl="2">
              <a:lnSpc>
                <a:spcPct val="160000"/>
              </a:lnSpc>
              <a:buFont typeface="Arial" panose="020B0604020202020204" pitchFamily="34" charset="0"/>
              <a:buNone/>
            </a:pPr>
            <a:endParaRPr lang="en-US" sz="1800" dirty="0" smtClean="0">
              <a:latin typeface="Trebuchet MS" pitchFamily="34" charset="0"/>
            </a:endParaRPr>
          </a:p>
          <a:p>
            <a:pPr>
              <a:lnSpc>
                <a:spcPct val="160000"/>
              </a:lnSpc>
            </a:pPr>
            <a:endParaRPr lang="en-US" sz="1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rebuchet MS" panose="020B0603020202020204" pitchFamily="34" charset="0"/>
              </a:rPr>
              <a:t>Seda’s</a:t>
            </a:r>
            <a:r>
              <a:rPr lang="en-US" sz="2800" b="1" dirty="0" smtClean="0">
                <a:latin typeface="Trebuchet MS" panose="020B0603020202020204" pitchFamily="34" charset="0"/>
              </a:rPr>
              <a:t> Service Offerings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28548"/>
              </p:ext>
            </p:extLst>
          </p:nvPr>
        </p:nvGraphicFramePr>
        <p:xfrm>
          <a:off x="152400" y="1295400"/>
          <a:ext cx="8763000" cy="5410201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60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rebuchet MS"/>
                          <a:ea typeface="Times New Roman"/>
                          <a:cs typeface="Trebuchet MS"/>
                        </a:rPr>
                        <a:t>For survivalist</a:t>
                      </a:r>
                      <a:r>
                        <a:rPr lang="en-US" sz="1400" b="1" baseline="0" dirty="0" smtClean="0">
                          <a:latin typeface="Trebuchet MS"/>
                          <a:ea typeface="Times New Roman"/>
                          <a:cs typeface="Trebuchet MS"/>
                        </a:rPr>
                        <a:t> and micro enterprises </a:t>
                      </a:r>
                      <a:endParaRPr lang="en-US" sz="1400" b="1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870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ZA" sz="16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356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rebuchet MS"/>
                          <a:ea typeface="Times New Roman"/>
                          <a:cs typeface="Trebuchet MS"/>
                        </a:rPr>
                        <a:t>Entrepreneurship awareness</a:t>
                      </a:r>
                      <a:r>
                        <a:rPr lang="en-US" sz="1400" b="0" baseline="0" dirty="0" smtClean="0"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endParaRPr lang="en-ZA" sz="1400" b="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Franchise</a:t>
                      </a:r>
                      <a:r>
                        <a:rPr lang="en-US" sz="1400" b="0" baseline="0" dirty="0" smtClean="0">
                          <a:latin typeface="Trebuchet MS"/>
                          <a:cs typeface="Trebuchet MS"/>
                        </a:rPr>
                        <a:t> awareness </a:t>
                      </a:r>
                      <a:endParaRPr lang="en-US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6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rebuchet MS"/>
                          <a:ea typeface="Times New Roman"/>
                          <a:cs typeface="Trebuchet MS"/>
                        </a:rPr>
                        <a:t>Business start-up</a:t>
                      </a:r>
                      <a:r>
                        <a:rPr lang="en-US" sz="1400" b="0" baseline="0" dirty="0" smtClean="0">
                          <a:latin typeface="Trebuchet MS"/>
                          <a:ea typeface="Times New Roman"/>
                          <a:cs typeface="Trebuchet MS"/>
                        </a:rPr>
                        <a:t> training </a:t>
                      </a:r>
                      <a:endParaRPr lang="en-ZA" sz="1400" b="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Business planning</a:t>
                      </a:r>
                      <a:r>
                        <a:rPr lang="en-US" sz="1400" b="0" baseline="0" dirty="0" smtClean="0">
                          <a:latin typeface="Trebuchet MS"/>
                          <a:cs typeface="Trebuchet MS"/>
                        </a:rPr>
                        <a:t> </a:t>
                      </a:r>
                      <a:endParaRPr lang="en-US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6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ea typeface="Times New Roman"/>
                          <a:cs typeface="Trebuchet MS"/>
                        </a:rPr>
                        <a:t>Business registrations</a:t>
                      </a:r>
                      <a:r>
                        <a:rPr lang="en-ZA" sz="1400" b="0" baseline="0" dirty="0" smtClean="0"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endParaRPr lang="en-ZA" sz="1400" b="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Business start-up advice</a:t>
                      </a:r>
                      <a:endParaRPr lang="en-US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60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rebuchet MS"/>
                          <a:ea typeface="Times New Roman"/>
                          <a:cs typeface="Trebuchet MS"/>
                        </a:rPr>
                        <a:t>For small and medium enterprises </a:t>
                      </a:r>
                      <a:endParaRPr lang="en-US" sz="1400" b="1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870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Access to local markets </a:t>
                      </a:r>
                      <a:endParaRPr lang="en-ZA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Access to export</a:t>
                      </a:r>
                      <a:r>
                        <a:rPr lang="en-US" sz="1400" b="0" baseline="0" dirty="0" smtClean="0">
                          <a:latin typeface="Trebuchet MS"/>
                          <a:cs typeface="Trebuchet MS"/>
                        </a:rPr>
                        <a:t> opportunities </a:t>
                      </a:r>
                      <a:endParaRPr lang="en-US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6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Incubation </a:t>
                      </a:r>
                      <a:endParaRPr lang="en-ZA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Access to technology</a:t>
                      </a:r>
                      <a:r>
                        <a:rPr lang="en-US" sz="1400" b="0" baseline="0" dirty="0" smtClean="0">
                          <a:latin typeface="Trebuchet MS"/>
                          <a:cs typeface="Trebuchet MS"/>
                        </a:rPr>
                        <a:t> </a:t>
                      </a:r>
                      <a:endParaRPr lang="en-US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1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Quality and standards testing,</a:t>
                      </a:r>
                      <a:r>
                        <a:rPr lang="en-US" sz="1400" b="0" baseline="0" dirty="0" smtClean="0">
                          <a:latin typeface="Trebuchet MS"/>
                          <a:cs typeface="Trebuchet MS"/>
                        </a:rPr>
                        <a:t> advice and implementation</a:t>
                      </a:r>
                      <a:endParaRPr lang="en-US" sz="1400" b="0" dirty="0" smtClean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Hotline to assist with late payment</a:t>
                      </a:r>
                      <a:r>
                        <a:rPr lang="en-ZA" sz="1400" b="0" baseline="0" dirty="0" smtClean="0">
                          <a:latin typeface="Trebuchet MS"/>
                          <a:cs typeface="Trebuchet MS"/>
                        </a:rPr>
                        <a:t> of SMMEs</a:t>
                      </a:r>
                      <a:endParaRPr lang="en-ZA" sz="1400" b="0" dirty="0" smtClean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10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Business</a:t>
                      </a:r>
                      <a:r>
                        <a:rPr lang="en-ZA" sz="1400" b="0" baseline="0" dirty="0" smtClean="0">
                          <a:latin typeface="Trebuchet MS"/>
                          <a:cs typeface="Trebuchet MS"/>
                        </a:rPr>
                        <a:t> mentoring </a:t>
                      </a:r>
                      <a:endParaRPr lang="en-ZA" sz="1400" b="0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Facilitation of access to</a:t>
                      </a:r>
                      <a:r>
                        <a:rPr lang="en-ZA" sz="1400" b="0" baseline="0" dirty="0" smtClean="0">
                          <a:latin typeface="Trebuchet MS"/>
                          <a:cs typeface="Trebuchet MS"/>
                        </a:rPr>
                        <a:t> finance </a:t>
                      </a:r>
                      <a:endParaRPr lang="en-ZA" sz="1400" b="0" dirty="0" smtClean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60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latin typeface="Trebuchet MS"/>
                          <a:cs typeface="Trebuchet MS"/>
                        </a:rPr>
                        <a:t>For collectively</a:t>
                      </a:r>
                      <a:r>
                        <a:rPr lang="en-ZA" sz="1400" b="1" baseline="0" dirty="0" smtClean="0">
                          <a:latin typeface="Trebuchet MS"/>
                          <a:cs typeface="Trebuchet MS"/>
                        </a:rPr>
                        <a:t> owned enterprises </a:t>
                      </a:r>
                      <a:endParaRPr lang="en-ZA" sz="1400" b="1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870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Social</a:t>
                      </a:r>
                      <a:r>
                        <a:rPr lang="en-ZA" sz="1400" b="0" baseline="0" dirty="0" smtClean="0">
                          <a:latin typeface="Trebuchet MS"/>
                          <a:cs typeface="Trebuchet MS"/>
                        </a:rPr>
                        <a:t> facilitation and mobilisation 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Cooperatives development and registration 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Access to local markets 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All other relevant products and services still apply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latin typeface="Trebuchet MS"/>
                          <a:cs typeface="Trebuchet MS"/>
                        </a:rPr>
                        <a:t>For people with disabilities </a:t>
                      </a:r>
                      <a:endParaRPr lang="en-ZA" sz="1400" b="1" dirty="0">
                        <a:latin typeface="Trebuchet MS"/>
                        <a:cs typeface="Trebuchet MS"/>
                      </a:endParaRPr>
                    </a:p>
                  </a:txBody>
                  <a:tcPr marL="68588" marR="6858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70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Trebuchet MS"/>
                        <a:cs typeface="Trebuchet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7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latin typeface="Trebuchet MS"/>
                          <a:cs typeface="Trebuchet MS"/>
                        </a:rPr>
                        <a:t>Programmes with </a:t>
                      </a:r>
                      <a:r>
                        <a:rPr lang="en-ZA" sz="1400" b="0" baseline="0" dirty="0" smtClean="0">
                          <a:latin typeface="Trebuchet MS"/>
                          <a:cs typeface="Trebuchet MS"/>
                        </a:rPr>
                        <a:t>DeafSA and SANCB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rebuchet MS"/>
                          <a:cs typeface="Trebuchet MS"/>
                        </a:rPr>
                        <a:t>All other relevant products and services still apply</a:t>
                      </a:r>
                    </a:p>
                  </a:txBody>
                  <a:tcPr marL="68588" marR="685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rebuchet MS" panose="020B0603020202020204" pitchFamily="34" charset="0"/>
              </a:rPr>
              <a:t>Seda’s</a:t>
            </a:r>
            <a:r>
              <a:rPr lang="en-US" sz="2800" b="1" dirty="0" smtClean="0">
                <a:latin typeface="Trebuchet MS" panose="020B0603020202020204" pitchFamily="34" charset="0"/>
              </a:rPr>
              <a:t> Delivery Network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746642"/>
              </p:ext>
            </p:extLst>
          </p:nvPr>
        </p:nvGraphicFramePr>
        <p:xfrm>
          <a:off x="22538" y="1303065"/>
          <a:ext cx="7826062" cy="490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6" imgW="7762841" imgH="4953023" progId="Excel.Sheet.8">
                  <p:embed/>
                </p:oleObj>
              </mc:Choice>
              <mc:Fallback>
                <p:oleObj name="Worksheet" r:id="rId6" imgW="7762841" imgH="495302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538" y="1303065"/>
                        <a:ext cx="7826062" cy="4906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8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rebuchet MS" panose="020B0603020202020204" pitchFamily="34" charset="0"/>
              </a:rPr>
              <a:t>Outcome-oriented goals and strategic </a:t>
            </a:r>
            <a:r>
              <a:rPr lang="en-US" sz="2800" b="1" dirty="0" smtClean="0">
                <a:latin typeface="Trebuchet MS" panose="020B0603020202020204" pitchFamily="34" charset="0"/>
              </a:rPr>
              <a:t>themes of </a:t>
            </a:r>
            <a:r>
              <a:rPr lang="en-US" sz="2800" b="1" dirty="0" err="1" smtClean="0">
                <a:latin typeface="Trebuchet MS" panose="020B0603020202020204" pitchFamily="34" charset="0"/>
              </a:rPr>
              <a:t>Seda</a:t>
            </a:r>
            <a:r>
              <a:rPr lang="en-US" sz="2800" b="1" dirty="0" smtClean="0">
                <a:latin typeface="Trebuchet MS" panose="020B0603020202020204" pitchFamily="34" charset="0"/>
              </a:rPr>
              <a:t>.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81173"/>
              </p:ext>
            </p:extLst>
          </p:nvPr>
        </p:nvGraphicFramePr>
        <p:xfrm>
          <a:off x="152400" y="1324927"/>
          <a:ext cx="8839202" cy="5029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38022"/>
                <a:gridCol w="2432548"/>
                <a:gridCol w="2177980"/>
                <a:gridCol w="2690652"/>
              </a:tblGrid>
              <a:tr h="201664">
                <a:tc grid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Government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 Outcome 4: Decent employment through economic growth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Government outcome 7: </a:t>
                      </a:r>
                      <a:r>
                        <a:rPr lang="en-US" sz="1600" dirty="0" smtClean="0">
                          <a:latin typeface="Trebuchet MS"/>
                          <a:cs typeface="Trebuchet MS"/>
                        </a:rPr>
                        <a:t>Vibrant, equitable, sustainable rural communities contributing towards food security for all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250" marR="30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50" marR="30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16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Ultimate Outcome (Impact)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250" marR="30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Increased contribution of small </a:t>
                      </a: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enterprises and cooperatives</a:t>
                      </a:r>
                      <a:endParaRPr lang="en-ZA" sz="16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to the SA economy, and promotion of economic growth, job creation and equity.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250" marR="30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24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Intermediate Outcomes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250" marR="30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Increase in turnover of assisted small </a:t>
                      </a: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enterprises and cooperatives</a:t>
                      </a:r>
                      <a:endParaRPr lang="en-ZA" sz="16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Increased number of people employed in assisted small </a:t>
                      </a: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enterprises and cooperatives</a:t>
                      </a:r>
                      <a:endParaRPr lang="en-ZA" sz="1600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Trebuchet MS" panose="020B0603020202020204" pitchFamily="34" charset="0"/>
                        </a:rPr>
                        <a:t>Reduced mortality rate of assisted small </a:t>
                      </a: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enterprises and cooperatives</a:t>
                      </a:r>
                      <a:endParaRPr lang="en-ZA" sz="16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250" marR="302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 smtClean="0">
                          <a:effectLst/>
                          <a:latin typeface="Trebuchet MS" panose="020B0603020202020204" pitchFamily="34" charset="0"/>
                        </a:rPr>
                        <a:t>Seda’s</a:t>
                      </a:r>
                      <a:r>
                        <a:rPr lang="en-ZA" sz="1600" dirty="0" smtClean="0">
                          <a:effectLst/>
                          <a:latin typeface="Trebuchet MS" panose="020B0603020202020204" pitchFamily="34" charset="0"/>
                        </a:rPr>
                        <a:t> Strategic Themes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0250" marR="302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Increased service delivery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Improved operational excellence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Increased stakeholder partnering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ZA" sz="5400" dirty="0" err="1" smtClean="0"/>
              <a:t>Seda’s</a:t>
            </a:r>
            <a:r>
              <a:rPr lang="en-ZA" sz="5400" dirty="0" smtClean="0"/>
              <a:t>  Balanced Scorecard</a:t>
            </a:r>
            <a:endParaRPr lang="en-ZA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itchFamily="34" charset="0"/>
              </a:rPr>
              <a:t>Presentation Outline 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Trebuchet MS" panose="020B0603020202020204" pitchFamily="34" charset="0"/>
              </a:rPr>
              <a:t>Key Insights on the SMME sector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rebuchet MS" panose="020B0603020202020204" pitchFamily="34" charset="0"/>
              </a:rPr>
              <a:t>Major considerations during the 2016/17 strategic planning cycle.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rebuchet MS" panose="020B0603020202020204" pitchFamily="34" charset="0"/>
              </a:rPr>
              <a:t>Alignment with the DSBD through the Portfolio Strategy Framework 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Trebuchet MS" panose="020B0603020202020204" pitchFamily="34" charset="0"/>
              </a:rPr>
              <a:t>Seda’s</a:t>
            </a:r>
            <a:r>
              <a:rPr lang="en-US" sz="1800" dirty="0" smtClean="0">
                <a:latin typeface="Trebuchet MS" panose="020B0603020202020204" pitchFamily="34" charset="0"/>
              </a:rPr>
              <a:t> Strategy Architecture 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Trebuchet MS" panose="020B0603020202020204" pitchFamily="34" charset="0"/>
              </a:rPr>
              <a:t>Seda’s</a:t>
            </a:r>
            <a:r>
              <a:rPr lang="en-US" sz="1800" dirty="0" smtClean="0">
                <a:latin typeface="Trebuchet MS" panose="020B0603020202020204" pitchFamily="34" charset="0"/>
              </a:rPr>
              <a:t> Balanced Scorecard 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Trebuchet MS" panose="020B0603020202020204" pitchFamily="34" charset="0"/>
              </a:rPr>
              <a:t>Seda’s</a:t>
            </a:r>
            <a:r>
              <a:rPr lang="en-US" sz="1800" dirty="0" smtClean="0">
                <a:latin typeface="Trebuchet MS" panose="020B0603020202020204" pitchFamily="34" charset="0"/>
              </a:rPr>
              <a:t> Budget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latin typeface="Trebuchet MS" panose="020B0603020202020204" pitchFamily="34" charset="0"/>
              </a:rPr>
              <a:t>Seda’s</a:t>
            </a:r>
            <a:r>
              <a:rPr lang="en-US" sz="1800" dirty="0">
                <a:latin typeface="Trebuchet MS" panose="020B0603020202020204" pitchFamily="34" charset="0"/>
              </a:rPr>
              <a:t> Vote 31 – ENE Allocations</a:t>
            </a:r>
            <a:endParaRPr lang="en-ZA" sz="1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rebuchet MS" panose="020B0603020202020204" pitchFamily="34" charset="0"/>
              </a:rPr>
              <a:t>Seda’s</a:t>
            </a:r>
            <a:r>
              <a:rPr lang="en-US" sz="2800" dirty="0" smtClean="0">
                <a:latin typeface="Trebuchet MS" panose="020B0603020202020204" pitchFamily="34" charset="0"/>
              </a:rPr>
              <a:t> Tier 1 Balanced Scorecard 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71599" y="1193096"/>
            <a:ext cx="105718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04535"/>
              </p:ext>
            </p:extLst>
          </p:nvPr>
        </p:nvGraphicFramePr>
        <p:xfrm>
          <a:off x="1371600" y="1354903"/>
          <a:ext cx="6477000" cy="487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5" imgW="10076155" imgH="7602428" progId="Visio.Drawing.11">
                  <p:embed/>
                </p:oleObj>
              </mc:Choice>
              <mc:Fallback>
                <p:oleObj r:id="rId5" imgW="10076155" imgH="760242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54903"/>
                        <a:ext cx="6477000" cy="4873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5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file"/>
              </a:rPr>
              <a:t>Planned Programme Performance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rebuchet MS" panose="020B0603020202020204" pitchFamily="34" charset="0"/>
              </a:rPr>
              <a:t>Seda’s</a:t>
            </a:r>
            <a:r>
              <a:rPr lang="en-US" sz="2800" b="1" dirty="0" smtClean="0">
                <a:latin typeface="Trebuchet MS" panose="020B0603020202020204" pitchFamily="34" charset="0"/>
              </a:rPr>
              <a:t> Budget </a:t>
            </a:r>
            <a:endParaRPr lang="en-ZA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186" y="1371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ZA" sz="2400" dirty="0"/>
              <a:t>The total </a:t>
            </a:r>
            <a:r>
              <a:rPr lang="en-ZA" sz="2400" dirty="0" smtClean="0"/>
              <a:t>Revenue </a:t>
            </a:r>
            <a:r>
              <a:rPr lang="en-ZA" sz="2400" dirty="0"/>
              <a:t>budget for Seda for the </a:t>
            </a:r>
            <a:r>
              <a:rPr lang="en-ZA" sz="2400" dirty="0" smtClean="0"/>
              <a:t>2017/18 </a:t>
            </a:r>
            <a:r>
              <a:rPr lang="en-ZA" sz="2400" dirty="0"/>
              <a:t>financial year amounts to </a:t>
            </a:r>
            <a:r>
              <a:rPr lang="en-ZA" sz="2400" dirty="0" smtClean="0"/>
              <a:t>R796,19 million </a:t>
            </a:r>
            <a:r>
              <a:rPr lang="en-ZA" sz="2400" dirty="0"/>
              <a:t>and the total </a:t>
            </a:r>
            <a:r>
              <a:rPr lang="en-ZA" sz="2400" dirty="0" smtClean="0"/>
              <a:t>Expenditure budget amounts </a:t>
            </a:r>
            <a:r>
              <a:rPr lang="en-ZA" sz="2400" dirty="0"/>
              <a:t>to </a:t>
            </a:r>
            <a:r>
              <a:rPr lang="en-ZA" sz="2400" dirty="0" smtClean="0"/>
              <a:t>R796,19 million.</a:t>
            </a:r>
          </a:p>
          <a:p>
            <a:pPr algn="just"/>
            <a:endParaRPr lang="en-ZA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ZA" sz="2400" dirty="0" smtClean="0"/>
              <a:t>The Vote 31 contribution to the Seda budget is R575,766 million to Seda and R159,935 million to the Seda Technology Programme.</a:t>
            </a:r>
          </a:p>
          <a:p>
            <a:pPr algn="just"/>
            <a:endParaRPr lang="en-ZA" sz="2400" dirty="0" smtClean="0"/>
          </a:p>
          <a:p>
            <a:endParaRPr lang="en-ZA" sz="2400" dirty="0" smtClean="0"/>
          </a:p>
          <a:p>
            <a:endParaRPr lang="en-ZA" sz="24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70807" y="4572000"/>
            <a:ext cx="2514600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chemeClr val="tx1"/>
                </a:solidFill>
              </a:rPr>
              <a:t>Budget 2017/18</a:t>
            </a:r>
          </a:p>
        </p:txBody>
      </p:sp>
      <p:sp>
        <p:nvSpPr>
          <p:cNvPr id="8" name="Chevron 7"/>
          <p:cNvSpPr/>
          <p:nvPr/>
        </p:nvSpPr>
        <p:spPr>
          <a:xfrm>
            <a:off x="3757631" y="4572000"/>
            <a:ext cx="2490769" cy="121920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Direct Service </a:t>
            </a:r>
            <a:r>
              <a:rPr lang="en-ZA" b="1" dirty="0">
                <a:solidFill>
                  <a:schemeClr val="tx1"/>
                </a:solidFill>
              </a:rPr>
              <a:t>D</a:t>
            </a:r>
            <a:r>
              <a:rPr lang="en-ZA" b="1" dirty="0" smtClean="0">
                <a:solidFill>
                  <a:schemeClr val="tx1"/>
                </a:solidFill>
              </a:rPr>
              <a:t>elivery</a:t>
            </a: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77.11%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525985" y="4537601"/>
            <a:ext cx="2377951" cy="1219200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Support Functions</a:t>
            </a:r>
          </a:p>
          <a:p>
            <a:pPr algn="ctr"/>
            <a:r>
              <a:rPr lang="en-ZA" b="1" dirty="0" smtClean="0">
                <a:solidFill>
                  <a:schemeClr val="tx1"/>
                </a:solidFill>
              </a:rPr>
              <a:t>22.89%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3167165" y="4956480"/>
            <a:ext cx="609600" cy="45372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6340351" y="4956480"/>
            <a:ext cx="371269" cy="40154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10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rebuchet MS" panose="020B0603020202020204" pitchFamily="34" charset="0"/>
              </a:rPr>
              <a:t>Seda’s</a:t>
            </a:r>
            <a:r>
              <a:rPr lang="en-US" sz="2800" b="1" dirty="0" smtClean="0">
                <a:latin typeface="Trebuchet MS" panose="020B0603020202020204" pitchFamily="34" charset="0"/>
              </a:rPr>
              <a:t> Vote 31 – ENE Allocations</a:t>
            </a:r>
            <a:endParaRPr lang="en-ZA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199" y="1462236"/>
            <a:ext cx="8077201" cy="448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Trebuchet MS" panose="020B0603020202020204" pitchFamily="34" charset="0"/>
              </a:rPr>
              <a:t>Key Insights on the SMME sector </a:t>
            </a:r>
            <a:br>
              <a:rPr lang="en-US" sz="5400" dirty="0" smtClean="0">
                <a:latin typeface="Trebuchet MS" panose="020B0603020202020204" pitchFamily="34" charset="0"/>
              </a:rPr>
            </a:br>
            <a:r>
              <a:rPr lang="en-US" sz="2200" i="1" dirty="0" smtClean="0">
                <a:latin typeface="Trebuchet MS" panose="020B0603020202020204" pitchFamily="34" charset="0"/>
              </a:rPr>
              <a:t>(Source: SMME </a:t>
            </a:r>
            <a:r>
              <a:rPr lang="en-US" sz="2200" i="1" dirty="0">
                <a:latin typeface="Trebuchet MS" panose="020B0603020202020204" pitchFamily="34" charset="0"/>
              </a:rPr>
              <a:t>Quarterly Update, </a:t>
            </a:r>
            <a:r>
              <a:rPr lang="en-US" sz="2200" i="1" dirty="0" smtClean="0">
                <a:latin typeface="Trebuchet MS" panose="020B0603020202020204" pitchFamily="34" charset="0"/>
              </a:rPr>
              <a:t>3</a:t>
            </a:r>
            <a:r>
              <a:rPr lang="en-US" sz="2200" i="1" baseline="30000" dirty="0" smtClean="0">
                <a:latin typeface="Trebuchet MS" panose="020B0603020202020204" pitchFamily="34" charset="0"/>
              </a:rPr>
              <a:t>rd</a:t>
            </a:r>
            <a:r>
              <a:rPr lang="en-US" sz="2200" i="1" dirty="0" smtClean="0">
                <a:latin typeface="Trebuchet MS" panose="020B0603020202020204" pitchFamily="34" charset="0"/>
              </a:rPr>
              <a:t> Quarter 2016/17; BER). </a:t>
            </a:r>
            <a:endParaRPr lang="en-US" sz="2200" i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Challenges faced by SMMEs and Cooperatives .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A" sz="1800" dirty="0" smtClean="0">
                <a:latin typeface="Trebuchet MS"/>
                <a:cs typeface="Trebuchet MS"/>
              </a:rPr>
              <a:t>Access to finance and credit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Start-up SMMEs and Cooperatives not financed easily. 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Obstacles to credit access 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Poor infrastructure 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Low levels of research and development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Onerous labour laws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Labour laws discourage SMMEs to employ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An inadequately educated workforce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Skills shortage a constraint 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Inefficient government bureaucracy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Permit delays are an obstacle 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Lack of coordination in government  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High levels of crime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Security spending pushes up costs </a:t>
            </a:r>
          </a:p>
          <a:p>
            <a:r>
              <a:rPr lang="en-ZA" sz="1800" dirty="0" smtClean="0">
                <a:latin typeface="Trebuchet MS"/>
                <a:cs typeface="Trebuchet MS"/>
              </a:rPr>
              <a:t>Lack of access to markets </a:t>
            </a:r>
          </a:p>
          <a:p>
            <a:pPr lvl="1"/>
            <a:r>
              <a:rPr lang="en-ZA" sz="1400" i="1" dirty="0" smtClean="0">
                <a:solidFill>
                  <a:srgbClr val="FF0000"/>
                </a:solidFill>
                <a:latin typeface="Trebuchet MS"/>
                <a:cs typeface="Trebuchet MS"/>
              </a:rPr>
              <a:t>More rural areas lack market access </a:t>
            </a:r>
          </a:p>
          <a:p>
            <a:pPr lvl="1"/>
            <a:endParaRPr lang="en-ZA" sz="1400" dirty="0" smtClean="0">
              <a:latin typeface="Trebuchet MS"/>
              <a:cs typeface="Trebuchet MS"/>
            </a:endParaRPr>
          </a:p>
          <a:p>
            <a:endParaRPr lang="en-ZA" sz="1800" dirty="0" smtClean="0">
              <a:latin typeface="Trebuchet MS"/>
              <a:cs typeface="Trebuchet M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7049" y="64511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BER, Stellenbosch University, 2016</a:t>
            </a:r>
            <a:endParaRPr lang="en-ZA" sz="1400" b="1" dirty="0"/>
          </a:p>
        </p:txBody>
      </p:sp>
    </p:spTree>
    <p:extLst>
      <p:ext uri="{BB962C8B-B14F-4D97-AF65-F5344CB8AC3E}">
        <p14:creationId xmlns:p14="http://schemas.microsoft.com/office/powerpoint/2010/main" val="17016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SMME ownership by race: 2015/16Q3 vs 2016/17Q3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7049" y="64511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BER, Stellenbosch University, 2017</a:t>
            </a:r>
            <a:endParaRPr lang="en-ZA" sz="1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92" y="1676400"/>
            <a:ext cx="6130208" cy="477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SMMEs by province: </a:t>
            </a:r>
            <a:r>
              <a:rPr lang="en-US" sz="2800" b="1" dirty="0">
                <a:latin typeface="Trebuchet MS" panose="020B0603020202020204" pitchFamily="34" charset="0"/>
              </a:rPr>
              <a:t>2015/16Q3 vs 2016/17Q3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7049" y="64511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BER, Stellenbosch University, 2017</a:t>
            </a:r>
            <a:endParaRPr lang="en-ZA" sz="1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95" y="1600200"/>
            <a:ext cx="6189905" cy="46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rebuchet MS" panose="020B0603020202020204" pitchFamily="34" charset="0"/>
              </a:rPr>
              <a:t>SMMEs by </a:t>
            </a:r>
            <a:r>
              <a:rPr lang="en-US" sz="2800" b="1" dirty="0" smtClean="0">
                <a:latin typeface="Trebuchet MS" panose="020B0603020202020204" pitchFamily="34" charset="0"/>
              </a:rPr>
              <a:t>industry: </a:t>
            </a:r>
            <a:r>
              <a:rPr lang="en-US" sz="2800" b="1" dirty="0">
                <a:latin typeface="Trebuchet MS" panose="020B0603020202020204" pitchFamily="34" charset="0"/>
              </a:rPr>
              <a:t>2015/16Q3 vs 2016/17Q3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7049" y="64511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BER, Stellenbosch University, 2017</a:t>
            </a:r>
            <a:endParaRPr lang="en-ZA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80" y="1524000"/>
            <a:ext cx="6440805" cy="475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Trebuchet MS" panose="020B0603020202020204" pitchFamily="34" charset="0"/>
              </a:rPr>
              <a:t>Major considerations during the 2016/17 strategic planning cycle.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Major considerations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C5F8-70E8-475B-AEED-ED8127206201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600200"/>
            <a:ext cx="8424936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Board resolution to implement a Balanced Scorecard planning and performance management system.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Department of Small Business Development’s (DSBD) planning cycle and areas of focus.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The Development of the Portfolio Strategy Framework to align the plans of the DSBD, </a:t>
            </a:r>
            <a:r>
              <a:rPr lang="en-US" sz="2000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Sefa</a:t>
            </a:r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Seda</a:t>
            </a:r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The possible  implications of local government elections on programmes done in partnership with local government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Sector trends based on research done with Bureau of Economic Research. 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Engagements with the Portfolio Committee, e.g. on areas such as assisting township and rural enterprises and cooperatives, etc. </a:t>
            </a:r>
            <a:endParaRPr lang="en-US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6924</TotalTime>
  <Words>1089</Words>
  <Application>Microsoft Office PowerPoint</Application>
  <PresentationFormat>On-screen Show (4:3)</PresentationFormat>
  <Paragraphs>181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Worksheet</vt:lpstr>
      <vt:lpstr>Visio.Drawing.11</vt:lpstr>
      <vt:lpstr>PowerPoint Presentation</vt:lpstr>
      <vt:lpstr>PowerPoint Presentation</vt:lpstr>
      <vt:lpstr>Key Insights on the SMME sector  (Source: SMME Quarterly Update, 3rd Quarter 2016/17; BER). </vt:lpstr>
      <vt:lpstr>PowerPoint Presentation</vt:lpstr>
      <vt:lpstr>PowerPoint Presentation</vt:lpstr>
      <vt:lpstr>PowerPoint Presentation</vt:lpstr>
      <vt:lpstr>PowerPoint Presentation</vt:lpstr>
      <vt:lpstr>Major considerations during the 2016/17 strategic planning cycle. </vt:lpstr>
      <vt:lpstr>PowerPoint Presentation</vt:lpstr>
      <vt:lpstr>Alignment with the DSBD through the Portfolio Strategy Framework </vt:lpstr>
      <vt:lpstr>PowerPoint Presentation</vt:lpstr>
      <vt:lpstr>PowerPoint Presentation</vt:lpstr>
      <vt:lpstr>PowerPoint Presentation</vt:lpstr>
      <vt:lpstr>Seda Strategy Architecture</vt:lpstr>
      <vt:lpstr>PowerPoint Presentation</vt:lpstr>
      <vt:lpstr>PowerPoint Presentation</vt:lpstr>
      <vt:lpstr>PowerPoint Presentation</vt:lpstr>
      <vt:lpstr>PowerPoint Presentation</vt:lpstr>
      <vt:lpstr>Seda’s  Balanced Scorecard</vt:lpstr>
      <vt:lpstr>PowerPoint Presentation</vt:lpstr>
      <vt:lpstr>Planned Programme Performance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K-Mo</dc:creator>
  <cp:lastModifiedBy>King Kunene</cp:lastModifiedBy>
  <cp:revision>161</cp:revision>
  <cp:lastPrinted>2017-04-21T06:26:15Z</cp:lastPrinted>
  <dcterms:created xsi:type="dcterms:W3CDTF">2015-02-04T08:12:06Z</dcterms:created>
  <dcterms:modified xsi:type="dcterms:W3CDTF">2017-05-02T19:55:04Z</dcterms:modified>
</cp:coreProperties>
</file>