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9" r:id="rId1"/>
    <p:sldMasterId id="2147483663" r:id="rId2"/>
  </p:sldMasterIdLst>
  <p:notesMasterIdLst>
    <p:notesMasterId r:id="rId31"/>
  </p:notesMasterIdLst>
  <p:handoutMasterIdLst>
    <p:handoutMasterId r:id="rId32"/>
  </p:handoutMasterIdLst>
  <p:sldIdLst>
    <p:sldId id="256" r:id="rId3"/>
    <p:sldId id="775" r:id="rId4"/>
    <p:sldId id="765" r:id="rId5"/>
    <p:sldId id="766" r:id="rId6"/>
    <p:sldId id="767" r:id="rId7"/>
    <p:sldId id="768" r:id="rId8"/>
    <p:sldId id="769" r:id="rId9"/>
    <p:sldId id="770" r:id="rId10"/>
    <p:sldId id="753" r:id="rId11"/>
    <p:sldId id="771" r:id="rId12"/>
    <p:sldId id="772" r:id="rId13"/>
    <p:sldId id="773" r:id="rId14"/>
    <p:sldId id="774" r:id="rId15"/>
    <p:sldId id="759" r:id="rId16"/>
    <p:sldId id="760" r:id="rId17"/>
    <p:sldId id="761" r:id="rId18"/>
    <p:sldId id="729" r:id="rId19"/>
    <p:sldId id="730" r:id="rId20"/>
    <p:sldId id="749" r:id="rId21"/>
    <p:sldId id="731" r:id="rId22"/>
    <p:sldId id="732" r:id="rId23"/>
    <p:sldId id="748" r:id="rId24"/>
    <p:sldId id="755" r:id="rId25"/>
    <p:sldId id="756" r:id="rId26"/>
    <p:sldId id="764" r:id="rId27"/>
    <p:sldId id="751" r:id="rId28"/>
    <p:sldId id="752" r:id="rId29"/>
    <p:sldId id="716" r:id="rId30"/>
  </p:sldIdLst>
  <p:sldSz cx="9144000" cy="6858000" type="screen4x3"/>
  <p:notesSz cx="6858000" cy="9296400"/>
  <p:defaultTextStyle>
    <a:defPPr>
      <a:defRPr lang="en-US"/>
    </a:defPPr>
    <a:lvl1pPr algn="ctr" rtl="0" fontAlgn="base">
      <a:spcBef>
        <a:spcPct val="0"/>
      </a:spcBef>
      <a:spcAft>
        <a:spcPct val="0"/>
      </a:spcAft>
      <a:defRPr sz="3200" b="1" kern="1200">
        <a:solidFill>
          <a:schemeClr val="tx1"/>
        </a:solidFill>
        <a:latin typeface="Arial" charset="0"/>
        <a:ea typeface="MS PGothic" pitchFamily="34" charset="-128"/>
        <a:cs typeface="+mn-cs"/>
      </a:defRPr>
    </a:lvl1pPr>
    <a:lvl2pPr marL="457200" algn="ctr" rtl="0" fontAlgn="base">
      <a:spcBef>
        <a:spcPct val="0"/>
      </a:spcBef>
      <a:spcAft>
        <a:spcPct val="0"/>
      </a:spcAft>
      <a:defRPr sz="3200" b="1" kern="1200">
        <a:solidFill>
          <a:schemeClr val="tx1"/>
        </a:solidFill>
        <a:latin typeface="Arial" charset="0"/>
        <a:ea typeface="MS PGothic" pitchFamily="34" charset="-128"/>
        <a:cs typeface="+mn-cs"/>
      </a:defRPr>
    </a:lvl2pPr>
    <a:lvl3pPr marL="914400" algn="ctr" rtl="0" fontAlgn="base">
      <a:spcBef>
        <a:spcPct val="0"/>
      </a:spcBef>
      <a:spcAft>
        <a:spcPct val="0"/>
      </a:spcAft>
      <a:defRPr sz="3200" b="1" kern="1200">
        <a:solidFill>
          <a:schemeClr val="tx1"/>
        </a:solidFill>
        <a:latin typeface="Arial" charset="0"/>
        <a:ea typeface="MS PGothic" pitchFamily="34" charset="-128"/>
        <a:cs typeface="+mn-cs"/>
      </a:defRPr>
    </a:lvl3pPr>
    <a:lvl4pPr marL="1371600" algn="ctr" rtl="0" fontAlgn="base">
      <a:spcBef>
        <a:spcPct val="0"/>
      </a:spcBef>
      <a:spcAft>
        <a:spcPct val="0"/>
      </a:spcAft>
      <a:defRPr sz="3200" b="1" kern="1200">
        <a:solidFill>
          <a:schemeClr val="tx1"/>
        </a:solidFill>
        <a:latin typeface="Arial" charset="0"/>
        <a:ea typeface="MS PGothic" pitchFamily="34" charset="-128"/>
        <a:cs typeface="+mn-cs"/>
      </a:defRPr>
    </a:lvl4pPr>
    <a:lvl5pPr marL="1828800" algn="ctr" rtl="0" fontAlgn="base">
      <a:spcBef>
        <a:spcPct val="0"/>
      </a:spcBef>
      <a:spcAft>
        <a:spcPct val="0"/>
      </a:spcAft>
      <a:defRPr sz="3200" b="1" kern="1200">
        <a:solidFill>
          <a:schemeClr val="tx1"/>
        </a:solidFill>
        <a:latin typeface="Arial" charset="0"/>
        <a:ea typeface="MS PGothic" pitchFamily="34" charset="-128"/>
        <a:cs typeface="+mn-cs"/>
      </a:defRPr>
    </a:lvl5pPr>
    <a:lvl6pPr marL="2286000" algn="l" defTabSz="914400" rtl="0" eaLnBrk="1" latinLnBrk="0" hangingPunct="1">
      <a:defRPr sz="3200" b="1" kern="1200">
        <a:solidFill>
          <a:schemeClr val="tx1"/>
        </a:solidFill>
        <a:latin typeface="Arial" charset="0"/>
        <a:ea typeface="MS PGothic" pitchFamily="34" charset="-128"/>
        <a:cs typeface="+mn-cs"/>
      </a:defRPr>
    </a:lvl6pPr>
    <a:lvl7pPr marL="2743200" algn="l" defTabSz="914400" rtl="0" eaLnBrk="1" latinLnBrk="0" hangingPunct="1">
      <a:defRPr sz="3200" b="1" kern="1200">
        <a:solidFill>
          <a:schemeClr val="tx1"/>
        </a:solidFill>
        <a:latin typeface="Arial" charset="0"/>
        <a:ea typeface="MS PGothic" pitchFamily="34" charset="-128"/>
        <a:cs typeface="+mn-cs"/>
      </a:defRPr>
    </a:lvl7pPr>
    <a:lvl8pPr marL="3200400" algn="l" defTabSz="914400" rtl="0" eaLnBrk="1" latinLnBrk="0" hangingPunct="1">
      <a:defRPr sz="3200" b="1" kern="1200">
        <a:solidFill>
          <a:schemeClr val="tx1"/>
        </a:solidFill>
        <a:latin typeface="Arial" charset="0"/>
        <a:ea typeface="MS PGothic" pitchFamily="34" charset="-128"/>
        <a:cs typeface="+mn-cs"/>
      </a:defRPr>
    </a:lvl8pPr>
    <a:lvl9pPr marL="3657600" algn="l" defTabSz="914400" rtl="0" eaLnBrk="1" latinLnBrk="0" hangingPunct="1">
      <a:defRPr sz="3200" b="1"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93300"/>
    <a:srgbClr val="339966"/>
    <a:srgbClr val="800000"/>
    <a:srgbClr val="6CB8C0"/>
    <a:srgbClr val="F3FFFF"/>
    <a:srgbClr val="E5FFFF"/>
    <a:srgbClr val="FFFFCC"/>
    <a:srgbClr val="306A72"/>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0941" autoAdjust="0"/>
  </p:normalViewPr>
  <p:slideViewPr>
    <p:cSldViewPr>
      <p:cViewPr varScale="1">
        <p:scale>
          <a:sx n="67" d="100"/>
          <a:sy n="67" d="100"/>
        </p:scale>
        <p:origin x="14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8684913452161"/>
          <c:y val="7.4673924760159535E-2"/>
          <c:w val="0.5128235988973685"/>
          <c:h val="0.75929601492236531"/>
        </c:manualLayout>
      </c:layout>
      <c:barChart>
        <c:barDir val="col"/>
        <c:grouping val="clustered"/>
        <c:varyColors val="0"/>
        <c:ser>
          <c:idx val="0"/>
          <c:order val="0"/>
          <c:tx>
            <c:strRef>
              <c:f>Sheet5!$A$2</c:f>
              <c:strCache>
                <c:ptCount val="1"/>
                <c:pt idx="0">
                  <c:v>Expenditure</c:v>
                </c:pt>
              </c:strCache>
            </c:strRef>
          </c:tx>
          <c:spPr>
            <a:solidFill>
              <a:schemeClr val="accent1">
                <a:lumMod val="50000"/>
              </a:schemeClr>
            </a:solidFill>
            <a:ln>
              <a:noFill/>
            </a:ln>
            <a:effectLst/>
          </c:spPr>
          <c:invertIfNegative val="0"/>
          <c:cat>
            <c:numRef>
              <c:f>Sheet5!$B$1:$D$1</c:f>
              <c:numCache>
                <c:formatCode>d\-mmm\-yy</c:formatCode>
                <c:ptCount val="3"/>
                <c:pt idx="0">
                  <c:v>42094</c:v>
                </c:pt>
                <c:pt idx="1">
                  <c:v>42460</c:v>
                </c:pt>
                <c:pt idx="2">
                  <c:v>42825</c:v>
                </c:pt>
              </c:numCache>
            </c:numRef>
          </c:cat>
          <c:val>
            <c:numRef>
              <c:f>Sheet5!$B$2:$D$2</c:f>
              <c:numCache>
                <c:formatCode>[$R-435]#,##0.00</c:formatCode>
                <c:ptCount val="3"/>
                <c:pt idx="0">
                  <c:v>225.8</c:v>
                </c:pt>
                <c:pt idx="1">
                  <c:v>229.3</c:v>
                </c:pt>
                <c:pt idx="2">
                  <c:v>229.06</c:v>
                </c:pt>
              </c:numCache>
            </c:numRef>
          </c:val>
          <c:extLst>
            <c:ext xmlns:c16="http://schemas.microsoft.com/office/drawing/2014/chart" uri="{C3380CC4-5D6E-409C-BE32-E72D297353CC}">
              <c16:uniqueId val="{00000000-FE80-4F30-BE13-EF4CE55F6D4A}"/>
            </c:ext>
          </c:extLst>
        </c:ser>
        <c:ser>
          <c:idx val="1"/>
          <c:order val="1"/>
          <c:tx>
            <c:strRef>
              <c:f>Sheet5!$A$3</c:f>
              <c:strCache>
                <c:ptCount val="1"/>
                <c:pt idx="0">
                  <c:v>Annual budget appropriation </c:v>
                </c:pt>
              </c:strCache>
            </c:strRef>
          </c:tx>
          <c:spPr>
            <a:solidFill>
              <a:srgbClr val="993300"/>
            </a:solidFill>
            <a:ln>
              <a:noFill/>
            </a:ln>
            <a:effectLst/>
          </c:spPr>
          <c:invertIfNegative val="0"/>
          <c:cat>
            <c:numRef>
              <c:f>Sheet5!$B$1:$D$1</c:f>
              <c:numCache>
                <c:formatCode>d\-mmm\-yy</c:formatCode>
                <c:ptCount val="3"/>
                <c:pt idx="0">
                  <c:v>42094</c:v>
                </c:pt>
                <c:pt idx="1">
                  <c:v>42460</c:v>
                </c:pt>
                <c:pt idx="2">
                  <c:v>42825</c:v>
                </c:pt>
              </c:numCache>
            </c:numRef>
          </c:cat>
          <c:val>
            <c:numRef>
              <c:f>Sheet5!$B$3:$D$3</c:f>
              <c:numCache>
                <c:formatCode>[$R-435]#,##0.00</c:formatCode>
                <c:ptCount val="3"/>
                <c:pt idx="0">
                  <c:v>226.03</c:v>
                </c:pt>
                <c:pt idx="1">
                  <c:v>229.8</c:v>
                </c:pt>
                <c:pt idx="2">
                  <c:v>229.23</c:v>
                </c:pt>
              </c:numCache>
            </c:numRef>
          </c:val>
          <c:extLst>
            <c:ext xmlns:c16="http://schemas.microsoft.com/office/drawing/2014/chart" uri="{C3380CC4-5D6E-409C-BE32-E72D297353CC}">
              <c16:uniqueId val="{00000001-FE80-4F30-BE13-EF4CE55F6D4A}"/>
            </c:ext>
          </c:extLst>
        </c:ser>
        <c:dLbls>
          <c:showLegendKey val="0"/>
          <c:showVal val="0"/>
          <c:showCatName val="0"/>
          <c:showSerName val="0"/>
          <c:showPercent val="0"/>
          <c:showBubbleSize val="0"/>
        </c:dLbls>
        <c:gapWidth val="90"/>
        <c:overlap val="-27"/>
        <c:axId val="187622560"/>
        <c:axId val="187632896"/>
      </c:barChart>
      <c:lineChart>
        <c:grouping val="standard"/>
        <c:varyColors val="0"/>
        <c:ser>
          <c:idx val="2"/>
          <c:order val="2"/>
          <c:tx>
            <c:strRef>
              <c:f>Sheet5!$A$4</c:f>
              <c:strCache>
                <c:ptCount val="1"/>
                <c:pt idx="0">
                  <c:v>Achieved outputs on the Workplan</c:v>
                </c:pt>
              </c:strCache>
            </c:strRef>
          </c:tx>
          <c:spPr>
            <a:ln w="34925" cap="rnd">
              <a:solidFill>
                <a:srgbClr val="FFC000"/>
              </a:solidFill>
              <a:round/>
            </a:ln>
            <a:effectLst/>
          </c:spPr>
          <c:marker>
            <c:symbol val="none"/>
          </c:marker>
          <c:dLbls>
            <c:dLbl>
              <c:idx val="0"/>
              <c:layout>
                <c:manualLayout>
                  <c:x val="-5.0953977573242097E-2"/>
                  <c:y val="-8.525721239843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E80-4F30-BE13-EF4CE55F6D4A}"/>
                </c:ext>
              </c:extLst>
            </c:dLbl>
            <c:dLbl>
              <c:idx val="1"/>
              <c:layout>
                <c:manualLayout>
                  <c:x val="-4.1737883824874158E-2"/>
                  <c:y val="-0.101361400252767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80-4F30-BE13-EF4CE55F6D4A}"/>
                </c:ext>
              </c:extLst>
            </c:dLbl>
            <c:dLbl>
              <c:idx val="2"/>
              <c:layout>
                <c:manualLayout>
                  <c:x val="-3.3163456671955728E-2"/>
                  <c:y val="-9.4241173042884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80-4F30-BE13-EF4CE55F6D4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FFC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Sheet5!$B$1:$D$1</c:f>
              <c:numCache>
                <c:formatCode>d\-mmm\-yy</c:formatCode>
                <c:ptCount val="3"/>
                <c:pt idx="0">
                  <c:v>42094</c:v>
                </c:pt>
                <c:pt idx="1">
                  <c:v>42460</c:v>
                </c:pt>
                <c:pt idx="2">
                  <c:v>42825</c:v>
                </c:pt>
              </c:numCache>
            </c:numRef>
          </c:cat>
          <c:val>
            <c:numRef>
              <c:f>Sheet5!$B$4:$D$4</c:f>
              <c:numCache>
                <c:formatCode>0%</c:formatCode>
                <c:ptCount val="3"/>
                <c:pt idx="0">
                  <c:v>0.88</c:v>
                </c:pt>
                <c:pt idx="1">
                  <c:v>0.88700000000000001</c:v>
                </c:pt>
                <c:pt idx="2">
                  <c:v>0.96</c:v>
                </c:pt>
              </c:numCache>
            </c:numRef>
          </c:val>
          <c:smooth val="0"/>
          <c:extLst>
            <c:ext xmlns:c16="http://schemas.microsoft.com/office/drawing/2014/chart" uri="{C3380CC4-5D6E-409C-BE32-E72D297353CC}">
              <c16:uniqueId val="{00000005-FE80-4F30-BE13-EF4CE55F6D4A}"/>
            </c:ext>
          </c:extLst>
        </c:ser>
        <c:dLbls>
          <c:showLegendKey val="0"/>
          <c:showVal val="0"/>
          <c:showCatName val="0"/>
          <c:showSerName val="0"/>
          <c:showPercent val="0"/>
          <c:showBubbleSize val="0"/>
        </c:dLbls>
        <c:marker val="1"/>
        <c:smooth val="0"/>
        <c:axId val="187624736"/>
        <c:axId val="187629632"/>
      </c:lineChart>
      <c:catAx>
        <c:axId val="187622560"/>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7632896"/>
        <c:crosses val="autoZero"/>
        <c:auto val="0"/>
        <c:lblAlgn val="ctr"/>
        <c:lblOffset val="100"/>
        <c:noMultiLvlLbl val="0"/>
      </c:catAx>
      <c:valAx>
        <c:axId val="187632896"/>
        <c:scaling>
          <c:orientation val="minMax"/>
        </c:scaling>
        <c:delete val="0"/>
        <c:axPos val="l"/>
        <c:majorGridlines>
          <c:spPr>
            <a:ln w="9525" cap="flat" cmpd="sng" algn="ctr">
              <a:solidFill>
                <a:schemeClr val="tx1">
                  <a:lumMod val="15000"/>
                  <a:lumOff val="85000"/>
                </a:schemeClr>
              </a:solidFill>
              <a:round/>
            </a:ln>
            <a:effectLst/>
          </c:spPr>
        </c:majorGridlines>
        <c:numFmt formatCode="[$R-435]#,##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7622560"/>
        <c:crosses val="autoZero"/>
        <c:crossBetween val="between"/>
        <c:majorUnit val="2"/>
      </c:valAx>
      <c:valAx>
        <c:axId val="18762963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7624736"/>
        <c:crosses val="max"/>
        <c:crossBetween val="between"/>
        <c:majorUnit val="4.0000000000000008E-2"/>
      </c:valAx>
      <c:dateAx>
        <c:axId val="187624736"/>
        <c:scaling>
          <c:orientation val="minMax"/>
        </c:scaling>
        <c:delete val="1"/>
        <c:axPos val="b"/>
        <c:numFmt formatCode="d\-mmm\-yy" sourceLinked="1"/>
        <c:majorTickMark val="out"/>
        <c:minorTickMark val="none"/>
        <c:tickLblPos val="nextTo"/>
        <c:crossAx val="187629632"/>
        <c:crosses val="autoZero"/>
        <c:auto val="1"/>
        <c:lblOffset val="100"/>
        <c:baseTimeUnit val="years"/>
      </c:dateAx>
      <c:spPr>
        <a:noFill/>
        <a:ln>
          <a:noFill/>
        </a:ln>
        <a:effectLst/>
      </c:spPr>
    </c:plotArea>
    <c:legend>
      <c:legendPos val="r"/>
      <c:layout>
        <c:manualLayout>
          <c:xMode val="edge"/>
          <c:yMode val="edge"/>
          <c:x val="0.74354843763798328"/>
          <c:y val="9.9590619156305224E-2"/>
          <c:w val="0.2474069832696652"/>
          <c:h val="0.741298020818199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5">
                  <a:lumMod val="50000"/>
                </a:schemeClr>
              </a:solidFill>
              <a:ln w="25400">
                <a:noFill/>
              </a:ln>
              <a:effectLst/>
              <a:sp3d/>
            </c:spPr>
            <c:extLst>
              <c:ext xmlns:c16="http://schemas.microsoft.com/office/drawing/2014/chart" uri="{C3380CC4-5D6E-409C-BE32-E72D297353CC}">
                <c16:uniqueId val="{00000001-B2F0-4328-8ECE-4517989D005D}"/>
              </c:ext>
            </c:extLst>
          </c:dPt>
          <c:dPt>
            <c:idx val="1"/>
            <c:bubble3D val="0"/>
            <c:spPr>
              <a:solidFill>
                <a:srgbClr val="800000"/>
              </a:solidFill>
              <a:ln w="25400">
                <a:noFill/>
              </a:ln>
              <a:effectLst/>
              <a:sp3d/>
            </c:spPr>
            <c:extLst>
              <c:ext xmlns:c16="http://schemas.microsoft.com/office/drawing/2014/chart" uri="{C3380CC4-5D6E-409C-BE32-E72D297353CC}">
                <c16:uniqueId val="{00000003-B2F0-4328-8ECE-4517989D005D}"/>
              </c:ext>
            </c:extLst>
          </c:dPt>
          <c:dPt>
            <c:idx val="2"/>
            <c:bubble3D val="0"/>
            <c:spPr>
              <a:solidFill>
                <a:srgbClr val="FFC000"/>
              </a:solidFill>
              <a:ln w="25400">
                <a:noFill/>
              </a:ln>
              <a:effectLst/>
              <a:sp3d/>
            </c:spPr>
            <c:extLst>
              <c:ext xmlns:c16="http://schemas.microsoft.com/office/drawing/2014/chart" uri="{C3380CC4-5D6E-409C-BE32-E72D297353CC}">
                <c16:uniqueId val="{00000005-B2F0-4328-8ECE-4517989D005D}"/>
              </c:ext>
            </c:extLst>
          </c:dPt>
          <c:dPt>
            <c:idx val="3"/>
            <c:bubble3D val="0"/>
            <c:spPr>
              <a:solidFill>
                <a:srgbClr val="339966"/>
              </a:solidFill>
              <a:ln w="25400">
                <a:noFill/>
              </a:ln>
              <a:effectLst/>
              <a:sp3d/>
            </c:spPr>
            <c:extLst>
              <c:ext xmlns:c16="http://schemas.microsoft.com/office/drawing/2014/chart" uri="{C3380CC4-5D6E-409C-BE32-E72D297353CC}">
                <c16:uniqueId val="{00000007-B2F0-4328-8ECE-4517989D005D}"/>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Sheet2!$J$3:$J$6</c:f>
              <c:strCache>
                <c:ptCount val="4"/>
                <c:pt idx="0">
                  <c:v>Admin</c:v>
                </c:pt>
                <c:pt idx="1">
                  <c:v>LMP</c:v>
                </c:pt>
                <c:pt idx="2">
                  <c:v>M&amp;E</c:v>
                </c:pt>
                <c:pt idx="3">
                  <c:v>IAC</c:v>
                </c:pt>
              </c:strCache>
            </c:strRef>
          </c:cat>
          <c:val>
            <c:numRef>
              <c:f>Sheet2!$K$3:$K$6</c:f>
              <c:numCache>
                <c:formatCode>General</c:formatCode>
                <c:ptCount val="4"/>
                <c:pt idx="0">
                  <c:v>115</c:v>
                </c:pt>
                <c:pt idx="1">
                  <c:v>43.1</c:v>
                </c:pt>
                <c:pt idx="2">
                  <c:v>36.799999999999997</c:v>
                </c:pt>
                <c:pt idx="3">
                  <c:v>50.8</c:v>
                </c:pt>
              </c:numCache>
            </c:numRef>
          </c:val>
          <c:extLst>
            <c:ext xmlns:c16="http://schemas.microsoft.com/office/drawing/2014/chart" uri="{C3380CC4-5D6E-409C-BE32-E72D297353CC}">
              <c16:uniqueId val="{00000008-B2F0-4328-8ECE-4517989D005D}"/>
            </c:ext>
          </c:extLst>
        </c:ser>
        <c:dLbls>
          <c:showLegendKey val="0"/>
          <c:showVal val="0"/>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Sheet3!$I$5:$I$8</c:f>
              <c:strCache>
                <c:ptCount val="4"/>
                <c:pt idx="0">
                  <c:v>Compensation of employees</c:v>
                </c:pt>
                <c:pt idx="1">
                  <c:v>Goods and services</c:v>
                </c:pt>
                <c:pt idx="2">
                  <c:v>Transfer and subsidies</c:v>
                </c:pt>
                <c:pt idx="3">
                  <c:v>Payments for capital assets</c:v>
                </c:pt>
              </c:strCache>
            </c:strRef>
          </c:cat>
          <c:val>
            <c:numRef>
              <c:f>Sheet3!$J$5:$J$8</c:f>
            </c:numRef>
          </c:val>
          <c:extLst>
            <c:ext xmlns:c16="http://schemas.microsoft.com/office/drawing/2014/chart" uri="{C3380CC4-5D6E-409C-BE32-E72D297353CC}">
              <c16:uniqueId val="{00000000-8798-4D4E-AFAC-ACB6BD5A7D03}"/>
            </c:ext>
          </c:extLst>
        </c:ser>
        <c:ser>
          <c:idx val="1"/>
          <c:order val="1"/>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Sheet3!$I$5:$I$8</c:f>
              <c:strCache>
                <c:ptCount val="4"/>
                <c:pt idx="0">
                  <c:v>Compensation of employees</c:v>
                </c:pt>
                <c:pt idx="1">
                  <c:v>Goods and services</c:v>
                </c:pt>
                <c:pt idx="2">
                  <c:v>Transfer and subsidies</c:v>
                </c:pt>
                <c:pt idx="3">
                  <c:v>Payments for capital assets</c:v>
                </c:pt>
              </c:strCache>
            </c:strRef>
          </c:cat>
          <c:val>
            <c:numRef>
              <c:f>Sheet3!$K$5:$K$8</c:f>
              <c:numCache>
                <c:formatCode>0.00%</c:formatCode>
                <c:ptCount val="4"/>
                <c:pt idx="0">
                  <c:v>0.76841676841676854</c:v>
                </c:pt>
                <c:pt idx="1">
                  <c:v>0.22751322751322753</c:v>
                </c:pt>
                <c:pt idx="2">
                  <c:v>1.221001221001221E-3</c:v>
                </c:pt>
                <c:pt idx="3">
                  <c:v>2.8490028490028491E-3</c:v>
                </c:pt>
              </c:numCache>
            </c:numRef>
          </c:val>
          <c:extLst>
            <c:ext xmlns:c16="http://schemas.microsoft.com/office/drawing/2014/chart" uri="{C3380CC4-5D6E-409C-BE32-E72D297353CC}">
              <c16:uniqueId val="{00000001-8798-4D4E-AFAC-ACB6BD5A7D03}"/>
            </c:ext>
          </c:extLst>
        </c:ser>
        <c:dLbls>
          <c:showLegendKey val="0"/>
          <c:showVal val="0"/>
          <c:showCatName val="0"/>
          <c:showSerName val="0"/>
          <c:showPercent val="0"/>
          <c:showBubbleSize val="0"/>
        </c:dLbls>
        <c:gapWidth val="65"/>
        <c:axId val="187630176"/>
        <c:axId val="187628544"/>
      </c:barChart>
      <c:catAx>
        <c:axId val="187630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87628544"/>
        <c:crosses val="autoZero"/>
        <c:auto val="1"/>
        <c:lblAlgn val="ctr"/>
        <c:lblOffset val="100"/>
        <c:noMultiLvlLbl val="0"/>
      </c:catAx>
      <c:valAx>
        <c:axId val="187628544"/>
        <c:scaling>
          <c:orientation val="minMax"/>
        </c:scaling>
        <c:delete val="1"/>
        <c:axPos val="b"/>
        <c:numFmt formatCode="0.00%" sourceLinked="1"/>
        <c:majorTickMark val="none"/>
        <c:minorTickMark val="none"/>
        <c:tickLblPos val="nextTo"/>
        <c:crossAx val="187630176"/>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1440" tIns="45720" rIns="91440" bIns="45720" rtlCol="0"/>
          <a:lstStyle>
            <a:lvl1pPr algn="l" eaLnBrk="0" hangingPunct="0">
              <a:defRPr sz="1200" b="0">
                <a:ea typeface="ＭＳ Ｐゴシック" pitchFamily="-48" charset="-128"/>
                <a:cs typeface="+mn-cs"/>
              </a:defRPr>
            </a:lvl1pPr>
          </a:lstStyle>
          <a:p>
            <a:pPr>
              <a:defRPr/>
            </a:pPr>
            <a:endParaRPr lang="en-ZA" dirty="0"/>
          </a:p>
        </p:txBody>
      </p:sp>
      <p:sp>
        <p:nvSpPr>
          <p:cNvPr id="3" name="Date Placeholder 2"/>
          <p:cNvSpPr>
            <a:spLocks noGrp="1"/>
          </p:cNvSpPr>
          <p:nvPr>
            <p:ph type="dt" sz="quarter" idx="1"/>
          </p:nvPr>
        </p:nvSpPr>
        <p:spPr>
          <a:xfrm>
            <a:off x="3884615" y="0"/>
            <a:ext cx="2971800" cy="464820"/>
          </a:xfrm>
          <a:prstGeom prst="rect">
            <a:avLst/>
          </a:prstGeom>
        </p:spPr>
        <p:txBody>
          <a:bodyPr vert="horz" lIns="91440" tIns="45720" rIns="91440" bIns="45720" rtlCol="0"/>
          <a:lstStyle>
            <a:lvl1pPr algn="r" eaLnBrk="0" hangingPunct="0">
              <a:defRPr sz="1200" b="0">
                <a:ea typeface="ＭＳ Ｐゴシック" pitchFamily="-48" charset="-128"/>
                <a:cs typeface="+mn-cs"/>
              </a:defRPr>
            </a:lvl1pPr>
          </a:lstStyle>
          <a:p>
            <a:pPr>
              <a:defRPr/>
            </a:pPr>
            <a:fld id="{6F0F58CE-E353-4C3B-AE21-2B003DBE13BC}" type="datetimeFigureOut">
              <a:rPr lang="en-US"/>
              <a:pPr>
                <a:defRPr/>
              </a:pPr>
              <a:t>4/26/2017</a:t>
            </a:fld>
            <a:endParaRPr lang="en-ZA" dirty="0"/>
          </a:p>
        </p:txBody>
      </p:sp>
      <p:sp>
        <p:nvSpPr>
          <p:cNvPr id="4" name="Footer Placeholder 3"/>
          <p:cNvSpPr>
            <a:spLocks noGrp="1"/>
          </p:cNvSpPr>
          <p:nvPr>
            <p:ph type="ftr" sz="quarter" idx="2"/>
          </p:nvPr>
        </p:nvSpPr>
        <p:spPr>
          <a:xfrm>
            <a:off x="2" y="8829967"/>
            <a:ext cx="2971800" cy="464820"/>
          </a:xfrm>
          <a:prstGeom prst="rect">
            <a:avLst/>
          </a:prstGeom>
        </p:spPr>
        <p:txBody>
          <a:bodyPr vert="horz" lIns="91440" tIns="45720" rIns="91440" bIns="45720" rtlCol="0" anchor="b"/>
          <a:lstStyle>
            <a:lvl1pPr algn="l" eaLnBrk="0" hangingPunct="0">
              <a:defRPr sz="1200" b="0">
                <a:ea typeface="ＭＳ Ｐゴシック" pitchFamily="-48" charset="-128"/>
                <a:cs typeface="+mn-cs"/>
              </a:defRPr>
            </a:lvl1pPr>
          </a:lstStyle>
          <a:p>
            <a:pPr>
              <a:defRPr/>
            </a:pPr>
            <a:endParaRPr lang="en-ZA" dirty="0"/>
          </a:p>
        </p:txBody>
      </p:sp>
      <p:sp>
        <p:nvSpPr>
          <p:cNvPr id="5" name="Slide Number Placeholder 4"/>
          <p:cNvSpPr>
            <a:spLocks noGrp="1"/>
          </p:cNvSpPr>
          <p:nvPr>
            <p:ph type="sldNum" sz="quarter" idx="3"/>
          </p:nvPr>
        </p:nvSpPr>
        <p:spPr>
          <a:xfrm>
            <a:off x="3884615" y="8829967"/>
            <a:ext cx="2971800" cy="464820"/>
          </a:xfrm>
          <a:prstGeom prst="rect">
            <a:avLst/>
          </a:prstGeom>
        </p:spPr>
        <p:txBody>
          <a:bodyPr vert="horz" lIns="91440" tIns="45720" rIns="91440" bIns="45720" rtlCol="0" anchor="b"/>
          <a:lstStyle>
            <a:lvl1pPr algn="r" eaLnBrk="0" hangingPunct="0">
              <a:defRPr sz="1200" b="0">
                <a:ea typeface="ＭＳ Ｐゴシック" pitchFamily="-48" charset="-128"/>
                <a:cs typeface="+mn-cs"/>
              </a:defRPr>
            </a:lvl1pPr>
          </a:lstStyle>
          <a:p>
            <a:pPr>
              <a:defRPr/>
            </a:pPr>
            <a:fld id="{D9950981-E226-4F73-85DC-8F98536B5783}" type="slidenum">
              <a:rPr lang="en-ZA"/>
              <a:pPr>
                <a:defRPr/>
              </a:pPr>
              <a:t>‹#›</a:t>
            </a:fld>
            <a:endParaRPr lang="en-ZA" dirty="0"/>
          </a:p>
        </p:txBody>
      </p:sp>
    </p:spTree>
    <p:extLst>
      <p:ext uri="{BB962C8B-B14F-4D97-AF65-F5344CB8AC3E}">
        <p14:creationId xmlns:p14="http://schemas.microsoft.com/office/powerpoint/2010/main" val="1296536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00" cy="464820"/>
          </a:xfrm>
          <a:prstGeom prst="rect">
            <a:avLst/>
          </a:prstGeom>
        </p:spPr>
        <p:txBody>
          <a:bodyPr vert="horz" lIns="91440" tIns="45720" rIns="91440" bIns="45720" rtlCol="0"/>
          <a:lstStyle>
            <a:lvl1pPr algn="l" eaLnBrk="0" hangingPunct="0">
              <a:defRPr sz="1200" b="0">
                <a:ea typeface="ＭＳ Ｐゴシック" pitchFamily="-48" charset="-128"/>
                <a:cs typeface="+mn-cs"/>
              </a:defRPr>
            </a:lvl1pPr>
          </a:lstStyle>
          <a:p>
            <a:pPr>
              <a:defRPr/>
            </a:pPr>
            <a:endParaRPr lang="en-ZA" dirty="0"/>
          </a:p>
        </p:txBody>
      </p:sp>
      <p:sp>
        <p:nvSpPr>
          <p:cNvPr id="3" name="Date Placeholder 2"/>
          <p:cNvSpPr>
            <a:spLocks noGrp="1"/>
          </p:cNvSpPr>
          <p:nvPr>
            <p:ph type="dt" idx="1"/>
          </p:nvPr>
        </p:nvSpPr>
        <p:spPr>
          <a:xfrm>
            <a:off x="3884615" y="0"/>
            <a:ext cx="2971800" cy="464820"/>
          </a:xfrm>
          <a:prstGeom prst="rect">
            <a:avLst/>
          </a:prstGeom>
        </p:spPr>
        <p:txBody>
          <a:bodyPr vert="horz" lIns="91440" tIns="45720" rIns="91440" bIns="45720" rtlCol="0"/>
          <a:lstStyle>
            <a:lvl1pPr algn="r" eaLnBrk="0" hangingPunct="0">
              <a:defRPr sz="1200" b="0">
                <a:ea typeface="ＭＳ Ｐゴシック" pitchFamily="-48" charset="-128"/>
                <a:cs typeface="+mn-cs"/>
              </a:defRPr>
            </a:lvl1pPr>
          </a:lstStyle>
          <a:p>
            <a:pPr>
              <a:defRPr/>
            </a:pPr>
            <a:fld id="{E607998B-4435-48E0-9FB3-325E18145312}" type="datetimeFigureOut">
              <a:rPr lang="en-US"/>
              <a:pPr>
                <a:defRPr/>
              </a:pPr>
              <a:t>4/26/2017</a:t>
            </a:fld>
            <a:endParaRPr lang="en-ZA" dirty="0"/>
          </a:p>
        </p:txBody>
      </p:sp>
      <p:sp>
        <p:nvSpPr>
          <p:cNvPr id="4" name="Slide Image Placeholder 3"/>
          <p:cNvSpPr>
            <a:spLocks noGrp="1" noRot="1" noChangeAspect="1"/>
          </p:cNvSpPr>
          <p:nvPr>
            <p:ph type="sldImg" idx="2"/>
          </p:nvPr>
        </p:nvSpPr>
        <p:spPr>
          <a:xfrm>
            <a:off x="1106488" y="696913"/>
            <a:ext cx="4645025" cy="3484562"/>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85800" y="4415793"/>
            <a:ext cx="5486400" cy="4183381"/>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2" y="8829967"/>
            <a:ext cx="2971800" cy="464820"/>
          </a:xfrm>
          <a:prstGeom prst="rect">
            <a:avLst/>
          </a:prstGeom>
        </p:spPr>
        <p:txBody>
          <a:bodyPr vert="horz" lIns="91440" tIns="45720" rIns="91440" bIns="45720" rtlCol="0" anchor="b"/>
          <a:lstStyle>
            <a:lvl1pPr algn="l" eaLnBrk="0" hangingPunct="0">
              <a:defRPr sz="1200" b="0">
                <a:ea typeface="ＭＳ Ｐゴシック" pitchFamily="-48" charset="-128"/>
                <a:cs typeface="+mn-cs"/>
              </a:defRPr>
            </a:lvl1pPr>
          </a:lstStyle>
          <a:p>
            <a:pPr>
              <a:defRPr/>
            </a:pPr>
            <a:endParaRPr lang="en-ZA" dirty="0"/>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1440" tIns="45720" rIns="91440" bIns="45720" rtlCol="0" anchor="b"/>
          <a:lstStyle>
            <a:lvl1pPr algn="r" eaLnBrk="0" hangingPunct="0">
              <a:defRPr sz="1200" b="0">
                <a:ea typeface="ＭＳ Ｐゴシック" pitchFamily="-48" charset="-128"/>
                <a:cs typeface="+mn-cs"/>
              </a:defRPr>
            </a:lvl1pPr>
          </a:lstStyle>
          <a:p>
            <a:pPr>
              <a:defRPr/>
            </a:pPr>
            <a:fld id="{E949E51D-D1F7-4E9C-97B5-33942C566359}" type="slidenum">
              <a:rPr lang="en-ZA"/>
              <a:pPr>
                <a:defRPr/>
              </a:pPr>
              <a:t>‹#›</a:t>
            </a:fld>
            <a:endParaRPr lang="en-ZA" dirty="0"/>
          </a:p>
        </p:txBody>
      </p:sp>
    </p:spTree>
    <p:extLst>
      <p:ext uri="{BB962C8B-B14F-4D97-AF65-F5344CB8AC3E}">
        <p14:creationId xmlns:p14="http://schemas.microsoft.com/office/powerpoint/2010/main" val="21670587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9E51D-D1F7-4E9C-97B5-33942C566359}" type="slidenum">
              <a:rPr lang="en-ZA" smtClean="0"/>
              <a:pPr>
                <a:defRPr/>
              </a:pPr>
              <a:t>3</a:t>
            </a:fld>
            <a:endParaRPr lang="en-ZA" dirty="0"/>
          </a:p>
        </p:txBody>
      </p:sp>
    </p:spTree>
    <p:extLst>
      <p:ext uri="{BB962C8B-B14F-4D97-AF65-F5344CB8AC3E}">
        <p14:creationId xmlns:p14="http://schemas.microsoft.com/office/powerpoint/2010/main" val="357127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9E51D-D1F7-4E9C-97B5-33942C566359}" type="slidenum">
              <a:rPr lang="en-ZA" smtClean="0"/>
              <a:pPr>
                <a:defRPr/>
              </a:pPr>
              <a:t>4</a:t>
            </a:fld>
            <a:endParaRPr lang="en-ZA" dirty="0"/>
          </a:p>
        </p:txBody>
      </p:sp>
    </p:spTree>
    <p:extLst>
      <p:ext uri="{BB962C8B-B14F-4D97-AF65-F5344CB8AC3E}">
        <p14:creationId xmlns:p14="http://schemas.microsoft.com/office/powerpoint/2010/main" val="259612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9E51D-D1F7-4E9C-97B5-33942C566359}" type="slidenum">
              <a:rPr lang="en-ZA" smtClean="0"/>
              <a:pPr>
                <a:defRPr/>
              </a:pPr>
              <a:t>5</a:t>
            </a:fld>
            <a:endParaRPr lang="en-ZA" dirty="0"/>
          </a:p>
        </p:txBody>
      </p:sp>
    </p:spTree>
    <p:extLst>
      <p:ext uri="{BB962C8B-B14F-4D97-AF65-F5344CB8AC3E}">
        <p14:creationId xmlns:p14="http://schemas.microsoft.com/office/powerpoint/2010/main" val="360874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9E51D-D1F7-4E9C-97B5-33942C566359}" type="slidenum">
              <a:rPr lang="en-ZA" smtClean="0"/>
              <a:pPr>
                <a:defRPr/>
              </a:pPr>
              <a:t>6</a:t>
            </a:fld>
            <a:endParaRPr lang="en-ZA" dirty="0"/>
          </a:p>
        </p:txBody>
      </p:sp>
    </p:spTree>
    <p:extLst>
      <p:ext uri="{BB962C8B-B14F-4D97-AF65-F5344CB8AC3E}">
        <p14:creationId xmlns:p14="http://schemas.microsoft.com/office/powerpoint/2010/main" val="271515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3099" indent="-285807">
              <a:defRPr>
                <a:solidFill>
                  <a:schemeClr val="tx1"/>
                </a:solidFill>
                <a:latin typeface="Arial" panose="020B0604020202020204" pitchFamily="34" charset="0"/>
              </a:defRPr>
            </a:lvl2pPr>
            <a:lvl3pPr marL="1143229" indent="-228646">
              <a:defRPr>
                <a:solidFill>
                  <a:schemeClr val="tx1"/>
                </a:solidFill>
                <a:latin typeface="Arial" panose="020B0604020202020204" pitchFamily="34" charset="0"/>
              </a:defRPr>
            </a:lvl3pPr>
            <a:lvl4pPr marL="1600520" indent="-228646">
              <a:defRPr>
                <a:solidFill>
                  <a:schemeClr val="tx1"/>
                </a:solidFill>
                <a:latin typeface="Arial" panose="020B0604020202020204" pitchFamily="34" charset="0"/>
              </a:defRPr>
            </a:lvl4pPr>
            <a:lvl5pPr marL="2057811" indent="-228646">
              <a:defRPr>
                <a:solidFill>
                  <a:schemeClr val="tx1"/>
                </a:solidFill>
                <a:latin typeface="Arial" panose="020B0604020202020204" pitchFamily="34" charset="0"/>
              </a:defRPr>
            </a:lvl5pPr>
            <a:lvl6pPr marL="2515103" indent="-228646" eaLnBrk="0" fontAlgn="base" hangingPunct="0">
              <a:spcBef>
                <a:spcPct val="0"/>
              </a:spcBef>
              <a:spcAft>
                <a:spcPct val="0"/>
              </a:spcAft>
              <a:defRPr>
                <a:solidFill>
                  <a:schemeClr val="tx1"/>
                </a:solidFill>
                <a:latin typeface="Arial" panose="020B0604020202020204" pitchFamily="34" charset="0"/>
              </a:defRPr>
            </a:lvl6pPr>
            <a:lvl7pPr marL="2972394" indent="-228646" eaLnBrk="0" fontAlgn="base" hangingPunct="0">
              <a:spcBef>
                <a:spcPct val="0"/>
              </a:spcBef>
              <a:spcAft>
                <a:spcPct val="0"/>
              </a:spcAft>
              <a:defRPr>
                <a:solidFill>
                  <a:schemeClr val="tx1"/>
                </a:solidFill>
                <a:latin typeface="Arial" panose="020B0604020202020204" pitchFamily="34" charset="0"/>
              </a:defRPr>
            </a:lvl7pPr>
            <a:lvl8pPr marL="3429686" indent="-228646" eaLnBrk="0" fontAlgn="base" hangingPunct="0">
              <a:spcBef>
                <a:spcPct val="0"/>
              </a:spcBef>
              <a:spcAft>
                <a:spcPct val="0"/>
              </a:spcAft>
              <a:defRPr>
                <a:solidFill>
                  <a:schemeClr val="tx1"/>
                </a:solidFill>
                <a:latin typeface="Arial" panose="020B0604020202020204" pitchFamily="34" charset="0"/>
              </a:defRPr>
            </a:lvl8pPr>
            <a:lvl9pPr marL="3886977" indent="-228646" eaLnBrk="0" fontAlgn="base" hangingPunct="0">
              <a:spcBef>
                <a:spcPct val="0"/>
              </a:spcBef>
              <a:spcAft>
                <a:spcPct val="0"/>
              </a:spcAft>
              <a:defRPr>
                <a:solidFill>
                  <a:schemeClr val="tx1"/>
                </a:solidFill>
                <a:latin typeface="Arial" panose="020B0604020202020204" pitchFamily="34" charset="0"/>
              </a:defRPr>
            </a:lvl9pPr>
          </a:lstStyle>
          <a:p>
            <a:fld id="{5AFC06D9-CECA-46CC-9286-69C98D0FE7CE}" type="slidenum">
              <a:rPr lang="en-US" smtClean="0"/>
              <a:pPr/>
              <a:t>28</a:t>
            </a:fld>
            <a:endParaRPr lang="en-US" smtClean="0"/>
          </a:p>
        </p:txBody>
      </p:sp>
    </p:spTree>
    <p:extLst>
      <p:ext uri="{BB962C8B-B14F-4D97-AF65-F5344CB8AC3E}">
        <p14:creationId xmlns:p14="http://schemas.microsoft.com/office/powerpoint/2010/main" val="284139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539B1EB-13A4-459B-9F11-12DEA1EFCA15}"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635DDCDE-8ED2-48DF-9B19-A22C258FD897}"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274638"/>
            <a:ext cx="2095500" cy="58086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135688"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9EB807C8-2140-4D38-9452-BD26E24C0BEA}"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611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18479437-FB65-4F2F-BA7D-6966B6E2AC21}" type="datetime1">
              <a:rPr lang="en-US" smtClean="0"/>
              <a:t>4/26/2017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11188" y="1557338"/>
            <a:ext cx="8229600" cy="4525962"/>
          </a:xfrm>
        </p:spPr>
        <p:txBody>
          <a:bodyPr/>
          <a:lstStyle/>
          <a:p>
            <a:pPr lvl="0"/>
            <a:endParaRPr lang="en-Z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FBC98062-0852-4AD2-ADD3-CFFDD9884733}"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30B2AD6-BB10-48A5-8A3B-127DEA08122C}" type="datetime1">
              <a:rPr lang="en-US" smtClean="0">
                <a:solidFill>
                  <a:srgbClr val="000000"/>
                </a:solidFill>
              </a:rPr>
              <a:t>4/26/2017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628722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23"/>
          <p:cNvSpPr>
            <a:spLocks noChangeArrowheads="1"/>
          </p:cNvSpPr>
          <p:nvPr userDrawn="1"/>
        </p:nvSpPr>
        <p:spPr bwMode="auto">
          <a:xfrm>
            <a:off x="6732588" y="6237288"/>
            <a:ext cx="1943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panose="020B0604020202020204" pitchFamily="34" charset="0"/>
                <a:ea typeface="MS PGothic" panose="020B0600070205080204" pitchFamily="34" charset="-128"/>
              </a:defRPr>
            </a:lvl1pPr>
            <a:lvl2pPr marL="742950" indent="-285750" eaLnBrk="0" hangingPunct="0">
              <a:defRPr sz="3200" b="1">
                <a:solidFill>
                  <a:schemeClr val="tx1"/>
                </a:solidFill>
                <a:latin typeface="Arial" panose="020B0604020202020204" pitchFamily="34" charset="0"/>
                <a:ea typeface="MS PGothic" panose="020B0600070205080204" pitchFamily="34" charset="-128"/>
              </a:defRPr>
            </a:lvl2pPr>
            <a:lvl3pPr marL="1143000" indent="-228600" eaLnBrk="0" hangingPunct="0">
              <a:defRPr sz="3200" b="1">
                <a:solidFill>
                  <a:schemeClr val="tx1"/>
                </a:solidFill>
                <a:latin typeface="Arial" panose="020B0604020202020204" pitchFamily="34" charset="0"/>
                <a:ea typeface="MS PGothic" panose="020B0600070205080204" pitchFamily="34" charset="-128"/>
              </a:defRPr>
            </a:lvl3pPr>
            <a:lvl4pPr marL="1600200" indent="-228600" eaLnBrk="0" hangingPunct="0">
              <a:defRPr sz="3200" b="1">
                <a:solidFill>
                  <a:schemeClr val="tx1"/>
                </a:solidFill>
                <a:latin typeface="Arial" panose="020B0604020202020204" pitchFamily="34" charset="0"/>
                <a:ea typeface="MS PGothic" panose="020B0600070205080204" pitchFamily="34" charset="-128"/>
              </a:defRPr>
            </a:lvl4pPr>
            <a:lvl5pPr marL="2057400" indent="-228600" eaLnBrk="0" hangingPunct="0">
              <a:defRPr sz="32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9pPr>
          </a:lstStyle>
          <a:p>
            <a:pPr algn="r" eaLnBrk="1" hangingPunct="1">
              <a:defRPr/>
            </a:pPr>
            <a:fld id="{7D374C58-08FB-4163-9742-703EA0FF73AC}" type="slidenum">
              <a:rPr lang="en-US" sz="1400" b="0" smtClean="0">
                <a:solidFill>
                  <a:srgbClr val="FFFFFF"/>
                </a:solidFill>
              </a:rPr>
              <a:pPr algn="r" eaLnBrk="1" hangingPunct="1">
                <a:defRPr/>
              </a:pPr>
              <a:t>‹#›</a:t>
            </a:fld>
            <a:endParaRPr lang="en-US" sz="1400" b="0" smtClean="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p:txBody>
          <a:bodyPr/>
          <a:lstStyle>
            <a:lvl1pPr>
              <a:defRPr/>
            </a:lvl1pPr>
          </a:lstStyle>
          <a:p>
            <a:pPr>
              <a:defRPr/>
            </a:pPr>
            <a:fld id="{FBEB2B83-E677-4DC8-989A-87D6924BB01C}" type="datetime1">
              <a:rPr lang="en-US" smtClean="0">
                <a:solidFill>
                  <a:srgbClr val="000000"/>
                </a:solidFill>
              </a:rPr>
              <a:t>4/26/2017</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601318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60B56C6-F857-4864-BDE9-A49AF1BC34A2}" type="datetime1">
              <a:rPr lang="en-US" smtClean="0">
                <a:solidFill>
                  <a:srgbClr val="000000"/>
                </a:solidFill>
              </a:rPr>
              <a:t>4/26/2017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8325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11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444EB273-6581-4948-A1A6-039653D37006}" type="datetime1">
              <a:rPr lang="en-US" smtClean="0">
                <a:solidFill>
                  <a:srgbClr val="000000"/>
                </a:solidFill>
              </a:rPr>
              <a:t>4/26/2017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800002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3F9497E2-A1D4-4499-8B85-596362EDE44E}" type="datetime1">
              <a:rPr lang="en-US" smtClean="0">
                <a:solidFill>
                  <a:srgbClr val="000000"/>
                </a:solidFill>
              </a:rPr>
              <a:t>4/26/2017</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68501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3"/>
          <p:cNvSpPr>
            <a:spLocks noChangeArrowheads="1"/>
          </p:cNvSpPr>
          <p:nvPr userDrawn="1"/>
        </p:nvSpPr>
        <p:spPr bwMode="auto">
          <a:xfrm>
            <a:off x="6732588" y="6237288"/>
            <a:ext cx="1943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panose="020B0604020202020204" pitchFamily="34" charset="0"/>
                <a:ea typeface="MS PGothic" panose="020B0600070205080204" pitchFamily="34" charset="-128"/>
              </a:defRPr>
            </a:lvl1pPr>
            <a:lvl2pPr marL="742950" indent="-285750" eaLnBrk="0" hangingPunct="0">
              <a:defRPr sz="3200" b="1">
                <a:solidFill>
                  <a:schemeClr val="tx1"/>
                </a:solidFill>
                <a:latin typeface="Arial" panose="020B0604020202020204" pitchFamily="34" charset="0"/>
                <a:ea typeface="MS PGothic" panose="020B0600070205080204" pitchFamily="34" charset="-128"/>
              </a:defRPr>
            </a:lvl2pPr>
            <a:lvl3pPr marL="1143000" indent="-228600" eaLnBrk="0" hangingPunct="0">
              <a:defRPr sz="3200" b="1">
                <a:solidFill>
                  <a:schemeClr val="tx1"/>
                </a:solidFill>
                <a:latin typeface="Arial" panose="020B0604020202020204" pitchFamily="34" charset="0"/>
                <a:ea typeface="MS PGothic" panose="020B0600070205080204" pitchFamily="34" charset="-128"/>
              </a:defRPr>
            </a:lvl3pPr>
            <a:lvl4pPr marL="1600200" indent="-228600" eaLnBrk="0" hangingPunct="0">
              <a:defRPr sz="3200" b="1">
                <a:solidFill>
                  <a:schemeClr val="tx1"/>
                </a:solidFill>
                <a:latin typeface="Arial" panose="020B0604020202020204" pitchFamily="34" charset="0"/>
                <a:ea typeface="MS PGothic" panose="020B0600070205080204" pitchFamily="34" charset="-128"/>
              </a:defRPr>
            </a:lvl4pPr>
            <a:lvl5pPr marL="2057400" indent="-228600" eaLnBrk="0" hangingPunct="0">
              <a:defRPr sz="32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9pPr>
          </a:lstStyle>
          <a:p>
            <a:pPr algn="r" eaLnBrk="1" hangingPunct="1">
              <a:defRPr/>
            </a:pPr>
            <a:fld id="{C47CC61F-29E6-447C-843E-456845E6925A}" type="slidenum">
              <a:rPr lang="en-US" sz="1400" b="0" smtClean="0">
                <a:solidFill>
                  <a:srgbClr val="FFFFFF"/>
                </a:solidFill>
              </a:rPr>
              <a:pPr algn="r" eaLnBrk="1" hangingPunct="1">
                <a:defRPr/>
              </a:pPr>
              <a:t>‹#›</a:t>
            </a:fld>
            <a:endParaRPr lang="en-US" sz="1400" b="0" smtClean="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ZA"/>
          </a:p>
        </p:txBody>
      </p:sp>
      <p:sp>
        <p:nvSpPr>
          <p:cNvPr id="4" name="Rectangle 4"/>
          <p:cNvSpPr>
            <a:spLocks noGrp="1" noChangeArrowheads="1"/>
          </p:cNvSpPr>
          <p:nvPr>
            <p:ph type="dt" sz="half" idx="10"/>
          </p:nvPr>
        </p:nvSpPr>
        <p:spPr/>
        <p:txBody>
          <a:bodyPr/>
          <a:lstStyle>
            <a:lvl1pPr>
              <a:defRPr/>
            </a:lvl1pPr>
          </a:lstStyle>
          <a:p>
            <a:pPr>
              <a:defRPr/>
            </a:pPr>
            <a:fld id="{EF272648-DC13-42DF-A53E-A05F35600848}" type="datetime1">
              <a:rPr lang="en-US" smtClean="0">
                <a:solidFill>
                  <a:srgbClr val="000000"/>
                </a:solidFill>
              </a:rPr>
              <a:t>4/26/2017</a:t>
            </a:fld>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39939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F4488D49-34D1-4B97-83A8-7550116FF595}"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61512CC-0964-4CCD-8E7B-E57B1776E8D1}" type="datetime1">
              <a:rPr lang="en-US" smtClean="0">
                <a:solidFill>
                  <a:srgbClr val="000000"/>
                </a:solidFill>
              </a:rPr>
              <a:t>4/26/2017</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6873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46B0007-14C6-413E-AC73-8A755C52729A}" type="datetime1">
              <a:rPr lang="en-US" smtClean="0">
                <a:solidFill>
                  <a:srgbClr val="000000"/>
                </a:solidFill>
              </a:rPr>
              <a:t>4/26/2017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909132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331FDEA-5471-421E-907F-AE29A5C81D54}" type="datetime1">
              <a:rPr lang="en-US" smtClean="0">
                <a:solidFill>
                  <a:srgbClr val="000000"/>
                </a:solidFill>
              </a:rPr>
              <a:t>4/26/2017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1131403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0A9FF728-A36F-4D47-B2E1-8EB57CA7E6C6}" type="datetime1">
              <a:rPr lang="en-US" smtClean="0">
                <a:solidFill>
                  <a:srgbClr val="000000"/>
                </a:solidFill>
              </a:rPr>
              <a:t>4/26/2017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5473250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274638"/>
            <a:ext cx="2095500" cy="58086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135688"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9227C691-E3A1-4AF1-838F-4B0D7BA5AB73}" type="datetime1">
              <a:rPr lang="en-US" smtClean="0">
                <a:solidFill>
                  <a:srgbClr val="000000"/>
                </a:solidFill>
              </a:rPr>
              <a:t>4/26/2017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09279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5" name="Rectangle 23"/>
          <p:cNvSpPr>
            <a:spLocks noChangeArrowheads="1"/>
          </p:cNvSpPr>
          <p:nvPr userDrawn="1"/>
        </p:nvSpPr>
        <p:spPr bwMode="auto">
          <a:xfrm>
            <a:off x="6732588" y="6237288"/>
            <a:ext cx="1943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panose="020B0604020202020204" pitchFamily="34" charset="0"/>
                <a:ea typeface="MS PGothic" panose="020B0600070205080204" pitchFamily="34" charset="-128"/>
              </a:defRPr>
            </a:lvl1pPr>
            <a:lvl2pPr marL="742950" indent="-285750" eaLnBrk="0" hangingPunct="0">
              <a:defRPr sz="3200" b="1">
                <a:solidFill>
                  <a:schemeClr val="tx1"/>
                </a:solidFill>
                <a:latin typeface="Arial" panose="020B0604020202020204" pitchFamily="34" charset="0"/>
                <a:ea typeface="MS PGothic" panose="020B0600070205080204" pitchFamily="34" charset="-128"/>
              </a:defRPr>
            </a:lvl2pPr>
            <a:lvl3pPr marL="1143000" indent="-228600" eaLnBrk="0" hangingPunct="0">
              <a:defRPr sz="3200" b="1">
                <a:solidFill>
                  <a:schemeClr val="tx1"/>
                </a:solidFill>
                <a:latin typeface="Arial" panose="020B0604020202020204" pitchFamily="34" charset="0"/>
                <a:ea typeface="MS PGothic" panose="020B0600070205080204" pitchFamily="34" charset="-128"/>
              </a:defRPr>
            </a:lvl3pPr>
            <a:lvl4pPr marL="1600200" indent="-228600" eaLnBrk="0" hangingPunct="0">
              <a:defRPr sz="3200" b="1">
                <a:solidFill>
                  <a:schemeClr val="tx1"/>
                </a:solidFill>
                <a:latin typeface="Arial" panose="020B0604020202020204" pitchFamily="34" charset="0"/>
                <a:ea typeface="MS PGothic" panose="020B0600070205080204" pitchFamily="34" charset="-128"/>
              </a:defRPr>
            </a:lvl4pPr>
            <a:lvl5pPr marL="2057400" indent="-228600" eaLnBrk="0" hangingPunct="0">
              <a:defRPr sz="32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9pPr>
          </a:lstStyle>
          <a:p>
            <a:pPr algn="r" eaLnBrk="1" hangingPunct="1">
              <a:defRPr/>
            </a:pPr>
            <a:fld id="{CEFB64A6-3ED6-400C-8CDB-A57FCE63518D}" type="slidenum">
              <a:rPr lang="en-US" sz="1400" b="0" smtClean="0">
                <a:solidFill>
                  <a:srgbClr val="FFFFFF"/>
                </a:solidFill>
              </a:rPr>
              <a:pPr algn="r" eaLnBrk="1" hangingPunct="1">
                <a:defRPr/>
              </a:pPr>
              <a:t>‹#›</a:t>
            </a:fld>
            <a:endParaRPr lang="en-US" sz="1400" b="0" smtClean="0">
              <a:solidFill>
                <a:srgbClr val="FFFFFF"/>
              </a:solidFill>
            </a:endParaRPr>
          </a:p>
        </p:txBody>
      </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611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Rectangle 5"/>
          <p:cNvSpPr>
            <a:spLocks noGrp="1" noChangeArrowheads="1"/>
          </p:cNvSpPr>
          <p:nvPr>
            <p:ph type="dt" sz="half" idx="10"/>
          </p:nvPr>
        </p:nvSpPr>
        <p:spPr/>
        <p:txBody>
          <a:bodyPr/>
          <a:lstStyle>
            <a:lvl1pPr>
              <a:defRPr/>
            </a:lvl1pPr>
          </a:lstStyle>
          <a:p>
            <a:pPr>
              <a:defRPr/>
            </a:pPr>
            <a:fld id="{A0FDDCA5-559C-42FA-B309-5F5920E2F636}" type="datetime1">
              <a:rPr lang="en-US" smtClean="0">
                <a:solidFill>
                  <a:srgbClr val="000000"/>
                </a:solidFill>
              </a:rPr>
              <a:t>4/26/2017</a:t>
            </a:fld>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189588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23"/>
          <p:cNvSpPr>
            <a:spLocks noChangeArrowheads="1"/>
          </p:cNvSpPr>
          <p:nvPr userDrawn="1"/>
        </p:nvSpPr>
        <p:spPr bwMode="auto">
          <a:xfrm>
            <a:off x="6732588" y="6237288"/>
            <a:ext cx="1943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panose="020B0604020202020204" pitchFamily="34" charset="0"/>
                <a:ea typeface="MS PGothic" panose="020B0600070205080204" pitchFamily="34" charset="-128"/>
              </a:defRPr>
            </a:lvl1pPr>
            <a:lvl2pPr marL="742950" indent="-285750" eaLnBrk="0" hangingPunct="0">
              <a:defRPr sz="3200" b="1">
                <a:solidFill>
                  <a:schemeClr val="tx1"/>
                </a:solidFill>
                <a:latin typeface="Arial" panose="020B0604020202020204" pitchFamily="34" charset="0"/>
                <a:ea typeface="MS PGothic" panose="020B0600070205080204" pitchFamily="34" charset="-128"/>
              </a:defRPr>
            </a:lvl2pPr>
            <a:lvl3pPr marL="1143000" indent="-228600" eaLnBrk="0" hangingPunct="0">
              <a:defRPr sz="3200" b="1">
                <a:solidFill>
                  <a:schemeClr val="tx1"/>
                </a:solidFill>
                <a:latin typeface="Arial" panose="020B0604020202020204" pitchFamily="34" charset="0"/>
                <a:ea typeface="MS PGothic" panose="020B0600070205080204" pitchFamily="34" charset="-128"/>
              </a:defRPr>
            </a:lvl3pPr>
            <a:lvl4pPr marL="1600200" indent="-228600" eaLnBrk="0" hangingPunct="0">
              <a:defRPr sz="3200" b="1">
                <a:solidFill>
                  <a:schemeClr val="tx1"/>
                </a:solidFill>
                <a:latin typeface="Arial" panose="020B0604020202020204" pitchFamily="34" charset="0"/>
                <a:ea typeface="MS PGothic" panose="020B0600070205080204" pitchFamily="34" charset="-128"/>
              </a:defRPr>
            </a:lvl4pPr>
            <a:lvl5pPr marL="2057400" indent="-228600" eaLnBrk="0" hangingPunct="0">
              <a:defRPr sz="32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MS PGothic" panose="020B0600070205080204" pitchFamily="34" charset="-128"/>
              </a:defRPr>
            </a:lvl9pPr>
          </a:lstStyle>
          <a:p>
            <a:pPr algn="r" eaLnBrk="1" hangingPunct="1">
              <a:defRPr/>
            </a:pPr>
            <a:fld id="{6060C592-4B46-4AEE-BDA9-0103F6882A7E}" type="slidenum">
              <a:rPr lang="en-US" sz="1400" b="0" smtClean="0">
                <a:solidFill>
                  <a:srgbClr val="FFFFFF"/>
                </a:solidFill>
              </a:rPr>
              <a:pPr algn="r" eaLnBrk="1" hangingPunct="1">
                <a:defRPr/>
              </a:pPr>
              <a:t>‹#›</a:t>
            </a:fld>
            <a:endParaRPr lang="en-US" sz="1400" b="0" smtClean="0">
              <a:solidFill>
                <a:srgbClr val="FFFFFF"/>
              </a:solidFill>
            </a:endParaRPr>
          </a:p>
        </p:txBody>
      </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11188" y="1557338"/>
            <a:ext cx="8229600" cy="4525962"/>
          </a:xfrm>
        </p:spPr>
        <p:txBody>
          <a:bodyPr/>
          <a:lstStyle/>
          <a:p>
            <a:pPr lvl="0"/>
            <a:endParaRPr lang="en-ZA" noProof="0" smtClean="0"/>
          </a:p>
        </p:txBody>
      </p:sp>
      <p:sp>
        <p:nvSpPr>
          <p:cNvPr id="5" name="Rectangle 4"/>
          <p:cNvSpPr>
            <a:spLocks noGrp="1" noChangeArrowheads="1"/>
          </p:cNvSpPr>
          <p:nvPr>
            <p:ph type="dt" sz="half" idx="10"/>
          </p:nvPr>
        </p:nvSpPr>
        <p:spPr/>
        <p:txBody>
          <a:bodyPr/>
          <a:lstStyle>
            <a:lvl1pPr>
              <a:defRPr/>
            </a:lvl1pPr>
          </a:lstStyle>
          <a:p>
            <a:pPr>
              <a:defRPr/>
            </a:pPr>
            <a:fld id="{1F8EE9FF-32EC-4373-91E5-859D5A55CEF1}" type="datetime1">
              <a:rPr lang="en-US" smtClean="0">
                <a:solidFill>
                  <a:srgbClr val="000000"/>
                </a:solidFill>
              </a:rPr>
              <a:t>4/26/2017</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5959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FD707EC-C782-44A9-8AC2-80FD96B1C824}" type="datetime1">
              <a:rPr lang="en-US" smtClean="0"/>
              <a:t>4/26/2017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11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8FDF2EE0-C565-4D9F-8510-71E42D1C0719}" type="datetime1">
              <a:rPr lang="en-US" smtClean="0"/>
              <a:t>4/26/2017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201F2E31-E3D0-4B16-B0E9-A4CB55082855}" type="datetime1">
              <a:rPr lang="en-US" smtClean="0"/>
              <a:t>4/26/2017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325CD47B-CACC-446E-825D-BAE4FE872083}" type="datetime1">
              <a:rPr lang="en-US" smtClean="0"/>
              <a:t>4/26/2017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761BF74-9465-4B48-B419-42F800DB9FB4}" type="datetime1">
              <a:rPr lang="en-US" smtClean="0"/>
              <a:t>4/26/2017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0384F22-161A-4499-AC2A-000FE95E2D28}" type="datetime1">
              <a:rPr lang="en-US" smtClean="0"/>
              <a:t>4/26/2017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609E323-AB01-4D23-9B2C-8BA617F17E3A}" type="datetime1">
              <a:rPr lang="en-US" smtClean="0"/>
              <a:t>4/26/2017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1188" y="15573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ea typeface="ＭＳ Ｐゴシック" pitchFamily="34" charset="-128"/>
              </a:defRPr>
            </a:lvl1pPr>
          </a:lstStyle>
          <a:p>
            <a:pPr>
              <a:defRPr/>
            </a:pPr>
            <a:fld id="{A04B2BD3-F8F3-4A38-94A5-26FD4ED0F515}" type="datetime1">
              <a:rPr lang="en-US" smtClean="0"/>
              <a:t>4/26/2017</a:t>
            </a:fld>
            <a:endParaRPr lang="en-US" dirty="0"/>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ea typeface="ＭＳ Ｐゴシック" pitchFamily="34" charset="-128"/>
              </a:defRPr>
            </a:lvl1pPr>
          </a:lstStyle>
          <a:p>
            <a:pPr>
              <a:defRPr/>
            </a:pPr>
            <a:endParaRPr lang="en-US" dirty="0"/>
          </a:p>
        </p:txBody>
      </p:sp>
      <p:pic>
        <p:nvPicPr>
          <p:cNvPr id="1030" name="Picture 11" descr="slide2_nu.jpg"/>
          <p:cNvPicPr>
            <a:picLocks noChangeAspect="1"/>
          </p:cNvPicPr>
          <p:nvPr/>
        </p:nvPicPr>
        <p:blipFill>
          <a:blip r:embed="rId15"/>
          <a:srcRect/>
          <a:stretch>
            <a:fillRect/>
          </a:stretch>
        </p:blipFill>
        <p:spPr bwMode="auto">
          <a:xfrm>
            <a:off x="3175" y="0"/>
            <a:ext cx="914082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1188"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latin typeface="Arial" charset="0"/>
                <a:ea typeface="ＭＳ Ｐゴシック" pitchFamily="34" charset="-128"/>
                <a:cs typeface="+mn-cs"/>
              </a:defRPr>
            </a:lvl1pPr>
          </a:lstStyle>
          <a:p>
            <a:pPr>
              <a:defRPr/>
            </a:pPr>
            <a:fld id="{15C3D528-0325-4DD5-8C48-81397DF12DCA}" type="datetime1">
              <a:rPr lang="en-US" smtClean="0">
                <a:solidFill>
                  <a:srgbClr val="000000"/>
                </a:solidFill>
              </a:rPr>
              <a:t>4/26/2017</a:t>
            </a:fld>
            <a:endParaRPr lang="en-US">
              <a:solidFill>
                <a:srgbClr val="000000"/>
              </a:solidFill>
            </a:endParaRPr>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atin typeface="Arial" charset="0"/>
                <a:ea typeface="ＭＳ Ｐゴシック" pitchFamily="34" charset="-128"/>
                <a:cs typeface="+mn-cs"/>
              </a:defRPr>
            </a:lvl1pPr>
          </a:lstStyle>
          <a:p>
            <a:pPr>
              <a:defRPr/>
            </a:pPr>
            <a:endParaRPr lang="en-US">
              <a:solidFill>
                <a:srgbClr val="000000"/>
              </a:solidFill>
            </a:endParaRPr>
          </a:p>
        </p:txBody>
      </p:sp>
      <p:pic>
        <p:nvPicPr>
          <p:cNvPr id="1030" name="Picture 11" descr="slide2_nu.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3175"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004167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H:\doc\Public Service\main.jpg"/>
          <p:cNvPicPr>
            <a:picLocks noChangeAspect="1" noChangeArrowheads="1"/>
          </p:cNvPicPr>
          <p:nvPr/>
        </p:nvPicPr>
        <p:blipFill>
          <a:blip r:embed="rId2"/>
          <a:srcRect/>
          <a:stretch>
            <a:fillRect/>
          </a:stretch>
        </p:blipFill>
        <p:spPr bwMode="auto">
          <a:xfrm>
            <a:off x="-19050" y="-19050"/>
            <a:ext cx="9163050" cy="6877050"/>
          </a:xfrm>
          <a:prstGeom prst="rect">
            <a:avLst/>
          </a:prstGeom>
          <a:noFill/>
          <a:ln w="9525">
            <a:noFill/>
            <a:miter lim="800000"/>
            <a:headEnd/>
            <a:tailEnd/>
          </a:ln>
        </p:spPr>
      </p:pic>
      <p:sp>
        <p:nvSpPr>
          <p:cNvPr id="2052" name="Subtitle 14"/>
          <p:cNvSpPr>
            <a:spLocks/>
          </p:cNvSpPr>
          <p:nvPr/>
        </p:nvSpPr>
        <p:spPr bwMode="auto">
          <a:xfrm>
            <a:off x="179512" y="2636912"/>
            <a:ext cx="8784976" cy="3888432"/>
          </a:xfrm>
          <a:prstGeom prst="rect">
            <a:avLst/>
          </a:prstGeom>
          <a:noFill/>
          <a:ln w="9525">
            <a:noFill/>
            <a:miter lim="800000"/>
            <a:headEnd/>
            <a:tailEnd/>
          </a:ln>
        </p:spPr>
        <p:txBody>
          <a:bodyPr/>
          <a:lstStyle/>
          <a:p>
            <a:pPr>
              <a:spcBef>
                <a:spcPts val="0"/>
              </a:spcBef>
            </a:pPr>
            <a:r>
              <a:rPr lang="en-ZA" sz="4000" dirty="0" smtClean="0">
                <a:solidFill>
                  <a:srgbClr val="800000"/>
                </a:solidFill>
                <a:latin typeface="Berlin Sans FB" panose="020E0602020502020306" pitchFamily="34" charset="0"/>
                <a:cs typeface="Aharoni" pitchFamily="2" charset="-79"/>
              </a:rPr>
              <a:t>PUBLIC SERVICE COMMISSION</a:t>
            </a:r>
          </a:p>
          <a:p>
            <a:pPr>
              <a:spcBef>
                <a:spcPts val="0"/>
              </a:spcBef>
            </a:pPr>
            <a:endParaRPr lang="en-ZA" sz="1600" dirty="0" smtClean="0">
              <a:solidFill>
                <a:srgbClr val="006666"/>
              </a:solidFill>
              <a:latin typeface="Berlin Sans FB" panose="020E0602020502020306" pitchFamily="34" charset="0"/>
              <a:cs typeface="Aharoni" pitchFamily="2" charset="-79"/>
            </a:endParaRPr>
          </a:p>
          <a:p>
            <a:pPr>
              <a:spcBef>
                <a:spcPts val="0"/>
              </a:spcBef>
            </a:pPr>
            <a:r>
              <a:rPr lang="en-US" dirty="0" smtClean="0">
                <a:solidFill>
                  <a:srgbClr val="306A72"/>
                </a:solidFill>
                <a:latin typeface="Berlin Sans FB" panose="020E0602020502020306" pitchFamily="34" charset="0"/>
              </a:rPr>
              <a:t>ANNUAL PERFORMANCE PLAN FOR THE 2017/18 FINANCIAL YEAR</a:t>
            </a:r>
          </a:p>
          <a:p>
            <a:pPr>
              <a:spcBef>
                <a:spcPts val="0"/>
              </a:spcBef>
            </a:pPr>
            <a:endParaRPr lang="en-US" dirty="0" smtClean="0">
              <a:solidFill>
                <a:srgbClr val="306A72"/>
              </a:solidFill>
              <a:latin typeface="Berlin Sans FB" panose="020E0602020502020306" pitchFamily="34" charset="0"/>
              <a:cs typeface="Aharoni" pitchFamily="2" charset="-79"/>
            </a:endParaRPr>
          </a:p>
          <a:p>
            <a:pPr>
              <a:spcBef>
                <a:spcPts val="0"/>
              </a:spcBef>
            </a:pPr>
            <a:r>
              <a:rPr lang="en-US" sz="2400" dirty="0">
                <a:solidFill>
                  <a:srgbClr val="800000"/>
                </a:solidFill>
                <a:latin typeface="Berlin Sans FB" panose="020E0602020502020306" pitchFamily="34" charset="0"/>
                <a:cs typeface="Aharoni" pitchFamily="2" charset="-79"/>
              </a:rPr>
              <a:t>Presentation to the Portfolio Committee on Public Service and Administration as well as Monitoring and Evaluation</a:t>
            </a:r>
          </a:p>
          <a:p>
            <a:pPr>
              <a:spcBef>
                <a:spcPts val="0"/>
              </a:spcBef>
            </a:pPr>
            <a:r>
              <a:rPr lang="en-US" dirty="0" smtClean="0">
                <a:solidFill>
                  <a:srgbClr val="800000"/>
                </a:solidFill>
                <a:latin typeface="Berlin Sans FB" panose="020E0602020502020306" pitchFamily="34" charset="0"/>
                <a:cs typeface="Aharoni" pitchFamily="2" charset="-79"/>
              </a:rPr>
              <a:t>3 May 2017</a:t>
            </a:r>
            <a:endParaRPr lang="en-GB" dirty="0" smtClean="0">
              <a:solidFill>
                <a:srgbClr val="800000"/>
              </a:solidFill>
              <a:latin typeface="Berlin Sans FB" panose="020E0602020502020306" pitchFamily="34" charset="0"/>
            </a:endParaRPr>
          </a:p>
          <a:p>
            <a:pPr>
              <a:spcBef>
                <a:spcPts val="0"/>
              </a:spcBef>
            </a:pPr>
            <a:r>
              <a:rPr lang="en-GB" dirty="0">
                <a:solidFill>
                  <a:srgbClr val="800000"/>
                </a:solidFill>
                <a:latin typeface="Berlin Sans FB" panose="020E0602020502020306" pitchFamily="34" charset="0"/>
                <a:cs typeface="Aharoni" pitchFamily="2" charset="-79"/>
              </a:rPr>
              <a:t> </a:t>
            </a:r>
            <a:endParaRPr lang="en-ZA" dirty="0">
              <a:solidFill>
                <a:srgbClr val="800000"/>
              </a:solidFill>
              <a:latin typeface="Berlin Sans FB" panose="020E0602020502020306" pitchFamily="34" charset="0"/>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0466" y="650579"/>
            <a:ext cx="8579296" cy="720080"/>
          </a:xfrm>
        </p:spPr>
        <p:txBody>
          <a:bodyPr/>
          <a:lstStyle/>
          <a:p>
            <a:pPr lvl="0">
              <a:lnSpc>
                <a:spcPct val="80000"/>
              </a:lnSpc>
            </a:pPr>
            <a:r>
              <a:rPr lang="en-US" sz="3200" b="1" dirty="0">
                <a:solidFill>
                  <a:srgbClr val="993300"/>
                </a:solidFill>
                <a:latin typeface="Berlin Sans FB Demi" pitchFamily="34" charset="0"/>
              </a:rPr>
              <a:t>OVERVIEW </a:t>
            </a:r>
            <a:r>
              <a:rPr lang="en-US" sz="3200" b="1" dirty="0" smtClean="0">
                <a:solidFill>
                  <a:srgbClr val="993300"/>
                </a:solidFill>
                <a:latin typeface="Berlin Sans FB Demi" pitchFamily="34" charset="0"/>
              </a:rPr>
              <a:t>OF KEY 2016/17 ACHIEVEMENTS</a:t>
            </a:r>
            <a:endParaRPr lang="en-US" sz="3200" dirty="0">
              <a:solidFill>
                <a:srgbClr val="993300"/>
              </a:solidFill>
              <a:latin typeface="Berlin Sans FB Demi" pitchFamily="34" charset="0"/>
            </a:endParaRPr>
          </a:p>
        </p:txBody>
      </p:sp>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10</a:t>
            </a:fld>
            <a:endParaRPr lang="en-US" sz="1400" b="0" dirty="0"/>
          </a:p>
        </p:txBody>
      </p:sp>
      <p:sp>
        <p:nvSpPr>
          <p:cNvPr id="7" name="Rectangle 6"/>
          <p:cNvSpPr/>
          <p:nvPr/>
        </p:nvSpPr>
        <p:spPr>
          <a:xfrm>
            <a:off x="291479" y="1370659"/>
            <a:ext cx="8208912" cy="1200329"/>
          </a:xfrm>
          <a:prstGeom prst="rect">
            <a:avLst/>
          </a:prstGeom>
        </p:spPr>
        <p:txBody>
          <a:bodyPr wrap="square">
            <a:spAutoFit/>
          </a:bodyPr>
          <a:lstStyle/>
          <a:p>
            <a:pPr marL="285750" marR="0" indent="-285750" algn="just">
              <a:spcBef>
                <a:spcPts val="0"/>
              </a:spcBef>
              <a:spcAft>
                <a:spcPts val="0"/>
              </a:spcAft>
              <a:buFont typeface="Arial" panose="020B0604020202020204" pitchFamily="34" charset="0"/>
              <a:buChar char="•"/>
            </a:pPr>
            <a:r>
              <a:rPr lang="en-US" sz="1800" b="0" dirty="0" smtClean="0">
                <a:latin typeface="Arial" panose="020B0604020202020204" pitchFamily="34" charset="0"/>
                <a:ea typeface="Times New Roman" panose="02020603050405020304" pitchFamily="18" charset="0"/>
              </a:rPr>
              <a:t>The PSC’s unaudited performance </a:t>
            </a:r>
            <a:r>
              <a:rPr lang="en-US" sz="1800" b="0" dirty="0">
                <a:latin typeface="Arial" panose="020B0604020202020204" pitchFamily="34" charset="0"/>
                <a:ea typeface="Times New Roman" panose="02020603050405020304" pitchFamily="18" charset="0"/>
              </a:rPr>
              <a:t>against its 2016/17 </a:t>
            </a:r>
            <a:r>
              <a:rPr lang="en-US" sz="1800" b="0" dirty="0" smtClean="0">
                <a:latin typeface="Arial" panose="020B0604020202020204" pitchFamily="34" charset="0"/>
                <a:ea typeface="Times New Roman" panose="02020603050405020304" pitchFamily="18" charset="0"/>
              </a:rPr>
              <a:t>Operational Plan targets </a:t>
            </a:r>
            <a:r>
              <a:rPr lang="en-US" sz="1800" b="0" dirty="0">
                <a:latin typeface="Arial" panose="020B0604020202020204" pitchFamily="34" charset="0"/>
                <a:ea typeface="Times New Roman" panose="02020603050405020304" pitchFamily="18" charset="0"/>
              </a:rPr>
              <a:t>indicates </a:t>
            </a:r>
            <a:r>
              <a:rPr lang="en-US" sz="1800" b="0" dirty="0" smtClean="0">
                <a:latin typeface="Arial" panose="020B0604020202020204" pitchFamily="34" charset="0"/>
                <a:ea typeface="Times New Roman" panose="02020603050405020304" pitchFamily="18" charset="0"/>
              </a:rPr>
              <a:t>that 96% of its targets were </a:t>
            </a:r>
            <a:r>
              <a:rPr lang="en-US" sz="1800" b="0" dirty="0">
                <a:latin typeface="Arial" panose="020B0604020202020204" pitchFamily="34" charset="0"/>
                <a:ea typeface="Times New Roman" panose="02020603050405020304" pitchFamily="18" charset="0"/>
              </a:rPr>
              <a:t>achieved.</a:t>
            </a:r>
          </a:p>
          <a:p>
            <a:pPr marL="285750" marR="0" indent="-285750" algn="just">
              <a:spcBef>
                <a:spcPts val="0"/>
              </a:spcBef>
              <a:spcAft>
                <a:spcPts val="0"/>
              </a:spcAft>
              <a:buFont typeface="Arial" panose="020B0604020202020204" pitchFamily="34" charset="0"/>
              <a:buChar char="•"/>
            </a:pPr>
            <a:r>
              <a:rPr lang="en-US" sz="1800" b="0" dirty="0" smtClean="0">
                <a:latin typeface="Arial" panose="020B0604020202020204" pitchFamily="34" charset="0"/>
                <a:ea typeface="Times New Roman" panose="02020603050405020304" pitchFamily="18" charset="0"/>
              </a:rPr>
              <a:t>Progress </a:t>
            </a:r>
            <a:r>
              <a:rPr lang="en-US" sz="1800" b="0" dirty="0">
                <a:latin typeface="Arial" panose="020B0604020202020204" pitchFamily="34" charset="0"/>
                <a:ea typeface="Times New Roman" panose="02020603050405020304" pitchFamily="18" charset="0"/>
              </a:rPr>
              <a:t>against the 2016/17 annual targets will be provided in the Annual Report to be tabled in Parliament in September 2017.</a:t>
            </a:r>
          </a:p>
        </p:txBody>
      </p:sp>
      <p:grpSp>
        <p:nvGrpSpPr>
          <p:cNvPr id="3" name="Group 2"/>
          <p:cNvGrpSpPr/>
          <p:nvPr/>
        </p:nvGrpSpPr>
        <p:grpSpPr>
          <a:xfrm>
            <a:off x="95801" y="2780928"/>
            <a:ext cx="8850615" cy="3390882"/>
            <a:chOff x="606914" y="3487649"/>
            <a:chExt cx="8850615" cy="2560452"/>
          </a:xfrm>
        </p:grpSpPr>
        <p:graphicFrame>
          <p:nvGraphicFramePr>
            <p:cNvPr id="10" name="Chart 9"/>
            <p:cNvGraphicFramePr>
              <a:graphicFrameLocks/>
            </p:cNvGraphicFramePr>
            <p:nvPr>
              <p:extLst/>
            </p:nvPr>
          </p:nvGraphicFramePr>
          <p:xfrm>
            <a:off x="1032593" y="3487649"/>
            <a:ext cx="8424936" cy="256045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rot="16200000">
              <a:off x="215516" y="4324454"/>
              <a:ext cx="1152128" cy="369332"/>
            </a:xfrm>
            <a:prstGeom prst="rect">
              <a:avLst/>
            </a:prstGeom>
            <a:noFill/>
          </p:spPr>
          <p:txBody>
            <a:bodyPr wrap="square" rtlCol="0">
              <a:spAutoFit/>
            </a:bodyPr>
            <a:lstStyle/>
            <a:p>
              <a:r>
                <a:rPr lang="en-US" sz="1800" b="0" dirty="0" smtClean="0"/>
                <a:t>Million</a:t>
              </a:r>
              <a:endParaRPr lang="en-US" sz="1800" b="0" dirty="0"/>
            </a:p>
          </p:txBody>
        </p:sp>
      </p:grpSp>
    </p:spTree>
    <p:extLst>
      <p:ext uri="{BB962C8B-B14F-4D97-AF65-F5344CB8AC3E}">
        <p14:creationId xmlns:p14="http://schemas.microsoft.com/office/powerpoint/2010/main" val="280907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18356" y="476672"/>
            <a:ext cx="8579296" cy="720080"/>
          </a:xfrm>
        </p:spPr>
        <p:txBody>
          <a:bodyPr/>
          <a:lstStyle/>
          <a:p>
            <a:pPr lvl="0"/>
            <a:r>
              <a:rPr lang="en-US" sz="3200" b="1" dirty="0">
                <a:solidFill>
                  <a:srgbClr val="993300"/>
                </a:solidFill>
                <a:latin typeface="Berlin Sans FB Demi" pitchFamily="34" charset="0"/>
              </a:rPr>
              <a:t>KEY 2016/17 ACHIEVEMENTS</a:t>
            </a:r>
            <a:endParaRPr lang="en-US" sz="3200" dirty="0">
              <a:solidFill>
                <a:srgbClr val="993300"/>
              </a:solidFill>
              <a:latin typeface="Berlin Sans FB Demi" pitchFamily="34" charset="0"/>
            </a:endParaRPr>
          </a:p>
        </p:txBody>
      </p:sp>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11</a:t>
            </a:fld>
            <a:endParaRPr lang="en-US" sz="1400" b="0" dirty="0"/>
          </a:p>
        </p:txBody>
      </p:sp>
      <p:graphicFrame>
        <p:nvGraphicFramePr>
          <p:cNvPr id="9" name="Content Placeholder 7"/>
          <p:cNvGraphicFramePr>
            <a:graphicFrameLocks/>
          </p:cNvGraphicFramePr>
          <p:nvPr>
            <p:extLst>
              <p:ext uri="{D42A27DB-BD31-4B8C-83A1-F6EECF244321}">
                <p14:modId xmlns:p14="http://schemas.microsoft.com/office/powerpoint/2010/main" val="2615558257"/>
              </p:ext>
            </p:extLst>
          </p:nvPr>
        </p:nvGraphicFramePr>
        <p:xfrm>
          <a:off x="467544" y="1235747"/>
          <a:ext cx="8280920" cy="4779313"/>
        </p:xfrm>
        <a:graphic>
          <a:graphicData uri="http://schemas.openxmlformats.org/drawingml/2006/table">
            <a:tbl>
              <a:tblPr firstRow="1" bandRow="1">
                <a:tableStyleId>{5C22544A-7EE6-4342-B048-85BDC9FD1C3A}</a:tableStyleId>
              </a:tblPr>
              <a:tblGrid>
                <a:gridCol w="1773422">
                  <a:extLst>
                    <a:ext uri="{9D8B030D-6E8A-4147-A177-3AD203B41FA5}">
                      <a16:colId xmlns:a16="http://schemas.microsoft.com/office/drawing/2014/main" val="20000"/>
                    </a:ext>
                  </a:extLst>
                </a:gridCol>
                <a:gridCol w="6507498">
                  <a:extLst>
                    <a:ext uri="{9D8B030D-6E8A-4147-A177-3AD203B41FA5}">
                      <a16:colId xmlns:a16="http://schemas.microsoft.com/office/drawing/2014/main" val="20001"/>
                    </a:ext>
                  </a:extLst>
                </a:gridCol>
              </a:tblGrid>
              <a:tr h="349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PROGRAMME</a:t>
                      </a:r>
                    </a:p>
                  </a:txBody>
                  <a:tcPr>
                    <a:solidFill>
                      <a:schemeClr val="accent5">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KEY ACHIEVEMENTS</a:t>
                      </a:r>
                    </a:p>
                  </a:txBody>
                  <a:tcPr>
                    <a:solidFill>
                      <a:schemeClr val="accent5">
                        <a:lumMod val="50000"/>
                      </a:schemeClr>
                    </a:solidFill>
                  </a:tcPr>
                </a:tc>
                <a:extLst>
                  <a:ext uri="{0D108BD9-81ED-4DB2-BD59-A6C34878D82A}">
                    <a16:rowId xmlns:a16="http://schemas.microsoft.com/office/drawing/2014/main" val="10000"/>
                  </a:ext>
                </a:extLst>
              </a:tr>
              <a:tr h="1922816">
                <a:tc>
                  <a:txBody>
                    <a:bodyPr/>
                    <a:lstStyle/>
                    <a:p>
                      <a:pPr>
                        <a:lnSpc>
                          <a:spcPct val="100000"/>
                        </a:lnSpc>
                        <a:spcBef>
                          <a:spcPts val="0"/>
                        </a:spcBef>
                        <a:spcAft>
                          <a:spcPts val="0"/>
                        </a:spcAft>
                      </a:pPr>
                      <a:r>
                        <a:rPr lang="en-ZA" sz="1800" b="0" dirty="0" smtClean="0">
                          <a:solidFill>
                            <a:schemeClr val="tx1"/>
                          </a:solidFill>
                          <a:latin typeface="+mn-lt"/>
                        </a:rPr>
                        <a:t>Programme 1:</a:t>
                      </a:r>
                      <a:r>
                        <a:rPr lang="en-ZA" sz="1800" b="0" baseline="0" dirty="0" smtClean="0">
                          <a:solidFill>
                            <a:schemeClr val="tx1"/>
                          </a:solidFill>
                          <a:latin typeface="+mn-lt"/>
                        </a:rPr>
                        <a:t> Administration</a:t>
                      </a:r>
                      <a:endParaRPr lang="en-ZA" sz="1800" b="0" dirty="0" smtClean="0">
                        <a:solidFill>
                          <a:schemeClr val="tx1"/>
                        </a:solidFill>
                        <a:latin typeface="+mn-lt"/>
                      </a:endParaRPr>
                    </a:p>
                  </a:txBody>
                  <a:tcPr/>
                </a:tc>
                <a:tc>
                  <a:txBody>
                    <a:bodyPr/>
                    <a:lstStyle/>
                    <a:p>
                      <a:pPr marL="285750" indent="-285750">
                        <a:lnSpc>
                          <a:spcPct val="100000"/>
                        </a:lnSpc>
                        <a:spcBef>
                          <a:spcPts val="0"/>
                        </a:spcBef>
                        <a:spcAft>
                          <a:spcPts val="0"/>
                        </a:spcAft>
                        <a:buFont typeface="Arial" panose="020B0604020202020204" pitchFamily="34" charset="0"/>
                        <a:buChar char="•"/>
                      </a:pPr>
                      <a:r>
                        <a:rPr lang="en-US" sz="1800" b="0" dirty="0" smtClean="0">
                          <a:solidFill>
                            <a:schemeClr val="tx1"/>
                          </a:solidFill>
                          <a:latin typeface="+mn-lt"/>
                        </a:rPr>
                        <a:t>As at 31 March 2017, preliminary percentage spending on expenditure was 99.93%</a:t>
                      </a:r>
                    </a:p>
                    <a:p>
                      <a:pPr marL="285750" indent="-285750">
                        <a:lnSpc>
                          <a:spcPct val="100000"/>
                        </a:lnSpc>
                        <a:spcBef>
                          <a:spcPts val="0"/>
                        </a:spcBef>
                        <a:spcAft>
                          <a:spcPts val="0"/>
                        </a:spcAft>
                        <a:buFont typeface="Arial" panose="020B0604020202020204" pitchFamily="34" charset="0"/>
                        <a:buChar char="•"/>
                      </a:pPr>
                      <a:r>
                        <a:rPr lang="en-US" sz="1800" b="0" dirty="0" smtClean="0">
                          <a:solidFill>
                            <a:schemeClr val="tx1"/>
                          </a:solidFill>
                          <a:latin typeface="+mn-lt"/>
                        </a:rPr>
                        <a:t>6 People with Disabilities</a:t>
                      </a:r>
                      <a:r>
                        <a:rPr lang="en-US" sz="1800" b="0" baseline="0" dirty="0" smtClean="0">
                          <a:solidFill>
                            <a:schemeClr val="tx1"/>
                          </a:solidFill>
                          <a:latin typeface="+mn-lt"/>
                        </a:rPr>
                        <a:t> were employed, </a:t>
                      </a:r>
                      <a:r>
                        <a:rPr lang="en-US" sz="1800" b="0" dirty="0" smtClean="0">
                          <a:solidFill>
                            <a:schemeClr val="tx1"/>
                          </a:solidFill>
                          <a:latin typeface="+mn-lt"/>
                        </a:rPr>
                        <a:t>which translated to 2.32% of the total staff establishment</a:t>
                      </a:r>
                    </a:p>
                    <a:p>
                      <a:pPr marL="285750" indent="-285750">
                        <a:lnSpc>
                          <a:spcPct val="100000"/>
                        </a:lnSpc>
                        <a:spcBef>
                          <a:spcPts val="0"/>
                        </a:spcBef>
                        <a:spcAft>
                          <a:spcPts val="0"/>
                        </a:spcAft>
                        <a:buFont typeface="Arial" panose="020B0604020202020204" pitchFamily="34" charset="0"/>
                        <a:buChar char="•"/>
                      </a:pPr>
                      <a:r>
                        <a:rPr lang="en-US" sz="1800" b="0" dirty="0" smtClean="0">
                          <a:solidFill>
                            <a:schemeClr val="tx1"/>
                          </a:solidFill>
                          <a:latin typeface="+mn-lt"/>
                        </a:rPr>
                        <a:t>22 of 44 filled posts at SMS level were women, which translated to 50% of the total staff establishment at SMS level</a:t>
                      </a:r>
                    </a:p>
                  </a:txBody>
                  <a:tcPr/>
                </a:tc>
                <a:extLst>
                  <a:ext uri="{0D108BD9-81ED-4DB2-BD59-A6C34878D82A}">
                    <a16:rowId xmlns:a16="http://schemas.microsoft.com/office/drawing/2014/main" val="10001"/>
                  </a:ext>
                </a:extLst>
              </a:tr>
              <a:tr h="2401873">
                <a:tc>
                  <a:txBody>
                    <a:bodyPr/>
                    <a:lstStyle/>
                    <a:p>
                      <a:pPr>
                        <a:lnSpc>
                          <a:spcPct val="100000"/>
                        </a:lnSpc>
                        <a:spcBef>
                          <a:spcPts val="0"/>
                        </a:spcBef>
                        <a:spcAft>
                          <a:spcPts val="0"/>
                        </a:spcAft>
                      </a:pPr>
                      <a:r>
                        <a:rPr lang="en-ZA" sz="1800" b="0" dirty="0" smtClean="0">
                          <a:solidFill>
                            <a:schemeClr val="tx1"/>
                          </a:solidFill>
                          <a:latin typeface="+mn-lt"/>
                        </a:rPr>
                        <a:t>Programme 2: LMP</a:t>
                      </a:r>
                      <a:endParaRPr lang="en-ZA" sz="1800" b="0" dirty="0">
                        <a:solidFill>
                          <a:schemeClr val="tx1"/>
                        </a:solidFill>
                        <a:latin typeface="+mn-lt"/>
                      </a:endParaRPr>
                    </a:p>
                  </a:txBody>
                  <a:tcPr/>
                </a:tc>
                <a:tc>
                  <a:txBody>
                    <a:bodyPr/>
                    <a:lstStyle/>
                    <a:p>
                      <a:pPr marL="285750" indent="-285750">
                        <a:lnSpc>
                          <a:spcPct val="100000"/>
                        </a:lnSpc>
                        <a:spcBef>
                          <a:spcPts val="0"/>
                        </a:spcBef>
                        <a:spcAft>
                          <a:spcPts val="0"/>
                        </a:spcAft>
                        <a:buFont typeface="Arial" panose="020B0604020202020204" pitchFamily="34" charset="0"/>
                        <a:buChar char="•"/>
                      </a:pPr>
                      <a:r>
                        <a:rPr lang="en-US" sz="1800" b="0" dirty="0" smtClean="0">
                          <a:solidFill>
                            <a:schemeClr val="tx1"/>
                          </a:solidFill>
                          <a:latin typeface="+mn-lt"/>
                        </a:rPr>
                        <a:t>In total 709 grievances were registered on the PSC database as at 31 March 2017. Of the 709 cases, 615 (87%) were concluded and 94 (13%) were pending.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smtClean="0">
                          <a:effectLst/>
                          <a:latin typeface="+mn-lt"/>
                        </a:rPr>
                        <a:t>Two technical</a:t>
                      </a:r>
                      <a:r>
                        <a:rPr lang="en-GB" sz="1800" baseline="0" dirty="0" smtClean="0">
                          <a:effectLst/>
                          <a:latin typeface="+mn-lt"/>
                        </a:rPr>
                        <a:t> briefs </a:t>
                      </a:r>
                      <a:r>
                        <a:rPr lang="en-GB" sz="1800" dirty="0" smtClean="0">
                          <a:effectLst/>
                          <a:latin typeface="+mn-lt"/>
                        </a:rPr>
                        <a:t>on departmental grievance resolution and two </a:t>
                      </a:r>
                      <a:r>
                        <a:rPr lang="en-GB" sz="1800" kern="1200" dirty="0" smtClean="0">
                          <a:solidFill>
                            <a:schemeClr val="dk1"/>
                          </a:solidFill>
                          <a:effectLst/>
                          <a:latin typeface="+mn-lt"/>
                          <a:ea typeface="+mn-ea"/>
                          <a:cs typeface="+mn-cs"/>
                        </a:rPr>
                        <a:t>communiqués</a:t>
                      </a:r>
                      <a:r>
                        <a:rPr lang="en-GB" sz="1800" kern="1200" baseline="0" dirty="0" smtClean="0">
                          <a:solidFill>
                            <a:schemeClr val="dk1"/>
                          </a:solidFill>
                          <a:effectLst/>
                          <a:latin typeface="+mn-lt"/>
                          <a:ea typeface="+mn-ea"/>
                          <a:cs typeface="+mn-cs"/>
                        </a:rPr>
                        <a:t> on topical issues emanating from grievances </a:t>
                      </a:r>
                      <a:r>
                        <a:rPr lang="en-GB" sz="1800" dirty="0" smtClean="0">
                          <a:effectLst/>
                          <a:latin typeface="+mn-lt"/>
                        </a:rPr>
                        <a:t>were produced</a:t>
                      </a:r>
                      <a:endParaRPr lang="en-US" sz="1800" dirty="0" smtClean="0">
                        <a:effectLst/>
                        <a:latin typeface="+mn-lt"/>
                        <a:ea typeface="Times New Roman" panose="02020603050405020304" pitchFamily="18" charset="0"/>
                        <a:cs typeface="Times New Roman" panose="02020603050405020304" pitchFamily="18" charset="0"/>
                      </a:endParaRPr>
                    </a:p>
                    <a:p>
                      <a:pPr marL="285750" indent="-285750">
                        <a:lnSpc>
                          <a:spcPct val="100000"/>
                        </a:lnSpc>
                        <a:spcBef>
                          <a:spcPts val="0"/>
                        </a:spcBef>
                        <a:spcAft>
                          <a:spcPts val="0"/>
                        </a:spcAft>
                        <a:buFont typeface="Arial" panose="020B0604020202020204" pitchFamily="34" charset="0"/>
                        <a:buChar char="•"/>
                      </a:pPr>
                      <a:r>
                        <a:rPr lang="en-US" sz="1800" b="0" dirty="0" smtClean="0">
                          <a:solidFill>
                            <a:schemeClr val="tx1"/>
                          </a:solidFill>
                          <a:latin typeface="+mn-lt"/>
                        </a:rPr>
                        <a:t>A Factsheet on monitoring the career incidents of </a:t>
                      </a:r>
                      <a:r>
                        <a:rPr lang="en-US" sz="1800" b="0" dirty="0" err="1" smtClean="0">
                          <a:solidFill>
                            <a:schemeClr val="tx1"/>
                          </a:solidFill>
                          <a:latin typeface="+mn-lt"/>
                        </a:rPr>
                        <a:t>HoDs</a:t>
                      </a:r>
                      <a:r>
                        <a:rPr lang="en-US" sz="1800" b="0" baseline="0" dirty="0" smtClean="0">
                          <a:solidFill>
                            <a:schemeClr val="tx1"/>
                          </a:solidFill>
                          <a:latin typeface="+mn-lt"/>
                        </a:rPr>
                        <a:t> was produced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5029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13184" y="620688"/>
            <a:ext cx="8579296" cy="720080"/>
          </a:xfrm>
        </p:spPr>
        <p:txBody>
          <a:bodyPr/>
          <a:lstStyle/>
          <a:p>
            <a:pPr lvl="0"/>
            <a:r>
              <a:rPr lang="en-US" sz="3200" b="1" dirty="0">
                <a:solidFill>
                  <a:srgbClr val="993300"/>
                </a:solidFill>
                <a:latin typeface="Berlin Sans FB Demi" pitchFamily="34" charset="0"/>
              </a:rPr>
              <a:t>KEY 2016/17 </a:t>
            </a:r>
            <a:r>
              <a:rPr lang="en-US" sz="3200" b="1" dirty="0" smtClean="0">
                <a:solidFill>
                  <a:srgbClr val="993300"/>
                </a:solidFill>
                <a:latin typeface="Berlin Sans FB Demi" pitchFamily="34" charset="0"/>
              </a:rPr>
              <a:t>ACHIEVEMENTS (2)</a:t>
            </a:r>
            <a:endParaRPr lang="en-US" sz="3200" dirty="0">
              <a:solidFill>
                <a:srgbClr val="993300"/>
              </a:solidFill>
              <a:latin typeface="Berlin Sans FB Demi" pitchFamily="34" charset="0"/>
            </a:endParaRPr>
          </a:p>
        </p:txBody>
      </p:sp>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12</a:t>
            </a:fld>
            <a:endParaRPr lang="en-US" sz="1400" b="0" dirty="0"/>
          </a:p>
        </p:txBody>
      </p:sp>
      <p:graphicFrame>
        <p:nvGraphicFramePr>
          <p:cNvPr id="9" name="Content Placeholder 7"/>
          <p:cNvGraphicFramePr>
            <a:graphicFrameLocks/>
          </p:cNvGraphicFramePr>
          <p:nvPr>
            <p:extLst>
              <p:ext uri="{D42A27DB-BD31-4B8C-83A1-F6EECF244321}">
                <p14:modId xmlns:p14="http://schemas.microsoft.com/office/powerpoint/2010/main" val="2085870194"/>
              </p:ext>
            </p:extLst>
          </p:nvPr>
        </p:nvGraphicFramePr>
        <p:xfrm>
          <a:off x="467544" y="1340769"/>
          <a:ext cx="8280920" cy="4873752"/>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329913">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PROGRAMME</a:t>
                      </a:r>
                    </a:p>
                  </a:txBody>
                  <a:tcPr>
                    <a:solidFill>
                      <a:schemeClr val="accent5">
                        <a:lumMod val="50000"/>
                      </a:schemeClr>
                    </a:solid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KEY ACHIEVEMENTS</a:t>
                      </a:r>
                    </a:p>
                  </a:txBody>
                  <a:tcPr>
                    <a:solidFill>
                      <a:schemeClr val="accent5">
                        <a:lumMod val="50000"/>
                      </a:schemeClr>
                    </a:solidFill>
                  </a:tcPr>
                </a:tc>
                <a:extLst>
                  <a:ext uri="{0D108BD9-81ED-4DB2-BD59-A6C34878D82A}">
                    <a16:rowId xmlns:a16="http://schemas.microsoft.com/office/drawing/2014/main" val="10000"/>
                  </a:ext>
                </a:extLst>
              </a:tr>
              <a:tr h="4422614">
                <a:tc>
                  <a:txBody>
                    <a:bodyPr/>
                    <a:lstStyle/>
                    <a:p>
                      <a:pPr>
                        <a:lnSpc>
                          <a:spcPct val="90000"/>
                        </a:lnSpc>
                      </a:pPr>
                      <a:r>
                        <a:rPr lang="en-ZA" sz="1800" b="0" dirty="0" smtClean="0">
                          <a:solidFill>
                            <a:schemeClr val="tx1"/>
                          </a:solidFill>
                          <a:latin typeface="+mn-lt"/>
                        </a:rPr>
                        <a:t>Programme 3:</a:t>
                      </a:r>
                    </a:p>
                    <a:p>
                      <a:pPr>
                        <a:lnSpc>
                          <a:spcPct val="90000"/>
                        </a:lnSpc>
                      </a:pPr>
                      <a:r>
                        <a:rPr lang="en-ZA" sz="1800" b="0" dirty="0" smtClean="0">
                          <a:solidFill>
                            <a:schemeClr val="tx1"/>
                          </a:solidFill>
                          <a:latin typeface="+mn-lt"/>
                        </a:rPr>
                        <a:t>M&amp;E</a:t>
                      </a:r>
                      <a:endParaRPr lang="en-ZA" sz="1800" b="0" dirty="0">
                        <a:solidFill>
                          <a:schemeClr val="tx1"/>
                        </a:solidFill>
                        <a:latin typeface="+mn-lt"/>
                      </a:endParaRPr>
                    </a:p>
                  </a:txBody>
                  <a:tcPr/>
                </a:tc>
                <a:tc>
                  <a:txBody>
                    <a:bodyPr/>
                    <a:lstStyle/>
                    <a:p>
                      <a:pPr marL="285750" indent="-285750">
                        <a:lnSpc>
                          <a:spcPct val="90000"/>
                        </a:lnSpc>
                        <a:buFont typeface="Arial" panose="020B0604020202020204" pitchFamily="34" charset="0"/>
                        <a:buChar char="•"/>
                      </a:pPr>
                      <a:r>
                        <a:rPr lang="en-US" sz="1800" b="0" dirty="0" smtClean="0">
                          <a:solidFill>
                            <a:schemeClr val="tx1"/>
                          </a:solidFill>
                          <a:latin typeface="+mn-lt"/>
                        </a:rPr>
                        <a:t>In respect of the Promotion of the Constitutional Values and Principles (CVPs):</a:t>
                      </a:r>
                    </a:p>
                    <a:p>
                      <a:pPr marL="742950" lvl="1" indent="-285750">
                        <a:lnSpc>
                          <a:spcPct val="90000"/>
                        </a:lnSpc>
                        <a:buFont typeface="Courier New" panose="02070309020205020404" pitchFamily="49" charset="0"/>
                        <a:buChar char="o"/>
                      </a:pPr>
                      <a:r>
                        <a:rPr lang="en-US" sz="1800" b="0" dirty="0" smtClean="0">
                          <a:solidFill>
                            <a:schemeClr val="tx1"/>
                          </a:solidFill>
                          <a:latin typeface="+mn-lt"/>
                        </a:rPr>
                        <a:t>A</a:t>
                      </a:r>
                      <a:r>
                        <a:rPr lang="en-US" sz="1800" b="0" baseline="0" dirty="0" smtClean="0">
                          <a:solidFill>
                            <a:schemeClr val="tx1"/>
                          </a:solidFill>
                          <a:latin typeface="+mn-lt"/>
                        </a:rPr>
                        <a:t> </a:t>
                      </a:r>
                      <a:r>
                        <a:rPr lang="en-US" sz="1800" b="0" dirty="0" smtClean="0">
                          <a:solidFill>
                            <a:schemeClr val="tx1"/>
                          </a:solidFill>
                          <a:latin typeface="+mn-lt"/>
                        </a:rPr>
                        <a:t>Framework and template on values and principles was produced</a:t>
                      </a:r>
                    </a:p>
                    <a:p>
                      <a:pPr marL="742950" lvl="1" indent="-285750">
                        <a:lnSpc>
                          <a:spcPct val="90000"/>
                        </a:lnSpc>
                        <a:buFont typeface="Courier New" panose="02070309020205020404" pitchFamily="49" charset="0"/>
                        <a:buChar char="o"/>
                      </a:pPr>
                      <a:r>
                        <a:rPr lang="en-US" sz="1800" b="0" dirty="0" smtClean="0">
                          <a:solidFill>
                            <a:schemeClr val="tx1"/>
                          </a:solidFill>
                          <a:latin typeface="+mn-lt"/>
                        </a:rPr>
                        <a:t>Several engagements</a:t>
                      </a:r>
                      <a:r>
                        <a:rPr lang="en-US" sz="1800" b="0" baseline="0" dirty="0" smtClean="0">
                          <a:solidFill>
                            <a:schemeClr val="tx1"/>
                          </a:solidFill>
                          <a:latin typeface="+mn-lt"/>
                        </a:rPr>
                        <a:t> on the CVPs were held with national and provincial departments, including a </a:t>
                      </a:r>
                      <a:r>
                        <a:rPr lang="en-GB" sz="1800" kern="1200" dirty="0" smtClean="0">
                          <a:solidFill>
                            <a:schemeClr val="dk1"/>
                          </a:solidFill>
                          <a:effectLst/>
                          <a:latin typeface="+mn-lt"/>
                          <a:ea typeface="+mn-ea"/>
                          <a:cs typeface="+mn-cs"/>
                        </a:rPr>
                        <a:t>Roundtable with key stakeholders </a:t>
                      </a:r>
                    </a:p>
                    <a:p>
                      <a:pPr marL="742950" lvl="1" indent="-285750">
                        <a:lnSpc>
                          <a:spcPct val="90000"/>
                        </a:lnSpc>
                        <a:buFont typeface="Courier New" panose="02070309020205020404" pitchFamily="49" charset="0"/>
                        <a:buChar char="o"/>
                      </a:pPr>
                      <a:r>
                        <a:rPr lang="en-US" sz="1800" b="0" dirty="0" smtClean="0">
                          <a:solidFill>
                            <a:schemeClr val="tx1"/>
                          </a:solidFill>
                          <a:latin typeface="+mn-lt"/>
                        </a:rPr>
                        <a:t>Pilot assessments in the Departments</a:t>
                      </a:r>
                      <a:r>
                        <a:rPr lang="en-US" sz="1800" b="0" baseline="0" dirty="0" smtClean="0">
                          <a:solidFill>
                            <a:schemeClr val="tx1"/>
                          </a:solidFill>
                          <a:latin typeface="+mn-lt"/>
                        </a:rPr>
                        <a:t> of Correctional Services, Water and Sanitation, and Economy Enterprise and Development in the North West Province</a:t>
                      </a:r>
                      <a:r>
                        <a:rPr lang="en-US" sz="1800" b="0" dirty="0" smtClean="0">
                          <a:solidFill>
                            <a:schemeClr val="tx1"/>
                          </a:solidFill>
                          <a:latin typeface="+mn-lt"/>
                        </a:rPr>
                        <a:t> commenced</a:t>
                      </a:r>
                    </a:p>
                    <a:p>
                      <a:pPr marL="285750" indent="-285750">
                        <a:lnSpc>
                          <a:spcPct val="90000"/>
                        </a:lnSpc>
                        <a:buFont typeface="Arial" panose="020B0604020202020204" pitchFamily="34" charset="0"/>
                        <a:buChar char="•"/>
                      </a:pPr>
                      <a:r>
                        <a:rPr lang="en-US" sz="1800" b="0" dirty="0" smtClean="0">
                          <a:solidFill>
                            <a:schemeClr val="tx1"/>
                          </a:solidFill>
                          <a:latin typeface="+mn-lt"/>
                        </a:rPr>
                        <a:t>A</a:t>
                      </a:r>
                      <a:r>
                        <a:rPr lang="en-US" sz="1800" b="0" baseline="0" dirty="0" smtClean="0">
                          <a:solidFill>
                            <a:schemeClr val="tx1"/>
                          </a:solidFill>
                          <a:latin typeface="+mn-lt"/>
                        </a:rPr>
                        <a:t> c</a:t>
                      </a:r>
                      <a:r>
                        <a:rPr lang="en-US" sz="1800" b="0" dirty="0" smtClean="0">
                          <a:solidFill>
                            <a:schemeClr val="tx1"/>
                          </a:solidFill>
                          <a:latin typeface="+mn-lt"/>
                        </a:rPr>
                        <a:t>onsolidated report on inspections conducted at the </a:t>
                      </a:r>
                      <a:r>
                        <a:rPr lang="en-US" sz="1800" b="0" dirty="0" err="1" smtClean="0">
                          <a:solidFill>
                            <a:schemeClr val="tx1"/>
                          </a:solidFill>
                          <a:latin typeface="+mn-lt"/>
                        </a:rPr>
                        <a:t>Pollsmoor</a:t>
                      </a:r>
                      <a:r>
                        <a:rPr lang="en-US" sz="1800" b="0" dirty="0" smtClean="0">
                          <a:solidFill>
                            <a:schemeClr val="tx1"/>
                          </a:solidFill>
                          <a:latin typeface="+mn-lt"/>
                        </a:rPr>
                        <a:t>, Durban, </a:t>
                      </a:r>
                      <a:r>
                        <a:rPr lang="en-US" sz="1800" b="0" dirty="0" err="1" smtClean="0">
                          <a:solidFill>
                            <a:schemeClr val="tx1"/>
                          </a:solidFill>
                          <a:latin typeface="+mn-lt"/>
                        </a:rPr>
                        <a:t>Kokstad</a:t>
                      </a:r>
                      <a:r>
                        <a:rPr lang="en-US" sz="1800" b="0" dirty="0" smtClean="0">
                          <a:solidFill>
                            <a:schemeClr val="tx1"/>
                          </a:solidFill>
                          <a:latin typeface="+mn-lt"/>
                        </a:rPr>
                        <a:t> and Kgosi </a:t>
                      </a:r>
                      <a:r>
                        <a:rPr lang="en-US" sz="1800" b="0" dirty="0" err="1" smtClean="0">
                          <a:solidFill>
                            <a:schemeClr val="tx1"/>
                          </a:solidFill>
                          <a:latin typeface="+mn-lt"/>
                        </a:rPr>
                        <a:t>Mampuru</a:t>
                      </a:r>
                      <a:r>
                        <a:rPr lang="en-US" sz="1800" b="0" dirty="0" smtClean="0">
                          <a:solidFill>
                            <a:schemeClr val="tx1"/>
                          </a:solidFill>
                          <a:latin typeface="+mn-lt"/>
                        </a:rPr>
                        <a:t> II correctional </a:t>
                      </a:r>
                      <a:r>
                        <a:rPr lang="en-US" sz="1800" b="0" dirty="0" err="1" smtClean="0">
                          <a:solidFill>
                            <a:schemeClr val="tx1"/>
                          </a:solidFill>
                          <a:latin typeface="+mn-lt"/>
                        </a:rPr>
                        <a:t>centres</a:t>
                      </a:r>
                      <a:r>
                        <a:rPr lang="en-US" sz="1800" b="0" dirty="0" smtClean="0">
                          <a:solidFill>
                            <a:schemeClr val="tx1"/>
                          </a:solidFill>
                          <a:latin typeface="+mn-lt"/>
                        </a:rPr>
                        <a:t> was produced</a:t>
                      </a:r>
                    </a:p>
                    <a:p>
                      <a:pPr marL="285750" indent="-285750">
                        <a:lnSpc>
                          <a:spcPct val="90000"/>
                        </a:lnSpc>
                        <a:buFont typeface="Arial" panose="020B0604020202020204" pitchFamily="34" charset="0"/>
                        <a:buChar char="•"/>
                      </a:pPr>
                      <a:r>
                        <a:rPr lang="en-US" sz="1800" b="0" dirty="0" smtClean="0">
                          <a:solidFill>
                            <a:schemeClr val="tx1"/>
                          </a:solidFill>
                          <a:latin typeface="+mn-lt"/>
                        </a:rPr>
                        <a:t>Inspections of the availability of LTSM in all provinces were conducted</a:t>
                      </a:r>
                    </a:p>
                    <a:p>
                      <a:pPr marL="285750" indent="-285750">
                        <a:lnSpc>
                          <a:spcPct val="90000"/>
                        </a:lnSpc>
                        <a:buFont typeface="Arial" panose="020B0604020202020204" pitchFamily="34" charset="0"/>
                        <a:buChar char="•"/>
                      </a:pPr>
                      <a:r>
                        <a:rPr lang="en-US" sz="1800" b="0" dirty="0" smtClean="0">
                          <a:solidFill>
                            <a:schemeClr val="tx1"/>
                          </a:solidFill>
                          <a:latin typeface="+mn-lt"/>
                        </a:rPr>
                        <a:t>Inspections</a:t>
                      </a:r>
                      <a:r>
                        <a:rPr lang="en-US" sz="1800" b="0" baseline="0" dirty="0" smtClean="0">
                          <a:solidFill>
                            <a:schemeClr val="tx1"/>
                          </a:solidFill>
                          <a:latin typeface="+mn-lt"/>
                        </a:rPr>
                        <a:t> of health facilities, police stations and b</a:t>
                      </a:r>
                      <a:r>
                        <a:rPr lang="en-US" sz="1800" b="0" dirty="0" smtClean="0">
                          <a:solidFill>
                            <a:schemeClr val="tx1"/>
                          </a:solidFill>
                          <a:latin typeface="+mn-lt"/>
                        </a:rPr>
                        <a:t>order posts in selected provinces were</a:t>
                      </a:r>
                      <a:r>
                        <a:rPr lang="en-US" sz="1800" b="0" baseline="0" dirty="0" smtClean="0">
                          <a:solidFill>
                            <a:schemeClr val="tx1"/>
                          </a:solidFill>
                          <a:latin typeface="+mn-lt"/>
                        </a:rPr>
                        <a:t> </a:t>
                      </a:r>
                      <a:r>
                        <a:rPr lang="en-US" sz="1800" b="0" dirty="0" smtClean="0">
                          <a:solidFill>
                            <a:schemeClr val="tx1"/>
                          </a:solidFill>
                          <a:latin typeface="+mn-lt"/>
                        </a:rPr>
                        <a:t>conducted</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49107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18356" y="548680"/>
            <a:ext cx="8579296" cy="576064"/>
          </a:xfrm>
        </p:spPr>
        <p:txBody>
          <a:bodyPr/>
          <a:lstStyle/>
          <a:p>
            <a:pPr lvl="0"/>
            <a:r>
              <a:rPr lang="en-US" sz="3200" b="1" dirty="0">
                <a:solidFill>
                  <a:srgbClr val="993300"/>
                </a:solidFill>
                <a:latin typeface="Berlin Sans FB Demi" pitchFamily="34" charset="0"/>
              </a:rPr>
              <a:t>KEY 2016/17 </a:t>
            </a:r>
            <a:r>
              <a:rPr lang="en-US" sz="3200" b="1" dirty="0" smtClean="0">
                <a:solidFill>
                  <a:srgbClr val="993300"/>
                </a:solidFill>
                <a:latin typeface="Berlin Sans FB Demi" pitchFamily="34" charset="0"/>
              </a:rPr>
              <a:t>ACHIEVEMENTS (3)</a:t>
            </a:r>
            <a:endParaRPr lang="en-US" sz="3200" dirty="0">
              <a:solidFill>
                <a:srgbClr val="993300"/>
              </a:solidFill>
              <a:latin typeface="Berlin Sans FB Demi" pitchFamily="34" charset="0"/>
            </a:endParaRPr>
          </a:p>
        </p:txBody>
      </p:sp>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13</a:t>
            </a:fld>
            <a:endParaRPr lang="en-US" sz="1400" b="0" dirty="0"/>
          </a:p>
        </p:txBody>
      </p:sp>
      <p:graphicFrame>
        <p:nvGraphicFramePr>
          <p:cNvPr id="9" name="Content Placeholder 7"/>
          <p:cNvGraphicFramePr>
            <a:graphicFrameLocks/>
          </p:cNvGraphicFramePr>
          <p:nvPr>
            <p:extLst>
              <p:ext uri="{D42A27DB-BD31-4B8C-83A1-F6EECF244321}">
                <p14:modId xmlns:p14="http://schemas.microsoft.com/office/powerpoint/2010/main" val="1883526078"/>
              </p:ext>
            </p:extLst>
          </p:nvPr>
        </p:nvGraphicFramePr>
        <p:xfrm>
          <a:off x="467544" y="1269290"/>
          <a:ext cx="8280920" cy="4892498"/>
        </p:xfrm>
        <a:graphic>
          <a:graphicData uri="http://schemas.openxmlformats.org/drawingml/2006/table">
            <a:tbl>
              <a:tblPr firstRow="1" bandRow="1">
                <a:tableStyleId>{5C22544A-7EE6-4342-B048-85BDC9FD1C3A}</a:tableStyleId>
              </a:tblPr>
              <a:tblGrid>
                <a:gridCol w="1809506">
                  <a:extLst>
                    <a:ext uri="{9D8B030D-6E8A-4147-A177-3AD203B41FA5}">
                      <a16:colId xmlns:a16="http://schemas.microsoft.com/office/drawing/2014/main" val="20000"/>
                    </a:ext>
                  </a:extLst>
                </a:gridCol>
                <a:gridCol w="6471414">
                  <a:extLst>
                    <a:ext uri="{9D8B030D-6E8A-4147-A177-3AD203B41FA5}">
                      <a16:colId xmlns:a16="http://schemas.microsoft.com/office/drawing/2014/main" val="20001"/>
                    </a:ext>
                  </a:extLst>
                </a:gridCol>
              </a:tblGrid>
              <a:tr h="411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PROGRAMME</a:t>
                      </a:r>
                    </a:p>
                  </a:txBody>
                  <a:tcPr>
                    <a:solidFill>
                      <a:schemeClr val="accent5">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white"/>
                          </a:solidFill>
                          <a:effectLst/>
                          <a:uLnTx/>
                          <a:uFillTx/>
                          <a:latin typeface="+mn-lt"/>
                          <a:ea typeface="+mn-ea"/>
                          <a:cs typeface="+mn-cs"/>
                        </a:rPr>
                        <a:t>KEY ACHIEVEMENTS</a:t>
                      </a:r>
                    </a:p>
                  </a:txBody>
                  <a:tcPr>
                    <a:solidFill>
                      <a:schemeClr val="accent5">
                        <a:lumMod val="50000"/>
                      </a:schemeClr>
                    </a:solidFill>
                  </a:tcPr>
                </a:tc>
                <a:extLst>
                  <a:ext uri="{0D108BD9-81ED-4DB2-BD59-A6C34878D82A}">
                    <a16:rowId xmlns:a16="http://schemas.microsoft.com/office/drawing/2014/main" val="10000"/>
                  </a:ext>
                </a:extLst>
              </a:tr>
              <a:tr h="4268582">
                <a:tc>
                  <a:txBody>
                    <a:bodyPr/>
                    <a:lstStyle/>
                    <a:p>
                      <a:r>
                        <a:rPr lang="en-ZA" sz="1800" b="0" dirty="0" smtClean="0">
                          <a:solidFill>
                            <a:schemeClr val="tx1"/>
                          </a:solidFill>
                          <a:latin typeface="+mn-lt"/>
                        </a:rPr>
                        <a:t>Programme 4: IAC</a:t>
                      </a:r>
                      <a:endParaRPr lang="en-ZA" sz="1800" b="0" dirty="0">
                        <a:solidFill>
                          <a:schemeClr val="tx1"/>
                        </a:solidFill>
                        <a:latin typeface="+mn-lt"/>
                      </a:endParaRPr>
                    </a:p>
                  </a:txBody>
                  <a:tcPr/>
                </a:tc>
                <a:tc>
                  <a:txBody>
                    <a:bodyPr/>
                    <a:lstStyle/>
                    <a:p>
                      <a:pPr marL="285750" indent="-285750">
                        <a:buFont typeface="Arial" panose="020B0604020202020204" pitchFamily="34" charset="0"/>
                        <a:buChar char="•"/>
                      </a:pPr>
                      <a:r>
                        <a:rPr lang="en-US" sz="1800" b="0" dirty="0" smtClean="0">
                          <a:solidFill>
                            <a:schemeClr val="tx1"/>
                          </a:solidFill>
                          <a:latin typeface="+mn-lt"/>
                        </a:rPr>
                        <a:t>Of the 360 complaints lodged, 302 (84%) complaints were </a:t>
                      </a:r>
                      <a:r>
                        <a:rPr lang="en-US" sz="1800" b="0" dirty="0" err="1" smtClean="0">
                          <a:solidFill>
                            <a:schemeClr val="tx1"/>
                          </a:solidFill>
                          <a:latin typeface="+mn-lt"/>
                        </a:rPr>
                        <a:t>finalised</a:t>
                      </a:r>
                      <a:r>
                        <a:rPr lang="en-US" sz="1800" b="0" dirty="0" smtClean="0">
                          <a:solidFill>
                            <a:schemeClr val="tx1"/>
                          </a:solidFill>
                          <a:latin typeface="+mn-lt"/>
                        </a:rPr>
                        <a:t>/ closed. </a:t>
                      </a:r>
                    </a:p>
                    <a:p>
                      <a:pPr marL="285750" indent="-285750">
                        <a:buFont typeface="Arial" panose="020B0604020202020204" pitchFamily="34" charset="0"/>
                        <a:buChar char="•"/>
                      </a:pPr>
                      <a:r>
                        <a:rPr lang="en-US" sz="1800" b="0" dirty="0" smtClean="0">
                          <a:solidFill>
                            <a:schemeClr val="tx1"/>
                          </a:solidFill>
                          <a:latin typeface="+mn-lt"/>
                        </a:rPr>
                        <a:t>Reports on the investigation and evaluation of the awarding of higher salaries on appointment and counter offers in the national departments of Health and Human Settlements were produced</a:t>
                      </a:r>
                    </a:p>
                    <a:p>
                      <a:pPr marL="285750" indent="-285750">
                        <a:buFont typeface="Arial" panose="020B0604020202020204" pitchFamily="34" charset="0"/>
                        <a:buChar char="•"/>
                      </a:pPr>
                      <a:r>
                        <a:rPr lang="en-US" sz="1800" b="0" dirty="0" smtClean="0">
                          <a:solidFill>
                            <a:schemeClr val="tx1"/>
                          </a:solidFill>
                          <a:latin typeface="+mn-lt"/>
                        </a:rPr>
                        <a:t>A Factsheet on completed disciplinary proceedings on financial misconduct for the 2015/16 financial year was produced</a:t>
                      </a:r>
                    </a:p>
                    <a:p>
                      <a:pPr marL="285750" indent="-285750">
                        <a:buFont typeface="Arial" panose="020B0604020202020204" pitchFamily="34" charset="0"/>
                        <a:buChar char="•"/>
                      </a:pPr>
                      <a:r>
                        <a:rPr lang="en-US" sz="1800" b="0" dirty="0" smtClean="0">
                          <a:solidFill>
                            <a:schemeClr val="tx1"/>
                          </a:solidFill>
                          <a:latin typeface="+mn-lt"/>
                        </a:rPr>
                        <a:t>A Report on the Assessment of the implementation of the Financial Disclosure</a:t>
                      </a:r>
                      <a:r>
                        <a:rPr lang="en-US" sz="1800" b="0" baseline="0" dirty="0" smtClean="0">
                          <a:solidFill>
                            <a:schemeClr val="tx1"/>
                          </a:solidFill>
                          <a:latin typeface="+mn-lt"/>
                        </a:rPr>
                        <a:t> Framework</a:t>
                      </a:r>
                      <a:r>
                        <a:rPr lang="en-US" sz="1800" b="0" dirty="0" smtClean="0">
                          <a:solidFill>
                            <a:schemeClr val="tx1"/>
                          </a:solidFill>
                          <a:latin typeface="+mn-lt"/>
                        </a:rPr>
                        <a:t> for the 2015/16 financial year was produced</a:t>
                      </a:r>
                    </a:p>
                    <a:p>
                      <a:pPr marL="285750" indent="-285750">
                        <a:buFont typeface="Arial" panose="020B0604020202020204" pitchFamily="34" charset="0"/>
                        <a:buChar char="•"/>
                      </a:pPr>
                      <a:r>
                        <a:rPr lang="en-US" sz="1800" b="0" dirty="0" smtClean="0">
                          <a:solidFill>
                            <a:schemeClr val="tx1"/>
                          </a:solidFill>
                          <a:latin typeface="+mn-lt"/>
                        </a:rPr>
                        <a:t>The National</a:t>
                      </a:r>
                      <a:r>
                        <a:rPr lang="en-US" sz="1800" b="0" baseline="0" dirty="0" smtClean="0">
                          <a:solidFill>
                            <a:schemeClr val="tx1"/>
                          </a:solidFill>
                          <a:latin typeface="+mn-lt"/>
                        </a:rPr>
                        <a:t> Anti-Corruption Hotline is now managed In-House, resulting in a saving of R2,9 mil. Of the 1855 cases referred, feedback have been received in 62% of the cases and 58% of the cases were closed.</a:t>
                      </a:r>
                      <a:endParaRPr lang="en-ZA" sz="18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79250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14</a:t>
            </a:fld>
            <a:endParaRPr lang="en-US" sz="1400" b="0" dirty="0"/>
          </a:p>
        </p:txBody>
      </p:sp>
      <p:sp>
        <p:nvSpPr>
          <p:cNvPr id="7" name="Rectangle 6"/>
          <p:cNvSpPr/>
          <p:nvPr/>
        </p:nvSpPr>
        <p:spPr>
          <a:xfrm>
            <a:off x="405508" y="1234350"/>
            <a:ext cx="8208912" cy="5078313"/>
          </a:xfrm>
          <a:prstGeom prst="rect">
            <a:avLst/>
          </a:prstGeom>
        </p:spPr>
        <p:txBody>
          <a:bodyPr wrap="square">
            <a:spAutoFit/>
          </a:bodyPr>
          <a:lstStyle/>
          <a:p>
            <a:pPr marL="0" marR="0" algn="just">
              <a:spcBef>
                <a:spcPts val="0"/>
              </a:spcBef>
              <a:spcAft>
                <a:spcPts val="0"/>
              </a:spcAft>
            </a:pPr>
            <a:r>
              <a:rPr lang="en-US" sz="1800" b="0" dirty="0" smtClean="0">
                <a:latin typeface="Arial" panose="020B0604020202020204" pitchFamily="34" charset="0"/>
                <a:ea typeface="Times New Roman" panose="02020603050405020304" pitchFamily="18" charset="0"/>
              </a:rPr>
              <a:t>The APP provides a short overview of </a:t>
            </a:r>
            <a:r>
              <a:rPr lang="en-US" sz="1800" b="0" dirty="0">
                <a:latin typeface="Arial" panose="020B0604020202020204" pitchFamily="34" charset="0"/>
                <a:ea typeface="Times New Roman" panose="02020603050405020304" pitchFamily="18" charset="0"/>
              </a:rPr>
              <a:t>revisions in the Legislative mandate since the publication of the Strategic Plan</a:t>
            </a:r>
            <a:r>
              <a:rPr lang="en-US" sz="1800" b="0" dirty="0" smtClean="0">
                <a:latin typeface="Arial" panose="020B0604020202020204" pitchFamily="34" charset="0"/>
                <a:ea typeface="Times New Roman" panose="02020603050405020304" pitchFamily="18" charset="0"/>
              </a:rPr>
              <a:t>.</a:t>
            </a:r>
            <a:endParaRPr lang="en-US" sz="1800" b="0" dirty="0">
              <a:latin typeface="Arial" panose="020B0604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pt-BR" sz="1800" i="1" dirty="0" smtClean="0">
                <a:solidFill>
                  <a:srgbClr val="993300"/>
                </a:solidFill>
                <a:latin typeface="Arial" panose="020B0604020202020204" pitchFamily="34" charset="0"/>
                <a:ea typeface="Times New Roman" panose="02020603050405020304" pitchFamily="18" charset="0"/>
              </a:rPr>
              <a:t>Public </a:t>
            </a:r>
            <a:r>
              <a:rPr lang="pt-BR" sz="1800" i="1" dirty="0">
                <a:solidFill>
                  <a:srgbClr val="993300"/>
                </a:solidFill>
                <a:latin typeface="Arial" panose="020B0604020202020204" pitchFamily="34" charset="0"/>
                <a:ea typeface="Times New Roman" panose="02020603050405020304" pitchFamily="18" charset="0"/>
              </a:rPr>
              <a:t>Service Commission Amendment Bill</a:t>
            </a:r>
            <a:endParaRPr lang="en-US" sz="2000" dirty="0">
              <a:solidFill>
                <a:srgbClr val="993300"/>
              </a:solidFill>
              <a:latin typeface="Times New Roman" panose="02020603050405020304" pitchFamily="18" charset="0"/>
              <a:ea typeface="Times New Roman" panose="02020603050405020304" pitchFamily="18" charset="0"/>
            </a:endParaRPr>
          </a:p>
          <a:p>
            <a:pPr marL="742950" lvl="1" indent="-285750" algn="just">
              <a:spcBef>
                <a:spcPts val="0"/>
              </a:spcBef>
              <a:spcAft>
                <a:spcPts val="0"/>
              </a:spcAft>
              <a:buFont typeface="Courier New" panose="02070309020205020404" pitchFamily="49" charset="0"/>
              <a:buChar char="o"/>
            </a:pPr>
            <a:r>
              <a:rPr lang="pt-BR" sz="1800" b="0" dirty="0" smtClean="0">
                <a:latin typeface="Arial" panose="020B0604020202020204" pitchFamily="34" charset="0"/>
                <a:ea typeface="Times New Roman" panose="02020603050405020304" pitchFamily="18" charset="0"/>
              </a:rPr>
              <a:t>The Bill </a:t>
            </a:r>
            <a:r>
              <a:rPr lang="pt-BR" sz="1800" b="0" dirty="0">
                <a:latin typeface="Arial" panose="020B0604020202020204" pitchFamily="34" charset="0"/>
                <a:ea typeface="Times New Roman" panose="02020603050405020304" pitchFamily="18" charset="0"/>
              </a:rPr>
              <a:t>deals with the renewal of the term of office of a </a:t>
            </a:r>
            <a:r>
              <a:rPr lang="pt-BR" sz="1800" b="0" dirty="0" smtClean="0">
                <a:latin typeface="Arial" panose="020B0604020202020204" pitchFamily="34" charset="0"/>
                <a:ea typeface="Times New Roman" panose="02020603050405020304" pitchFamily="18" charset="0"/>
              </a:rPr>
              <a:t>Commissioner. Currently, </a:t>
            </a:r>
            <a:r>
              <a:rPr lang="pt-BR" sz="1800" b="0" dirty="0">
                <a:latin typeface="Arial" panose="020B0604020202020204" pitchFamily="34" charset="0"/>
                <a:ea typeface="Times New Roman" panose="02020603050405020304" pitchFamily="18" charset="0"/>
              </a:rPr>
              <a:t>both the Constitution and </a:t>
            </a:r>
            <a:r>
              <a:rPr lang="pt-BR" sz="1800" b="0" dirty="0" smtClean="0">
                <a:latin typeface="Arial" panose="020B0604020202020204" pitchFamily="34" charset="0"/>
                <a:ea typeface="Times New Roman" panose="02020603050405020304" pitchFamily="18" charset="0"/>
              </a:rPr>
              <a:t>PSC Act </a:t>
            </a:r>
            <a:r>
              <a:rPr lang="pt-BR" sz="1800" b="0" dirty="0">
                <a:latin typeface="Arial" panose="020B0604020202020204" pitchFamily="34" charset="0"/>
                <a:ea typeface="Times New Roman" panose="02020603050405020304" pitchFamily="18" charset="0"/>
              </a:rPr>
              <a:t>focus on the appointment process and no provision is made to deal with the instance of a </a:t>
            </a:r>
            <a:r>
              <a:rPr lang="pt-BR" sz="1800" b="0" dirty="0" smtClean="0">
                <a:latin typeface="Arial" panose="020B0604020202020204" pitchFamily="34" charset="0"/>
                <a:ea typeface="Times New Roman" panose="02020603050405020304" pitchFamily="18" charset="0"/>
              </a:rPr>
              <a:t>renewal of a term of a Commissioner. </a:t>
            </a:r>
            <a:r>
              <a:rPr lang="pt-BR" sz="1800" b="0" dirty="0">
                <a:latin typeface="Arial" panose="020B0604020202020204" pitchFamily="34" charset="0"/>
                <a:ea typeface="Times New Roman" panose="02020603050405020304" pitchFamily="18" charset="0"/>
              </a:rPr>
              <a:t>It also makes provision to appoint a Commissioner to act in the absence of the Chairperson and the Deputy Chairperson. </a:t>
            </a:r>
            <a:r>
              <a:rPr lang="pt-BR" sz="1800" b="0" dirty="0" smtClean="0">
                <a:latin typeface="Arial" panose="020B0604020202020204" pitchFamily="34" charset="0"/>
                <a:ea typeface="Times New Roman" panose="02020603050405020304" pitchFamily="18" charset="0"/>
              </a:rPr>
              <a:t>The Bill is in the Parliamentary process.</a:t>
            </a:r>
            <a:endParaRPr lang="en-US" sz="2000" b="0" dirty="0" smtClean="0">
              <a:latin typeface="Times New Roman" panose="02020603050405020304" pitchFamily="18" charset="0"/>
              <a:ea typeface="Times New Roman" panose="02020603050405020304" pitchFamily="18" charset="0"/>
            </a:endParaRPr>
          </a:p>
          <a:p>
            <a:pPr marL="742950" lvl="1" indent="-285750" algn="just">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Section </a:t>
            </a:r>
            <a:r>
              <a:rPr lang="en-US" sz="1800" b="0" dirty="0">
                <a:latin typeface="Arial" panose="020B0604020202020204" pitchFamily="34" charset="0"/>
                <a:ea typeface="Times New Roman" panose="02020603050405020304" pitchFamily="18" charset="0"/>
              </a:rPr>
              <a:t>219(5) of the Constitution, </a:t>
            </a:r>
            <a:r>
              <a:rPr lang="en-US" sz="1800" b="0" dirty="0" smtClean="0">
                <a:latin typeface="Arial" panose="020B0604020202020204" pitchFamily="34" charset="0"/>
                <a:ea typeface="Times New Roman" panose="02020603050405020304" pitchFamily="18" charset="0"/>
              </a:rPr>
              <a:t>determines </a:t>
            </a:r>
            <a:r>
              <a:rPr lang="en-US" sz="1800" b="0" dirty="0">
                <a:latin typeface="Arial" panose="020B0604020202020204" pitchFamily="34" charset="0"/>
                <a:ea typeface="Times New Roman" panose="02020603050405020304" pitchFamily="18" charset="0"/>
              </a:rPr>
              <a:t>that “</a:t>
            </a:r>
            <a:r>
              <a:rPr lang="en-US" sz="1800" b="0" i="1" dirty="0">
                <a:latin typeface="Arial" panose="020B0604020202020204" pitchFamily="34" charset="0"/>
                <a:ea typeface="Times New Roman" panose="02020603050405020304" pitchFamily="18" charset="0"/>
              </a:rPr>
              <a:t>National legislation must establish frameworks for determining the salaries, allowances and benefits of judges, the Public Protector, the Auditor-General, and members of any commission provided for in the Constitution...” </a:t>
            </a:r>
            <a:r>
              <a:rPr lang="en-US" sz="1800" b="0" dirty="0">
                <a:latin typeface="Arial" panose="020B0604020202020204" pitchFamily="34" charset="0"/>
                <a:ea typeface="Times New Roman" panose="02020603050405020304" pitchFamily="18" charset="0"/>
              </a:rPr>
              <a:t>In 2015, the Minister of Justice </a:t>
            </a:r>
            <a:r>
              <a:rPr lang="en-US" sz="1800" b="0" dirty="0" smtClean="0">
                <a:latin typeface="Arial" panose="020B0604020202020204" pitchFamily="34" charset="0"/>
                <a:ea typeface="Times New Roman" panose="02020603050405020304" pitchFamily="18" charset="0"/>
              </a:rPr>
              <a:t>and Correctional Services (JCS) informed the PSC that the legislation which seeks </a:t>
            </a:r>
            <a:r>
              <a:rPr lang="en-US" sz="1800" b="0" dirty="0">
                <a:latin typeface="Arial" panose="020B0604020202020204" pitchFamily="34" charset="0"/>
                <a:ea typeface="Times New Roman" panose="02020603050405020304" pitchFamily="18" charset="0"/>
              </a:rPr>
              <a:t>to include both commissions within the scope and mandate of the independent Commission for the Remuneration of Public </a:t>
            </a:r>
            <a:r>
              <a:rPr lang="en-US" sz="1800" b="0" dirty="0" smtClean="0">
                <a:latin typeface="Arial" panose="020B0604020202020204" pitchFamily="34" charset="0"/>
                <a:ea typeface="Times New Roman" panose="02020603050405020304" pitchFamily="18" charset="0"/>
              </a:rPr>
              <a:t>Office-bearers has been drafted. The PSC has not received progress from the Minister of JCS.</a:t>
            </a:r>
            <a:endParaRPr lang="en-US" sz="2000" b="0" dirty="0">
              <a:effectLst/>
              <a:latin typeface="Times New Roman" panose="02020603050405020304" pitchFamily="18" charset="0"/>
              <a:ea typeface="Times New Roman" panose="02020603050405020304" pitchFamily="18" charset="0"/>
            </a:endParaRPr>
          </a:p>
        </p:txBody>
      </p:sp>
      <p:sp>
        <p:nvSpPr>
          <p:cNvPr id="8" name="Title 1"/>
          <p:cNvSpPr>
            <a:spLocks noGrp="1"/>
          </p:cNvSpPr>
          <p:nvPr>
            <p:ph type="title"/>
          </p:nvPr>
        </p:nvSpPr>
        <p:spPr>
          <a:xfrm>
            <a:off x="179140" y="485914"/>
            <a:ext cx="8661648" cy="792088"/>
          </a:xfrm>
        </p:spPr>
        <p:txBody>
          <a:bodyPr/>
          <a:lstStyle/>
          <a:p>
            <a:pPr marR="0" lvl="0">
              <a:spcBef>
                <a:spcPts val="0"/>
              </a:spcBef>
              <a:spcAft>
                <a:spcPts val="0"/>
              </a:spcAft>
            </a:pPr>
            <a:r>
              <a:rPr lang="en-US" sz="3200" spc="-25" dirty="0">
                <a:solidFill>
                  <a:srgbClr val="993300"/>
                </a:solidFill>
                <a:latin typeface="Berlin Sans FB Demi" panose="020E0802020502020306" pitchFamily="34" charset="0"/>
              </a:rPr>
              <a:t>2017/18  ANNUAL PERFORMANCE PLAN (APP)</a:t>
            </a:r>
            <a:endParaRPr lang="en-US" sz="3200" dirty="0">
              <a:solidFill>
                <a:srgbClr val="993300"/>
              </a:solidFill>
              <a:latin typeface="Berlin Sans FB Demi" panose="020E0802020502020306" pitchFamily="34" charset="0"/>
              <a:ea typeface="Times New Roman" panose="02020603050405020304" pitchFamily="18" charset="0"/>
            </a:endParaRPr>
          </a:p>
        </p:txBody>
      </p:sp>
    </p:spTree>
    <p:extLst>
      <p:ext uri="{BB962C8B-B14F-4D97-AF65-F5344CB8AC3E}">
        <p14:creationId xmlns:p14="http://schemas.microsoft.com/office/powerpoint/2010/main" val="1436075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15</a:t>
            </a:fld>
            <a:endParaRPr lang="en-US" sz="1400" b="0" dirty="0"/>
          </a:p>
        </p:txBody>
      </p:sp>
      <p:sp>
        <p:nvSpPr>
          <p:cNvPr id="7" name="Rectangle 6"/>
          <p:cNvSpPr/>
          <p:nvPr/>
        </p:nvSpPr>
        <p:spPr>
          <a:xfrm>
            <a:off x="426096" y="1196752"/>
            <a:ext cx="8167736" cy="4522773"/>
          </a:xfrm>
          <a:prstGeom prst="rect">
            <a:avLst/>
          </a:prstGeom>
        </p:spPr>
        <p:txBody>
          <a:bodyPr wrap="square">
            <a:spAutoFit/>
          </a:bodyPr>
          <a:lstStyle/>
          <a:p>
            <a:pPr marL="285750" marR="0" indent="-285750" algn="just">
              <a:spcBef>
                <a:spcPts val="0"/>
              </a:spcBef>
              <a:spcAft>
                <a:spcPts val="0"/>
              </a:spcAft>
              <a:buFont typeface="Arial" panose="020B0604020202020204" pitchFamily="34" charset="0"/>
              <a:buChar char="•"/>
            </a:pPr>
            <a:r>
              <a:rPr lang="en-US" sz="1800" i="1" dirty="0">
                <a:solidFill>
                  <a:srgbClr val="993300"/>
                </a:solidFill>
                <a:latin typeface="Arial" panose="020B0604020202020204" pitchFamily="34" charset="0"/>
                <a:ea typeface="Times New Roman" panose="02020603050405020304" pitchFamily="18" charset="0"/>
              </a:rPr>
              <a:t>Public Service Regulations, 2016, Chapter 2, Part 2: Financial Disclosure</a:t>
            </a:r>
          </a:p>
          <a:p>
            <a:pPr marL="742950" lvl="1" indent="-285750" algn="just">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Chapter </a:t>
            </a:r>
            <a:r>
              <a:rPr lang="en-US" sz="1800" b="0" dirty="0">
                <a:latin typeface="Arial" panose="020B0604020202020204" pitchFamily="34" charset="0"/>
                <a:ea typeface="Times New Roman" panose="02020603050405020304" pitchFamily="18" charset="0"/>
              </a:rPr>
              <a:t>2, Part 2, of the Public Service Regulations, which came into operation on 1 August 2016, set out the Financial Disclosure Framework. In relation to the PSC, it provides that the head of department or executive authority, as the case may be, shall ensure that the disclosure of interests by designated employees is submitted electronically to the PSC by a specified date. </a:t>
            </a:r>
          </a:p>
          <a:p>
            <a:pPr marL="742950" lvl="1" indent="-285750" algn="just">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The </a:t>
            </a:r>
            <a:r>
              <a:rPr lang="en-US" sz="1800" b="0" dirty="0">
                <a:latin typeface="Arial" panose="020B0604020202020204" pitchFamily="34" charset="0"/>
                <a:ea typeface="Times New Roman" panose="02020603050405020304" pitchFamily="18" charset="0"/>
              </a:rPr>
              <a:t>PSC shall verify the interests disclosed and if the PSC is of the opinion that an interest of a SMS employee disclosed conflicts or is likely to conflict with the execution of any official duty of that employee, it shall verify the information regarding that interest and refer the matter back to the relevant executive authority. An executive authority shall, within 30 days after such referral, report to the PSC by stating whether any steps were taken if steps were taken, giving a description of those steps or providing reasons if no steps were taken.</a:t>
            </a:r>
          </a:p>
        </p:txBody>
      </p:sp>
      <p:sp>
        <p:nvSpPr>
          <p:cNvPr id="8" name="Title 1"/>
          <p:cNvSpPr>
            <a:spLocks noGrp="1"/>
          </p:cNvSpPr>
          <p:nvPr>
            <p:ph type="title"/>
          </p:nvPr>
        </p:nvSpPr>
        <p:spPr>
          <a:xfrm>
            <a:off x="179140" y="485914"/>
            <a:ext cx="8661648" cy="792088"/>
          </a:xfrm>
        </p:spPr>
        <p:txBody>
          <a:bodyPr/>
          <a:lstStyle/>
          <a:p>
            <a:pPr marR="0" lvl="0">
              <a:spcBef>
                <a:spcPts val="0"/>
              </a:spcBef>
              <a:spcAft>
                <a:spcPts val="0"/>
              </a:spcAft>
            </a:pPr>
            <a:r>
              <a:rPr lang="en-US" sz="3200" spc="-25" dirty="0">
                <a:solidFill>
                  <a:srgbClr val="993300"/>
                </a:solidFill>
                <a:latin typeface="Berlin Sans FB Demi" panose="020E0802020502020306" pitchFamily="34" charset="0"/>
              </a:rPr>
              <a:t>2017/18  </a:t>
            </a:r>
            <a:r>
              <a:rPr lang="en-US" sz="3200" spc="-25" dirty="0" smtClean="0">
                <a:solidFill>
                  <a:srgbClr val="993300"/>
                </a:solidFill>
                <a:latin typeface="Berlin Sans FB Demi" panose="020E0802020502020306" pitchFamily="34" charset="0"/>
              </a:rPr>
              <a:t>APP (2)</a:t>
            </a:r>
            <a:endParaRPr lang="en-US" sz="3200" dirty="0">
              <a:solidFill>
                <a:srgbClr val="993300"/>
              </a:solidFill>
              <a:latin typeface="Berlin Sans FB Demi" panose="020E0802020502020306" pitchFamily="34" charset="0"/>
              <a:ea typeface="Times New Roman" panose="02020603050405020304" pitchFamily="18" charset="0"/>
            </a:endParaRPr>
          </a:p>
        </p:txBody>
      </p:sp>
    </p:spTree>
    <p:extLst>
      <p:ext uri="{BB962C8B-B14F-4D97-AF65-F5344CB8AC3E}">
        <p14:creationId xmlns:p14="http://schemas.microsoft.com/office/powerpoint/2010/main" val="2685794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16</a:t>
            </a:fld>
            <a:endParaRPr lang="en-US" sz="1400" b="0" dirty="0"/>
          </a:p>
        </p:txBody>
      </p:sp>
      <p:sp>
        <p:nvSpPr>
          <p:cNvPr id="7" name="Rectangle 6"/>
          <p:cNvSpPr/>
          <p:nvPr/>
        </p:nvSpPr>
        <p:spPr>
          <a:xfrm>
            <a:off x="539552" y="1196752"/>
            <a:ext cx="8208912" cy="4358116"/>
          </a:xfrm>
          <a:prstGeom prst="rect">
            <a:avLst/>
          </a:prstGeom>
        </p:spPr>
        <p:txBody>
          <a:bodyPr wrap="square">
            <a:spAutoFit/>
          </a:bodyPr>
          <a:lstStyle/>
          <a:p>
            <a:pPr marL="285750" marR="0" indent="-285750" algn="just">
              <a:lnSpc>
                <a:spcPct val="110000"/>
              </a:lnSpc>
              <a:spcBef>
                <a:spcPts val="0"/>
              </a:spcBef>
              <a:spcAft>
                <a:spcPts val="0"/>
              </a:spcAft>
              <a:buFont typeface="Arial" panose="020B0604020202020204" pitchFamily="34" charset="0"/>
              <a:buChar char="•"/>
            </a:pPr>
            <a:r>
              <a:rPr lang="en-US" sz="1800" i="1" dirty="0">
                <a:solidFill>
                  <a:srgbClr val="993300"/>
                </a:solidFill>
                <a:latin typeface="Arial" panose="020B0604020202020204" pitchFamily="34" charset="0"/>
                <a:ea typeface="Times New Roman" panose="02020603050405020304" pitchFamily="18" charset="0"/>
              </a:rPr>
              <a:t>Rules on Referral and Investigation of Grievances of Employees in Public Service, which were promulgated in Government Gazette no 40359 of 21 October 2016</a:t>
            </a:r>
          </a:p>
          <a:p>
            <a:pPr marL="742950" lvl="1" indent="-285750" algn="just">
              <a:lnSpc>
                <a:spcPct val="110000"/>
              </a:lnSpc>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The </a:t>
            </a:r>
            <a:r>
              <a:rPr lang="en-US" sz="1800" b="0" dirty="0">
                <a:latin typeface="Arial" panose="020B0604020202020204" pitchFamily="34" charset="0"/>
                <a:ea typeface="Times New Roman" panose="02020603050405020304" pitchFamily="18" charset="0"/>
              </a:rPr>
              <a:t>purpose of the Rules is to provide for the procedures and service standards in the investigation of grievances by the PSC, timeframes within which grievances may be referred to or lodged with the PSC and mechanisms of monitoring grievance management by departments. </a:t>
            </a:r>
            <a:endParaRPr lang="en-US" sz="1800" b="0" dirty="0" smtClean="0">
              <a:latin typeface="Arial" panose="020B0604020202020204" pitchFamily="34" charset="0"/>
              <a:ea typeface="Times New Roman" panose="02020603050405020304" pitchFamily="18" charset="0"/>
            </a:endParaRPr>
          </a:p>
          <a:p>
            <a:pPr marL="742950" lvl="1" indent="-285750" algn="just">
              <a:lnSpc>
                <a:spcPct val="110000"/>
              </a:lnSpc>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Once </a:t>
            </a:r>
            <a:r>
              <a:rPr lang="en-US" sz="1800" b="0" dirty="0">
                <a:latin typeface="Arial" panose="020B0604020202020204" pitchFamily="34" charset="0"/>
                <a:ea typeface="Times New Roman" panose="02020603050405020304" pitchFamily="18" charset="0"/>
              </a:rPr>
              <a:t>the PSC has </a:t>
            </a:r>
            <a:r>
              <a:rPr lang="en-US" sz="1800" b="0" dirty="0" err="1">
                <a:latin typeface="Arial" panose="020B0604020202020204" pitchFamily="34" charset="0"/>
                <a:ea typeface="Times New Roman" panose="02020603050405020304" pitchFamily="18" charset="0"/>
              </a:rPr>
              <a:t>finalised</a:t>
            </a:r>
            <a:r>
              <a:rPr lang="en-US" sz="1800" b="0" dirty="0">
                <a:latin typeface="Arial" panose="020B0604020202020204" pitchFamily="34" charset="0"/>
                <a:ea typeface="Times New Roman" panose="02020603050405020304" pitchFamily="18" charset="0"/>
              </a:rPr>
              <a:t> its investigation, the relevant Executive Authority is informed of its findings and recommendations. The latter is expected to inform the PSC and aggrieved employees about his or her decision based on the PSC’s recommendations. </a:t>
            </a:r>
            <a:endParaRPr lang="en-US" sz="1800" b="0" dirty="0" smtClean="0">
              <a:latin typeface="Arial" panose="020B0604020202020204" pitchFamily="34" charset="0"/>
              <a:ea typeface="Times New Roman" panose="02020603050405020304" pitchFamily="18" charset="0"/>
            </a:endParaRPr>
          </a:p>
          <a:p>
            <a:pPr marL="742950" lvl="1" indent="-285750" algn="just">
              <a:lnSpc>
                <a:spcPct val="110000"/>
              </a:lnSpc>
              <a:spcBef>
                <a:spcPts val="0"/>
              </a:spcBef>
              <a:spcAft>
                <a:spcPts val="0"/>
              </a:spcAft>
              <a:buFont typeface="Courier New" panose="02070309020205020404" pitchFamily="49" charset="0"/>
              <a:buChar char="o"/>
            </a:pPr>
            <a:r>
              <a:rPr lang="en-US" sz="1800" b="0" dirty="0" smtClean="0">
                <a:latin typeface="Arial" panose="020B0604020202020204" pitchFamily="34" charset="0"/>
                <a:ea typeface="Times New Roman" panose="02020603050405020304" pitchFamily="18" charset="0"/>
              </a:rPr>
              <a:t>The </a:t>
            </a:r>
            <a:r>
              <a:rPr lang="en-US" sz="1800" b="0" dirty="0">
                <a:latin typeface="Arial" panose="020B0604020202020204" pitchFamily="34" charset="0"/>
                <a:ea typeface="Times New Roman" panose="02020603050405020304" pitchFamily="18" charset="0"/>
              </a:rPr>
              <a:t>PSC also reports on the outcome of its investigations in respect of grievances to the National Assembly and Provincial Legislatures on at least an annual basis.</a:t>
            </a:r>
          </a:p>
        </p:txBody>
      </p:sp>
      <p:sp>
        <p:nvSpPr>
          <p:cNvPr id="8" name="Title 1"/>
          <p:cNvSpPr>
            <a:spLocks noGrp="1"/>
          </p:cNvSpPr>
          <p:nvPr>
            <p:ph type="title"/>
          </p:nvPr>
        </p:nvSpPr>
        <p:spPr>
          <a:xfrm>
            <a:off x="179140" y="485914"/>
            <a:ext cx="8661648" cy="792088"/>
          </a:xfrm>
        </p:spPr>
        <p:txBody>
          <a:bodyPr/>
          <a:lstStyle/>
          <a:p>
            <a:pPr marR="0" lvl="0">
              <a:spcBef>
                <a:spcPts val="0"/>
              </a:spcBef>
              <a:spcAft>
                <a:spcPts val="0"/>
              </a:spcAft>
            </a:pPr>
            <a:r>
              <a:rPr lang="en-US" sz="3200" spc="-25" dirty="0">
                <a:solidFill>
                  <a:srgbClr val="993300"/>
                </a:solidFill>
                <a:latin typeface="Berlin Sans FB Demi" panose="020E0802020502020306" pitchFamily="34" charset="0"/>
              </a:rPr>
              <a:t>2017/18  </a:t>
            </a:r>
            <a:r>
              <a:rPr lang="en-US" sz="3200" spc="-25" dirty="0" smtClean="0">
                <a:solidFill>
                  <a:srgbClr val="993300"/>
                </a:solidFill>
                <a:latin typeface="Berlin Sans FB Demi" panose="020E0802020502020306" pitchFamily="34" charset="0"/>
              </a:rPr>
              <a:t>APP (3)</a:t>
            </a:r>
            <a:endParaRPr lang="en-US" sz="3200" dirty="0">
              <a:solidFill>
                <a:srgbClr val="993300"/>
              </a:solidFill>
              <a:latin typeface="Berlin Sans FB Demi" panose="020E0802020502020306" pitchFamily="34" charset="0"/>
              <a:ea typeface="Times New Roman" panose="02020603050405020304" pitchFamily="18" charset="0"/>
            </a:endParaRPr>
          </a:p>
        </p:txBody>
      </p:sp>
    </p:spTree>
    <p:extLst>
      <p:ext uri="{BB962C8B-B14F-4D97-AF65-F5344CB8AC3E}">
        <p14:creationId xmlns:p14="http://schemas.microsoft.com/office/powerpoint/2010/main" val="2215960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788689639"/>
              </p:ext>
            </p:extLst>
          </p:nvPr>
        </p:nvGraphicFramePr>
        <p:xfrm>
          <a:off x="395536" y="1556792"/>
          <a:ext cx="8301608" cy="4016400"/>
        </p:xfrm>
        <a:graphic>
          <a:graphicData uri="http://schemas.openxmlformats.org/drawingml/2006/table">
            <a:tbl>
              <a:tblPr bandRow="1">
                <a:tableStyleId>{8FD4443E-F989-4FC4-A0C8-D5A2AF1F390B}</a:tableStyleId>
              </a:tblPr>
              <a:tblGrid>
                <a:gridCol w="5328592">
                  <a:extLst>
                    <a:ext uri="{9D8B030D-6E8A-4147-A177-3AD203B41FA5}">
                      <a16:colId xmlns:a16="http://schemas.microsoft.com/office/drawing/2014/main" val="20000"/>
                    </a:ext>
                  </a:extLst>
                </a:gridCol>
                <a:gridCol w="2973016">
                  <a:extLst>
                    <a:ext uri="{9D8B030D-6E8A-4147-A177-3AD203B41FA5}">
                      <a16:colId xmlns:a16="http://schemas.microsoft.com/office/drawing/2014/main" val="20001"/>
                    </a:ext>
                  </a:extLst>
                </a:gridCol>
              </a:tblGrid>
              <a:tr h="340216">
                <a:tc>
                  <a:txBody>
                    <a:bodyPr/>
                    <a:lstStyle/>
                    <a:p>
                      <a:pPr marL="0" marR="0" algn="ctr">
                        <a:lnSpc>
                          <a:spcPct val="120000"/>
                        </a:lnSpc>
                        <a:spcBef>
                          <a:spcPts val="0"/>
                        </a:spcBef>
                        <a:spcAft>
                          <a:spcPts val="0"/>
                        </a:spcAft>
                      </a:pPr>
                      <a:r>
                        <a:rPr lang="en-US" sz="1800" b="1" dirty="0" smtClean="0">
                          <a:solidFill>
                            <a:schemeClr val="bg1"/>
                          </a:solidFill>
                          <a:effectLst/>
                          <a:latin typeface="+mn-lt"/>
                          <a:ea typeface="Times New Roman" panose="02020603050405020304" pitchFamily="18" charset="0"/>
                          <a:cs typeface="Times New Roman" panose="02020603050405020304" pitchFamily="18" charset="0"/>
                        </a:rPr>
                        <a:t>OUTPUT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algn="ctr">
                        <a:lnSpc>
                          <a:spcPct val="120000"/>
                        </a:lnSpc>
                        <a:spcBef>
                          <a:spcPts val="0"/>
                        </a:spcBef>
                        <a:spcAft>
                          <a:spcPts val="0"/>
                        </a:spcAft>
                      </a:pPr>
                      <a:r>
                        <a:rPr lang="en-US" sz="1800" b="1" dirty="0" smtClean="0">
                          <a:solidFill>
                            <a:schemeClr val="bg1"/>
                          </a:solidFill>
                          <a:effectLst/>
                          <a:latin typeface="+mn-lt"/>
                          <a:ea typeface="Times New Roman" panose="02020603050405020304" pitchFamily="18" charset="0"/>
                          <a:cs typeface="Times New Roman" panose="02020603050405020304" pitchFamily="18" charset="0"/>
                        </a:rPr>
                        <a:t>TARGET</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40216">
                <a:tc>
                  <a:txBody>
                    <a:bodyPr/>
                    <a:lstStyle/>
                    <a:p>
                      <a:pPr marL="0" marR="0" algn="l">
                        <a:lnSpc>
                          <a:spcPct val="120000"/>
                        </a:lnSpc>
                        <a:spcBef>
                          <a:spcPts val="0"/>
                        </a:spcBef>
                        <a:spcAft>
                          <a:spcPts val="0"/>
                        </a:spcAft>
                        <a:tabLst>
                          <a:tab pos="180340" algn="l"/>
                          <a:tab pos="360045" algn="l"/>
                          <a:tab pos="540385" algn="l"/>
                        </a:tabLst>
                      </a:pPr>
                      <a:r>
                        <a:rPr lang="en-ZA" sz="1800" b="0" dirty="0">
                          <a:solidFill>
                            <a:schemeClr val="tx1"/>
                          </a:solidFill>
                          <a:effectLst/>
                          <a:latin typeface="+mn-lt"/>
                          <a:ea typeface="Times New Roman" panose="02020603050405020304" pitchFamily="18" charset="0"/>
                        </a:rPr>
                        <a:t>Annual Performance Plan </a:t>
                      </a:r>
                      <a:r>
                        <a:rPr lang="en-ZA" sz="1800" b="0" dirty="0" smtClean="0">
                          <a:solidFill>
                            <a:schemeClr val="tx1"/>
                          </a:solidFill>
                          <a:effectLst/>
                          <a:latin typeface="+mn-lt"/>
                          <a:ea typeface="Times New Roman" panose="02020603050405020304" pitchFamily="18" charset="0"/>
                        </a:rPr>
                        <a:t>(APP) for </a:t>
                      </a:r>
                      <a:r>
                        <a:rPr lang="en-ZA" sz="1800" b="0" dirty="0">
                          <a:solidFill>
                            <a:schemeClr val="tx1"/>
                          </a:solidFill>
                          <a:effectLst/>
                          <a:latin typeface="+mn-lt"/>
                          <a:ea typeface="Times New Roman" panose="02020603050405020304" pitchFamily="18" charset="0"/>
                        </a:rPr>
                        <a:t>2018/19 financial year approved</a:t>
                      </a:r>
                      <a:endParaRPr lang="en-US" sz="1800" b="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2</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nd</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Quarter: </a:t>
                      </a:r>
                      <a:r>
                        <a:rPr lang="en-US" sz="1800" dirty="0" smtClean="0">
                          <a:solidFill>
                            <a:schemeClr val="tx1"/>
                          </a:solidFill>
                          <a:effectLst/>
                          <a:latin typeface="+mn-lt"/>
                          <a:ea typeface="Times New Roman" panose="02020603050405020304" pitchFamily="18" charset="0"/>
                          <a:cs typeface="Times New Roman" panose="02020603050405020304" pitchFamily="18" charset="0"/>
                        </a:rPr>
                        <a:t>1</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st</a:t>
                      </a:r>
                      <a:r>
                        <a:rPr lang="en-US" sz="1800" dirty="0" smtClean="0">
                          <a:solidFill>
                            <a:schemeClr val="tx1"/>
                          </a:solidFill>
                          <a:effectLst/>
                          <a:latin typeface="+mn-lt"/>
                          <a:ea typeface="Times New Roman" panose="02020603050405020304" pitchFamily="18" charset="0"/>
                          <a:cs typeface="Times New Roman" panose="02020603050405020304" pitchFamily="18" charset="0"/>
                        </a:rPr>
                        <a:t> Draft</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APP</a:t>
                      </a:r>
                    </a:p>
                    <a:p>
                      <a:pPr marL="0" marR="0" algn="just">
                        <a:lnSpc>
                          <a:spcPct val="120000"/>
                        </a:lnSpc>
                        <a:spcBef>
                          <a:spcPts val="0"/>
                        </a:spcBef>
                        <a:spcAft>
                          <a:spcPts val="0"/>
                        </a:spcAft>
                      </a:pP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3</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rd</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Quarter: 2</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nd</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Draft APP</a:t>
                      </a:r>
                    </a:p>
                    <a:p>
                      <a:pPr marL="0" marR="0" algn="just">
                        <a:lnSpc>
                          <a:spcPct val="120000"/>
                        </a:lnSpc>
                        <a:spcBef>
                          <a:spcPts val="0"/>
                        </a:spcBef>
                        <a:spcAft>
                          <a:spcPts val="0"/>
                        </a:spcAft>
                      </a:pP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4</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th</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Quarter: Final draft APP</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340216">
                <a:tc>
                  <a:txBody>
                    <a:bodyPr/>
                    <a:lstStyle/>
                    <a:p>
                      <a:pPr marL="0" marR="0" algn="l">
                        <a:lnSpc>
                          <a:spcPct val="120000"/>
                        </a:lnSpc>
                        <a:spcBef>
                          <a:spcPts val="0"/>
                        </a:spcBef>
                        <a:spcAft>
                          <a:spcPts val="0"/>
                        </a:spcAft>
                        <a:tabLst>
                          <a:tab pos="180340" algn="l"/>
                          <a:tab pos="360045" algn="l"/>
                          <a:tab pos="540385" algn="l"/>
                        </a:tabLst>
                      </a:pPr>
                      <a:r>
                        <a:rPr lang="en-GB" sz="1800" dirty="0" smtClean="0">
                          <a:solidFill>
                            <a:schemeClr val="tx1"/>
                          </a:solidFill>
                          <a:effectLst/>
                          <a:latin typeface="+mn-lt"/>
                          <a:ea typeface="Times New Roman" panose="02020603050405020304" pitchFamily="18" charset="0"/>
                        </a:rPr>
                        <a:t>80% of programme performance targets achieved</a:t>
                      </a:r>
                      <a:endParaRPr lang="en-US" sz="18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80% of targets</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by </a:t>
                      </a:r>
                      <a:r>
                        <a:rPr lang="en-US" sz="1800"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40216">
                <a:tc>
                  <a:txBody>
                    <a:bodyPr/>
                    <a:lstStyle/>
                    <a:p>
                      <a:pPr marL="0" marR="0" algn="l">
                        <a:lnSpc>
                          <a:spcPct val="120000"/>
                        </a:lnSpc>
                        <a:spcBef>
                          <a:spcPts val="0"/>
                        </a:spcBef>
                        <a:spcAft>
                          <a:spcPts val="0"/>
                        </a:spcAft>
                        <a:tabLst>
                          <a:tab pos="180340" algn="l"/>
                          <a:tab pos="360045" algn="l"/>
                          <a:tab pos="540385" algn="l"/>
                        </a:tabLst>
                      </a:pPr>
                      <a:r>
                        <a:rPr lang="en-GB" sz="1800">
                          <a:solidFill>
                            <a:schemeClr val="tx1"/>
                          </a:solidFill>
                          <a:effectLst/>
                          <a:latin typeface="+mn-lt"/>
                          <a:ea typeface="Times New Roman" panose="02020603050405020304" pitchFamily="18" charset="0"/>
                        </a:rPr>
                        <a:t>Unqualified audit report</a:t>
                      </a:r>
                      <a:endParaRPr lang="en-US" sz="180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2</a:t>
                      </a:r>
                      <a:r>
                        <a:rPr lang="en-US" sz="1800" baseline="30000" dirty="0" smtClean="0">
                          <a:solidFill>
                            <a:schemeClr val="tx1"/>
                          </a:solidFill>
                          <a:effectLst/>
                          <a:latin typeface="+mn-lt"/>
                          <a:ea typeface="Times New Roman" panose="02020603050405020304" pitchFamily="18" charset="0"/>
                          <a:cs typeface="Times New Roman" panose="02020603050405020304" pitchFamily="18" charset="0"/>
                        </a:rPr>
                        <a:t>nd</a:t>
                      </a:r>
                      <a:r>
                        <a:rPr lang="en-US" sz="1800" dirty="0" smtClean="0">
                          <a:solidFill>
                            <a:schemeClr val="tx1"/>
                          </a:solidFill>
                          <a:effectLst/>
                          <a:latin typeface="+mn-lt"/>
                          <a:ea typeface="Times New Roman" panose="02020603050405020304" pitchFamily="18" charset="0"/>
                          <a:cs typeface="Times New Roman" panose="02020603050405020304" pitchFamily="18" charset="0"/>
                        </a:rPr>
                        <a:t> Quarter:</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Audit report</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40216">
                <a:tc>
                  <a:txBody>
                    <a:bodyPr/>
                    <a:lstStyle/>
                    <a:p>
                      <a:pPr marL="0" marR="0" algn="l">
                        <a:lnSpc>
                          <a:spcPct val="120000"/>
                        </a:lnSpc>
                        <a:spcBef>
                          <a:spcPts val="0"/>
                        </a:spcBef>
                        <a:spcAft>
                          <a:spcPts val="0"/>
                        </a:spcAft>
                        <a:tabLst>
                          <a:tab pos="180340" algn="l"/>
                          <a:tab pos="360045" algn="l"/>
                          <a:tab pos="540385" algn="l"/>
                        </a:tabLst>
                      </a:pPr>
                      <a:r>
                        <a:rPr lang="en-GB" sz="1800" dirty="0" smtClean="0">
                          <a:solidFill>
                            <a:schemeClr val="tx1"/>
                          </a:solidFill>
                          <a:effectLst/>
                          <a:latin typeface="+mn-lt"/>
                          <a:ea typeface="Times New Roman" panose="02020603050405020304" pitchFamily="18" charset="0"/>
                        </a:rPr>
                        <a:t>Annual vacancy </a:t>
                      </a:r>
                      <a:r>
                        <a:rPr lang="en-GB" sz="1800" dirty="0">
                          <a:solidFill>
                            <a:schemeClr val="tx1"/>
                          </a:solidFill>
                          <a:effectLst/>
                          <a:latin typeface="+mn-lt"/>
                          <a:ea typeface="Times New Roman" panose="02020603050405020304" pitchFamily="18" charset="0"/>
                        </a:rPr>
                        <a:t>rate </a:t>
                      </a:r>
                      <a:r>
                        <a:rPr lang="en-GB" sz="1800" dirty="0" smtClean="0">
                          <a:solidFill>
                            <a:schemeClr val="tx1"/>
                          </a:solidFill>
                          <a:effectLst/>
                          <a:latin typeface="+mn-lt"/>
                          <a:ea typeface="Times New Roman" panose="02020603050405020304" pitchFamily="18" charset="0"/>
                        </a:rPr>
                        <a:t>of below 10% maintained</a:t>
                      </a:r>
                      <a:endParaRPr lang="en-US" sz="18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Monthly</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714830">
                <a:tc>
                  <a:txBody>
                    <a:bodyPr/>
                    <a:lstStyle/>
                    <a:p>
                      <a:pPr marL="0" marR="0" algn="l">
                        <a:lnSpc>
                          <a:spcPct val="120000"/>
                        </a:lnSpc>
                        <a:spcBef>
                          <a:spcPts val="0"/>
                        </a:spcBef>
                        <a:spcAft>
                          <a:spcPts val="0"/>
                        </a:spcAft>
                        <a:tabLst>
                          <a:tab pos="180340" algn="l"/>
                          <a:tab pos="360045" algn="l"/>
                          <a:tab pos="540385" algn="l"/>
                        </a:tabLst>
                      </a:pPr>
                      <a:r>
                        <a:rPr lang="en-GB" sz="1800" dirty="0">
                          <a:solidFill>
                            <a:schemeClr val="tx1"/>
                          </a:solidFill>
                          <a:effectLst/>
                          <a:latin typeface="+mn-lt"/>
                          <a:ea typeface="Times New Roman" panose="02020603050405020304" pitchFamily="18" charset="0"/>
                        </a:rPr>
                        <a:t>Quarterly Monitoring </a:t>
                      </a:r>
                      <a:r>
                        <a:rPr lang="en-GB" sz="1800" dirty="0" smtClean="0">
                          <a:solidFill>
                            <a:schemeClr val="tx1"/>
                          </a:solidFill>
                          <a:effectLst/>
                          <a:latin typeface="+mn-lt"/>
                          <a:ea typeface="Times New Roman" panose="02020603050405020304" pitchFamily="18" charset="0"/>
                        </a:rPr>
                        <a:t>reports </a:t>
                      </a:r>
                      <a:r>
                        <a:rPr lang="en-GB" sz="1800" dirty="0">
                          <a:solidFill>
                            <a:schemeClr val="tx1"/>
                          </a:solidFill>
                          <a:effectLst/>
                          <a:latin typeface="+mn-lt"/>
                          <a:ea typeface="Times New Roman" panose="02020603050405020304" pitchFamily="18" charset="0"/>
                        </a:rPr>
                        <a:t>on the implementation of ICT support systems and processes and governance arrangements  </a:t>
                      </a:r>
                      <a:endParaRPr lang="en-US" sz="18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Quarterly</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340216">
                <a:tc>
                  <a:txBody>
                    <a:bodyPr/>
                    <a:lstStyle/>
                    <a:p>
                      <a:pPr marL="0" marR="0" algn="just">
                        <a:lnSpc>
                          <a:spcPct val="120000"/>
                        </a:lnSpc>
                        <a:spcBef>
                          <a:spcPts val="0"/>
                        </a:spcBef>
                        <a:spcAft>
                          <a:spcPts val="0"/>
                        </a:spcAft>
                      </a:pPr>
                      <a:r>
                        <a:rPr lang="en-GB" sz="1800" kern="1200" dirty="0" smtClean="0">
                          <a:solidFill>
                            <a:schemeClr val="tx1"/>
                          </a:solidFill>
                          <a:effectLst/>
                          <a:latin typeface="+mn-lt"/>
                          <a:ea typeface="+mn-ea"/>
                          <a:cs typeface="+mn-cs"/>
                        </a:rPr>
                        <a:t>12 Director-General’s newsletter produced</a:t>
                      </a:r>
                      <a:endPar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Monthly</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340216">
                <a:tc>
                  <a:txBody>
                    <a:bodyPr/>
                    <a:lstStyle/>
                    <a:p>
                      <a:pPr marL="0" marR="0" algn="just">
                        <a:lnSpc>
                          <a:spcPct val="120000"/>
                        </a:lnSpc>
                        <a:spcBef>
                          <a:spcPts val="0"/>
                        </a:spcBef>
                        <a:spcAft>
                          <a:spcPts val="0"/>
                        </a:spcAft>
                      </a:pPr>
                      <a:r>
                        <a:rPr lang="en-US" sz="1800" kern="1200" dirty="0" smtClean="0">
                          <a:solidFill>
                            <a:schemeClr val="tx1"/>
                          </a:solidFill>
                          <a:effectLst/>
                          <a:latin typeface="+mn-lt"/>
                          <a:ea typeface="+mn-ea"/>
                          <a:cs typeface="+mn-cs"/>
                        </a:rPr>
                        <a:t>4 Internal newsletters produced</a:t>
                      </a:r>
                      <a:endPar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2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Quarterly</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3" name="Title 1"/>
          <p:cNvSpPr>
            <a:spLocks noGrp="1"/>
          </p:cNvSpPr>
          <p:nvPr>
            <p:ph type="title"/>
          </p:nvPr>
        </p:nvSpPr>
        <p:spPr>
          <a:xfrm>
            <a:off x="495034" y="548680"/>
            <a:ext cx="8229600" cy="897144"/>
          </a:xfrm>
        </p:spPr>
        <p:txBody>
          <a:bodyPr/>
          <a:lstStyle/>
          <a:p>
            <a:pPr marR="0" lvl="0">
              <a:spcBef>
                <a:spcPts val="0"/>
              </a:spcBef>
              <a:spcAft>
                <a:spcPts val="0"/>
              </a:spcAft>
            </a:pPr>
            <a:r>
              <a:rPr lang="en-GB" sz="3200" spc="-25" dirty="0">
                <a:solidFill>
                  <a:srgbClr val="993300"/>
                </a:solidFill>
                <a:latin typeface="Berlin Sans FB Demi" panose="020E0802020502020306" pitchFamily="34" charset="0"/>
              </a:rPr>
              <a:t>2017/18  APP </a:t>
            </a:r>
            <a:r>
              <a:rPr lang="en-GB" sz="3200" spc="-25" dirty="0" smtClean="0">
                <a:solidFill>
                  <a:srgbClr val="993300"/>
                </a:solidFill>
                <a:latin typeface="Berlin Sans FB Demi" panose="020E0802020502020306" pitchFamily="34" charset="0"/>
              </a:rPr>
              <a:t>TARGETS (4)</a:t>
            </a:r>
            <a:br>
              <a:rPr lang="en-GB" sz="3200" spc="-25" dirty="0" smtClean="0">
                <a:solidFill>
                  <a:srgbClr val="993300"/>
                </a:solidFill>
                <a:latin typeface="Berlin Sans FB Demi" panose="020E0802020502020306" pitchFamily="34" charset="0"/>
              </a:rPr>
            </a:br>
            <a:r>
              <a:rPr lang="en-GB" sz="3200" spc="-25" dirty="0" smtClean="0">
                <a:solidFill>
                  <a:srgbClr val="993300"/>
                </a:solidFill>
                <a:latin typeface="Berlin Sans FB Demi" panose="020E0802020502020306" pitchFamily="34" charset="0"/>
              </a:rPr>
              <a:t>PROGRAMME </a:t>
            </a:r>
            <a:r>
              <a:rPr lang="en-GB" sz="3200" spc="-25" dirty="0">
                <a:solidFill>
                  <a:srgbClr val="993300"/>
                </a:solidFill>
                <a:latin typeface="Berlin Sans FB Demi" panose="020E0802020502020306" pitchFamily="34" charset="0"/>
              </a:rPr>
              <a:t>1: </a:t>
            </a:r>
            <a:r>
              <a:rPr lang="en-GB" sz="3200" spc="-25" dirty="0" smtClean="0">
                <a:solidFill>
                  <a:srgbClr val="993300"/>
                </a:solidFill>
                <a:latin typeface="Berlin Sans FB Demi" panose="020E0802020502020306" pitchFamily="34" charset="0"/>
              </a:rPr>
              <a:t>ADMINISTRATION </a:t>
            </a:r>
            <a:endParaRPr lang="en-US" sz="3200" dirty="0">
              <a:solidFill>
                <a:srgbClr val="993300"/>
              </a:solidFill>
              <a:latin typeface="Berlin Sans FB Demi" panose="020E0802020502020306" pitchFamily="34" charset="0"/>
              <a:ea typeface="Times New Roman" panose="02020603050405020304" pitchFamily="18" charset="0"/>
            </a:endParaRPr>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17</a:t>
            </a:fld>
            <a:endParaRPr lang="en-US" sz="1400" b="0" dirty="0"/>
          </a:p>
        </p:txBody>
      </p:sp>
    </p:spTree>
    <p:extLst>
      <p:ext uri="{BB962C8B-B14F-4D97-AF65-F5344CB8AC3E}">
        <p14:creationId xmlns:p14="http://schemas.microsoft.com/office/powerpoint/2010/main" val="591428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840"/>
            <a:ext cx="8229600" cy="1143000"/>
          </a:xfrm>
        </p:spPr>
        <p:txBody>
          <a:bodyPr/>
          <a:lstStyle/>
          <a:p>
            <a:pPr>
              <a:lnSpc>
                <a:spcPct val="90000"/>
              </a:lnSpc>
            </a:pPr>
            <a:r>
              <a:rPr lang="en-US" sz="3200" dirty="0">
                <a:solidFill>
                  <a:srgbClr val="993300"/>
                </a:solidFill>
                <a:latin typeface="Berlin Sans FB Demi" panose="020E0802020502020306" pitchFamily="34" charset="0"/>
              </a:rPr>
              <a:t>2017/18  APP TARGETS </a:t>
            </a:r>
            <a:r>
              <a:rPr lang="en-US" sz="3200" dirty="0" smtClean="0">
                <a:solidFill>
                  <a:srgbClr val="993300"/>
                </a:solidFill>
                <a:latin typeface="Berlin Sans FB Demi" panose="020E0802020502020306" pitchFamily="34" charset="0"/>
              </a:rPr>
              <a:t>(5)</a:t>
            </a:r>
            <a:r>
              <a:rPr lang="en-US" sz="3200" dirty="0">
                <a:solidFill>
                  <a:srgbClr val="993300"/>
                </a:solidFill>
                <a:latin typeface="Berlin Sans FB Demi" panose="020E0802020502020306" pitchFamily="34" charset="0"/>
              </a:rPr>
              <a:t/>
            </a:r>
            <a:br>
              <a:rPr lang="en-US" sz="3200" dirty="0">
                <a:solidFill>
                  <a:srgbClr val="993300"/>
                </a:solidFill>
                <a:latin typeface="Berlin Sans FB Demi" panose="020E0802020502020306" pitchFamily="34" charset="0"/>
              </a:rPr>
            </a:br>
            <a:r>
              <a:rPr lang="en-US" sz="3200" dirty="0">
                <a:solidFill>
                  <a:srgbClr val="993300"/>
                </a:solidFill>
                <a:latin typeface="Berlin Sans FB Demi" panose="020E0802020502020306" pitchFamily="34" charset="0"/>
              </a:rPr>
              <a:t>PROGRAMME 2: </a:t>
            </a:r>
            <a:r>
              <a:rPr lang="en-US" sz="3200" dirty="0" smtClean="0">
                <a:solidFill>
                  <a:srgbClr val="993300"/>
                </a:solidFill>
                <a:latin typeface="Berlin Sans FB Demi" panose="020E0802020502020306" pitchFamily="34" charset="0"/>
              </a:rPr>
              <a:t>LMP</a:t>
            </a:r>
            <a:endParaRPr lang="en-US" sz="3200" dirty="0">
              <a:solidFill>
                <a:srgbClr val="993300"/>
              </a:solidFill>
              <a:latin typeface="Berlin Sans FB Demi" panose="020E0802020502020306"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14354769"/>
              </p:ext>
            </p:extLst>
          </p:nvPr>
        </p:nvGraphicFramePr>
        <p:xfrm>
          <a:off x="488232" y="1484785"/>
          <a:ext cx="8208912" cy="4389120"/>
        </p:xfrm>
        <a:graphic>
          <a:graphicData uri="http://schemas.openxmlformats.org/drawingml/2006/table">
            <a:tbl>
              <a:tblPr bandRow="1">
                <a:tableStyleId>{8FD4443E-F989-4FC4-A0C8-D5A2AF1F390B}</a:tableStyleId>
              </a:tblPr>
              <a:tblGrid>
                <a:gridCol w="684076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154395">
                <a:tc>
                  <a:txBody>
                    <a:bodyPr/>
                    <a:lstStyle/>
                    <a:p>
                      <a:pPr marL="0" marR="0" indent="0" algn="ctr">
                        <a:lnSpc>
                          <a:spcPct val="10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OUTPUT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indent="0" algn="ctr">
                        <a:lnSpc>
                          <a:spcPct val="10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TARGET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64772">
                <a:tc>
                  <a:txBody>
                    <a:bodyPr/>
                    <a:lstStyle/>
                    <a:p>
                      <a:pPr marL="0" marR="0" indent="0" algn="l">
                        <a:lnSpc>
                          <a:spcPct val="100000"/>
                        </a:lnSpc>
                        <a:spcBef>
                          <a:spcPts val="0"/>
                        </a:spcBef>
                        <a:spcAft>
                          <a:spcPts val="0"/>
                        </a:spcAft>
                        <a:buFont typeface="Arial" panose="020B0604020202020204" pitchFamily="34" charset="0"/>
                        <a:buNone/>
                        <a:tabLst>
                          <a:tab pos="180340" algn="l"/>
                          <a:tab pos="360045" algn="l"/>
                          <a:tab pos="540385" algn="l"/>
                        </a:tabLst>
                      </a:pPr>
                      <a:r>
                        <a:rPr lang="en-US" sz="1800" dirty="0" smtClean="0">
                          <a:solidFill>
                            <a:schemeClr val="tx1"/>
                          </a:solidFill>
                          <a:effectLst/>
                          <a:latin typeface="+mn-lt"/>
                          <a:ea typeface="Times New Roman" panose="02020603050405020304" pitchFamily="18" charset="0"/>
                        </a:rPr>
                        <a:t>Grievance Management: </a:t>
                      </a:r>
                    </a:p>
                    <a:p>
                      <a:pPr marL="285750" marR="0" indent="-285750" algn="l">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800" kern="1200" dirty="0" smtClean="0">
                          <a:solidFill>
                            <a:schemeClr val="tx1"/>
                          </a:solidFill>
                          <a:effectLst/>
                          <a:latin typeface="+mn-lt"/>
                          <a:ea typeface="+mn-ea"/>
                          <a:cs typeface="+mn-cs"/>
                        </a:rPr>
                        <a:t>75% of all grievances received concluded within 30 days (for levels 1-12) and </a:t>
                      </a:r>
                    </a:p>
                    <a:p>
                      <a:pPr marL="285750" marR="0" indent="-285750" algn="l">
                        <a:lnSpc>
                          <a:spcPct val="100000"/>
                        </a:lnSpc>
                        <a:spcBef>
                          <a:spcPts val="0"/>
                        </a:spcBef>
                        <a:spcAft>
                          <a:spcPts val="0"/>
                        </a:spcAft>
                        <a:buFont typeface="Arial" panose="020B0604020202020204" pitchFamily="34" charset="0"/>
                        <a:buChar char="•"/>
                        <a:tabLst>
                          <a:tab pos="180340" algn="l"/>
                          <a:tab pos="360045" algn="l"/>
                          <a:tab pos="540385" algn="l"/>
                        </a:tabLst>
                      </a:pPr>
                      <a:r>
                        <a:rPr lang="en-US" sz="1800" kern="1200" dirty="0" smtClean="0">
                          <a:solidFill>
                            <a:schemeClr val="tx1"/>
                          </a:solidFill>
                          <a:effectLst/>
                          <a:latin typeface="+mn-lt"/>
                          <a:ea typeface="+mn-ea"/>
                          <a:cs typeface="+mn-cs"/>
                        </a:rPr>
                        <a:t>45 days (for SMS) of receipt of all documentation</a:t>
                      </a:r>
                      <a:endParaRPr lang="en-US" sz="1800" dirty="0" smtClean="0">
                        <a:solidFill>
                          <a:schemeClr val="tx1"/>
                        </a:solidFill>
                        <a:effectLst/>
                        <a:latin typeface="+mn-lt"/>
                        <a:ea typeface="Times New Roman" panose="02020603050405020304" pitchFamily="18" charset="0"/>
                      </a:endParaRP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l">
                        <a:lnSpc>
                          <a:spcPct val="100000"/>
                        </a:lnSpc>
                        <a:spcBef>
                          <a:spcPts val="0"/>
                        </a:spcBef>
                        <a:spcAft>
                          <a:spcPts val="0"/>
                        </a:spcAft>
                        <a:buFont typeface="Arial" panose="020B0604020202020204" pitchFamily="34" charset="0"/>
                        <a:buNone/>
                        <a:tabLst>
                          <a:tab pos="180340" algn="l"/>
                          <a:tab pos="360045" algn="l"/>
                          <a:tab pos="540385" algn="l"/>
                        </a:tabLst>
                      </a:pPr>
                      <a:r>
                        <a:rPr lang="en-US" sz="1800" dirty="0" smtClean="0">
                          <a:solidFill>
                            <a:schemeClr val="tx1"/>
                          </a:solidFill>
                          <a:effectLst/>
                          <a:latin typeface="+mn-lt"/>
                          <a:ea typeface="Times New Roman" panose="02020603050405020304" pitchFamily="18" charset="0"/>
                        </a:rPr>
                        <a:t>Mar ‘18</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49290">
                <a:tc>
                  <a:txBody>
                    <a:bodyPr/>
                    <a:lstStyle/>
                    <a:p>
                      <a:pPr marL="0" marR="0" indent="0" algn="just">
                        <a:lnSpc>
                          <a:spcPct val="10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Arial" panose="020B0604020202020204" pitchFamily="34" charset="0"/>
                        </a:rPr>
                        <a:t>Factsheet on grievance trends produced</a:t>
                      </a:r>
                      <a:endParaRPr lang="en-GB" sz="1800" dirty="0" smtClean="0">
                        <a:solidFill>
                          <a:schemeClr val="tx1"/>
                        </a:solidFill>
                        <a:effectLst/>
                        <a:latin typeface="+mn-lt"/>
                        <a:ea typeface="Times New Roman" panose="02020603050405020304" pitchFamily="18" charset="0"/>
                        <a:cs typeface="Arial" panose="020B0604020202020204" pitchFamily="34"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00000"/>
                        </a:lnSpc>
                        <a:spcBef>
                          <a:spcPts val="0"/>
                        </a:spcBef>
                        <a:spcAft>
                          <a:spcPts val="0"/>
                        </a:spcAft>
                        <a:buFont typeface="Arial" panose="020B0604020202020204" pitchFamily="34" charset="0"/>
                        <a:buNone/>
                      </a:pPr>
                      <a:r>
                        <a:rPr lang="en-GB" sz="1800" dirty="0" smtClean="0">
                          <a:solidFill>
                            <a:schemeClr val="tx1"/>
                          </a:solidFill>
                          <a:effectLst/>
                          <a:latin typeface="+mn-lt"/>
                          <a:ea typeface="Times New Roman" panose="02020603050405020304" pitchFamily="18" charset="0"/>
                          <a:cs typeface="Arial" panose="020B0604020202020204" pitchFamily="34" charset="0"/>
                        </a:rPr>
                        <a:t>Dec ‘17</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14165">
                <a:tc>
                  <a:txBody>
                    <a:bodyPr/>
                    <a:lstStyle/>
                    <a:p>
                      <a:pPr marL="0" marR="0" indent="0" algn="just">
                        <a:lnSpc>
                          <a:spcPct val="100000"/>
                        </a:lnSpc>
                        <a:spcBef>
                          <a:spcPts val="0"/>
                        </a:spcBef>
                        <a:spcAft>
                          <a:spcPts val="0"/>
                        </a:spcAft>
                        <a:buFont typeface="Arial" panose="020B0604020202020204" pitchFamily="34" charset="0"/>
                        <a:buNone/>
                      </a:pPr>
                      <a:r>
                        <a:rPr lang="en-GB" sz="1800" kern="1200" dirty="0" smtClean="0">
                          <a:solidFill>
                            <a:schemeClr val="tx1"/>
                          </a:solidFill>
                          <a:effectLst/>
                          <a:latin typeface="+mn-lt"/>
                          <a:ea typeface="+mn-ea"/>
                          <a:cs typeface="+mn-cs"/>
                        </a:rPr>
                        <a:t>6 monthly reports on departmental grievance resolution compiled</a:t>
                      </a:r>
                      <a:endParaRPr lang="en-GB" sz="1800" dirty="0" smtClean="0">
                        <a:solidFill>
                          <a:schemeClr val="tx1"/>
                        </a:solidFill>
                        <a:effectLst/>
                        <a:latin typeface="+mn-lt"/>
                        <a:ea typeface="Times New Roman" panose="02020603050405020304" pitchFamily="18" charset="0"/>
                        <a:cs typeface="Arial" panose="020B0604020202020204" pitchFamily="34"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GB" sz="1800" dirty="0">
                          <a:solidFill>
                            <a:schemeClr val="tx1"/>
                          </a:solidFill>
                          <a:effectLst/>
                          <a:latin typeface="+mn-lt"/>
                          <a:ea typeface="Times New Roman" panose="02020603050405020304" pitchFamily="18" charset="0"/>
                          <a:cs typeface="Arial" panose="020B0604020202020204" pitchFamily="34" charset="0"/>
                        </a:rPr>
                        <a:t>Aug </a:t>
                      </a:r>
                      <a:r>
                        <a:rPr lang="en-GB" sz="1800" dirty="0" smtClean="0">
                          <a:solidFill>
                            <a:schemeClr val="tx1"/>
                          </a:solidFill>
                          <a:effectLst/>
                          <a:latin typeface="+mn-lt"/>
                          <a:ea typeface="Times New Roman" panose="02020603050405020304" pitchFamily="18" charset="0"/>
                          <a:cs typeface="Arial" panose="020B0604020202020204" pitchFamily="34" charset="0"/>
                        </a:rPr>
                        <a:t>‘17</a:t>
                      </a:r>
                    </a:p>
                    <a:p>
                      <a:pPr marL="0" marR="0" algn="just">
                        <a:lnSpc>
                          <a:spcPct val="100000"/>
                        </a:lnSpc>
                        <a:spcBef>
                          <a:spcPts val="0"/>
                        </a:spcBef>
                        <a:spcAft>
                          <a:spcPts val="0"/>
                        </a:spcAft>
                      </a:pPr>
                      <a:r>
                        <a:rPr lang="en-GB" sz="1800" dirty="0" smtClean="0">
                          <a:solidFill>
                            <a:schemeClr val="tx1"/>
                          </a:solidFill>
                          <a:effectLst/>
                          <a:latin typeface="+mn-lt"/>
                          <a:ea typeface="Times New Roman" panose="02020603050405020304" pitchFamily="18" charset="0"/>
                          <a:cs typeface="Arial" panose="020B0604020202020204" pitchFamily="34" charset="0"/>
                        </a:rPr>
                        <a:t>Feb ‘18</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463184">
                <a:tc>
                  <a:txBody>
                    <a:bodyPr/>
                    <a:lstStyle/>
                    <a:p>
                      <a:pPr marL="0" marR="0" indent="0" algn="just">
                        <a:lnSpc>
                          <a:spcPct val="100000"/>
                        </a:lnSpc>
                        <a:spcBef>
                          <a:spcPts val="0"/>
                        </a:spcBef>
                        <a:spcAft>
                          <a:spcPts val="0"/>
                        </a:spcAft>
                        <a:buFont typeface="Arial" panose="020B0604020202020204" pitchFamily="34" charset="0"/>
                        <a:buNone/>
                      </a:pPr>
                      <a:r>
                        <a:rPr lang="en-GB" sz="1800" kern="1200" dirty="0" smtClean="0">
                          <a:solidFill>
                            <a:schemeClr val="tx1"/>
                          </a:solidFill>
                          <a:effectLst/>
                          <a:latin typeface="+mn-lt"/>
                          <a:ea typeface="+mn-ea"/>
                          <a:cs typeface="+mn-cs"/>
                        </a:rPr>
                        <a:t>Report on the implementation of labour court orders and arbitration awards by departments and implications for labour relations produced</a:t>
                      </a:r>
                      <a:endParaRPr lang="en-US" sz="1800" dirty="0" smtClean="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Jun ‘17</a:t>
                      </a: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08789">
                <a:tc>
                  <a:txBody>
                    <a:bodyPr/>
                    <a:lstStyle/>
                    <a:p>
                      <a:pPr marL="0" marR="0" indent="0" algn="just">
                        <a:lnSpc>
                          <a:spcPct val="10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Report on the assessment of the influence of grievances on work attendance in Gauteng provincial departments</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0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Mar</a:t>
                      </a:r>
                      <a:r>
                        <a:rPr lang="en-US" sz="1800" baseline="0" dirty="0" smtClean="0">
                          <a:solidFill>
                            <a:schemeClr val="tx1"/>
                          </a:solidFill>
                          <a:effectLst/>
                          <a:latin typeface="+mn-lt"/>
                          <a:ea typeface="Times New Roman" panose="02020603050405020304" pitchFamily="18" charset="0"/>
                          <a:cs typeface="Times New Roman" panose="02020603050405020304" pitchFamily="18" charset="0"/>
                        </a:rPr>
                        <a:t> ‘18</a:t>
                      </a:r>
                      <a:endParaRPr lang="en-US" sz="1800" dirty="0" smtClean="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63184">
                <a:tc>
                  <a:txBody>
                    <a:bodyPr/>
                    <a:lstStyle/>
                    <a:p>
                      <a:pPr marL="0" marR="0" indent="0" algn="just">
                        <a:lnSpc>
                          <a:spcPct val="10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Report on recruitment, retention, career pathing and </a:t>
                      </a:r>
                      <a:r>
                        <a:rPr lang="en-US" sz="1800" dirty="0" err="1" smtClean="0">
                          <a:solidFill>
                            <a:schemeClr val="tx1"/>
                          </a:solidFill>
                          <a:effectLst/>
                          <a:latin typeface="+mn-lt"/>
                          <a:ea typeface="Times New Roman" panose="02020603050405020304" pitchFamily="18" charset="0"/>
                          <a:cs typeface="Times New Roman" panose="02020603050405020304" pitchFamily="18" charset="0"/>
                        </a:rPr>
                        <a:t>utilisation</a:t>
                      </a:r>
                      <a:r>
                        <a:rPr lang="en-US" sz="1800" dirty="0" smtClean="0">
                          <a:solidFill>
                            <a:schemeClr val="tx1"/>
                          </a:solidFill>
                          <a:effectLst/>
                          <a:latin typeface="+mn-lt"/>
                          <a:ea typeface="Times New Roman" panose="02020603050405020304" pitchFamily="18" charset="0"/>
                          <a:cs typeface="Times New Roman" panose="02020603050405020304" pitchFamily="18" charset="0"/>
                        </a:rPr>
                        <a:t> of Senior Management Service (SMS) expertise and skills in the Public Service</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0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Sept ‘17</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18</a:t>
            </a:fld>
            <a:endParaRPr lang="en-US" sz="1400" b="0" dirty="0"/>
          </a:p>
        </p:txBody>
      </p:sp>
    </p:spTree>
    <p:extLst>
      <p:ext uri="{BB962C8B-B14F-4D97-AF65-F5344CB8AC3E}">
        <p14:creationId xmlns:p14="http://schemas.microsoft.com/office/powerpoint/2010/main" val="887934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840"/>
            <a:ext cx="8229600" cy="1143000"/>
          </a:xfrm>
        </p:spPr>
        <p:txBody>
          <a:bodyPr/>
          <a:lstStyle/>
          <a:p>
            <a:pPr>
              <a:lnSpc>
                <a:spcPct val="90000"/>
              </a:lnSpc>
            </a:pPr>
            <a:r>
              <a:rPr lang="en-US" sz="3200" dirty="0">
                <a:solidFill>
                  <a:srgbClr val="993300"/>
                </a:solidFill>
                <a:latin typeface="Berlin Sans FB Demi" panose="020E0802020502020306" pitchFamily="34" charset="0"/>
              </a:rPr>
              <a:t>2017/18  APP TARGETS </a:t>
            </a:r>
            <a:r>
              <a:rPr lang="en-US" sz="3200" dirty="0" smtClean="0">
                <a:solidFill>
                  <a:srgbClr val="993300"/>
                </a:solidFill>
                <a:latin typeface="Berlin Sans FB Demi" panose="020E0802020502020306" pitchFamily="34" charset="0"/>
              </a:rPr>
              <a:t>(6)</a:t>
            </a:r>
            <a:r>
              <a:rPr lang="en-US" sz="3200" dirty="0">
                <a:solidFill>
                  <a:srgbClr val="993300"/>
                </a:solidFill>
                <a:latin typeface="Berlin Sans FB Demi" panose="020E0802020502020306" pitchFamily="34" charset="0"/>
              </a:rPr>
              <a:t/>
            </a:r>
            <a:br>
              <a:rPr lang="en-US" sz="3200" dirty="0">
                <a:solidFill>
                  <a:srgbClr val="993300"/>
                </a:solidFill>
                <a:latin typeface="Berlin Sans FB Demi" panose="020E0802020502020306" pitchFamily="34" charset="0"/>
              </a:rPr>
            </a:br>
            <a:r>
              <a:rPr lang="en-US" sz="3200" dirty="0">
                <a:solidFill>
                  <a:srgbClr val="993300"/>
                </a:solidFill>
                <a:latin typeface="Berlin Sans FB Demi" panose="020E0802020502020306" pitchFamily="34" charset="0"/>
              </a:rPr>
              <a:t>PROGRAMME 2: </a:t>
            </a:r>
            <a:r>
              <a:rPr lang="en-US" sz="3200" dirty="0" smtClean="0">
                <a:solidFill>
                  <a:srgbClr val="993300"/>
                </a:solidFill>
                <a:latin typeface="Berlin Sans FB Demi" panose="020E0802020502020306" pitchFamily="34" charset="0"/>
              </a:rPr>
              <a:t>LMP</a:t>
            </a:r>
            <a:endParaRPr lang="en-US" sz="3200" dirty="0">
              <a:solidFill>
                <a:srgbClr val="993300"/>
              </a:solidFill>
              <a:latin typeface="Berlin Sans FB Demi" panose="020E0802020502020306"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80930710"/>
              </p:ext>
            </p:extLst>
          </p:nvPr>
        </p:nvGraphicFramePr>
        <p:xfrm>
          <a:off x="488232" y="1556791"/>
          <a:ext cx="8208912" cy="3319272"/>
        </p:xfrm>
        <a:graphic>
          <a:graphicData uri="http://schemas.openxmlformats.org/drawingml/2006/table">
            <a:tbl>
              <a:tblPr bandRow="1">
                <a:tableStyleId>{8FD4443E-F989-4FC4-A0C8-D5A2AF1F390B}</a:tableStyleId>
              </a:tblPr>
              <a:tblGrid>
                <a:gridCol w="684076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29745">
                <a:tc>
                  <a:txBody>
                    <a:bodyPr/>
                    <a:lstStyle/>
                    <a:p>
                      <a:pPr marL="0" marR="0" indent="0" algn="ctr">
                        <a:lnSpc>
                          <a:spcPct val="11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OUTPUT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indent="0" algn="ctr">
                        <a:lnSpc>
                          <a:spcPct val="11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TARGET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3184">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Report on an evaluation of the recruitment and selection process in the Mpumalanga Provincial Government for the 2015/16 financial year	</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Mar ‘18</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308789">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Report on contract appointments in the Northern Cape Provincial Administration</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Mar ‘18</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08789">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Case studies on the implementation of the PMDS</a:t>
                      </a:r>
                    </a:p>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at the three major hospitals in the Western Cape</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Jan ’18</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08789">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Study to determine factors impeding government departments in achieving 2% of people with disabilities and 50% of women in senior management in the public sector and make proposals</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dirty="0" smtClean="0">
                          <a:solidFill>
                            <a:schemeClr val="tx1"/>
                          </a:solidFill>
                          <a:effectLst/>
                          <a:latin typeface="+mn-lt"/>
                          <a:ea typeface="Times New Roman" panose="02020603050405020304" pitchFamily="18" charset="0"/>
                          <a:cs typeface="Times New Roman" panose="02020603050405020304" pitchFamily="18" charset="0"/>
                        </a:rPr>
                        <a:t>Dec ‘17</a:t>
                      </a: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19</a:t>
            </a:fld>
            <a:endParaRPr lang="en-US" sz="1400" b="0" dirty="0"/>
          </a:p>
        </p:txBody>
      </p:sp>
    </p:spTree>
    <p:extLst>
      <p:ext uri="{BB962C8B-B14F-4D97-AF65-F5344CB8AC3E}">
        <p14:creationId xmlns:p14="http://schemas.microsoft.com/office/powerpoint/2010/main" val="19848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692696"/>
            <a:ext cx="8229600" cy="72548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3200" b="1" dirty="0" smtClean="0">
                <a:solidFill>
                  <a:srgbClr val="993300"/>
                </a:solidFill>
                <a:latin typeface="Berlin Sans FB Demi" pitchFamily="34" charset="0"/>
                <a:cs typeface="Aharoni" pitchFamily="2" charset="-79"/>
              </a:rPr>
              <a:t>INTRODUCTION</a:t>
            </a:r>
          </a:p>
        </p:txBody>
      </p:sp>
      <p:sp>
        <p:nvSpPr>
          <p:cNvPr id="8"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a:t>
            </a:fld>
            <a:endParaRPr lang="en-US" sz="1400" b="0" dirty="0"/>
          </a:p>
        </p:txBody>
      </p:sp>
      <p:sp>
        <p:nvSpPr>
          <p:cNvPr id="7" name="Content Placeholder 2"/>
          <p:cNvSpPr txBox="1">
            <a:spLocks/>
          </p:cNvSpPr>
          <p:nvPr/>
        </p:nvSpPr>
        <p:spPr>
          <a:xfrm>
            <a:off x="467544" y="1340768"/>
            <a:ext cx="8208912" cy="4824536"/>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a:lnSpc>
                <a:spcPct val="120000"/>
              </a:lnSpc>
              <a:spcBef>
                <a:spcPts val="0"/>
              </a:spcBef>
            </a:pPr>
            <a:r>
              <a:rPr lang="en-US" sz="2000" b="0" kern="0" dirty="0" smtClean="0"/>
              <a:t>This presentation reflects on the following matters regarding the Public Service Commission;</a:t>
            </a:r>
          </a:p>
          <a:p>
            <a:pPr lvl="1" algn="just">
              <a:lnSpc>
                <a:spcPct val="120000"/>
              </a:lnSpc>
              <a:spcBef>
                <a:spcPts val="0"/>
              </a:spcBef>
              <a:buFont typeface="Courier New" panose="02070309020205020404" pitchFamily="49" charset="0"/>
              <a:buChar char="o"/>
            </a:pPr>
            <a:r>
              <a:rPr lang="en-US" sz="2000" b="0" kern="0" dirty="0" smtClean="0"/>
              <a:t>Areas of oversight and output of oversight function</a:t>
            </a:r>
          </a:p>
          <a:p>
            <a:pPr lvl="1" algn="just">
              <a:lnSpc>
                <a:spcPct val="120000"/>
              </a:lnSpc>
              <a:spcBef>
                <a:spcPts val="0"/>
              </a:spcBef>
              <a:buFont typeface="Courier New" panose="02070309020205020404" pitchFamily="49" charset="0"/>
              <a:buChar char="o"/>
            </a:pPr>
            <a:r>
              <a:rPr lang="en-US" sz="2000" b="0" kern="0" dirty="0" smtClean="0"/>
              <a:t>Brief overview of the Key </a:t>
            </a:r>
            <a:r>
              <a:rPr lang="en-US" sz="2000" b="0" kern="0" dirty="0"/>
              <a:t>2016/17 </a:t>
            </a:r>
            <a:r>
              <a:rPr lang="en-US" sz="2000" b="0" kern="0" dirty="0" smtClean="0"/>
              <a:t>Achievements </a:t>
            </a:r>
          </a:p>
          <a:p>
            <a:pPr lvl="1" algn="just">
              <a:lnSpc>
                <a:spcPct val="120000"/>
              </a:lnSpc>
              <a:spcBef>
                <a:spcPts val="0"/>
              </a:spcBef>
              <a:buFont typeface="Courier New" panose="02070309020205020404" pitchFamily="49" charset="0"/>
              <a:buChar char="o"/>
            </a:pPr>
            <a:r>
              <a:rPr lang="en-US" sz="2000" b="0" kern="0" dirty="0" smtClean="0"/>
              <a:t>2017/18 Annual Performance Plan </a:t>
            </a:r>
          </a:p>
          <a:p>
            <a:pPr lvl="1" algn="just">
              <a:lnSpc>
                <a:spcPct val="120000"/>
              </a:lnSpc>
              <a:spcBef>
                <a:spcPts val="0"/>
              </a:spcBef>
              <a:buFont typeface="Courier New" panose="02070309020205020404" pitchFamily="49" charset="0"/>
              <a:buChar char="o"/>
            </a:pPr>
            <a:r>
              <a:rPr lang="en-US" sz="2000" b="0" kern="0" dirty="0" smtClean="0"/>
              <a:t>Budget Allocations for the 2017/2020 Medium Term Expenditure Framework (MTEF) and the 2017/18 (Current) Financial Year</a:t>
            </a:r>
          </a:p>
          <a:p>
            <a:pPr algn="just">
              <a:lnSpc>
                <a:spcPct val="120000"/>
              </a:lnSpc>
              <a:spcBef>
                <a:spcPts val="0"/>
              </a:spcBef>
            </a:pPr>
            <a:r>
              <a:rPr lang="en-US" sz="2000" b="0" kern="0" dirty="0" smtClean="0"/>
              <a:t>The Strategic Plan was tabled in Parliament in March 2015. The Strategic Outcome Oriented Goals were subsequently refined and tabled in Parliament on 10 March 2016.</a:t>
            </a:r>
          </a:p>
          <a:p>
            <a:pPr algn="just">
              <a:lnSpc>
                <a:spcPct val="120000"/>
              </a:lnSpc>
              <a:spcBef>
                <a:spcPts val="0"/>
              </a:spcBef>
            </a:pPr>
            <a:r>
              <a:rPr lang="en-US" sz="2000" b="0" kern="0" dirty="0" smtClean="0"/>
              <a:t>The 2017/18 Annual Performance Plan was tabled in Parliament on 8 March 2017.</a:t>
            </a:r>
          </a:p>
          <a:p>
            <a:pPr>
              <a:lnSpc>
                <a:spcPct val="120000"/>
              </a:lnSpc>
              <a:spcBef>
                <a:spcPts val="0"/>
              </a:spcBef>
              <a:buFontTx/>
              <a:buNone/>
            </a:pPr>
            <a:endParaRPr lang="en-US" sz="2400" b="0" kern="0" dirty="0" smtClean="0"/>
          </a:p>
          <a:p>
            <a:pPr>
              <a:lnSpc>
                <a:spcPct val="120000"/>
              </a:lnSpc>
              <a:spcBef>
                <a:spcPts val="0"/>
              </a:spcBef>
            </a:pPr>
            <a:endParaRPr lang="en-US" sz="1800" b="0" kern="0" dirty="0" smtClean="0"/>
          </a:p>
        </p:txBody>
      </p:sp>
    </p:spTree>
    <p:extLst>
      <p:ext uri="{BB962C8B-B14F-4D97-AF65-F5344CB8AC3E}">
        <p14:creationId xmlns:p14="http://schemas.microsoft.com/office/powerpoint/2010/main" val="2380971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840"/>
            <a:ext cx="8229600" cy="1143000"/>
          </a:xfrm>
        </p:spPr>
        <p:txBody>
          <a:bodyPr/>
          <a:lstStyle/>
          <a:p>
            <a:r>
              <a:rPr lang="en-GB" sz="3200" spc="-25" dirty="0">
                <a:solidFill>
                  <a:srgbClr val="993300"/>
                </a:solidFill>
                <a:latin typeface="Berlin Sans FB Demi" panose="020E0802020502020306" pitchFamily="34" charset="0"/>
              </a:rPr>
              <a:t>2017/18  APP TARGETS </a:t>
            </a:r>
            <a:r>
              <a:rPr lang="en-GB" sz="3200" spc="-25" dirty="0" smtClean="0">
                <a:solidFill>
                  <a:srgbClr val="993300"/>
                </a:solidFill>
                <a:latin typeface="Berlin Sans FB Demi" panose="020E0802020502020306" pitchFamily="34" charset="0"/>
              </a:rPr>
              <a:t>(7)</a:t>
            </a:r>
            <a:r>
              <a:rPr lang="en-GB" sz="3200" spc="-25" dirty="0">
                <a:solidFill>
                  <a:srgbClr val="993300"/>
                </a:solidFill>
                <a:latin typeface="Berlin Sans FB Demi" panose="020E0802020502020306" pitchFamily="34" charset="0"/>
              </a:rPr>
              <a:t/>
            </a:r>
            <a:br>
              <a:rPr lang="en-GB" sz="3200" spc="-25" dirty="0">
                <a:solidFill>
                  <a:srgbClr val="993300"/>
                </a:solidFill>
                <a:latin typeface="Berlin Sans FB Demi" panose="020E0802020502020306" pitchFamily="34" charset="0"/>
              </a:rPr>
            </a:br>
            <a:r>
              <a:rPr lang="en-GB" sz="3200" spc="-25" dirty="0">
                <a:solidFill>
                  <a:srgbClr val="993300"/>
                </a:solidFill>
                <a:latin typeface="Berlin Sans FB Demi" panose="020E0802020502020306" pitchFamily="34" charset="0"/>
              </a:rPr>
              <a:t>PROGRAMME 3: </a:t>
            </a:r>
            <a:r>
              <a:rPr lang="en-GB" sz="3200" spc="-25" dirty="0" smtClean="0">
                <a:solidFill>
                  <a:srgbClr val="993300"/>
                </a:solidFill>
                <a:latin typeface="Berlin Sans FB Demi" panose="020E0802020502020306" pitchFamily="34" charset="0"/>
              </a:rPr>
              <a:t>M&amp;E</a:t>
            </a:r>
            <a:endParaRPr lang="en-US" sz="3200" dirty="0">
              <a:solidFill>
                <a:srgbClr val="993300"/>
              </a:solidFill>
              <a:latin typeface="Berlin Sans FB Demi" panose="020E0802020502020306"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066533740"/>
              </p:ext>
            </p:extLst>
          </p:nvPr>
        </p:nvGraphicFramePr>
        <p:xfrm>
          <a:off x="611560" y="1700808"/>
          <a:ext cx="8229600" cy="3967344"/>
        </p:xfrm>
        <a:graphic>
          <a:graphicData uri="http://schemas.openxmlformats.org/drawingml/2006/table">
            <a:tbl>
              <a:tblPr bandRow="1">
                <a:tableStyleId>{8FD4443E-F989-4FC4-A0C8-D5A2AF1F390B}</a:tableStyleId>
              </a:tblPr>
              <a:tblGrid>
                <a:gridCol w="6893594">
                  <a:extLst>
                    <a:ext uri="{9D8B030D-6E8A-4147-A177-3AD203B41FA5}">
                      <a16:colId xmlns:a16="http://schemas.microsoft.com/office/drawing/2014/main" val="20000"/>
                    </a:ext>
                  </a:extLst>
                </a:gridCol>
                <a:gridCol w="1336006">
                  <a:extLst>
                    <a:ext uri="{9D8B030D-6E8A-4147-A177-3AD203B41FA5}">
                      <a16:colId xmlns:a16="http://schemas.microsoft.com/office/drawing/2014/main" val="20001"/>
                    </a:ext>
                  </a:extLst>
                </a:gridCol>
              </a:tblGrid>
              <a:tr h="38960">
                <a:tc>
                  <a:txBody>
                    <a:bodyPr/>
                    <a:lstStyle/>
                    <a:p>
                      <a:pPr marL="0" marR="0" indent="0" algn="ctr">
                        <a:lnSpc>
                          <a:spcPct val="11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OUTPUT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indent="0" algn="ctr">
                        <a:lnSpc>
                          <a:spcPct val="11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TARGET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46320">
                <a:tc>
                  <a:txBody>
                    <a:bodyPr/>
                    <a:lstStyle/>
                    <a:p>
                      <a:pPr lvl="0">
                        <a:lnSpc>
                          <a:spcPct val="110000"/>
                        </a:lnSpc>
                        <a:spcBef>
                          <a:spcPts val="0"/>
                        </a:spcBef>
                        <a:spcAft>
                          <a:spcPts val="0"/>
                        </a:spcAft>
                      </a:pPr>
                      <a:r>
                        <a:rPr lang="en-GB" sz="1800" b="0" dirty="0" smtClean="0">
                          <a:solidFill>
                            <a:schemeClr val="tx1"/>
                          </a:solidFill>
                          <a:effectLst/>
                          <a:latin typeface="+mn-lt"/>
                          <a:ea typeface="Times New Roman" panose="02020603050405020304" pitchFamily="18" charset="0"/>
                        </a:rPr>
                        <a:t>Analytical brief</a:t>
                      </a:r>
                      <a:r>
                        <a:rPr lang="en-GB" sz="1800" b="0" baseline="0" dirty="0" smtClean="0">
                          <a:solidFill>
                            <a:schemeClr val="tx1"/>
                          </a:solidFill>
                          <a:effectLst/>
                          <a:latin typeface="+mn-lt"/>
                          <a:ea typeface="Times New Roman" panose="02020603050405020304" pitchFamily="18" charset="0"/>
                        </a:rPr>
                        <a:t> on </a:t>
                      </a:r>
                      <a:r>
                        <a:rPr lang="en-ZA" sz="1800" b="0" kern="1200" dirty="0" smtClean="0">
                          <a:solidFill>
                            <a:schemeClr val="tx1"/>
                          </a:solidFill>
                          <a:effectLst/>
                          <a:latin typeface="+mn-lt"/>
                          <a:ea typeface="+mn-ea"/>
                          <a:cs typeface="+mn-cs"/>
                        </a:rPr>
                        <a:t>Performance Information in the Public</a:t>
                      </a:r>
                      <a:r>
                        <a:rPr lang="en-ZA" sz="1800" b="0" kern="1200" baseline="0" dirty="0" smtClean="0">
                          <a:solidFill>
                            <a:schemeClr val="tx1"/>
                          </a:solidFill>
                          <a:effectLst/>
                          <a:latin typeface="+mn-lt"/>
                          <a:ea typeface="+mn-ea"/>
                          <a:cs typeface="+mn-cs"/>
                        </a:rPr>
                        <a:t> Service</a:t>
                      </a:r>
                      <a:endParaRPr lang="en-US" sz="1800" b="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10000"/>
                        </a:lnSpc>
                        <a:spcBef>
                          <a:spcPts val="0"/>
                        </a:spcBef>
                        <a:spcAft>
                          <a:spcPts val="0"/>
                        </a:spcAft>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Feb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38960">
                <a:tc>
                  <a:txBody>
                    <a:bodyPr/>
                    <a:lstStyle/>
                    <a:p>
                      <a:pPr lvl="0"/>
                      <a:r>
                        <a:rPr lang="en-US" sz="1800" b="0" dirty="0" smtClean="0">
                          <a:solidFill>
                            <a:schemeClr val="tx1"/>
                          </a:solidFill>
                          <a:effectLst/>
                          <a:latin typeface="+mn-lt"/>
                          <a:ea typeface="Times New Roman" panose="02020603050405020304" pitchFamily="18" charset="0"/>
                        </a:rPr>
                        <a:t>Analytical brief on </a:t>
                      </a:r>
                      <a:r>
                        <a:rPr lang="en-ZA" sz="1800" kern="1200" dirty="0" smtClean="0">
                          <a:solidFill>
                            <a:schemeClr val="tx1"/>
                          </a:solidFill>
                          <a:effectLst/>
                          <a:latin typeface="+mn-lt"/>
                          <a:ea typeface="+mn-ea"/>
                          <a:cs typeface="+mn-cs"/>
                        </a:rPr>
                        <a:t>Consultants in the Public Service</a:t>
                      </a:r>
                      <a:endParaRPr lang="en-US" sz="1800" kern="1200" dirty="0">
                        <a:solidFill>
                          <a:schemeClr val="tx1"/>
                        </a:solidFill>
                        <a:effectLst/>
                        <a:latin typeface="+mn-lt"/>
                        <a:ea typeface="+mn-ea"/>
                        <a:cs typeface="+mn-cs"/>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110000"/>
                        </a:lnSpc>
                        <a:spcBef>
                          <a:spcPts val="0"/>
                        </a:spcBef>
                        <a:spcAft>
                          <a:spcPts val="0"/>
                        </a:spcAft>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Feb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56716">
                <a:tc>
                  <a:txBody>
                    <a:bodyPr/>
                    <a:lstStyle/>
                    <a:p>
                      <a:pPr marL="0" marR="0" lvl="0" indent="0" algn="just" defTabSz="914400" rtl="0" eaLnBrk="1" fontAlgn="auto" latinLnBrk="0" hangingPunct="1">
                        <a:lnSpc>
                          <a:spcPct val="110000"/>
                        </a:lnSpc>
                        <a:spcBef>
                          <a:spcPts val="0"/>
                        </a:spcBef>
                        <a:spcAft>
                          <a:spcPts val="0"/>
                        </a:spcAft>
                        <a:buClrTx/>
                        <a:buSzTx/>
                        <a:buFontTx/>
                        <a:buNone/>
                        <a:tabLst>
                          <a:tab pos="180340" algn="l"/>
                          <a:tab pos="360045" algn="l"/>
                          <a:tab pos="540385" algn="l"/>
                          <a:tab pos="205740" algn="l"/>
                          <a:tab pos="360045" algn="l"/>
                          <a:tab pos="540385" algn="l"/>
                        </a:tabLst>
                        <a:defRPr/>
                      </a:pPr>
                      <a:r>
                        <a:rPr lang="en-ZA" sz="1800" b="0" dirty="0" smtClean="0">
                          <a:solidFill>
                            <a:schemeClr val="tx1"/>
                          </a:solidFill>
                          <a:effectLst/>
                          <a:latin typeface="+mn-lt"/>
                          <a:ea typeface="Times New Roman" panose="02020603050405020304" pitchFamily="18" charset="0"/>
                        </a:rPr>
                        <a:t>Reports on evaluation of departments against the CVPs</a:t>
                      </a:r>
                    </a:p>
                    <a:p>
                      <a:pPr marL="285750" indent="-285750">
                        <a:lnSpc>
                          <a:spcPct val="110000"/>
                        </a:lnSpc>
                        <a:spcBef>
                          <a:spcPts val="0"/>
                        </a:spcBef>
                        <a:spcAft>
                          <a:spcPts val="0"/>
                        </a:spcAft>
                        <a:buFont typeface="Arial" panose="020B0604020202020204" pitchFamily="34" charset="0"/>
                        <a:buChar char="•"/>
                      </a:pPr>
                      <a:r>
                        <a:rPr lang="en-ZA" sz="1800" kern="1200" dirty="0" smtClean="0">
                          <a:solidFill>
                            <a:schemeClr val="tx1"/>
                          </a:solidFill>
                          <a:effectLst/>
                          <a:latin typeface="+mn-lt"/>
                          <a:ea typeface="+mn-ea"/>
                          <a:cs typeface="+mn-cs"/>
                        </a:rPr>
                        <a:t>3 X national</a:t>
                      </a:r>
                      <a:endParaRPr lang="en-US" sz="1800" kern="1200" dirty="0" smtClean="0">
                        <a:solidFill>
                          <a:schemeClr val="tx1"/>
                        </a:solidFill>
                        <a:effectLst/>
                        <a:latin typeface="+mn-lt"/>
                        <a:ea typeface="+mn-ea"/>
                        <a:cs typeface="+mn-cs"/>
                      </a:endParaRPr>
                    </a:p>
                    <a:p>
                      <a:pPr marL="285750" indent="-285750">
                        <a:lnSpc>
                          <a:spcPct val="110000"/>
                        </a:lnSpc>
                        <a:spcBef>
                          <a:spcPts val="0"/>
                        </a:spcBef>
                        <a:spcAft>
                          <a:spcPts val="0"/>
                        </a:spcAft>
                        <a:buFont typeface="Arial" panose="020B0604020202020204" pitchFamily="34" charset="0"/>
                        <a:buChar char="•"/>
                      </a:pPr>
                      <a:r>
                        <a:rPr lang="en-ZA" sz="1800" kern="1200" dirty="0" smtClean="0">
                          <a:solidFill>
                            <a:schemeClr val="tx1"/>
                          </a:solidFill>
                          <a:effectLst/>
                          <a:latin typeface="+mn-lt"/>
                          <a:ea typeface="+mn-ea"/>
                          <a:cs typeface="+mn-cs"/>
                        </a:rPr>
                        <a:t>9 X provincial</a:t>
                      </a:r>
                      <a:endParaRPr lang="en-US" sz="1800" b="0" dirty="0">
                        <a:solidFill>
                          <a:srgbClr val="000000"/>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42475">
                <a:tc>
                  <a:txBody>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en-GB" sz="1800" u="none" kern="1200" dirty="0" smtClean="0">
                          <a:solidFill>
                            <a:schemeClr val="tx1"/>
                          </a:solidFill>
                          <a:effectLst/>
                          <a:latin typeface="+mn-lt"/>
                          <a:ea typeface="+mn-ea"/>
                          <a:cs typeface="+mn-cs"/>
                        </a:rPr>
                        <a:t>Inspection of the value chain on the availability of learning material at selected schools (9</a:t>
                      </a:r>
                      <a:r>
                        <a:rPr lang="en-GB" sz="1800" u="none" kern="1200" baseline="0" dirty="0" smtClean="0">
                          <a:solidFill>
                            <a:schemeClr val="tx1"/>
                          </a:solidFill>
                          <a:effectLst/>
                          <a:latin typeface="+mn-lt"/>
                          <a:ea typeface="+mn-ea"/>
                          <a:cs typeface="+mn-cs"/>
                        </a:rPr>
                        <a:t> reports)</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lvl="0" indent="0" algn="just">
                        <a:lnSpc>
                          <a:spcPct val="110000"/>
                        </a:lnSpc>
                        <a:spcBef>
                          <a:spcPts val="0"/>
                        </a:spcBef>
                        <a:spcAft>
                          <a:spcPts val="0"/>
                        </a:spcAft>
                        <a:buFont typeface="Arial" panose="020B0604020202020204" pitchFamily="34" charset="0"/>
                        <a:buNone/>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Feb’18</a:t>
                      </a: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7945">
                <a:tc>
                  <a:txBody>
                    <a:bodyPr/>
                    <a:lstStyle/>
                    <a:p>
                      <a:pPr marL="0" marR="0" algn="just">
                        <a:lnSpc>
                          <a:spcPct val="110000"/>
                        </a:lnSpc>
                        <a:spcBef>
                          <a:spcPts val="0"/>
                        </a:spcBef>
                        <a:spcAft>
                          <a:spcPts val="0"/>
                        </a:spcAft>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Inspections conducted at selected police stations in the Free State Province</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Feb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3841">
                <a:tc>
                  <a:txBody>
                    <a:bodyPr/>
                    <a:lstStyle/>
                    <a:p>
                      <a:pPr marL="0" marR="0" algn="just">
                        <a:lnSpc>
                          <a:spcPct val="110000"/>
                        </a:lnSpc>
                        <a:spcBef>
                          <a:spcPts val="0"/>
                        </a:spcBef>
                        <a:spcAft>
                          <a:spcPts val="0"/>
                        </a:spcAft>
                      </a:pPr>
                      <a:r>
                        <a:rPr lang="en-GB" sz="1800" kern="1200" dirty="0" smtClean="0">
                          <a:solidFill>
                            <a:schemeClr val="tx1"/>
                          </a:solidFill>
                          <a:effectLst/>
                          <a:latin typeface="+mn-lt"/>
                          <a:ea typeface="+mn-ea"/>
                          <a:cs typeface="+mn-cs"/>
                        </a:rPr>
                        <a:t>Inspections of hospitals and clinics in</a:t>
                      </a:r>
                      <a:r>
                        <a:rPr lang="en-GB" sz="1800" kern="1200" baseline="0" dirty="0" smtClean="0">
                          <a:solidFill>
                            <a:schemeClr val="tx1"/>
                          </a:solidFill>
                          <a:effectLst/>
                          <a:latin typeface="+mn-lt"/>
                          <a:ea typeface="+mn-ea"/>
                          <a:cs typeface="+mn-cs"/>
                        </a:rPr>
                        <a:t> Kwa-Zulu Natal Province</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38221">
                <a:tc>
                  <a:txBody>
                    <a:bodyPr/>
                    <a:lstStyle/>
                    <a:p>
                      <a:pPr marL="0" marR="0" algn="just">
                        <a:lnSpc>
                          <a:spcPct val="110000"/>
                        </a:lnSpc>
                        <a:spcBef>
                          <a:spcPts val="0"/>
                        </a:spcBef>
                        <a:spcAft>
                          <a:spcPts val="0"/>
                        </a:spcAft>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Inspections in two service delivery sites in the Eastern Cape Province</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indent="0" algn="just">
                        <a:lnSpc>
                          <a:spcPct val="110000"/>
                        </a:lnSpc>
                        <a:spcBef>
                          <a:spcPts val="0"/>
                        </a:spcBef>
                        <a:spcAft>
                          <a:spcPts val="0"/>
                        </a:spcAft>
                        <a:buFont typeface="Arial" panose="020B0604020202020204" pitchFamily="34" charset="0"/>
                        <a:buNone/>
                      </a:pPr>
                      <a:r>
                        <a:rPr lang="en-US" sz="180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20</a:t>
            </a:fld>
            <a:endParaRPr lang="en-US" sz="1400" b="0" dirty="0"/>
          </a:p>
        </p:txBody>
      </p:sp>
    </p:spTree>
    <p:extLst>
      <p:ext uri="{BB962C8B-B14F-4D97-AF65-F5344CB8AC3E}">
        <p14:creationId xmlns:p14="http://schemas.microsoft.com/office/powerpoint/2010/main" val="2333117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nSpc>
                <a:spcPct val="90000"/>
              </a:lnSpc>
            </a:pPr>
            <a:r>
              <a:rPr lang="en-GB" sz="3200" spc="-25" dirty="0">
                <a:solidFill>
                  <a:srgbClr val="993300"/>
                </a:solidFill>
                <a:latin typeface="Berlin Sans FB Demi" panose="020E0802020502020306" pitchFamily="34" charset="0"/>
              </a:rPr>
              <a:t>2017/18  APP TARGETS </a:t>
            </a:r>
            <a:r>
              <a:rPr lang="en-GB" sz="3200" spc="-25" dirty="0" smtClean="0">
                <a:solidFill>
                  <a:srgbClr val="993300"/>
                </a:solidFill>
                <a:latin typeface="Berlin Sans FB Demi" panose="020E0802020502020306" pitchFamily="34" charset="0"/>
              </a:rPr>
              <a:t>(8)</a:t>
            </a:r>
            <a:r>
              <a:rPr lang="en-US" sz="3200" dirty="0" smtClean="0">
                <a:solidFill>
                  <a:srgbClr val="993300"/>
                </a:solidFill>
                <a:latin typeface="Berlin Sans FB Demi" panose="020E0802020502020306" pitchFamily="34" charset="0"/>
              </a:rPr>
              <a:t/>
            </a:r>
            <a:br>
              <a:rPr lang="en-US" sz="3200" dirty="0" smtClean="0">
                <a:solidFill>
                  <a:srgbClr val="993300"/>
                </a:solidFill>
                <a:latin typeface="Berlin Sans FB Demi" panose="020E0802020502020306" pitchFamily="34" charset="0"/>
              </a:rPr>
            </a:br>
            <a:r>
              <a:rPr lang="en-US" sz="3200" dirty="0" smtClean="0">
                <a:solidFill>
                  <a:srgbClr val="993300"/>
                </a:solidFill>
                <a:latin typeface="Berlin Sans FB Demi" panose="020E0802020502020306" pitchFamily="34" charset="0"/>
              </a:rPr>
              <a:t>PROGRAMME</a:t>
            </a:r>
            <a:r>
              <a:rPr lang="en-US" sz="3200" dirty="0">
                <a:solidFill>
                  <a:srgbClr val="993300"/>
                </a:solidFill>
                <a:latin typeface="Berlin Sans FB Demi" panose="020E0802020502020306" pitchFamily="34" charset="0"/>
              </a:rPr>
              <a:t> 4: </a:t>
            </a:r>
            <a:r>
              <a:rPr lang="en-US" sz="3200" dirty="0" smtClean="0">
                <a:solidFill>
                  <a:srgbClr val="993300"/>
                </a:solidFill>
                <a:latin typeface="Berlin Sans FB Demi" panose="020E0802020502020306" pitchFamily="34" charset="0"/>
              </a:rPr>
              <a:t>IAC</a:t>
            </a:r>
            <a:endParaRPr lang="en-US" sz="3200" dirty="0">
              <a:solidFill>
                <a:srgbClr val="993300"/>
              </a:solidFill>
              <a:latin typeface="Berlin Sans FB Demi" panose="020E0802020502020306"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03791437"/>
              </p:ext>
            </p:extLst>
          </p:nvPr>
        </p:nvGraphicFramePr>
        <p:xfrm>
          <a:off x="459466" y="1633381"/>
          <a:ext cx="8229600" cy="4005072"/>
        </p:xfrm>
        <a:graphic>
          <a:graphicData uri="http://schemas.openxmlformats.org/drawingml/2006/table">
            <a:tbl>
              <a:tblPr bandRow="1">
                <a:tableStyleId>{8FD4443E-F989-4FC4-A0C8-D5A2AF1F390B}</a:tableStyleId>
              </a:tblPr>
              <a:tblGrid>
                <a:gridCol w="6984776">
                  <a:extLst>
                    <a:ext uri="{9D8B030D-6E8A-4147-A177-3AD203B41FA5}">
                      <a16:colId xmlns:a16="http://schemas.microsoft.com/office/drawing/2014/main" val="20000"/>
                    </a:ext>
                  </a:extLst>
                </a:gridCol>
                <a:gridCol w="1244824">
                  <a:extLst>
                    <a:ext uri="{9D8B030D-6E8A-4147-A177-3AD203B41FA5}">
                      <a16:colId xmlns:a16="http://schemas.microsoft.com/office/drawing/2014/main" val="20001"/>
                    </a:ext>
                  </a:extLst>
                </a:gridCol>
              </a:tblGrid>
              <a:tr h="232141">
                <a:tc>
                  <a:txBody>
                    <a:bodyPr/>
                    <a:lstStyle/>
                    <a:p>
                      <a:pPr marL="0" marR="0" indent="0" algn="ctr">
                        <a:lnSpc>
                          <a:spcPct val="9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OUTPUT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indent="0" algn="ctr">
                        <a:lnSpc>
                          <a:spcPct val="9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TARGET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58384">
                <a:tc>
                  <a:txBody>
                    <a:bodyPr/>
                    <a:lstStyle/>
                    <a:p>
                      <a:pPr marL="0" marR="0" algn="just">
                        <a:lnSpc>
                          <a:spcPct val="110000"/>
                        </a:lnSpc>
                        <a:spcBef>
                          <a:spcPts val="0"/>
                        </a:spcBef>
                        <a:spcAft>
                          <a:spcPts val="0"/>
                        </a:spcAft>
                        <a:tabLst>
                          <a:tab pos="180340" algn="l"/>
                          <a:tab pos="360045" algn="l"/>
                          <a:tab pos="540385" algn="l"/>
                        </a:tabLst>
                      </a:pPr>
                      <a:r>
                        <a:rPr lang="en-GB" sz="1800" b="0" dirty="0" smtClean="0">
                          <a:solidFill>
                            <a:srgbClr val="000000"/>
                          </a:solidFill>
                          <a:effectLst/>
                          <a:latin typeface="+mn-lt"/>
                          <a:ea typeface="Times New Roman" panose="02020603050405020304" pitchFamily="18" charset="0"/>
                        </a:rPr>
                        <a:t>Public </a:t>
                      </a:r>
                      <a:r>
                        <a:rPr lang="en-GB" sz="1800" b="0" dirty="0">
                          <a:solidFill>
                            <a:srgbClr val="000000"/>
                          </a:solidFill>
                          <a:effectLst/>
                          <a:latin typeface="+mn-lt"/>
                          <a:ea typeface="Times New Roman" panose="02020603050405020304" pitchFamily="18" charset="0"/>
                        </a:rPr>
                        <a:t>administration investigation </a:t>
                      </a:r>
                      <a:r>
                        <a:rPr lang="en-GB" sz="1800" b="0" dirty="0" smtClean="0">
                          <a:solidFill>
                            <a:srgbClr val="000000"/>
                          </a:solidFill>
                          <a:effectLst/>
                          <a:latin typeface="+mn-lt"/>
                          <a:ea typeface="Times New Roman" panose="02020603050405020304" pitchFamily="18" charset="0"/>
                        </a:rPr>
                        <a:t>conducted:</a:t>
                      </a:r>
                      <a:endParaRPr lang="en-US" sz="1800" b="0" dirty="0">
                        <a:solidFill>
                          <a:srgbClr val="000000"/>
                        </a:solidFill>
                        <a:effectLst/>
                        <a:latin typeface="+mn-lt"/>
                        <a:ea typeface="Times New Roman" panose="02020603050405020304" pitchFamily="18" charset="0"/>
                      </a:endParaRPr>
                    </a:p>
                    <a:p>
                      <a:pPr marL="342900" marR="0" lvl="0" indent="-342900" algn="l">
                        <a:lnSpc>
                          <a:spcPct val="110000"/>
                        </a:lnSpc>
                        <a:spcBef>
                          <a:spcPts val="0"/>
                        </a:spcBef>
                        <a:spcAft>
                          <a:spcPts val="0"/>
                        </a:spcAft>
                        <a:buFont typeface="Symbol" panose="05050102010706020507" pitchFamily="18" charset="2"/>
                        <a:buChar char=""/>
                        <a:tabLst>
                          <a:tab pos="180340" algn="l"/>
                          <a:tab pos="360045" algn="l"/>
                          <a:tab pos="540385" algn="l"/>
                          <a:tab pos="457200" algn="l"/>
                        </a:tabLst>
                      </a:pPr>
                      <a:r>
                        <a:rPr lang="en-GB" sz="1800" b="0" dirty="0">
                          <a:solidFill>
                            <a:srgbClr val="000000"/>
                          </a:solidFill>
                          <a:effectLst/>
                          <a:latin typeface="+mn-lt"/>
                          <a:ea typeface="Times New Roman" panose="02020603050405020304" pitchFamily="18" charset="0"/>
                        </a:rPr>
                        <a:t>Provisional reports of 55% of investigations received finalized within 3 months upon receipt of all relevant </a:t>
                      </a:r>
                      <a:r>
                        <a:rPr lang="en-GB" sz="1800" b="0" dirty="0" smtClean="0">
                          <a:solidFill>
                            <a:srgbClr val="000000"/>
                          </a:solidFill>
                          <a:effectLst/>
                          <a:latin typeface="+mn-lt"/>
                          <a:ea typeface="Times New Roman" panose="02020603050405020304" pitchFamily="18" charset="0"/>
                        </a:rPr>
                        <a:t>information</a:t>
                      </a:r>
                    </a:p>
                    <a:p>
                      <a:pPr marL="342900" marR="0" lvl="0" indent="-342900" algn="l" defTabSz="914400" rtl="0" eaLnBrk="1" fontAlgn="auto" latinLnBrk="0" hangingPunct="1">
                        <a:lnSpc>
                          <a:spcPct val="110000"/>
                        </a:lnSpc>
                        <a:spcBef>
                          <a:spcPts val="0"/>
                        </a:spcBef>
                        <a:spcAft>
                          <a:spcPts val="0"/>
                        </a:spcAft>
                        <a:buClrTx/>
                        <a:buSzTx/>
                        <a:buFont typeface="Symbol" panose="05050102010706020507" pitchFamily="18" charset="2"/>
                        <a:buChar char=""/>
                        <a:tabLst>
                          <a:tab pos="180340" algn="l"/>
                          <a:tab pos="360045" algn="l"/>
                          <a:tab pos="540385" algn="l"/>
                          <a:tab pos="457200" algn="l"/>
                        </a:tabLst>
                        <a:defRPr/>
                      </a:pPr>
                      <a:r>
                        <a:rPr lang="en-GB" sz="1800" b="0" dirty="0" smtClean="0">
                          <a:solidFill>
                            <a:srgbClr val="000000"/>
                          </a:solidFill>
                          <a:effectLst/>
                          <a:latin typeface="+mn-lt"/>
                          <a:ea typeface="Times New Roman" panose="02020603050405020304" pitchFamily="18" charset="0"/>
                        </a:rPr>
                        <a:t>65% of early resolution reports on complaints approved within 45 days from date of receipt of all relevant documentation</a:t>
                      </a:r>
                      <a:endParaRPr lang="en-US" sz="1800" b="0" dirty="0" smtClean="0">
                        <a:solidFill>
                          <a:srgbClr val="000000"/>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7719">
                <a:tc>
                  <a:txBody>
                    <a:bodyPr/>
                    <a:lstStyle/>
                    <a:p>
                      <a:pPr marL="0" marR="0" lvl="0" indent="0" algn="l">
                        <a:lnSpc>
                          <a:spcPct val="110000"/>
                        </a:lnSpc>
                        <a:spcBef>
                          <a:spcPts val="0"/>
                        </a:spcBef>
                        <a:spcAft>
                          <a:spcPts val="0"/>
                        </a:spcAft>
                        <a:buFont typeface="Symbol" panose="05050102010706020507" pitchFamily="18" charset="2"/>
                        <a:buNone/>
                        <a:tabLst>
                          <a:tab pos="180340" algn="l"/>
                          <a:tab pos="360045" algn="l"/>
                          <a:tab pos="540385" algn="l"/>
                          <a:tab pos="457200" algn="l"/>
                        </a:tabLst>
                      </a:pPr>
                      <a:r>
                        <a:rPr lang="en-US" sz="1800" b="0" dirty="0" smtClean="0">
                          <a:solidFill>
                            <a:srgbClr val="000000"/>
                          </a:solidFill>
                          <a:effectLst/>
                          <a:latin typeface="+mn-lt"/>
                          <a:ea typeface="Times New Roman" panose="02020603050405020304" pitchFamily="18" charset="0"/>
                        </a:rPr>
                        <a:t>Factsheet on completed disciplinary proceedings on financial misconduct for the 2016/17 financial year produced </a:t>
                      </a:r>
                      <a:endParaRPr lang="en-US" sz="1800" b="0" dirty="0">
                        <a:solidFill>
                          <a:srgbClr val="000000"/>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Nov ‘17</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46855">
                <a:tc>
                  <a:txBody>
                    <a:bodyPr/>
                    <a:lstStyle/>
                    <a:p>
                      <a:pPr marL="0" marR="0" algn="just">
                        <a:spcBef>
                          <a:spcPts val="0"/>
                        </a:spcBef>
                        <a:spcAft>
                          <a:spcPts val="0"/>
                        </a:spcAft>
                      </a:pPr>
                      <a:r>
                        <a:rPr lang="en-US" sz="18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Management of the National Anti-Corruption</a:t>
                      </a:r>
                      <a:r>
                        <a:rPr lang="en-US" sz="18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Hotline</a:t>
                      </a:r>
                      <a:endParaRPr lang="en-US" sz="18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indent="-285750" algn="just">
                        <a:spcBef>
                          <a:spcPts val="0"/>
                        </a:spcBef>
                        <a:spcAft>
                          <a:spcPts val="0"/>
                        </a:spcAft>
                        <a:buFont typeface="Arial" panose="020B0604020202020204" pitchFamily="34" charset="0"/>
                        <a:buChar char="•"/>
                      </a:pPr>
                      <a:r>
                        <a:rPr lang="en-US" sz="18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all NACH cases assessed and referred to the respective departments </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within 21 days of reporting of </a:t>
                      </a:r>
                      <a:r>
                        <a:rPr lang="en-GB" sz="18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65% of reports on feedback from Departments on</a:t>
                      </a:r>
                      <a:r>
                        <a:rPr lang="en-US" sz="18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NACH cases</a:t>
                      </a:r>
                      <a:r>
                        <a:rPr lang="en-US" sz="18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presented to the Panel</a:t>
                      </a:r>
                      <a:endParaRPr lang="en-US" sz="18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21</a:t>
            </a:fld>
            <a:endParaRPr lang="en-US" sz="1400" b="0" dirty="0"/>
          </a:p>
        </p:txBody>
      </p:sp>
    </p:spTree>
    <p:extLst>
      <p:ext uri="{BB962C8B-B14F-4D97-AF65-F5344CB8AC3E}">
        <p14:creationId xmlns:p14="http://schemas.microsoft.com/office/powerpoint/2010/main" val="251731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nSpc>
                <a:spcPct val="90000"/>
              </a:lnSpc>
            </a:pPr>
            <a:r>
              <a:rPr lang="en-GB" sz="3200" spc="-25" dirty="0">
                <a:solidFill>
                  <a:srgbClr val="993300"/>
                </a:solidFill>
                <a:latin typeface="Berlin Sans FB Demi" panose="020E0802020502020306" pitchFamily="34" charset="0"/>
              </a:rPr>
              <a:t>2017/18  APP TARGETS </a:t>
            </a:r>
            <a:r>
              <a:rPr lang="en-GB" sz="3200" spc="-25" dirty="0" smtClean="0">
                <a:solidFill>
                  <a:srgbClr val="993300"/>
                </a:solidFill>
                <a:latin typeface="Berlin Sans FB Demi" panose="020E0802020502020306" pitchFamily="34" charset="0"/>
              </a:rPr>
              <a:t>(9)</a:t>
            </a:r>
            <a:r>
              <a:rPr lang="en-US" sz="3200" dirty="0" smtClean="0">
                <a:solidFill>
                  <a:srgbClr val="993300"/>
                </a:solidFill>
                <a:latin typeface="Berlin Sans FB Demi" panose="020E0802020502020306" pitchFamily="34" charset="0"/>
              </a:rPr>
              <a:t/>
            </a:r>
            <a:br>
              <a:rPr lang="en-US" sz="3200" dirty="0" smtClean="0">
                <a:solidFill>
                  <a:srgbClr val="993300"/>
                </a:solidFill>
                <a:latin typeface="Berlin Sans FB Demi" panose="020E0802020502020306" pitchFamily="34" charset="0"/>
              </a:rPr>
            </a:br>
            <a:r>
              <a:rPr lang="en-US" sz="3200" dirty="0" smtClean="0">
                <a:solidFill>
                  <a:srgbClr val="993300"/>
                </a:solidFill>
                <a:latin typeface="Berlin Sans FB Demi" panose="020E0802020502020306" pitchFamily="34" charset="0"/>
              </a:rPr>
              <a:t>PROGRAMME</a:t>
            </a:r>
            <a:r>
              <a:rPr lang="en-US" sz="3200" dirty="0">
                <a:solidFill>
                  <a:srgbClr val="993300"/>
                </a:solidFill>
                <a:latin typeface="Berlin Sans FB Demi" panose="020E0802020502020306" pitchFamily="34" charset="0"/>
              </a:rPr>
              <a:t> 4: </a:t>
            </a:r>
            <a:r>
              <a:rPr lang="en-US" sz="3200" dirty="0" smtClean="0">
                <a:solidFill>
                  <a:srgbClr val="993300"/>
                </a:solidFill>
                <a:latin typeface="Berlin Sans FB Demi" panose="020E0802020502020306" pitchFamily="34" charset="0"/>
              </a:rPr>
              <a:t>IAC</a:t>
            </a:r>
            <a:endParaRPr lang="en-US" sz="3200" dirty="0">
              <a:solidFill>
                <a:srgbClr val="993300"/>
              </a:solidFill>
              <a:latin typeface="Berlin Sans FB Demi" panose="020E0802020502020306"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6495772"/>
              </p:ext>
            </p:extLst>
          </p:nvPr>
        </p:nvGraphicFramePr>
        <p:xfrm>
          <a:off x="323528" y="1619672"/>
          <a:ext cx="8229600" cy="3099816"/>
        </p:xfrm>
        <a:graphic>
          <a:graphicData uri="http://schemas.openxmlformats.org/drawingml/2006/table">
            <a:tbl>
              <a:tblPr bandRow="1">
                <a:tableStyleId>{8FD4443E-F989-4FC4-A0C8-D5A2AF1F390B}</a:tableStyleId>
              </a:tblPr>
              <a:tblGrid>
                <a:gridCol w="6984776">
                  <a:extLst>
                    <a:ext uri="{9D8B030D-6E8A-4147-A177-3AD203B41FA5}">
                      <a16:colId xmlns:a16="http://schemas.microsoft.com/office/drawing/2014/main" val="20000"/>
                    </a:ext>
                  </a:extLst>
                </a:gridCol>
                <a:gridCol w="1244824">
                  <a:extLst>
                    <a:ext uri="{9D8B030D-6E8A-4147-A177-3AD203B41FA5}">
                      <a16:colId xmlns:a16="http://schemas.microsoft.com/office/drawing/2014/main" val="20001"/>
                    </a:ext>
                  </a:extLst>
                </a:gridCol>
              </a:tblGrid>
              <a:tr h="232141">
                <a:tc>
                  <a:txBody>
                    <a:bodyPr/>
                    <a:lstStyle/>
                    <a:p>
                      <a:pPr marL="0" marR="0" indent="0" algn="ctr">
                        <a:lnSpc>
                          <a:spcPct val="9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OUTPUT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marL="0" marR="0" indent="0" algn="ctr">
                        <a:lnSpc>
                          <a:spcPct val="90000"/>
                        </a:lnSpc>
                        <a:spcBef>
                          <a:spcPts val="0"/>
                        </a:spcBef>
                        <a:spcAft>
                          <a:spcPts val="0"/>
                        </a:spcAft>
                        <a:buFont typeface="Arial" panose="020B0604020202020204" pitchFamily="34" charset="0"/>
                        <a:buNone/>
                        <a:tabLst>
                          <a:tab pos="180340" algn="l"/>
                          <a:tab pos="360045" algn="l"/>
                          <a:tab pos="540385" algn="l"/>
                        </a:tabLst>
                      </a:pPr>
                      <a:r>
                        <a:rPr lang="en-US" sz="1800" b="1" dirty="0" smtClean="0">
                          <a:solidFill>
                            <a:schemeClr val="bg1"/>
                          </a:solidFill>
                          <a:effectLst/>
                          <a:latin typeface="+mn-lt"/>
                          <a:ea typeface="Times New Roman" panose="02020603050405020304" pitchFamily="18" charset="0"/>
                        </a:rPr>
                        <a:t>TARGET</a:t>
                      </a:r>
                    </a:p>
                  </a:txBody>
                  <a:tcPr marL="63951" marR="63951"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7135">
                <a:tc>
                  <a:txBody>
                    <a:bodyPr/>
                    <a:lstStyle/>
                    <a:p>
                      <a:r>
                        <a:rPr lang="en-GB" sz="1800" kern="1200" dirty="0" smtClean="0">
                          <a:solidFill>
                            <a:schemeClr val="tx1"/>
                          </a:solidFill>
                          <a:effectLst/>
                          <a:latin typeface="+mn-lt"/>
                          <a:ea typeface="+mn-ea"/>
                          <a:cs typeface="+mn-cs"/>
                        </a:rPr>
                        <a:t>Assessment of the implementation of the FDF for the 2016/2017 financial year (overview report)</a:t>
                      </a:r>
                      <a:endParaRPr lang="en-US" sz="1800" kern="1200" dirty="0" smtClean="0">
                        <a:solidFill>
                          <a:schemeClr val="tx1"/>
                        </a:solidFill>
                        <a:effectLst/>
                        <a:latin typeface="+mn-lt"/>
                        <a:ea typeface="+mn-ea"/>
                        <a:cs typeface="+mn-cs"/>
                      </a:endParaRPr>
                    </a:p>
                    <a:p>
                      <a:pPr marL="285750" lvl="0" indent="-285750">
                        <a:buFont typeface="Arial" panose="020B0604020202020204" pitchFamily="34" charset="0"/>
                        <a:buChar char="•"/>
                      </a:pPr>
                      <a:r>
                        <a:rPr lang="en-GB" sz="1800" kern="1200" dirty="0" smtClean="0">
                          <a:solidFill>
                            <a:schemeClr val="tx1"/>
                          </a:solidFill>
                          <a:effectLst/>
                          <a:latin typeface="+mn-lt"/>
                          <a:ea typeface="+mn-ea"/>
                          <a:cs typeface="+mn-cs"/>
                        </a:rPr>
                        <a:t>100% of financial disclosure forms received and scrutinised </a:t>
                      </a:r>
                      <a:endParaRPr lang="en-US" sz="18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800" kern="1200" dirty="0" smtClean="0">
                          <a:solidFill>
                            <a:schemeClr val="tx1"/>
                          </a:solidFill>
                          <a:effectLst/>
                          <a:latin typeface="+mn-lt"/>
                          <a:ea typeface="+mn-ea"/>
                          <a:cs typeface="+mn-cs"/>
                        </a:rPr>
                        <a:t>60% of departments that provide satisfactory responses in respect of the handling of false or incomplete financial disclosures</a:t>
                      </a:r>
                      <a:endParaRPr lang="en-US" sz="1800" b="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l">
                        <a:lnSpc>
                          <a:spcPct val="110000"/>
                        </a:lnSpc>
                        <a:spcBef>
                          <a:spcPts val="0"/>
                        </a:spcBef>
                        <a:spcAft>
                          <a:spcPts val="0"/>
                        </a:spcAft>
                        <a:tabLst>
                          <a:tab pos="180340" algn="l"/>
                          <a:tab pos="360045" algn="l"/>
                          <a:tab pos="540385" algn="l"/>
                        </a:tabLst>
                      </a:pPr>
                      <a:r>
                        <a:rPr lang="en-ZA" sz="1800" b="0" dirty="0" smtClean="0">
                          <a:solidFill>
                            <a:srgbClr val="000000"/>
                          </a:solidFill>
                          <a:effectLst/>
                          <a:latin typeface="+mn-lt"/>
                          <a:ea typeface="Times New Roman" panose="02020603050405020304" pitchFamily="18" charset="0"/>
                        </a:rPr>
                        <a:t>15 workshops </a:t>
                      </a:r>
                      <a:r>
                        <a:rPr lang="en-ZA" sz="1800" b="0" dirty="0">
                          <a:solidFill>
                            <a:srgbClr val="000000"/>
                          </a:solidFill>
                          <a:effectLst/>
                          <a:latin typeface="+mn-lt"/>
                          <a:ea typeface="Times New Roman" panose="02020603050405020304" pitchFamily="18" charset="0"/>
                        </a:rPr>
                        <a:t>hosted to provide advice on professional and ethical conduct in the Public Service</a:t>
                      </a:r>
                      <a:endParaRPr lang="en-US" sz="1800" b="0" dirty="0">
                        <a:solidFill>
                          <a:srgbClr val="000000"/>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Mar ‘18</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55480" marR="554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6551">
                <a:tc>
                  <a:txBody>
                    <a:bodyPr/>
                    <a:lstStyle/>
                    <a:p>
                      <a:pPr marL="0" marR="0" algn="l">
                        <a:lnSpc>
                          <a:spcPct val="110000"/>
                        </a:lnSpc>
                        <a:spcBef>
                          <a:spcPts val="0"/>
                        </a:spcBef>
                        <a:spcAft>
                          <a:spcPts val="0"/>
                        </a:spcAft>
                        <a:tabLst>
                          <a:tab pos="180340" algn="l"/>
                          <a:tab pos="360045" algn="l"/>
                          <a:tab pos="540385" algn="l"/>
                        </a:tabLst>
                      </a:pPr>
                      <a:r>
                        <a:rPr lang="en-ZA" sz="1800" b="0" dirty="0" smtClean="0">
                          <a:solidFill>
                            <a:srgbClr val="000000"/>
                          </a:solidFill>
                          <a:effectLst/>
                          <a:latin typeface="+mn-lt"/>
                          <a:ea typeface="Times New Roman" panose="02020603050405020304" pitchFamily="18" charset="0"/>
                        </a:rPr>
                        <a:t>80% of </a:t>
                      </a:r>
                      <a:r>
                        <a:rPr lang="en-ZA" sz="1800" b="0" dirty="0">
                          <a:solidFill>
                            <a:srgbClr val="000000"/>
                          </a:solidFill>
                          <a:effectLst/>
                          <a:latin typeface="+mn-lt"/>
                          <a:ea typeface="Times New Roman" panose="02020603050405020304" pitchFamily="18" charset="0"/>
                        </a:rPr>
                        <a:t>investigations through early resolution finalised within 45 days from the date of receipt of all relevant documentation</a:t>
                      </a:r>
                      <a:endParaRPr lang="en-US" sz="1800" b="0" dirty="0">
                        <a:solidFill>
                          <a:srgbClr val="000000"/>
                        </a:solidFill>
                        <a:effectLst/>
                        <a:latin typeface="+mn-lt"/>
                        <a:ea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just">
                        <a:lnSpc>
                          <a:spcPct val="90000"/>
                        </a:lnSpc>
                        <a:spcBef>
                          <a:spcPts val="0"/>
                        </a:spcBef>
                        <a:spcAft>
                          <a:spcPts val="0"/>
                        </a:spcAft>
                      </a:pP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Mar</a:t>
                      </a:r>
                      <a:r>
                        <a:rPr lang="en-US" sz="1800" b="0" u="none" baseline="0" dirty="0" smtClean="0">
                          <a:solidFill>
                            <a:schemeClr val="tx1"/>
                          </a:solidFill>
                          <a:effectLst/>
                          <a:latin typeface="+mn-lt"/>
                          <a:ea typeface="Times New Roman" panose="02020603050405020304" pitchFamily="18" charset="0"/>
                          <a:cs typeface="Times New Roman" panose="02020603050405020304" pitchFamily="18" charset="0"/>
                        </a:rPr>
                        <a:t> </a:t>
                      </a:r>
                      <a:r>
                        <a:rPr lang="en-US" sz="1800" b="0" u="none" dirty="0" smtClean="0">
                          <a:solidFill>
                            <a:schemeClr val="tx1"/>
                          </a:solidFill>
                          <a:effectLst/>
                          <a:latin typeface="+mn-lt"/>
                          <a:ea typeface="Times New Roman" panose="02020603050405020304" pitchFamily="18" charset="0"/>
                          <a:cs typeface="Times New Roman" panose="02020603050405020304" pitchFamily="18" charset="0"/>
                        </a:rPr>
                        <a:t>‘18</a:t>
                      </a:r>
                      <a:endParaRPr lang="en-US" sz="1800" b="0" u="none"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22</a:t>
            </a:fld>
            <a:endParaRPr lang="en-US" sz="1400" b="0" dirty="0"/>
          </a:p>
        </p:txBody>
      </p:sp>
    </p:spTree>
    <p:extLst>
      <p:ext uri="{BB962C8B-B14F-4D97-AF65-F5344CB8AC3E}">
        <p14:creationId xmlns:p14="http://schemas.microsoft.com/office/powerpoint/2010/main" val="2102284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36104"/>
          </a:xfrm>
        </p:spPr>
        <p:txBody>
          <a:bodyPr/>
          <a:lstStyle/>
          <a:p>
            <a:pPr lvl="1">
              <a:lnSpc>
                <a:spcPct val="80000"/>
              </a:lnSpc>
            </a:pPr>
            <a:r>
              <a:rPr lang="en-US" sz="3200" b="1" dirty="0" smtClean="0">
                <a:solidFill>
                  <a:srgbClr val="993300"/>
                </a:solidFill>
                <a:latin typeface="Berlin Sans FB Demi" panose="020E0802020502020306" pitchFamily="34" charset="0"/>
              </a:rPr>
              <a:t>EXPENDITURE ESTIMATES PER ECONOMIC CLASSIFICATION</a:t>
            </a:r>
            <a:endParaRPr lang="en-US" sz="3200" dirty="0">
              <a:solidFill>
                <a:srgbClr val="993300"/>
              </a:solidFill>
              <a:latin typeface="Berlin Sans FB Demi" panose="020E0802020502020306"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06066690"/>
              </p:ext>
            </p:extLst>
          </p:nvPr>
        </p:nvGraphicFramePr>
        <p:xfrm>
          <a:off x="153852" y="1484784"/>
          <a:ext cx="8810636" cy="4593336"/>
        </p:xfrm>
        <a:graphic>
          <a:graphicData uri="http://schemas.openxmlformats.org/drawingml/2006/table">
            <a:tbl>
              <a:tblPr bandRow="1">
                <a:tableStyleId>{8FD4443E-F989-4FC4-A0C8-D5A2AF1F390B}</a:tableStyleId>
              </a:tblPr>
              <a:tblGrid>
                <a:gridCol w="14658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944692">
                  <a:extLst>
                    <a:ext uri="{9D8B030D-6E8A-4147-A177-3AD203B41FA5}">
                      <a16:colId xmlns:a16="http://schemas.microsoft.com/office/drawing/2014/main" val="20005"/>
                    </a:ext>
                  </a:extLst>
                </a:gridCol>
                <a:gridCol w="973864">
                  <a:extLst>
                    <a:ext uri="{9D8B030D-6E8A-4147-A177-3AD203B41FA5}">
                      <a16:colId xmlns:a16="http://schemas.microsoft.com/office/drawing/2014/main" val="20006"/>
                    </a:ext>
                  </a:extLst>
                </a:gridCol>
                <a:gridCol w="961764">
                  <a:extLst>
                    <a:ext uri="{9D8B030D-6E8A-4147-A177-3AD203B41FA5}">
                      <a16:colId xmlns:a16="http://schemas.microsoft.com/office/drawing/2014/main" val="20007"/>
                    </a:ext>
                  </a:extLst>
                </a:gridCol>
              </a:tblGrid>
              <a:tr h="81915">
                <a:tc>
                  <a:txBody>
                    <a:bodyPr/>
                    <a:lstStyle/>
                    <a:p>
                      <a:pPr indent="-68580" algn="ctr">
                        <a:lnSpc>
                          <a:spcPct val="110000"/>
                        </a:lnSpc>
                      </a:pP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gridSpan="3">
                  <a:txBody>
                    <a:bodyPr/>
                    <a:lstStyle/>
                    <a:p>
                      <a:pPr algn="ctr">
                        <a:lnSpc>
                          <a:spcPct val="110000"/>
                        </a:lnSpc>
                      </a:pPr>
                      <a:r>
                        <a:rPr lang="en-US" sz="1600" b="0" dirty="0">
                          <a:solidFill>
                            <a:srgbClr val="FFFFFF"/>
                          </a:solidFill>
                          <a:effectLst/>
                          <a:latin typeface="Arial" panose="020B0604020202020204" pitchFamily="34" charset="0"/>
                        </a:rPr>
                        <a:t>Audited outcomes</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lang="en-US"/>
                    </a:p>
                  </a:txBody>
                  <a:tcPr/>
                </a:tc>
                <a:tc hMerge="1">
                  <a:txBody>
                    <a:bodyPr/>
                    <a:lstStyle/>
                    <a:p>
                      <a:endParaRPr lang="en-US"/>
                    </a:p>
                  </a:txBody>
                  <a:tcPr/>
                </a:tc>
                <a:tc>
                  <a:txBody>
                    <a:bodyPr/>
                    <a:lstStyle/>
                    <a:p>
                      <a:pPr algn="ctr">
                        <a:lnSpc>
                          <a:spcPct val="110000"/>
                        </a:lnSpc>
                      </a:pPr>
                      <a:r>
                        <a:rPr lang="en-US" sz="1600" b="0">
                          <a:solidFill>
                            <a:srgbClr val="FFFFFF"/>
                          </a:solidFill>
                          <a:effectLst/>
                          <a:latin typeface="Arial" panose="020B0604020202020204" pitchFamily="34" charset="0"/>
                        </a:rPr>
                        <a:t>Adjusted </a:t>
                      </a:r>
                      <a:endParaRPr lang="en-US" sz="1600" b="0">
                        <a:solidFill>
                          <a:srgbClr val="000000"/>
                        </a:solidFill>
                        <a:effectLst/>
                        <a:latin typeface="Times New Roman" panose="02020603050405020304" pitchFamily="18" charset="0"/>
                      </a:endParaRPr>
                    </a:p>
                    <a:p>
                      <a:pPr algn="ctr">
                        <a:lnSpc>
                          <a:spcPct val="110000"/>
                        </a:lnSpc>
                      </a:pPr>
                      <a:r>
                        <a:rPr lang="en-US" sz="1600" b="0">
                          <a:solidFill>
                            <a:srgbClr val="FFFFFF"/>
                          </a:solidFill>
                          <a:effectLst/>
                          <a:latin typeface="Arial" panose="020B0604020202020204" pitchFamily="34" charset="0"/>
                        </a:rPr>
                        <a:t>appropriation</a:t>
                      </a:r>
                      <a:endParaRPr lang="en-US" sz="1600" b="0">
                        <a:solidFill>
                          <a:srgbClr val="000000"/>
                        </a:solidFill>
                        <a:effectLst/>
                        <a:latin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gridSpan="3">
                  <a:txBody>
                    <a:bodyPr/>
                    <a:lstStyle/>
                    <a:p>
                      <a:pPr algn="ctr">
                        <a:lnSpc>
                          <a:spcPct val="110000"/>
                        </a:lnSpc>
                      </a:pPr>
                      <a:r>
                        <a:rPr lang="en-US" sz="1600" b="0">
                          <a:solidFill>
                            <a:srgbClr val="FFFFFF"/>
                          </a:solidFill>
                          <a:effectLst/>
                          <a:latin typeface="Arial" panose="020B0604020202020204" pitchFamily="34" charset="0"/>
                        </a:rPr>
                        <a:t>Medium-term expenditure estimates</a:t>
                      </a:r>
                      <a:endParaRPr lang="en-US" sz="1600" b="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745">
                <a:tc>
                  <a:txBody>
                    <a:bodyPr/>
                    <a:lstStyle/>
                    <a:p>
                      <a:pPr indent="-68580" algn="r">
                        <a:lnSpc>
                          <a:spcPct val="110000"/>
                        </a:lnSpc>
                      </a:pPr>
                      <a:r>
                        <a:rPr lang="en-US" sz="1600" b="0" dirty="0">
                          <a:solidFill>
                            <a:srgbClr val="FFFFFF"/>
                          </a:solidFill>
                          <a:effectLst/>
                          <a:latin typeface="Arial" panose="020B0604020202020204" pitchFamily="34" charset="0"/>
                        </a:rPr>
                        <a:t>R million</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2013/14</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2014/15</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2015/16</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2016/17</a:t>
                      </a:r>
                      <a:endParaRPr lang="en-US" sz="1600" b="0" dirty="0">
                        <a:solidFill>
                          <a:srgbClr val="000000"/>
                        </a:solidFill>
                        <a:effectLst/>
                        <a:latin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2017/18</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2018/19</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2019/20</a:t>
                      </a:r>
                      <a:endParaRPr lang="en-US" sz="16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1"/>
                  </a:ext>
                </a:extLst>
              </a:tr>
              <a:tr h="161925">
                <a:tc>
                  <a:txBody>
                    <a:bodyPr/>
                    <a:lstStyle/>
                    <a:p>
                      <a:pPr>
                        <a:lnSpc>
                          <a:spcPct val="110000"/>
                        </a:lnSpc>
                      </a:pPr>
                      <a:r>
                        <a:rPr lang="en-US" sz="1600" b="1" dirty="0">
                          <a:solidFill>
                            <a:srgbClr val="000000"/>
                          </a:solidFill>
                          <a:effectLst/>
                          <a:latin typeface="Arial" panose="020B0604020202020204" pitchFamily="34" charset="0"/>
                        </a:rPr>
                        <a:t>Current payments</a:t>
                      </a:r>
                      <a:endParaRPr lang="en-US" sz="160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195.1</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218.8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226.60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227.7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244.7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261.8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280.6</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61925">
                <a:tc>
                  <a:txBody>
                    <a:bodyPr/>
                    <a:lstStyle/>
                    <a:p>
                      <a:pPr>
                        <a:lnSpc>
                          <a:spcPct val="110000"/>
                        </a:lnSpc>
                      </a:pPr>
                      <a:r>
                        <a:rPr lang="en-US" sz="1600">
                          <a:solidFill>
                            <a:srgbClr val="000000"/>
                          </a:solidFill>
                          <a:effectLst/>
                          <a:latin typeface="Arial" panose="020B0604020202020204" pitchFamily="34" charset="0"/>
                        </a:rPr>
                        <a:t>Compensation of employees</a:t>
                      </a:r>
                      <a:endParaRPr lang="en-US" sz="160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128.4</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155.4</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167.18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177.1</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188.8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202.7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217.3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161925">
                <a:tc>
                  <a:txBody>
                    <a:bodyPr/>
                    <a:lstStyle/>
                    <a:p>
                      <a:pPr>
                        <a:lnSpc>
                          <a:spcPct val="110000"/>
                        </a:lnSpc>
                      </a:pPr>
                      <a:r>
                        <a:rPr lang="en-US" sz="1600">
                          <a:solidFill>
                            <a:srgbClr val="000000"/>
                          </a:solidFill>
                          <a:effectLst/>
                          <a:latin typeface="Arial" panose="020B0604020202020204" pitchFamily="34" charset="0"/>
                        </a:rPr>
                        <a:t>Goods and services</a:t>
                      </a:r>
                      <a:endParaRPr lang="en-US" sz="160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66.6</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63.4</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59 5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50 6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55.9</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59.0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63.3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61925">
                <a:tc>
                  <a:txBody>
                    <a:bodyPr/>
                    <a:lstStyle/>
                    <a:p>
                      <a:pPr>
                        <a:lnSpc>
                          <a:spcPct val="110000"/>
                        </a:lnSpc>
                      </a:pPr>
                      <a:r>
                        <a:rPr lang="en-US" sz="1600">
                          <a:solidFill>
                            <a:srgbClr val="000000"/>
                          </a:solidFill>
                          <a:effectLst/>
                          <a:latin typeface="Arial" panose="020B0604020202020204" pitchFamily="34" charset="0"/>
                        </a:rPr>
                        <a:t>Transfer and subsidies</a:t>
                      </a:r>
                      <a:endParaRPr lang="en-US" sz="160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0.3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61925">
                <a:tc>
                  <a:txBody>
                    <a:bodyPr/>
                    <a:lstStyle/>
                    <a:p>
                      <a:pPr>
                        <a:lnSpc>
                          <a:spcPct val="110000"/>
                        </a:lnSpc>
                      </a:pPr>
                      <a:r>
                        <a:rPr lang="en-US" sz="1600">
                          <a:solidFill>
                            <a:srgbClr val="000000"/>
                          </a:solidFill>
                          <a:effectLst/>
                          <a:latin typeface="Arial" panose="020B0604020202020204" pitchFamily="34" charset="0"/>
                        </a:rPr>
                        <a:t>Payments for capital assets</a:t>
                      </a:r>
                      <a:endParaRPr lang="en-US" sz="160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4.9</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5 7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1.8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0.6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0.7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147955">
                <a:tc>
                  <a:txBody>
                    <a:bodyPr/>
                    <a:lstStyle/>
                    <a:p>
                      <a:pPr>
                        <a:lnSpc>
                          <a:spcPct val="110000"/>
                        </a:lnSpc>
                      </a:pPr>
                      <a:r>
                        <a:rPr lang="en-US" sz="1600">
                          <a:solidFill>
                            <a:srgbClr val="000000"/>
                          </a:solidFill>
                          <a:effectLst/>
                          <a:latin typeface="Arial" panose="020B0604020202020204" pitchFamily="34" charset="0"/>
                        </a:rPr>
                        <a:t>Payments for financial assets</a:t>
                      </a:r>
                      <a:endParaRPr lang="en-US" sz="160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0.0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0.0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rPr>
                        <a:t>0.0</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66040">
                <a:tc>
                  <a:txBody>
                    <a:bodyPr/>
                    <a:lstStyle/>
                    <a:p>
                      <a:pPr>
                        <a:lnSpc>
                          <a:spcPct val="110000"/>
                        </a:lnSpc>
                      </a:pPr>
                      <a:r>
                        <a:rPr lang="en-US" sz="1600" b="1" dirty="0">
                          <a:solidFill>
                            <a:srgbClr val="000000"/>
                          </a:solidFill>
                          <a:effectLst/>
                          <a:latin typeface="Arial" panose="020B0604020202020204" pitchFamily="34" charset="0"/>
                        </a:rPr>
                        <a:t>Total</a:t>
                      </a:r>
                      <a:endParaRPr lang="en-US" sz="160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200.9</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225.8</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229.3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228.6</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a:solidFill>
                            <a:srgbClr val="000000"/>
                          </a:solidFill>
                          <a:effectLst/>
                          <a:latin typeface="Arial" panose="020B0604020202020204" pitchFamily="34" charset="0"/>
                          <a:ea typeface="Times New Roman" panose="02020603050405020304" pitchFamily="18" charset="0"/>
                        </a:rPr>
                        <a:t>245.7</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r">
                        <a:lnSpc>
                          <a:spcPct val="110000"/>
                        </a:lnSpc>
                      </a:pPr>
                      <a:r>
                        <a:rPr lang="en-US" sz="1800" b="1" dirty="0">
                          <a:solidFill>
                            <a:srgbClr val="000000"/>
                          </a:solidFill>
                          <a:effectLst/>
                          <a:latin typeface="Arial" panose="020B0604020202020204" pitchFamily="34" charset="0"/>
                        </a:rPr>
                        <a:t>262.8</a:t>
                      </a:r>
                      <a:endParaRPr lang="en-US" sz="180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281.7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23</a:t>
            </a:fld>
            <a:endParaRPr lang="en-US" sz="1400" b="0" dirty="0"/>
          </a:p>
        </p:txBody>
      </p:sp>
    </p:spTree>
    <p:extLst>
      <p:ext uri="{BB962C8B-B14F-4D97-AF65-F5344CB8AC3E}">
        <p14:creationId xmlns:p14="http://schemas.microsoft.com/office/powerpoint/2010/main" val="3976103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36104"/>
          </a:xfrm>
        </p:spPr>
        <p:txBody>
          <a:bodyPr/>
          <a:lstStyle/>
          <a:p>
            <a:pPr lvl="1">
              <a:lnSpc>
                <a:spcPct val="80000"/>
              </a:lnSpc>
            </a:pPr>
            <a:r>
              <a:rPr lang="en-US" sz="3200" b="1" dirty="0" smtClean="0">
                <a:solidFill>
                  <a:srgbClr val="993300"/>
                </a:solidFill>
                <a:latin typeface="Berlin Sans FB Demi" panose="020E0802020502020306" pitchFamily="34" charset="0"/>
              </a:rPr>
              <a:t>EXPENDITURE ESTIMATES PER BUDGET PROGRAMME</a:t>
            </a:r>
            <a:endParaRPr lang="en-US" sz="3200" dirty="0">
              <a:solidFill>
                <a:srgbClr val="993300"/>
              </a:solidFill>
              <a:latin typeface="Berlin Sans FB Demi" panose="020E0802020502020306"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9906577"/>
              </p:ext>
            </p:extLst>
          </p:nvPr>
        </p:nvGraphicFramePr>
        <p:xfrm>
          <a:off x="153852" y="1484784"/>
          <a:ext cx="8810636" cy="2414016"/>
        </p:xfrm>
        <a:graphic>
          <a:graphicData uri="http://schemas.openxmlformats.org/drawingml/2006/table">
            <a:tbl>
              <a:tblPr bandRow="1">
                <a:tableStyleId>{8FD4443E-F989-4FC4-A0C8-D5A2AF1F390B}</a:tableStyleId>
              </a:tblPr>
              <a:tblGrid>
                <a:gridCol w="14658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872684">
                  <a:extLst>
                    <a:ext uri="{9D8B030D-6E8A-4147-A177-3AD203B41FA5}">
                      <a16:colId xmlns:a16="http://schemas.microsoft.com/office/drawing/2014/main" val="20005"/>
                    </a:ext>
                  </a:extLst>
                </a:gridCol>
                <a:gridCol w="973864">
                  <a:extLst>
                    <a:ext uri="{9D8B030D-6E8A-4147-A177-3AD203B41FA5}">
                      <a16:colId xmlns:a16="http://schemas.microsoft.com/office/drawing/2014/main" val="20006"/>
                    </a:ext>
                  </a:extLst>
                </a:gridCol>
                <a:gridCol w="961764">
                  <a:extLst>
                    <a:ext uri="{9D8B030D-6E8A-4147-A177-3AD203B41FA5}">
                      <a16:colId xmlns:a16="http://schemas.microsoft.com/office/drawing/2014/main" val="20007"/>
                    </a:ext>
                  </a:extLst>
                </a:gridCol>
              </a:tblGrid>
              <a:tr h="81915">
                <a:tc>
                  <a:txBody>
                    <a:bodyPr/>
                    <a:lstStyle/>
                    <a:p>
                      <a:pPr indent="-68580" algn="ctr">
                        <a:lnSpc>
                          <a:spcPct val="110000"/>
                        </a:lnSpc>
                      </a:pPr>
                      <a:r>
                        <a:rPr lang="en-US" sz="1800" b="0" dirty="0" err="1">
                          <a:solidFill>
                            <a:srgbClr val="FFFFFF"/>
                          </a:solidFill>
                          <a:effectLst/>
                          <a:latin typeface="Arial" panose="020B0604020202020204" pitchFamily="34" charset="0"/>
                        </a:rPr>
                        <a:t>Programme</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gridSpan="3">
                  <a:txBody>
                    <a:bodyPr/>
                    <a:lstStyle/>
                    <a:p>
                      <a:pPr algn="ctr">
                        <a:lnSpc>
                          <a:spcPct val="110000"/>
                        </a:lnSpc>
                      </a:pPr>
                      <a:r>
                        <a:rPr lang="en-US" sz="1800" b="0" dirty="0">
                          <a:solidFill>
                            <a:srgbClr val="FFFFFF"/>
                          </a:solidFill>
                          <a:effectLst/>
                          <a:latin typeface="Arial" panose="020B0604020202020204" pitchFamily="34" charset="0"/>
                        </a:rPr>
                        <a:t>Audited outcomes</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lang="en-US"/>
                    </a:p>
                  </a:txBody>
                  <a:tcPr/>
                </a:tc>
                <a:tc hMerge="1">
                  <a:txBody>
                    <a:bodyPr/>
                    <a:lstStyle/>
                    <a:p>
                      <a:endParaRPr lang="en-US"/>
                    </a:p>
                  </a:txBody>
                  <a:tcPr/>
                </a:tc>
                <a:tc>
                  <a:txBody>
                    <a:bodyPr/>
                    <a:lstStyle/>
                    <a:p>
                      <a:pPr algn="ctr">
                        <a:lnSpc>
                          <a:spcPct val="110000"/>
                        </a:lnSpc>
                      </a:pPr>
                      <a:r>
                        <a:rPr lang="en-US" sz="1800" b="0">
                          <a:solidFill>
                            <a:srgbClr val="FFFFFF"/>
                          </a:solidFill>
                          <a:effectLst/>
                          <a:latin typeface="Arial" panose="020B0604020202020204" pitchFamily="34" charset="0"/>
                        </a:rPr>
                        <a:t>Adjusted </a:t>
                      </a:r>
                      <a:endParaRPr lang="en-US" sz="2000" b="0">
                        <a:solidFill>
                          <a:srgbClr val="000000"/>
                        </a:solidFill>
                        <a:effectLst/>
                        <a:latin typeface="Times New Roman" panose="02020603050405020304" pitchFamily="18" charset="0"/>
                      </a:endParaRPr>
                    </a:p>
                    <a:p>
                      <a:pPr algn="ctr">
                        <a:lnSpc>
                          <a:spcPct val="110000"/>
                        </a:lnSpc>
                      </a:pPr>
                      <a:r>
                        <a:rPr lang="en-US" sz="1800" b="0">
                          <a:solidFill>
                            <a:srgbClr val="FFFFFF"/>
                          </a:solidFill>
                          <a:effectLst/>
                          <a:latin typeface="Arial" panose="020B0604020202020204" pitchFamily="34" charset="0"/>
                        </a:rPr>
                        <a:t>appropriation</a:t>
                      </a:r>
                      <a:endParaRPr lang="en-US" sz="2000" b="0">
                        <a:solidFill>
                          <a:srgbClr val="000000"/>
                        </a:solidFill>
                        <a:effectLst/>
                        <a:latin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gridSpan="3">
                  <a:txBody>
                    <a:bodyPr/>
                    <a:lstStyle/>
                    <a:p>
                      <a:pPr algn="ctr">
                        <a:lnSpc>
                          <a:spcPct val="110000"/>
                        </a:lnSpc>
                      </a:pPr>
                      <a:r>
                        <a:rPr lang="en-US" sz="1800" b="0">
                          <a:solidFill>
                            <a:srgbClr val="FFFFFF"/>
                          </a:solidFill>
                          <a:effectLst/>
                          <a:latin typeface="Arial" panose="020B0604020202020204" pitchFamily="34" charset="0"/>
                        </a:rPr>
                        <a:t>Medium-term expenditure estimates</a:t>
                      </a:r>
                      <a:endParaRPr lang="en-US" sz="2000" b="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745">
                <a:tc>
                  <a:txBody>
                    <a:bodyPr/>
                    <a:lstStyle/>
                    <a:p>
                      <a:pPr indent="-68580" algn="r">
                        <a:lnSpc>
                          <a:spcPct val="110000"/>
                        </a:lnSpc>
                      </a:pPr>
                      <a:r>
                        <a:rPr lang="en-US" sz="1800" b="0">
                          <a:solidFill>
                            <a:srgbClr val="FFFFFF"/>
                          </a:solidFill>
                          <a:effectLst/>
                          <a:latin typeface="Arial" panose="020B0604020202020204" pitchFamily="34" charset="0"/>
                        </a:rPr>
                        <a:t>R million</a:t>
                      </a:r>
                      <a:endParaRPr lang="en-US" sz="2000" b="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2013/14</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2014/15</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2015/16</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2016/17</a:t>
                      </a:r>
                      <a:endParaRPr lang="en-US" sz="1800" b="0" dirty="0">
                        <a:solidFill>
                          <a:srgbClr val="000000"/>
                        </a:solidFill>
                        <a:effectLst/>
                        <a:latin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2017/18</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2018/19</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tc>
                  <a:txBody>
                    <a:bodyPr/>
                    <a:lstStyle/>
                    <a:p>
                      <a:pPr algn="ctr">
                        <a:lnSpc>
                          <a:spcPct val="110000"/>
                        </a:lnSpc>
                      </a:pPr>
                      <a:r>
                        <a:rPr lang="en-US" sz="1600" b="0" dirty="0">
                          <a:solidFill>
                            <a:srgbClr val="FFFFFF"/>
                          </a:solidFill>
                          <a:effectLst/>
                          <a:latin typeface="Arial" panose="020B0604020202020204" pitchFamily="34" charset="0"/>
                        </a:rPr>
                        <a:t>2019/20</a:t>
                      </a:r>
                      <a:endParaRPr lang="en-US" sz="1800" b="0" dirty="0">
                        <a:solidFill>
                          <a:srgbClr val="000000"/>
                        </a:solidFill>
                        <a:effectLst/>
                        <a:latin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1"/>
                  </a:ext>
                </a:extLst>
              </a:tr>
              <a:tr h="161925">
                <a:tc>
                  <a:txBody>
                    <a:bodyPr/>
                    <a:lstStyle/>
                    <a:p>
                      <a:pPr>
                        <a:lnSpc>
                          <a:spcPct val="110000"/>
                        </a:lnSpc>
                      </a:pPr>
                      <a:r>
                        <a:rPr lang="en-US" sz="1800" b="0" dirty="0" smtClean="0">
                          <a:solidFill>
                            <a:srgbClr val="000000"/>
                          </a:solidFill>
                          <a:effectLst/>
                          <a:latin typeface="Arial" panose="020B0604020202020204" pitchFamily="34" charset="0"/>
                        </a:rPr>
                        <a:t>Admin</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99.8</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103.2</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107.9</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101.2</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115.0</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123.0</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132.3</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61925">
                <a:tc>
                  <a:txBody>
                    <a:bodyPr/>
                    <a:lstStyle/>
                    <a:p>
                      <a:pPr>
                        <a:lnSpc>
                          <a:spcPct val="110000"/>
                        </a:lnSpc>
                      </a:pPr>
                      <a:r>
                        <a:rPr lang="en-US" sz="1800" b="0" dirty="0" smtClean="0">
                          <a:solidFill>
                            <a:srgbClr val="000000"/>
                          </a:solidFill>
                          <a:effectLst/>
                          <a:latin typeface="Arial" panose="020B0604020202020204" pitchFamily="34" charset="0"/>
                        </a:rPr>
                        <a:t>LMP</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30.1</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37.3</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dirty="0">
                          <a:solidFill>
                            <a:srgbClr val="000000"/>
                          </a:solidFill>
                          <a:effectLst/>
                          <a:latin typeface="Arial" panose="020B0604020202020204" pitchFamily="34" charset="0"/>
                          <a:ea typeface="Times New Roman" panose="02020603050405020304" pitchFamily="18" charset="0"/>
                        </a:rPr>
                        <a:t>38.2</a:t>
                      </a:r>
                      <a:endParaRPr lang="en-US" sz="32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40.7</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43.1</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46.5</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50.2</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161925">
                <a:tc>
                  <a:txBody>
                    <a:bodyPr/>
                    <a:lstStyle/>
                    <a:p>
                      <a:pPr>
                        <a:lnSpc>
                          <a:spcPct val="110000"/>
                        </a:lnSpc>
                      </a:pPr>
                      <a:r>
                        <a:rPr lang="en-US" sz="1800" b="0" dirty="0" smtClean="0">
                          <a:solidFill>
                            <a:srgbClr val="000000"/>
                          </a:solidFill>
                          <a:effectLst/>
                          <a:latin typeface="Arial" panose="020B0604020202020204" pitchFamily="34" charset="0"/>
                        </a:rPr>
                        <a:t>M&amp;E</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29.6</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dirty="0">
                          <a:solidFill>
                            <a:srgbClr val="000000"/>
                          </a:solidFill>
                          <a:effectLst/>
                          <a:latin typeface="Arial" panose="020B0604020202020204" pitchFamily="34" charset="0"/>
                          <a:ea typeface="Times New Roman" panose="02020603050405020304" pitchFamily="18" charset="0"/>
                        </a:rPr>
                        <a:t>37.7</a:t>
                      </a:r>
                      <a:endParaRPr lang="en-US" sz="32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36.2</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38.1</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36.8</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39.2</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41.7</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7955">
                <a:tc>
                  <a:txBody>
                    <a:bodyPr/>
                    <a:lstStyle/>
                    <a:p>
                      <a:pPr>
                        <a:lnSpc>
                          <a:spcPct val="110000"/>
                        </a:lnSpc>
                      </a:pPr>
                      <a:r>
                        <a:rPr lang="en-US" sz="1800" b="0" dirty="0" smtClean="0">
                          <a:solidFill>
                            <a:srgbClr val="000000"/>
                          </a:solidFill>
                          <a:effectLst/>
                          <a:latin typeface="Arial" panose="020B0604020202020204" pitchFamily="34" charset="0"/>
                        </a:rPr>
                        <a:t>IAC</a:t>
                      </a:r>
                      <a:endParaRPr lang="en-US" sz="2000" b="0" dirty="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dirty="0">
                          <a:solidFill>
                            <a:srgbClr val="000000"/>
                          </a:solidFill>
                          <a:effectLst/>
                          <a:latin typeface="Arial" panose="020B0604020202020204" pitchFamily="34" charset="0"/>
                          <a:ea typeface="Times New Roman" panose="02020603050405020304" pitchFamily="18" charset="0"/>
                        </a:rPr>
                        <a:t>41.4</a:t>
                      </a:r>
                      <a:endParaRPr lang="en-US" sz="32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47.5</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47.1</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48.7</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50.8</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54.1</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57.5</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66040">
                <a:tc>
                  <a:txBody>
                    <a:bodyPr/>
                    <a:lstStyle/>
                    <a:p>
                      <a:pPr>
                        <a:lnSpc>
                          <a:spcPct val="110000"/>
                        </a:lnSpc>
                      </a:pPr>
                      <a:r>
                        <a:rPr lang="en-US" sz="1800" b="0">
                          <a:solidFill>
                            <a:srgbClr val="000000"/>
                          </a:solidFill>
                          <a:effectLst/>
                          <a:latin typeface="Arial" panose="020B0604020202020204" pitchFamily="34" charset="0"/>
                        </a:rPr>
                        <a:t>Total</a:t>
                      </a:r>
                      <a:endParaRPr lang="en-US" sz="2000" b="0">
                        <a:solidFill>
                          <a:srgbClr val="000000"/>
                        </a:solidFill>
                        <a:effectLst/>
                        <a:latin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200.9</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225.8</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229.3</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228.6</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245.7</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a:solidFill>
                            <a:srgbClr val="000000"/>
                          </a:solidFill>
                          <a:effectLst/>
                          <a:latin typeface="Arial" panose="020B0604020202020204" pitchFamily="34" charset="0"/>
                          <a:ea typeface="Times New Roman" panose="02020603050405020304" pitchFamily="18" charset="0"/>
                        </a:rPr>
                        <a:t>262.8</a:t>
                      </a:r>
                      <a:endParaRPr lang="en-US" sz="320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marL="0" marR="0" algn="r">
                        <a:lnSpc>
                          <a:spcPct val="110000"/>
                        </a:lnSpc>
                        <a:spcBef>
                          <a:spcPts val="0"/>
                        </a:spcBef>
                        <a:spcAft>
                          <a:spcPts val="0"/>
                        </a:spcAft>
                      </a:pPr>
                      <a:r>
                        <a:rPr lang="en-US" sz="1800" b="0" dirty="0">
                          <a:solidFill>
                            <a:srgbClr val="000000"/>
                          </a:solidFill>
                          <a:effectLst/>
                          <a:latin typeface="Arial" panose="020B0604020202020204" pitchFamily="34" charset="0"/>
                          <a:ea typeface="Times New Roman" panose="02020603050405020304" pitchFamily="18" charset="0"/>
                        </a:rPr>
                        <a:t>281.7</a:t>
                      </a:r>
                      <a:endParaRPr lang="en-US" sz="320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4"/>
          <p:cNvSpPr/>
          <p:nvPr/>
        </p:nvSpPr>
        <p:spPr>
          <a:xfrm>
            <a:off x="432847" y="4149080"/>
            <a:ext cx="8568952" cy="1477328"/>
          </a:xfrm>
          <a:prstGeom prst="rect">
            <a:avLst/>
          </a:prstGeom>
        </p:spPr>
        <p:txBody>
          <a:bodyPr wrap="square">
            <a:spAutoFit/>
          </a:bodyPr>
          <a:lstStyle/>
          <a:p>
            <a:pPr marL="285750" indent="-285750" algn="l">
              <a:buFont typeface="Arial" panose="020B0604020202020204" pitchFamily="34" charset="0"/>
              <a:buChar char="•"/>
            </a:pPr>
            <a:r>
              <a:rPr lang="en-US" sz="1800" b="0" dirty="0">
                <a:latin typeface="+mn-lt"/>
                <a:ea typeface="Times New Roman" panose="02020603050405020304" pitchFamily="18" charset="0"/>
              </a:rPr>
              <a:t>The PSC is a knowledge based </a:t>
            </a:r>
            <a:r>
              <a:rPr lang="en-US" sz="1800" b="0" dirty="0" err="1">
                <a:latin typeface="+mn-lt"/>
                <a:ea typeface="Times New Roman" panose="02020603050405020304" pitchFamily="18" charset="0"/>
              </a:rPr>
              <a:t>organisation</a:t>
            </a:r>
            <a:r>
              <a:rPr lang="en-US" sz="1800" b="0" dirty="0">
                <a:latin typeface="+mn-lt"/>
                <a:ea typeface="Times New Roman" panose="02020603050405020304" pitchFamily="18" charset="0"/>
              </a:rPr>
              <a:t> and does not outsource its work. The bulk of the PSC’s budget is allocated to compensation of employees. This has created an imbalance in the PSC’s budget in the sense that an average of </a:t>
            </a:r>
            <a:r>
              <a:rPr lang="en-US" sz="1800" b="0" dirty="0" smtClean="0">
                <a:latin typeface="+mn-lt"/>
                <a:ea typeface="Times New Roman" panose="02020603050405020304" pitchFamily="18" charset="0"/>
              </a:rPr>
              <a:t>77% </a:t>
            </a:r>
            <a:r>
              <a:rPr lang="en-US" sz="1800" b="0" dirty="0">
                <a:latin typeface="+mn-lt"/>
                <a:ea typeface="Times New Roman" panose="02020603050405020304" pitchFamily="18" charset="0"/>
              </a:rPr>
              <a:t>is allocated to compensation of employees and </a:t>
            </a:r>
            <a:r>
              <a:rPr lang="en-US" sz="1800" b="0" dirty="0" smtClean="0">
                <a:latin typeface="+mn-lt"/>
                <a:ea typeface="Times New Roman" panose="02020603050405020304" pitchFamily="18" charset="0"/>
              </a:rPr>
              <a:t>23% </a:t>
            </a:r>
            <a:r>
              <a:rPr lang="en-US" sz="1800" b="0" dirty="0">
                <a:latin typeface="+mn-lt"/>
                <a:ea typeface="Times New Roman" panose="02020603050405020304" pitchFamily="18" charset="0"/>
              </a:rPr>
              <a:t>to goods and services. </a:t>
            </a:r>
            <a:endParaRPr lang="en-US" sz="1800" b="0" dirty="0">
              <a:latin typeface="+mn-lt"/>
            </a:endParaRPr>
          </a:p>
        </p:txBody>
      </p:sp>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24</a:t>
            </a:fld>
            <a:endParaRPr lang="en-US" sz="1400" b="0" dirty="0"/>
          </a:p>
        </p:txBody>
      </p:sp>
    </p:spTree>
    <p:extLst>
      <p:ext uri="{BB962C8B-B14F-4D97-AF65-F5344CB8AC3E}">
        <p14:creationId xmlns:p14="http://schemas.microsoft.com/office/powerpoint/2010/main" val="1970275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9144000" cy="575643"/>
          </a:xfrm>
        </p:spPr>
        <p:txBody>
          <a:bodyPr/>
          <a:lstStyle/>
          <a:p>
            <a:pPr lvl="1">
              <a:lnSpc>
                <a:spcPct val="80000"/>
              </a:lnSpc>
            </a:pPr>
            <a:r>
              <a:rPr lang="en-US" sz="3200" b="1" dirty="0" smtClean="0">
                <a:solidFill>
                  <a:srgbClr val="993300"/>
                </a:solidFill>
                <a:latin typeface="Berlin Sans FB Demi" panose="020E0802020502020306" pitchFamily="34" charset="0"/>
              </a:rPr>
              <a:t>ALLOCATION PER ECONOMIC CLASSIFICATION</a:t>
            </a:r>
            <a:endParaRPr lang="en-US" sz="3200" dirty="0">
              <a:solidFill>
                <a:srgbClr val="993300"/>
              </a:solidFill>
              <a:latin typeface="Berlin Sans FB Demi" panose="020E0802020502020306" pitchFamily="34" charset="0"/>
            </a:endParaRPr>
          </a:p>
        </p:txBody>
      </p:sp>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25</a:t>
            </a:fld>
            <a:endParaRPr lang="en-US" sz="1400" b="0" dirty="0"/>
          </a:p>
        </p:txBody>
      </p:sp>
      <p:graphicFrame>
        <p:nvGraphicFramePr>
          <p:cNvPr id="7" name="Chart 6"/>
          <p:cNvGraphicFramePr>
            <a:graphicFrameLocks/>
          </p:cNvGraphicFramePr>
          <p:nvPr>
            <p:extLst>
              <p:ext uri="{D42A27DB-BD31-4B8C-83A1-F6EECF244321}">
                <p14:modId xmlns:p14="http://schemas.microsoft.com/office/powerpoint/2010/main" val="3228511109"/>
              </p:ext>
            </p:extLst>
          </p:nvPr>
        </p:nvGraphicFramePr>
        <p:xfrm>
          <a:off x="726504" y="3649671"/>
          <a:ext cx="7488832"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bwMode="auto">
          <a:xfrm>
            <a:off x="446856" y="3164173"/>
            <a:ext cx="82296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lvl="1">
              <a:lnSpc>
                <a:spcPct val="80000"/>
              </a:lnSpc>
            </a:pPr>
            <a:r>
              <a:rPr lang="en-US" sz="3200" b="1" kern="0" smtClean="0">
                <a:solidFill>
                  <a:srgbClr val="993300"/>
                </a:solidFill>
                <a:latin typeface="Berlin Sans FB Demi" panose="020E0802020502020306" pitchFamily="34" charset="0"/>
              </a:rPr>
              <a:t>ALLOCATION </a:t>
            </a:r>
            <a:r>
              <a:rPr lang="en-US" sz="3200" kern="0" smtClean="0">
                <a:solidFill>
                  <a:srgbClr val="993300"/>
                </a:solidFill>
                <a:latin typeface="Berlin Sans FB Demi" panose="020E0802020502020306" pitchFamily="34" charset="0"/>
              </a:rPr>
              <a:t>PER BUDGET PROGRAMME</a:t>
            </a:r>
            <a:endParaRPr lang="en-US" sz="3200" b="0" kern="0" dirty="0">
              <a:solidFill>
                <a:srgbClr val="993300"/>
              </a:solidFill>
              <a:latin typeface="Berlin Sans FB Demi" panose="020E0802020502020306"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3530856149"/>
              </p:ext>
            </p:extLst>
          </p:nvPr>
        </p:nvGraphicFramePr>
        <p:xfrm>
          <a:off x="755576" y="1412356"/>
          <a:ext cx="7920880" cy="17281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8152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552161"/>
            <a:ext cx="8229600" cy="72548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3200" b="1" dirty="0" smtClean="0">
                <a:solidFill>
                  <a:srgbClr val="993300"/>
                </a:solidFill>
                <a:latin typeface="Berlin Sans FB Demi" pitchFamily="34" charset="0"/>
                <a:cs typeface="Aharoni" pitchFamily="2" charset="-79"/>
              </a:rPr>
              <a:t>CHALLENGES IMPACTING ON THE IMPLEMENTATION OF THE APP</a:t>
            </a:r>
          </a:p>
        </p:txBody>
      </p:sp>
      <p:sp>
        <p:nvSpPr>
          <p:cNvPr id="3" name="Rectangle 3"/>
          <p:cNvSpPr txBox="1">
            <a:spLocks noChangeArrowheads="1"/>
          </p:cNvSpPr>
          <p:nvPr/>
        </p:nvSpPr>
        <p:spPr>
          <a:xfrm>
            <a:off x="544623" y="1628800"/>
            <a:ext cx="8136904" cy="46213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a:lnSpc>
                <a:spcPct val="110000"/>
              </a:lnSpc>
              <a:spcBef>
                <a:spcPts val="0"/>
              </a:spcBef>
            </a:pPr>
            <a:r>
              <a:rPr lang="en-US" sz="1800" b="0" dirty="0"/>
              <a:t>The PSC’s Goods &amp; Services budget for the 2017/18 financial year amounts to R51,308,000. However, the operational cost is the major cost driver. It takes up 97% of the budget, leaving 3% (R1 729,000) for the outputs on the Operational Plan</a:t>
            </a:r>
            <a:r>
              <a:rPr lang="en-US" sz="1800" b="0" dirty="0" smtClean="0"/>
              <a:t>.</a:t>
            </a:r>
          </a:p>
          <a:p>
            <a:pPr algn="just" eaLnBrk="1" hangingPunct="1">
              <a:lnSpc>
                <a:spcPct val="110000"/>
              </a:lnSpc>
              <a:spcBef>
                <a:spcPts val="0"/>
              </a:spcBef>
            </a:pPr>
            <a:r>
              <a:rPr lang="en-US" sz="1800" b="0" dirty="0" smtClean="0"/>
              <a:t>As </a:t>
            </a:r>
            <a:r>
              <a:rPr lang="en-US" sz="1800" b="0" dirty="0"/>
              <a:t>a result of the shortfall in the Goods &amp; Services budget, the Chairperson issued a memorandum </a:t>
            </a:r>
            <a:r>
              <a:rPr lang="en-US" sz="1800" b="0" dirty="0" smtClean="0"/>
              <a:t>indicating that </a:t>
            </a:r>
            <a:r>
              <a:rPr lang="en-US" sz="1800" b="0" dirty="0"/>
              <a:t>with effect from 1 April 2017, there will be no implementation of any output on the Operational Plan, or activities with cost implications (e.g. travelling) without prior approval of the Director-General and the Chief Financial Officer</a:t>
            </a:r>
            <a:r>
              <a:rPr lang="en-US" sz="1800" b="0" dirty="0" smtClean="0"/>
              <a:t>.</a:t>
            </a:r>
          </a:p>
          <a:p>
            <a:pPr algn="just">
              <a:lnSpc>
                <a:spcPct val="110000"/>
              </a:lnSpc>
              <a:spcBef>
                <a:spcPts val="0"/>
              </a:spcBef>
            </a:pPr>
            <a:r>
              <a:rPr lang="en-US" sz="1800" b="0" dirty="0" smtClean="0"/>
              <a:t>The Chairperson has </a:t>
            </a:r>
            <a:r>
              <a:rPr lang="en-US" sz="1800" b="0" dirty="0"/>
              <a:t>brought </a:t>
            </a:r>
            <a:r>
              <a:rPr lang="en-US" sz="1800" b="0" dirty="0" smtClean="0"/>
              <a:t>the </a:t>
            </a:r>
            <a:r>
              <a:rPr lang="en-US" sz="1800" b="0" dirty="0"/>
              <a:t>challenges experienced </a:t>
            </a:r>
            <a:r>
              <a:rPr lang="en-US" sz="1800" b="0" dirty="0" smtClean="0"/>
              <a:t>in </a:t>
            </a:r>
            <a:r>
              <a:rPr lang="en-US" sz="1800" b="0" dirty="0"/>
              <a:t>respect of its budget due to shortfalls in the baseline allocations and budget cuts by the National Treasury to the attention of the former </a:t>
            </a:r>
            <a:r>
              <a:rPr lang="en-US" sz="1800" b="0" dirty="0" smtClean="0"/>
              <a:t>and current Minister </a:t>
            </a:r>
            <a:r>
              <a:rPr lang="en-US" sz="1800" b="0" dirty="0"/>
              <a:t>of Finance </a:t>
            </a:r>
            <a:r>
              <a:rPr lang="en-US" sz="1800" b="0" dirty="0" smtClean="0"/>
              <a:t>and requested meetings to discuss </a:t>
            </a:r>
            <a:r>
              <a:rPr lang="en-US" sz="1800" b="0" dirty="0"/>
              <a:t>the prejudice the PSC is suffering due to the budget constraints. </a:t>
            </a:r>
            <a:r>
              <a:rPr lang="en-US" sz="1800" b="0" dirty="0" smtClean="0"/>
              <a:t>These challenges have also been brought to the attention of the Chairperson of the Portfolio Committee.</a:t>
            </a:r>
          </a:p>
        </p:txBody>
      </p:sp>
      <p:sp>
        <p:nvSpPr>
          <p:cNvPr id="8"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26</a:t>
            </a:fld>
            <a:endParaRPr lang="en-US" sz="1400" b="0" dirty="0"/>
          </a:p>
        </p:txBody>
      </p:sp>
    </p:spTree>
    <p:extLst>
      <p:ext uri="{BB962C8B-B14F-4D97-AF65-F5344CB8AC3E}">
        <p14:creationId xmlns:p14="http://schemas.microsoft.com/office/powerpoint/2010/main" val="4113358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692696"/>
            <a:ext cx="8229600" cy="72548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3200" b="1" dirty="0" smtClean="0">
                <a:solidFill>
                  <a:srgbClr val="993300"/>
                </a:solidFill>
                <a:latin typeface="Berlin Sans FB Demi" pitchFamily="34" charset="0"/>
                <a:cs typeface="Aharoni" pitchFamily="2" charset="-79"/>
              </a:rPr>
              <a:t>CHALLENGES IMPACTING ON THE IMPLEMENTATION OF THE APP (2)</a:t>
            </a:r>
          </a:p>
        </p:txBody>
      </p:sp>
      <p:sp>
        <p:nvSpPr>
          <p:cNvPr id="3" name="Rectangle 3"/>
          <p:cNvSpPr txBox="1">
            <a:spLocks noChangeArrowheads="1"/>
          </p:cNvSpPr>
          <p:nvPr/>
        </p:nvSpPr>
        <p:spPr>
          <a:xfrm>
            <a:off x="539552" y="1916832"/>
            <a:ext cx="8136904" cy="446491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a:lnSpc>
                <a:spcPct val="110000"/>
              </a:lnSpc>
              <a:spcBef>
                <a:spcPts val="0"/>
              </a:spcBef>
            </a:pPr>
            <a:r>
              <a:rPr lang="en-US" sz="1800" b="0" dirty="0" smtClean="0"/>
              <a:t>The office accommodation is also impacting negatively on the health and morale of staff. The Chairperson: PSC has communicated with the Chairperson of the Portfolio Committee on Public Works, the former and current Minister of Public Works, as well as the Deputy Minister of Public Works to seek their intervention.</a:t>
            </a:r>
            <a:endParaRPr lang="en-US" sz="1800" b="0" dirty="0"/>
          </a:p>
        </p:txBody>
      </p:sp>
      <p:sp>
        <p:nvSpPr>
          <p:cNvPr id="8"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fld id="{827789DE-C1C9-4D41-A31B-B715B17130A8}" type="slidenum">
              <a:rPr lang="en-US" sz="1400" b="0" smtClean="0"/>
              <a:pPr algn="r" eaLnBrk="0" hangingPunct="0"/>
              <a:t>27</a:t>
            </a:fld>
            <a:endParaRPr lang="en-US" sz="1400" b="0" dirty="0"/>
          </a:p>
        </p:txBody>
      </p:sp>
    </p:spTree>
    <p:extLst>
      <p:ext uri="{BB962C8B-B14F-4D97-AF65-F5344CB8AC3E}">
        <p14:creationId xmlns:p14="http://schemas.microsoft.com/office/powerpoint/2010/main" val="1966204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endParaRPr lang="en-US" smtClean="0"/>
          </a:p>
        </p:txBody>
      </p:sp>
      <p:sp>
        <p:nvSpPr>
          <p:cNvPr id="75779" name="Content Placeholder 2"/>
          <p:cNvSpPr>
            <a:spLocks noGrp="1"/>
          </p:cNvSpPr>
          <p:nvPr>
            <p:ph idx="1"/>
          </p:nvPr>
        </p:nvSpPr>
        <p:spPr/>
        <p:txBody>
          <a:bodyPr/>
          <a:lstStyle/>
          <a:p>
            <a:endParaRPr lang="en-US" smtClean="0"/>
          </a:p>
        </p:txBody>
      </p:sp>
      <p:pic>
        <p:nvPicPr>
          <p:cNvPr id="75782" name="Picture 5"/>
          <p:cNvPicPr>
            <a:picLocks noChangeAspect="1"/>
          </p:cNvPicPr>
          <p:nvPr/>
        </p:nvPicPr>
        <p:blipFill>
          <a:blip r:embed="rId3">
            <a:extLst>
              <a:ext uri="{28A0092B-C50C-407E-A947-70E740481C1C}">
                <a14:useLocalDpi xmlns:a14="http://schemas.microsoft.com/office/drawing/2010/main" val="0"/>
              </a:ext>
            </a:extLst>
          </a:blip>
          <a:srcRect t="34808" r="1862"/>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3" name="Rectangle 6"/>
          <p:cNvSpPr>
            <a:spLocks noChangeArrowheads="1"/>
          </p:cNvSpPr>
          <p:nvPr/>
        </p:nvSpPr>
        <p:spPr bwMode="auto">
          <a:xfrm>
            <a:off x="2882900" y="1612900"/>
            <a:ext cx="38989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660033"/>
              </a:buClr>
              <a:buSzPct val="120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rgbClr val="006666"/>
              </a:buClr>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n-US" sz="7200">
                <a:solidFill>
                  <a:srgbClr val="FFFF99"/>
                </a:solidFill>
                <a:latin typeface="Monotype Corsiva" panose="03010101010201010101" pitchFamily="66" charset="0"/>
              </a:rPr>
              <a:t>Thank you</a:t>
            </a:r>
          </a:p>
          <a:p>
            <a:pPr>
              <a:spcBef>
                <a:spcPct val="0"/>
              </a:spcBef>
              <a:buClrTx/>
              <a:buSzTx/>
              <a:buFontTx/>
              <a:buNone/>
            </a:pPr>
            <a:r>
              <a:rPr lang="en-US" sz="7200">
                <a:solidFill>
                  <a:srgbClr val="FFFF99"/>
                </a:solidFill>
                <a:latin typeface="Monotype Corsiva" panose="03010101010201010101" pitchFamily="66" charset="0"/>
              </a:rPr>
              <a:t>Siyabonga</a:t>
            </a:r>
          </a:p>
        </p:txBody>
      </p:sp>
      <p:sp>
        <p:nvSpPr>
          <p:cNvPr id="8" name="Rectangle 7"/>
          <p:cNvSpPr>
            <a:spLocks noChangeArrowheads="1"/>
          </p:cNvSpPr>
          <p:nvPr/>
        </p:nvSpPr>
        <p:spPr bwMode="auto">
          <a:xfrm>
            <a:off x="936625" y="4781550"/>
            <a:ext cx="6864350" cy="1628775"/>
          </a:xfrm>
          <a:prstGeom prst="rect">
            <a:avLst/>
          </a:prstGeom>
          <a:noFill/>
          <a:ln>
            <a:noFill/>
          </a:ln>
          <a:extLst/>
        </p:spPr>
        <p:txBody>
          <a:bodyPr wrap="none" anchor="ctr"/>
          <a:lstStyle/>
          <a:p>
            <a:pPr algn="ctr">
              <a:defRPr/>
            </a:pPr>
            <a:r>
              <a:rPr lang="en-US" sz="2800" b="1" dirty="0">
                <a:solidFill>
                  <a:srgbClr val="FFFF99"/>
                </a:solidFill>
                <a:effectLst>
                  <a:outerShdw blurRad="38100" dist="38100" dir="2700000" algn="tl">
                    <a:srgbClr val="000000">
                      <a:alpha val="43137"/>
                    </a:srgbClr>
                  </a:outerShdw>
                </a:effectLst>
                <a:latin typeface="Monotype Corsiva" panose="03010101010201010101" pitchFamily="66" charset="0"/>
              </a:rPr>
              <a:t>PSC Website: </a:t>
            </a:r>
            <a:r>
              <a:rPr lang="en-US" sz="2800" b="1" dirty="0">
                <a:solidFill>
                  <a:schemeClr val="bg1"/>
                </a:solidFill>
                <a:effectLst>
                  <a:outerShdw blurRad="38100" dist="38100" dir="2700000" algn="tl">
                    <a:srgbClr val="000000">
                      <a:alpha val="43137"/>
                    </a:srgbClr>
                  </a:outerShdw>
                </a:effectLst>
                <a:latin typeface="Monotype Corsiva" panose="03010101010201010101" pitchFamily="66" charset="0"/>
              </a:rPr>
              <a:t>www.psc.gov.za</a:t>
            </a:r>
          </a:p>
          <a:p>
            <a:pPr algn="ctr">
              <a:defRPr/>
            </a:pPr>
            <a:r>
              <a:rPr lang="en-US" sz="2800" b="1" dirty="0">
                <a:solidFill>
                  <a:srgbClr val="FFFF99"/>
                </a:solidFill>
                <a:effectLst>
                  <a:outerShdw blurRad="38100" dist="38100" dir="2700000" algn="tl">
                    <a:srgbClr val="000000">
                      <a:alpha val="43137"/>
                    </a:srgbClr>
                  </a:outerShdw>
                </a:effectLst>
                <a:latin typeface="Monotype Corsiva" panose="03010101010201010101" pitchFamily="66" charset="0"/>
              </a:rPr>
              <a:t>National Anti-Corruption Hotline for the Public Service:  </a:t>
            </a:r>
          </a:p>
          <a:p>
            <a:pPr algn="ctr">
              <a:defRPr/>
            </a:pPr>
            <a:r>
              <a:rPr lang="en-US" sz="2800" b="1" dirty="0">
                <a:solidFill>
                  <a:srgbClr val="FFFF99"/>
                </a:solidFill>
                <a:effectLst>
                  <a:outerShdw blurRad="38100" dist="38100" dir="2700000" algn="tl">
                    <a:srgbClr val="000000">
                      <a:alpha val="43137"/>
                    </a:srgbClr>
                  </a:outerShdw>
                </a:effectLst>
                <a:latin typeface="Monotype Corsiva" panose="03010101010201010101" pitchFamily="66" charset="0"/>
              </a:rPr>
              <a:t>0800 701 701</a:t>
            </a:r>
          </a:p>
          <a:p>
            <a:pPr algn="ctr">
              <a:defRPr/>
            </a:pPr>
            <a:endParaRPr lang="en-US" sz="2800" b="1" dirty="0">
              <a:solidFill>
                <a:srgbClr val="FFFF99"/>
              </a:solidFill>
              <a:effectLst>
                <a:outerShdw blurRad="38100" dist="38100" dir="2700000" algn="tl">
                  <a:srgbClr val="000000">
                    <a:alpha val="43137"/>
                  </a:srgbClr>
                </a:outerShdw>
              </a:effectLst>
              <a:latin typeface="Monotype Corsiva" panose="03010101010201010101" pitchFamily="66" charset="0"/>
            </a:endParaRPr>
          </a:p>
        </p:txBody>
      </p:sp>
    </p:spTree>
    <p:extLst>
      <p:ext uri="{BB962C8B-B14F-4D97-AF65-F5344CB8AC3E}">
        <p14:creationId xmlns:p14="http://schemas.microsoft.com/office/powerpoint/2010/main" val="88131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73024" y="764704"/>
            <a:ext cx="9217024"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ZA" sz="3200" b="0" kern="0" dirty="0" smtClean="0">
                <a:solidFill>
                  <a:srgbClr val="993300"/>
                </a:solidFill>
                <a:latin typeface="Berlin Sans FB Demi" pitchFamily="34" charset="0"/>
              </a:rPr>
              <a:t>AREAS OF OVERSIGHT</a:t>
            </a:r>
          </a:p>
          <a:p>
            <a:r>
              <a:rPr lang="en-ZA" sz="2400" b="0" kern="0" dirty="0" smtClean="0">
                <a:solidFill>
                  <a:srgbClr val="993300"/>
                </a:solidFill>
                <a:latin typeface="Berlin Sans FB Demi" pitchFamily="34" charset="0"/>
              </a:rPr>
              <a:t>(INVESTIGATION,  MONITORING AND EVALUATION MANDATE)</a:t>
            </a:r>
            <a:endParaRPr lang="en-ZA" sz="2400" b="0" kern="0" dirty="0">
              <a:solidFill>
                <a:srgbClr val="993300"/>
              </a:solidFill>
              <a:latin typeface="Berlin Sans FB Demi" pitchFamily="34" charset="0"/>
            </a:endParaRPr>
          </a:p>
        </p:txBody>
      </p:sp>
      <p:sp>
        <p:nvSpPr>
          <p:cNvPr id="7" name="Rectangle 4"/>
          <p:cNvSpPr>
            <a:spLocks noChangeArrowheads="1"/>
          </p:cNvSpPr>
          <p:nvPr/>
        </p:nvSpPr>
        <p:spPr bwMode="auto">
          <a:xfrm>
            <a:off x="7010400" y="6309320"/>
            <a:ext cx="2133600" cy="476250"/>
          </a:xfrm>
          <a:prstGeom prst="rect">
            <a:avLst/>
          </a:prstGeom>
          <a:noFill/>
          <a:ln w="9525">
            <a:noFill/>
            <a:miter lim="800000"/>
            <a:headEnd/>
            <a:tailEnd/>
          </a:ln>
        </p:spPr>
        <p:txBody>
          <a:bodyPr/>
          <a:lstStyle/>
          <a:p>
            <a:pPr algn="r" eaLnBrk="0" hangingPunct="0"/>
            <a:fld id="{3D7D7202-78FF-4AF5-8E29-E0B756925B96}" type="slidenum">
              <a:rPr lang="en-US" sz="1400" b="0">
                <a:solidFill>
                  <a:schemeClr val="bg1"/>
                </a:solidFill>
              </a:rPr>
              <a:pPr algn="r" eaLnBrk="0" hangingPunct="0"/>
              <a:t>3</a:t>
            </a:fld>
            <a:endParaRPr lang="en-US" sz="1400" b="0" dirty="0">
              <a:solidFill>
                <a:schemeClr val="bg1"/>
              </a:solidFill>
            </a:endParaRPr>
          </a:p>
        </p:txBody>
      </p:sp>
      <p:sp>
        <p:nvSpPr>
          <p:cNvPr id="2" name="Rectangle 1"/>
          <p:cNvSpPr/>
          <p:nvPr/>
        </p:nvSpPr>
        <p:spPr>
          <a:xfrm>
            <a:off x="467544" y="1715204"/>
            <a:ext cx="8016614" cy="4247317"/>
          </a:xfrm>
          <a:prstGeom prst="rect">
            <a:avLst/>
          </a:prstGeom>
        </p:spPr>
        <p:txBody>
          <a:bodyPr wrap="square">
            <a:spAutoFit/>
          </a:bodyPr>
          <a:lstStyle/>
          <a:p>
            <a:pPr marL="285750" lvl="0" indent="-285750" algn="l">
              <a:buFont typeface="Arial" pitchFamily="34" charset="0"/>
              <a:buChar char="•"/>
              <a:defRPr/>
            </a:pPr>
            <a:r>
              <a:rPr lang="en-ZA" sz="1800" b="0" dirty="0">
                <a:solidFill>
                  <a:srgbClr val="000000"/>
                </a:solidFill>
                <a:latin typeface="Arial"/>
              </a:rPr>
              <a:t>The Constitutional oversight mandate of the PSC is wide and, in summary, covers the following areas:</a:t>
            </a:r>
          </a:p>
          <a:p>
            <a:pPr marL="628650" lvl="1" indent="-285750" algn="just">
              <a:buFont typeface="Wingdings" panose="05000000000000000000" pitchFamily="2" charset="2"/>
              <a:buChar char="ü"/>
            </a:pPr>
            <a:r>
              <a:rPr lang="en-ZA" sz="1800" b="0" dirty="0">
                <a:solidFill>
                  <a:srgbClr val="000000"/>
                </a:solidFill>
                <a:latin typeface="Arial"/>
              </a:rPr>
              <a:t>Organisation of the public service (the structural arrangements of departments in the Public Service)</a:t>
            </a:r>
          </a:p>
          <a:p>
            <a:pPr marL="628650" lvl="1" indent="-285750" algn="just">
              <a:buFont typeface="Wingdings" panose="05000000000000000000" pitchFamily="2" charset="2"/>
              <a:buChar char="ü"/>
            </a:pPr>
            <a:r>
              <a:rPr lang="en-ZA" sz="1800" b="0" dirty="0">
                <a:solidFill>
                  <a:srgbClr val="000000"/>
                </a:solidFill>
                <a:latin typeface="Arial"/>
              </a:rPr>
              <a:t>Administration of the public service (all the procedures, policy frameworks, accountability mechanisms, etc. that ensure the functioning of the Public Service</a:t>
            </a:r>
            <a:r>
              <a:rPr lang="en-ZA" sz="1800" b="0" dirty="0" smtClean="0">
                <a:solidFill>
                  <a:srgbClr val="000000"/>
                </a:solidFill>
                <a:latin typeface="Arial"/>
              </a:rPr>
              <a:t>)</a:t>
            </a:r>
          </a:p>
          <a:p>
            <a:pPr marL="628650" lvl="1" indent="-285750" algn="just">
              <a:buFont typeface="Wingdings" panose="05000000000000000000" pitchFamily="2" charset="2"/>
              <a:buChar char="ü"/>
            </a:pPr>
            <a:r>
              <a:rPr lang="en-ZA" sz="1800" b="0" dirty="0">
                <a:solidFill>
                  <a:srgbClr val="000000"/>
                </a:solidFill>
                <a:latin typeface="Arial"/>
              </a:rPr>
              <a:t>Personnel practices of the public service (e.g. recruitment, transfers, promotions and dismissals)</a:t>
            </a:r>
          </a:p>
          <a:p>
            <a:pPr marL="628650" lvl="1" indent="-285750" algn="just">
              <a:buFont typeface="Wingdings" panose="05000000000000000000" pitchFamily="2" charset="2"/>
              <a:buChar char="ü"/>
            </a:pPr>
            <a:r>
              <a:rPr lang="en-ZA" sz="1800" b="0" dirty="0">
                <a:solidFill>
                  <a:srgbClr val="000000"/>
                </a:solidFill>
                <a:latin typeface="Arial"/>
              </a:rPr>
              <a:t>Public administration practices (all the functions and activities executed by the Public Service to provide a service to the people)</a:t>
            </a:r>
          </a:p>
          <a:p>
            <a:pPr marL="628650" lvl="1" indent="-285750" algn="just">
              <a:buFont typeface="Wingdings" panose="05000000000000000000" pitchFamily="2" charset="2"/>
              <a:buChar char="ü"/>
            </a:pPr>
            <a:r>
              <a:rPr lang="en-ZA" sz="1800" b="0" dirty="0">
                <a:solidFill>
                  <a:srgbClr val="000000"/>
                </a:solidFill>
                <a:latin typeface="Arial"/>
              </a:rPr>
              <a:t>Adherence to applicable procedures in the public service (compliance with the letter and law of prescribed rules / polices / </a:t>
            </a:r>
            <a:r>
              <a:rPr lang="en-ZA" sz="1800" b="0" dirty="0" smtClean="0">
                <a:solidFill>
                  <a:srgbClr val="000000"/>
                </a:solidFill>
                <a:latin typeface="Arial"/>
              </a:rPr>
              <a:t>procedures)</a:t>
            </a:r>
            <a:endParaRPr lang="en-ZA" sz="1800" b="0" dirty="0">
              <a:solidFill>
                <a:srgbClr val="000000"/>
              </a:solidFill>
              <a:latin typeface="Arial"/>
            </a:endParaRPr>
          </a:p>
          <a:p>
            <a:pPr marL="628650" lvl="1" indent="-285750" algn="just">
              <a:buFont typeface="Wingdings" panose="05000000000000000000" pitchFamily="2" charset="2"/>
              <a:buChar char="ü"/>
            </a:pPr>
            <a:r>
              <a:rPr lang="en-ZA" sz="1800" b="0" dirty="0" smtClean="0">
                <a:solidFill>
                  <a:srgbClr val="000000"/>
                </a:solidFill>
                <a:latin typeface="Arial"/>
              </a:rPr>
              <a:t>The extent to which the values and principles set out in section 195 of the Constitution are complied with</a:t>
            </a:r>
          </a:p>
        </p:txBody>
      </p:sp>
      <p:sp>
        <p:nvSpPr>
          <p:cNvPr id="5"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3</a:t>
            </a:fld>
            <a:endParaRPr lang="en-US" sz="1400" b="0" dirty="0"/>
          </a:p>
        </p:txBody>
      </p:sp>
    </p:spTree>
    <p:extLst>
      <p:ext uri="{BB962C8B-B14F-4D97-AF65-F5344CB8AC3E}">
        <p14:creationId xmlns:p14="http://schemas.microsoft.com/office/powerpoint/2010/main" val="426599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9552" y="620688"/>
            <a:ext cx="8229600" cy="504056"/>
          </a:xfrm>
        </p:spPr>
        <p:txBody>
          <a:bodyPr/>
          <a:lstStyle/>
          <a:p>
            <a:r>
              <a:rPr lang="en-GB" sz="3200" b="1" dirty="0" smtClean="0">
                <a:solidFill>
                  <a:srgbClr val="993300"/>
                </a:solidFill>
                <a:latin typeface="Berlin Sans FB Demi" pitchFamily="34" charset="0"/>
              </a:rPr>
              <a:t>OUTPUT OF OVERSIGHT FUNCTION</a:t>
            </a:r>
            <a:endParaRPr lang="en-ZA" sz="3200" dirty="0">
              <a:solidFill>
                <a:srgbClr val="993300"/>
              </a:solidFill>
              <a:latin typeface="Berlin Sans FB Demi" pitchFamily="34" charset="0"/>
            </a:endParaRPr>
          </a:p>
        </p:txBody>
      </p:sp>
      <p:sp>
        <p:nvSpPr>
          <p:cNvPr id="7" name="Rectangle 4"/>
          <p:cNvSpPr>
            <a:spLocks noChangeArrowheads="1"/>
          </p:cNvSpPr>
          <p:nvPr/>
        </p:nvSpPr>
        <p:spPr bwMode="auto">
          <a:xfrm>
            <a:off x="6988086" y="6336149"/>
            <a:ext cx="2133600" cy="476250"/>
          </a:xfrm>
          <a:prstGeom prst="rect">
            <a:avLst/>
          </a:prstGeom>
          <a:noFill/>
          <a:ln w="9525">
            <a:noFill/>
            <a:miter lim="800000"/>
            <a:headEnd/>
            <a:tailEnd/>
          </a:ln>
        </p:spPr>
        <p:txBody>
          <a:bodyPr/>
          <a:lstStyle/>
          <a:p>
            <a:pPr algn="r" eaLnBrk="0" hangingPunct="0"/>
            <a:fld id="{3D7D7202-78FF-4AF5-8E29-E0B756925B96}" type="slidenum">
              <a:rPr lang="en-US" sz="1400" b="0"/>
              <a:pPr algn="r" eaLnBrk="0" hangingPunct="0"/>
              <a:t>4</a:t>
            </a:fld>
            <a:endParaRPr lang="en-US" sz="1400" b="0" dirty="0"/>
          </a:p>
        </p:txBody>
      </p:sp>
      <p:sp>
        <p:nvSpPr>
          <p:cNvPr id="2" name="Rectangle 1"/>
          <p:cNvSpPr/>
          <p:nvPr/>
        </p:nvSpPr>
        <p:spPr>
          <a:xfrm>
            <a:off x="541376" y="1196752"/>
            <a:ext cx="8108439" cy="4730526"/>
          </a:xfrm>
          <a:prstGeom prst="rect">
            <a:avLst/>
          </a:prstGeom>
        </p:spPr>
        <p:txBody>
          <a:bodyPr wrap="square">
            <a:spAutoFit/>
          </a:bodyPr>
          <a:lstStyle/>
          <a:p>
            <a:pPr marL="285750" indent="-285750" algn="l">
              <a:lnSpc>
                <a:spcPct val="110000"/>
              </a:lnSpc>
              <a:buFont typeface="Arial" panose="020B0604020202020204" pitchFamily="34" charset="0"/>
              <a:buChar char="•"/>
            </a:pPr>
            <a:r>
              <a:rPr lang="en-US" sz="2000" dirty="0" smtClean="0">
                <a:solidFill>
                  <a:srgbClr val="993300"/>
                </a:solidFill>
              </a:rPr>
              <a:t>Advise</a:t>
            </a:r>
            <a:endParaRPr lang="en-US" sz="1800" dirty="0" smtClean="0">
              <a:solidFill>
                <a:srgbClr val="993300"/>
              </a:solidFill>
            </a:endParaRPr>
          </a:p>
          <a:p>
            <a:pPr marL="742950" lvl="1" indent="-285750" algn="l">
              <a:lnSpc>
                <a:spcPct val="110000"/>
              </a:lnSpc>
              <a:buFont typeface="Courier New" panose="02070309020205020404" pitchFamily="49" charset="0"/>
              <a:buChar char="o"/>
            </a:pPr>
            <a:r>
              <a:rPr lang="en-US" sz="1800" b="0" dirty="0" smtClean="0"/>
              <a:t>On </a:t>
            </a:r>
            <a:r>
              <a:rPr lang="en-US" sz="1800" b="0" dirty="0"/>
              <a:t>own accord or on receipt of any, complaint, </a:t>
            </a:r>
            <a:r>
              <a:rPr lang="en-US" sz="1800" b="0" dirty="0" smtClean="0"/>
              <a:t>national </a:t>
            </a:r>
            <a:r>
              <a:rPr lang="en-US" sz="1800" b="0" dirty="0"/>
              <a:t>and provincial organs of state regarding personnel practices in the public service, including those relating to the recruitment, appointment, transfer, discharge and other aspects of the careers of employees in the Public Service </a:t>
            </a:r>
            <a:r>
              <a:rPr lang="en-US" sz="1800" b="0" i="1" dirty="0"/>
              <a:t>(S 196 (4)(f))</a:t>
            </a:r>
            <a:r>
              <a:rPr lang="en-US" sz="1800" b="0" dirty="0"/>
              <a:t>.</a:t>
            </a:r>
          </a:p>
          <a:p>
            <a:pPr marL="285750" indent="-285750" algn="l">
              <a:lnSpc>
                <a:spcPct val="110000"/>
              </a:lnSpc>
              <a:buFont typeface="Arial" panose="020B0604020202020204" pitchFamily="34" charset="0"/>
              <a:buChar char="•"/>
            </a:pPr>
            <a:r>
              <a:rPr lang="en-ZA" sz="2000" dirty="0" smtClean="0">
                <a:solidFill>
                  <a:srgbClr val="993300"/>
                </a:solidFill>
              </a:rPr>
              <a:t>Recommend</a:t>
            </a:r>
            <a:endParaRPr lang="en-ZA" sz="1800" b="0" dirty="0">
              <a:solidFill>
                <a:srgbClr val="993300"/>
              </a:solidFill>
            </a:endParaRPr>
          </a:p>
          <a:p>
            <a:pPr marL="742950" lvl="1" indent="-285750" algn="l">
              <a:lnSpc>
                <a:spcPct val="110000"/>
              </a:lnSpc>
              <a:buFont typeface="Courier New" panose="02070309020205020404" pitchFamily="49" charset="0"/>
              <a:buChar char="o"/>
            </a:pPr>
            <a:r>
              <a:rPr lang="en-US" sz="1800" b="0" dirty="0" smtClean="0"/>
              <a:t>Appropriate </a:t>
            </a:r>
            <a:r>
              <a:rPr lang="en-US" sz="1800" b="0" dirty="0"/>
              <a:t>remedies regarding the </a:t>
            </a:r>
            <a:r>
              <a:rPr lang="en-US" sz="1800" b="0" dirty="0" smtClean="0"/>
              <a:t>resolution of </a:t>
            </a:r>
            <a:r>
              <a:rPr lang="en-US" sz="1800" b="0" dirty="0"/>
              <a:t>grievances of employees in the public service </a:t>
            </a:r>
            <a:r>
              <a:rPr lang="en-US" sz="1800" b="0" i="1" dirty="0"/>
              <a:t>(S 196 (4)(f))</a:t>
            </a:r>
            <a:r>
              <a:rPr lang="en-US" sz="1800" b="0" dirty="0"/>
              <a:t>.</a:t>
            </a:r>
            <a:endParaRPr lang="en-ZA" sz="1800" b="0" dirty="0"/>
          </a:p>
          <a:p>
            <a:pPr marL="742950" lvl="1" indent="-285750" algn="l">
              <a:lnSpc>
                <a:spcPct val="110000"/>
              </a:lnSpc>
              <a:buFont typeface="Courier New" panose="02070309020205020404" pitchFamily="49" charset="0"/>
              <a:buChar char="o"/>
            </a:pPr>
            <a:r>
              <a:rPr lang="en-US" sz="1800" b="0" dirty="0" smtClean="0"/>
              <a:t>That </a:t>
            </a:r>
            <a:r>
              <a:rPr lang="en-US" sz="1800" b="0" dirty="0"/>
              <a:t>executive authorities act in terms of a particular provision(s) of the Public Service Act or any other law </a:t>
            </a:r>
            <a:r>
              <a:rPr lang="en-US" sz="1800" b="0" i="1" dirty="0"/>
              <a:t>(PS Act S 35</a:t>
            </a:r>
            <a:r>
              <a:rPr lang="en-US" sz="1800" b="0" i="1" dirty="0" smtClean="0"/>
              <a:t>)</a:t>
            </a:r>
            <a:r>
              <a:rPr lang="en-US" sz="1800" b="0" dirty="0"/>
              <a:t> </a:t>
            </a:r>
            <a:r>
              <a:rPr lang="en-US" sz="1800" b="0" dirty="0" smtClean="0"/>
              <a:t>in resolving a particular grievance.</a:t>
            </a:r>
          </a:p>
          <a:p>
            <a:pPr marL="285750" indent="-285750" algn="l">
              <a:lnSpc>
                <a:spcPct val="110000"/>
              </a:lnSpc>
              <a:buClr>
                <a:srgbClr val="993300"/>
              </a:buClr>
              <a:buFont typeface="Arial" panose="020B0604020202020204" pitchFamily="34" charset="0"/>
              <a:buChar char="•"/>
            </a:pPr>
            <a:r>
              <a:rPr lang="en-US" sz="2000" dirty="0" smtClean="0">
                <a:solidFill>
                  <a:srgbClr val="993300"/>
                </a:solidFill>
              </a:rPr>
              <a:t>Propose </a:t>
            </a:r>
            <a:r>
              <a:rPr lang="en-US" sz="2000" dirty="0">
                <a:solidFill>
                  <a:srgbClr val="993300"/>
                </a:solidFill>
              </a:rPr>
              <a:t>measures </a:t>
            </a:r>
            <a:r>
              <a:rPr lang="en-US" sz="1800" b="0" dirty="0"/>
              <a:t>to ensure effective and efficient performance within the Public Service (S 196(4)(c)).</a:t>
            </a:r>
          </a:p>
          <a:p>
            <a:pPr marL="742950" lvl="1" indent="-285750" algn="l">
              <a:lnSpc>
                <a:spcPct val="110000"/>
              </a:lnSpc>
              <a:buFont typeface="Courier New" panose="02070309020205020404" pitchFamily="49" charset="0"/>
              <a:buChar char="o"/>
            </a:pPr>
            <a:endParaRPr lang="en-ZA" sz="1800" b="0" i="1" dirty="0"/>
          </a:p>
        </p:txBody>
      </p:sp>
    </p:spTree>
    <p:extLst>
      <p:ext uri="{BB962C8B-B14F-4D97-AF65-F5344CB8AC3E}">
        <p14:creationId xmlns:p14="http://schemas.microsoft.com/office/powerpoint/2010/main" val="634099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755576" y="667875"/>
            <a:ext cx="8229600"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sz="3200" b="1" kern="0" dirty="0" smtClean="0">
                <a:solidFill>
                  <a:srgbClr val="993300"/>
                </a:solidFill>
                <a:latin typeface="Berlin Sans FB Demi" pitchFamily="34" charset="0"/>
              </a:rPr>
              <a:t>OUTPUT OF OVERSIGHT FUNCTION (2)</a:t>
            </a:r>
            <a:endParaRPr lang="en-ZA" sz="3200" b="0" kern="0" dirty="0">
              <a:solidFill>
                <a:srgbClr val="993300"/>
              </a:solidFill>
              <a:latin typeface="Berlin Sans FB Demi" pitchFamily="34" charset="0"/>
            </a:endParaRPr>
          </a:p>
        </p:txBody>
      </p:sp>
      <p:sp>
        <p:nvSpPr>
          <p:cNvPr id="13" name="Rectangle 4"/>
          <p:cNvSpPr>
            <a:spLocks noChangeArrowheads="1"/>
          </p:cNvSpPr>
          <p:nvPr/>
        </p:nvSpPr>
        <p:spPr bwMode="auto">
          <a:xfrm>
            <a:off x="7010400" y="6336174"/>
            <a:ext cx="2133600" cy="476250"/>
          </a:xfrm>
          <a:prstGeom prst="rect">
            <a:avLst/>
          </a:prstGeom>
          <a:noFill/>
          <a:ln w="9525">
            <a:noFill/>
            <a:miter lim="800000"/>
            <a:headEnd/>
            <a:tailEnd/>
          </a:ln>
        </p:spPr>
        <p:txBody>
          <a:bodyPr/>
          <a:lstStyle/>
          <a:p>
            <a:pPr algn="r" eaLnBrk="0" hangingPunct="0"/>
            <a:fld id="{3D7D7202-78FF-4AF5-8E29-E0B756925B96}" type="slidenum">
              <a:rPr lang="en-US" sz="1400" b="0"/>
              <a:pPr algn="r" eaLnBrk="0" hangingPunct="0"/>
              <a:t>5</a:t>
            </a:fld>
            <a:endParaRPr lang="en-US" sz="1400" b="0" dirty="0"/>
          </a:p>
        </p:txBody>
      </p:sp>
      <p:sp>
        <p:nvSpPr>
          <p:cNvPr id="2" name="Rectangle 1"/>
          <p:cNvSpPr/>
          <p:nvPr/>
        </p:nvSpPr>
        <p:spPr>
          <a:xfrm>
            <a:off x="467544" y="1340768"/>
            <a:ext cx="7852730" cy="3539174"/>
          </a:xfrm>
          <a:prstGeom prst="rect">
            <a:avLst/>
          </a:prstGeom>
        </p:spPr>
        <p:txBody>
          <a:bodyPr wrap="square">
            <a:spAutoFit/>
          </a:bodyPr>
          <a:lstStyle/>
          <a:p>
            <a:pPr marL="285750" indent="-285750" algn="l">
              <a:lnSpc>
                <a:spcPct val="112000"/>
              </a:lnSpc>
              <a:buFont typeface="Arial" panose="020B0604020202020204" pitchFamily="34" charset="0"/>
              <a:buChar char="•"/>
            </a:pPr>
            <a:r>
              <a:rPr lang="en-US" sz="2000" dirty="0" smtClean="0">
                <a:solidFill>
                  <a:srgbClr val="993300"/>
                </a:solidFill>
              </a:rPr>
              <a:t>Give directions</a:t>
            </a:r>
            <a:endParaRPr lang="en-US" sz="2000" b="0" dirty="0" smtClean="0">
              <a:solidFill>
                <a:srgbClr val="993300"/>
              </a:solidFill>
            </a:endParaRPr>
          </a:p>
          <a:p>
            <a:pPr marL="742950" lvl="1" indent="-285750" algn="l">
              <a:lnSpc>
                <a:spcPct val="112000"/>
              </a:lnSpc>
              <a:buFont typeface="Courier New" panose="02070309020205020404" pitchFamily="49" charset="0"/>
              <a:buChar char="o"/>
            </a:pPr>
            <a:r>
              <a:rPr lang="en-US" sz="1800" b="0" dirty="0" smtClean="0"/>
              <a:t>Aimed </a:t>
            </a:r>
            <a:r>
              <a:rPr lang="en-US" sz="1800" b="0" dirty="0"/>
              <a:t>at ensuring that personnel procedures relating to recruitment, transfers, promotions and dismissals comply with the values and principles set out in section 195 </a:t>
            </a:r>
            <a:r>
              <a:rPr lang="en-US" sz="1800" b="0" i="1" dirty="0"/>
              <a:t>(S 196 (4)(d)).</a:t>
            </a:r>
            <a:endParaRPr lang="en-ZA" sz="1800" b="0" i="1" dirty="0"/>
          </a:p>
          <a:p>
            <a:pPr marL="742950" lvl="1" indent="-285750" algn="l">
              <a:lnSpc>
                <a:spcPct val="112000"/>
              </a:lnSpc>
              <a:buFont typeface="Courier New" panose="02070309020205020404" pitchFamily="49" charset="0"/>
              <a:buChar char="o"/>
            </a:pPr>
            <a:r>
              <a:rPr lang="en-US" sz="1800" b="0" dirty="0"/>
              <a:t>Contemplated in section 196 (4)(d) of the Constitution in order to ensure compliance with the Public Service Act </a:t>
            </a:r>
            <a:r>
              <a:rPr lang="en-US" sz="1800" b="0" dirty="0" smtClean="0"/>
              <a:t>and </a:t>
            </a:r>
            <a:r>
              <a:rPr lang="en-ZA" sz="1800" b="0" dirty="0" smtClean="0"/>
              <a:t>in </a:t>
            </a:r>
            <a:r>
              <a:rPr lang="en-ZA" sz="1800" b="0" dirty="0"/>
              <a:t>order to provide advice to promote sound public </a:t>
            </a:r>
            <a:r>
              <a:rPr lang="en-ZA" sz="1800" b="0" dirty="0" smtClean="0"/>
              <a:t>administration (PS Act S 5 (8)(a)). </a:t>
            </a:r>
            <a:endParaRPr lang="en-ZA" sz="1800" b="0" dirty="0"/>
          </a:p>
          <a:p>
            <a:pPr marL="285750" indent="-285750" algn="l">
              <a:lnSpc>
                <a:spcPct val="112000"/>
              </a:lnSpc>
              <a:buFont typeface="Arial" panose="020B0604020202020204" pitchFamily="34" charset="0"/>
              <a:buChar char="•"/>
            </a:pPr>
            <a:r>
              <a:rPr lang="en-ZA" sz="1800" b="0" dirty="0"/>
              <a:t>These </a:t>
            </a:r>
            <a:r>
              <a:rPr lang="en-ZA" sz="1800" b="0" dirty="0" smtClean="0"/>
              <a:t>directions </a:t>
            </a:r>
            <a:r>
              <a:rPr lang="en-ZA" sz="1800" b="0" dirty="0"/>
              <a:t>are </a:t>
            </a:r>
            <a:r>
              <a:rPr lang="en-ZA" sz="1800" dirty="0"/>
              <a:t>binding</a:t>
            </a:r>
            <a:r>
              <a:rPr lang="en-ZA" sz="1800" b="0" dirty="0"/>
              <a:t> on executive authorities or heads of department, as the case may be, and should be implemented within 60 days </a:t>
            </a:r>
            <a:r>
              <a:rPr lang="en-ZA" sz="1800" b="0" i="1" dirty="0"/>
              <a:t>(PS Act S 5 (8)(a</a:t>
            </a:r>
            <a:r>
              <a:rPr lang="en-ZA" sz="1800" b="0" i="1" dirty="0" smtClean="0"/>
              <a:t>) and (b))</a:t>
            </a:r>
            <a:r>
              <a:rPr lang="en-ZA" sz="1800" b="0" dirty="0" smtClean="0"/>
              <a:t>. </a:t>
            </a:r>
          </a:p>
        </p:txBody>
      </p:sp>
    </p:spTree>
    <p:extLst>
      <p:ext uri="{BB962C8B-B14F-4D97-AF65-F5344CB8AC3E}">
        <p14:creationId xmlns:p14="http://schemas.microsoft.com/office/powerpoint/2010/main" val="787666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755576" y="667875"/>
            <a:ext cx="8229600"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sz="3200" b="1" kern="0" dirty="0" smtClean="0">
                <a:solidFill>
                  <a:srgbClr val="993300"/>
                </a:solidFill>
                <a:latin typeface="Berlin Sans FB Demi" pitchFamily="34" charset="0"/>
              </a:rPr>
              <a:t>OUTPUT OF OVERSIGHT FUNCTION (3)</a:t>
            </a:r>
            <a:endParaRPr lang="en-ZA" sz="3200" b="0" kern="0" dirty="0">
              <a:solidFill>
                <a:srgbClr val="993300"/>
              </a:solidFill>
              <a:latin typeface="Berlin Sans FB Demi" pitchFamily="34" charset="0"/>
            </a:endParaRPr>
          </a:p>
        </p:txBody>
      </p:sp>
      <p:sp>
        <p:nvSpPr>
          <p:cNvPr id="13" name="Rectangle 4"/>
          <p:cNvSpPr>
            <a:spLocks noChangeArrowheads="1"/>
          </p:cNvSpPr>
          <p:nvPr/>
        </p:nvSpPr>
        <p:spPr bwMode="auto">
          <a:xfrm>
            <a:off x="7010400" y="6336174"/>
            <a:ext cx="2133600" cy="476250"/>
          </a:xfrm>
          <a:prstGeom prst="rect">
            <a:avLst/>
          </a:prstGeom>
          <a:noFill/>
          <a:ln w="9525">
            <a:noFill/>
            <a:miter lim="800000"/>
            <a:headEnd/>
            <a:tailEnd/>
          </a:ln>
        </p:spPr>
        <p:txBody>
          <a:bodyPr/>
          <a:lstStyle/>
          <a:p>
            <a:pPr algn="r" eaLnBrk="0" hangingPunct="0"/>
            <a:fld id="{3D7D7202-78FF-4AF5-8E29-E0B756925B96}" type="slidenum">
              <a:rPr lang="en-US" sz="1400" b="0"/>
              <a:pPr algn="r" eaLnBrk="0" hangingPunct="0"/>
              <a:t>6</a:t>
            </a:fld>
            <a:endParaRPr lang="en-US" sz="1400" b="0" dirty="0"/>
          </a:p>
        </p:txBody>
      </p:sp>
      <p:sp>
        <p:nvSpPr>
          <p:cNvPr id="2" name="Rectangle 1"/>
          <p:cNvSpPr/>
          <p:nvPr/>
        </p:nvSpPr>
        <p:spPr>
          <a:xfrm>
            <a:off x="467544" y="1340768"/>
            <a:ext cx="7852730" cy="4093428"/>
          </a:xfrm>
          <a:prstGeom prst="rect">
            <a:avLst/>
          </a:prstGeom>
        </p:spPr>
        <p:txBody>
          <a:bodyPr wrap="square">
            <a:spAutoFit/>
          </a:bodyPr>
          <a:lstStyle/>
          <a:p>
            <a:pPr marL="285750" indent="-285750" algn="l">
              <a:lnSpc>
                <a:spcPct val="112000"/>
              </a:lnSpc>
              <a:buFont typeface="Arial" panose="020B0604020202020204" pitchFamily="34" charset="0"/>
              <a:buChar char="•"/>
            </a:pPr>
            <a:r>
              <a:rPr lang="en-US" sz="2000" dirty="0" smtClean="0">
                <a:solidFill>
                  <a:srgbClr val="993300"/>
                </a:solidFill>
              </a:rPr>
              <a:t>Report</a:t>
            </a:r>
            <a:endParaRPr lang="en-US" sz="1800" dirty="0">
              <a:solidFill>
                <a:srgbClr val="993300"/>
              </a:solidFill>
            </a:endParaRPr>
          </a:p>
          <a:p>
            <a:pPr marL="742950" lvl="1" indent="-285750" algn="l">
              <a:lnSpc>
                <a:spcPct val="110000"/>
              </a:lnSpc>
              <a:buFont typeface="Courier New" panose="02070309020205020404" pitchFamily="49" charset="0"/>
              <a:buChar char="o"/>
            </a:pPr>
            <a:r>
              <a:rPr lang="en-US" sz="1800" b="0" dirty="0"/>
              <a:t>Report on its activities and the performance of its functions, including –</a:t>
            </a:r>
          </a:p>
          <a:p>
            <a:pPr marL="1200150" lvl="2" indent="-285750" algn="l">
              <a:lnSpc>
                <a:spcPct val="110000"/>
              </a:lnSpc>
              <a:buFont typeface="Wingdings" panose="05000000000000000000" pitchFamily="2" charset="2"/>
              <a:buChar char="ü"/>
            </a:pPr>
            <a:r>
              <a:rPr lang="en-US" sz="1800" b="0" dirty="0"/>
              <a:t>any finding it may make;</a:t>
            </a:r>
          </a:p>
          <a:p>
            <a:pPr marL="1200150" lvl="2" indent="-285750" algn="l">
              <a:lnSpc>
                <a:spcPct val="110000"/>
              </a:lnSpc>
              <a:buFont typeface="Wingdings" panose="05000000000000000000" pitchFamily="2" charset="2"/>
              <a:buChar char="ü"/>
            </a:pPr>
            <a:r>
              <a:rPr lang="en-US" sz="1800" b="0" dirty="0"/>
              <a:t>directions it may issue;</a:t>
            </a:r>
          </a:p>
          <a:p>
            <a:pPr marL="1200150" lvl="2" indent="-285750" algn="l">
              <a:lnSpc>
                <a:spcPct val="110000"/>
              </a:lnSpc>
              <a:buFont typeface="Wingdings" panose="05000000000000000000" pitchFamily="2" charset="2"/>
              <a:buChar char="ü"/>
            </a:pPr>
            <a:r>
              <a:rPr lang="en-US" sz="1800" b="0" dirty="0"/>
              <a:t>advice it may give, and </a:t>
            </a:r>
          </a:p>
          <a:p>
            <a:pPr marL="1200150" lvl="2" indent="-285750" algn="l">
              <a:lnSpc>
                <a:spcPct val="110000"/>
              </a:lnSpc>
              <a:buFont typeface="Wingdings" panose="05000000000000000000" pitchFamily="2" charset="2"/>
              <a:buChar char="ü"/>
            </a:pPr>
            <a:r>
              <a:rPr lang="en-US" sz="1800" b="0" dirty="0"/>
              <a:t>an evaluation of the extent to which the values and principles set out in Section 195 are complied with </a:t>
            </a:r>
            <a:r>
              <a:rPr lang="en-US" sz="1800" b="0" i="1" dirty="0"/>
              <a:t>(S 196(4)(e))</a:t>
            </a:r>
            <a:r>
              <a:rPr lang="en-US" sz="1800" b="0" dirty="0"/>
              <a:t>. (This is done at least once a year to the National Assembly and provincial legislature (S 196 (6)(a) &amp; (b))</a:t>
            </a:r>
            <a:endParaRPr lang="en-ZA" sz="1800" b="0" dirty="0"/>
          </a:p>
          <a:p>
            <a:pPr marL="742950" lvl="1" indent="-285750" algn="l">
              <a:lnSpc>
                <a:spcPct val="110000"/>
              </a:lnSpc>
              <a:buFont typeface="Courier New" panose="02070309020205020404" pitchFamily="49" charset="0"/>
              <a:buChar char="o"/>
            </a:pPr>
            <a:r>
              <a:rPr lang="en-US" sz="1800" b="0" dirty="0"/>
              <a:t>To the relevant executive authority and legislature on its investigations and evaluation of the application of personnel and public administration practices </a:t>
            </a:r>
            <a:r>
              <a:rPr lang="en-US" sz="1800" b="0" i="1" dirty="0"/>
              <a:t>(S 196(4)(f))</a:t>
            </a:r>
            <a:r>
              <a:rPr lang="en-US" sz="1800" b="0" dirty="0"/>
              <a:t>. </a:t>
            </a:r>
            <a:endParaRPr lang="en-ZA" sz="1800" b="0" dirty="0"/>
          </a:p>
        </p:txBody>
      </p:sp>
    </p:spTree>
    <p:extLst>
      <p:ext uri="{BB962C8B-B14F-4D97-AF65-F5344CB8AC3E}">
        <p14:creationId xmlns:p14="http://schemas.microsoft.com/office/powerpoint/2010/main" val="1740731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37536"/>
          </a:xfrm>
        </p:spPr>
        <p:txBody>
          <a:bodyPr/>
          <a:lstStyle/>
          <a:p>
            <a:pPr lvl="0"/>
            <a:r>
              <a:rPr lang="en-US" sz="3200" b="1" dirty="0">
                <a:solidFill>
                  <a:srgbClr val="993300"/>
                </a:solidFill>
                <a:latin typeface="Berlin Sans FB Demi" pitchFamily="34" charset="0"/>
              </a:rPr>
              <a:t>STRATEGIC OUTCOME ORIENTED </a:t>
            </a:r>
            <a:r>
              <a:rPr lang="en-US" sz="3200" b="1" dirty="0" smtClean="0">
                <a:solidFill>
                  <a:srgbClr val="993300"/>
                </a:solidFill>
                <a:latin typeface="Berlin Sans FB Demi" pitchFamily="34" charset="0"/>
              </a:rPr>
              <a:t>GOALS</a:t>
            </a:r>
            <a:endParaRPr lang="en-US" sz="3200" dirty="0">
              <a:solidFill>
                <a:srgbClr val="993300"/>
              </a:solidFill>
              <a:latin typeface="Berlin Sans FB Demi" pitchFamily="34" charset="0"/>
            </a:endParaRPr>
          </a:p>
        </p:txBody>
      </p:sp>
      <p:graphicFrame>
        <p:nvGraphicFramePr>
          <p:cNvPr id="8" name="Table 7"/>
          <p:cNvGraphicFramePr>
            <a:graphicFrameLocks noGrp="1"/>
          </p:cNvGraphicFramePr>
          <p:nvPr>
            <p:extLst/>
          </p:nvPr>
        </p:nvGraphicFramePr>
        <p:xfrm>
          <a:off x="549896" y="3717032"/>
          <a:ext cx="8136904" cy="2133600"/>
        </p:xfrm>
        <a:graphic>
          <a:graphicData uri="http://schemas.openxmlformats.org/drawingml/2006/table">
            <a:tbl>
              <a:tblPr firstRow="1" bandRow="1">
                <a:tableStyleId>{125E5076-3810-47DD-B79F-674D7AD40C01}</a:tableStyleId>
              </a:tblPr>
              <a:tblGrid>
                <a:gridCol w="2451709">
                  <a:extLst>
                    <a:ext uri="{9D8B030D-6E8A-4147-A177-3AD203B41FA5}">
                      <a16:colId xmlns:a16="http://schemas.microsoft.com/office/drawing/2014/main" val="20000"/>
                    </a:ext>
                  </a:extLst>
                </a:gridCol>
                <a:gridCol w="5685195">
                  <a:extLst>
                    <a:ext uri="{9D8B030D-6E8A-4147-A177-3AD203B41FA5}">
                      <a16:colId xmlns:a16="http://schemas.microsoft.com/office/drawing/2014/main" val="20001"/>
                    </a:ext>
                  </a:extLst>
                </a:gridCol>
              </a:tblGrid>
              <a:tr h="1152128">
                <a:tc>
                  <a:txBody>
                    <a:bodyPr/>
                    <a:lstStyle/>
                    <a:p>
                      <a:pPr marL="0" marR="16510" indent="0" algn="just">
                        <a:lnSpc>
                          <a:spcPct val="100000"/>
                        </a:lnSpc>
                        <a:spcBef>
                          <a:spcPts val="0"/>
                        </a:spcBef>
                        <a:spcAft>
                          <a:spcPts val="0"/>
                        </a:spcAft>
                      </a:pPr>
                      <a:r>
                        <a:rPr lang="en-ZA" sz="2000" b="0" dirty="0">
                          <a:solidFill>
                            <a:schemeClr val="bg1"/>
                          </a:solidFill>
                          <a:effectLst/>
                          <a:latin typeface="+mn-lt"/>
                        </a:rPr>
                        <a:t>Strategic Outcome</a:t>
                      </a:r>
                      <a:endParaRPr lang="en-US" sz="2000" b="0" dirty="0">
                        <a:solidFill>
                          <a:schemeClr val="bg1"/>
                        </a:solidFill>
                        <a:effectLst/>
                        <a:latin typeface="+mn-lt"/>
                      </a:endParaRPr>
                    </a:p>
                    <a:p>
                      <a:pPr marL="0" marR="16510" indent="0" algn="just">
                        <a:lnSpc>
                          <a:spcPct val="100000"/>
                        </a:lnSpc>
                        <a:spcBef>
                          <a:spcPts val="0"/>
                        </a:spcBef>
                        <a:spcAft>
                          <a:spcPts val="0"/>
                        </a:spcAft>
                      </a:pPr>
                      <a:r>
                        <a:rPr lang="en-ZA" sz="2000" b="0" dirty="0">
                          <a:solidFill>
                            <a:schemeClr val="bg1"/>
                          </a:solidFill>
                          <a:effectLst/>
                          <a:latin typeface="+mn-lt"/>
                        </a:rPr>
                        <a:t>Goal </a:t>
                      </a:r>
                      <a:r>
                        <a:rPr lang="en-ZA" sz="2000" b="0" dirty="0" smtClean="0">
                          <a:solidFill>
                            <a:schemeClr val="bg1"/>
                          </a:solidFill>
                          <a:effectLst/>
                          <a:latin typeface="+mn-lt"/>
                        </a:rPr>
                        <a:t>2</a:t>
                      </a:r>
                      <a:endParaRPr lang="en-US" sz="2000" b="0" dirty="0">
                        <a:solidFill>
                          <a:schemeClr val="bg1"/>
                        </a:solidFill>
                        <a:effectLst/>
                        <a:latin typeface="+mn-lt"/>
                      </a:endParaRPr>
                    </a:p>
                  </a:txBody>
                  <a:tcPr marL="68580" marR="68580" marT="0" marB="0" anchor="ctr">
                    <a:solidFill>
                      <a:schemeClr val="accent5">
                        <a:lumMod val="50000"/>
                      </a:schemeClr>
                    </a:solidFill>
                  </a:tcPr>
                </a:tc>
                <a:tc>
                  <a:txBody>
                    <a:bodyPr/>
                    <a:lstStyle/>
                    <a:p>
                      <a:pPr algn="just">
                        <a:lnSpc>
                          <a:spcPct val="100000"/>
                        </a:lnSpc>
                        <a:spcAft>
                          <a:spcPts val="0"/>
                        </a:spcAft>
                      </a:pPr>
                      <a:r>
                        <a:rPr lang="en-ZA" sz="2000" b="0" dirty="0">
                          <a:solidFill>
                            <a:schemeClr val="bg1"/>
                          </a:solidFill>
                          <a:effectLst/>
                          <a:latin typeface="+mn-lt"/>
                          <a:ea typeface="Times New Roman" panose="02020603050405020304" pitchFamily="18" charset="0"/>
                        </a:rPr>
                        <a:t>Make a positive impact on the attainment of impartial and equitable service delivery that responds to the needs of the people and treat them with dignity</a:t>
                      </a:r>
                    </a:p>
                  </a:txBody>
                  <a:tcPr marL="68580" marR="68580" marT="0" marB="0" anchor="ctr">
                    <a:solidFill>
                      <a:schemeClr val="accent5">
                        <a:lumMod val="50000"/>
                      </a:schemeClr>
                    </a:solidFill>
                  </a:tcPr>
                </a:tc>
                <a:extLst>
                  <a:ext uri="{0D108BD9-81ED-4DB2-BD59-A6C34878D82A}">
                    <a16:rowId xmlns:a16="http://schemas.microsoft.com/office/drawing/2014/main" val="10000"/>
                  </a:ext>
                </a:extLst>
              </a:tr>
              <a:tr h="864096">
                <a:tc>
                  <a:txBody>
                    <a:bodyPr/>
                    <a:lstStyle/>
                    <a:p>
                      <a:pPr marL="0" marR="16510" indent="0" algn="just">
                        <a:lnSpc>
                          <a:spcPct val="100000"/>
                        </a:lnSpc>
                        <a:spcBef>
                          <a:spcPts val="0"/>
                        </a:spcBef>
                        <a:spcAft>
                          <a:spcPts val="0"/>
                        </a:spcAft>
                      </a:pPr>
                      <a:r>
                        <a:rPr lang="en-ZA" sz="2000" b="0" dirty="0">
                          <a:solidFill>
                            <a:schemeClr val="tx1"/>
                          </a:solidFill>
                          <a:effectLst/>
                          <a:latin typeface="+mn-lt"/>
                        </a:rPr>
                        <a:t>Goal statement</a:t>
                      </a:r>
                      <a:endParaRPr lang="en-US" sz="2000" b="0" dirty="0">
                        <a:solidFill>
                          <a:schemeClr val="tx1"/>
                        </a:solidFill>
                        <a:effectLst/>
                        <a:latin typeface="+mn-lt"/>
                        <a:ea typeface="Times New Roman"/>
                      </a:endParaRPr>
                    </a:p>
                  </a:txBody>
                  <a:tcPr marL="68580" marR="68580" marT="0" marB="0" anchor="ctr"/>
                </a:tc>
                <a:tc>
                  <a:txBody>
                    <a:bodyPr/>
                    <a:lstStyle/>
                    <a:p>
                      <a:pPr algn="just">
                        <a:lnSpc>
                          <a:spcPct val="100000"/>
                        </a:lnSpc>
                        <a:spcAft>
                          <a:spcPts val="0"/>
                        </a:spcAft>
                      </a:pPr>
                      <a:r>
                        <a:rPr lang="en-ZA" sz="2000" b="0" dirty="0">
                          <a:solidFill>
                            <a:schemeClr val="tx1"/>
                          </a:solidFill>
                          <a:effectLst/>
                          <a:latin typeface="+mn-lt"/>
                          <a:ea typeface="Times New Roman" panose="02020603050405020304" pitchFamily="18" charset="0"/>
                        </a:rPr>
                        <a:t>Quality of service delivery is improved through building a values-based, capable and professional public service</a:t>
                      </a:r>
                    </a:p>
                  </a:txBody>
                  <a:tcPr marL="68580" marR="68580" marT="0" marB="0" anchor="ctr"/>
                </a:tc>
                <a:extLst>
                  <a:ext uri="{0D108BD9-81ED-4DB2-BD59-A6C34878D82A}">
                    <a16:rowId xmlns:a16="http://schemas.microsoft.com/office/drawing/2014/main" val="10001"/>
                  </a:ext>
                </a:extLst>
              </a:tr>
            </a:tbl>
          </a:graphicData>
        </a:graphic>
      </p:graphicFrame>
      <p:sp>
        <p:nvSpPr>
          <p:cNvPr id="5"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65085139-084C-4F96-8EDB-80AA398A7C5A}" type="slidenum">
              <a:rPr lang="en-US" sz="1400" b="0" smtClean="0"/>
              <a:t>7</a:t>
            </a:fld>
            <a:endParaRPr lang="en-US" sz="1400" b="0" dirty="0"/>
          </a:p>
        </p:txBody>
      </p:sp>
      <p:graphicFrame>
        <p:nvGraphicFramePr>
          <p:cNvPr id="6" name="Table 5"/>
          <p:cNvGraphicFramePr>
            <a:graphicFrameLocks noGrp="1"/>
          </p:cNvGraphicFramePr>
          <p:nvPr>
            <p:extLst/>
          </p:nvPr>
        </p:nvGraphicFramePr>
        <p:xfrm>
          <a:off x="554096" y="1340768"/>
          <a:ext cx="8136904" cy="1828800"/>
        </p:xfrm>
        <a:graphic>
          <a:graphicData uri="http://schemas.openxmlformats.org/drawingml/2006/table">
            <a:tbl>
              <a:tblPr firstRow="1" bandRow="1">
                <a:tableStyleId>{125E5076-3810-47DD-B79F-674D7AD40C01}</a:tableStyleId>
              </a:tblPr>
              <a:tblGrid>
                <a:gridCol w="2505736">
                  <a:extLst>
                    <a:ext uri="{9D8B030D-6E8A-4147-A177-3AD203B41FA5}">
                      <a16:colId xmlns:a16="http://schemas.microsoft.com/office/drawing/2014/main" val="20000"/>
                    </a:ext>
                  </a:extLst>
                </a:gridCol>
                <a:gridCol w="5631168">
                  <a:extLst>
                    <a:ext uri="{9D8B030D-6E8A-4147-A177-3AD203B41FA5}">
                      <a16:colId xmlns:a16="http://schemas.microsoft.com/office/drawing/2014/main" val="20001"/>
                    </a:ext>
                  </a:extLst>
                </a:gridCol>
              </a:tblGrid>
              <a:tr h="629216">
                <a:tc>
                  <a:txBody>
                    <a:bodyPr/>
                    <a:lstStyle/>
                    <a:p>
                      <a:pPr marL="0" marR="16510" indent="0" algn="just">
                        <a:lnSpc>
                          <a:spcPct val="100000"/>
                        </a:lnSpc>
                        <a:spcBef>
                          <a:spcPts val="0"/>
                        </a:spcBef>
                        <a:spcAft>
                          <a:spcPts val="0"/>
                        </a:spcAft>
                      </a:pPr>
                      <a:r>
                        <a:rPr lang="en-ZA" sz="2000" b="0" dirty="0">
                          <a:solidFill>
                            <a:schemeClr val="bg1"/>
                          </a:solidFill>
                          <a:effectLst/>
                        </a:rPr>
                        <a:t>Strategic Outcome</a:t>
                      </a:r>
                      <a:endParaRPr lang="en-US" sz="2000" b="0" dirty="0">
                        <a:solidFill>
                          <a:schemeClr val="bg1"/>
                        </a:solidFill>
                        <a:effectLst/>
                      </a:endParaRPr>
                    </a:p>
                    <a:p>
                      <a:pPr marL="0" marR="16510" indent="0" algn="just">
                        <a:lnSpc>
                          <a:spcPct val="100000"/>
                        </a:lnSpc>
                        <a:spcBef>
                          <a:spcPts val="0"/>
                        </a:spcBef>
                        <a:spcAft>
                          <a:spcPts val="0"/>
                        </a:spcAft>
                      </a:pPr>
                      <a:r>
                        <a:rPr lang="en-ZA" sz="2000" b="0" dirty="0">
                          <a:solidFill>
                            <a:schemeClr val="bg1"/>
                          </a:solidFill>
                          <a:effectLst/>
                        </a:rPr>
                        <a:t>Goal 1</a:t>
                      </a:r>
                      <a:endParaRPr lang="en-US" sz="2000" b="0" dirty="0">
                        <a:solidFill>
                          <a:schemeClr val="bg1"/>
                        </a:solidFill>
                        <a:effectLst/>
                        <a:latin typeface="Times New Roman"/>
                      </a:endParaRPr>
                    </a:p>
                  </a:txBody>
                  <a:tcPr marL="68580" marR="68580" marT="0" marB="0" anchor="ctr">
                    <a:solidFill>
                      <a:schemeClr val="accent5">
                        <a:lumMod val="50000"/>
                      </a:schemeClr>
                    </a:solidFill>
                  </a:tcPr>
                </a:tc>
                <a:tc>
                  <a:txBody>
                    <a:bodyPr/>
                    <a:lstStyle/>
                    <a:p>
                      <a:pPr algn="just">
                        <a:lnSpc>
                          <a:spcPct val="100000"/>
                        </a:lnSpc>
                        <a:spcAft>
                          <a:spcPts val="0"/>
                        </a:spcAft>
                      </a:pPr>
                      <a:r>
                        <a:rPr lang="en-ZA" sz="2000" b="0" dirty="0">
                          <a:solidFill>
                            <a:schemeClr val="bg1"/>
                          </a:solidFill>
                          <a:effectLst/>
                          <a:latin typeface="Arial" panose="020B0604020202020204" pitchFamily="34" charset="0"/>
                          <a:ea typeface="Times New Roman" panose="02020603050405020304" pitchFamily="18" charset="0"/>
                        </a:rPr>
                        <a:t>Make a positive impact on the attainment of an efficient, economic, effective and development-oriented public service</a:t>
                      </a:r>
                      <a:endParaRPr lang="en-ZA" sz="20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5">
                        <a:lumMod val="50000"/>
                      </a:schemeClr>
                    </a:solidFill>
                  </a:tcPr>
                </a:tc>
                <a:extLst>
                  <a:ext uri="{0D108BD9-81ED-4DB2-BD59-A6C34878D82A}">
                    <a16:rowId xmlns:a16="http://schemas.microsoft.com/office/drawing/2014/main" val="10000"/>
                  </a:ext>
                </a:extLst>
              </a:tr>
              <a:tr h="826293">
                <a:tc>
                  <a:txBody>
                    <a:bodyPr/>
                    <a:lstStyle/>
                    <a:p>
                      <a:pPr marL="0" marR="16510" indent="0" algn="just">
                        <a:lnSpc>
                          <a:spcPct val="100000"/>
                        </a:lnSpc>
                        <a:spcBef>
                          <a:spcPts val="0"/>
                        </a:spcBef>
                        <a:spcAft>
                          <a:spcPts val="0"/>
                        </a:spcAft>
                      </a:pPr>
                      <a:r>
                        <a:rPr lang="en-ZA" sz="2000" b="0" dirty="0">
                          <a:solidFill>
                            <a:schemeClr val="tx1"/>
                          </a:solidFill>
                          <a:effectLst/>
                        </a:rPr>
                        <a:t>Goal statement</a:t>
                      </a:r>
                      <a:endParaRPr lang="en-US" sz="2000" b="0" dirty="0">
                        <a:solidFill>
                          <a:schemeClr val="tx1"/>
                        </a:solidFill>
                        <a:effectLst/>
                        <a:latin typeface="Times New Roman"/>
                        <a:ea typeface="Times New Roman"/>
                      </a:endParaRPr>
                    </a:p>
                  </a:txBody>
                  <a:tcPr marL="68580" marR="68580" marT="0" marB="0" anchor="ctr"/>
                </a:tc>
                <a:tc>
                  <a:txBody>
                    <a:bodyPr/>
                    <a:lstStyle/>
                    <a:p>
                      <a:pPr algn="just">
                        <a:lnSpc>
                          <a:spcPct val="100000"/>
                        </a:lnSpc>
                        <a:spcAft>
                          <a:spcPts val="0"/>
                        </a:spcAft>
                      </a:pPr>
                      <a:r>
                        <a:rPr lang="en-ZA" sz="2000" b="0" dirty="0">
                          <a:solidFill>
                            <a:schemeClr val="tx1"/>
                          </a:solidFill>
                          <a:effectLst/>
                          <a:latin typeface="Arial" panose="020B0604020202020204" pitchFamily="34" charset="0"/>
                          <a:ea typeface="Times New Roman" panose="02020603050405020304" pitchFamily="18" charset="0"/>
                        </a:rPr>
                        <a:t>People </a:t>
                      </a:r>
                      <a:r>
                        <a:rPr lang="en-ZA" sz="2000" b="0" dirty="0" err="1">
                          <a:solidFill>
                            <a:schemeClr val="tx1"/>
                          </a:solidFill>
                          <a:effectLst/>
                          <a:latin typeface="Arial" panose="020B0604020202020204" pitchFamily="34" charset="0"/>
                          <a:ea typeface="Times New Roman" panose="02020603050405020304" pitchFamily="18" charset="0"/>
                        </a:rPr>
                        <a:t>centered</a:t>
                      </a:r>
                      <a:r>
                        <a:rPr lang="en-ZA" sz="2000" b="0" dirty="0">
                          <a:solidFill>
                            <a:schemeClr val="tx1"/>
                          </a:solidFill>
                          <a:effectLst/>
                          <a:latin typeface="Arial" panose="020B0604020202020204" pitchFamily="34" charset="0"/>
                          <a:ea typeface="Times New Roman" panose="02020603050405020304" pitchFamily="18" charset="0"/>
                        </a:rPr>
                        <a:t>, value-driven capable, professional and ethical public service to ensure the optimal use of resources</a:t>
                      </a:r>
                      <a:endParaRPr lang="en-ZA"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8784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81505091"/>
              </p:ext>
            </p:extLst>
          </p:nvPr>
        </p:nvGraphicFramePr>
        <p:xfrm>
          <a:off x="467544" y="1409256"/>
          <a:ext cx="8208912" cy="2088232"/>
        </p:xfrm>
        <a:graphic>
          <a:graphicData uri="http://schemas.openxmlformats.org/drawingml/2006/table">
            <a:tbl>
              <a:tblPr firstRow="1" bandRow="1">
                <a:tableStyleId>{125E5076-3810-47DD-B79F-674D7AD40C01}</a:tableStyleId>
              </a:tblPr>
              <a:tblGrid>
                <a:gridCol w="2664296">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964970">
                <a:tc>
                  <a:txBody>
                    <a:bodyPr/>
                    <a:lstStyle/>
                    <a:p>
                      <a:pPr marL="0" marR="16510" indent="0" algn="just">
                        <a:lnSpc>
                          <a:spcPct val="110000"/>
                        </a:lnSpc>
                        <a:spcBef>
                          <a:spcPts val="0"/>
                        </a:spcBef>
                        <a:spcAft>
                          <a:spcPts val="0"/>
                        </a:spcAft>
                      </a:pPr>
                      <a:r>
                        <a:rPr lang="en-ZA" sz="2000" b="0" dirty="0">
                          <a:solidFill>
                            <a:schemeClr val="bg1"/>
                          </a:solidFill>
                          <a:effectLst/>
                        </a:rPr>
                        <a:t>Strategic Outcome</a:t>
                      </a:r>
                      <a:endParaRPr lang="en-US" sz="2000" b="0" dirty="0">
                        <a:solidFill>
                          <a:schemeClr val="bg1"/>
                        </a:solidFill>
                        <a:effectLst/>
                      </a:endParaRPr>
                    </a:p>
                    <a:p>
                      <a:pPr marL="0" marR="16510" indent="0" algn="just">
                        <a:lnSpc>
                          <a:spcPct val="110000"/>
                        </a:lnSpc>
                        <a:spcBef>
                          <a:spcPts val="0"/>
                        </a:spcBef>
                        <a:spcAft>
                          <a:spcPts val="0"/>
                        </a:spcAft>
                      </a:pPr>
                      <a:r>
                        <a:rPr lang="en-ZA" sz="2000" b="0" dirty="0">
                          <a:solidFill>
                            <a:schemeClr val="bg1"/>
                          </a:solidFill>
                          <a:effectLst/>
                        </a:rPr>
                        <a:t>Goal </a:t>
                      </a:r>
                      <a:r>
                        <a:rPr lang="en-ZA" sz="2000" b="0" dirty="0" smtClean="0">
                          <a:solidFill>
                            <a:schemeClr val="bg1"/>
                          </a:solidFill>
                          <a:effectLst/>
                        </a:rPr>
                        <a:t>3</a:t>
                      </a:r>
                      <a:endParaRPr lang="en-US" sz="2000" b="0" dirty="0">
                        <a:solidFill>
                          <a:schemeClr val="bg1"/>
                        </a:solidFill>
                        <a:effectLst/>
                        <a:latin typeface="Times New Roman"/>
                      </a:endParaRPr>
                    </a:p>
                  </a:txBody>
                  <a:tcPr marL="68580" marR="68580" marT="0" marB="0" anchor="ctr">
                    <a:solidFill>
                      <a:schemeClr val="accent5">
                        <a:lumMod val="50000"/>
                      </a:schemeClr>
                    </a:solidFill>
                  </a:tcPr>
                </a:tc>
                <a:tc>
                  <a:txBody>
                    <a:bodyPr/>
                    <a:lstStyle/>
                    <a:p>
                      <a:pPr algn="just">
                        <a:lnSpc>
                          <a:spcPct val="120000"/>
                        </a:lnSpc>
                        <a:spcAft>
                          <a:spcPts val="0"/>
                        </a:spcAft>
                      </a:pPr>
                      <a:r>
                        <a:rPr lang="en-ZA" sz="2000" b="0" dirty="0">
                          <a:solidFill>
                            <a:schemeClr val="bg1"/>
                          </a:solidFill>
                          <a:effectLst/>
                          <a:latin typeface="Arial" panose="020B0604020202020204" pitchFamily="34" charset="0"/>
                          <a:ea typeface="Times New Roman" panose="02020603050405020304" pitchFamily="18" charset="0"/>
                        </a:rPr>
                        <a:t>Strengthened institutional capacity</a:t>
                      </a:r>
                      <a:endParaRPr lang="en-ZA" sz="2000" b="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en-ZA" sz="1200" b="0" dirty="0">
                          <a:solidFill>
                            <a:schemeClr val="bg1"/>
                          </a:solidFill>
                          <a:effectLst/>
                          <a:latin typeface="Times New Roman" panose="02020603050405020304" pitchFamily="18" charset="0"/>
                          <a:ea typeface="Times New Roman" panose="02020603050405020304" pitchFamily="18" charset="0"/>
                        </a:rPr>
                        <a:t> </a:t>
                      </a:r>
                    </a:p>
                  </a:txBody>
                  <a:tcPr marL="68580" marR="68580" marT="0" marB="0" anchor="ctr">
                    <a:solidFill>
                      <a:schemeClr val="accent5">
                        <a:lumMod val="50000"/>
                      </a:schemeClr>
                    </a:solidFill>
                  </a:tcPr>
                </a:tc>
                <a:extLst>
                  <a:ext uri="{0D108BD9-81ED-4DB2-BD59-A6C34878D82A}">
                    <a16:rowId xmlns:a16="http://schemas.microsoft.com/office/drawing/2014/main" val="10000"/>
                  </a:ext>
                </a:extLst>
              </a:tr>
              <a:tr h="1123262">
                <a:tc>
                  <a:txBody>
                    <a:bodyPr/>
                    <a:lstStyle/>
                    <a:p>
                      <a:pPr marL="0" marR="16510" indent="0" algn="just">
                        <a:lnSpc>
                          <a:spcPct val="110000"/>
                        </a:lnSpc>
                        <a:spcBef>
                          <a:spcPts val="0"/>
                        </a:spcBef>
                        <a:spcAft>
                          <a:spcPts val="0"/>
                        </a:spcAft>
                      </a:pPr>
                      <a:r>
                        <a:rPr lang="en-ZA" sz="2000" b="0" dirty="0">
                          <a:solidFill>
                            <a:schemeClr val="tx1"/>
                          </a:solidFill>
                          <a:effectLst/>
                        </a:rPr>
                        <a:t>Goal statement</a:t>
                      </a:r>
                      <a:endParaRPr lang="en-US" sz="2000" b="0" dirty="0">
                        <a:solidFill>
                          <a:schemeClr val="tx1"/>
                        </a:solidFill>
                        <a:effectLst/>
                        <a:latin typeface="Times New Roman"/>
                        <a:ea typeface="Times New Roman"/>
                      </a:endParaRPr>
                    </a:p>
                  </a:txBody>
                  <a:tcPr marL="68580" marR="68580" marT="0" marB="0" anchor="ctr"/>
                </a:tc>
                <a:tc>
                  <a:txBody>
                    <a:bodyPr/>
                    <a:lstStyle/>
                    <a:p>
                      <a:pPr algn="just">
                        <a:lnSpc>
                          <a:spcPct val="100000"/>
                        </a:lnSpc>
                        <a:spcAft>
                          <a:spcPts val="0"/>
                        </a:spcAft>
                      </a:pPr>
                      <a:r>
                        <a:rPr lang="en-ZA" sz="2000" b="0" dirty="0">
                          <a:solidFill>
                            <a:schemeClr val="tx1"/>
                          </a:solidFill>
                          <a:effectLst/>
                          <a:latin typeface="Arial" panose="020B0604020202020204" pitchFamily="34" charset="0"/>
                          <a:ea typeface="Times New Roman" panose="02020603050405020304" pitchFamily="18" charset="0"/>
                        </a:rPr>
                        <a:t>An independent, impartial, knowledge-based institution that promotes a development-oriented public service</a:t>
                      </a:r>
                      <a:endParaRPr lang="en-ZA"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nvPr>
        </p:nvGraphicFramePr>
        <p:xfrm>
          <a:off x="467544" y="3789040"/>
          <a:ext cx="8208912" cy="2160240"/>
        </p:xfrm>
        <a:graphic>
          <a:graphicData uri="http://schemas.openxmlformats.org/drawingml/2006/table">
            <a:tbl>
              <a:tblPr firstRow="1" bandRow="1">
                <a:tableStyleId>{125E5076-3810-47DD-B79F-674D7AD40C01}</a:tableStyleId>
              </a:tblPr>
              <a:tblGrid>
                <a:gridCol w="2664296">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972815">
                <a:tc>
                  <a:txBody>
                    <a:bodyPr/>
                    <a:lstStyle/>
                    <a:p>
                      <a:pPr marL="0" marR="16510" indent="0" algn="just">
                        <a:lnSpc>
                          <a:spcPct val="100000"/>
                        </a:lnSpc>
                        <a:spcBef>
                          <a:spcPts val="0"/>
                        </a:spcBef>
                        <a:spcAft>
                          <a:spcPts val="0"/>
                        </a:spcAft>
                      </a:pPr>
                      <a:r>
                        <a:rPr lang="en-ZA" sz="2000" b="0" dirty="0">
                          <a:solidFill>
                            <a:schemeClr val="bg1"/>
                          </a:solidFill>
                          <a:effectLst/>
                        </a:rPr>
                        <a:t>Strategic Outcome</a:t>
                      </a:r>
                      <a:endParaRPr lang="en-US" sz="2000" b="0" dirty="0">
                        <a:solidFill>
                          <a:schemeClr val="bg1"/>
                        </a:solidFill>
                        <a:effectLst/>
                      </a:endParaRPr>
                    </a:p>
                    <a:p>
                      <a:pPr marL="0" marR="16510" indent="0" algn="just">
                        <a:lnSpc>
                          <a:spcPct val="100000"/>
                        </a:lnSpc>
                        <a:spcBef>
                          <a:spcPts val="0"/>
                        </a:spcBef>
                        <a:spcAft>
                          <a:spcPts val="0"/>
                        </a:spcAft>
                      </a:pPr>
                      <a:r>
                        <a:rPr lang="en-ZA" sz="2000" b="0" dirty="0">
                          <a:solidFill>
                            <a:schemeClr val="bg1"/>
                          </a:solidFill>
                          <a:effectLst/>
                        </a:rPr>
                        <a:t>Goal </a:t>
                      </a:r>
                      <a:r>
                        <a:rPr lang="en-ZA" sz="2000" b="0" dirty="0" smtClean="0">
                          <a:solidFill>
                            <a:schemeClr val="bg1"/>
                          </a:solidFill>
                          <a:effectLst/>
                        </a:rPr>
                        <a:t>4</a:t>
                      </a:r>
                      <a:endParaRPr lang="en-US" sz="2000" b="0" dirty="0">
                        <a:solidFill>
                          <a:schemeClr val="bg1"/>
                        </a:solidFill>
                        <a:effectLst/>
                        <a:latin typeface="Times New Roman"/>
                      </a:endParaRPr>
                    </a:p>
                  </a:txBody>
                  <a:tcPr marL="68580" marR="68580" marT="0" marB="0" anchor="ctr">
                    <a:solidFill>
                      <a:schemeClr val="accent5">
                        <a:lumMod val="50000"/>
                      </a:schemeClr>
                    </a:solidFill>
                  </a:tcPr>
                </a:tc>
                <a:tc>
                  <a:txBody>
                    <a:bodyPr/>
                    <a:lstStyle/>
                    <a:p>
                      <a:pPr algn="just">
                        <a:lnSpc>
                          <a:spcPct val="100000"/>
                        </a:lnSpc>
                        <a:spcAft>
                          <a:spcPts val="0"/>
                        </a:spcAft>
                      </a:pPr>
                      <a:r>
                        <a:rPr lang="en-ZA" sz="2000" b="0" dirty="0">
                          <a:solidFill>
                            <a:schemeClr val="bg1"/>
                          </a:solidFill>
                          <a:effectLst/>
                          <a:latin typeface="Arial" panose="020B0604020202020204" pitchFamily="34" charset="0"/>
                          <a:ea typeface="Times New Roman" panose="02020603050405020304" pitchFamily="18" charset="0"/>
                        </a:rPr>
                        <a:t>Make a positive impact on the attainment of sound labour relations and human resource management</a:t>
                      </a:r>
                      <a:endParaRPr lang="en-ZA" sz="20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5">
                        <a:lumMod val="50000"/>
                      </a:schemeClr>
                    </a:solidFill>
                  </a:tcPr>
                </a:tc>
                <a:extLst>
                  <a:ext uri="{0D108BD9-81ED-4DB2-BD59-A6C34878D82A}">
                    <a16:rowId xmlns:a16="http://schemas.microsoft.com/office/drawing/2014/main" val="10000"/>
                  </a:ext>
                </a:extLst>
              </a:tr>
              <a:tr h="1187425">
                <a:tc>
                  <a:txBody>
                    <a:bodyPr/>
                    <a:lstStyle/>
                    <a:p>
                      <a:pPr marL="0" marR="16510" indent="0" algn="just">
                        <a:lnSpc>
                          <a:spcPct val="100000"/>
                        </a:lnSpc>
                        <a:spcBef>
                          <a:spcPts val="0"/>
                        </a:spcBef>
                        <a:spcAft>
                          <a:spcPts val="0"/>
                        </a:spcAft>
                      </a:pPr>
                      <a:r>
                        <a:rPr lang="en-ZA" sz="2000" b="0" dirty="0">
                          <a:solidFill>
                            <a:schemeClr val="tx1"/>
                          </a:solidFill>
                          <a:effectLst/>
                        </a:rPr>
                        <a:t>Goal statement</a:t>
                      </a:r>
                      <a:endParaRPr lang="en-US" sz="2000" b="0" dirty="0">
                        <a:solidFill>
                          <a:schemeClr val="tx1"/>
                        </a:solidFill>
                        <a:effectLst/>
                        <a:latin typeface="Times New Roman"/>
                        <a:ea typeface="Times New Roman"/>
                      </a:endParaRPr>
                    </a:p>
                  </a:txBody>
                  <a:tcPr marL="68580" marR="68580" marT="0" marB="0" anchor="ctr"/>
                </a:tc>
                <a:tc>
                  <a:txBody>
                    <a:bodyPr/>
                    <a:lstStyle/>
                    <a:p>
                      <a:pPr algn="just">
                        <a:lnSpc>
                          <a:spcPct val="100000"/>
                        </a:lnSpc>
                        <a:spcAft>
                          <a:spcPts val="0"/>
                        </a:spcAft>
                      </a:pPr>
                      <a:r>
                        <a:rPr lang="en-ZA" sz="2000" b="0" dirty="0">
                          <a:solidFill>
                            <a:schemeClr val="tx1"/>
                          </a:solidFill>
                          <a:effectLst/>
                          <a:latin typeface="Arial" panose="020B0604020202020204" pitchFamily="34" charset="0"/>
                          <a:ea typeface="Times New Roman" panose="02020603050405020304" pitchFamily="18" charset="0"/>
                        </a:rPr>
                        <a:t>A Public Service that is sensitive and responsive to needs of its employees</a:t>
                      </a:r>
                      <a:endParaRPr lang="en-ZA"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5" name="Title 1"/>
          <p:cNvSpPr>
            <a:spLocks noGrp="1"/>
          </p:cNvSpPr>
          <p:nvPr>
            <p:ph type="title"/>
          </p:nvPr>
        </p:nvSpPr>
        <p:spPr>
          <a:xfrm>
            <a:off x="179512" y="620688"/>
            <a:ext cx="8579296" cy="537536"/>
          </a:xfrm>
        </p:spPr>
        <p:txBody>
          <a:bodyPr/>
          <a:lstStyle/>
          <a:p>
            <a:pPr lvl="0"/>
            <a:r>
              <a:rPr lang="en-US" sz="3200" b="1" dirty="0">
                <a:solidFill>
                  <a:srgbClr val="993300"/>
                </a:solidFill>
                <a:latin typeface="Berlin Sans FB Demi" pitchFamily="34" charset="0"/>
              </a:rPr>
              <a:t>STRATEGIC OUTCOME ORIENTED </a:t>
            </a:r>
            <a:r>
              <a:rPr lang="en-US" sz="3200" b="1" dirty="0" smtClean="0">
                <a:solidFill>
                  <a:srgbClr val="993300"/>
                </a:solidFill>
                <a:latin typeface="Berlin Sans FB Demi" pitchFamily="34" charset="0"/>
              </a:rPr>
              <a:t>GOALS (2)</a:t>
            </a:r>
            <a:endParaRPr lang="en-US" sz="3200" dirty="0">
              <a:solidFill>
                <a:srgbClr val="993300"/>
              </a:solidFill>
              <a:latin typeface="Berlin Sans FB Demi" pitchFamily="34" charset="0"/>
            </a:endParaRPr>
          </a:p>
        </p:txBody>
      </p:sp>
      <p:sp>
        <p:nvSpPr>
          <p:cNvPr id="6"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17CF14FD-248A-4971-920B-35511A8191B2}" type="slidenum">
              <a:rPr lang="en-US" sz="1400" b="0" smtClean="0"/>
              <a:t>8</a:t>
            </a:fld>
            <a:endParaRPr lang="en-US" sz="1400" b="0" dirty="0"/>
          </a:p>
        </p:txBody>
      </p:sp>
    </p:spTree>
    <p:extLst>
      <p:ext uri="{BB962C8B-B14F-4D97-AF65-F5344CB8AC3E}">
        <p14:creationId xmlns:p14="http://schemas.microsoft.com/office/powerpoint/2010/main" val="3462213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Brace 2"/>
          <p:cNvSpPr/>
          <p:nvPr/>
        </p:nvSpPr>
        <p:spPr bwMode="auto">
          <a:xfrm rot="5400000">
            <a:off x="3519548" y="-365248"/>
            <a:ext cx="2032617" cy="8901033"/>
          </a:xfrm>
          <a:prstGeom prst="rightBrace">
            <a:avLst/>
          </a:prstGeom>
          <a:solidFill>
            <a:srgbClr val="FFFFCC"/>
          </a:solidFill>
          <a:ln w="38100" cap="flat" cmpd="sng" algn="ctr">
            <a:solidFill>
              <a:srgbClr val="99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effectLst/>
              <a:latin typeface="Arial" charset="0"/>
              <a:ea typeface="ＭＳ Ｐゴシック" pitchFamily="34" charset="-128"/>
              <a:cs typeface="Arial" charset="0"/>
            </a:endParaRPr>
          </a:p>
        </p:txBody>
      </p:sp>
      <p:grpSp>
        <p:nvGrpSpPr>
          <p:cNvPr id="30" name="Group 29"/>
          <p:cNvGrpSpPr/>
          <p:nvPr/>
        </p:nvGrpSpPr>
        <p:grpSpPr>
          <a:xfrm>
            <a:off x="177402" y="1378629"/>
            <a:ext cx="8758917" cy="2624054"/>
            <a:chOff x="51491" y="1811592"/>
            <a:chExt cx="8758917" cy="2271134"/>
          </a:xfrm>
          <a:solidFill>
            <a:schemeClr val="accent5">
              <a:lumMod val="75000"/>
            </a:schemeClr>
          </a:solidFill>
        </p:grpSpPr>
        <p:grpSp>
          <p:nvGrpSpPr>
            <p:cNvPr id="29" name="Group 28"/>
            <p:cNvGrpSpPr/>
            <p:nvPr/>
          </p:nvGrpSpPr>
          <p:grpSpPr>
            <a:xfrm>
              <a:off x="1141549" y="2937301"/>
              <a:ext cx="6426041" cy="633906"/>
              <a:chOff x="1141549" y="2937301"/>
              <a:chExt cx="6426041" cy="633906"/>
            </a:xfrm>
            <a:grpFill/>
          </p:grpSpPr>
          <p:grpSp>
            <p:nvGrpSpPr>
              <p:cNvPr id="24" name="Group 23"/>
              <p:cNvGrpSpPr/>
              <p:nvPr/>
            </p:nvGrpSpPr>
            <p:grpSpPr>
              <a:xfrm>
                <a:off x="1141549" y="3179726"/>
                <a:ext cx="6426041" cy="391481"/>
                <a:chOff x="1099577" y="3025150"/>
                <a:chExt cx="6426041" cy="391481"/>
              </a:xfrm>
              <a:grpFill/>
            </p:grpSpPr>
            <p:cxnSp>
              <p:nvCxnSpPr>
                <p:cNvPr id="9" name="Straight Connector 8"/>
                <p:cNvCxnSpPr/>
                <p:nvPr/>
              </p:nvCxnSpPr>
              <p:spPr bwMode="auto">
                <a:xfrm>
                  <a:off x="1099577" y="3027327"/>
                  <a:ext cx="6426041" cy="14128"/>
                </a:xfrm>
                <a:prstGeom prst="line">
                  <a:avLst/>
                </a:prstGeom>
                <a:grpFill/>
                <a:ln w="38100" cap="flat" cmpd="sng" algn="ctr">
                  <a:solidFill>
                    <a:srgbClr val="006666"/>
                  </a:solidFill>
                  <a:prstDash val="solid"/>
                  <a:round/>
                  <a:headEnd type="none" w="med" len="med"/>
                  <a:tailEnd type="none" w="med" len="med"/>
                </a:ln>
                <a:effectLst/>
              </p:spPr>
            </p:cxnSp>
            <p:cxnSp>
              <p:nvCxnSpPr>
                <p:cNvPr id="12" name="Straight Connector 11"/>
                <p:cNvCxnSpPr/>
                <p:nvPr/>
              </p:nvCxnSpPr>
              <p:spPr bwMode="auto">
                <a:xfrm>
                  <a:off x="1114707" y="3035062"/>
                  <a:ext cx="0" cy="292631"/>
                </a:xfrm>
                <a:prstGeom prst="line">
                  <a:avLst/>
                </a:prstGeom>
                <a:grpFill/>
                <a:ln w="38100" cap="flat" cmpd="sng" algn="ctr">
                  <a:solidFill>
                    <a:srgbClr val="006666"/>
                  </a:solidFill>
                  <a:prstDash val="solid"/>
                  <a:round/>
                  <a:headEnd type="none" w="med" len="med"/>
                  <a:tailEnd type="none" w="med" len="med"/>
                </a:ln>
                <a:effectLst/>
              </p:spPr>
            </p:cxnSp>
            <p:cxnSp>
              <p:nvCxnSpPr>
                <p:cNvPr id="25" name="Straight Connector 24"/>
                <p:cNvCxnSpPr/>
                <p:nvPr/>
              </p:nvCxnSpPr>
              <p:spPr bwMode="auto">
                <a:xfrm>
                  <a:off x="3165528" y="3025150"/>
                  <a:ext cx="0" cy="292631"/>
                </a:xfrm>
                <a:prstGeom prst="line">
                  <a:avLst/>
                </a:prstGeom>
                <a:grpFill/>
                <a:ln w="38100" cap="flat" cmpd="sng" algn="ctr">
                  <a:solidFill>
                    <a:srgbClr val="006666"/>
                  </a:solidFill>
                  <a:prstDash val="solid"/>
                  <a:round/>
                  <a:headEnd type="none" w="med" len="med"/>
                  <a:tailEnd type="none" w="med" len="med"/>
                </a:ln>
                <a:effectLst/>
              </p:spPr>
            </p:cxnSp>
            <p:cxnSp>
              <p:nvCxnSpPr>
                <p:cNvPr id="26" name="Straight Connector 25"/>
                <p:cNvCxnSpPr/>
                <p:nvPr/>
              </p:nvCxnSpPr>
              <p:spPr bwMode="auto">
                <a:xfrm>
                  <a:off x="5509394" y="3035477"/>
                  <a:ext cx="0" cy="381154"/>
                </a:xfrm>
                <a:prstGeom prst="line">
                  <a:avLst/>
                </a:prstGeom>
                <a:grpFill/>
                <a:ln w="38100" cap="flat" cmpd="sng" algn="ctr">
                  <a:solidFill>
                    <a:srgbClr val="006666"/>
                  </a:solidFill>
                  <a:prstDash val="solid"/>
                  <a:round/>
                  <a:headEnd type="none" w="med" len="med"/>
                  <a:tailEnd type="none" w="med" len="med"/>
                </a:ln>
                <a:effectLst/>
              </p:spPr>
            </p:cxnSp>
            <p:cxnSp>
              <p:nvCxnSpPr>
                <p:cNvPr id="27" name="Straight Connector 26"/>
                <p:cNvCxnSpPr/>
                <p:nvPr/>
              </p:nvCxnSpPr>
              <p:spPr bwMode="auto">
                <a:xfrm>
                  <a:off x="7525618" y="3041454"/>
                  <a:ext cx="0" cy="320716"/>
                </a:xfrm>
                <a:prstGeom prst="line">
                  <a:avLst/>
                </a:prstGeom>
                <a:grpFill/>
                <a:ln w="38100" cap="flat" cmpd="sng" algn="ctr">
                  <a:solidFill>
                    <a:srgbClr val="006666"/>
                  </a:solidFill>
                  <a:prstDash val="solid"/>
                  <a:round/>
                  <a:headEnd type="none" w="med" len="med"/>
                  <a:tailEnd type="none" w="med" len="med"/>
                </a:ln>
                <a:effectLst/>
              </p:spPr>
            </p:cxnSp>
          </p:grpSp>
          <p:cxnSp>
            <p:nvCxnSpPr>
              <p:cNvPr id="6" name="Straight Connector 5"/>
              <p:cNvCxnSpPr/>
              <p:nvPr/>
            </p:nvCxnSpPr>
            <p:spPr bwMode="auto">
              <a:xfrm>
                <a:off x="4275578" y="2937301"/>
                <a:ext cx="0" cy="242425"/>
              </a:xfrm>
              <a:prstGeom prst="line">
                <a:avLst/>
              </a:prstGeom>
              <a:grpFill/>
              <a:ln w="38100" cap="flat" cmpd="sng" algn="ctr">
                <a:solidFill>
                  <a:srgbClr val="006666"/>
                </a:solidFill>
                <a:prstDash val="solid"/>
                <a:round/>
                <a:headEnd type="none" w="med" len="med"/>
                <a:tailEnd type="none" w="med" len="med"/>
              </a:ln>
              <a:effectLst/>
            </p:spPr>
          </p:cxnSp>
        </p:grpSp>
        <p:sp>
          <p:nvSpPr>
            <p:cNvPr id="13" name="Rounded Rectangle 12"/>
            <p:cNvSpPr/>
            <p:nvPr/>
          </p:nvSpPr>
          <p:spPr bwMode="auto">
            <a:xfrm>
              <a:off x="1421753" y="1811592"/>
              <a:ext cx="6336704" cy="746346"/>
            </a:xfrm>
            <a:prstGeom prst="roundRect">
              <a:avLst/>
            </a:prstGeom>
            <a:solidFill>
              <a:schemeClr val="accent5">
                <a:lumMod val="50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ea typeface="ＭＳ Ｐゴシック" pitchFamily="34" charset="-128"/>
                  <a:cs typeface="Arial" charset="0"/>
                </a:rPr>
                <a:t>PSC (</a:t>
              </a:r>
              <a:r>
                <a:rPr kumimoji="0" lang="en-US" sz="2000" i="0" u="none" strike="noStrike" cap="none" normalizeH="0" baseline="0" dirty="0" smtClean="0">
                  <a:ln>
                    <a:noFill/>
                  </a:ln>
                  <a:solidFill>
                    <a:schemeClr val="bg1"/>
                  </a:solidFill>
                  <a:effectLst/>
                  <a:ea typeface="ＭＳ Ｐゴシック" pitchFamily="34" charset="-128"/>
                  <a:cs typeface="Arial" charset="0"/>
                </a:rPr>
                <a:t>14</a:t>
              </a:r>
              <a:r>
                <a:rPr kumimoji="0" lang="en-US" sz="2000" b="0" i="0" u="none" strike="noStrike" cap="none" normalizeH="0" baseline="0" dirty="0" smtClean="0">
                  <a:ln>
                    <a:noFill/>
                  </a:ln>
                  <a:solidFill>
                    <a:schemeClr val="bg1"/>
                  </a:solidFill>
                  <a:effectLst/>
                  <a:ea typeface="ＭＳ Ｐゴシック" pitchFamily="34" charset="-128"/>
                  <a:cs typeface="Arial" charset="0"/>
                </a:rPr>
                <a:t> Commissioners)</a:t>
              </a:r>
            </a:p>
            <a:p>
              <a:pPr marL="0" marR="0" indent="0" algn="ctr" defTabSz="914400" rtl="0" eaLnBrk="1" fontAlgn="base" latinLnBrk="0" hangingPunct="1">
                <a:lnSpc>
                  <a:spcPct val="80000"/>
                </a:lnSpc>
                <a:spcBef>
                  <a:spcPct val="0"/>
                </a:spcBef>
                <a:spcAft>
                  <a:spcPct val="0"/>
                </a:spcAft>
                <a:buClrTx/>
                <a:buSzTx/>
                <a:buFontTx/>
                <a:buNone/>
                <a:tabLst/>
              </a:pPr>
              <a:r>
                <a:rPr lang="en-US" sz="2000" b="0" dirty="0" smtClean="0">
                  <a:solidFill>
                    <a:schemeClr val="bg1"/>
                  </a:solidFill>
                  <a:ea typeface="ＭＳ Ｐゴシック" pitchFamily="34" charset="-128"/>
                  <a:cs typeface="Arial" charset="0"/>
                </a:rPr>
                <a:t>5 Commissioners at National level </a:t>
              </a:r>
            </a:p>
            <a:p>
              <a:pPr marL="0" marR="0" indent="0" algn="ctr" defTabSz="914400" rtl="0" eaLnBrk="1" fontAlgn="base" latinLnBrk="0" hangingPunct="1">
                <a:lnSpc>
                  <a:spcPct val="80000"/>
                </a:lnSpc>
                <a:spcBef>
                  <a:spcPct val="0"/>
                </a:spcBef>
                <a:spcAft>
                  <a:spcPct val="0"/>
                </a:spcAft>
                <a:buClrTx/>
                <a:buSzTx/>
                <a:buFontTx/>
                <a:buNone/>
                <a:tabLst/>
              </a:pPr>
              <a:r>
                <a:rPr lang="en-US" sz="2000" b="0" dirty="0" smtClean="0">
                  <a:solidFill>
                    <a:schemeClr val="bg1"/>
                  </a:solidFill>
                  <a:ea typeface="ＭＳ Ｐゴシック" pitchFamily="34" charset="-128"/>
                  <a:cs typeface="Arial" charset="0"/>
                </a:rPr>
                <a:t>9 Commissioners at Provincial level</a:t>
              </a:r>
              <a:endParaRPr kumimoji="0" lang="en-US" sz="2000" b="0" i="0" u="none" strike="noStrike" cap="none" normalizeH="0" baseline="0" dirty="0" smtClean="0">
                <a:ln>
                  <a:noFill/>
                </a:ln>
                <a:solidFill>
                  <a:schemeClr val="bg1"/>
                </a:solidFill>
                <a:effectLst/>
                <a:ea typeface="ＭＳ Ｐゴシック" pitchFamily="34" charset="-128"/>
                <a:cs typeface="Arial" charset="0"/>
              </a:endParaRPr>
            </a:p>
          </p:txBody>
        </p:sp>
        <p:grpSp>
          <p:nvGrpSpPr>
            <p:cNvPr id="4" name="Group 3"/>
            <p:cNvGrpSpPr/>
            <p:nvPr/>
          </p:nvGrpSpPr>
          <p:grpSpPr>
            <a:xfrm>
              <a:off x="138621" y="3370431"/>
              <a:ext cx="8609120" cy="712295"/>
              <a:chOff x="285011" y="3385234"/>
              <a:chExt cx="8609120" cy="712295"/>
            </a:xfrm>
            <a:grpFill/>
          </p:grpSpPr>
          <p:sp>
            <p:nvSpPr>
              <p:cNvPr id="14" name="Rounded Rectangle 13"/>
              <p:cNvSpPr/>
              <p:nvPr/>
            </p:nvSpPr>
            <p:spPr bwMode="auto">
              <a:xfrm>
                <a:off x="6758830" y="3389038"/>
                <a:ext cx="2135301" cy="666400"/>
              </a:xfrm>
              <a:prstGeom prst="roundRect">
                <a:avLst/>
              </a:prstGeom>
              <a:grp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80000"/>
                  </a:lnSpc>
                  <a:spcBef>
                    <a:spcPct val="0"/>
                  </a:spcBef>
                  <a:spcAft>
                    <a:spcPct val="0"/>
                  </a:spcAft>
                  <a:buClrTx/>
                  <a:buSzTx/>
                  <a:buFontTx/>
                  <a:buNone/>
                  <a:tabLst/>
                </a:pPr>
                <a:r>
                  <a:rPr lang="en-US" sz="1800" dirty="0" smtClean="0">
                    <a:ea typeface="ＭＳ Ｐゴシック" pitchFamily="34" charset="-128"/>
                    <a:cs typeface="Arial" charset="0"/>
                  </a:rPr>
                  <a:t>DDG: Integrity and Anti-Corruption</a:t>
                </a:r>
              </a:p>
              <a:p>
                <a:pPr marL="0" marR="0" indent="0"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smtClean="0">
                    <a:ln>
                      <a:noFill/>
                    </a:ln>
                    <a:effectLst/>
                    <a:ea typeface="ＭＳ Ｐゴシック" pitchFamily="34" charset="-128"/>
                    <a:cs typeface="Arial" charset="0"/>
                  </a:rPr>
                  <a:t>(IAC)</a:t>
                </a:r>
              </a:p>
            </p:txBody>
          </p:sp>
          <p:sp>
            <p:nvSpPr>
              <p:cNvPr id="15" name="Rounded Rectangle 14"/>
              <p:cNvSpPr/>
              <p:nvPr/>
            </p:nvSpPr>
            <p:spPr bwMode="auto">
              <a:xfrm>
                <a:off x="2321128" y="3386864"/>
                <a:ext cx="2113356" cy="707223"/>
              </a:xfrm>
              <a:prstGeom prst="roundRect">
                <a:avLst/>
              </a:prstGeom>
              <a:grp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80000"/>
                  </a:lnSpc>
                  <a:spcBef>
                    <a:spcPct val="0"/>
                  </a:spcBef>
                  <a:spcAft>
                    <a:spcPct val="0"/>
                  </a:spcAft>
                  <a:buClrTx/>
                  <a:buSzTx/>
                  <a:buFontTx/>
                  <a:buNone/>
                  <a:tabLst/>
                </a:pPr>
                <a:r>
                  <a:rPr lang="en-US" sz="1800" dirty="0" smtClean="0">
                    <a:ea typeface="ＭＳ Ｐゴシック" pitchFamily="34" charset="-128"/>
                    <a:cs typeface="Arial" charset="0"/>
                  </a:rPr>
                  <a:t>DDG: Leadership and Management Practices</a:t>
                </a:r>
                <a:r>
                  <a:rPr lang="en-US" sz="1600" b="0" dirty="0" smtClean="0">
                    <a:ea typeface="ＭＳ Ｐゴシック" pitchFamily="34" charset="-128"/>
                    <a:cs typeface="Arial" charset="0"/>
                  </a:rPr>
                  <a:t> (LMP)</a:t>
                </a:r>
                <a:endParaRPr kumimoji="0" lang="en-US" sz="1600" b="0" i="0" u="none" strike="noStrike" cap="none" normalizeH="0" baseline="0" dirty="0" smtClean="0">
                  <a:ln>
                    <a:noFill/>
                  </a:ln>
                  <a:effectLst/>
                  <a:ea typeface="ＭＳ Ｐゴシック" pitchFamily="34" charset="-128"/>
                  <a:cs typeface="Arial" charset="0"/>
                </a:endParaRPr>
              </a:p>
            </p:txBody>
          </p:sp>
          <p:sp>
            <p:nvSpPr>
              <p:cNvPr id="16" name="Rounded Rectangle 15"/>
              <p:cNvSpPr/>
              <p:nvPr/>
            </p:nvSpPr>
            <p:spPr bwMode="auto">
              <a:xfrm>
                <a:off x="4540883" y="3385234"/>
                <a:ext cx="2113356" cy="680613"/>
              </a:xfrm>
              <a:prstGeom prst="roundRect">
                <a:avLst/>
              </a:prstGeom>
              <a:grp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80000"/>
                  </a:lnSpc>
                  <a:spcBef>
                    <a:spcPct val="0"/>
                  </a:spcBef>
                  <a:spcAft>
                    <a:spcPct val="0"/>
                  </a:spcAft>
                  <a:buClrTx/>
                  <a:buSzTx/>
                  <a:buFontTx/>
                  <a:buNone/>
                  <a:tabLst/>
                </a:pPr>
                <a:r>
                  <a:rPr lang="en-US" sz="1800" dirty="0" smtClean="0">
                    <a:ea typeface="ＭＳ Ｐゴシック" pitchFamily="34" charset="-128"/>
                    <a:cs typeface="Arial" charset="0"/>
                  </a:rPr>
                  <a:t>DDG: Monitoring and Evaluation</a:t>
                </a:r>
              </a:p>
              <a:p>
                <a:pPr marL="0" marR="0" indent="0"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smtClean="0">
                    <a:ln>
                      <a:noFill/>
                    </a:ln>
                    <a:effectLst/>
                    <a:ea typeface="ＭＳ Ｐゴシック" pitchFamily="34" charset="-128"/>
                    <a:cs typeface="Arial" charset="0"/>
                  </a:rPr>
                  <a:t>(M&amp;E)</a:t>
                </a:r>
              </a:p>
            </p:txBody>
          </p:sp>
          <p:sp>
            <p:nvSpPr>
              <p:cNvPr id="17" name="Rounded Rectangle 16"/>
              <p:cNvSpPr/>
              <p:nvPr/>
            </p:nvSpPr>
            <p:spPr bwMode="auto">
              <a:xfrm>
                <a:off x="285011" y="3395433"/>
                <a:ext cx="1956361" cy="702096"/>
              </a:xfrm>
              <a:prstGeom prst="roundRect">
                <a:avLst/>
              </a:prstGeom>
              <a:grp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80000"/>
                  </a:lnSpc>
                  <a:spcBef>
                    <a:spcPct val="0"/>
                  </a:spcBef>
                  <a:spcAft>
                    <a:spcPct val="0"/>
                  </a:spcAft>
                  <a:buClrTx/>
                  <a:buSzTx/>
                  <a:buFontTx/>
                  <a:buNone/>
                  <a:tabLst/>
                </a:pPr>
                <a:r>
                  <a:rPr kumimoji="0" lang="en-US" sz="1800" i="0" u="none" strike="noStrike" cap="none" normalizeH="0" baseline="0" dirty="0" smtClean="0">
                    <a:ln>
                      <a:noFill/>
                    </a:ln>
                    <a:effectLst/>
                    <a:latin typeface="Arial" charset="0"/>
                    <a:ea typeface="ＭＳ Ｐゴシック" pitchFamily="34" charset="-128"/>
                    <a:cs typeface="Arial" charset="0"/>
                  </a:rPr>
                  <a:t>DDG: Corporate Services</a:t>
                </a:r>
              </a:p>
            </p:txBody>
          </p:sp>
        </p:grpSp>
        <p:sp>
          <p:nvSpPr>
            <p:cNvPr id="10" name="Rounded Rectangle 9"/>
            <p:cNvSpPr/>
            <p:nvPr/>
          </p:nvSpPr>
          <p:spPr bwMode="auto">
            <a:xfrm>
              <a:off x="51491" y="2678130"/>
              <a:ext cx="8758917" cy="333217"/>
            </a:xfrm>
            <a:prstGeom prst="roundRect">
              <a:avLst/>
            </a:prstGeom>
            <a:grp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sz="1800" i="0" u="none" strike="noStrike" cap="none" normalizeH="0" baseline="0" dirty="0" smtClean="0">
                  <a:ln>
                    <a:noFill/>
                  </a:ln>
                  <a:effectLst/>
                  <a:latin typeface="Arial" charset="0"/>
                  <a:ea typeface="ＭＳ Ｐゴシック" pitchFamily="34" charset="-128"/>
                  <a:cs typeface="Arial" charset="0"/>
                </a:rPr>
                <a:t>Director-General:</a:t>
              </a:r>
              <a:r>
                <a:rPr kumimoji="0" lang="en-US" sz="1800" i="0" u="none" strike="noStrike" cap="none" normalizeH="0" dirty="0" smtClean="0">
                  <a:ln>
                    <a:noFill/>
                  </a:ln>
                  <a:effectLst/>
                  <a:latin typeface="Arial" charset="0"/>
                  <a:ea typeface="ＭＳ Ｐゴシック" pitchFamily="34" charset="-128"/>
                  <a:cs typeface="Arial" charset="0"/>
                </a:rPr>
                <a:t> Office of the PSC</a:t>
              </a:r>
              <a:r>
                <a:rPr kumimoji="0" lang="en-US" sz="1800" i="0" u="none" strike="noStrike" cap="none" normalizeH="0" baseline="0" dirty="0" smtClean="0">
                  <a:ln>
                    <a:noFill/>
                  </a:ln>
                  <a:effectLst/>
                  <a:latin typeface="Arial" charset="0"/>
                  <a:ea typeface="ＭＳ Ｐゴシック" pitchFamily="34" charset="-128"/>
                  <a:cs typeface="Arial" charset="0"/>
                </a:rPr>
                <a:t> </a:t>
              </a:r>
            </a:p>
          </p:txBody>
        </p:sp>
      </p:grpSp>
      <p:sp>
        <p:nvSpPr>
          <p:cNvPr id="45" name="Rectangle 2"/>
          <p:cNvSpPr>
            <a:spLocks noGrp="1" noChangeArrowheads="1"/>
          </p:cNvSpPr>
          <p:nvPr>
            <p:ph type="title"/>
          </p:nvPr>
        </p:nvSpPr>
        <p:spPr>
          <a:xfrm>
            <a:off x="404988" y="608523"/>
            <a:ext cx="8520630" cy="550005"/>
          </a:xfrm>
        </p:spPr>
        <p:txBody>
          <a:bodyPr/>
          <a:lstStyle/>
          <a:p>
            <a:pPr eaLnBrk="1" hangingPunct="1"/>
            <a:r>
              <a:rPr lang="en-US" sz="3200" b="1" dirty="0" smtClean="0">
                <a:solidFill>
                  <a:srgbClr val="993300"/>
                </a:solidFill>
                <a:latin typeface="Berlin Sans FB Demi" pitchFamily="34" charset="0"/>
                <a:cs typeface="Aharoni" pitchFamily="2" charset="-79"/>
              </a:rPr>
              <a:t>HIGH LEVEL ORGANISATIONAL STRUCTURE </a:t>
            </a:r>
          </a:p>
        </p:txBody>
      </p:sp>
      <p:sp>
        <p:nvSpPr>
          <p:cNvPr id="22"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3D7D7202-78FF-4AF5-8E29-E0B756925B96}" type="slidenum">
              <a:rPr lang="en-US" sz="1400" b="0"/>
              <a:pPr algn="r" eaLnBrk="0" hangingPunct="0"/>
              <a:t>9</a:t>
            </a:fld>
            <a:endParaRPr lang="en-US" sz="1400" b="0" dirty="0"/>
          </a:p>
        </p:txBody>
      </p:sp>
      <p:grpSp>
        <p:nvGrpSpPr>
          <p:cNvPr id="5" name="Group 4"/>
          <p:cNvGrpSpPr/>
          <p:nvPr/>
        </p:nvGrpSpPr>
        <p:grpSpPr>
          <a:xfrm>
            <a:off x="85340" y="4589696"/>
            <a:ext cx="8943129" cy="1513074"/>
            <a:chOff x="216346" y="4799996"/>
            <a:chExt cx="8851023" cy="1320325"/>
          </a:xfrm>
        </p:grpSpPr>
        <p:sp>
          <p:nvSpPr>
            <p:cNvPr id="18" name="Rounded Rectangle 17"/>
            <p:cNvSpPr/>
            <p:nvPr/>
          </p:nvSpPr>
          <p:spPr bwMode="auto">
            <a:xfrm>
              <a:off x="216346" y="4799996"/>
              <a:ext cx="8851023" cy="1320325"/>
            </a:xfrm>
            <a:prstGeom prst="roundRect">
              <a:avLst/>
            </a:prstGeom>
            <a:solidFill>
              <a:srgbClr val="FFFFCC"/>
            </a:solidFill>
            <a:ln w="38100" cap="flat" cmpd="sng" algn="ctr">
              <a:solidFill>
                <a:srgbClr val="006666"/>
              </a:solidFill>
              <a:prstDash val="solid"/>
              <a:round/>
              <a:headEnd type="none" w="med" len="med"/>
              <a:tailEnd type="none" w="med" len="med"/>
            </a:ln>
            <a:effectLst/>
          </p:spPr>
          <p:txBody>
            <a:bodyPr vert="horz" wrap="square" lIns="0" tIns="0" rIns="0" bIns="45720" numCol="1" rtlCol="0" anchor="t" anchorCtr="0" compatLnSpc="1">
              <a:prstTxWarp prst="textNoShape">
                <a:avLst/>
              </a:prstTxWarp>
            </a:bodyPr>
            <a:lstStyle/>
            <a:p>
              <a:pPr>
                <a:lnSpc>
                  <a:spcPct val="90000"/>
                </a:lnSpc>
              </a:pPr>
              <a:r>
                <a:rPr kumimoji="0" lang="en-US" sz="1800" i="0" u="none" strike="noStrike" cap="none" normalizeH="0" baseline="0" dirty="0" smtClean="0">
                  <a:ln>
                    <a:noFill/>
                  </a:ln>
                  <a:effectLst/>
                  <a:latin typeface="Arial" charset="0"/>
                  <a:ea typeface="ＭＳ Ｐゴシック" pitchFamily="34" charset="-128"/>
                  <a:cs typeface="Arial" charset="0"/>
                </a:rPr>
                <a:t>9 X provincial offices</a:t>
              </a:r>
            </a:p>
            <a:p>
              <a:pPr>
                <a:lnSpc>
                  <a:spcPct val="90000"/>
                </a:lnSpc>
              </a:pPr>
              <a:r>
                <a:rPr lang="en-US" sz="1600" b="0" dirty="0" smtClean="0">
                  <a:ea typeface="ＭＳ Ｐゴシック" pitchFamily="34" charset="-128"/>
                  <a:cs typeface="Arial" charset="0"/>
                </a:rPr>
                <a:t>providing operational and administrative support to provincially </a:t>
              </a:r>
              <a:r>
                <a:rPr lang="en-US" sz="1600" b="0" dirty="0">
                  <a:ea typeface="ＭＳ Ｐゴシック" pitchFamily="34" charset="-128"/>
                  <a:cs typeface="Arial" charset="0"/>
                </a:rPr>
                <a:t>based commissioners </a:t>
              </a:r>
              <a:r>
                <a:rPr lang="en-US" sz="1600" b="0" dirty="0" smtClean="0">
                  <a:ea typeface="ＭＳ Ｐゴシック" pitchFamily="34" charset="-128"/>
                  <a:cs typeface="Arial" charset="0"/>
                </a:rPr>
                <a:t>exercising </a:t>
              </a:r>
              <a:r>
                <a:rPr lang="en-US" sz="1600" b="0" dirty="0">
                  <a:ea typeface="ＭＳ Ｐゴシック" pitchFamily="34" charset="-128"/>
                  <a:cs typeface="Arial" charset="0"/>
                </a:rPr>
                <a:t>the powers and functions of the </a:t>
              </a:r>
              <a:r>
                <a:rPr lang="en-US" sz="1600" b="0" dirty="0" smtClean="0">
                  <a:ea typeface="ＭＳ Ｐゴシック" pitchFamily="34" charset="-128"/>
                  <a:cs typeface="Arial" charset="0"/>
                </a:rPr>
                <a:t>PSC in </a:t>
              </a:r>
              <a:r>
                <a:rPr lang="en-US" sz="1600" b="0" dirty="0">
                  <a:ea typeface="ＭＳ Ｐゴシック" pitchFamily="34" charset="-128"/>
                  <a:cs typeface="Arial" charset="0"/>
                </a:rPr>
                <a:t>section 196(4) in their </a:t>
              </a:r>
              <a:r>
                <a:rPr lang="en-US" sz="1600" b="0" dirty="0" smtClean="0">
                  <a:ea typeface="ＭＳ Ｐゴシック" pitchFamily="34" charset="-128"/>
                  <a:cs typeface="Arial" charset="0"/>
                </a:rPr>
                <a:t>provinces </a:t>
              </a:r>
            </a:p>
            <a:p>
              <a:pPr>
                <a:lnSpc>
                  <a:spcPct val="90000"/>
                </a:lnSpc>
              </a:pPr>
              <a:r>
                <a:rPr lang="en-US" sz="1600" b="0" dirty="0" smtClean="0">
                  <a:ea typeface="ＭＳ Ｐゴシック" pitchFamily="34" charset="-128"/>
                  <a:cs typeface="Arial" charset="0"/>
                </a:rPr>
                <a:t>(9 -10 posts per province)</a:t>
              </a:r>
              <a:endParaRPr kumimoji="0" lang="en-US" sz="1600" b="0" i="0" u="none" strike="noStrike" cap="none" normalizeH="0" baseline="0" dirty="0" smtClean="0">
                <a:ln>
                  <a:noFill/>
                </a:ln>
                <a:effectLst/>
                <a:ea typeface="ＭＳ Ｐゴシック" pitchFamily="34" charset="-128"/>
                <a:cs typeface="Arial" charset="0"/>
              </a:endParaRPr>
            </a:p>
          </p:txBody>
        </p:sp>
        <p:grpSp>
          <p:nvGrpSpPr>
            <p:cNvPr id="2" name="Group 1"/>
            <p:cNvGrpSpPr/>
            <p:nvPr/>
          </p:nvGrpSpPr>
          <p:grpSpPr>
            <a:xfrm>
              <a:off x="601350" y="5686620"/>
              <a:ext cx="8160646" cy="327101"/>
              <a:chOff x="167535" y="5774445"/>
              <a:chExt cx="8160646" cy="327101"/>
            </a:xfrm>
          </p:grpSpPr>
          <p:sp>
            <p:nvSpPr>
              <p:cNvPr id="23" name="Rounded Rectangle 22"/>
              <p:cNvSpPr/>
              <p:nvPr/>
            </p:nvSpPr>
            <p:spPr bwMode="auto">
              <a:xfrm>
                <a:off x="167535" y="5789024"/>
                <a:ext cx="82492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EC</a:t>
                </a:r>
              </a:p>
            </p:txBody>
          </p:sp>
          <p:sp>
            <p:nvSpPr>
              <p:cNvPr id="28" name="Rounded Rectangle 27"/>
              <p:cNvSpPr/>
              <p:nvPr/>
            </p:nvSpPr>
            <p:spPr bwMode="auto">
              <a:xfrm>
                <a:off x="1038993" y="5781814"/>
                <a:ext cx="891330"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WC</a:t>
                </a:r>
              </a:p>
            </p:txBody>
          </p:sp>
          <p:sp>
            <p:nvSpPr>
              <p:cNvPr id="31" name="Rounded Rectangle 30"/>
              <p:cNvSpPr/>
              <p:nvPr/>
            </p:nvSpPr>
            <p:spPr bwMode="auto">
              <a:xfrm>
                <a:off x="2010784" y="5787435"/>
                <a:ext cx="82492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FS</a:t>
                </a:r>
              </a:p>
            </p:txBody>
          </p:sp>
          <p:sp>
            <p:nvSpPr>
              <p:cNvPr id="32" name="Rounded Rectangle 31"/>
              <p:cNvSpPr/>
              <p:nvPr/>
            </p:nvSpPr>
            <p:spPr bwMode="auto">
              <a:xfrm>
                <a:off x="2912901" y="5787435"/>
                <a:ext cx="82492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KZN</a:t>
                </a:r>
              </a:p>
            </p:txBody>
          </p:sp>
          <p:sp>
            <p:nvSpPr>
              <p:cNvPr id="33" name="Rounded Rectangle 32"/>
              <p:cNvSpPr/>
              <p:nvPr/>
            </p:nvSpPr>
            <p:spPr bwMode="auto">
              <a:xfrm>
                <a:off x="3795538" y="5787435"/>
                <a:ext cx="82492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MPU</a:t>
                </a:r>
              </a:p>
            </p:txBody>
          </p:sp>
          <p:sp>
            <p:nvSpPr>
              <p:cNvPr id="34" name="Rounded Rectangle 33"/>
              <p:cNvSpPr/>
              <p:nvPr/>
            </p:nvSpPr>
            <p:spPr bwMode="auto">
              <a:xfrm>
                <a:off x="4702296" y="5787435"/>
                <a:ext cx="908687"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LIMP</a:t>
                </a:r>
              </a:p>
              <a:p>
                <a:pPr marL="0" marR="0" indent="0"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smtClean="0">
                  <a:ln>
                    <a:noFill/>
                  </a:ln>
                  <a:effectLst/>
                  <a:ea typeface="ＭＳ Ｐゴシック" pitchFamily="34" charset="-128"/>
                  <a:cs typeface="Arial" charset="0"/>
                </a:endParaRPr>
              </a:p>
            </p:txBody>
          </p:sp>
          <p:sp>
            <p:nvSpPr>
              <p:cNvPr id="35" name="Rounded Rectangle 34"/>
              <p:cNvSpPr/>
              <p:nvPr/>
            </p:nvSpPr>
            <p:spPr bwMode="auto">
              <a:xfrm>
                <a:off x="5670335" y="5781814"/>
                <a:ext cx="82492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NC</a:t>
                </a:r>
              </a:p>
            </p:txBody>
          </p:sp>
          <p:sp>
            <p:nvSpPr>
              <p:cNvPr id="36" name="Rounded Rectangle 35"/>
              <p:cNvSpPr/>
              <p:nvPr/>
            </p:nvSpPr>
            <p:spPr bwMode="auto">
              <a:xfrm>
                <a:off x="6544978" y="5781814"/>
                <a:ext cx="855322"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GP</a:t>
                </a:r>
              </a:p>
              <a:p>
                <a:pPr marL="0" marR="0" indent="0"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smtClean="0">
                  <a:ln>
                    <a:noFill/>
                  </a:ln>
                  <a:effectLst/>
                  <a:ea typeface="ＭＳ Ｐゴシック" pitchFamily="34" charset="-128"/>
                  <a:cs typeface="Arial" charset="0"/>
                </a:endParaRPr>
              </a:p>
            </p:txBody>
          </p:sp>
          <p:sp>
            <p:nvSpPr>
              <p:cNvPr id="37" name="Rounded Rectangle 36"/>
              <p:cNvSpPr/>
              <p:nvPr/>
            </p:nvSpPr>
            <p:spPr bwMode="auto">
              <a:xfrm>
                <a:off x="7453667" y="5774445"/>
                <a:ext cx="874514" cy="312522"/>
              </a:xfrm>
              <a:prstGeom prst="roundRect">
                <a:avLst/>
              </a:prstGeom>
              <a:solidFill>
                <a:schemeClr val="accent5">
                  <a:lumMod val="75000"/>
                </a:schemeClr>
              </a:solidFill>
              <a:ln w="38100" cap="flat" cmpd="sng" algn="ctr">
                <a:solidFill>
                  <a:srgbClr val="006666"/>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defTabSz="914400" rtl="0" eaLnBrk="1" fontAlgn="base" latinLnBrk="0" hangingPunct="1">
                  <a:lnSpc>
                    <a:spcPct val="90000"/>
                  </a:lnSpc>
                  <a:spcBef>
                    <a:spcPct val="0"/>
                  </a:spcBef>
                  <a:spcAft>
                    <a:spcPct val="0"/>
                  </a:spcAft>
                  <a:buClrTx/>
                  <a:buSzTx/>
                  <a:buFontTx/>
                  <a:buNone/>
                  <a:tabLst/>
                </a:pPr>
                <a:r>
                  <a:rPr lang="en-US" sz="1800" b="0" dirty="0" smtClean="0">
                    <a:ea typeface="ＭＳ Ｐゴシック" pitchFamily="34" charset="-128"/>
                    <a:cs typeface="Arial" charset="0"/>
                  </a:rPr>
                  <a:t>NW</a:t>
                </a:r>
              </a:p>
              <a:p>
                <a:pPr marL="0" marR="0" indent="0"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smtClean="0">
                  <a:ln>
                    <a:noFill/>
                  </a:ln>
                  <a:effectLst/>
                  <a:ea typeface="ＭＳ Ｐゴシック" pitchFamily="34" charset="-128"/>
                  <a:cs typeface="Arial" charset="0"/>
                </a:endParaRPr>
              </a:p>
            </p:txBody>
          </p:sp>
        </p:grpSp>
      </p:grpSp>
    </p:spTree>
    <p:extLst>
      <p:ext uri="{BB962C8B-B14F-4D97-AF65-F5344CB8AC3E}">
        <p14:creationId xmlns:p14="http://schemas.microsoft.com/office/powerpoint/2010/main" val="1896872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38071</TotalTime>
  <Words>3071</Words>
  <Application>Microsoft Office PowerPoint</Application>
  <PresentationFormat>On-screen Show (4:3)</PresentationFormat>
  <Paragraphs>401</Paragraphs>
  <Slides>28</Slides>
  <Notes>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28</vt:i4>
      </vt:variant>
    </vt:vector>
  </HeadingPairs>
  <TitlesOfParts>
    <vt:vector size="42" baseType="lpstr">
      <vt:lpstr>ＭＳ Ｐゴシック</vt:lpstr>
      <vt:lpstr>ＭＳ Ｐゴシック</vt:lpstr>
      <vt:lpstr>Aharoni</vt:lpstr>
      <vt:lpstr>Arial</vt:lpstr>
      <vt:lpstr>Berlin Sans FB</vt:lpstr>
      <vt:lpstr>Berlin Sans FB Demi</vt:lpstr>
      <vt:lpstr>Calibri</vt:lpstr>
      <vt:lpstr>Courier New</vt:lpstr>
      <vt:lpstr>Monotype Corsiva</vt:lpstr>
      <vt:lpstr>Symbol</vt:lpstr>
      <vt:lpstr>Times New Roman</vt:lpstr>
      <vt:lpstr>Wingdings</vt:lpstr>
      <vt:lpstr>Custom Design</vt:lpstr>
      <vt:lpstr>1_Custom Design</vt:lpstr>
      <vt:lpstr>PowerPoint Presentation</vt:lpstr>
      <vt:lpstr>PowerPoint Presentation</vt:lpstr>
      <vt:lpstr>PowerPoint Presentation</vt:lpstr>
      <vt:lpstr>OUTPUT OF OVERSIGHT FUNCTION</vt:lpstr>
      <vt:lpstr>PowerPoint Presentation</vt:lpstr>
      <vt:lpstr>PowerPoint Presentation</vt:lpstr>
      <vt:lpstr>STRATEGIC OUTCOME ORIENTED GOALS</vt:lpstr>
      <vt:lpstr>STRATEGIC OUTCOME ORIENTED GOALS (2)</vt:lpstr>
      <vt:lpstr>HIGH LEVEL ORGANISATIONAL STRUCTURE </vt:lpstr>
      <vt:lpstr>OVERVIEW OF KEY 2016/17 ACHIEVEMENTS</vt:lpstr>
      <vt:lpstr>KEY 2016/17 ACHIEVEMENTS</vt:lpstr>
      <vt:lpstr>KEY 2016/17 ACHIEVEMENTS (2)</vt:lpstr>
      <vt:lpstr>KEY 2016/17 ACHIEVEMENTS (3)</vt:lpstr>
      <vt:lpstr>2017/18  ANNUAL PERFORMANCE PLAN (APP)</vt:lpstr>
      <vt:lpstr>2017/18  APP (2)</vt:lpstr>
      <vt:lpstr>2017/18  APP (3)</vt:lpstr>
      <vt:lpstr>2017/18  APP TARGETS (4) PROGRAMME 1: ADMINISTRATION </vt:lpstr>
      <vt:lpstr>2017/18  APP TARGETS (5) PROGRAMME 2: LMP</vt:lpstr>
      <vt:lpstr>2017/18  APP TARGETS (6) PROGRAMME 2: LMP</vt:lpstr>
      <vt:lpstr>2017/18  APP TARGETS (7) PROGRAMME 3: M&amp;E</vt:lpstr>
      <vt:lpstr>2017/18  APP TARGETS (8) PROGRAMME 4: IAC</vt:lpstr>
      <vt:lpstr>2017/18  APP TARGETS (9) PROGRAMME 4: IAC</vt:lpstr>
      <vt:lpstr>EXPENDITURE ESTIMATES PER ECONOMIC CLASSIFICATION</vt:lpstr>
      <vt:lpstr>EXPENDITURE ESTIMATES PER BUDGET PROGRAMME</vt:lpstr>
      <vt:lpstr>ALLOCATION PER ECONOMIC CLASSIFICATION</vt:lpstr>
      <vt:lpstr>PowerPoint Presentation</vt:lpstr>
      <vt:lpstr>PowerPoint Presentation</vt:lpstr>
      <vt:lpstr>PowerPoint Presentation</vt:lpstr>
    </vt:vector>
  </TitlesOfParts>
  <Company>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dc:creator>
  <cp:lastModifiedBy>Masixole Zibeko</cp:lastModifiedBy>
  <cp:revision>3492</cp:revision>
  <cp:lastPrinted>2017-04-25T10:36:30Z</cp:lastPrinted>
  <dcterms:created xsi:type="dcterms:W3CDTF">2007-09-12T07:11:06Z</dcterms:created>
  <dcterms:modified xsi:type="dcterms:W3CDTF">2017-04-26T09:52:03Z</dcterms:modified>
</cp:coreProperties>
</file>