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handoutMasterIdLst>
    <p:handoutMasterId r:id="rId29"/>
  </p:handoutMasterIdLst>
  <p:sldIdLst>
    <p:sldId id="403" r:id="rId2"/>
    <p:sldId id="404" r:id="rId3"/>
    <p:sldId id="258" r:id="rId4"/>
    <p:sldId id="397" r:id="rId5"/>
    <p:sldId id="437" r:id="rId6"/>
    <p:sldId id="449" r:id="rId7"/>
    <p:sldId id="450" r:id="rId8"/>
    <p:sldId id="451" r:id="rId9"/>
    <p:sldId id="386" r:id="rId10"/>
    <p:sldId id="379" r:id="rId11"/>
    <p:sldId id="381" r:id="rId12"/>
    <p:sldId id="402" r:id="rId13"/>
    <p:sldId id="389" r:id="rId14"/>
    <p:sldId id="340" r:id="rId15"/>
    <p:sldId id="439" r:id="rId16"/>
    <p:sldId id="391" r:id="rId17"/>
    <p:sldId id="396" r:id="rId18"/>
    <p:sldId id="346" r:id="rId19"/>
    <p:sldId id="358" r:id="rId20"/>
    <p:sldId id="359" r:id="rId21"/>
    <p:sldId id="360" r:id="rId22"/>
    <p:sldId id="361" r:id="rId23"/>
    <p:sldId id="440" r:id="rId24"/>
    <p:sldId id="362" r:id="rId25"/>
    <p:sldId id="395" r:id="rId26"/>
    <p:sldId id="442" r:id="rId27"/>
  </p:sldIdLst>
  <p:sldSz cx="9144000" cy="6858000" type="screen4x3"/>
  <p:notesSz cx="6797675" cy="9926638"/>
  <p:custDataLst>
    <p:tags r:id="rId30"/>
  </p:custDataLst>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008000"/>
    <a:srgbClr val="00CC00"/>
    <a:srgbClr val="000000"/>
    <a:srgbClr val="014B88"/>
    <a:srgbClr val="005B7F"/>
    <a:srgbClr val="E0B5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65" autoAdjust="0"/>
    <p:restoredTop sz="94684" autoAdjust="0"/>
  </p:normalViewPr>
  <p:slideViewPr>
    <p:cSldViewPr>
      <p:cViewPr varScale="1">
        <p:scale>
          <a:sx n="115" d="100"/>
          <a:sy n="115" d="100"/>
        </p:scale>
        <p:origin x="1572"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7" d="100"/>
          <a:sy n="47" d="100"/>
        </p:scale>
        <p:origin x="-2988"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65F9E72-9BBD-4825-8E4B-4237717B1217}" type="datetimeFigureOut">
              <a:rPr lang="en-GB" smtClean="0"/>
              <a:pPr/>
              <a:t>02/05/2017</a:t>
            </a:fld>
            <a:endParaRPr lang="en-GB"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72E1D12F-79AE-4FC4-9520-EF9EE279451E}" type="slidenum">
              <a:rPr lang="en-GB" smtClean="0"/>
              <a:pPr/>
              <a:t>‹#›</a:t>
            </a:fld>
            <a:endParaRPr lang="en-GB" dirty="0"/>
          </a:p>
        </p:txBody>
      </p:sp>
    </p:spTree>
    <p:extLst>
      <p:ext uri="{BB962C8B-B14F-4D97-AF65-F5344CB8AC3E}">
        <p14:creationId xmlns:p14="http://schemas.microsoft.com/office/powerpoint/2010/main" val="282222408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49155" name="Rectangle 3"/>
          <p:cNvSpPr>
            <a:spLocks noGrp="1" noChangeArrowheads="1"/>
          </p:cNvSpPr>
          <p:nvPr>
            <p:ph type="dt" idx="1"/>
          </p:nvPr>
        </p:nvSpPr>
        <p:spPr bwMode="auto">
          <a:xfrm>
            <a:off x="3849688"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1024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49157" name="Rectangle 5"/>
          <p:cNvSpPr>
            <a:spLocks noGrp="1" noChangeArrowheads="1"/>
          </p:cNvSpPr>
          <p:nvPr>
            <p:ph type="body" sz="quarter" idx="3"/>
          </p:nvPr>
        </p:nvSpPr>
        <p:spPr bwMode="auto">
          <a:xfrm>
            <a:off x="679450" y="4715710"/>
            <a:ext cx="5438775" cy="44665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9158" name="Rectangle 6"/>
          <p:cNvSpPr>
            <a:spLocks noGrp="1" noChangeArrowheads="1"/>
          </p:cNvSpPr>
          <p:nvPr>
            <p:ph type="ftr" sz="quarter" idx="4"/>
          </p:nvPr>
        </p:nvSpPr>
        <p:spPr bwMode="auto">
          <a:xfrm>
            <a:off x="0"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49159" name="Rectangle 7"/>
          <p:cNvSpPr>
            <a:spLocks noGrp="1" noChangeArrowheads="1"/>
          </p:cNvSpPr>
          <p:nvPr>
            <p:ph type="sldNum" sz="quarter" idx="5"/>
          </p:nvPr>
        </p:nvSpPr>
        <p:spPr bwMode="auto">
          <a:xfrm>
            <a:off x="3849688"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7A80BCC-AA80-4A3F-BF1A-0E0622194820}" type="slidenum">
              <a:rPr lang="en-US"/>
              <a:pPr>
                <a:defRPr/>
              </a:pPr>
              <a:t>‹#›</a:t>
            </a:fld>
            <a:endParaRPr lang="en-US" dirty="0"/>
          </a:p>
        </p:txBody>
      </p:sp>
    </p:spTree>
    <p:extLst>
      <p:ext uri="{BB962C8B-B14F-4D97-AF65-F5344CB8AC3E}">
        <p14:creationId xmlns:p14="http://schemas.microsoft.com/office/powerpoint/2010/main" val="125815585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21B704B6-DB40-4FEE-A156-4D9752316156}" type="slidenum">
              <a:rPr lang="en-US" smtClean="0"/>
              <a:pPr/>
              <a:t>1</a:t>
            </a:fld>
            <a:endParaRPr lang="en-US" dirty="0"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196B02F2-1C57-4004-8E97-4A0262655ECB}" type="slidenum">
              <a:rPr lang="en-US" smtClean="0"/>
              <a:pPr/>
              <a:t>2</a:t>
            </a:fld>
            <a:endParaRPr lang="en-US" dirty="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dirty="0" smtClean="0"/>
          </a:p>
        </p:txBody>
      </p:sp>
      <p:sp>
        <p:nvSpPr>
          <p:cNvPr id="5" name="Footer Placeholder 4"/>
          <p:cNvSpPr>
            <a:spLocks noGrp="1"/>
          </p:cNvSpPr>
          <p:nvPr>
            <p:ph type="ftr" sz="quarter" idx="10"/>
          </p:nvPr>
        </p:nvSpPr>
        <p:spPr/>
        <p:txBody>
          <a:bodyPr/>
          <a:lstStyle/>
          <a:p>
            <a:pPr>
              <a:defRPr/>
            </a:pP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en-US" dirty="0" smtClean="0"/>
          </a:p>
        </p:txBody>
      </p:sp>
      <p:sp>
        <p:nvSpPr>
          <p:cNvPr id="13316" name="Slide Number Placeholder 3"/>
          <p:cNvSpPr>
            <a:spLocks noGrp="1"/>
          </p:cNvSpPr>
          <p:nvPr>
            <p:ph type="sldNum" sz="quarter" idx="5"/>
          </p:nvPr>
        </p:nvSpPr>
        <p:spPr>
          <a:noFill/>
        </p:spPr>
        <p:txBody>
          <a:bodyPr/>
          <a:lstStyle/>
          <a:p>
            <a:fld id="{3B0E619D-9620-4D8E-8E84-CD95E0D82285}" type="slidenum">
              <a:rPr lang="en-US" smtClean="0"/>
              <a:pPr/>
              <a:t>3</a:t>
            </a:fld>
            <a:endParaRPr lang="en-US" dirty="0" smtClean="0"/>
          </a:p>
        </p:txBody>
      </p:sp>
      <p:sp>
        <p:nvSpPr>
          <p:cNvPr id="5" name="Footer Placeholder 4"/>
          <p:cNvSpPr>
            <a:spLocks noGrp="1"/>
          </p:cNvSpPr>
          <p:nvPr>
            <p:ph type="ftr" sz="quarter" idx="10"/>
          </p:nvPr>
        </p:nvSpPr>
        <p:spPr/>
        <p:txBody>
          <a:bodyPr/>
          <a:lstStyle/>
          <a:p>
            <a:pPr>
              <a:defRPr/>
            </a:pP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196B02F2-1C57-4004-8E97-4A0262655ECB}" type="slidenum">
              <a:rPr lang="en-US" smtClean="0"/>
              <a:pPr/>
              <a:t>6</a:t>
            </a:fld>
            <a:endParaRPr lang="en-US" dirty="0" smtClean="0"/>
          </a:p>
        </p:txBody>
      </p:sp>
      <p:sp>
        <p:nvSpPr>
          <p:cNvPr id="12291" name="Rectangle 2"/>
          <p:cNvSpPr>
            <a:spLocks noGrp="1" noRot="1" noChangeAspect="1" noChangeArrowheads="1" noTextEdit="1"/>
          </p:cNvSpPr>
          <p:nvPr>
            <p:ph type="sldImg"/>
          </p:nvPr>
        </p:nvSpPr>
        <p:spPr>
          <a:xfrm>
            <a:off x="917575" y="744538"/>
            <a:ext cx="4962525" cy="3722687"/>
          </a:xfrm>
          <a:prstGeom prst="rect">
            <a:avLst/>
          </a:prstGeom>
          <a:ln/>
        </p:spPr>
      </p:sp>
      <p:sp>
        <p:nvSpPr>
          <p:cNvPr id="12292" name="Rectangle 3"/>
          <p:cNvSpPr>
            <a:spLocks noGrp="1" noChangeArrowheads="1"/>
          </p:cNvSpPr>
          <p:nvPr>
            <p:ph type="body" idx="1"/>
          </p:nvPr>
        </p:nvSpPr>
        <p:spPr>
          <a:xfrm>
            <a:off x="679450" y="4715710"/>
            <a:ext cx="5438775" cy="4466511"/>
          </a:xfrm>
          <a:prstGeom prst="rect">
            <a:avLst/>
          </a:prstGeom>
          <a:noFill/>
          <a:ln/>
        </p:spPr>
        <p:txBody>
          <a:bodyPr/>
          <a:lstStyle/>
          <a:p>
            <a:pPr eaLnBrk="1" hangingPunct="1"/>
            <a:endParaRPr lang="en-US" dirty="0" smtClean="0"/>
          </a:p>
        </p:txBody>
      </p:sp>
    </p:spTree>
    <p:extLst>
      <p:ext uri="{BB962C8B-B14F-4D97-AF65-F5344CB8AC3E}">
        <p14:creationId xmlns:p14="http://schemas.microsoft.com/office/powerpoint/2010/main" val="3150078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196B02F2-1C57-4004-8E97-4A0262655ECB}" type="slidenum">
              <a:rPr lang="en-US" smtClean="0"/>
              <a:pPr/>
              <a:t>7</a:t>
            </a:fld>
            <a:endParaRPr lang="en-US" dirty="0" smtClean="0"/>
          </a:p>
        </p:txBody>
      </p:sp>
      <p:sp>
        <p:nvSpPr>
          <p:cNvPr id="12291" name="Rectangle 2"/>
          <p:cNvSpPr>
            <a:spLocks noGrp="1" noRot="1" noChangeAspect="1" noChangeArrowheads="1" noTextEdit="1"/>
          </p:cNvSpPr>
          <p:nvPr>
            <p:ph type="sldImg"/>
          </p:nvPr>
        </p:nvSpPr>
        <p:spPr>
          <a:xfrm>
            <a:off x="917575" y="744538"/>
            <a:ext cx="4962525" cy="3722687"/>
          </a:xfrm>
          <a:prstGeom prst="rect">
            <a:avLst/>
          </a:prstGeom>
          <a:ln/>
        </p:spPr>
      </p:sp>
      <p:sp>
        <p:nvSpPr>
          <p:cNvPr id="12292" name="Rectangle 3"/>
          <p:cNvSpPr>
            <a:spLocks noGrp="1" noChangeArrowheads="1"/>
          </p:cNvSpPr>
          <p:nvPr>
            <p:ph type="body" idx="1"/>
          </p:nvPr>
        </p:nvSpPr>
        <p:spPr>
          <a:xfrm>
            <a:off x="679450" y="4715710"/>
            <a:ext cx="5438775" cy="4466511"/>
          </a:xfrm>
          <a:prstGeom prst="rect">
            <a:avLst/>
          </a:prstGeom>
          <a:noFill/>
          <a:ln/>
        </p:spPr>
        <p:txBody>
          <a:bodyPr/>
          <a:lstStyle/>
          <a:p>
            <a:pPr eaLnBrk="1" hangingPunct="1"/>
            <a:endParaRPr lang="en-US" dirty="0" smtClean="0"/>
          </a:p>
        </p:txBody>
      </p:sp>
    </p:spTree>
    <p:extLst>
      <p:ext uri="{BB962C8B-B14F-4D97-AF65-F5344CB8AC3E}">
        <p14:creationId xmlns:p14="http://schemas.microsoft.com/office/powerpoint/2010/main" val="33613093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196B02F2-1C57-4004-8E97-4A0262655ECB}" type="slidenum">
              <a:rPr lang="en-US" smtClean="0"/>
              <a:pPr/>
              <a:t>8</a:t>
            </a:fld>
            <a:endParaRPr lang="en-US" dirty="0" smtClean="0"/>
          </a:p>
        </p:txBody>
      </p:sp>
      <p:sp>
        <p:nvSpPr>
          <p:cNvPr id="12291" name="Rectangle 2"/>
          <p:cNvSpPr>
            <a:spLocks noGrp="1" noRot="1" noChangeAspect="1" noChangeArrowheads="1" noTextEdit="1"/>
          </p:cNvSpPr>
          <p:nvPr>
            <p:ph type="sldImg"/>
          </p:nvPr>
        </p:nvSpPr>
        <p:spPr>
          <a:xfrm>
            <a:off x="917575" y="744538"/>
            <a:ext cx="4962525" cy="3722687"/>
          </a:xfrm>
          <a:prstGeom prst="rect">
            <a:avLst/>
          </a:prstGeom>
          <a:ln/>
        </p:spPr>
      </p:sp>
      <p:sp>
        <p:nvSpPr>
          <p:cNvPr id="12292" name="Rectangle 3"/>
          <p:cNvSpPr>
            <a:spLocks noGrp="1" noChangeArrowheads="1"/>
          </p:cNvSpPr>
          <p:nvPr>
            <p:ph type="body" idx="1"/>
          </p:nvPr>
        </p:nvSpPr>
        <p:spPr>
          <a:xfrm>
            <a:off x="679450" y="4715710"/>
            <a:ext cx="5438775" cy="4466511"/>
          </a:xfrm>
          <a:prstGeom prst="rect">
            <a:avLst/>
          </a:prstGeom>
          <a:noFill/>
          <a:ln/>
        </p:spPr>
        <p:txBody>
          <a:bodyPr/>
          <a:lstStyle/>
          <a:p>
            <a:pPr eaLnBrk="1" hangingPunct="1"/>
            <a:endParaRPr lang="en-US" dirty="0" smtClean="0"/>
          </a:p>
        </p:txBody>
      </p:sp>
    </p:spTree>
    <p:extLst>
      <p:ext uri="{BB962C8B-B14F-4D97-AF65-F5344CB8AC3E}">
        <p14:creationId xmlns:p14="http://schemas.microsoft.com/office/powerpoint/2010/main" val="696567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97A80BCC-AA80-4A3F-BF1A-0E0622194820}" type="slidenum">
              <a:rPr lang="en-US" smtClean="0"/>
              <a:pPr>
                <a:defRPr/>
              </a:pPr>
              <a:t>9</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97A80BCC-AA80-4A3F-BF1A-0E0622194820}" type="slidenum">
              <a:rPr lang="en-US" smtClean="0"/>
              <a:pPr>
                <a:defRPr/>
              </a:pPr>
              <a:t>10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480B36DB-F52E-4F94-AC3E-26F779C9B4DD}" type="slidenum">
              <a:rPr lang="en-GB"/>
              <a:pPr>
                <a:defRPr/>
              </a:pPr>
              <a:t>‹#›</a:t>
            </a:fld>
            <a:endParaRPr lang="en-GB" dirty="0"/>
          </a:p>
        </p:txBody>
      </p:sp>
    </p:spTree>
  </p:cSld>
  <p:clrMapOvr>
    <a:masterClrMapping/>
  </p:clrMapOvr>
  <p:transition spd="med">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3F643198-4847-49AF-833A-BECB58469538}" type="slidenum">
              <a:rPr lang="en-GB"/>
              <a:pPr>
                <a:defRPr/>
              </a:pPr>
              <a:t>‹#›</a:t>
            </a:fld>
            <a:endParaRPr lang="en-GB" dirty="0"/>
          </a:p>
        </p:txBody>
      </p:sp>
    </p:spTree>
  </p:cSld>
  <p:clrMapOvr>
    <a:masterClrMapping/>
  </p:clrMapOvr>
  <p:transition spd="med">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35688" y="274638"/>
            <a:ext cx="1892300" cy="53863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5526088" cy="53863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5D9F27A0-B9F4-4B15-B8DF-72454B488672}" type="slidenum">
              <a:rPr lang="en-GB"/>
              <a:pPr>
                <a:defRPr/>
              </a:pPr>
              <a:t>‹#›</a:t>
            </a:fld>
            <a:endParaRPr lang="en-GB" dirty="0"/>
          </a:p>
        </p:txBody>
      </p:sp>
    </p:spTree>
  </p:cSld>
  <p:clrMapOvr>
    <a:masterClrMapping/>
  </p:clrMapOvr>
  <p:transition spd="med">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004A4123-B742-41B5-A00B-CAA8A839D2A6}" type="slidenum">
              <a:rPr lang="en-GB"/>
              <a:pPr>
                <a:defRPr/>
              </a:pPr>
              <a:t>‹#›</a:t>
            </a:fld>
            <a:endParaRPr lang="en-GB" dirty="0"/>
          </a:p>
        </p:txBody>
      </p:sp>
    </p:spTree>
  </p:cSld>
  <p:clrMapOvr>
    <a:masterClrMapping/>
  </p:clrMapOvr>
  <p:transition spd="med">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FF96512F-A2C8-456B-8F24-2A28A55B2EB8}" type="slidenum">
              <a:rPr lang="en-GB"/>
              <a:pPr>
                <a:defRPr/>
              </a:pPr>
              <a:t>‹#›</a:t>
            </a:fld>
            <a:endParaRPr lang="en-GB" dirty="0"/>
          </a:p>
        </p:txBody>
      </p:sp>
    </p:spTree>
  </p:cSld>
  <p:clrMapOvr>
    <a:masterClrMapping/>
  </p:clrMapOvr>
  <p:transition spd="med">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3708400" cy="4060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318000" y="1600200"/>
            <a:ext cx="3709988" cy="4060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F7579D66-4BEF-44EC-A0BF-FE4DD066C38B}" type="slidenum">
              <a:rPr lang="en-GB"/>
              <a:pPr>
                <a:defRPr/>
              </a:pPr>
              <a:t>‹#›</a:t>
            </a:fld>
            <a:endParaRPr lang="en-GB" dirty="0"/>
          </a:p>
        </p:txBody>
      </p:sp>
    </p:spTree>
  </p:cSld>
  <p:clrMapOvr>
    <a:masterClrMapping/>
  </p:clrMapOvr>
  <p:transition spd="med">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fld id="{FB106CB0-35A1-41A2-970B-A11471C9FDBD}" type="slidenum">
              <a:rPr lang="en-GB"/>
              <a:pPr>
                <a:defRPr/>
              </a:pPr>
              <a:t>‹#›</a:t>
            </a:fld>
            <a:endParaRPr lang="en-GB" dirty="0"/>
          </a:p>
        </p:txBody>
      </p:sp>
    </p:spTree>
  </p:cSld>
  <p:clrMapOvr>
    <a:masterClrMapping/>
  </p:clrMapOvr>
  <p:transition spd="med">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fld id="{DE237795-1DEB-40F1-ABC1-E6DD752ECB74}" type="slidenum">
              <a:rPr lang="en-GB"/>
              <a:pPr>
                <a:defRPr/>
              </a:pPr>
              <a:t>‹#›</a:t>
            </a:fld>
            <a:endParaRPr lang="en-GB" dirty="0"/>
          </a:p>
        </p:txBody>
      </p:sp>
    </p:spTree>
  </p:cSld>
  <p:clrMapOvr>
    <a:masterClrMapping/>
  </p:clrMapOvr>
  <p:transition spd="med">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fld id="{3C0FAF1B-E6E8-49C1-920D-3AEFB6DD9402}" type="slidenum">
              <a:rPr lang="en-GB"/>
              <a:pPr>
                <a:defRPr/>
              </a:pPr>
              <a:t>‹#›</a:t>
            </a:fld>
            <a:endParaRPr lang="en-GB" dirty="0"/>
          </a:p>
        </p:txBody>
      </p:sp>
    </p:spTree>
  </p:cSld>
  <p:clrMapOvr>
    <a:masterClrMapping/>
  </p:clrMapOvr>
  <p:transition spd="med">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F01AD148-4957-4C37-9184-7EDEACFB22CF}" type="slidenum">
              <a:rPr lang="en-GB"/>
              <a:pPr>
                <a:defRPr/>
              </a:pPr>
              <a:t>‹#›</a:t>
            </a:fld>
            <a:endParaRPr lang="en-GB" dirty="0"/>
          </a:p>
        </p:txBody>
      </p:sp>
    </p:spTree>
  </p:cSld>
  <p:clrMapOvr>
    <a:masterClrMapping/>
  </p:clrMapOvr>
  <p:transition spd="med">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1EE8E7A7-7CEF-447D-A889-F3628E45A665}" type="slidenum">
              <a:rPr lang="en-GB"/>
              <a:pPr>
                <a:defRPr/>
              </a:pPr>
              <a:t>‹#›</a:t>
            </a:fld>
            <a:endParaRPr lang="en-GB" dirty="0"/>
          </a:p>
        </p:txBody>
      </p:sp>
    </p:spTree>
  </p:cSld>
  <p:clrMapOvr>
    <a:masterClrMapping/>
  </p:clrMapOvr>
  <p:transition spd="med">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1" descr="page 2 Con V1"/>
          <p:cNvPicPr>
            <a:picLocks noChangeAspect="1" noChangeArrowheads="1"/>
          </p:cNvPicPr>
          <p:nvPr/>
        </p:nvPicPr>
        <p:blipFill>
          <a:blip r:embed="rId13" cstate="print"/>
          <a:srcRect/>
          <a:stretch>
            <a:fillRect/>
          </a:stretch>
        </p:blipFill>
        <p:spPr bwMode="auto">
          <a:xfrm>
            <a:off x="0" y="0"/>
            <a:ext cx="9144000" cy="6856413"/>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7570788"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8" name="Rectangle 3"/>
          <p:cNvSpPr>
            <a:spLocks noGrp="1" noChangeArrowheads="1"/>
          </p:cNvSpPr>
          <p:nvPr>
            <p:ph type="body" idx="1"/>
          </p:nvPr>
        </p:nvSpPr>
        <p:spPr bwMode="auto">
          <a:xfrm>
            <a:off x="457200" y="1600200"/>
            <a:ext cx="7570788" cy="4060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 name="Rectangle 4"/>
          <p:cNvSpPr>
            <a:spLocks noGrp="1" noChangeArrowheads="1"/>
          </p:cNvSpPr>
          <p:nvPr>
            <p:ph type="dt" sz="half" idx="2"/>
          </p:nvPr>
        </p:nvSpPr>
        <p:spPr bwMode="auto">
          <a:xfrm>
            <a:off x="1763713"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defRPr>
            </a:lvl1pPr>
          </a:lstStyle>
          <a:p>
            <a:pPr>
              <a:defRPr/>
            </a:pPr>
            <a:endParaRPr lang="en-GB" dirty="0"/>
          </a:p>
        </p:txBody>
      </p:sp>
      <p:sp>
        <p:nvSpPr>
          <p:cNvPr id="1029" name="Rectangle 5"/>
          <p:cNvSpPr>
            <a:spLocks noGrp="1" noChangeArrowheads="1"/>
          </p:cNvSpPr>
          <p:nvPr>
            <p:ph type="ftr" sz="quarter" idx="3"/>
          </p:nvPr>
        </p:nvSpPr>
        <p:spPr bwMode="auto">
          <a:xfrm>
            <a:off x="4067175" y="6245225"/>
            <a:ext cx="390366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1"/>
                </a:solidFill>
              </a:defRPr>
            </a:lvl1pPr>
          </a:lstStyle>
          <a:p>
            <a:pPr>
              <a:defRPr/>
            </a:pPr>
            <a:endParaRPr lang="en-GB" dirty="0"/>
          </a:p>
        </p:txBody>
      </p:sp>
      <p:sp>
        <p:nvSpPr>
          <p:cNvPr id="1030" name="Rectangle 6"/>
          <p:cNvSpPr>
            <a:spLocks noGrp="1" noChangeArrowheads="1"/>
          </p:cNvSpPr>
          <p:nvPr>
            <p:ph type="sldNum" sz="quarter" idx="4"/>
          </p:nvPr>
        </p:nvSpPr>
        <p:spPr bwMode="auto">
          <a:xfrm>
            <a:off x="8172450" y="6245225"/>
            <a:ext cx="838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a:defRPr/>
            </a:pPr>
            <a:fld id="{F4682F68-D9DC-4602-9E7F-21D414F64D1D}"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edge/>
  </p:transition>
  <p:hf hdr="0" ftr="0" dt="0"/>
  <p:txStyles>
    <p:titleStyle>
      <a:lvl1pPr algn="ctr" rtl="0" eaLnBrk="0" fontAlgn="base" hangingPunct="0">
        <a:spcBef>
          <a:spcPct val="0"/>
        </a:spcBef>
        <a:spcAft>
          <a:spcPct val="0"/>
        </a:spcAft>
        <a:defRPr sz="4400">
          <a:solidFill>
            <a:srgbClr val="014B88"/>
          </a:solidFill>
          <a:latin typeface="+mj-lt"/>
          <a:ea typeface="+mj-ea"/>
          <a:cs typeface="+mj-cs"/>
        </a:defRPr>
      </a:lvl1pPr>
      <a:lvl2pPr algn="ctr" rtl="0" eaLnBrk="0" fontAlgn="base" hangingPunct="0">
        <a:spcBef>
          <a:spcPct val="0"/>
        </a:spcBef>
        <a:spcAft>
          <a:spcPct val="0"/>
        </a:spcAft>
        <a:defRPr sz="4400">
          <a:solidFill>
            <a:srgbClr val="014B88"/>
          </a:solidFill>
          <a:latin typeface="Arial" charset="0"/>
        </a:defRPr>
      </a:lvl2pPr>
      <a:lvl3pPr algn="ctr" rtl="0" eaLnBrk="0" fontAlgn="base" hangingPunct="0">
        <a:spcBef>
          <a:spcPct val="0"/>
        </a:spcBef>
        <a:spcAft>
          <a:spcPct val="0"/>
        </a:spcAft>
        <a:defRPr sz="4400">
          <a:solidFill>
            <a:srgbClr val="014B88"/>
          </a:solidFill>
          <a:latin typeface="Arial" charset="0"/>
        </a:defRPr>
      </a:lvl3pPr>
      <a:lvl4pPr algn="ctr" rtl="0" eaLnBrk="0" fontAlgn="base" hangingPunct="0">
        <a:spcBef>
          <a:spcPct val="0"/>
        </a:spcBef>
        <a:spcAft>
          <a:spcPct val="0"/>
        </a:spcAft>
        <a:defRPr sz="4400">
          <a:solidFill>
            <a:srgbClr val="014B88"/>
          </a:solidFill>
          <a:latin typeface="Arial" charset="0"/>
        </a:defRPr>
      </a:lvl4pPr>
      <a:lvl5pPr algn="ctr" rtl="0" eaLnBrk="0" fontAlgn="base" hangingPunct="0">
        <a:spcBef>
          <a:spcPct val="0"/>
        </a:spcBef>
        <a:spcAft>
          <a:spcPct val="0"/>
        </a:spcAft>
        <a:defRPr sz="4400">
          <a:solidFill>
            <a:srgbClr val="014B88"/>
          </a:solidFill>
          <a:latin typeface="Arial" charset="0"/>
        </a:defRPr>
      </a:lvl5pPr>
      <a:lvl6pPr marL="457200" algn="ctr" rtl="0" fontAlgn="base">
        <a:spcBef>
          <a:spcPct val="0"/>
        </a:spcBef>
        <a:spcAft>
          <a:spcPct val="0"/>
        </a:spcAft>
        <a:defRPr sz="4400">
          <a:solidFill>
            <a:srgbClr val="014B88"/>
          </a:solidFill>
          <a:latin typeface="Arial" charset="0"/>
        </a:defRPr>
      </a:lvl6pPr>
      <a:lvl7pPr marL="914400" algn="ctr" rtl="0" fontAlgn="base">
        <a:spcBef>
          <a:spcPct val="0"/>
        </a:spcBef>
        <a:spcAft>
          <a:spcPct val="0"/>
        </a:spcAft>
        <a:defRPr sz="4400">
          <a:solidFill>
            <a:srgbClr val="014B88"/>
          </a:solidFill>
          <a:latin typeface="Arial" charset="0"/>
        </a:defRPr>
      </a:lvl7pPr>
      <a:lvl8pPr marL="1371600" algn="ctr" rtl="0" fontAlgn="base">
        <a:spcBef>
          <a:spcPct val="0"/>
        </a:spcBef>
        <a:spcAft>
          <a:spcPct val="0"/>
        </a:spcAft>
        <a:defRPr sz="4400">
          <a:solidFill>
            <a:srgbClr val="014B88"/>
          </a:solidFill>
          <a:latin typeface="Arial" charset="0"/>
        </a:defRPr>
      </a:lvl8pPr>
      <a:lvl9pPr marL="1828800" algn="ctr" rtl="0" fontAlgn="base">
        <a:spcBef>
          <a:spcPct val="0"/>
        </a:spcBef>
        <a:spcAft>
          <a:spcPct val="0"/>
        </a:spcAft>
        <a:defRPr sz="4400">
          <a:solidFill>
            <a:srgbClr val="014B88"/>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_ftn1"/><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age 1 Con V1"/>
          <p:cNvPicPr>
            <a:picLocks noChangeAspect="1" noChangeArrowheads="1"/>
          </p:cNvPicPr>
          <p:nvPr/>
        </p:nvPicPr>
        <p:blipFill>
          <a:blip r:embed="rId3" cstate="print"/>
          <a:srcRect/>
          <a:stretch>
            <a:fillRect/>
          </a:stretch>
        </p:blipFill>
        <p:spPr bwMode="auto">
          <a:xfrm>
            <a:off x="0" y="0"/>
            <a:ext cx="9144000" cy="6856413"/>
          </a:xfrm>
          <a:prstGeom prst="rect">
            <a:avLst/>
          </a:prstGeom>
          <a:noFill/>
          <a:ln w="9525">
            <a:noFill/>
            <a:miter lim="800000"/>
            <a:headEnd/>
            <a:tailEnd/>
          </a:ln>
        </p:spPr>
      </p:pic>
      <p:sp>
        <p:nvSpPr>
          <p:cNvPr id="2051" name="Rectangle 2"/>
          <p:cNvSpPr>
            <a:spLocks noGrp="1" noChangeArrowheads="1"/>
          </p:cNvSpPr>
          <p:nvPr>
            <p:ph type="ctrTitle"/>
          </p:nvPr>
        </p:nvSpPr>
        <p:spPr>
          <a:xfrm>
            <a:off x="0" y="1"/>
            <a:ext cx="9144000" cy="857231"/>
          </a:xfrm>
        </p:spPr>
        <p:style>
          <a:lnRef idx="0">
            <a:schemeClr val="accent2"/>
          </a:lnRef>
          <a:fillRef idx="3">
            <a:schemeClr val="accent2"/>
          </a:fillRef>
          <a:effectRef idx="3">
            <a:schemeClr val="accent2"/>
          </a:effectRef>
          <a:fontRef idx="minor">
            <a:schemeClr val="lt1"/>
          </a:fontRef>
        </p:style>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200" b="1" dirty="0" smtClean="0"/>
              <a:t>NACI 2017/18 ANNUAL PERFORMANCE PLAN</a:t>
            </a:r>
            <a:endParaRPr lang="en-GB" sz="3200" b="1" dirty="0" smtClean="0">
              <a:solidFill>
                <a:schemeClr val="bg1"/>
              </a:solidFill>
              <a:latin typeface="Gill Sans MT" pitchFamily="34" charset="0"/>
              <a:ea typeface="AR PL ShanHeiSun Uni" charset="0"/>
              <a:cs typeface="AR PL ShanHeiSun Uni" charset="0"/>
            </a:endParaRPr>
          </a:p>
        </p:txBody>
      </p:sp>
      <p:sp>
        <p:nvSpPr>
          <p:cNvPr id="2052" name="Rectangle 3"/>
          <p:cNvSpPr>
            <a:spLocks noGrp="1" noChangeArrowheads="1"/>
          </p:cNvSpPr>
          <p:nvPr>
            <p:ph type="subTitle" idx="1"/>
          </p:nvPr>
        </p:nvSpPr>
        <p:spPr>
          <a:xfrm>
            <a:off x="1571625" y="2357438"/>
            <a:ext cx="4071938" cy="1500187"/>
          </a:xfrm>
        </p:spPr>
        <p:txBody>
          <a:bodyPr/>
          <a:lstStyle/>
          <a:p>
            <a:pPr eaLnBrk="1" hangingPunct="1">
              <a:lnSpc>
                <a:spcPct val="80000"/>
              </a:lnSpc>
            </a:pPr>
            <a:endParaRPr lang="en-GB" sz="2800" dirty="0" smtClean="0">
              <a:latin typeface="Garamond" pitchFamily="18" charset="0"/>
            </a:endParaRPr>
          </a:p>
          <a:p>
            <a:pPr algn="l" eaLnBrk="1" hangingPunct="1">
              <a:lnSpc>
                <a:spcPct val="80000"/>
              </a:lnSpc>
            </a:pPr>
            <a:endParaRPr lang="en-GB" dirty="0" smtClean="0">
              <a:latin typeface="Arial Narrow" pitchFamily="34" charset="0"/>
            </a:endParaRPr>
          </a:p>
          <a:p>
            <a:pPr algn="l" eaLnBrk="1" hangingPunct="1">
              <a:lnSpc>
                <a:spcPct val="80000"/>
              </a:lnSpc>
            </a:pPr>
            <a:endParaRPr lang="en-GB" sz="2400" dirty="0" smtClean="0">
              <a:latin typeface="Arial Narrow" pitchFamily="34" charset="0"/>
            </a:endParaRPr>
          </a:p>
        </p:txBody>
      </p:sp>
      <p:sp>
        <p:nvSpPr>
          <p:cNvPr id="2053" name="Rectangle 2"/>
          <p:cNvSpPr txBox="1">
            <a:spLocks noChangeArrowheads="1"/>
          </p:cNvSpPr>
          <p:nvPr/>
        </p:nvSpPr>
        <p:spPr bwMode="auto">
          <a:xfrm>
            <a:off x="214282" y="928670"/>
            <a:ext cx="8715436" cy="4228522"/>
          </a:xfrm>
          <a:prstGeom prst="rect">
            <a:avLst/>
          </a:prstGeom>
          <a:noFill/>
          <a:ln w="9525">
            <a:noFill/>
            <a:miter lim="800000"/>
            <a:headEnd/>
            <a:tailEnd/>
          </a:ln>
        </p:spPr>
        <p:txBody>
          <a:bodyPr anchor="ctr"/>
          <a:lstStyle/>
          <a:p>
            <a:pPr algn="r">
              <a:lnSpc>
                <a:spcPct val="80000"/>
              </a:lnSpc>
            </a:pPr>
            <a:r>
              <a:rPr lang="en-US" sz="2800" b="1" dirty="0" smtClean="0">
                <a:latin typeface="Gill Sans MT" pitchFamily="34" charset="0"/>
              </a:rPr>
              <a:t>Presentation to the Parliament Portfolio Committee on Science and Technology</a:t>
            </a:r>
          </a:p>
          <a:p>
            <a:pPr algn="r">
              <a:lnSpc>
                <a:spcPct val="80000"/>
              </a:lnSpc>
            </a:pPr>
            <a:endParaRPr lang="en-US" sz="2800" b="1" dirty="0" smtClean="0">
              <a:latin typeface="Gill Sans MT" pitchFamily="34" charset="0"/>
            </a:endParaRPr>
          </a:p>
          <a:p>
            <a:pPr algn="r">
              <a:lnSpc>
                <a:spcPct val="80000"/>
              </a:lnSpc>
            </a:pPr>
            <a:r>
              <a:rPr lang="en-US" sz="2800" b="1" dirty="0" smtClean="0">
                <a:latin typeface="Gill Sans MT" pitchFamily="34" charset="0"/>
              </a:rPr>
              <a:t>Presenter:</a:t>
            </a:r>
          </a:p>
          <a:p>
            <a:pPr algn="r">
              <a:lnSpc>
                <a:spcPct val="80000"/>
              </a:lnSpc>
            </a:pPr>
            <a:endParaRPr lang="en-US" sz="2800" b="1" dirty="0" smtClean="0">
              <a:latin typeface="Gill Sans MT" pitchFamily="34" charset="0"/>
            </a:endParaRPr>
          </a:p>
          <a:p>
            <a:pPr lvl="1" algn="r">
              <a:lnSpc>
                <a:spcPct val="80000"/>
              </a:lnSpc>
            </a:pPr>
            <a:r>
              <a:rPr lang="en-US" sz="2800" b="1" dirty="0" smtClean="0">
                <a:latin typeface="Gill Sans MT" pitchFamily="34" charset="0"/>
              </a:rPr>
              <a:t>Mlungisi Cele</a:t>
            </a:r>
          </a:p>
          <a:p>
            <a:pPr lvl="1" algn="r">
              <a:lnSpc>
                <a:spcPct val="80000"/>
              </a:lnSpc>
            </a:pPr>
            <a:endParaRPr lang="en-US" sz="2800" b="1" dirty="0" smtClean="0">
              <a:latin typeface="Gill Sans MT" pitchFamily="34" charset="0"/>
            </a:endParaRPr>
          </a:p>
          <a:p>
            <a:pPr lvl="1" algn="r">
              <a:lnSpc>
                <a:spcPct val="80000"/>
              </a:lnSpc>
            </a:pPr>
            <a:r>
              <a:rPr lang="en-US" sz="2800" b="1" dirty="0" smtClean="0">
                <a:latin typeface="Gill Sans MT" pitchFamily="34" charset="0"/>
              </a:rPr>
              <a:t>    3 May 2017	</a:t>
            </a:r>
          </a:p>
          <a:p>
            <a:pPr algn="r">
              <a:lnSpc>
                <a:spcPct val="80000"/>
              </a:lnSpc>
            </a:pPr>
            <a:r>
              <a:rPr lang="en-US" sz="2800" b="1" dirty="0" smtClean="0">
                <a:latin typeface="Gill Sans MT" pitchFamily="34" charset="0"/>
              </a:rPr>
              <a:t>	</a:t>
            </a:r>
          </a:p>
          <a:p>
            <a:pPr algn="r">
              <a:lnSpc>
                <a:spcPct val="80000"/>
              </a:lnSpc>
            </a:pPr>
            <a:endParaRPr lang="en-US" sz="2800" b="1" dirty="0" smtClean="0">
              <a:latin typeface="Gill Sans MT" pitchFamily="34" charset="0"/>
            </a:endParaRPr>
          </a:p>
          <a:p>
            <a:pPr algn="r">
              <a:lnSpc>
                <a:spcPct val="80000"/>
              </a:lnSpc>
            </a:pPr>
            <a:endParaRPr lang="en-GB" sz="2800" b="1" dirty="0">
              <a:latin typeface="Footlight MT Light" pitchFamily="18" charset="0"/>
            </a:endParaRPr>
          </a:p>
        </p:txBody>
      </p:sp>
    </p:spTree>
  </p:cSld>
  <p:clrMapOvr>
    <a:masterClrMapping/>
  </p:clrMapOvr>
  <p:transition spd="med">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20688"/>
            <a:ext cx="8172400" cy="5256584"/>
          </a:xfrm>
        </p:spPr>
        <p:txBody>
          <a:bodyPr/>
          <a:lstStyle/>
          <a:p>
            <a:r>
              <a:rPr lang="en-ZA" sz="2800" b="1" dirty="0" smtClean="0">
                <a:solidFill>
                  <a:schemeClr val="accent4">
                    <a:lumMod val="95000"/>
                    <a:lumOff val="5000"/>
                  </a:schemeClr>
                </a:solidFill>
                <a:latin typeface="Gill Sans MT" pitchFamily="34" charset="0"/>
              </a:rPr>
              <a:t>To contribute to the building of NSI monitoring, evaluation and learning capability in order to assess the health of the NSI and its contribution to sustainable and inclusive development. </a:t>
            </a:r>
          </a:p>
          <a:p>
            <a:pPr marL="914400" lvl="1" indent="-514350">
              <a:buFont typeface="Wingdings" pitchFamily="2" charset="2"/>
              <a:buChar char="q"/>
            </a:pPr>
            <a:r>
              <a:rPr lang="en-ZA" sz="2400" dirty="0" smtClean="0">
                <a:solidFill>
                  <a:srgbClr val="FF0000"/>
                </a:solidFill>
                <a:latin typeface="Gill Sans MT" pitchFamily="34" charset="0"/>
              </a:rPr>
              <a:t>Collaborating with NSI actors in reviewing adequacy, robustness and relevance of </a:t>
            </a:r>
            <a:r>
              <a:rPr lang="en-ZA" sz="2400" dirty="0">
                <a:solidFill>
                  <a:srgbClr val="FF0000"/>
                </a:solidFill>
                <a:latin typeface="Gill Sans MT" pitchFamily="34" charset="0"/>
              </a:rPr>
              <a:t>existing STI indicators: </a:t>
            </a:r>
          </a:p>
          <a:p>
            <a:pPr marL="1771650" lvl="3" indent="-514350">
              <a:buFont typeface="Wingdings" pitchFamily="2" charset="2"/>
              <a:buChar char="q"/>
            </a:pPr>
            <a:r>
              <a:rPr lang="en-ZA" sz="2400" dirty="0">
                <a:solidFill>
                  <a:srgbClr val="FF0000"/>
                </a:solidFill>
                <a:latin typeface="Gill Sans MT" pitchFamily="34" charset="0"/>
              </a:rPr>
              <a:t> outcome and impact indicators </a:t>
            </a:r>
          </a:p>
          <a:p>
            <a:pPr marL="1771650" lvl="3" indent="-514350">
              <a:buFont typeface="Wingdings" pitchFamily="2" charset="2"/>
              <a:buChar char="q"/>
            </a:pPr>
            <a:r>
              <a:rPr lang="en-ZA" sz="2400" dirty="0">
                <a:solidFill>
                  <a:srgbClr val="FF0000"/>
                </a:solidFill>
                <a:latin typeface="Gill Sans MT" pitchFamily="34" charset="0"/>
              </a:rPr>
              <a:t>STI for inclusive development, well-ness and wellbeing </a:t>
            </a:r>
          </a:p>
          <a:p>
            <a:pPr marL="914400" lvl="1" indent="-514350">
              <a:buFont typeface="Wingdings" pitchFamily="2" charset="2"/>
              <a:buChar char="q"/>
            </a:pPr>
            <a:r>
              <a:rPr lang="en-ZA" dirty="0" smtClean="0">
                <a:solidFill>
                  <a:srgbClr val="FF0000"/>
                </a:solidFill>
                <a:latin typeface="Gill Sans MT" pitchFamily="34" charset="0"/>
              </a:rPr>
              <a:t>In</a:t>
            </a:r>
            <a:r>
              <a:rPr lang="en-ZA" sz="2400" dirty="0" smtClean="0">
                <a:solidFill>
                  <a:srgbClr val="FF0000"/>
                </a:solidFill>
                <a:latin typeface="Gill Sans MT" pitchFamily="34" charset="0"/>
              </a:rPr>
              <a:t>novation Scorecard Framework &amp; indicators Booklet. </a:t>
            </a:r>
            <a:endParaRPr lang="en-ZA" sz="2400" dirty="0">
              <a:solidFill>
                <a:srgbClr val="FF0000"/>
              </a:solidFill>
              <a:latin typeface="Gill Sans MT" pitchFamily="34" charset="0"/>
            </a:endParaRPr>
          </a:p>
          <a:p>
            <a:pPr lvl="1">
              <a:buNone/>
            </a:pPr>
            <a:endParaRPr lang="en-GB" sz="2000" dirty="0" smtClean="0">
              <a:solidFill>
                <a:srgbClr val="C00000"/>
              </a:solidFill>
              <a:latin typeface="Gill Sans MT" pitchFamily="34" charset="0"/>
            </a:endParaRPr>
          </a:p>
          <a:p>
            <a:pPr>
              <a:buNone/>
            </a:pPr>
            <a:endParaRPr lang="en-ZA" sz="2000" dirty="0" smtClean="0">
              <a:solidFill>
                <a:schemeClr val="accent4">
                  <a:lumMod val="95000"/>
                  <a:lumOff val="5000"/>
                </a:schemeClr>
              </a:solidFill>
              <a:latin typeface="Gill Sans MT" pitchFamily="34" charset="0"/>
            </a:endParaRPr>
          </a:p>
          <a:p>
            <a:pPr>
              <a:buNone/>
            </a:pPr>
            <a:r>
              <a:rPr lang="en-ZA" sz="2000" dirty="0" smtClean="0">
                <a:solidFill>
                  <a:schemeClr val="accent4">
                    <a:lumMod val="95000"/>
                    <a:lumOff val="5000"/>
                  </a:schemeClr>
                </a:solidFill>
                <a:latin typeface="Gill Sans MT" pitchFamily="34" charset="0"/>
              </a:rPr>
              <a:t> </a:t>
            </a:r>
          </a:p>
          <a:p>
            <a:pPr>
              <a:buNone/>
            </a:pPr>
            <a:endParaRPr lang="en-ZA" sz="2400" dirty="0" smtClean="0"/>
          </a:p>
        </p:txBody>
      </p:sp>
      <p:sp>
        <p:nvSpPr>
          <p:cNvPr id="4" name="Title 1"/>
          <p:cNvSpPr>
            <a:spLocks noGrp="1"/>
          </p:cNvSpPr>
          <p:nvPr>
            <p:ph type="title"/>
          </p:nvPr>
        </p:nvSpPr>
        <p:spPr>
          <a:xfrm>
            <a:off x="0" y="-171400"/>
            <a:ext cx="9144000" cy="792088"/>
          </a:xfrm>
          <a:solidFill>
            <a:schemeClr val="accent2"/>
          </a:solidFill>
        </p:spPr>
        <p:txBody>
          <a:bodyPr/>
          <a:lstStyle/>
          <a:p>
            <a:r>
              <a:rPr lang="en-US" sz="3200" b="1" dirty="0" smtClean="0">
                <a:solidFill>
                  <a:schemeClr val="bg1"/>
                </a:solidFill>
                <a:latin typeface="Gill Sans MT" pitchFamily="34" charset="0"/>
              </a:rPr>
              <a:t>Strategic Outcome-Oriented Goal (2)</a:t>
            </a:r>
            <a:endParaRPr lang="en-GB" sz="3200" b="1" dirty="0">
              <a:solidFill>
                <a:schemeClr val="bg1"/>
              </a:solidFill>
              <a:latin typeface="Gill Sans MT" pitchFamily="34" charset="0"/>
            </a:endParaRPr>
          </a:p>
        </p:txBody>
      </p:sp>
      <p:sp>
        <p:nvSpPr>
          <p:cNvPr id="6" name="Slide Number Placeholder 5"/>
          <p:cNvSpPr>
            <a:spLocks noGrp="1"/>
          </p:cNvSpPr>
          <p:nvPr>
            <p:ph type="sldNum" sz="quarter" idx="12"/>
          </p:nvPr>
        </p:nvSpPr>
        <p:spPr/>
        <p:txBody>
          <a:bodyPr/>
          <a:lstStyle/>
          <a:p>
            <a:pPr>
              <a:defRPr/>
            </a:pPr>
            <a:fld id="{CDD856B2-51DB-44B2-B951-5B8F283CC1C9}" type="slidenum">
              <a:rPr lang="en-GB" smtClean="0"/>
              <a:pPr>
                <a:defRPr/>
              </a:pPr>
              <a:t>10</a:t>
            </a:fld>
            <a:endParaRPr lang="en-GB" dirty="0"/>
          </a:p>
        </p:txBody>
      </p:sp>
    </p:spTree>
  </p:cSld>
  <p:clrMapOvr>
    <a:masterClrMapping/>
  </p:clrMapOvr>
  <p:transition spd="med">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20688"/>
            <a:ext cx="8172400" cy="5256584"/>
          </a:xfrm>
        </p:spPr>
        <p:txBody>
          <a:bodyPr/>
          <a:lstStyle/>
          <a:p>
            <a:r>
              <a:rPr lang="en-ZA" sz="2800" b="1" dirty="0" smtClean="0">
                <a:latin typeface="Gill Sans MT" pitchFamily="34" charset="0"/>
              </a:rPr>
              <a:t>To contribute to the building of a well-coordinated, responsive and effective NSI. </a:t>
            </a:r>
            <a:endParaRPr lang="en-US" sz="2800" b="1" dirty="0" smtClean="0">
              <a:latin typeface="Gill Sans MT" pitchFamily="34" charset="0"/>
            </a:endParaRPr>
          </a:p>
          <a:p>
            <a:pPr lvl="1"/>
            <a:r>
              <a:rPr lang="en-ZA" dirty="0" smtClean="0">
                <a:solidFill>
                  <a:srgbClr val="C00000"/>
                </a:solidFill>
                <a:latin typeface="Gill Sans MT" pitchFamily="34" charset="0"/>
              </a:rPr>
              <a:t>Systematic approach to answer long-standing STI policy questions of governance (coordination, prioritisation, financing, size and shape) and role and contribution of STI to socio-economic development.</a:t>
            </a:r>
          </a:p>
          <a:p>
            <a:pPr marL="914400" lvl="1" indent="-514350"/>
            <a:r>
              <a:rPr lang="en-ZA" dirty="0" smtClean="0">
                <a:solidFill>
                  <a:srgbClr val="FF0000"/>
                </a:solidFill>
                <a:latin typeface="Gill Sans MT" pitchFamily="34" charset="0"/>
              </a:rPr>
              <a:t>Creating a better ecosystem (regulation, public-private partnerships, mobility between public-private-academia, public procurement, access to market and so forth); role of private sector; .</a:t>
            </a:r>
          </a:p>
          <a:p>
            <a:pPr lvl="1"/>
            <a:endParaRPr lang="en-ZA" dirty="0" smtClean="0">
              <a:solidFill>
                <a:srgbClr val="C00000"/>
              </a:solidFill>
              <a:latin typeface="Gill Sans MT" pitchFamily="34" charset="0"/>
            </a:endParaRPr>
          </a:p>
        </p:txBody>
      </p:sp>
      <p:sp>
        <p:nvSpPr>
          <p:cNvPr id="4" name="Title 1"/>
          <p:cNvSpPr>
            <a:spLocks noGrp="1"/>
          </p:cNvSpPr>
          <p:nvPr>
            <p:ph type="title"/>
          </p:nvPr>
        </p:nvSpPr>
        <p:spPr>
          <a:xfrm>
            <a:off x="0" y="-171400"/>
            <a:ext cx="9144000" cy="792088"/>
          </a:xfrm>
          <a:solidFill>
            <a:schemeClr val="accent2"/>
          </a:solidFill>
        </p:spPr>
        <p:txBody>
          <a:bodyPr/>
          <a:lstStyle/>
          <a:p>
            <a:r>
              <a:rPr lang="en-US" sz="3200" b="1" dirty="0" smtClean="0">
                <a:solidFill>
                  <a:schemeClr val="bg1"/>
                </a:solidFill>
                <a:latin typeface="Gill Sans MT" pitchFamily="34" charset="0"/>
              </a:rPr>
              <a:t>Strategic Outcome-Oriented Goals (3)</a:t>
            </a:r>
            <a:endParaRPr lang="en-GB" sz="3200" b="1" dirty="0">
              <a:solidFill>
                <a:schemeClr val="bg1"/>
              </a:solidFill>
              <a:latin typeface="Gill Sans MT" pitchFamily="34" charset="0"/>
            </a:endParaRPr>
          </a:p>
        </p:txBody>
      </p:sp>
      <p:sp>
        <p:nvSpPr>
          <p:cNvPr id="6" name="Slide Number Placeholder 5"/>
          <p:cNvSpPr>
            <a:spLocks noGrp="1"/>
          </p:cNvSpPr>
          <p:nvPr>
            <p:ph type="sldNum" sz="quarter" idx="12"/>
          </p:nvPr>
        </p:nvSpPr>
        <p:spPr/>
        <p:txBody>
          <a:bodyPr/>
          <a:lstStyle/>
          <a:p>
            <a:pPr>
              <a:defRPr/>
            </a:pPr>
            <a:fld id="{CDD856B2-51DB-44B2-B951-5B8F283CC1C9}" type="slidenum">
              <a:rPr lang="en-GB" smtClean="0"/>
              <a:pPr>
                <a:defRPr/>
              </a:pPr>
              <a:t>11</a:t>
            </a:fld>
            <a:endParaRPr lang="en-GB" dirty="0"/>
          </a:p>
        </p:txBody>
      </p:sp>
    </p:spTree>
  </p:cSld>
  <p:clrMapOvr>
    <a:masterClrMapping/>
  </p:clrMapOvr>
  <p:transition spd="med">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20688"/>
            <a:ext cx="8172400" cy="5256584"/>
          </a:xfrm>
        </p:spPr>
        <p:txBody>
          <a:bodyPr/>
          <a:lstStyle/>
          <a:p>
            <a:r>
              <a:rPr lang="en-ZA" sz="2800" b="1" dirty="0" smtClean="0">
                <a:latin typeface="Gill Sans MT" pitchFamily="34" charset="0"/>
              </a:rPr>
              <a:t>Transforming NACI into a smart, efficient and learning organisation.</a:t>
            </a:r>
          </a:p>
          <a:p>
            <a:pPr lvl="1"/>
            <a:r>
              <a:rPr lang="en-ZA" dirty="0" smtClean="0">
                <a:solidFill>
                  <a:srgbClr val="C00000"/>
                </a:solidFill>
                <a:latin typeface="Gill Sans MT" pitchFamily="34" charset="0"/>
              </a:rPr>
              <a:t>Seize opportunities of digitisation; </a:t>
            </a:r>
          </a:p>
          <a:p>
            <a:pPr lvl="1"/>
            <a:r>
              <a:rPr lang="en-ZA" dirty="0" smtClean="0">
                <a:solidFill>
                  <a:srgbClr val="C00000"/>
                </a:solidFill>
                <a:latin typeface="Gill Sans MT" pitchFamily="34" charset="0"/>
              </a:rPr>
              <a:t>Quality and turn around time;</a:t>
            </a:r>
          </a:p>
          <a:p>
            <a:pPr lvl="1"/>
            <a:r>
              <a:rPr lang="en-ZA" dirty="0" smtClean="0">
                <a:solidFill>
                  <a:srgbClr val="C00000"/>
                </a:solidFill>
                <a:latin typeface="Gill Sans MT" pitchFamily="34" charset="0"/>
              </a:rPr>
              <a:t>Communication; </a:t>
            </a:r>
          </a:p>
          <a:p>
            <a:pPr lvl="1"/>
            <a:r>
              <a:rPr lang="en-ZA" dirty="0" smtClean="0">
                <a:solidFill>
                  <a:srgbClr val="C00000"/>
                </a:solidFill>
                <a:latin typeface="Gill Sans MT" pitchFamily="34" charset="0"/>
              </a:rPr>
              <a:t>Knowledge management;</a:t>
            </a:r>
          </a:p>
          <a:p>
            <a:pPr lvl="1"/>
            <a:r>
              <a:rPr lang="en-ZA" dirty="0" smtClean="0">
                <a:solidFill>
                  <a:srgbClr val="C00000"/>
                </a:solidFill>
                <a:latin typeface="Gill Sans MT" pitchFamily="34" charset="0"/>
              </a:rPr>
              <a:t>Skills development;</a:t>
            </a:r>
          </a:p>
          <a:p>
            <a:pPr lvl="1"/>
            <a:r>
              <a:rPr lang="en-ZA" dirty="0" smtClean="0">
                <a:solidFill>
                  <a:srgbClr val="C00000"/>
                </a:solidFill>
                <a:latin typeface="Gill Sans MT" pitchFamily="34" charset="0"/>
              </a:rPr>
              <a:t>Improving internal planning, performance and reporting;</a:t>
            </a:r>
          </a:p>
          <a:p>
            <a:pPr lvl="1"/>
            <a:r>
              <a:rPr lang="en-ZA" dirty="0" smtClean="0">
                <a:solidFill>
                  <a:srgbClr val="C00000"/>
                </a:solidFill>
                <a:latin typeface="Gill Sans MT" pitchFamily="34" charset="0"/>
              </a:rPr>
              <a:t>Partnerships with NSI actors and international bodies and institutions. </a:t>
            </a:r>
          </a:p>
        </p:txBody>
      </p:sp>
      <p:sp>
        <p:nvSpPr>
          <p:cNvPr id="4" name="Title 1"/>
          <p:cNvSpPr>
            <a:spLocks noGrp="1"/>
          </p:cNvSpPr>
          <p:nvPr>
            <p:ph type="title"/>
          </p:nvPr>
        </p:nvSpPr>
        <p:spPr>
          <a:xfrm>
            <a:off x="0" y="-171400"/>
            <a:ext cx="9144000" cy="792088"/>
          </a:xfrm>
          <a:solidFill>
            <a:schemeClr val="accent2"/>
          </a:solidFill>
        </p:spPr>
        <p:txBody>
          <a:bodyPr/>
          <a:lstStyle/>
          <a:p>
            <a:r>
              <a:rPr lang="en-US" sz="3200" b="1" dirty="0" smtClean="0">
                <a:solidFill>
                  <a:schemeClr val="bg1"/>
                </a:solidFill>
                <a:latin typeface="Gill Sans MT" pitchFamily="34" charset="0"/>
              </a:rPr>
              <a:t>Strategic Outcome-Oriented Goals (3)</a:t>
            </a:r>
            <a:endParaRPr lang="en-GB" sz="3200" b="1" dirty="0">
              <a:solidFill>
                <a:schemeClr val="bg1"/>
              </a:solidFill>
              <a:latin typeface="Gill Sans MT" pitchFamily="34" charset="0"/>
            </a:endParaRPr>
          </a:p>
        </p:txBody>
      </p:sp>
      <p:sp>
        <p:nvSpPr>
          <p:cNvPr id="6" name="Slide Number Placeholder 5"/>
          <p:cNvSpPr>
            <a:spLocks noGrp="1"/>
          </p:cNvSpPr>
          <p:nvPr>
            <p:ph type="sldNum" sz="quarter" idx="12"/>
          </p:nvPr>
        </p:nvSpPr>
        <p:spPr/>
        <p:txBody>
          <a:bodyPr/>
          <a:lstStyle/>
          <a:p>
            <a:pPr>
              <a:defRPr/>
            </a:pPr>
            <a:fld id="{CDD856B2-51DB-44B2-B951-5B8F283CC1C9}" type="slidenum">
              <a:rPr lang="en-GB" smtClean="0"/>
              <a:pPr>
                <a:defRPr/>
              </a:pPr>
              <a:t>12</a:t>
            </a:fld>
            <a:endParaRPr lang="en-GB" dirty="0"/>
          </a:p>
        </p:txBody>
      </p:sp>
    </p:spTree>
  </p:cSld>
  <p:clrMapOvr>
    <a:masterClrMapping/>
  </p:clrMapOvr>
  <p:transition spd="med">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70788" cy="3154362"/>
          </a:xfrm>
        </p:spPr>
        <p:txBody>
          <a:bodyPr/>
          <a:lstStyle/>
          <a:p>
            <a:r>
              <a:rPr lang="en-US" dirty="0" smtClean="0">
                <a:latin typeface="Gill Sans MT" pitchFamily="34" charset="0"/>
              </a:rPr>
              <a:t>Selected medium-term initiatives and targets</a:t>
            </a:r>
            <a:endParaRPr lang="en-GB" dirty="0"/>
          </a:p>
        </p:txBody>
      </p:sp>
      <p:sp>
        <p:nvSpPr>
          <p:cNvPr id="4" name="Slide Number Placeholder 3"/>
          <p:cNvSpPr>
            <a:spLocks noGrp="1"/>
          </p:cNvSpPr>
          <p:nvPr>
            <p:ph type="sldNum" sz="quarter" idx="12"/>
          </p:nvPr>
        </p:nvSpPr>
        <p:spPr/>
        <p:txBody>
          <a:bodyPr/>
          <a:lstStyle/>
          <a:p>
            <a:pPr>
              <a:defRPr/>
            </a:pPr>
            <a:fld id="{004A4123-B742-41B5-A00B-CAA8A839D2A6}" type="slidenum">
              <a:rPr lang="en-GB" smtClean="0"/>
              <a:pPr>
                <a:defRPr/>
              </a:pPr>
              <a:t>13</a:t>
            </a:fld>
            <a:endParaRPr lang="en-GB" dirty="0"/>
          </a:p>
        </p:txBody>
      </p:sp>
    </p:spTree>
  </p:cSld>
  <p:clrMapOvr>
    <a:masterClrMapping/>
  </p:clrMapOvr>
  <p:transition spd="med">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20688"/>
            <a:ext cx="8172400" cy="5256584"/>
          </a:xfrm>
        </p:spPr>
        <p:txBody>
          <a:bodyPr/>
          <a:lstStyle/>
          <a:p>
            <a:pPr marL="457200" indent="-457200">
              <a:spcBef>
                <a:spcPts val="0"/>
              </a:spcBef>
              <a:buFont typeface="Wingdings" pitchFamily="2" charset="2"/>
              <a:buChar char="q"/>
            </a:pPr>
            <a:r>
              <a:rPr lang="en-ZA" sz="2800" dirty="0" smtClean="0">
                <a:latin typeface="Gill Sans MT" pitchFamily="34" charset="0"/>
              </a:rPr>
              <a:t>Development of STI decadal plan:</a:t>
            </a:r>
          </a:p>
          <a:p>
            <a:pPr marL="857250" lvl="1" indent="-457200">
              <a:spcBef>
                <a:spcPts val="0"/>
              </a:spcBef>
            </a:pPr>
            <a:r>
              <a:rPr lang="en-ZA" sz="2400" dirty="0" smtClean="0">
                <a:solidFill>
                  <a:srgbClr val="FF0000"/>
                </a:solidFill>
                <a:latin typeface="Gill Sans MT" pitchFamily="34" charset="0"/>
              </a:rPr>
              <a:t>Draw lessons learnt from the review of progress since 1996 White Paper, performance analysis of NSI, foresight exercise and stakeholder engagement etc; and </a:t>
            </a:r>
          </a:p>
          <a:p>
            <a:pPr marL="400050" lvl="1" indent="0">
              <a:spcBef>
                <a:spcPts val="0"/>
              </a:spcBef>
              <a:buNone/>
            </a:pPr>
            <a:endParaRPr lang="en-ZA" sz="2400" dirty="0" smtClean="0">
              <a:solidFill>
                <a:srgbClr val="FF0000"/>
              </a:solidFill>
              <a:latin typeface="Gill Sans MT" pitchFamily="34" charset="0"/>
            </a:endParaRPr>
          </a:p>
          <a:p>
            <a:pPr marL="457200" indent="-457200">
              <a:spcBef>
                <a:spcPts val="0"/>
              </a:spcBef>
              <a:buFont typeface="Wingdings" pitchFamily="2" charset="2"/>
              <a:buChar char="q"/>
            </a:pPr>
            <a:r>
              <a:rPr lang="en-ZA" sz="2800" dirty="0" smtClean="0">
                <a:latin typeface="Gill Sans MT" pitchFamily="34" charset="0"/>
              </a:rPr>
              <a:t>Development of STI data and information portal:</a:t>
            </a:r>
          </a:p>
          <a:p>
            <a:pPr marL="857250" lvl="1" indent="-457200">
              <a:spcBef>
                <a:spcPts val="0"/>
              </a:spcBef>
            </a:pPr>
            <a:r>
              <a:rPr lang="en-ZA" sz="2400" dirty="0" smtClean="0">
                <a:solidFill>
                  <a:srgbClr val="00B0F0"/>
                </a:solidFill>
                <a:latin typeface="Gill Sans MT" pitchFamily="34" charset="0"/>
              </a:rPr>
              <a:t>Multiple uses</a:t>
            </a:r>
            <a:r>
              <a:rPr lang="en-ZA" sz="2400" dirty="0" smtClean="0">
                <a:solidFill>
                  <a:srgbClr val="FF0000"/>
                </a:solidFill>
                <a:latin typeface="Gill Sans MT" pitchFamily="34" charset="0"/>
              </a:rPr>
              <a:t>-system intelligence, research platforms, storage of STI data, meet needs of policy makers etc.</a:t>
            </a:r>
          </a:p>
          <a:p>
            <a:pPr marL="857250" lvl="1" indent="-457200">
              <a:spcBef>
                <a:spcPts val="0"/>
              </a:spcBef>
            </a:pPr>
            <a:r>
              <a:rPr lang="en-ZA" sz="2400" dirty="0" smtClean="0">
                <a:solidFill>
                  <a:srgbClr val="FF0000"/>
                </a:solidFill>
                <a:latin typeface="Gill Sans MT" pitchFamily="34" charset="0"/>
              </a:rPr>
              <a:t>Design and launch of portal;</a:t>
            </a:r>
          </a:p>
          <a:p>
            <a:pPr marL="857250" lvl="1" indent="-457200">
              <a:spcBef>
                <a:spcPts val="0"/>
              </a:spcBef>
            </a:pPr>
            <a:r>
              <a:rPr lang="en-ZA" sz="2400" dirty="0" smtClean="0">
                <a:solidFill>
                  <a:srgbClr val="00B0F0"/>
                </a:solidFill>
                <a:latin typeface="Gill Sans MT" pitchFamily="34" charset="0"/>
              </a:rPr>
              <a:t>Collaboration</a:t>
            </a:r>
            <a:r>
              <a:rPr lang="en-ZA" sz="2400" dirty="0" smtClean="0">
                <a:solidFill>
                  <a:srgbClr val="FF0000"/>
                </a:solidFill>
                <a:latin typeface="Gill Sans MT" pitchFamily="34" charset="0"/>
              </a:rPr>
              <a:t> with National Research Foundation (NRF), Human Science Research Council (HSRC), Department of Higher Education and Training (DHET), STATsSA, Reserve Bank, Council on Higher Education etc.</a:t>
            </a:r>
          </a:p>
          <a:p>
            <a:pPr marL="857250" lvl="1" indent="-457200">
              <a:spcBef>
                <a:spcPts val="0"/>
              </a:spcBef>
            </a:pPr>
            <a:r>
              <a:rPr lang="en-ZA" sz="2400" dirty="0" smtClean="0">
                <a:solidFill>
                  <a:srgbClr val="FF0000"/>
                </a:solidFill>
                <a:latin typeface="Gill Sans MT" pitchFamily="34" charset="0"/>
              </a:rPr>
              <a:t>Biennial state of innovation report.</a:t>
            </a:r>
          </a:p>
          <a:p>
            <a:pPr marL="457200" indent="-457200">
              <a:spcBef>
                <a:spcPts val="0"/>
              </a:spcBef>
              <a:buFont typeface="+mj-lt"/>
              <a:buAutoNum type="alphaLcParenR"/>
            </a:pPr>
            <a:endParaRPr lang="en-ZA" sz="2800" dirty="0" smtClean="0">
              <a:latin typeface="Gill Sans MT" pitchFamily="34" charset="0"/>
            </a:endParaRPr>
          </a:p>
        </p:txBody>
      </p:sp>
      <p:sp>
        <p:nvSpPr>
          <p:cNvPr id="4" name="Title 1"/>
          <p:cNvSpPr>
            <a:spLocks noGrp="1"/>
          </p:cNvSpPr>
          <p:nvPr>
            <p:ph type="title"/>
          </p:nvPr>
        </p:nvSpPr>
        <p:spPr>
          <a:xfrm>
            <a:off x="0" y="-171400"/>
            <a:ext cx="9144000" cy="792088"/>
          </a:xfrm>
          <a:solidFill>
            <a:schemeClr val="accent2"/>
          </a:solidFill>
        </p:spPr>
        <p:txBody>
          <a:bodyPr/>
          <a:lstStyle/>
          <a:p>
            <a:r>
              <a:rPr lang="en-US" sz="3200" b="1" dirty="0" smtClean="0">
                <a:solidFill>
                  <a:schemeClr val="bg1"/>
                </a:solidFill>
                <a:latin typeface="Gill Sans MT" pitchFamily="34" charset="0"/>
              </a:rPr>
              <a:t>Selected medium term initiatives (1) </a:t>
            </a:r>
            <a:endParaRPr lang="en-GB" sz="3200" b="1" dirty="0">
              <a:solidFill>
                <a:schemeClr val="bg1"/>
              </a:solidFill>
              <a:latin typeface="Gill Sans MT" pitchFamily="34" charset="0"/>
            </a:endParaRPr>
          </a:p>
        </p:txBody>
      </p:sp>
      <p:sp>
        <p:nvSpPr>
          <p:cNvPr id="6" name="Slide Number Placeholder 5"/>
          <p:cNvSpPr>
            <a:spLocks noGrp="1"/>
          </p:cNvSpPr>
          <p:nvPr>
            <p:ph type="sldNum" sz="quarter" idx="12"/>
          </p:nvPr>
        </p:nvSpPr>
        <p:spPr/>
        <p:txBody>
          <a:bodyPr/>
          <a:lstStyle/>
          <a:p>
            <a:pPr>
              <a:defRPr/>
            </a:pPr>
            <a:fld id="{CDD856B2-51DB-44B2-B951-5B8F283CC1C9}" type="slidenum">
              <a:rPr lang="en-GB" smtClean="0"/>
              <a:pPr>
                <a:defRPr/>
              </a:pPr>
              <a:t>14</a:t>
            </a:fld>
            <a:endParaRPr lang="en-GB" dirty="0"/>
          </a:p>
        </p:txBody>
      </p:sp>
    </p:spTree>
  </p:cSld>
  <p:clrMapOvr>
    <a:masterClrMapping/>
  </p:clrMapOvr>
  <p:transition spd="med">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20688"/>
            <a:ext cx="8172400" cy="5256584"/>
          </a:xfrm>
        </p:spPr>
        <p:txBody>
          <a:bodyPr/>
          <a:lstStyle/>
          <a:p>
            <a:pPr marL="457200" indent="-457200">
              <a:spcBef>
                <a:spcPts val="0"/>
              </a:spcBef>
              <a:buFont typeface="Wingdings" pitchFamily="2" charset="2"/>
              <a:buChar char="q"/>
            </a:pPr>
            <a:r>
              <a:rPr lang="en-US" sz="2800" b="1" dirty="0">
                <a:solidFill>
                  <a:schemeClr val="accent4">
                    <a:lumMod val="95000"/>
                    <a:lumOff val="5000"/>
                  </a:schemeClr>
                </a:solidFill>
                <a:latin typeface="Gill Sans MT" pitchFamily="34" charset="0"/>
                <a:sym typeface="Wingdings" pitchFamily="2" charset="2"/>
              </a:rPr>
              <a:t>To proactively and at the behest of the Minister </a:t>
            </a:r>
            <a:r>
              <a:rPr lang="en-ZA" sz="2800" b="1" dirty="0">
                <a:solidFill>
                  <a:schemeClr val="accent4">
                    <a:lumMod val="95000"/>
                    <a:lumOff val="5000"/>
                  </a:schemeClr>
                </a:solidFill>
                <a:latin typeface="Gill Sans MT" pitchFamily="34" charset="0"/>
                <a:sym typeface="Wingdings" pitchFamily="2" charset="2"/>
              </a:rPr>
              <a:t>g</a:t>
            </a:r>
            <a:r>
              <a:rPr lang="en-ZA" sz="2800" b="1" dirty="0">
                <a:solidFill>
                  <a:schemeClr val="accent4">
                    <a:lumMod val="95000"/>
                    <a:lumOff val="5000"/>
                  </a:schemeClr>
                </a:solidFill>
                <a:latin typeface="Gill Sans MT" pitchFamily="34" charset="0"/>
              </a:rPr>
              <a:t>enerate advice in a range of areas:</a:t>
            </a:r>
          </a:p>
          <a:p>
            <a:pPr marL="857250" lvl="1" indent="-457200">
              <a:spcBef>
                <a:spcPts val="0"/>
              </a:spcBef>
              <a:buFont typeface="Wingdings" pitchFamily="2" charset="2"/>
              <a:buChar char="q"/>
            </a:pPr>
            <a:r>
              <a:rPr lang="en-ZA" sz="2400" dirty="0" smtClean="0">
                <a:latin typeface="Gill Sans MT" pitchFamily="34" charset="0"/>
              </a:rPr>
              <a:t>Discussion between NACI and DST on possible areas of advice:</a:t>
            </a:r>
          </a:p>
          <a:p>
            <a:pPr marL="857250" lvl="1" indent="-457200">
              <a:spcBef>
                <a:spcPts val="0"/>
              </a:spcBef>
              <a:buFont typeface="Wingdings" pitchFamily="2" charset="2"/>
              <a:buChar char="q"/>
            </a:pPr>
            <a:r>
              <a:rPr lang="en-US" sz="2400" dirty="0">
                <a:solidFill>
                  <a:srgbClr val="FF0000"/>
                </a:solidFill>
                <a:latin typeface="Gill Sans MT" pitchFamily="34" charset="0"/>
              </a:rPr>
              <a:t>transformation and development of</a:t>
            </a:r>
            <a:r>
              <a:rPr lang="en-ZA" sz="2400" dirty="0">
                <a:solidFill>
                  <a:srgbClr val="FF0000"/>
                </a:solidFill>
                <a:latin typeface="Gill Sans MT" pitchFamily="34" charset="0"/>
              </a:rPr>
              <a:t> human capital for STI, expansion of NSI, expansion and support to STI institutions (robust), STI infrastructure, technology balance payment (role and contribution of STI), budget coordination; knowledge-based economy (KBE) (e.g. develop indicators to measure of KBE), uptake of locally produced technologies and sovereign fund</a:t>
            </a:r>
          </a:p>
          <a:p>
            <a:pPr marL="857250" lvl="1" indent="-457200">
              <a:spcBef>
                <a:spcPts val="0"/>
              </a:spcBef>
              <a:buFont typeface="Wingdings" pitchFamily="2" charset="2"/>
              <a:buChar char="q"/>
            </a:pPr>
            <a:r>
              <a:rPr lang="en-US" sz="2400" dirty="0">
                <a:latin typeface="Gill Sans MT" pitchFamily="34" charset="0"/>
              </a:rPr>
              <a:t>Collaboration with </a:t>
            </a:r>
            <a:r>
              <a:rPr lang="en-US" sz="2400" dirty="0" err="1">
                <a:latin typeface="Gill Sans MT" pitchFamily="34" charset="0"/>
              </a:rPr>
              <a:t>SciSTIP</a:t>
            </a:r>
            <a:r>
              <a:rPr lang="en-US" sz="2400" dirty="0">
                <a:latin typeface="Gill Sans MT" pitchFamily="34" charset="0"/>
              </a:rPr>
              <a:t>, </a:t>
            </a:r>
            <a:r>
              <a:rPr lang="en-ZA" sz="2400" dirty="0">
                <a:latin typeface="Gill Sans MT" pitchFamily="34" charset="0"/>
              </a:rPr>
              <a:t>NRF, HSRC, CHE, </a:t>
            </a:r>
            <a:r>
              <a:rPr lang="en-ZA" sz="2400" dirty="0" err="1">
                <a:latin typeface="Gill Sans MT" pitchFamily="34" charset="0"/>
              </a:rPr>
              <a:t>ASSAf</a:t>
            </a:r>
            <a:r>
              <a:rPr lang="en-ZA" sz="2400" dirty="0">
                <a:latin typeface="Gill Sans MT" pitchFamily="34" charset="0"/>
              </a:rPr>
              <a:t> and SACNASP on certain issues.</a:t>
            </a:r>
          </a:p>
          <a:p>
            <a:pPr marL="857250" lvl="1" indent="-457200">
              <a:spcBef>
                <a:spcPts val="0"/>
              </a:spcBef>
              <a:buFont typeface="Wingdings" pitchFamily="2" charset="2"/>
              <a:buChar char="q"/>
            </a:pPr>
            <a:endParaRPr lang="en-ZA" sz="2400" dirty="0" smtClean="0"/>
          </a:p>
          <a:p>
            <a:pPr marL="457200" indent="-457200">
              <a:spcBef>
                <a:spcPts val="0"/>
              </a:spcBef>
              <a:buFont typeface="Wingdings" pitchFamily="2" charset="2"/>
              <a:buChar char="q"/>
            </a:pPr>
            <a:endParaRPr lang="en-ZA" sz="2800" dirty="0" smtClean="0">
              <a:latin typeface="Gill Sans MT" pitchFamily="34" charset="0"/>
            </a:endParaRPr>
          </a:p>
          <a:p>
            <a:pPr marL="457200" indent="-457200">
              <a:spcBef>
                <a:spcPts val="0"/>
              </a:spcBef>
              <a:buFont typeface="+mj-lt"/>
              <a:buAutoNum type="alphaLcParenR"/>
            </a:pPr>
            <a:endParaRPr lang="en-ZA" sz="2800" dirty="0" smtClean="0">
              <a:latin typeface="Gill Sans MT" pitchFamily="34" charset="0"/>
            </a:endParaRPr>
          </a:p>
        </p:txBody>
      </p:sp>
      <p:sp>
        <p:nvSpPr>
          <p:cNvPr id="4" name="Title 1"/>
          <p:cNvSpPr>
            <a:spLocks noGrp="1"/>
          </p:cNvSpPr>
          <p:nvPr>
            <p:ph type="title"/>
          </p:nvPr>
        </p:nvSpPr>
        <p:spPr>
          <a:xfrm>
            <a:off x="0" y="-171400"/>
            <a:ext cx="9144000" cy="792088"/>
          </a:xfrm>
          <a:solidFill>
            <a:schemeClr val="accent2"/>
          </a:solidFill>
        </p:spPr>
        <p:txBody>
          <a:bodyPr/>
          <a:lstStyle/>
          <a:p>
            <a:r>
              <a:rPr lang="en-US" sz="3200" b="1" dirty="0" smtClean="0">
                <a:solidFill>
                  <a:schemeClr val="bg1"/>
                </a:solidFill>
                <a:latin typeface="Gill Sans MT" pitchFamily="34" charset="0"/>
              </a:rPr>
              <a:t>Selected medium term initiatives (2) </a:t>
            </a:r>
            <a:endParaRPr lang="en-GB" sz="3200" b="1" dirty="0">
              <a:solidFill>
                <a:schemeClr val="bg1"/>
              </a:solidFill>
              <a:latin typeface="Gill Sans MT" pitchFamily="34" charset="0"/>
            </a:endParaRPr>
          </a:p>
        </p:txBody>
      </p:sp>
      <p:sp>
        <p:nvSpPr>
          <p:cNvPr id="6" name="Slide Number Placeholder 5"/>
          <p:cNvSpPr>
            <a:spLocks noGrp="1"/>
          </p:cNvSpPr>
          <p:nvPr>
            <p:ph type="sldNum" sz="quarter" idx="12"/>
          </p:nvPr>
        </p:nvSpPr>
        <p:spPr/>
        <p:txBody>
          <a:bodyPr/>
          <a:lstStyle/>
          <a:p>
            <a:pPr>
              <a:defRPr/>
            </a:pPr>
            <a:fld id="{CDD856B2-51DB-44B2-B951-5B8F283CC1C9}" type="slidenum">
              <a:rPr lang="en-GB" smtClean="0"/>
              <a:pPr>
                <a:defRPr/>
              </a:pPr>
              <a:t>15</a:t>
            </a:fld>
            <a:endParaRPr lang="en-GB" dirty="0"/>
          </a:p>
        </p:txBody>
      </p:sp>
    </p:spTree>
    <p:extLst>
      <p:ext uri="{BB962C8B-B14F-4D97-AF65-F5344CB8AC3E}">
        <p14:creationId xmlns:p14="http://schemas.microsoft.com/office/powerpoint/2010/main" val="971307512"/>
      </p:ext>
    </p:extLst>
  </p:cSld>
  <p:clrMapOvr>
    <a:masterClrMapping/>
  </p:clrMapOvr>
  <p:transition spd="med">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20688"/>
            <a:ext cx="8172400" cy="5256584"/>
          </a:xfrm>
        </p:spPr>
        <p:txBody>
          <a:bodyPr/>
          <a:lstStyle/>
          <a:p>
            <a:pPr marL="457200" indent="-457200">
              <a:spcBef>
                <a:spcPts val="0"/>
              </a:spcBef>
              <a:buFont typeface="Wingdings" pitchFamily="2" charset="2"/>
              <a:buChar char="q"/>
            </a:pPr>
            <a:r>
              <a:rPr lang="en-ZA" sz="2800" b="1" dirty="0">
                <a:solidFill>
                  <a:schemeClr val="accent4">
                    <a:lumMod val="95000"/>
                    <a:lumOff val="5000"/>
                  </a:schemeClr>
                </a:solidFill>
                <a:latin typeface="Gill Sans MT" pitchFamily="34" charset="0"/>
              </a:rPr>
              <a:t>Enhance systemic po</a:t>
            </a:r>
            <a:r>
              <a:rPr lang="en-US" sz="2800" b="1" dirty="0">
                <a:solidFill>
                  <a:schemeClr val="accent4">
                    <a:lumMod val="95000"/>
                    <a:lumOff val="5000"/>
                  </a:schemeClr>
                </a:solidFill>
                <a:latin typeface="Gill Sans MT" pitchFamily="34" charset="0"/>
              </a:rPr>
              <a:t>licy analysis and </a:t>
            </a:r>
            <a:r>
              <a:rPr lang="en-ZA" sz="2800" b="1" dirty="0">
                <a:solidFill>
                  <a:schemeClr val="accent4">
                    <a:lumMod val="95000"/>
                    <a:lumOff val="5000"/>
                  </a:schemeClr>
                </a:solidFill>
                <a:latin typeface="Gill Sans MT" pitchFamily="34" charset="0"/>
              </a:rPr>
              <a:t>monitoring and </a:t>
            </a:r>
            <a:r>
              <a:rPr lang="en-US" sz="2800" b="1" dirty="0">
                <a:solidFill>
                  <a:schemeClr val="accent4">
                    <a:lumMod val="95000"/>
                    <a:lumOff val="5000"/>
                  </a:schemeClr>
                </a:solidFill>
                <a:latin typeface="Gill Sans MT" pitchFamily="34" charset="0"/>
              </a:rPr>
              <a:t>evaluation capacity. Possible initiatives include:</a:t>
            </a:r>
          </a:p>
          <a:p>
            <a:pPr marL="857250" lvl="1" indent="-457200">
              <a:spcBef>
                <a:spcPts val="0"/>
              </a:spcBef>
              <a:buFont typeface="Wingdings" pitchFamily="2" charset="2"/>
              <a:buChar char="q"/>
            </a:pPr>
            <a:r>
              <a:rPr lang="en-ZA" sz="2400" dirty="0" smtClean="0">
                <a:solidFill>
                  <a:srgbClr val="FF0000"/>
                </a:solidFill>
                <a:latin typeface="Gill Sans MT" pitchFamily="34" charset="0"/>
              </a:rPr>
              <a:t>impact assessment of STI contribution to sustainable and inclusive  socioeconomic development and eradication of poverty, inequality and unemployment;</a:t>
            </a:r>
          </a:p>
          <a:p>
            <a:pPr marL="857250" lvl="1" indent="-457200">
              <a:spcBef>
                <a:spcPts val="0"/>
              </a:spcBef>
              <a:buFont typeface="Wingdings" pitchFamily="2" charset="2"/>
              <a:buChar char="q"/>
            </a:pPr>
            <a:r>
              <a:rPr lang="en-US" sz="2400" dirty="0" smtClean="0">
                <a:solidFill>
                  <a:srgbClr val="FF0000"/>
                </a:solidFill>
                <a:latin typeface="Gill Sans MT" pitchFamily="34" charset="0"/>
                <a:sym typeface="Wingdings" pitchFamily="2" charset="2"/>
              </a:rPr>
              <a:t>Impact assessment of Knowledge-based economy-knowledge intensity and GDP;</a:t>
            </a:r>
          </a:p>
          <a:p>
            <a:pPr marL="857250" lvl="1" indent="-457200">
              <a:spcBef>
                <a:spcPts val="0"/>
              </a:spcBef>
              <a:buFont typeface="Wingdings" pitchFamily="2" charset="2"/>
              <a:buChar char="q"/>
            </a:pPr>
            <a:r>
              <a:rPr lang="en-US" sz="2400" dirty="0" smtClean="0">
                <a:solidFill>
                  <a:srgbClr val="FF0000"/>
                </a:solidFill>
                <a:latin typeface="Gill Sans MT" pitchFamily="34" charset="0"/>
                <a:sym typeface="Wingdings" pitchFamily="2" charset="2"/>
              </a:rPr>
              <a:t>Analysis of R&amp;D and innovation survey results;</a:t>
            </a:r>
          </a:p>
          <a:p>
            <a:pPr marL="857250" lvl="1" indent="-457200">
              <a:spcBef>
                <a:spcPts val="0"/>
              </a:spcBef>
              <a:buFont typeface="Wingdings" pitchFamily="2" charset="2"/>
              <a:buChar char="q"/>
            </a:pPr>
            <a:r>
              <a:rPr lang="en-ZA" sz="2400" dirty="0" smtClean="0">
                <a:solidFill>
                  <a:srgbClr val="FF0000"/>
                </a:solidFill>
                <a:latin typeface="Gill Sans MT" pitchFamily="34" charset="0"/>
              </a:rPr>
              <a:t>Review of HCD and knowledge enterprise transformation;</a:t>
            </a:r>
            <a:endParaRPr lang="en-US" sz="2400" dirty="0" smtClean="0">
              <a:solidFill>
                <a:srgbClr val="FF0000"/>
              </a:solidFill>
              <a:latin typeface="Gill Sans MT" pitchFamily="34" charset="0"/>
              <a:sym typeface="Wingdings" pitchFamily="2" charset="2"/>
            </a:endParaRPr>
          </a:p>
          <a:p>
            <a:pPr marL="857250" lvl="1" indent="-457200">
              <a:spcBef>
                <a:spcPts val="0"/>
              </a:spcBef>
              <a:buFont typeface="Wingdings" pitchFamily="2" charset="2"/>
              <a:buChar char="q"/>
            </a:pPr>
            <a:r>
              <a:rPr lang="en-US" sz="2400" dirty="0" smtClean="0">
                <a:solidFill>
                  <a:srgbClr val="FF0000"/>
                </a:solidFill>
                <a:latin typeface="Gill Sans MT" pitchFamily="34" charset="0"/>
                <a:sym typeface="Wingdings" pitchFamily="2" charset="2"/>
              </a:rPr>
              <a:t>Develop system’s M&amp;E framework and tools.</a:t>
            </a:r>
          </a:p>
          <a:p>
            <a:pPr marL="857250" lvl="1" indent="-457200">
              <a:spcBef>
                <a:spcPts val="0"/>
              </a:spcBef>
              <a:buFont typeface="Wingdings" pitchFamily="2" charset="2"/>
              <a:buChar char="q"/>
            </a:pPr>
            <a:endParaRPr lang="en-US" sz="2400" dirty="0" smtClean="0">
              <a:solidFill>
                <a:srgbClr val="FF0000"/>
              </a:solidFill>
              <a:latin typeface="Gill Sans MT" pitchFamily="34" charset="0"/>
              <a:sym typeface="Wingdings" pitchFamily="2" charset="2"/>
            </a:endParaRPr>
          </a:p>
          <a:p>
            <a:pPr marL="857250" lvl="1" indent="-457200">
              <a:spcBef>
                <a:spcPts val="0"/>
              </a:spcBef>
              <a:buFont typeface="Wingdings" pitchFamily="2" charset="2"/>
              <a:buChar char="q"/>
            </a:pPr>
            <a:endParaRPr lang="en-GB" sz="2400" dirty="0" smtClean="0">
              <a:solidFill>
                <a:srgbClr val="FF0000"/>
              </a:solidFill>
              <a:latin typeface="Gill Sans MT" pitchFamily="34" charset="0"/>
            </a:endParaRPr>
          </a:p>
          <a:p>
            <a:pPr marL="457200" indent="-457200">
              <a:spcBef>
                <a:spcPts val="0"/>
              </a:spcBef>
              <a:buFont typeface="Wingdings" pitchFamily="2" charset="2"/>
              <a:buChar char="q"/>
            </a:pPr>
            <a:endParaRPr lang="en-ZA" sz="2800" dirty="0" smtClean="0">
              <a:latin typeface="Gill Sans MT" pitchFamily="34" charset="0"/>
            </a:endParaRPr>
          </a:p>
          <a:p>
            <a:pPr marL="457200" indent="-457200">
              <a:spcBef>
                <a:spcPts val="0"/>
              </a:spcBef>
              <a:buFont typeface="+mj-lt"/>
              <a:buAutoNum type="alphaLcParenR"/>
            </a:pPr>
            <a:endParaRPr lang="en-ZA" sz="2800" dirty="0" smtClean="0">
              <a:latin typeface="Gill Sans MT" pitchFamily="34" charset="0"/>
            </a:endParaRPr>
          </a:p>
        </p:txBody>
      </p:sp>
      <p:sp>
        <p:nvSpPr>
          <p:cNvPr id="4" name="Title 1"/>
          <p:cNvSpPr>
            <a:spLocks noGrp="1"/>
          </p:cNvSpPr>
          <p:nvPr>
            <p:ph type="title"/>
          </p:nvPr>
        </p:nvSpPr>
        <p:spPr>
          <a:xfrm>
            <a:off x="0" y="-171400"/>
            <a:ext cx="9144000" cy="792088"/>
          </a:xfrm>
          <a:solidFill>
            <a:schemeClr val="accent2"/>
          </a:solidFill>
        </p:spPr>
        <p:txBody>
          <a:bodyPr/>
          <a:lstStyle/>
          <a:p>
            <a:r>
              <a:rPr lang="en-US" sz="3200" b="1" dirty="0" smtClean="0">
                <a:solidFill>
                  <a:schemeClr val="bg1"/>
                </a:solidFill>
                <a:latin typeface="Gill Sans MT" pitchFamily="34" charset="0"/>
              </a:rPr>
              <a:t>Selected medium term initiatives (3) </a:t>
            </a:r>
            <a:endParaRPr lang="en-GB" sz="3200" b="1" dirty="0">
              <a:solidFill>
                <a:schemeClr val="bg1"/>
              </a:solidFill>
              <a:latin typeface="Gill Sans MT" pitchFamily="34" charset="0"/>
            </a:endParaRPr>
          </a:p>
        </p:txBody>
      </p:sp>
      <p:sp>
        <p:nvSpPr>
          <p:cNvPr id="6" name="Slide Number Placeholder 5"/>
          <p:cNvSpPr>
            <a:spLocks noGrp="1"/>
          </p:cNvSpPr>
          <p:nvPr>
            <p:ph type="sldNum" sz="quarter" idx="12"/>
          </p:nvPr>
        </p:nvSpPr>
        <p:spPr/>
        <p:txBody>
          <a:bodyPr/>
          <a:lstStyle/>
          <a:p>
            <a:pPr>
              <a:defRPr/>
            </a:pPr>
            <a:fld id="{CDD856B2-51DB-44B2-B951-5B8F283CC1C9}" type="slidenum">
              <a:rPr lang="en-GB" smtClean="0"/>
              <a:pPr>
                <a:defRPr/>
              </a:pPr>
              <a:t>16</a:t>
            </a:fld>
            <a:endParaRPr lang="en-GB" dirty="0"/>
          </a:p>
        </p:txBody>
      </p:sp>
    </p:spTree>
  </p:cSld>
  <p:clrMapOvr>
    <a:masterClrMapping/>
  </p:clrMapOvr>
  <p:transition spd="med">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20688"/>
            <a:ext cx="8172400" cy="5256584"/>
          </a:xfrm>
        </p:spPr>
        <p:txBody>
          <a:bodyPr/>
          <a:lstStyle/>
          <a:p>
            <a:pPr marL="457200" indent="-457200">
              <a:spcBef>
                <a:spcPts val="0"/>
              </a:spcBef>
              <a:buFont typeface="Wingdings" pitchFamily="2" charset="2"/>
              <a:buChar char="q"/>
            </a:pPr>
            <a:r>
              <a:rPr lang="en-ZA" sz="2800" b="1" dirty="0">
                <a:solidFill>
                  <a:schemeClr val="accent4">
                    <a:lumMod val="95000"/>
                    <a:lumOff val="5000"/>
                  </a:schemeClr>
                </a:solidFill>
                <a:latin typeface="Gill Sans MT" pitchFamily="34" charset="0"/>
              </a:rPr>
              <a:t>Analytical contributions in support of NSI governance, coordination and planning as envisaged in the NDP and DST Strategic Plans and identified in various reviews as key concerns.</a:t>
            </a:r>
          </a:p>
          <a:p>
            <a:pPr marL="457200" indent="-457200">
              <a:spcBef>
                <a:spcPts val="0"/>
              </a:spcBef>
              <a:buFont typeface="Wingdings" pitchFamily="2" charset="2"/>
              <a:buChar char="q"/>
            </a:pPr>
            <a:endParaRPr lang="en-ZA" sz="2800" b="1" dirty="0">
              <a:solidFill>
                <a:schemeClr val="accent4">
                  <a:lumMod val="95000"/>
                  <a:lumOff val="5000"/>
                </a:schemeClr>
              </a:solidFill>
              <a:latin typeface="Gill Sans MT" pitchFamily="34" charset="0"/>
            </a:endParaRPr>
          </a:p>
          <a:p>
            <a:pPr marL="457200" indent="-457200">
              <a:spcBef>
                <a:spcPts val="0"/>
              </a:spcBef>
              <a:buFont typeface="Wingdings" pitchFamily="2" charset="2"/>
              <a:buChar char="q"/>
            </a:pPr>
            <a:r>
              <a:rPr lang="en-ZA" sz="2800" b="1" dirty="0">
                <a:solidFill>
                  <a:schemeClr val="accent4">
                    <a:lumMod val="95000"/>
                    <a:lumOff val="5000"/>
                  </a:schemeClr>
                </a:solidFill>
                <a:latin typeface="Gill Sans MT" pitchFamily="34" charset="0"/>
              </a:rPr>
              <a:t>Deepen existing and build new networks and participate in local, continental and international forums-to learn and share. </a:t>
            </a:r>
          </a:p>
          <a:p>
            <a:pPr marL="857250" lvl="1" indent="-457200">
              <a:spcBef>
                <a:spcPts val="0"/>
              </a:spcBef>
              <a:buFont typeface="Wingdings" pitchFamily="2" charset="2"/>
              <a:buChar char="q"/>
            </a:pPr>
            <a:r>
              <a:rPr lang="en-ZA" sz="2400" dirty="0" smtClean="0">
                <a:solidFill>
                  <a:srgbClr val="FF0000"/>
                </a:solidFill>
                <a:latin typeface="Gill Sans MT" pitchFamily="34" charset="0"/>
              </a:rPr>
              <a:t>Hosting of global science advisory forum.</a:t>
            </a:r>
          </a:p>
          <a:p>
            <a:pPr marL="857250" lvl="1" indent="-457200">
              <a:spcBef>
                <a:spcPts val="0"/>
              </a:spcBef>
              <a:buFont typeface="Wingdings" pitchFamily="2" charset="2"/>
              <a:buChar char="q"/>
            </a:pPr>
            <a:r>
              <a:rPr lang="en-ZA" sz="2400" dirty="0" smtClean="0">
                <a:solidFill>
                  <a:srgbClr val="FF0000"/>
                </a:solidFill>
                <a:latin typeface="Gill Sans MT" pitchFamily="34" charset="0"/>
              </a:rPr>
              <a:t>Guest lectures, seminars and hosting of researchers.</a:t>
            </a:r>
          </a:p>
          <a:p>
            <a:pPr marL="857250" lvl="1" indent="-457200">
              <a:spcBef>
                <a:spcPts val="0"/>
              </a:spcBef>
              <a:buFont typeface="Wingdings" pitchFamily="2" charset="2"/>
              <a:buChar char="q"/>
            </a:pPr>
            <a:endParaRPr lang="en-US" sz="2400" dirty="0" smtClean="0">
              <a:solidFill>
                <a:srgbClr val="FF0000"/>
              </a:solidFill>
              <a:latin typeface="Gill Sans MT" pitchFamily="34" charset="0"/>
              <a:sym typeface="Wingdings" pitchFamily="2" charset="2"/>
            </a:endParaRPr>
          </a:p>
          <a:p>
            <a:pPr marL="857250" lvl="1" indent="-457200">
              <a:spcBef>
                <a:spcPts val="0"/>
              </a:spcBef>
              <a:buFont typeface="Wingdings" pitchFamily="2" charset="2"/>
              <a:buChar char="q"/>
            </a:pPr>
            <a:endParaRPr lang="en-US" sz="2400" dirty="0" smtClean="0">
              <a:solidFill>
                <a:srgbClr val="FF0000"/>
              </a:solidFill>
              <a:latin typeface="Gill Sans MT" pitchFamily="34" charset="0"/>
              <a:sym typeface="Wingdings" pitchFamily="2" charset="2"/>
            </a:endParaRPr>
          </a:p>
          <a:p>
            <a:pPr marL="857250" lvl="1" indent="-457200">
              <a:spcBef>
                <a:spcPts val="0"/>
              </a:spcBef>
              <a:buFont typeface="Wingdings" pitchFamily="2" charset="2"/>
              <a:buChar char="q"/>
            </a:pPr>
            <a:endParaRPr lang="en-GB" sz="2400" dirty="0" smtClean="0">
              <a:solidFill>
                <a:srgbClr val="FF0000"/>
              </a:solidFill>
              <a:latin typeface="Gill Sans MT" pitchFamily="34" charset="0"/>
            </a:endParaRPr>
          </a:p>
          <a:p>
            <a:pPr marL="457200" indent="-457200">
              <a:spcBef>
                <a:spcPts val="0"/>
              </a:spcBef>
              <a:buFont typeface="Wingdings" pitchFamily="2" charset="2"/>
              <a:buChar char="q"/>
            </a:pPr>
            <a:endParaRPr lang="en-ZA" sz="2800" dirty="0" smtClean="0">
              <a:latin typeface="Gill Sans MT" pitchFamily="34" charset="0"/>
            </a:endParaRPr>
          </a:p>
          <a:p>
            <a:pPr marL="457200" indent="-457200">
              <a:spcBef>
                <a:spcPts val="0"/>
              </a:spcBef>
              <a:buFont typeface="+mj-lt"/>
              <a:buAutoNum type="alphaLcParenR"/>
            </a:pPr>
            <a:endParaRPr lang="en-ZA" sz="2800" dirty="0" smtClean="0">
              <a:latin typeface="Gill Sans MT" pitchFamily="34" charset="0"/>
            </a:endParaRPr>
          </a:p>
        </p:txBody>
      </p:sp>
      <p:sp>
        <p:nvSpPr>
          <p:cNvPr id="4" name="Title 1"/>
          <p:cNvSpPr>
            <a:spLocks noGrp="1"/>
          </p:cNvSpPr>
          <p:nvPr>
            <p:ph type="title"/>
          </p:nvPr>
        </p:nvSpPr>
        <p:spPr>
          <a:xfrm>
            <a:off x="0" y="-171400"/>
            <a:ext cx="9144000" cy="792088"/>
          </a:xfrm>
          <a:solidFill>
            <a:schemeClr val="accent2"/>
          </a:solidFill>
        </p:spPr>
        <p:txBody>
          <a:bodyPr/>
          <a:lstStyle/>
          <a:p>
            <a:r>
              <a:rPr lang="en-US" sz="3200" b="1" dirty="0" smtClean="0">
                <a:solidFill>
                  <a:schemeClr val="bg1"/>
                </a:solidFill>
                <a:latin typeface="Gill Sans MT" pitchFamily="34" charset="0"/>
              </a:rPr>
              <a:t>Selected medium term initiatives (3) </a:t>
            </a:r>
            <a:endParaRPr lang="en-GB" sz="3200" b="1" dirty="0">
              <a:solidFill>
                <a:schemeClr val="bg1"/>
              </a:solidFill>
              <a:latin typeface="Gill Sans MT" pitchFamily="34" charset="0"/>
            </a:endParaRPr>
          </a:p>
        </p:txBody>
      </p:sp>
      <p:sp>
        <p:nvSpPr>
          <p:cNvPr id="6" name="Slide Number Placeholder 5"/>
          <p:cNvSpPr>
            <a:spLocks noGrp="1"/>
          </p:cNvSpPr>
          <p:nvPr>
            <p:ph type="sldNum" sz="quarter" idx="12"/>
          </p:nvPr>
        </p:nvSpPr>
        <p:spPr/>
        <p:txBody>
          <a:bodyPr/>
          <a:lstStyle/>
          <a:p>
            <a:pPr>
              <a:defRPr/>
            </a:pPr>
            <a:fld id="{CDD856B2-51DB-44B2-B951-5B8F283CC1C9}" type="slidenum">
              <a:rPr lang="en-GB" smtClean="0"/>
              <a:pPr>
                <a:defRPr/>
              </a:pPr>
              <a:t>17</a:t>
            </a:fld>
            <a:endParaRPr lang="en-GB" dirty="0"/>
          </a:p>
        </p:txBody>
      </p:sp>
    </p:spTree>
  </p:cSld>
  <p:clrMapOvr>
    <a:masterClrMapping/>
  </p:clrMapOvr>
  <p:transition spd="med">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4704"/>
          </a:xfrm>
          <a:solidFill>
            <a:schemeClr val="accent2"/>
          </a:solidFill>
        </p:spPr>
        <p:txBody>
          <a:bodyPr/>
          <a:lstStyle/>
          <a:p>
            <a:r>
              <a:rPr lang="en-ZA" sz="3200" b="1" dirty="0" smtClean="0">
                <a:solidFill>
                  <a:schemeClr val="bg1"/>
                </a:solidFill>
                <a:latin typeface="Gill Sans MT" pitchFamily="34" charset="0"/>
              </a:rPr>
              <a:t>Selected APP Targets</a:t>
            </a:r>
            <a:endParaRPr lang="en-GB" sz="3200" b="1" dirty="0">
              <a:solidFill>
                <a:schemeClr val="bg1"/>
              </a:solidFill>
              <a:latin typeface="Footlight MT Light" pitchFamily="18" charset="0"/>
            </a:endParaRPr>
          </a:p>
        </p:txBody>
      </p:sp>
      <p:sp>
        <p:nvSpPr>
          <p:cNvPr id="3" name="Content Placeholder 2"/>
          <p:cNvSpPr>
            <a:spLocks noGrp="1"/>
          </p:cNvSpPr>
          <p:nvPr>
            <p:ph idx="1"/>
          </p:nvPr>
        </p:nvSpPr>
        <p:spPr>
          <a:xfrm>
            <a:off x="0" y="764704"/>
            <a:ext cx="8172400" cy="5112568"/>
          </a:xfrm>
        </p:spPr>
        <p:txBody>
          <a:bodyPr/>
          <a:lstStyle/>
          <a:p>
            <a:pPr>
              <a:buNone/>
            </a:pPr>
            <a:endParaRPr lang="en-ZA" sz="2000" dirty="0" smtClean="0">
              <a:latin typeface="Footlight MT Light" pitchFamily="18" charset="0"/>
            </a:endParaRPr>
          </a:p>
          <a:p>
            <a:pPr lvl="1"/>
            <a:endParaRPr lang="en-ZA" sz="2000" dirty="0" smtClean="0">
              <a:latin typeface="Footlight MT Light" pitchFamily="18" charset="0"/>
            </a:endParaRPr>
          </a:p>
          <a:p>
            <a:pPr lvl="1"/>
            <a:endParaRPr lang="en-GB" sz="2000" dirty="0">
              <a:latin typeface="Footlight MT Light" pitchFamily="18" charset="0"/>
            </a:endParaRPr>
          </a:p>
        </p:txBody>
      </p:sp>
      <p:sp>
        <p:nvSpPr>
          <p:cNvPr id="5" name="Slide Number Placeholder 4"/>
          <p:cNvSpPr>
            <a:spLocks noGrp="1"/>
          </p:cNvSpPr>
          <p:nvPr>
            <p:ph type="sldNum" sz="quarter" idx="12"/>
          </p:nvPr>
        </p:nvSpPr>
        <p:spPr/>
        <p:txBody>
          <a:bodyPr/>
          <a:lstStyle/>
          <a:p>
            <a:pPr>
              <a:defRPr/>
            </a:pPr>
            <a:fld id="{CDD856B2-51DB-44B2-B951-5B8F283CC1C9}" type="slidenum">
              <a:rPr lang="en-GB" smtClean="0"/>
              <a:pPr>
                <a:defRPr/>
              </a:pPr>
              <a:t>18</a:t>
            </a:fld>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2310254374"/>
              </p:ext>
            </p:extLst>
          </p:nvPr>
        </p:nvGraphicFramePr>
        <p:xfrm>
          <a:off x="0" y="857233"/>
          <a:ext cx="9144000" cy="5186433"/>
        </p:xfrm>
        <a:graphic>
          <a:graphicData uri="http://schemas.openxmlformats.org/drawingml/2006/table">
            <a:tbl>
              <a:tblPr firstRow="1" bandRow="1">
                <a:tableStyleId>{8EC20E35-A176-4012-BC5E-935CFFF8708E}</a:tableStyleId>
              </a:tblPr>
              <a:tblGrid>
                <a:gridCol w="2885894">
                  <a:extLst>
                    <a:ext uri="{9D8B030D-6E8A-4147-A177-3AD203B41FA5}">
                      <a16:colId xmlns:a16="http://schemas.microsoft.com/office/drawing/2014/main" val="20000"/>
                    </a:ext>
                  </a:extLst>
                </a:gridCol>
                <a:gridCol w="3129882">
                  <a:extLst>
                    <a:ext uri="{9D8B030D-6E8A-4147-A177-3AD203B41FA5}">
                      <a16:colId xmlns:a16="http://schemas.microsoft.com/office/drawing/2014/main" val="20001"/>
                    </a:ext>
                  </a:extLst>
                </a:gridCol>
                <a:gridCol w="3128224">
                  <a:extLst>
                    <a:ext uri="{9D8B030D-6E8A-4147-A177-3AD203B41FA5}">
                      <a16:colId xmlns:a16="http://schemas.microsoft.com/office/drawing/2014/main" val="20002"/>
                    </a:ext>
                  </a:extLst>
                </a:gridCol>
              </a:tblGrid>
              <a:tr h="784071">
                <a:tc>
                  <a:txBody>
                    <a:bodyPr/>
                    <a:lstStyle/>
                    <a:p>
                      <a:pPr marL="0" algn="l" defTabSz="914400" rtl="0" eaLnBrk="1" latinLnBrk="0" hangingPunct="1"/>
                      <a:r>
                        <a:rPr lang="en-ZA" sz="2400" kern="1200" dirty="0" smtClean="0"/>
                        <a:t>STRATEGIC OBJECTIVE</a:t>
                      </a:r>
                      <a:endParaRPr lang="en-GB" sz="2400" kern="1200" dirty="0">
                        <a:solidFill>
                          <a:schemeClr val="tx1"/>
                        </a:solidFill>
                        <a:latin typeface="Gill Sans MT" pitchFamily="34" charset="0"/>
                        <a:ea typeface="+mn-ea"/>
                        <a:cs typeface="+mn-cs"/>
                      </a:endParaRPr>
                    </a:p>
                  </a:txBody>
                  <a:tcPr/>
                </a:tc>
                <a:tc>
                  <a:txBody>
                    <a:bodyPr/>
                    <a:lstStyle/>
                    <a:p>
                      <a:pPr marL="0" algn="l" defTabSz="914400" rtl="0" eaLnBrk="1" latinLnBrk="0" hangingPunct="1"/>
                      <a:r>
                        <a:rPr lang="en-ZA" sz="2400" kern="1200" dirty="0" smtClean="0"/>
                        <a:t>PERFORMANCE INDICATOR</a:t>
                      </a:r>
                      <a:endParaRPr lang="en-GB" sz="2400" kern="1200" dirty="0">
                        <a:solidFill>
                          <a:schemeClr val="tx1"/>
                        </a:solidFill>
                        <a:latin typeface="Gill Sans MT" pitchFamily="34" charset="0"/>
                        <a:ea typeface="+mn-ea"/>
                        <a:cs typeface="+mn-cs"/>
                      </a:endParaRPr>
                    </a:p>
                  </a:txBody>
                  <a:tcPr/>
                </a:tc>
                <a:tc>
                  <a:txBody>
                    <a:bodyPr/>
                    <a:lstStyle/>
                    <a:p>
                      <a:pPr marL="0" algn="l" defTabSz="914400" rtl="0" eaLnBrk="1" latinLnBrk="0" hangingPunct="1"/>
                      <a:r>
                        <a:rPr lang="en-US" sz="2400" kern="1200" dirty="0" smtClean="0"/>
                        <a:t>ANNUAL TARGET</a:t>
                      </a:r>
                      <a:endParaRPr lang="en-GB" sz="2400" kern="1200" dirty="0">
                        <a:solidFill>
                          <a:schemeClr val="tx1"/>
                        </a:solidFill>
                        <a:latin typeface="Gill Sans MT" pitchFamily="34" charset="0"/>
                        <a:ea typeface="+mn-ea"/>
                        <a:cs typeface="+mn-cs"/>
                      </a:endParaRPr>
                    </a:p>
                  </a:txBody>
                  <a:tcPr/>
                </a:tc>
                <a:extLst>
                  <a:ext uri="{0D108BD9-81ED-4DB2-BD59-A6C34878D82A}">
                    <a16:rowId xmlns:a16="http://schemas.microsoft.com/office/drawing/2014/main" val="10000"/>
                  </a:ext>
                </a:extLst>
              </a:tr>
              <a:tr h="2308231">
                <a:tc>
                  <a:txBody>
                    <a:bodyPr/>
                    <a:lstStyle/>
                    <a:p>
                      <a:pPr marL="273050" marR="0" indent="-273050" algn="l" defTabSz="914400" rtl="0" eaLnBrk="1" fontAlgn="auto" latinLnBrk="0" hangingPunct="1">
                        <a:lnSpc>
                          <a:spcPct val="100000"/>
                        </a:lnSpc>
                        <a:spcBef>
                          <a:spcPts val="0"/>
                        </a:spcBef>
                        <a:spcAft>
                          <a:spcPts val="0"/>
                        </a:spcAft>
                        <a:buClrTx/>
                        <a:buSzTx/>
                        <a:buFontTx/>
                        <a:buNone/>
                        <a:tabLst/>
                        <a:defRPr/>
                      </a:pPr>
                      <a:r>
                        <a:rPr lang="en-US" sz="2400" kern="1200" dirty="0" smtClean="0"/>
                        <a:t>1.	</a:t>
                      </a:r>
                      <a:r>
                        <a:rPr lang="en-ZA" sz="2400" dirty="0" smtClean="0">
                          <a:effectLst/>
                        </a:rPr>
                        <a:t>To provide evidence-based advice on STI matters on request or on the NACI's own initiative.</a:t>
                      </a:r>
                      <a:endParaRPr lang="en-ZA" sz="2400" dirty="0" smtClean="0">
                        <a:effectLst/>
                        <a:latin typeface="Gill Sans MT" pitchFamily="34" charset="0"/>
                        <a:ea typeface="Calibri" panose="020F0502020204030204" pitchFamily="34" charset="0"/>
                        <a:cs typeface="Times New Roman" panose="02020603050405020304" pitchFamily="18" charset="0"/>
                      </a:endParaRPr>
                    </a:p>
                  </a:txBody>
                  <a:tcPr/>
                </a:tc>
                <a:tc>
                  <a:txBody>
                    <a:bodyPr/>
                    <a:lstStyle/>
                    <a:p>
                      <a:pPr algn="l">
                        <a:lnSpc>
                          <a:spcPct val="130000"/>
                        </a:lnSpc>
                        <a:spcBef>
                          <a:spcPts val="1200"/>
                        </a:spcBef>
                        <a:spcAft>
                          <a:spcPts val="0"/>
                        </a:spcAft>
                      </a:pPr>
                      <a:r>
                        <a:rPr lang="en-ZA" sz="2400" dirty="0" smtClean="0">
                          <a:effectLst/>
                        </a:rPr>
                        <a:t>Number of STI policy advice submitted to the Minister of Science and Technology </a:t>
                      </a:r>
                      <a:endParaRPr lang="en-ZA" sz="2400" dirty="0">
                        <a:effectLst/>
                        <a:latin typeface="Gill Sans MT"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30000"/>
                        </a:lnSpc>
                        <a:spcBef>
                          <a:spcPts val="1200"/>
                        </a:spcBef>
                        <a:spcAft>
                          <a:spcPts val="0"/>
                        </a:spcAft>
                      </a:pPr>
                      <a:r>
                        <a:rPr lang="en-ZA" sz="2400" dirty="0" smtClean="0">
                          <a:effectLst/>
                        </a:rPr>
                        <a:t>3 x STI policy advice submitted to the Minister of Science and Technology by 31 March 2018</a:t>
                      </a:r>
                      <a:endParaRPr lang="en-ZA" sz="2400" dirty="0" smtClean="0">
                        <a:effectLst/>
                        <a:latin typeface="Gill Sans MT" pitchFamily="34" charset="0"/>
                      </a:endParaRPr>
                    </a:p>
                  </a:txBody>
                  <a:tcPr/>
                </a:tc>
                <a:extLst>
                  <a:ext uri="{0D108BD9-81ED-4DB2-BD59-A6C34878D82A}">
                    <a16:rowId xmlns:a16="http://schemas.microsoft.com/office/drawing/2014/main" val="10001"/>
                  </a:ext>
                </a:extLst>
              </a:tr>
              <a:tr h="1711713">
                <a:tc>
                  <a:txBody>
                    <a:bodyPr/>
                    <a:lstStyle/>
                    <a:p>
                      <a:pPr marL="273050" indent="-273050" algn="l">
                        <a:lnSpc>
                          <a:spcPct val="130000"/>
                        </a:lnSpc>
                        <a:spcBef>
                          <a:spcPts val="1200"/>
                        </a:spcBef>
                        <a:spcAft>
                          <a:spcPts val="0"/>
                        </a:spcAft>
                      </a:pPr>
                      <a:r>
                        <a:rPr lang="en-ZA" sz="2400" dirty="0" smtClean="0">
                          <a:effectLst/>
                        </a:rPr>
                        <a:t>2.	To assess the performance of the NSI</a:t>
                      </a:r>
                      <a:endParaRPr lang="en-GB" sz="2400" dirty="0">
                        <a:latin typeface="Gill Sans M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400" dirty="0" smtClean="0">
                          <a:effectLst/>
                        </a:rPr>
                        <a:t>Number of NSI M&amp;E</a:t>
                      </a:r>
                      <a:r>
                        <a:rPr lang="en-ZA" sz="2400" baseline="0" dirty="0" smtClean="0">
                          <a:effectLst/>
                        </a:rPr>
                        <a:t> </a:t>
                      </a:r>
                      <a:r>
                        <a:rPr lang="en-ZA" sz="2400" dirty="0" smtClean="0">
                          <a:effectLst/>
                        </a:rPr>
                        <a:t> Reports produced </a:t>
                      </a:r>
                    </a:p>
                    <a:p>
                      <a:pPr algn="l"/>
                      <a:endParaRPr lang="en-GB" sz="2400" dirty="0">
                        <a:solidFill>
                          <a:schemeClr val="tx1"/>
                        </a:solidFill>
                        <a:latin typeface="Gill Sans MT" pitchFamily="34"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400" dirty="0" smtClean="0">
                          <a:effectLst/>
                        </a:rPr>
                        <a:t>2 x NSI M&amp;E Reports finalised by 31 March 2018</a:t>
                      </a:r>
                      <a:endParaRPr lang="en-GB" sz="2400" b="1" kern="1200" dirty="0" smtClean="0">
                        <a:solidFill>
                          <a:schemeClr val="dk1"/>
                        </a:solidFill>
                        <a:latin typeface="Gill Sans MT" pitchFamily="34" charset="0"/>
                        <a:ea typeface="+mn-ea"/>
                        <a:cs typeface="+mn-cs"/>
                      </a:endParaRPr>
                    </a:p>
                  </a:txBody>
                  <a:tcPr/>
                </a:tc>
                <a:extLst>
                  <a:ext uri="{0D108BD9-81ED-4DB2-BD59-A6C34878D82A}">
                    <a16:rowId xmlns:a16="http://schemas.microsoft.com/office/drawing/2014/main" val="10002"/>
                  </a:ext>
                </a:extLst>
              </a:tr>
            </a:tbl>
          </a:graphicData>
        </a:graphic>
      </p:graphicFrame>
    </p:spTree>
  </p:cSld>
  <p:clrMapOvr>
    <a:masterClrMapping/>
  </p:clrMapOvr>
  <p:transition spd="med">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4704"/>
          </a:xfrm>
          <a:solidFill>
            <a:schemeClr val="accent2"/>
          </a:solidFill>
        </p:spPr>
        <p:txBody>
          <a:bodyPr/>
          <a:lstStyle/>
          <a:p>
            <a:r>
              <a:rPr lang="en-ZA" sz="2800" b="1" dirty="0" smtClean="0">
                <a:solidFill>
                  <a:schemeClr val="bg1"/>
                </a:solidFill>
                <a:latin typeface="Gill Sans MT" pitchFamily="34" charset="0"/>
              </a:rPr>
              <a:t>Selected APP Targets (Cont)</a:t>
            </a:r>
            <a:endParaRPr lang="en-GB" sz="2800" b="1" dirty="0">
              <a:solidFill>
                <a:schemeClr val="bg1"/>
              </a:solidFill>
              <a:latin typeface="Footlight MT Light" pitchFamily="18" charset="0"/>
            </a:endParaRPr>
          </a:p>
        </p:txBody>
      </p:sp>
      <p:sp>
        <p:nvSpPr>
          <p:cNvPr id="3" name="Content Placeholder 2"/>
          <p:cNvSpPr>
            <a:spLocks noGrp="1"/>
          </p:cNvSpPr>
          <p:nvPr>
            <p:ph idx="1"/>
          </p:nvPr>
        </p:nvSpPr>
        <p:spPr>
          <a:xfrm>
            <a:off x="0" y="764704"/>
            <a:ext cx="8172400" cy="5112568"/>
          </a:xfrm>
        </p:spPr>
        <p:txBody>
          <a:bodyPr/>
          <a:lstStyle/>
          <a:p>
            <a:pPr>
              <a:buNone/>
            </a:pPr>
            <a:endParaRPr lang="en-ZA" sz="2000" dirty="0" smtClean="0">
              <a:latin typeface="Footlight MT Light" pitchFamily="18" charset="0"/>
            </a:endParaRPr>
          </a:p>
          <a:p>
            <a:pPr lvl="1"/>
            <a:endParaRPr lang="en-ZA" sz="2000" dirty="0" smtClean="0">
              <a:latin typeface="Footlight MT Light" pitchFamily="18" charset="0"/>
            </a:endParaRPr>
          </a:p>
          <a:p>
            <a:pPr lvl="1"/>
            <a:endParaRPr lang="en-GB" sz="2000" dirty="0">
              <a:latin typeface="Footlight MT Light" pitchFamily="18" charset="0"/>
            </a:endParaRPr>
          </a:p>
        </p:txBody>
      </p:sp>
      <p:sp>
        <p:nvSpPr>
          <p:cNvPr id="5" name="Slide Number Placeholder 4"/>
          <p:cNvSpPr>
            <a:spLocks noGrp="1"/>
          </p:cNvSpPr>
          <p:nvPr>
            <p:ph type="sldNum" sz="quarter" idx="12"/>
          </p:nvPr>
        </p:nvSpPr>
        <p:spPr/>
        <p:txBody>
          <a:bodyPr/>
          <a:lstStyle/>
          <a:p>
            <a:pPr>
              <a:defRPr/>
            </a:pPr>
            <a:fld id="{CDD856B2-51DB-44B2-B951-5B8F283CC1C9}" type="slidenum">
              <a:rPr lang="en-GB" smtClean="0"/>
              <a:pPr>
                <a:defRPr/>
              </a:pPr>
              <a:t>19</a:t>
            </a:fld>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2945336187"/>
              </p:ext>
            </p:extLst>
          </p:nvPr>
        </p:nvGraphicFramePr>
        <p:xfrm>
          <a:off x="0" y="857232"/>
          <a:ext cx="9144000" cy="4343911"/>
        </p:xfrm>
        <a:graphic>
          <a:graphicData uri="http://schemas.openxmlformats.org/drawingml/2006/table">
            <a:tbl>
              <a:tblPr firstRow="1" bandRow="1">
                <a:tableStyleId>{8EC20E35-A176-4012-BC5E-935CFFF8708E}</a:tableStyleId>
              </a:tblPr>
              <a:tblGrid>
                <a:gridCol w="2646922">
                  <a:extLst>
                    <a:ext uri="{9D8B030D-6E8A-4147-A177-3AD203B41FA5}">
                      <a16:colId xmlns:a16="http://schemas.microsoft.com/office/drawing/2014/main" val="20000"/>
                    </a:ext>
                  </a:extLst>
                </a:gridCol>
                <a:gridCol w="3368854">
                  <a:extLst>
                    <a:ext uri="{9D8B030D-6E8A-4147-A177-3AD203B41FA5}">
                      <a16:colId xmlns:a16="http://schemas.microsoft.com/office/drawing/2014/main" val="20001"/>
                    </a:ext>
                  </a:extLst>
                </a:gridCol>
                <a:gridCol w="3128224">
                  <a:extLst>
                    <a:ext uri="{9D8B030D-6E8A-4147-A177-3AD203B41FA5}">
                      <a16:colId xmlns:a16="http://schemas.microsoft.com/office/drawing/2014/main" val="20002"/>
                    </a:ext>
                  </a:extLst>
                </a:gridCol>
              </a:tblGrid>
              <a:tr h="960631">
                <a:tc>
                  <a:txBody>
                    <a:bodyPr/>
                    <a:lstStyle/>
                    <a:p>
                      <a:pPr marL="0" algn="l" defTabSz="914400" rtl="0" eaLnBrk="1" latinLnBrk="0" hangingPunct="1"/>
                      <a:r>
                        <a:rPr lang="en-ZA" sz="2400" kern="1200" dirty="0" smtClean="0"/>
                        <a:t>STRATEGIC OBJECTIVE</a:t>
                      </a:r>
                      <a:endParaRPr lang="en-GB" sz="2400" kern="1200" dirty="0">
                        <a:solidFill>
                          <a:schemeClr val="tx1"/>
                        </a:solidFill>
                        <a:latin typeface="Gill Sans MT" pitchFamily="34" charset="0"/>
                        <a:ea typeface="+mn-ea"/>
                        <a:cs typeface="+mn-cs"/>
                      </a:endParaRPr>
                    </a:p>
                  </a:txBody>
                  <a:tcPr/>
                </a:tc>
                <a:tc>
                  <a:txBody>
                    <a:bodyPr/>
                    <a:lstStyle/>
                    <a:p>
                      <a:pPr marL="0" algn="l" defTabSz="914400" rtl="0" eaLnBrk="1" latinLnBrk="0" hangingPunct="1"/>
                      <a:r>
                        <a:rPr lang="en-ZA" sz="2400" kern="1200" dirty="0" smtClean="0"/>
                        <a:t>PERFORMANCE INDICATOR</a:t>
                      </a:r>
                      <a:endParaRPr lang="en-GB" sz="2400" kern="1200" dirty="0">
                        <a:solidFill>
                          <a:schemeClr val="tx1"/>
                        </a:solidFill>
                        <a:latin typeface="Gill Sans MT" pitchFamily="34" charset="0"/>
                        <a:ea typeface="+mn-ea"/>
                        <a:cs typeface="+mn-cs"/>
                      </a:endParaRPr>
                    </a:p>
                  </a:txBody>
                  <a:tcPr/>
                </a:tc>
                <a:tc>
                  <a:txBody>
                    <a:bodyPr/>
                    <a:lstStyle/>
                    <a:p>
                      <a:pPr marL="0" algn="l" defTabSz="914400" rtl="0" eaLnBrk="1" latinLnBrk="0" hangingPunct="1"/>
                      <a:r>
                        <a:rPr lang="en-US" sz="2400" kern="1200" dirty="0" smtClean="0"/>
                        <a:t>ANNUAL TARGET</a:t>
                      </a:r>
                      <a:endParaRPr lang="en-GB" sz="2400" kern="1200" dirty="0">
                        <a:solidFill>
                          <a:schemeClr val="tx1"/>
                        </a:solidFill>
                        <a:latin typeface="Gill Sans MT" pitchFamily="34" charset="0"/>
                        <a:ea typeface="+mn-ea"/>
                        <a:cs typeface="+mn-cs"/>
                      </a:endParaRPr>
                    </a:p>
                  </a:txBody>
                  <a:tcPr/>
                </a:tc>
                <a:extLst>
                  <a:ext uri="{0D108BD9-81ED-4DB2-BD59-A6C34878D82A}">
                    <a16:rowId xmlns:a16="http://schemas.microsoft.com/office/drawing/2014/main" val="10000"/>
                  </a:ext>
                </a:extLst>
              </a:tr>
              <a:tr h="2979289">
                <a:tc>
                  <a:txBody>
                    <a:bodyPr/>
                    <a:lstStyle/>
                    <a:p>
                      <a:pPr marL="273050" marR="0" indent="-273050" algn="l" defTabSz="914400" rtl="0" eaLnBrk="1" fontAlgn="auto" latinLnBrk="0" hangingPunct="1">
                        <a:lnSpc>
                          <a:spcPct val="100000"/>
                        </a:lnSpc>
                        <a:spcBef>
                          <a:spcPts val="0"/>
                        </a:spcBef>
                        <a:spcAft>
                          <a:spcPts val="0"/>
                        </a:spcAft>
                        <a:buClrTx/>
                        <a:buSzTx/>
                        <a:buFontTx/>
                        <a:buNone/>
                        <a:tabLst/>
                        <a:defRPr/>
                      </a:pPr>
                      <a:r>
                        <a:rPr lang="en-US" sz="2400" kern="1200" dirty="0" smtClean="0"/>
                        <a:t>3.</a:t>
                      </a:r>
                      <a:r>
                        <a:rPr lang="en-ZA" sz="2400" kern="1200" baseline="0" dirty="0" smtClean="0">
                          <a:effectLst/>
                        </a:rPr>
                        <a:t>	</a:t>
                      </a:r>
                      <a:r>
                        <a:rPr lang="en-ZA" sz="2400" dirty="0" smtClean="0">
                          <a:effectLst/>
                        </a:rPr>
                        <a:t>To develop STI central data and information repository from publicly financed data…</a:t>
                      </a:r>
                    </a:p>
                  </a:txBody>
                  <a:tcPr/>
                </a:tc>
                <a:tc>
                  <a:txBody>
                    <a:bodyPr/>
                    <a:lstStyle/>
                    <a:p>
                      <a:pPr algn="l">
                        <a:lnSpc>
                          <a:spcPct val="130000"/>
                        </a:lnSpc>
                        <a:spcBef>
                          <a:spcPts val="1200"/>
                        </a:spcBef>
                        <a:spcAft>
                          <a:spcPts val="0"/>
                        </a:spcAft>
                      </a:pPr>
                      <a:r>
                        <a:rPr lang="en-ZA" sz="2400" dirty="0" smtClean="0">
                          <a:effectLst/>
                        </a:rPr>
                        <a:t>Successful implementation of National STI Information Portal  </a:t>
                      </a:r>
                      <a:endParaRPr lang="en-ZA" sz="2400" dirty="0">
                        <a:effectLst/>
                        <a:latin typeface="Gill Sans MT"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400" dirty="0" smtClean="0">
                          <a:effectLst/>
                        </a:rPr>
                        <a:t>1 </a:t>
                      </a:r>
                      <a:r>
                        <a:rPr lang="en-ZA" sz="2400" kern="1200" dirty="0" smtClean="0">
                          <a:effectLst/>
                        </a:rPr>
                        <a:t>Functional STI Data and Information Portal (National STI Information Portal </a:t>
                      </a:r>
                      <a:r>
                        <a:rPr lang="en-US" sz="2400" kern="1200" dirty="0" smtClean="0">
                          <a:effectLst/>
                        </a:rPr>
                        <a:t>operational, and users able to access initial set of data and information)</a:t>
                      </a:r>
                      <a:r>
                        <a:rPr lang="en-ZA" sz="2400" kern="1200" dirty="0" smtClean="0">
                          <a:effectLst/>
                        </a:rPr>
                        <a:t> by 31 March 2018</a:t>
                      </a:r>
                      <a:endParaRPr lang="en-US" sz="2400" kern="1200" dirty="0" smtClean="0">
                        <a:effectLst/>
                      </a:endParaRPr>
                    </a:p>
                  </a:txBody>
                  <a:tcPr/>
                </a:tc>
                <a:extLst>
                  <a:ext uri="{0D108BD9-81ED-4DB2-BD59-A6C34878D82A}">
                    <a16:rowId xmlns:a16="http://schemas.microsoft.com/office/drawing/2014/main" val="10001"/>
                  </a:ext>
                </a:extLst>
              </a:tr>
            </a:tbl>
          </a:graphicData>
        </a:graphic>
      </p:graphicFrame>
    </p:spTree>
  </p:cSld>
  <p:clrMapOvr>
    <a:masterClrMapping/>
  </p:clrMapOvr>
  <p:transition spd="med">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1"/>
            <a:ext cx="9144000" cy="714355"/>
          </a:xfrm>
        </p:spPr>
        <p:style>
          <a:lnRef idx="0">
            <a:schemeClr val="accent2"/>
          </a:lnRef>
          <a:fillRef idx="3">
            <a:schemeClr val="accent2"/>
          </a:fillRef>
          <a:effectRef idx="3">
            <a:schemeClr val="accent2"/>
          </a:effectRef>
          <a:fontRef idx="minor">
            <a:schemeClr val="lt1"/>
          </a:fontRef>
        </p:style>
        <p:txBody>
          <a:bodyPr/>
          <a:lstStyle/>
          <a:p>
            <a:pPr eaLnBrk="1" hangingPunct="1"/>
            <a:r>
              <a:rPr lang="en-GB" sz="3200" b="1" dirty="0" smtClean="0">
                <a:latin typeface="Gill Sans MT" pitchFamily="34" charset="0"/>
              </a:rPr>
              <a:t>Presentation Outline</a:t>
            </a:r>
            <a:endParaRPr lang="en-GB" sz="3200" b="1" dirty="0" smtClean="0">
              <a:solidFill>
                <a:schemeClr val="tx1"/>
              </a:solidFill>
              <a:latin typeface="Gill Sans MT" pitchFamily="34" charset="0"/>
            </a:endParaRPr>
          </a:p>
        </p:txBody>
      </p:sp>
      <p:sp>
        <p:nvSpPr>
          <p:cNvPr id="3075" name="Rectangle 3"/>
          <p:cNvSpPr>
            <a:spLocks noGrp="1" noChangeArrowheads="1"/>
          </p:cNvSpPr>
          <p:nvPr>
            <p:ph type="body" idx="1"/>
          </p:nvPr>
        </p:nvSpPr>
        <p:spPr>
          <a:xfrm>
            <a:off x="285750" y="1122464"/>
            <a:ext cx="7886650" cy="4306800"/>
          </a:xfrm>
        </p:spPr>
        <p:txBody>
          <a:bodyPr/>
          <a:lstStyle/>
          <a:p>
            <a:pPr marL="514350" indent="-514350" eaLnBrk="1" hangingPunct="1">
              <a:buFontTx/>
              <a:buAutoNum type="arabicPeriod"/>
            </a:pPr>
            <a:r>
              <a:rPr lang="en-US" dirty="0" smtClean="0">
                <a:latin typeface="Gill Sans MT" pitchFamily="34" charset="0"/>
              </a:rPr>
              <a:t>Mandate, vision and mission </a:t>
            </a:r>
          </a:p>
          <a:p>
            <a:pPr marL="514350" indent="-514350" eaLnBrk="1" hangingPunct="1">
              <a:buFontTx/>
              <a:buAutoNum type="arabicPeriod"/>
            </a:pPr>
            <a:r>
              <a:rPr lang="en-US" dirty="0" smtClean="0">
                <a:latin typeface="Gill Sans MT" pitchFamily="34" charset="0"/>
              </a:rPr>
              <a:t>Policy context</a:t>
            </a:r>
          </a:p>
          <a:p>
            <a:pPr marL="514350" indent="-514350" eaLnBrk="1" hangingPunct="1">
              <a:buAutoNum type="arabicPeriod"/>
            </a:pPr>
            <a:r>
              <a:rPr lang="en-US" dirty="0" smtClean="0">
                <a:latin typeface="Gill Sans MT" pitchFamily="34" charset="0"/>
              </a:rPr>
              <a:t>Strategic  outcome-oriented goals</a:t>
            </a:r>
          </a:p>
          <a:p>
            <a:pPr marL="514350" indent="-514350" eaLnBrk="1" hangingPunct="1">
              <a:buAutoNum type="arabicPeriod"/>
            </a:pPr>
            <a:r>
              <a:rPr lang="en-US" dirty="0" smtClean="0">
                <a:latin typeface="Gill Sans MT" pitchFamily="34" charset="0"/>
              </a:rPr>
              <a:t>Selected initiatives and targets</a:t>
            </a:r>
          </a:p>
          <a:p>
            <a:pPr marL="914400" lvl="1" indent="-514350" eaLnBrk="1" hangingPunct="1"/>
            <a:r>
              <a:rPr lang="en-US" sz="2400" dirty="0" smtClean="0">
                <a:solidFill>
                  <a:srgbClr val="FF0000"/>
                </a:solidFill>
                <a:latin typeface="Gill Sans MT" pitchFamily="34" charset="0"/>
              </a:rPr>
              <a:t>Medium-term and short-term</a:t>
            </a:r>
          </a:p>
          <a:p>
            <a:pPr marL="514350" indent="-514350" eaLnBrk="1" hangingPunct="1">
              <a:buAutoNum type="arabicPeriod"/>
            </a:pPr>
            <a:r>
              <a:rPr lang="en-US" dirty="0" smtClean="0">
                <a:latin typeface="Gill Sans MT" pitchFamily="34" charset="0"/>
              </a:rPr>
              <a:t>Finances</a:t>
            </a:r>
          </a:p>
          <a:p>
            <a:pPr marL="514350" indent="-514350" eaLnBrk="1" hangingPunct="1">
              <a:buAutoNum type="arabicPeriod"/>
            </a:pPr>
            <a:r>
              <a:rPr lang="en-US" dirty="0" smtClean="0">
                <a:latin typeface="Gill Sans MT" pitchFamily="34" charset="0"/>
              </a:rPr>
              <a:t>Conclusion</a:t>
            </a:r>
          </a:p>
          <a:p>
            <a:pPr eaLnBrk="1" hangingPunct="1">
              <a:buNone/>
            </a:pPr>
            <a:r>
              <a:rPr lang="en-US" sz="2800" b="1" dirty="0" smtClean="0">
                <a:latin typeface="Gill Sans MT" pitchFamily="34" charset="0"/>
              </a:rPr>
              <a:t>		</a:t>
            </a:r>
          </a:p>
          <a:p>
            <a:pPr eaLnBrk="1" hangingPunct="1">
              <a:buFontTx/>
              <a:buNone/>
            </a:pPr>
            <a:endParaRPr lang="en-US" sz="2000" dirty="0" smtClean="0">
              <a:latin typeface="Footlight MT Light" pitchFamily="18" charset="0"/>
            </a:endParaRPr>
          </a:p>
          <a:p>
            <a:pPr eaLnBrk="1" hangingPunct="1">
              <a:buFontTx/>
              <a:buNone/>
            </a:pPr>
            <a:endParaRPr lang="en-GB" sz="2000" dirty="0" smtClean="0">
              <a:solidFill>
                <a:schemeClr val="bg2"/>
              </a:solidFill>
              <a:latin typeface="Footlight MT Light" pitchFamily="18" charset="0"/>
            </a:endParaRPr>
          </a:p>
        </p:txBody>
      </p:sp>
      <p:sp>
        <p:nvSpPr>
          <p:cNvPr id="4" name="Slide Number Placeholder 3"/>
          <p:cNvSpPr>
            <a:spLocks noGrp="1"/>
          </p:cNvSpPr>
          <p:nvPr>
            <p:ph type="sldNum" sz="quarter" idx="12"/>
          </p:nvPr>
        </p:nvSpPr>
        <p:spPr/>
        <p:txBody>
          <a:bodyPr/>
          <a:lstStyle/>
          <a:p>
            <a:pPr>
              <a:defRPr/>
            </a:pPr>
            <a:fld id="{004A4123-B742-41B5-A00B-CAA8A839D2A6}" type="slidenum">
              <a:rPr lang="en-GB" smtClean="0"/>
              <a:pPr>
                <a:defRPr/>
              </a:pPr>
              <a:t>2</a:t>
            </a:fld>
            <a:endParaRPr lang="en-GB" dirty="0"/>
          </a:p>
        </p:txBody>
      </p:sp>
    </p:spTree>
  </p:cSld>
  <p:clrMapOvr>
    <a:masterClrMapping/>
  </p:clrMapOvr>
  <p:transition spd="med">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4704"/>
          </a:xfrm>
          <a:solidFill>
            <a:schemeClr val="accent2"/>
          </a:solidFill>
        </p:spPr>
        <p:txBody>
          <a:bodyPr/>
          <a:lstStyle/>
          <a:p>
            <a:r>
              <a:rPr lang="en-ZA" sz="3200" b="1" dirty="0" smtClean="0">
                <a:solidFill>
                  <a:schemeClr val="bg1"/>
                </a:solidFill>
                <a:latin typeface="Gill Sans MT" pitchFamily="34" charset="0"/>
              </a:rPr>
              <a:t>Selected APP Targets…(Cont)</a:t>
            </a:r>
            <a:endParaRPr lang="en-GB" sz="3200" b="1" dirty="0">
              <a:solidFill>
                <a:schemeClr val="bg1"/>
              </a:solidFill>
              <a:latin typeface="Footlight MT Light" pitchFamily="18" charset="0"/>
            </a:endParaRPr>
          </a:p>
        </p:txBody>
      </p:sp>
      <p:sp>
        <p:nvSpPr>
          <p:cNvPr id="3" name="Content Placeholder 2"/>
          <p:cNvSpPr>
            <a:spLocks noGrp="1"/>
          </p:cNvSpPr>
          <p:nvPr>
            <p:ph idx="1"/>
          </p:nvPr>
        </p:nvSpPr>
        <p:spPr>
          <a:xfrm>
            <a:off x="0" y="764704"/>
            <a:ext cx="8172400" cy="5112568"/>
          </a:xfrm>
        </p:spPr>
        <p:txBody>
          <a:bodyPr/>
          <a:lstStyle/>
          <a:p>
            <a:pPr>
              <a:buNone/>
            </a:pPr>
            <a:endParaRPr lang="en-ZA" sz="2000" dirty="0" smtClean="0">
              <a:latin typeface="Footlight MT Light" pitchFamily="18" charset="0"/>
            </a:endParaRPr>
          </a:p>
          <a:p>
            <a:pPr lvl="1"/>
            <a:endParaRPr lang="en-ZA" sz="2000" dirty="0" smtClean="0">
              <a:latin typeface="Footlight MT Light" pitchFamily="18" charset="0"/>
            </a:endParaRPr>
          </a:p>
          <a:p>
            <a:pPr lvl="1"/>
            <a:endParaRPr lang="en-GB" sz="2000" dirty="0">
              <a:latin typeface="Footlight MT Light" pitchFamily="18" charset="0"/>
            </a:endParaRPr>
          </a:p>
        </p:txBody>
      </p:sp>
      <p:sp>
        <p:nvSpPr>
          <p:cNvPr id="5" name="Slide Number Placeholder 4"/>
          <p:cNvSpPr>
            <a:spLocks noGrp="1"/>
          </p:cNvSpPr>
          <p:nvPr>
            <p:ph type="sldNum" sz="quarter" idx="12"/>
          </p:nvPr>
        </p:nvSpPr>
        <p:spPr/>
        <p:txBody>
          <a:bodyPr/>
          <a:lstStyle/>
          <a:p>
            <a:pPr>
              <a:defRPr/>
            </a:pPr>
            <a:fld id="{CDD856B2-51DB-44B2-B951-5B8F283CC1C9}" type="slidenum">
              <a:rPr lang="en-GB" smtClean="0"/>
              <a:pPr>
                <a:defRPr/>
              </a:pPr>
              <a:t>20</a:t>
            </a:fld>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909248462"/>
              </p:ext>
            </p:extLst>
          </p:nvPr>
        </p:nvGraphicFramePr>
        <p:xfrm>
          <a:off x="0" y="857233"/>
          <a:ext cx="9144000" cy="4877056"/>
        </p:xfrm>
        <a:graphic>
          <a:graphicData uri="http://schemas.openxmlformats.org/drawingml/2006/table">
            <a:tbl>
              <a:tblPr firstRow="1" bandRow="1">
                <a:tableStyleId>{8EC20E35-A176-4012-BC5E-935CFFF8708E}</a:tableStyleId>
              </a:tblPr>
              <a:tblGrid>
                <a:gridCol w="2646922">
                  <a:extLst>
                    <a:ext uri="{9D8B030D-6E8A-4147-A177-3AD203B41FA5}">
                      <a16:colId xmlns:a16="http://schemas.microsoft.com/office/drawing/2014/main" val="20000"/>
                    </a:ext>
                  </a:extLst>
                </a:gridCol>
                <a:gridCol w="3368854">
                  <a:extLst>
                    <a:ext uri="{9D8B030D-6E8A-4147-A177-3AD203B41FA5}">
                      <a16:colId xmlns:a16="http://schemas.microsoft.com/office/drawing/2014/main" val="20001"/>
                    </a:ext>
                  </a:extLst>
                </a:gridCol>
                <a:gridCol w="3128224">
                  <a:extLst>
                    <a:ext uri="{9D8B030D-6E8A-4147-A177-3AD203B41FA5}">
                      <a16:colId xmlns:a16="http://schemas.microsoft.com/office/drawing/2014/main" val="20002"/>
                    </a:ext>
                  </a:extLst>
                </a:gridCol>
              </a:tblGrid>
              <a:tr h="570080">
                <a:tc>
                  <a:txBody>
                    <a:bodyPr/>
                    <a:lstStyle/>
                    <a:p>
                      <a:pPr marL="0" algn="l" defTabSz="914400" rtl="0" eaLnBrk="1" latinLnBrk="0" hangingPunct="1"/>
                      <a:r>
                        <a:rPr lang="en-ZA" sz="2000" kern="1200" dirty="0" smtClean="0"/>
                        <a:t>STRATEGIC OBJECTIVE</a:t>
                      </a:r>
                      <a:endParaRPr lang="en-GB" sz="2000" kern="1200" dirty="0">
                        <a:solidFill>
                          <a:schemeClr val="tx1"/>
                        </a:solidFill>
                        <a:latin typeface="Gill Sans MT" pitchFamily="34" charset="0"/>
                        <a:ea typeface="+mn-ea"/>
                        <a:cs typeface="+mn-cs"/>
                      </a:endParaRPr>
                    </a:p>
                  </a:txBody>
                  <a:tcPr/>
                </a:tc>
                <a:tc>
                  <a:txBody>
                    <a:bodyPr/>
                    <a:lstStyle/>
                    <a:p>
                      <a:pPr marL="0" algn="l" defTabSz="914400" rtl="0" eaLnBrk="1" latinLnBrk="0" hangingPunct="1"/>
                      <a:r>
                        <a:rPr lang="en-ZA" sz="2000" kern="1200" dirty="0" smtClean="0"/>
                        <a:t>PERFORMANCE INDICATOR</a:t>
                      </a:r>
                      <a:endParaRPr lang="en-GB" sz="2000" kern="1200" dirty="0">
                        <a:solidFill>
                          <a:schemeClr val="tx1"/>
                        </a:solidFill>
                        <a:latin typeface="Gill Sans MT" pitchFamily="34" charset="0"/>
                        <a:ea typeface="+mn-ea"/>
                        <a:cs typeface="+mn-cs"/>
                      </a:endParaRPr>
                    </a:p>
                  </a:txBody>
                  <a:tcPr/>
                </a:tc>
                <a:tc>
                  <a:txBody>
                    <a:bodyPr/>
                    <a:lstStyle/>
                    <a:p>
                      <a:pPr marL="0" algn="l" defTabSz="914400" rtl="0" eaLnBrk="1" latinLnBrk="0" hangingPunct="1"/>
                      <a:r>
                        <a:rPr lang="en-US" sz="2000" kern="1200" dirty="0" smtClean="0"/>
                        <a:t>ANNUAL TARGET</a:t>
                      </a:r>
                      <a:endParaRPr lang="en-GB" sz="2000" kern="1200" dirty="0">
                        <a:solidFill>
                          <a:schemeClr val="tx1"/>
                        </a:solidFill>
                        <a:latin typeface="Gill Sans MT" pitchFamily="34" charset="0"/>
                        <a:ea typeface="+mn-ea"/>
                        <a:cs typeface="+mn-cs"/>
                      </a:endParaRPr>
                    </a:p>
                  </a:txBody>
                  <a:tcPr/>
                </a:tc>
                <a:extLst>
                  <a:ext uri="{0D108BD9-81ED-4DB2-BD59-A6C34878D82A}">
                    <a16:rowId xmlns:a16="http://schemas.microsoft.com/office/drawing/2014/main" val="10000"/>
                  </a:ext>
                </a:extLst>
              </a:tr>
              <a:tr h="2255535">
                <a:tc>
                  <a:txBody>
                    <a:bodyPr/>
                    <a:lstStyle/>
                    <a:p>
                      <a:pPr marL="273050" marR="0" indent="-273050" algn="l" defTabSz="914400" rtl="0" eaLnBrk="1" fontAlgn="auto" latinLnBrk="0" hangingPunct="1">
                        <a:lnSpc>
                          <a:spcPct val="100000"/>
                        </a:lnSpc>
                        <a:spcBef>
                          <a:spcPts val="0"/>
                        </a:spcBef>
                        <a:spcAft>
                          <a:spcPts val="0"/>
                        </a:spcAft>
                        <a:buClrTx/>
                        <a:buSzTx/>
                        <a:buFontTx/>
                        <a:buNone/>
                        <a:tabLst/>
                        <a:defRPr/>
                      </a:pPr>
                      <a:r>
                        <a:rPr lang="en-US" sz="2000" kern="1200" baseline="0" dirty="0" smtClean="0">
                          <a:effectLst/>
                        </a:rPr>
                        <a:t>4.</a:t>
                      </a:r>
                      <a:r>
                        <a:rPr lang="en-ZA" sz="2000" kern="1200" baseline="0" dirty="0" smtClean="0">
                          <a:effectLst/>
                        </a:rPr>
                        <a:t>	</a:t>
                      </a:r>
                      <a:r>
                        <a:rPr lang="en-ZA" sz="2000" dirty="0" smtClean="0">
                          <a:effectLst/>
                        </a:rPr>
                        <a:t>To contribute to the building of a well-coordinated, responsive and effective NSI</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2000" dirty="0" smtClean="0">
                        <a:effectLst/>
                      </a:endParaRPr>
                    </a:p>
                    <a:p>
                      <a:pPr marL="0" algn="l" defTabSz="914400" rtl="0" eaLnBrk="1" latinLnBrk="0" hangingPunct="1"/>
                      <a:endParaRPr lang="en-GB" sz="2000" kern="1200" dirty="0">
                        <a:solidFill>
                          <a:schemeClr val="tx1"/>
                        </a:solidFill>
                        <a:latin typeface="Gill Sans MT" pitchFamily="34" charset="0"/>
                        <a:ea typeface="+mn-ea"/>
                        <a:cs typeface="+mn-cs"/>
                      </a:endParaRPr>
                    </a:p>
                  </a:txBody>
                  <a:tcPr/>
                </a:tc>
                <a:tc>
                  <a:txBody>
                    <a:bodyPr/>
                    <a:lstStyle/>
                    <a:p>
                      <a:pPr algn="just">
                        <a:lnSpc>
                          <a:spcPct val="130000"/>
                        </a:lnSpc>
                        <a:spcBef>
                          <a:spcPts val="1200"/>
                        </a:spcBef>
                        <a:spcAft>
                          <a:spcPts val="0"/>
                        </a:spcAft>
                      </a:pPr>
                      <a:r>
                        <a:rPr lang="en-ZA" sz="2000" dirty="0" smtClean="0">
                          <a:effectLst/>
                        </a:rPr>
                        <a:t>Ministerial approval secured for high-level framework for a new STI decadal plan. </a:t>
                      </a:r>
                      <a:endParaRPr lang="en-ZA" sz="2000" dirty="0">
                        <a:effectLst/>
                        <a:latin typeface="Gill Sans MT" pitchFamily="34" charset="0"/>
                      </a:endParaRPr>
                    </a:p>
                  </a:txBody>
                  <a:tcPr marL="68580" marR="68580" marT="0" marB="0"/>
                </a:tc>
                <a:tc>
                  <a:txBody>
                    <a:bodyPr/>
                    <a:lstStyle/>
                    <a:p>
                      <a:pPr algn="l">
                        <a:lnSpc>
                          <a:spcPct val="130000"/>
                        </a:lnSpc>
                        <a:spcBef>
                          <a:spcPts val="1200"/>
                        </a:spcBef>
                        <a:spcAft>
                          <a:spcPts val="0"/>
                        </a:spcAft>
                      </a:pPr>
                      <a:r>
                        <a:rPr lang="en-ZA" sz="2000" dirty="0" smtClean="0">
                          <a:effectLst/>
                        </a:rPr>
                        <a:t>1 x a high level framework for an STI decadal plan submitted to the Minister of Science and Technology by 31</a:t>
                      </a:r>
                      <a:r>
                        <a:rPr lang="en-ZA" sz="2000" baseline="0" dirty="0" smtClean="0">
                          <a:effectLst/>
                        </a:rPr>
                        <a:t> August</a:t>
                      </a:r>
                      <a:r>
                        <a:rPr lang="en-ZA" sz="2000" dirty="0" smtClean="0">
                          <a:effectLst/>
                        </a:rPr>
                        <a:t>  2017</a:t>
                      </a:r>
                    </a:p>
                    <a:p>
                      <a:pPr marL="0" algn="l" defTabSz="914400" rtl="0" eaLnBrk="1" latinLnBrk="0" hangingPunct="1"/>
                      <a:endParaRPr lang="en-GB" sz="2000" kern="1200" dirty="0">
                        <a:solidFill>
                          <a:schemeClr val="tx1"/>
                        </a:solidFill>
                        <a:latin typeface="Gill Sans MT" pitchFamily="34" charset="0"/>
                        <a:ea typeface="+mn-ea"/>
                        <a:cs typeface="+mn-cs"/>
                      </a:endParaRPr>
                    </a:p>
                  </a:txBody>
                  <a:tcPr/>
                </a:tc>
                <a:extLst>
                  <a:ext uri="{0D108BD9-81ED-4DB2-BD59-A6C34878D82A}">
                    <a16:rowId xmlns:a16="http://schemas.microsoft.com/office/drawing/2014/main" val="10001"/>
                  </a:ext>
                </a:extLst>
              </a:tr>
              <a:tr h="1402336">
                <a:tc>
                  <a:txBody>
                    <a:bodyPr/>
                    <a:lstStyle/>
                    <a:p>
                      <a:pPr algn="just">
                        <a:lnSpc>
                          <a:spcPct val="130000"/>
                        </a:lnSpc>
                        <a:spcBef>
                          <a:spcPts val="1200"/>
                        </a:spcBef>
                        <a:spcAft>
                          <a:spcPts val="0"/>
                        </a:spcAft>
                      </a:pPr>
                      <a:endParaRPr lang="en-GB" sz="2000" dirty="0">
                        <a:latin typeface="Gill Sans MT" pitchFamily="34" charset="0"/>
                      </a:endParaRPr>
                    </a:p>
                  </a:txBody>
                  <a:tcPr/>
                </a:tc>
                <a:tc>
                  <a:txBody>
                    <a:bodyPr/>
                    <a:lstStyle/>
                    <a:p>
                      <a:r>
                        <a:rPr lang="en-GB" sz="2000" dirty="0" smtClean="0"/>
                        <a:t>Foresight</a:t>
                      </a:r>
                      <a:r>
                        <a:rPr lang="en-GB" sz="2000" baseline="0" dirty="0" smtClean="0"/>
                        <a:t> exercise conducted</a:t>
                      </a:r>
                      <a:endParaRPr lang="en-GB" sz="2000" dirty="0">
                        <a:solidFill>
                          <a:schemeClr val="tx1"/>
                        </a:solidFill>
                        <a:latin typeface="Gill Sans MT" pitchFamily="34" charset="0"/>
                        <a:ea typeface="+mn-ea"/>
                        <a:cs typeface="+mn-cs"/>
                      </a:endParaRPr>
                    </a:p>
                  </a:txBody>
                  <a:tcPr/>
                </a:tc>
                <a:tc>
                  <a:txBody>
                    <a:bodyPr/>
                    <a:lstStyle/>
                    <a:p>
                      <a:pPr algn="l">
                        <a:lnSpc>
                          <a:spcPct val="130000"/>
                        </a:lnSpc>
                        <a:spcBef>
                          <a:spcPts val="1200"/>
                        </a:spcBef>
                        <a:spcAft>
                          <a:spcPts val="0"/>
                        </a:spcAft>
                      </a:pPr>
                      <a:r>
                        <a:rPr lang="en-ZA" sz="2000" dirty="0" smtClean="0">
                          <a:effectLst/>
                        </a:rPr>
                        <a:t>Foresight exercise reports generated</a:t>
                      </a:r>
                      <a:r>
                        <a:rPr lang="en-ZA" sz="2000" baseline="0" dirty="0" smtClean="0">
                          <a:effectLst/>
                        </a:rPr>
                        <a:t> </a:t>
                      </a:r>
                      <a:r>
                        <a:rPr lang="en-ZA" sz="2000" dirty="0" smtClean="0">
                          <a:effectLst/>
                        </a:rPr>
                        <a:t>by 31 July 2017</a:t>
                      </a:r>
                      <a:endParaRPr lang="en-ZA" sz="2000" dirty="0" smtClean="0">
                        <a:effectLst/>
                        <a:latin typeface="Gill Sans MT"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0002"/>
                  </a:ext>
                </a:extLst>
              </a:tr>
            </a:tbl>
          </a:graphicData>
        </a:graphic>
      </p:graphicFrame>
    </p:spTree>
  </p:cSld>
  <p:clrMapOvr>
    <a:masterClrMapping/>
  </p:clrMapOvr>
  <p:transition spd="med">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4704"/>
          </a:xfrm>
          <a:solidFill>
            <a:schemeClr val="accent2"/>
          </a:solidFill>
        </p:spPr>
        <p:txBody>
          <a:bodyPr/>
          <a:lstStyle/>
          <a:p>
            <a:r>
              <a:rPr lang="en-ZA" sz="2800" b="1" dirty="0" smtClean="0">
                <a:solidFill>
                  <a:schemeClr val="bg1"/>
                </a:solidFill>
                <a:latin typeface="Gill Sans MT" pitchFamily="34" charset="0"/>
              </a:rPr>
              <a:t>ANNUAL PERFORMANCE PLAN: </a:t>
            </a:r>
            <a:br>
              <a:rPr lang="en-ZA" sz="2800" b="1" dirty="0" smtClean="0">
                <a:solidFill>
                  <a:schemeClr val="bg1"/>
                </a:solidFill>
                <a:latin typeface="Gill Sans MT" pitchFamily="34" charset="0"/>
              </a:rPr>
            </a:br>
            <a:r>
              <a:rPr lang="en-ZA" sz="2800" b="1" dirty="0" smtClean="0">
                <a:solidFill>
                  <a:schemeClr val="bg1"/>
                </a:solidFill>
                <a:latin typeface="Gill Sans MT" pitchFamily="34" charset="0"/>
              </a:rPr>
              <a:t>ANNUAL TARGETS…(Cont)</a:t>
            </a:r>
            <a:endParaRPr lang="en-GB" sz="2800" b="1" dirty="0">
              <a:solidFill>
                <a:schemeClr val="bg1"/>
              </a:solidFill>
              <a:latin typeface="Footlight MT Light" pitchFamily="18" charset="0"/>
            </a:endParaRPr>
          </a:p>
        </p:txBody>
      </p:sp>
      <p:sp>
        <p:nvSpPr>
          <p:cNvPr id="3" name="Content Placeholder 2"/>
          <p:cNvSpPr>
            <a:spLocks noGrp="1"/>
          </p:cNvSpPr>
          <p:nvPr>
            <p:ph idx="1"/>
          </p:nvPr>
        </p:nvSpPr>
        <p:spPr>
          <a:xfrm>
            <a:off x="0" y="764704"/>
            <a:ext cx="8172400" cy="5112568"/>
          </a:xfrm>
        </p:spPr>
        <p:txBody>
          <a:bodyPr/>
          <a:lstStyle/>
          <a:p>
            <a:pPr>
              <a:buNone/>
            </a:pPr>
            <a:endParaRPr lang="en-ZA" sz="2000" dirty="0" smtClean="0">
              <a:latin typeface="Footlight MT Light" pitchFamily="18" charset="0"/>
            </a:endParaRPr>
          </a:p>
          <a:p>
            <a:pPr lvl="1"/>
            <a:endParaRPr lang="en-ZA" sz="2000" dirty="0" smtClean="0">
              <a:latin typeface="Footlight MT Light" pitchFamily="18" charset="0"/>
            </a:endParaRPr>
          </a:p>
          <a:p>
            <a:pPr lvl="1"/>
            <a:endParaRPr lang="en-GB" sz="2000" dirty="0">
              <a:latin typeface="Footlight MT Light" pitchFamily="18" charset="0"/>
            </a:endParaRPr>
          </a:p>
        </p:txBody>
      </p:sp>
      <p:sp>
        <p:nvSpPr>
          <p:cNvPr id="5" name="Slide Number Placeholder 4"/>
          <p:cNvSpPr>
            <a:spLocks noGrp="1"/>
          </p:cNvSpPr>
          <p:nvPr>
            <p:ph type="sldNum" sz="quarter" idx="12"/>
          </p:nvPr>
        </p:nvSpPr>
        <p:spPr/>
        <p:txBody>
          <a:bodyPr/>
          <a:lstStyle/>
          <a:p>
            <a:pPr>
              <a:defRPr/>
            </a:pPr>
            <a:fld id="{CDD856B2-51DB-44B2-B951-5B8F283CC1C9}" type="slidenum">
              <a:rPr lang="en-GB" smtClean="0"/>
              <a:pPr>
                <a:defRPr/>
              </a:pPr>
              <a:t>21</a:t>
            </a:fld>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813254834"/>
              </p:ext>
            </p:extLst>
          </p:nvPr>
        </p:nvGraphicFramePr>
        <p:xfrm>
          <a:off x="0" y="857233"/>
          <a:ext cx="9144000" cy="4868291"/>
        </p:xfrm>
        <a:graphic>
          <a:graphicData uri="http://schemas.openxmlformats.org/drawingml/2006/table">
            <a:tbl>
              <a:tblPr firstRow="1" bandRow="1">
                <a:tableStyleId>{793D81CF-94F2-401A-BA57-92F5A7B2D0C5}</a:tableStyleId>
              </a:tblPr>
              <a:tblGrid>
                <a:gridCol w="3419872">
                  <a:extLst>
                    <a:ext uri="{9D8B030D-6E8A-4147-A177-3AD203B41FA5}">
                      <a16:colId xmlns:a16="http://schemas.microsoft.com/office/drawing/2014/main" val="20000"/>
                    </a:ext>
                  </a:extLst>
                </a:gridCol>
                <a:gridCol w="2595904">
                  <a:extLst>
                    <a:ext uri="{9D8B030D-6E8A-4147-A177-3AD203B41FA5}">
                      <a16:colId xmlns:a16="http://schemas.microsoft.com/office/drawing/2014/main" val="20001"/>
                    </a:ext>
                  </a:extLst>
                </a:gridCol>
                <a:gridCol w="3128224">
                  <a:extLst>
                    <a:ext uri="{9D8B030D-6E8A-4147-A177-3AD203B41FA5}">
                      <a16:colId xmlns:a16="http://schemas.microsoft.com/office/drawing/2014/main" val="20002"/>
                    </a:ext>
                  </a:extLst>
                </a:gridCol>
              </a:tblGrid>
              <a:tr h="474648">
                <a:tc>
                  <a:txBody>
                    <a:bodyPr/>
                    <a:lstStyle/>
                    <a:p>
                      <a:pPr marL="0" algn="l" defTabSz="914400" rtl="0" eaLnBrk="1" latinLnBrk="0" hangingPunct="1"/>
                      <a:r>
                        <a:rPr lang="en-ZA" sz="2000" kern="1200" dirty="0" smtClean="0"/>
                        <a:t>STRATEGIC OBJECTIVE</a:t>
                      </a:r>
                      <a:endParaRPr lang="en-GB" sz="2000" kern="1200" dirty="0">
                        <a:solidFill>
                          <a:schemeClr val="tx1"/>
                        </a:solidFill>
                        <a:latin typeface="Gill Sans MT" pitchFamily="34" charset="0"/>
                        <a:ea typeface="+mn-ea"/>
                        <a:cs typeface="+mn-cs"/>
                      </a:endParaRPr>
                    </a:p>
                  </a:txBody>
                  <a:tcPr/>
                </a:tc>
                <a:tc>
                  <a:txBody>
                    <a:bodyPr/>
                    <a:lstStyle/>
                    <a:p>
                      <a:pPr marL="0" algn="l" defTabSz="914400" rtl="0" eaLnBrk="1" latinLnBrk="0" hangingPunct="1"/>
                      <a:r>
                        <a:rPr lang="en-ZA" sz="2000" kern="1200" dirty="0" smtClean="0"/>
                        <a:t>PERFORMANCE INDICATOR</a:t>
                      </a:r>
                      <a:endParaRPr lang="en-GB" sz="2000" kern="1200" dirty="0">
                        <a:solidFill>
                          <a:schemeClr val="tx1"/>
                        </a:solidFill>
                        <a:latin typeface="Gill Sans MT" pitchFamily="34" charset="0"/>
                        <a:ea typeface="+mn-ea"/>
                        <a:cs typeface="+mn-cs"/>
                      </a:endParaRPr>
                    </a:p>
                  </a:txBody>
                  <a:tcPr/>
                </a:tc>
                <a:tc>
                  <a:txBody>
                    <a:bodyPr/>
                    <a:lstStyle/>
                    <a:p>
                      <a:pPr marL="0" algn="l" defTabSz="914400" rtl="0" eaLnBrk="1" latinLnBrk="0" hangingPunct="1"/>
                      <a:r>
                        <a:rPr lang="en-US" sz="2000" kern="1200" dirty="0" smtClean="0"/>
                        <a:t>ANNUAL TARGET</a:t>
                      </a:r>
                      <a:endParaRPr lang="en-GB" sz="2000" kern="1200" dirty="0">
                        <a:solidFill>
                          <a:schemeClr val="tx1"/>
                        </a:solidFill>
                        <a:latin typeface="Gill Sans MT" pitchFamily="34" charset="0"/>
                        <a:ea typeface="+mn-ea"/>
                        <a:cs typeface="+mn-cs"/>
                      </a:endParaRPr>
                    </a:p>
                  </a:txBody>
                  <a:tcPr/>
                </a:tc>
                <a:extLst>
                  <a:ext uri="{0D108BD9-81ED-4DB2-BD59-A6C34878D82A}">
                    <a16:rowId xmlns:a16="http://schemas.microsoft.com/office/drawing/2014/main" val="10000"/>
                  </a:ext>
                </a:extLst>
              </a:tr>
              <a:tr h="2115889">
                <a:tc>
                  <a:txBody>
                    <a:bodyPr/>
                    <a:lstStyle/>
                    <a:p>
                      <a:pPr marL="273050" marR="0" indent="-273050" algn="l" defTabSz="914400" rtl="0" eaLnBrk="1" fontAlgn="auto" latinLnBrk="0" hangingPunct="1">
                        <a:lnSpc>
                          <a:spcPct val="100000"/>
                        </a:lnSpc>
                        <a:spcBef>
                          <a:spcPts val="0"/>
                        </a:spcBef>
                        <a:spcAft>
                          <a:spcPts val="0"/>
                        </a:spcAft>
                        <a:buClrTx/>
                        <a:buSzTx/>
                        <a:buFontTx/>
                        <a:buNone/>
                        <a:tabLst/>
                        <a:defRPr/>
                      </a:pPr>
                      <a:r>
                        <a:rPr lang="en-US" sz="2000" kern="1200" dirty="0" smtClean="0">
                          <a:effectLst/>
                        </a:rPr>
                        <a:t>5.</a:t>
                      </a:r>
                      <a:r>
                        <a:rPr lang="en-US" sz="2000" kern="1200" baseline="0" dirty="0" smtClean="0">
                          <a:effectLst/>
                        </a:rPr>
                        <a:t>	</a:t>
                      </a:r>
                      <a:r>
                        <a:rPr lang="en-ZA" sz="2000" dirty="0" smtClean="0">
                          <a:effectLst/>
                        </a:rPr>
                        <a:t>To ensure efficient and effective provision of corporate services such as administrative, financial, technical and professional, to support the discharge of the core mandate of NACI.</a:t>
                      </a:r>
                    </a:p>
                  </a:txBody>
                  <a:tcPr/>
                </a:tc>
                <a:tc>
                  <a:txBody>
                    <a:bodyPr/>
                    <a:lstStyle/>
                    <a:p>
                      <a:pPr algn="l">
                        <a:lnSpc>
                          <a:spcPct val="130000"/>
                        </a:lnSpc>
                        <a:spcBef>
                          <a:spcPts val="1200"/>
                        </a:spcBef>
                        <a:spcAft>
                          <a:spcPts val="0"/>
                        </a:spcAft>
                      </a:pPr>
                      <a:r>
                        <a:rPr lang="en-ZA" sz="2000" dirty="0" smtClean="0">
                          <a:effectLst/>
                        </a:rPr>
                        <a:t>Communication plan implemented</a:t>
                      </a:r>
                      <a:endParaRPr lang="en-ZA" sz="2000" dirty="0">
                        <a:effectLst/>
                        <a:latin typeface="Gill Sans MT"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dirty="0" smtClean="0">
                          <a:effectLst/>
                        </a:rPr>
                        <a:t>Communication plan implemented by 31 March 2017</a:t>
                      </a:r>
                    </a:p>
                    <a:p>
                      <a:pPr marL="0" algn="l" defTabSz="914400" rtl="0" eaLnBrk="1" latinLnBrk="0" hangingPunct="1"/>
                      <a:endParaRPr lang="en-GB" sz="2000" kern="1200" dirty="0">
                        <a:solidFill>
                          <a:schemeClr val="tx1"/>
                        </a:solidFill>
                        <a:latin typeface="Gill Sans MT" pitchFamily="34" charset="0"/>
                        <a:ea typeface="+mn-ea"/>
                        <a:cs typeface="+mn-cs"/>
                      </a:endParaRPr>
                    </a:p>
                  </a:txBody>
                  <a:tcPr/>
                </a:tc>
                <a:extLst>
                  <a:ext uri="{0D108BD9-81ED-4DB2-BD59-A6C34878D82A}">
                    <a16:rowId xmlns:a16="http://schemas.microsoft.com/office/drawing/2014/main" val="10001"/>
                  </a:ext>
                </a:extLst>
              </a:tr>
              <a:tr h="1277374">
                <a:tc>
                  <a:txBody>
                    <a:bodyPr/>
                    <a:lstStyle/>
                    <a:p>
                      <a:pPr algn="just">
                        <a:lnSpc>
                          <a:spcPct val="130000"/>
                        </a:lnSpc>
                        <a:spcBef>
                          <a:spcPts val="1200"/>
                        </a:spcBef>
                        <a:spcAft>
                          <a:spcPts val="0"/>
                        </a:spcAft>
                      </a:pPr>
                      <a:endParaRPr lang="en-GB" sz="2000" dirty="0">
                        <a:latin typeface="Gill Sans MT" pitchFamily="34" charset="0"/>
                      </a:endParaRPr>
                    </a:p>
                  </a:txBody>
                  <a:tcPr/>
                </a:tc>
                <a:tc>
                  <a:txBody>
                    <a:bodyPr/>
                    <a:lstStyle/>
                    <a:p>
                      <a:pPr algn="l">
                        <a:lnSpc>
                          <a:spcPct val="130000"/>
                        </a:lnSpc>
                        <a:spcBef>
                          <a:spcPts val="1200"/>
                        </a:spcBef>
                        <a:spcAft>
                          <a:spcPts val="0"/>
                        </a:spcAft>
                      </a:pPr>
                      <a:r>
                        <a:rPr lang="en-ZA" sz="2000" dirty="0" smtClean="0">
                          <a:effectLst/>
                        </a:rPr>
                        <a:t>Internal cooperate governance system approved  and implemented</a:t>
                      </a:r>
                      <a:endParaRPr lang="en-ZA" sz="2000" dirty="0">
                        <a:effectLst/>
                        <a:latin typeface="Gill Sans MT" pitchFamily="34" charset="0"/>
                        <a:ea typeface="Calibri" panose="020F0502020204030204" pitchFamily="34"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dirty="0" smtClean="0">
                          <a:effectLst/>
                        </a:rPr>
                        <a:t>Internal cooperate governance system (APP</a:t>
                      </a:r>
                      <a:r>
                        <a:rPr lang="en-ZA" sz="2000" baseline="0" dirty="0" smtClean="0">
                          <a:effectLst/>
                        </a:rPr>
                        <a:t> and Annual Report </a:t>
                      </a:r>
                      <a:r>
                        <a:rPr lang="en-ZA" sz="2000" dirty="0" smtClean="0">
                          <a:effectLst/>
                        </a:rPr>
                        <a:t>developed and approved by 31</a:t>
                      </a:r>
                      <a:r>
                        <a:rPr lang="en-ZA" sz="2000" baseline="0" dirty="0" smtClean="0">
                          <a:effectLst/>
                        </a:rPr>
                        <a:t> March</a:t>
                      </a:r>
                      <a:r>
                        <a:rPr lang="en-ZA" sz="2000" dirty="0" smtClean="0">
                          <a:effectLst/>
                        </a:rPr>
                        <a:t> 2017 </a:t>
                      </a:r>
                    </a:p>
                  </a:txBody>
                  <a:tcPr/>
                </a:tc>
                <a:extLst>
                  <a:ext uri="{0D108BD9-81ED-4DB2-BD59-A6C34878D82A}">
                    <a16:rowId xmlns:a16="http://schemas.microsoft.com/office/drawing/2014/main" val="10002"/>
                  </a:ext>
                </a:extLst>
              </a:tr>
            </a:tbl>
          </a:graphicData>
        </a:graphic>
      </p:graphicFrame>
    </p:spTree>
  </p:cSld>
  <p:clrMapOvr>
    <a:masterClrMapping/>
  </p:clrMapOvr>
  <p:transition spd="med">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4704"/>
          </a:xfrm>
          <a:solidFill>
            <a:schemeClr val="accent2"/>
          </a:solidFill>
        </p:spPr>
        <p:txBody>
          <a:bodyPr/>
          <a:lstStyle/>
          <a:p>
            <a:r>
              <a:rPr lang="en-ZA" sz="2800" b="1" dirty="0" smtClean="0">
                <a:solidFill>
                  <a:schemeClr val="bg1"/>
                </a:solidFill>
                <a:latin typeface="Gill Sans MT" pitchFamily="34" charset="0"/>
              </a:rPr>
              <a:t>ANNUAL PERFORMANCE PLAN: </a:t>
            </a:r>
            <a:br>
              <a:rPr lang="en-ZA" sz="2800" b="1" dirty="0" smtClean="0">
                <a:solidFill>
                  <a:schemeClr val="bg1"/>
                </a:solidFill>
                <a:latin typeface="Gill Sans MT" pitchFamily="34" charset="0"/>
              </a:rPr>
            </a:br>
            <a:r>
              <a:rPr lang="en-ZA" sz="2800" b="1" dirty="0" smtClean="0">
                <a:solidFill>
                  <a:schemeClr val="bg1"/>
                </a:solidFill>
                <a:latin typeface="Gill Sans MT" pitchFamily="34" charset="0"/>
              </a:rPr>
              <a:t>ANNUAL TARGETS…(Cont)</a:t>
            </a:r>
            <a:endParaRPr lang="en-GB" sz="2800" b="1" dirty="0">
              <a:solidFill>
                <a:schemeClr val="bg1"/>
              </a:solidFill>
              <a:latin typeface="Footlight MT Light" pitchFamily="18" charset="0"/>
            </a:endParaRPr>
          </a:p>
        </p:txBody>
      </p:sp>
      <p:sp>
        <p:nvSpPr>
          <p:cNvPr id="3" name="Content Placeholder 2"/>
          <p:cNvSpPr>
            <a:spLocks noGrp="1"/>
          </p:cNvSpPr>
          <p:nvPr>
            <p:ph idx="1"/>
          </p:nvPr>
        </p:nvSpPr>
        <p:spPr>
          <a:xfrm>
            <a:off x="0" y="764704"/>
            <a:ext cx="8172400" cy="5112568"/>
          </a:xfrm>
        </p:spPr>
        <p:txBody>
          <a:bodyPr/>
          <a:lstStyle/>
          <a:p>
            <a:pPr>
              <a:buNone/>
            </a:pPr>
            <a:endParaRPr lang="en-ZA" sz="2000" dirty="0" smtClean="0">
              <a:latin typeface="Footlight MT Light" pitchFamily="18" charset="0"/>
            </a:endParaRPr>
          </a:p>
          <a:p>
            <a:pPr lvl="1"/>
            <a:endParaRPr lang="en-ZA" sz="2000" dirty="0" smtClean="0">
              <a:latin typeface="Footlight MT Light" pitchFamily="18" charset="0"/>
            </a:endParaRPr>
          </a:p>
          <a:p>
            <a:pPr lvl="1"/>
            <a:endParaRPr lang="en-GB" sz="2000" dirty="0">
              <a:latin typeface="Footlight MT Light" pitchFamily="18" charset="0"/>
            </a:endParaRPr>
          </a:p>
        </p:txBody>
      </p:sp>
      <p:sp>
        <p:nvSpPr>
          <p:cNvPr id="5" name="Slide Number Placeholder 4"/>
          <p:cNvSpPr>
            <a:spLocks noGrp="1"/>
          </p:cNvSpPr>
          <p:nvPr>
            <p:ph type="sldNum" sz="quarter" idx="12"/>
          </p:nvPr>
        </p:nvSpPr>
        <p:spPr/>
        <p:txBody>
          <a:bodyPr/>
          <a:lstStyle/>
          <a:p>
            <a:pPr>
              <a:defRPr/>
            </a:pPr>
            <a:fld id="{CDD856B2-51DB-44B2-B951-5B8F283CC1C9}" type="slidenum">
              <a:rPr lang="en-GB" smtClean="0"/>
              <a:pPr>
                <a:defRPr/>
              </a:pPr>
              <a:t>22</a:t>
            </a:fld>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2208828195"/>
              </p:ext>
            </p:extLst>
          </p:nvPr>
        </p:nvGraphicFramePr>
        <p:xfrm>
          <a:off x="0" y="857233"/>
          <a:ext cx="9144000" cy="5023687"/>
        </p:xfrm>
        <a:graphic>
          <a:graphicData uri="http://schemas.openxmlformats.org/drawingml/2006/table">
            <a:tbl>
              <a:tblPr firstRow="1" bandRow="1">
                <a:tableStyleId>{793D81CF-94F2-401A-BA57-92F5A7B2D0C5}</a:tableStyleId>
              </a:tblPr>
              <a:tblGrid>
                <a:gridCol w="3131840">
                  <a:extLst>
                    <a:ext uri="{9D8B030D-6E8A-4147-A177-3AD203B41FA5}">
                      <a16:colId xmlns:a16="http://schemas.microsoft.com/office/drawing/2014/main" val="20000"/>
                    </a:ext>
                  </a:extLst>
                </a:gridCol>
                <a:gridCol w="2883936">
                  <a:extLst>
                    <a:ext uri="{9D8B030D-6E8A-4147-A177-3AD203B41FA5}">
                      <a16:colId xmlns:a16="http://schemas.microsoft.com/office/drawing/2014/main" val="20001"/>
                    </a:ext>
                  </a:extLst>
                </a:gridCol>
                <a:gridCol w="3128224">
                  <a:extLst>
                    <a:ext uri="{9D8B030D-6E8A-4147-A177-3AD203B41FA5}">
                      <a16:colId xmlns:a16="http://schemas.microsoft.com/office/drawing/2014/main" val="20002"/>
                    </a:ext>
                  </a:extLst>
                </a:gridCol>
              </a:tblGrid>
              <a:tr h="535832">
                <a:tc>
                  <a:txBody>
                    <a:bodyPr/>
                    <a:lstStyle/>
                    <a:p>
                      <a:pPr marL="0" algn="l" defTabSz="914400" rtl="0" eaLnBrk="1" latinLnBrk="0" hangingPunct="1"/>
                      <a:r>
                        <a:rPr lang="en-ZA" sz="2000" kern="1200" dirty="0" smtClean="0"/>
                        <a:t>STRATEGIC OBJECTIVE</a:t>
                      </a:r>
                      <a:endParaRPr lang="en-GB" sz="2000" kern="1200" dirty="0">
                        <a:solidFill>
                          <a:schemeClr val="tx1"/>
                        </a:solidFill>
                        <a:latin typeface="Gill Sans MT" pitchFamily="34" charset="0"/>
                        <a:ea typeface="+mn-ea"/>
                        <a:cs typeface="+mn-cs"/>
                      </a:endParaRPr>
                    </a:p>
                  </a:txBody>
                  <a:tcPr/>
                </a:tc>
                <a:tc>
                  <a:txBody>
                    <a:bodyPr/>
                    <a:lstStyle/>
                    <a:p>
                      <a:pPr marL="0" algn="l" defTabSz="914400" rtl="0" eaLnBrk="1" latinLnBrk="0" hangingPunct="1"/>
                      <a:r>
                        <a:rPr lang="en-ZA" sz="2000" kern="1200" dirty="0" smtClean="0"/>
                        <a:t>PERFORMANCE INDICATOR</a:t>
                      </a:r>
                      <a:endParaRPr lang="en-GB" sz="2000" kern="1200" dirty="0">
                        <a:solidFill>
                          <a:schemeClr val="tx1"/>
                        </a:solidFill>
                        <a:latin typeface="Gill Sans MT" pitchFamily="34" charset="0"/>
                        <a:ea typeface="+mn-ea"/>
                        <a:cs typeface="+mn-cs"/>
                      </a:endParaRPr>
                    </a:p>
                  </a:txBody>
                  <a:tcPr/>
                </a:tc>
                <a:tc>
                  <a:txBody>
                    <a:bodyPr/>
                    <a:lstStyle/>
                    <a:p>
                      <a:pPr marL="0" algn="l" defTabSz="914400" rtl="0" eaLnBrk="1" latinLnBrk="0" hangingPunct="1"/>
                      <a:r>
                        <a:rPr lang="en-US" sz="2000" kern="1200" dirty="0" smtClean="0"/>
                        <a:t>ANNUAL TARGET</a:t>
                      </a:r>
                      <a:endParaRPr lang="en-GB" sz="2000" kern="1200" dirty="0">
                        <a:solidFill>
                          <a:schemeClr val="tx1"/>
                        </a:solidFill>
                        <a:latin typeface="Gill Sans MT" pitchFamily="34" charset="0"/>
                        <a:ea typeface="+mn-ea"/>
                        <a:cs typeface="+mn-cs"/>
                      </a:endParaRPr>
                    </a:p>
                  </a:txBody>
                  <a:tcPr/>
                </a:tc>
                <a:extLst>
                  <a:ext uri="{0D108BD9-81ED-4DB2-BD59-A6C34878D82A}">
                    <a16:rowId xmlns:a16="http://schemas.microsoft.com/office/drawing/2014/main" val="10000"/>
                  </a:ext>
                </a:extLst>
              </a:tr>
              <a:tr h="2685236">
                <a:tc>
                  <a:txBody>
                    <a:bodyPr/>
                    <a:lstStyle/>
                    <a:p>
                      <a:pPr marL="273050" marR="0" indent="-273050" algn="l" defTabSz="914400" rtl="0" eaLnBrk="1" fontAlgn="auto" latinLnBrk="0" hangingPunct="1">
                        <a:lnSpc>
                          <a:spcPct val="100000"/>
                        </a:lnSpc>
                        <a:spcBef>
                          <a:spcPts val="0"/>
                        </a:spcBef>
                        <a:spcAft>
                          <a:spcPts val="0"/>
                        </a:spcAft>
                        <a:buClrTx/>
                        <a:buSzTx/>
                        <a:buFontTx/>
                        <a:buNone/>
                        <a:tabLst/>
                        <a:defRPr/>
                      </a:pPr>
                      <a:r>
                        <a:rPr lang="en-US" sz="2000" kern="1200" dirty="0" smtClean="0">
                          <a:effectLst/>
                        </a:rPr>
                        <a:t>5.</a:t>
                      </a:r>
                      <a:r>
                        <a:rPr lang="en-US" sz="2000" kern="1200" baseline="0" dirty="0" smtClean="0">
                          <a:effectLst/>
                        </a:rPr>
                        <a:t>	</a:t>
                      </a:r>
                      <a:r>
                        <a:rPr lang="en-ZA" sz="2000" dirty="0" smtClean="0">
                          <a:effectLst/>
                        </a:rPr>
                        <a:t>To ensure efficient and effective provision of corporate services such as administrative, financial, technical and professional, to support the discharge of the core mandate of NACI.</a:t>
                      </a:r>
                    </a:p>
                  </a:txBody>
                  <a:tcPr/>
                </a:tc>
                <a:tc>
                  <a:txBody>
                    <a:bodyPr/>
                    <a:lstStyle/>
                    <a:p>
                      <a:pPr algn="l">
                        <a:lnSpc>
                          <a:spcPct val="115000"/>
                        </a:lnSpc>
                        <a:spcBef>
                          <a:spcPts val="1200"/>
                        </a:spcBef>
                        <a:spcAft>
                          <a:spcPts val="1200"/>
                        </a:spcAft>
                      </a:pPr>
                      <a:r>
                        <a:rPr lang="en-ZA" sz="2000" dirty="0" smtClean="0">
                          <a:effectLst/>
                        </a:rPr>
                        <a:t>Knowledge management system</a:t>
                      </a:r>
                      <a:endParaRPr lang="en-ZA" sz="2000" dirty="0">
                        <a:effectLst/>
                        <a:latin typeface="Gill Sans MT"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30000"/>
                        </a:lnSpc>
                        <a:spcBef>
                          <a:spcPts val="1200"/>
                        </a:spcBef>
                        <a:spcAft>
                          <a:spcPts val="1200"/>
                        </a:spcAft>
                      </a:pPr>
                      <a:r>
                        <a:rPr lang="en-ZA" sz="2000" dirty="0" smtClean="0">
                          <a:effectLst/>
                        </a:rPr>
                        <a:t>Knowledge management system approved by 31 March 2018 </a:t>
                      </a:r>
                    </a:p>
                  </a:txBody>
                  <a:tcPr/>
                </a:tc>
                <a:extLst>
                  <a:ext uri="{0D108BD9-81ED-4DB2-BD59-A6C34878D82A}">
                    <a16:rowId xmlns:a16="http://schemas.microsoft.com/office/drawing/2014/main" val="10001"/>
                  </a:ext>
                </a:extLst>
              </a:tr>
              <a:tr h="1294915">
                <a:tc>
                  <a:txBody>
                    <a:bodyPr/>
                    <a:lstStyle/>
                    <a:p>
                      <a:pPr algn="just">
                        <a:lnSpc>
                          <a:spcPct val="130000"/>
                        </a:lnSpc>
                        <a:spcBef>
                          <a:spcPts val="1200"/>
                        </a:spcBef>
                        <a:spcAft>
                          <a:spcPts val="0"/>
                        </a:spcAft>
                      </a:pPr>
                      <a:endParaRPr lang="en-GB" sz="2000" dirty="0">
                        <a:latin typeface="Gill Sans MT" pitchFamily="34" charset="0"/>
                      </a:endParaRPr>
                    </a:p>
                  </a:txBody>
                  <a:tcPr/>
                </a:tc>
                <a:tc>
                  <a:txBody>
                    <a:bodyPr/>
                    <a:lstStyle/>
                    <a:p>
                      <a:pPr algn="l">
                        <a:lnSpc>
                          <a:spcPct val="130000"/>
                        </a:lnSpc>
                        <a:spcBef>
                          <a:spcPts val="1200"/>
                        </a:spcBef>
                        <a:spcAft>
                          <a:spcPts val="0"/>
                        </a:spcAft>
                      </a:pPr>
                      <a:r>
                        <a:rPr lang="en-ZA" sz="2000" dirty="0" smtClean="0">
                          <a:effectLst/>
                        </a:rPr>
                        <a:t>Internal cooperate governance system approved  and implemented</a:t>
                      </a:r>
                      <a:endParaRPr lang="en-ZA" sz="2000" dirty="0">
                        <a:effectLst/>
                        <a:latin typeface="Gill Sans MT" pitchFamily="34" charset="0"/>
                        <a:ea typeface="Calibri" panose="020F0502020204030204" pitchFamily="34"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dirty="0" smtClean="0">
                          <a:effectLst/>
                        </a:rPr>
                        <a:t>Internal cooperate governance system (APP and Annual Report) developed and approved by 31 March 2017 </a:t>
                      </a:r>
                      <a:endParaRPr lang="en-GB" sz="2000" kern="1200" dirty="0" smtClean="0"/>
                    </a:p>
                  </a:txBody>
                  <a:tcPr/>
                </a:tc>
                <a:extLst>
                  <a:ext uri="{0D108BD9-81ED-4DB2-BD59-A6C34878D82A}">
                    <a16:rowId xmlns:a16="http://schemas.microsoft.com/office/drawing/2014/main" val="10002"/>
                  </a:ext>
                </a:extLst>
              </a:tr>
            </a:tbl>
          </a:graphicData>
        </a:graphic>
      </p:graphicFrame>
    </p:spTree>
  </p:cSld>
  <p:clrMapOvr>
    <a:masterClrMapping/>
  </p:clrMapOvr>
  <p:transition spd="med">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378"/>
            <a:ext cx="9144000" cy="1301006"/>
          </a:xfrm>
          <a:solidFill>
            <a:schemeClr val="accent2"/>
          </a:solidFill>
        </p:spPr>
        <p:txBody>
          <a:bodyPr/>
          <a:lstStyle/>
          <a:p>
            <a:r>
              <a:rPr lang="en-US" sz="3600" b="1" dirty="0" smtClean="0">
                <a:solidFill>
                  <a:schemeClr val="bg1"/>
                </a:solidFill>
              </a:rPr>
              <a:t>Medium Term Expenditure Estimates</a:t>
            </a:r>
            <a:endParaRPr lang="en-US" sz="3600" b="1" dirty="0">
              <a:solidFill>
                <a:schemeClr val="bg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70134093"/>
              </p:ext>
            </p:extLst>
          </p:nvPr>
        </p:nvGraphicFramePr>
        <p:xfrm>
          <a:off x="-1" y="1268760"/>
          <a:ext cx="9144001" cy="4176464"/>
        </p:xfrm>
        <a:graphic>
          <a:graphicData uri="http://schemas.openxmlformats.org/drawingml/2006/table">
            <a:tbl>
              <a:tblPr firstRow="1" firstCol="1" bandRow="1">
                <a:tableStyleId>{93296810-A885-4BE3-A3E7-6D5BEEA58F35}</a:tableStyleId>
              </a:tblPr>
              <a:tblGrid>
                <a:gridCol w="1979484">
                  <a:extLst>
                    <a:ext uri="{9D8B030D-6E8A-4147-A177-3AD203B41FA5}">
                      <a16:colId xmlns:a16="http://schemas.microsoft.com/office/drawing/2014/main" val="3045394650"/>
                    </a:ext>
                  </a:extLst>
                </a:gridCol>
                <a:gridCol w="1080349">
                  <a:extLst>
                    <a:ext uri="{9D8B030D-6E8A-4147-A177-3AD203B41FA5}">
                      <a16:colId xmlns:a16="http://schemas.microsoft.com/office/drawing/2014/main" val="1039579954"/>
                    </a:ext>
                  </a:extLst>
                </a:gridCol>
                <a:gridCol w="926879">
                  <a:extLst>
                    <a:ext uri="{9D8B030D-6E8A-4147-A177-3AD203B41FA5}">
                      <a16:colId xmlns:a16="http://schemas.microsoft.com/office/drawing/2014/main" val="3812394752"/>
                    </a:ext>
                  </a:extLst>
                </a:gridCol>
                <a:gridCol w="873321">
                  <a:extLst>
                    <a:ext uri="{9D8B030D-6E8A-4147-A177-3AD203B41FA5}">
                      <a16:colId xmlns:a16="http://schemas.microsoft.com/office/drawing/2014/main" val="3760447376"/>
                    </a:ext>
                  </a:extLst>
                </a:gridCol>
                <a:gridCol w="1368152">
                  <a:extLst>
                    <a:ext uri="{9D8B030D-6E8A-4147-A177-3AD203B41FA5}">
                      <a16:colId xmlns:a16="http://schemas.microsoft.com/office/drawing/2014/main" val="2180924734"/>
                    </a:ext>
                  </a:extLst>
                </a:gridCol>
                <a:gridCol w="936104">
                  <a:extLst>
                    <a:ext uri="{9D8B030D-6E8A-4147-A177-3AD203B41FA5}">
                      <a16:colId xmlns:a16="http://schemas.microsoft.com/office/drawing/2014/main" val="220656945"/>
                    </a:ext>
                  </a:extLst>
                </a:gridCol>
                <a:gridCol w="1008112">
                  <a:extLst>
                    <a:ext uri="{9D8B030D-6E8A-4147-A177-3AD203B41FA5}">
                      <a16:colId xmlns:a16="http://schemas.microsoft.com/office/drawing/2014/main" val="2012457037"/>
                    </a:ext>
                  </a:extLst>
                </a:gridCol>
                <a:gridCol w="971600">
                  <a:extLst>
                    <a:ext uri="{9D8B030D-6E8A-4147-A177-3AD203B41FA5}">
                      <a16:colId xmlns:a16="http://schemas.microsoft.com/office/drawing/2014/main" val="578348234"/>
                    </a:ext>
                  </a:extLst>
                </a:gridCol>
              </a:tblGrid>
              <a:tr h="960425">
                <a:tc rowSpan="2">
                  <a:txBody>
                    <a:bodyPr/>
                    <a:lstStyle/>
                    <a:p>
                      <a:pPr algn="l">
                        <a:lnSpc>
                          <a:spcPct val="150000"/>
                        </a:lnSpc>
                        <a:spcBef>
                          <a:spcPts val="1200"/>
                        </a:spcBef>
                        <a:spcAft>
                          <a:spcPts val="0"/>
                        </a:spcAft>
                      </a:pPr>
                      <a:r>
                        <a:rPr lang="en-GB" sz="1400" dirty="0">
                          <a:effectLst/>
                          <a:latin typeface="Gill Sans MT" panose="020B0502020104020203" pitchFamily="34" charset="0"/>
                        </a:rPr>
                        <a:t>Programme </a:t>
                      </a:r>
                      <a:endParaRPr lang="en-US" sz="1400" dirty="0">
                        <a:effectLst/>
                        <a:latin typeface="Gill Sans MT" panose="020B0502020104020203" pitchFamily="34" charset="0"/>
                      </a:endParaRPr>
                    </a:p>
                    <a:p>
                      <a:pPr algn="l">
                        <a:lnSpc>
                          <a:spcPct val="150000"/>
                        </a:lnSpc>
                        <a:spcBef>
                          <a:spcPts val="1200"/>
                        </a:spcBef>
                        <a:spcAft>
                          <a:spcPts val="0"/>
                        </a:spcAft>
                      </a:pPr>
                      <a:r>
                        <a:rPr lang="en-GB" sz="1400" dirty="0">
                          <a:effectLst/>
                          <a:latin typeface="Gill Sans MT" panose="020B0502020104020203" pitchFamily="34" charset="0"/>
                        </a:rPr>
                        <a:t>R 000 </a:t>
                      </a:r>
                      <a:endParaRPr lang="en-US" sz="14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71755" marB="71755"/>
                </a:tc>
                <a:tc gridSpan="3">
                  <a:txBody>
                    <a:bodyPr/>
                    <a:lstStyle/>
                    <a:p>
                      <a:pPr algn="l">
                        <a:lnSpc>
                          <a:spcPct val="150000"/>
                        </a:lnSpc>
                        <a:spcBef>
                          <a:spcPts val="1200"/>
                        </a:spcBef>
                        <a:spcAft>
                          <a:spcPts val="0"/>
                        </a:spcAft>
                      </a:pPr>
                      <a:r>
                        <a:rPr lang="en-GB" sz="1400" dirty="0">
                          <a:effectLst/>
                          <a:latin typeface="Gill Sans MT" panose="020B0502020104020203" pitchFamily="34" charset="0"/>
                        </a:rPr>
                        <a:t>Audited Outcomes </a:t>
                      </a:r>
                      <a:endParaRPr lang="en-US" sz="14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71755" marB="71755"/>
                </a:tc>
                <a:tc hMerge="1">
                  <a:txBody>
                    <a:bodyPr/>
                    <a:lstStyle/>
                    <a:p>
                      <a:endParaRPr lang="en-US"/>
                    </a:p>
                  </a:txBody>
                  <a:tcPr/>
                </a:tc>
                <a:tc hMerge="1">
                  <a:txBody>
                    <a:bodyPr/>
                    <a:lstStyle/>
                    <a:p>
                      <a:endParaRPr lang="en-US"/>
                    </a:p>
                  </a:txBody>
                  <a:tcPr/>
                </a:tc>
                <a:tc>
                  <a:txBody>
                    <a:bodyPr/>
                    <a:lstStyle/>
                    <a:p>
                      <a:pPr algn="l">
                        <a:lnSpc>
                          <a:spcPct val="150000"/>
                        </a:lnSpc>
                        <a:spcBef>
                          <a:spcPts val="1200"/>
                        </a:spcBef>
                        <a:spcAft>
                          <a:spcPts val="0"/>
                        </a:spcAft>
                      </a:pPr>
                      <a:r>
                        <a:rPr lang="en-GB" sz="1400" dirty="0">
                          <a:effectLst/>
                          <a:latin typeface="Gill Sans MT" panose="020B0502020104020203" pitchFamily="34" charset="0"/>
                        </a:rPr>
                        <a:t>Adjusted Appropriation</a:t>
                      </a:r>
                      <a:endParaRPr lang="en-US" sz="14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71755" marB="71755"/>
                </a:tc>
                <a:tc gridSpan="3">
                  <a:txBody>
                    <a:bodyPr/>
                    <a:lstStyle/>
                    <a:p>
                      <a:pPr algn="l">
                        <a:lnSpc>
                          <a:spcPct val="150000"/>
                        </a:lnSpc>
                        <a:spcBef>
                          <a:spcPts val="1200"/>
                        </a:spcBef>
                        <a:spcAft>
                          <a:spcPts val="0"/>
                        </a:spcAft>
                      </a:pPr>
                      <a:r>
                        <a:rPr lang="en-GB" sz="1400" dirty="0">
                          <a:effectLst/>
                          <a:latin typeface="Gill Sans MT" panose="020B0502020104020203" pitchFamily="34" charset="0"/>
                        </a:rPr>
                        <a:t>Medium Expenditure Estimates </a:t>
                      </a:r>
                      <a:endParaRPr lang="en-US" sz="14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71755" marB="71755"/>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41853007"/>
                  </a:ext>
                </a:extLst>
              </a:tr>
              <a:tr h="547304">
                <a:tc vMerge="1">
                  <a:txBody>
                    <a:bodyPr/>
                    <a:lstStyle/>
                    <a:p>
                      <a:endParaRPr lang="en-US"/>
                    </a:p>
                  </a:txBody>
                  <a:tcPr/>
                </a:tc>
                <a:tc>
                  <a:txBody>
                    <a:bodyPr/>
                    <a:lstStyle/>
                    <a:p>
                      <a:pPr algn="ctr">
                        <a:lnSpc>
                          <a:spcPct val="150000"/>
                        </a:lnSpc>
                        <a:spcBef>
                          <a:spcPts val="1200"/>
                        </a:spcBef>
                        <a:spcAft>
                          <a:spcPts val="0"/>
                        </a:spcAft>
                      </a:pPr>
                      <a:r>
                        <a:rPr lang="en-GB" sz="1600" b="1" dirty="0">
                          <a:effectLst>
                            <a:outerShdw blurRad="38100" dist="38100" dir="2700000" algn="tl">
                              <a:srgbClr val="000000">
                                <a:alpha val="43137"/>
                              </a:srgbClr>
                            </a:outerShdw>
                          </a:effectLst>
                          <a:latin typeface="+mj-lt"/>
                          <a:cs typeface="Courier New" panose="02070309020205020404" pitchFamily="49" charset="0"/>
                        </a:rPr>
                        <a:t>2013/14</a:t>
                      </a:r>
                      <a:endParaRPr lang="en-US" sz="1600" b="1" dirty="0">
                        <a:solidFill>
                          <a:schemeClr val="tx1"/>
                        </a:solidFill>
                        <a:effectLst>
                          <a:outerShdw blurRad="38100" dist="38100" dir="2700000" algn="tl">
                            <a:srgbClr val="000000">
                              <a:alpha val="43137"/>
                            </a:srgbClr>
                          </a:outerShdw>
                        </a:effectLst>
                        <a:latin typeface="+mj-lt"/>
                        <a:ea typeface="Calibri" panose="020F0502020204030204" pitchFamily="34" charset="0"/>
                        <a:cs typeface="Courier New" panose="02070309020205020404" pitchFamily="49" charset="0"/>
                      </a:endParaRPr>
                    </a:p>
                  </a:txBody>
                  <a:tcPr marL="68580" marR="68580" marT="71755" marB="71755" anchorCtr="1"/>
                </a:tc>
                <a:tc>
                  <a:txBody>
                    <a:bodyPr/>
                    <a:lstStyle/>
                    <a:p>
                      <a:pPr algn="ctr">
                        <a:lnSpc>
                          <a:spcPct val="150000"/>
                        </a:lnSpc>
                        <a:spcBef>
                          <a:spcPts val="1200"/>
                        </a:spcBef>
                        <a:spcAft>
                          <a:spcPts val="0"/>
                        </a:spcAft>
                      </a:pPr>
                      <a:r>
                        <a:rPr lang="en-GB" sz="1600" b="1" dirty="0">
                          <a:effectLst>
                            <a:outerShdw blurRad="38100" dist="38100" dir="2700000" algn="tl">
                              <a:srgbClr val="000000">
                                <a:alpha val="43137"/>
                              </a:srgbClr>
                            </a:outerShdw>
                          </a:effectLst>
                          <a:latin typeface="+mj-lt"/>
                          <a:cs typeface="Courier New" panose="02070309020205020404" pitchFamily="49" charset="0"/>
                        </a:rPr>
                        <a:t>2014/15</a:t>
                      </a:r>
                      <a:endParaRPr lang="en-US" sz="1600" b="1" dirty="0">
                        <a:solidFill>
                          <a:schemeClr val="tx1"/>
                        </a:solidFill>
                        <a:effectLst>
                          <a:outerShdw blurRad="38100" dist="38100" dir="2700000" algn="tl">
                            <a:srgbClr val="000000">
                              <a:alpha val="43137"/>
                            </a:srgbClr>
                          </a:outerShdw>
                        </a:effectLst>
                        <a:latin typeface="+mj-lt"/>
                        <a:ea typeface="Calibri" panose="020F0502020204030204" pitchFamily="34" charset="0"/>
                        <a:cs typeface="Courier New" panose="02070309020205020404" pitchFamily="49" charset="0"/>
                      </a:endParaRPr>
                    </a:p>
                  </a:txBody>
                  <a:tcPr marL="68580" marR="68580" marT="71755" marB="71755" anchorCtr="1"/>
                </a:tc>
                <a:tc>
                  <a:txBody>
                    <a:bodyPr/>
                    <a:lstStyle/>
                    <a:p>
                      <a:pPr algn="ctr">
                        <a:lnSpc>
                          <a:spcPct val="150000"/>
                        </a:lnSpc>
                        <a:spcBef>
                          <a:spcPts val="1200"/>
                        </a:spcBef>
                        <a:spcAft>
                          <a:spcPts val="0"/>
                        </a:spcAft>
                      </a:pPr>
                      <a:r>
                        <a:rPr lang="en-GB" sz="1600" b="1" dirty="0">
                          <a:effectLst>
                            <a:outerShdw blurRad="38100" dist="38100" dir="2700000" algn="tl">
                              <a:srgbClr val="000000">
                                <a:alpha val="43137"/>
                              </a:srgbClr>
                            </a:outerShdw>
                          </a:effectLst>
                          <a:latin typeface="+mj-lt"/>
                          <a:cs typeface="Courier New" panose="02070309020205020404" pitchFamily="49" charset="0"/>
                        </a:rPr>
                        <a:t>2015/16</a:t>
                      </a:r>
                      <a:endParaRPr lang="en-US" sz="1600" b="1" dirty="0">
                        <a:solidFill>
                          <a:schemeClr val="tx1"/>
                        </a:solidFill>
                        <a:effectLst>
                          <a:outerShdw blurRad="38100" dist="38100" dir="2700000" algn="tl">
                            <a:srgbClr val="000000">
                              <a:alpha val="43137"/>
                            </a:srgbClr>
                          </a:outerShdw>
                        </a:effectLst>
                        <a:latin typeface="+mj-lt"/>
                        <a:ea typeface="Calibri" panose="020F0502020204030204" pitchFamily="34" charset="0"/>
                        <a:cs typeface="Courier New" panose="02070309020205020404" pitchFamily="49" charset="0"/>
                      </a:endParaRPr>
                    </a:p>
                  </a:txBody>
                  <a:tcPr marL="68580" marR="68580" marT="71755" marB="71755" anchorCtr="1"/>
                </a:tc>
                <a:tc>
                  <a:txBody>
                    <a:bodyPr/>
                    <a:lstStyle/>
                    <a:p>
                      <a:pPr algn="ctr">
                        <a:lnSpc>
                          <a:spcPct val="150000"/>
                        </a:lnSpc>
                        <a:spcBef>
                          <a:spcPts val="1200"/>
                        </a:spcBef>
                        <a:spcAft>
                          <a:spcPts val="0"/>
                        </a:spcAft>
                      </a:pPr>
                      <a:r>
                        <a:rPr lang="en-GB" sz="1600" b="1" dirty="0">
                          <a:effectLst>
                            <a:outerShdw blurRad="38100" dist="38100" dir="2700000" algn="tl">
                              <a:srgbClr val="000000">
                                <a:alpha val="43137"/>
                              </a:srgbClr>
                            </a:outerShdw>
                          </a:effectLst>
                          <a:latin typeface="+mj-lt"/>
                          <a:cs typeface="Courier New" panose="02070309020205020404" pitchFamily="49" charset="0"/>
                        </a:rPr>
                        <a:t>2016/17</a:t>
                      </a:r>
                      <a:endParaRPr lang="en-US" sz="1600" b="1" dirty="0">
                        <a:solidFill>
                          <a:schemeClr val="tx1"/>
                        </a:solidFill>
                        <a:effectLst>
                          <a:outerShdw blurRad="38100" dist="38100" dir="2700000" algn="tl">
                            <a:srgbClr val="000000">
                              <a:alpha val="43137"/>
                            </a:srgbClr>
                          </a:outerShdw>
                        </a:effectLst>
                        <a:latin typeface="+mj-lt"/>
                        <a:ea typeface="Calibri" panose="020F0502020204030204" pitchFamily="34" charset="0"/>
                        <a:cs typeface="Courier New" panose="02070309020205020404" pitchFamily="49" charset="0"/>
                      </a:endParaRPr>
                    </a:p>
                  </a:txBody>
                  <a:tcPr marL="68580" marR="68580" marT="71755" marB="71755" anchorCtr="1"/>
                </a:tc>
                <a:tc>
                  <a:txBody>
                    <a:bodyPr/>
                    <a:lstStyle/>
                    <a:p>
                      <a:pPr algn="ctr">
                        <a:lnSpc>
                          <a:spcPct val="150000"/>
                        </a:lnSpc>
                        <a:spcBef>
                          <a:spcPts val="1200"/>
                        </a:spcBef>
                        <a:spcAft>
                          <a:spcPts val="0"/>
                        </a:spcAft>
                      </a:pPr>
                      <a:r>
                        <a:rPr lang="en-GB" sz="1600" b="1" dirty="0">
                          <a:effectLst>
                            <a:outerShdw blurRad="38100" dist="38100" dir="2700000" algn="tl">
                              <a:srgbClr val="000000">
                                <a:alpha val="43137"/>
                              </a:srgbClr>
                            </a:outerShdw>
                          </a:effectLst>
                          <a:latin typeface="+mj-lt"/>
                          <a:cs typeface="Courier New" panose="02070309020205020404" pitchFamily="49" charset="0"/>
                        </a:rPr>
                        <a:t>2017/18</a:t>
                      </a:r>
                      <a:endParaRPr lang="en-US" sz="1600" b="1" dirty="0">
                        <a:solidFill>
                          <a:schemeClr val="tx1"/>
                        </a:solidFill>
                        <a:effectLst>
                          <a:outerShdw blurRad="38100" dist="38100" dir="2700000" algn="tl">
                            <a:srgbClr val="000000">
                              <a:alpha val="43137"/>
                            </a:srgbClr>
                          </a:outerShdw>
                        </a:effectLst>
                        <a:latin typeface="+mj-lt"/>
                        <a:ea typeface="Calibri" panose="020F0502020204030204" pitchFamily="34" charset="0"/>
                        <a:cs typeface="Courier New" panose="02070309020205020404" pitchFamily="49" charset="0"/>
                      </a:endParaRPr>
                    </a:p>
                  </a:txBody>
                  <a:tcPr marL="68580" marR="68580" marT="71755" marB="71755" anchorCtr="1"/>
                </a:tc>
                <a:tc>
                  <a:txBody>
                    <a:bodyPr/>
                    <a:lstStyle/>
                    <a:p>
                      <a:pPr algn="ctr">
                        <a:lnSpc>
                          <a:spcPct val="150000"/>
                        </a:lnSpc>
                        <a:spcBef>
                          <a:spcPts val="1200"/>
                        </a:spcBef>
                        <a:spcAft>
                          <a:spcPts val="0"/>
                        </a:spcAft>
                      </a:pPr>
                      <a:r>
                        <a:rPr lang="en-GB" sz="1600" b="1" dirty="0">
                          <a:effectLst>
                            <a:outerShdw blurRad="38100" dist="38100" dir="2700000" algn="tl">
                              <a:srgbClr val="000000">
                                <a:alpha val="43137"/>
                              </a:srgbClr>
                            </a:outerShdw>
                          </a:effectLst>
                          <a:latin typeface="+mj-lt"/>
                          <a:cs typeface="Courier New" panose="02070309020205020404" pitchFamily="49" charset="0"/>
                        </a:rPr>
                        <a:t>2018/19</a:t>
                      </a:r>
                      <a:endParaRPr lang="en-US" sz="1600" b="1" dirty="0">
                        <a:solidFill>
                          <a:schemeClr val="tx1"/>
                        </a:solidFill>
                        <a:effectLst>
                          <a:outerShdw blurRad="38100" dist="38100" dir="2700000" algn="tl">
                            <a:srgbClr val="000000">
                              <a:alpha val="43137"/>
                            </a:srgbClr>
                          </a:outerShdw>
                        </a:effectLst>
                        <a:latin typeface="+mj-lt"/>
                        <a:ea typeface="Calibri" panose="020F0502020204030204" pitchFamily="34" charset="0"/>
                        <a:cs typeface="Courier New" panose="02070309020205020404" pitchFamily="49" charset="0"/>
                      </a:endParaRPr>
                    </a:p>
                  </a:txBody>
                  <a:tcPr marL="68580" marR="68580" marT="71755" marB="71755" anchorCtr="1"/>
                </a:tc>
                <a:tc>
                  <a:txBody>
                    <a:bodyPr/>
                    <a:lstStyle/>
                    <a:p>
                      <a:pPr algn="ctr">
                        <a:lnSpc>
                          <a:spcPct val="150000"/>
                        </a:lnSpc>
                        <a:spcBef>
                          <a:spcPts val="1200"/>
                        </a:spcBef>
                        <a:spcAft>
                          <a:spcPts val="0"/>
                        </a:spcAft>
                      </a:pPr>
                      <a:r>
                        <a:rPr lang="en-GB" sz="1600" b="1" dirty="0">
                          <a:effectLst>
                            <a:outerShdw blurRad="38100" dist="38100" dir="2700000" algn="tl">
                              <a:srgbClr val="000000">
                                <a:alpha val="43137"/>
                              </a:srgbClr>
                            </a:outerShdw>
                          </a:effectLst>
                          <a:latin typeface="+mj-lt"/>
                          <a:cs typeface="Courier New" panose="02070309020205020404" pitchFamily="49" charset="0"/>
                        </a:rPr>
                        <a:t>2019/20</a:t>
                      </a:r>
                      <a:endParaRPr lang="en-US" sz="1600" b="1" dirty="0">
                        <a:solidFill>
                          <a:schemeClr val="tx1"/>
                        </a:solidFill>
                        <a:effectLst>
                          <a:outerShdw blurRad="38100" dist="38100" dir="2700000" algn="tl">
                            <a:srgbClr val="000000">
                              <a:alpha val="43137"/>
                            </a:srgbClr>
                          </a:outerShdw>
                        </a:effectLst>
                        <a:latin typeface="+mj-lt"/>
                        <a:ea typeface="Calibri" panose="020F0502020204030204" pitchFamily="34" charset="0"/>
                        <a:cs typeface="Courier New" panose="02070309020205020404" pitchFamily="49" charset="0"/>
                      </a:endParaRPr>
                    </a:p>
                  </a:txBody>
                  <a:tcPr marL="68580" marR="68580" marT="71755" marB="71755" anchorCtr="1"/>
                </a:tc>
                <a:extLst>
                  <a:ext uri="{0D108BD9-81ED-4DB2-BD59-A6C34878D82A}">
                    <a16:rowId xmlns:a16="http://schemas.microsoft.com/office/drawing/2014/main" val="1748224663"/>
                  </a:ext>
                </a:extLst>
              </a:tr>
              <a:tr h="960425">
                <a:tc>
                  <a:txBody>
                    <a:bodyPr/>
                    <a:lstStyle/>
                    <a:p>
                      <a:pPr algn="l">
                        <a:lnSpc>
                          <a:spcPct val="150000"/>
                        </a:lnSpc>
                        <a:spcBef>
                          <a:spcPts val="1200"/>
                        </a:spcBef>
                        <a:spcAft>
                          <a:spcPts val="0"/>
                        </a:spcAft>
                      </a:pPr>
                      <a:r>
                        <a:rPr lang="en-GB" sz="1400" dirty="0">
                          <a:effectLst/>
                          <a:latin typeface="Gill Sans MT" panose="020B0502020104020203" pitchFamily="34" charset="0"/>
                        </a:rPr>
                        <a:t>Compensation of Employees</a:t>
                      </a:r>
                      <a:endParaRPr lang="en-US" sz="14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71755" marB="71755"/>
                </a:tc>
                <a:tc>
                  <a:txBody>
                    <a:bodyPr/>
                    <a:lstStyle/>
                    <a:p>
                      <a:pPr algn="just">
                        <a:lnSpc>
                          <a:spcPct val="150000"/>
                        </a:lnSpc>
                        <a:spcBef>
                          <a:spcPts val="1200"/>
                        </a:spcBef>
                        <a:spcAft>
                          <a:spcPts val="0"/>
                        </a:spcAft>
                      </a:pPr>
                      <a:r>
                        <a:rPr lang="en-GB" sz="1600" dirty="0">
                          <a:effectLst/>
                          <a:latin typeface="+mj-lt"/>
                          <a:cs typeface="Courier New" panose="02070309020205020404" pitchFamily="49" charset="0"/>
                        </a:rPr>
                        <a:t>6 849</a:t>
                      </a:r>
                      <a:endParaRPr lang="en-US" sz="1600" dirty="0">
                        <a:solidFill>
                          <a:schemeClr val="tx1"/>
                        </a:solidFill>
                        <a:effectLst/>
                        <a:latin typeface="+mj-lt"/>
                        <a:ea typeface="Calibri" panose="020F0502020204030204" pitchFamily="34" charset="0"/>
                        <a:cs typeface="Courier New" panose="02070309020205020404" pitchFamily="49" charset="0"/>
                      </a:endParaRPr>
                    </a:p>
                  </a:txBody>
                  <a:tcPr marL="68580" marR="68580" marT="71755" marB="71755" anchorCtr="1"/>
                </a:tc>
                <a:tc>
                  <a:txBody>
                    <a:bodyPr/>
                    <a:lstStyle/>
                    <a:p>
                      <a:pPr algn="just">
                        <a:lnSpc>
                          <a:spcPct val="150000"/>
                        </a:lnSpc>
                        <a:spcBef>
                          <a:spcPts val="1200"/>
                        </a:spcBef>
                        <a:spcAft>
                          <a:spcPts val="0"/>
                        </a:spcAft>
                      </a:pPr>
                      <a:r>
                        <a:rPr lang="en-GB" sz="1600" dirty="0">
                          <a:effectLst/>
                          <a:latin typeface="+mj-lt"/>
                          <a:cs typeface="Courier New" panose="02070309020205020404" pitchFamily="49" charset="0"/>
                        </a:rPr>
                        <a:t>10 034</a:t>
                      </a:r>
                      <a:endParaRPr lang="en-US" sz="1600" dirty="0">
                        <a:solidFill>
                          <a:schemeClr val="tx1"/>
                        </a:solidFill>
                        <a:effectLst/>
                        <a:latin typeface="+mj-lt"/>
                        <a:ea typeface="Calibri" panose="020F0502020204030204" pitchFamily="34" charset="0"/>
                        <a:cs typeface="Courier New" panose="02070309020205020404" pitchFamily="49" charset="0"/>
                      </a:endParaRPr>
                    </a:p>
                  </a:txBody>
                  <a:tcPr marL="68580" marR="68580" marT="71755" marB="71755" anchorCtr="1"/>
                </a:tc>
                <a:tc>
                  <a:txBody>
                    <a:bodyPr/>
                    <a:lstStyle/>
                    <a:p>
                      <a:pPr algn="just">
                        <a:lnSpc>
                          <a:spcPct val="150000"/>
                        </a:lnSpc>
                        <a:spcBef>
                          <a:spcPts val="1200"/>
                        </a:spcBef>
                        <a:spcAft>
                          <a:spcPts val="0"/>
                        </a:spcAft>
                      </a:pPr>
                      <a:r>
                        <a:rPr lang="en-GB" sz="1600" dirty="0">
                          <a:effectLst/>
                          <a:latin typeface="+mj-lt"/>
                          <a:cs typeface="Courier New" panose="02070309020205020404" pitchFamily="49" charset="0"/>
                        </a:rPr>
                        <a:t>10 308</a:t>
                      </a:r>
                      <a:endParaRPr lang="en-US" sz="1600" dirty="0">
                        <a:solidFill>
                          <a:schemeClr val="tx1"/>
                        </a:solidFill>
                        <a:effectLst/>
                        <a:latin typeface="+mj-lt"/>
                        <a:ea typeface="Calibri" panose="020F0502020204030204" pitchFamily="34" charset="0"/>
                        <a:cs typeface="Courier New" panose="02070309020205020404" pitchFamily="49" charset="0"/>
                      </a:endParaRPr>
                    </a:p>
                  </a:txBody>
                  <a:tcPr marL="68580" marR="68580" marT="71755" marB="71755" anchorCtr="1"/>
                </a:tc>
                <a:tc>
                  <a:txBody>
                    <a:bodyPr/>
                    <a:lstStyle/>
                    <a:p>
                      <a:pPr algn="just">
                        <a:lnSpc>
                          <a:spcPct val="150000"/>
                        </a:lnSpc>
                        <a:spcBef>
                          <a:spcPts val="1200"/>
                        </a:spcBef>
                        <a:spcAft>
                          <a:spcPts val="0"/>
                        </a:spcAft>
                      </a:pPr>
                      <a:r>
                        <a:rPr lang="en-GB" sz="1600" dirty="0">
                          <a:effectLst/>
                          <a:latin typeface="+mj-lt"/>
                          <a:cs typeface="Courier New" panose="02070309020205020404" pitchFamily="49" charset="0"/>
                        </a:rPr>
                        <a:t>10 515</a:t>
                      </a:r>
                      <a:endParaRPr lang="en-US" sz="1600" dirty="0">
                        <a:solidFill>
                          <a:schemeClr val="tx1"/>
                        </a:solidFill>
                        <a:effectLst/>
                        <a:latin typeface="+mj-lt"/>
                        <a:ea typeface="Calibri" panose="020F0502020204030204" pitchFamily="34" charset="0"/>
                        <a:cs typeface="Courier New" panose="02070309020205020404" pitchFamily="49" charset="0"/>
                      </a:endParaRPr>
                    </a:p>
                  </a:txBody>
                  <a:tcPr marL="68580" marR="68580" marT="71755" marB="71755" anchorCtr="1"/>
                </a:tc>
                <a:tc>
                  <a:txBody>
                    <a:bodyPr/>
                    <a:lstStyle/>
                    <a:p>
                      <a:pPr algn="just">
                        <a:lnSpc>
                          <a:spcPct val="150000"/>
                        </a:lnSpc>
                        <a:spcBef>
                          <a:spcPts val="1200"/>
                        </a:spcBef>
                        <a:spcAft>
                          <a:spcPts val="0"/>
                        </a:spcAft>
                      </a:pPr>
                      <a:r>
                        <a:rPr lang="en-GB" sz="1600">
                          <a:effectLst/>
                          <a:latin typeface="+mj-lt"/>
                          <a:cs typeface="Courier New" panose="02070309020205020404" pitchFamily="49" charset="0"/>
                        </a:rPr>
                        <a:t>10 873</a:t>
                      </a:r>
                      <a:endParaRPr lang="en-US" sz="1600">
                        <a:solidFill>
                          <a:schemeClr val="tx1"/>
                        </a:solidFill>
                        <a:effectLst/>
                        <a:latin typeface="+mj-lt"/>
                        <a:ea typeface="Calibri" panose="020F0502020204030204" pitchFamily="34" charset="0"/>
                        <a:cs typeface="Courier New" panose="02070309020205020404" pitchFamily="49" charset="0"/>
                      </a:endParaRPr>
                    </a:p>
                  </a:txBody>
                  <a:tcPr marL="68580" marR="68580" marT="71755" marB="71755" anchorCtr="1"/>
                </a:tc>
                <a:tc>
                  <a:txBody>
                    <a:bodyPr/>
                    <a:lstStyle/>
                    <a:p>
                      <a:pPr algn="just">
                        <a:lnSpc>
                          <a:spcPct val="150000"/>
                        </a:lnSpc>
                        <a:spcBef>
                          <a:spcPts val="1200"/>
                        </a:spcBef>
                        <a:spcAft>
                          <a:spcPts val="0"/>
                        </a:spcAft>
                      </a:pPr>
                      <a:r>
                        <a:rPr lang="en-GB" sz="1600">
                          <a:effectLst/>
                          <a:latin typeface="+mj-lt"/>
                          <a:cs typeface="Courier New" panose="02070309020205020404" pitchFamily="49" charset="0"/>
                        </a:rPr>
                        <a:t>11 242</a:t>
                      </a:r>
                      <a:endParaRPr lang="en-US" sz="1600">
                        <a:solidFill>
                          <a:schemeClr val="tx1"/>
                        </a:solidFill>
                        <a:effectLst/>
                        <a:latin typeface="+mj-lt"/>
                        <a:ea typeface="Calibri" panose="020F0502020204030204" pitchFamily="34" charset="0"/>
                        <a:cs typeface="Courier New" panose="02070309020205020404" pitchFamily="49" charset="0"/>
                      </a:endParaRPr>
                    </a:p>
                  </a:txBody>
                  <a:tcPr marL="68580" marR="68580" marT="71755" marB="71755" anchorCtr="1"/>
                </a:tc>
                <a:tc>
                  <a:txBody>
                    <a:bodyPr/>
                    <a:lstStyle/>
                    <a:p>
                      <a:pPr algn="just">
                        <a:lnSpc>
                          <a:spcPct val="150000"/>
                        </a:lnSpc>
                        <a:spcBef>
                          <a:spcPts val="1200"/>
                        </a:spcBef>
                        <a:spcAft>
                          <a:spcPts val="0"/>
                        </a:spcAft>
                      </a:pPr>
                      <a:r>
                        <a:rPr lang="en-GB" sz="1600">
                          <a:effectLst/>
                          <a:latin typeface="+mj-lt"/>
                          <a:cs typeface="Courier New" panose="02070309020205020404" pitchFamily="49" charset="0"/>
                        </a:rPr>
                        <a:t>11 624</a:t>
                      </a:r>
                      <a:endParaRPr lang="en-US" sz="1600">
                        <a:solidFill>
                          <a:schemeClr val="tx1"/>
                        </a:solidFill>
                        <a:effectLst/>
                        <a:latin typeface="+mj-lt"/>
                        <a:ea typeface="Calibri" panose="020F0502020204030204" pitchFamily="34" charset="0"/>
                        <a:cs typeface="Courier New" panose="02070309020205020404" pitchFamily="49" charset="0"/>
                      </a:endParaRPr>
                    </a:p>
                  </a:txBody>
                  <a:tcPr marL="68580" marR="68580" marT="71755" marB="71755" anchorCtr="1"/>
                </a:tc>
                <a:extLst>
                  <a:ext uri="{0D108BD9-81ED-4DB2-BD59-A6C34878D82A}">
                    <a16:rowId xmlns:a16="http://schemas.microsoft.com/office/drawing/2014/main" val="994639292"/>
                  </a:ext>
                </a:extLst>
              </a:tr>
              <a:tr h="872607">
                <a:tc>
                  <a:txBody>
                    <a:bodyPr/>
                    <a:lstStyle/>
                    <a:p>
                      <a:pPr algn="l">
                        <a:lnSpc>
                          <a:spcPct val="150000"/>
                        </a:lnSpc>
                        <a:spcBef>
                          <a:spcPts val="1200"/>
                        </a:spcBef>
                        <a:spcAft>
                          <a:spcPts val="0"/>
                        </a:spcAft>
                      </a:pPr>
                      <a:r>
                        <a:rPr lang="en-GB" sz="1400" dirty="0">
                          <a:effectLst/>
                          <a:latin typeface="Gill Sans MT" panose="020B0502020104020203" pitchFamily="34" charset="0"/>
                        </a:rPr>
                        <a:t>Goods and Services</a:t>
                      </a:r>
                      <a:endParaRPr lang="en-US" sz="14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71755" marB="71755"/>
                </a:tc>
                <a:tc>
                  <a:txBody>
                    <a:bodyPr/>
                    <a:lstStyle/>
                    <a:p>
                      <a:pPr algn="just">
                        <a:lnSpc>
                          <a:spcPct val="150000"/>
                        </a:lnSpc>
                        <a:spcBef>
                          <a:spcPts val="1200"/>
                        </a:spcBef>
                        <a:spcAft>
                          <a:spcPts val="0"/>
                        </a:spcAft>
                      </a:pPr>
                      <a:r>
                        <a:rPr lang="en-GB" sz="1600" dirty="0">
                          <a:effectLst/>
                          <a:latin typeface="+mj-lt"/>
                          <a:cs typeface="Courier New" panose="02070309020205020404" pitchFamily="49" charset="0"/>
                        </a:rPr>
                        <a:t>5 643</a:t>
                      </a:r>
                      <a:endParaRPr lang="en-US" sz="1600" dirty="0">
                        <a:solidFill>
                          <a:schemeClr val="tx1"/>
                        </a:solidFill>
                        <a:effectLst/>
                        <a:latin typeface="+mj-lt"/>
                        <a:ea typeface="Calibri" panose="020F0502020204030204" pitchFamily="34" charset="0"/>
                        <a:cs typeface="Courier New" panose="02070309020205020404" pitchFamily="49" charset="0"/>
                      </a:endParaRPr>
                    </a:p>
                  </a:txBody>
                  <a:tcPr marL="68580" marR="68580" marT="71755" marB="71755" anchorCtr="1"/>
                </a:tc>
                <a:tc>
                  <a:txBody>
                    <a:bodyPr/>
                    <a:lstStyle/>
                    <a:p>
                      <a:pPr algn="just">
                        <a:lnSpc>
                          <a:spcPct val="150000"/>
                        </a:lnSpc>
                        <a:spcBef>
                          <a:spcPts val="1200"/>
                        </a:spcBef>
                        <a:spcAft>
                          <a:spcPts val="0"/>
                        </a:spcAft>
                      </a:pPr>
                      <a:r>
                        <a:rPr lang="en-GB" sz="1600" dirty="0">
                          <a:effectLst/>
                          <a:latin typeface="+mj-lt"/>
                          <a:cs typeface="Courier New" panose="02070309020205020404" pitchFamily="49" charset="0"/>
                        </a:rPr>
                        <a:t>8 223</a:t>
                      </a:r>
                      <a:endParaRPr lang="en-US" sz="1600" dirty="0">
                        <a:solidFill>
                          <a:schemeClr val="tx1"/>
                        </a:solidFill>
                        <a:effectLst/>
                        <a:latin typeface="+mj-lt"/>
                        <a:ea typeface="Calibri" panose="020F0502020204030204" pitchFamily="34" charset="0"/>
                        <a:cs typeface="Courier New" panose="02070309020205020404" pitchFamily="49" charset="0"/>
                      </a:endParaRPr>
                    </a:p>
                  </a:txBody>
                  <a:tcPr marL="68580" marR="68580" marT="71755" marB="71755" anchorCtr="1"/>
                </a:tc>
                <a:tc>
                  <a:txBody>
                    <a:bodyPr/>
                    <a:lstStyle/>
                    <a:p>
                      <a:pPr algn="just">
                        <a:lnSpc>
                          <a:spcPct val="150000"/>
                        </a:lnSpc>
                        <a:spcBef>
                          <a:spcPts val="1200"/>
                        </a:spcBef>
                        <a:spcAft>
                          <a:spcPts val="0"/>
                        </a:spcAft>
                      </a:pPr>
                      <a:r>
                        <a:rPr lang="en-GB" sz="1600">
                          <a:effectLst/>
                          <a:latin typeface="+mj-lt"/>
                          <a:cs typeface="Courier New" panose="02070309020205020404" pitchFamily="49" charset="0"/>
                        </a:rPr>
                        <a:t>8 434</a:t>
                      </a:r>
                      <a:endParaRPr lang="en-US" sz="1600">
                        <a:solidFill>
                          <a:schemeClr val="tx1"/>
                        </a:solidFill>
                        <a:effectLst/>
                        <a:latin typeface="+mj-lt"/>
                        <a:ea typeface="Calibri" panose="020F0502020204030204" pitchFamily="34" charset="0"/>
                        <a:cs typeface="Courier New" panose="02070309020205020404" pitchFamily="49" charset="0"/>
                      </a:endParaRPr>
                    </a:p>
                  </a:txBody>
                  <a:tcPr marL="68580" marR="68580" marT="71755" marB="71755" anchorCtr="1"/>
                </a:tc>
                <a:tc>
                  <a:txBody>
                    <a:bodyPr/>
                    <a:lstStyle/>
                    <a:p>
                      <a:pPr algn="just">
                        <a:lnSpc>
                          <a:spcPct val="150000"/>
                        </a:lnSpc>
                        <a:spcBef>
                          <a:spcPts val="1200"/>
                        </a:spcBef>
                        <a:spcAft>
                          <a:spcPts val="0"/>
                        </a:spcAft>
                      </a:pPr>
                      <a:r>
                        <a:rPr lang="en-GB" sz="1600" dirty="0">
                          <a:effectLst/>
                          <a:latin typeface="+mj-lt"/>
                          <a:cs typeface="Courier New" panose="02070309020205020404" pitchFamily="49" charset="0"/>
                        </a:rPr>
                        <a:t>8 377</a:t>
                      </a:r>
                      <a:endParaRPr lang="en-US" sz="1600" dirty="0">
                        <a:solidFill>
                          <a:schemeClr val="tx1"/>
                        </a:solidFill>
                        <a:effectLst/>
                        <a:latin typeface="+mj-lt"/>
                        <a:ea typeface="Calibri" panose="020F0502020204030204" pitchFamily="34" charset="0"/>
                        <a:cs typeface="Courier New" panose="02070309020205020404" pitchFamily="49" charset="0"/>
                      </a:endParaRPr>
                    </a:p>
                  </a:txBody>
                  <a:tcPr marL="68580" marR="68580" marT="71755" marB="71755" anchorCtr="1"/>
                </a:tc>
                <a:tc>
                  <a:txBody>
                    <a:bodyPr/>
                    <a:lstStyle/>
                    <a:p>
                      <a:pPr algn="just">
                        <a:lnSpc>
                          <a:spcPct val="150000"/>
                        </a:lnSpc>
                        <a:spcBef>
                          <a:spcPts val="1200"/>
                        </a:spcBef>
                        <a:spcAft>
                          <a:spcPts val="0"/>
                        </a:spcAft>
                      </a:pPr>
                      <a:r>
                        <a:rPr lang="en-GB" sz="1600" dirty="0">
                          <a:effectLst/>
                          <a:latin typeface="+mj-lt"/>
                          <a:cs typeface="Courier New" panose="02070309020205020404" pitchFamily="49" charset="0"/>
                        </a:rPr>
                        <a:t>8 355</a:t>
                      </a:r>
                      <a:endParaRPr lang="en-US" sz="1600" dirty="0">
                        <a:solidFill>
                          <a:schemeClr val="tx1"/>
                        </a:solidFill>
                        <a:effectLst/>
                        <a:latin typeface="+mj-lt"/>
                        <a:ea typeface="Calibri" panose="020F0502020204030204" pitchFamily="34" charset="0"/>
                        <a:cs typeface="Courier New" panose="02070309020205020404" pitchFamily="49" charset="0"/>
                      </a:endParaRPr>
                    </a:p>
                  </a:txBody>
                  <a:tcPr marL="68580" marR="68580" marT="71755" marB="71755" anchorCtr="1"/>
                </a:tc>
                <a:tc>
                  <a:txBody>
                    <a:bodyPr/>
                    <a:lstStyle/>
                    <a:p>
                      <a:pPr algn="just">
                        <a:lnSpc>
                          <a:spcPct val="150000"/>
                        </a:lnSpc>
                        <a:spcBef>
                          <a:spcPts val="1200"/>
                        </a:spcBef>
                        <a:spcAft>
                          <a:spcPts val="0"/>
                        </a:spcAft>
                      </a:pPr>
                      <a:r>
                        <a:rPr lang="en-GB" sz="1600" dirty="0">
                          <a:effectLst/>
                          <a:latin typeface="+mj-lt"/>
                          <a:cs typeface="Courier New" panose="02070309020205020404" pitchFamily="49" charset="0"/>
                        </a:rPr>
                        <a:t>8 905</a:t>
                      </a:r>
                      <a:endParaRPr lang="en-US" sz="1600" dirty="0">
                        <a:solidFill>
                          <a:schemeClr val="tx1"/>
                        </a:solidFill>
                        <a:effectLst/>
                        <a:latin typeface="+mj-lt"/>
                        <a:ea typeface="Calibri" panose="020F0502020204030204" pitchFamily="34" charset="0"/>
                        <a:cs typeface="Courier New" panose="02070309020205020404" pitchFamily="49" charset="0"/>
                      </a:endParaRPr>
                    </a:p>
                  </a:txBody>
                  <a:tcPr marL="68580" marR="68580" marT="71755" marB="71755" anchorCtr="1"/>
                </a:tc>
                <a:tc>
                  <a:txBody>
                    <a:bodyPr/>
                    <a:lstStyle/>
                    <a:p>
                      <a:pPr algn="just">
                        <a:lnSpc>
                          <a:spcPct val="150000"/>
                        </a:lnSpc>
                        <a:spcBef>
                          <a:spcPts val="1200"/>
                        </a:spcBef>
                        <a:spcAft>
                          <a:spcPts val="0"/>
                        </a:spcAft>
                      </a:pPr>
                      <a:r>
                        <a:rPr lang="en-GB" sz="1600">
                          <a:effectLst/>
                          <a:latin typeface="+mj-lt"/>
                          <a:cs typeface="Courier New" panose="02070309020205020404" pitchFamily="49" charset="0"/>
                        </a:rPr>
                        <a:t>9 829</a:t>
                      </a:r>
                      <a:endParaRPr lang="en-US" sz="1600">
                        <a:solidFill>
                          <a:schemeClr val="tx1"/>
                        </a:solidFill>
                        <a:effectLst/>
                        <a:latin typeface="+mj-lt"/>
                        <a:ea typeface="Calibri" panose="020F0502020204030204" pitchFamily="34" charset="0"/>
                        <a:cs typeface="Courier New" panose="02070309020205020404" pitchFamily="49" charset="0"/>
                      </a:endParaRPr>
                    </a:p>
                  </a:txBody>
                  <a:tcPr marL="68580" marR="68580" marT="71755" marB="71755" anchorCtr="1"/>
                </a:tc>
                <a:extLst>
                  <a:ext uri="{0D108BD9-81ED-4DB2-BD59-A6C34878D82A}">
                    <a16:rowId xmlns:a16="http://schemas.microsoft.com/office/drawing/2014/main" val="300827300"/>
                  </a:ext>
                </a:extLst>
              </a:tr>
              <a:tr h="835703">
                <a:tc>
                  <a:txBody>
                    <a:bodyPr/>
                    <a:lstStyle/>
                    <a:p>
                      <a:pPr algn="l">
                        <a:lnSpc>
                          <a:spcPct val="150000"/>
                        </a:lnSpc>
                        <a:spcBef>
                          <a:spcPts val="1200"/>
                        </a:spcBef>
                        <a:spcAft>
                          <a:spcPts val="0"/>
                        </a:spcAft>
                      </a:pPr>
                      <a:r>
                        <a:rPr lang="en-GB" sz="1400" dirty="0">
                          <a:effectLst/>
                          <a:latin typeface="Gill Sans MT" panose="020B0502020104020203" pitchFamily="34" charset="0"/>
                        </a:rPr>
                        <a:t>Total </a:t>
                      </a:r>
                      <a:endParaRPr lang="en-US" sz="1400"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71755" marB="71755"/>
                </a:tc>
                <a:tc>
                  <a:txBody>
                    <a:bodyPr/>
                    <a:lstStyle/>
                    <a:p>
                      <a:pPr algn="just">
                        <a:lnSpc>
                          <a:spcPct val="150000"/>
                        </a:lnSpc>
                        <a:spcBef>
                          <a:spcPts val="1200"/>
                        </a:spcBef>
                        <a:spcAft>
                          <a:spcPts val="0"/>
                        </a:spcAft>
                      </a:pPr>
                      <a:r>
                        <a:rPr lang="en-GB" sz="1600" b="1" dirty="0">
                          <a:effectLst>
                            <a:outerShdw blurRad="38100" dist="38100" dir="2700000" algn="tl">
                              <a:srgbClr val="000000">
                                <a:alpha val="43137"/>
                              </a:srgbClr>
                            </a:outerShdw>
                          </a:effectLst>
                          <a:latin typeface="+mj-lt"/>
                          <a:cs typeface="Courier New" panose="02070309020205020404" pitchFamily="49" charset="0"/>
                        </a:rPr>
                        <a:t>12 503</a:t>
                      </a:r>
                      <a:r>
                        <a:rPr lang="en-GB" sz="1600" b="1" baseline="30000" dirty="0">
                          <a:effectLst>
                            <a:outerShdw blurRad="38100" dist="38100" dir="2700000" algn="tl">
                              <a:srgbClr val="000000">
                                <a:alpha val="43137"/>
                              </a:srgbClr>
                            </a:outerShdw>
                          </a:effectLst>
                          <a:latin typeface="+mj-lt"/>
                          <a:cs typeface="Courier New" panose="02070309020205020404" pitchFamily="49" charset="0"/>
                          <a:hlinkClick r:id="rId2" action="ppaction://hlinkfile"/>
                        </a:rPr>
                        <a:t>[1]</a:t>
                      </a:r>
                      <a:endParaRPr lang="en-US" sz="1600" b="1" dirty="0">
                        <a:solidFill>
                          <a:schemeClr val="tx1"/>
                        </a:solidFill>
                        <a:effectLst>
                          <a:outerShdw blurRad="38100" dist="38100" dir="2700000" algn="tl">
                            <a:srgbClr val="000000">
                              <a:alpha val="43137"/>
                            </a:srgbClr>
                          </a:outerShdw>
                        </a:effectLst>
                        <a:latin typeface="+mj-lt"/>
                        <a:ea typeface="Calibri" panose="020F0502020204030204" pitchFamily="34" charset="0"/>
                        <a:cs typeface="Courier New" panose="02070309020205020404" pitchFamily="49" charset="0"/>
                      </a:endParaRPr>
                    </a:p>
                  </a:txBody>
                  <a:tcPr marL="68580" marR="68580" marT="71755" marB="71755" anchorCtr="1"/>
                </a:tc>
                <a:tc>
                  <a:txBody>
                    <a:bodyPr/>
                    <a:lstStyle/>
                    <a:p>
                      <a:pPr algn="just">
                        <a:lnSpc>
                          <a:spcPct val="150000"/>
                        </a:lnSpc>
                        <a:spcBef>
                          <a:spcPts val="1200"/>
                        </a:spcBef>
                        <a:spcAft>
                          <a:spcPts val="0"/>
                        </a:spcAft>
                      </a:pPr>
                      <a:r>
                        <a:rPr lang="en-GB" sz="1600" b="1" dirty="0">
                          <a:effectLst>
                            <a:outerShdw blurRad="38100" dist="38100" dir="2700000" algn="tl">
                              <a:srgbClr val="000000">
                                <a:alpha val="43137"/>
                              </a:srgbClr>
                            </a:outerShdw>
                          </a:effectLst>
                          <a:latin typeface="+mj-lt"/>
                          <a:cs typeface="Courier New" panose="02070309020205020404" pitchFamily="49" charset="0"/>
                        </a:rPr>
                        <a:t>18 257</a:t>
                      </a:r>
                      <a:endParaRPr lang="en-US" sz="1600" b="1" dirty="0">
                        <a:solidFill>
                          <a:schemeClr val="tx1"/>
                        </a:solidFill>
                        <a:effectLst>
                          <a:outerShdw blurRad="38100" dist="38100" dir="2700000" algn="tl">
                            <a:srgbClr val="000000">
                              <a:alpha val="43137"/>
                            </a:srgbClr>
                          </a:outerShdw>
                        </a:effectLst>
                        <a:latin typeface="+mj-lt"/>
                        <a:ea typeface="Calibri" panose="020F0502020204030204" pitchFamily="34" charset="0"/>
                        <a:cs typeface="Courier New" panose="02070309020205020404" pitchFamily="49" charset="0"/>
                      </a:endParaRPr>
                    </a:p>
                  </a:txBody>
                  <a:tcPr marL="68580" marR="68580" marT="71755" marB="71755" anchorCtr="1"/>
                </a:tc>
                <a:tc>
                  <a:txBody>
                    <a:bodyPr/>
                    <a:lstStyle/>
                    <a:p>
                      <a:pPr algn="just">
                        <a:lnSpc>
                          <a:spcPct val="150000"/>
                        </a:lnSpc>
                        <a:spcBef>
                          <a:spcPts val="1200"/>
                        </a:spcBef>
                        <a:spcAft>
                          <a:spcPts val="0"/>
                        </a:spcAft>
                      </a:pPr>
                      <a:r>
                        <a:rPr lang="en-GB" sz="1600" b="1">
                          <a:effectLst>
                            <a:outerShdw blurRad="38100" dist="38100" dir="2700000" algn="tl">
                              <a:srgbClr val="000000">
                                <a:alpha val="43137"/>
                              </a:srgbClr>
                            </a:outerShdw>
                          </a:effectLst>
                          <a:latin typeface="+mj-lt"/>
                          <a:cs typeface="Courier New" panose="02070309020205020404" pitchFamily="49" charset="0"/>
                        </a:rPr>
                        <a:t>18 742</a:t>
                      </a:r>
                      <a:endParaRPr lang="en-US" sz="1600" b="1">
                        <a:solidFill>
                          <a:schemeClr val="tx1"/>
                        </a:solidFill>
                        <a:effectLst>
                          <a:outerShdw blurRad="38100" dist="38100" dir="2700000" algn="tl">
                            <a:srgbClr val="000000">
                              <a:alpha val="43137"/>
                            </a:srgbClr>
                          </a:outerShdw>
                        </a:effectLst>
                        <a:latin typeface="+mj-lt"/>
                        <a:ea typeface="Calibri" panose="020F0502020204030204" pitchFamily="34" charset="0"/>
                        <a:cs typeface="Courier New" panose="02070309020205020404" pitchFamily="49" charset="0"/>
                      </a:endParaRPr>
                    </a:p>
                  </a:txBody>
                  <a:tcPr marL="68580" marR="68580" marT="71755" marB="71755" anchorCtr="1"/>
                </a:tc>
                <a:tc>
                  <a:txBody>
                    <a:bodyPr/>
                    <a:lstStyle/>
                    <a:p>
                      <a:pPr algn="just">
                        <a:lnSpc>
                          <a:spcPct val="150000"/>
                        </a:lnSpc>
                        <a:spcBef>
                          <a:spcPts val="1200"/>
                        </a:spcBef>
                        <a:spcAft>
                          <a:spcPts val="0"/>
                        </a:spcAft>
                      </a:pPr>
                      <a:r>
                        <a:rPr lang="en-GB" sz="1600" b="1">
                          <a:effectLst>
                            <a:outerShdw blurRad="38100" dist="38100" dir="2700000" algn="tl">
                              <a:srgbClr val="000000">
                                <a:alpha val="43137"/>
                              </a:srgbClr>
                            </a:outerShdw>
                          </a:effectLst>
                          <a:latin typeface="+mj-lt"/>
                          <a:cs typeface="Courier New" panose="02070309020205020404" pitchFamily="49" charset="0"/>
                        </a:rPr>
                        <a:t>18 892</a:t>
                      </a:r>
                      <a:endParaRPr lang="en-US" sz="1600" b="1">
                        <a:solidFill>
                          <a:schemeClr val="tx1"/>
                        </a:solidFill>
                        <a:effectLst>
                          <a:outerShdw blurRad="38100" dist="38100" dir="2700000" algn="tl">
                            <a:srgbClr val="000000">
                              <a:alpha val="43137"/>
                            </a:srgbClr>
                          </a:outerShdw>
                        </a:effectLst>
                        <a:latin typeface="+mj-lt"/>
                        <a:ea typeface="Calibri" panose="020F0502020204030204" pitchFamily="34" charset="0"/>
                        <a:cs typeface="Courier New" panose="02070309020205020404" pitchFamily="49" charset="0"/>
                      </a:endParaRPr>
                    </a:p>
                  </a:txBody>
                  <a:tcPr marL="68580" marR="68580" marT="71755" marB="71755" anchorCtr="1"/>
                </a:tc>
                <a:tc>
                  <a:txBody>
                    <a:bodyPr/>
                    <a:lstStyle/>
                    <a:p>
                      <a:pPr algn="just">
                        <a:lnSpc>
                          <a:spcPct val="150000"/>
                        </a:lnSpc>
                        <a:spcBef>
                          <a:spcPts val="1200"/>
                        </a:spcBef>
                        <a:spcAft>
                          <a:spcPts val="0"/>
                        </a:spcAft>
                      </a:pPr>
                      <a:r>
                        <a:rPr lang="en-GB" sz="1600" b="1" dirty="0">
                          <a:effectLst>
                            <a:outerShdw blurRad="38100" dist="38100" dir="2700000" algn="tl">
                              <a:srgbClr val="000000">
                                <a:alpha val="43137"/>
                              </a:srgbClr>
                            </a:outerShdw>
                          </a:effectLst>
                          <a:latin typeface="+mj-lt"/>
                          <a:cs typeface="Courier New" panose="02070309020205020404" pitchFamily="49" charset="0"/>
                        </a:rPr>
                        <a:t>19 228</a:t>
                      </a:r>
                      <a:endParaRPr lang="en-US" sz="1600" b="1" dirty="0">
                        <a:solidFill>
                          <a:schemeClr val="tx1"/>
                        </a:solidFill>
                        <a:effectLst>
                          <a:outerShdw blurRad="38100" dist="38100" dir="2700000" algn="tl">
                            <a:srgbClr val="000000">
                              <a:alpha val="43137"/>
                            </a:srgbClr>
                          </a:outerShdw>
                        </a:effectLst>
                        <a:latin typeface="+mj-lt"/>
                        <a:ea typeface="Calibri" panose="020F0502020204030204" pitchFamily="34" charset="0"/>
                        <a:cs typeface="Courier New" panose="02070309020205020404" pitchFamily="49" charset="0"/>
                      </a:endParaRPr>
                    </a:p>
                  </a:txBody>
                  <a:tcPr marL="68580" marR="68580" marT="71755" marB="71755" anchorCtr="1"/>
                </a:tc>
                <a:tc>
                  <a:txBody>
                    <a:bodyPr/>
                    <a:lstStyle/>
                    <a:p>
                      <a:pPr algn="just">
                        <a:lnSpc>
                          <a:spcPct val="150000"/>
                        </a:lnSpc>
                        <a:spcBef>
                          <a:spcPts val="1200"/>
                        </a:spcBef>
                        <a:spcAft>
                          <a:spcPts val="0"/>
                        </a:spcAft>
                      </a:pPr>
                      <a:r>
                        <a:rPr lang="en-GB" sz="1600" b="1" dirty="0">
                          <a:effectLst>
                            <a:outerShdw blurRad="38100" dist="38100" dir="2700000" algn="tl">
                              <a:srgbClr val="000000">
                                <a:alpha val="43137"/>
                              </a:srgbClr>
                            </a:outerShdw>
                          </a:effectLst>
                          <a:latin typeface="+mj-lt"/>
                          <a:cs typeface="Courier New" panose="02070309020205020404" pitchFamily="49" charset="0"/>
                        </a:rPr>
                        <a:t>20 147</a:t>
                      </a:r>
                      <a:endParaRPr lang="en-US" sz="1600" b="1" dirty="0">
                        <a:solidFill>
                          <a:schemeClr val="tx1"/>
                        </a:solidFill>
                        <a:effectLst>
                          <a:outerShdw blurRad="38100" dist="38100" dir="2700000" algn="tl">
                            <a:srgbClr val="000000">
                              <a:alpha val="43137"/>
                            </a:srgbClr>
                          </a:outerShdw>
                        </a:effectLst>
                        <a:latin typeface="+mj-lt"/>
                        <a:ea typeface="Calibri" panose="020F0502020204030204" pitchFamily="34" charset="0"/>
                        <a:cs typeface="Courier New" panose="02070309020205020404" pitchFamily="49" charset="0"/>
                      </a:endParaRPr>
                    </a:p>
                  </a:txBody>
                  <a:tcPr marL="68580" marR="68580" marT="71755" marB="71755" anchorCtr="1"/>
                </a:tc>
                <a:tc>
                  <a:txBody>
                    <a:bodyPr/>
                    <a:lstStyle/>
                    <a:p>
                      <a:pPr algn="just">
                        <a:lnSpc>
                          <a:spcPct val="150000"/>
                        </a:lnSpc>
                        <a:spcBef>
                          <a:spcPts val="1200"/>
                        </a:spcBef>
                        <a:spcAft>
                          <a:spcPts val="0"/>
                        </a:spcAft>
                      </a:pPr>
                      <a:r>
                        <a:rPr lang="en-GB" sz="1600" b="1" dirty="0">
                          <a:effectLst>
                            <a:outerShdw blurRad="38100" dist="38100" dir="2700000" algn="tl">
                              <a:srgbClr val="000000">
                                <a:alpha val="43137"/>
                              </a:srgbClr>
                            </a:outerShdw>
                          </a:effectLst>
                          <a:latin typeface="+mj-lt"/>
                          <a:cs typeface="Courier New" panose="02070309020205020404" pitchFamily="49" charset="0"/>
                        </a:rPr>
                        <a:t>21 453</a:t>
                      </a:r>
                      <a:endParaRPr lang="en-US" sz="1600" b="1" dirty="0">
                        <a:solidFill>
                          <a:schemeClr val="tx1"/>
                        </a:solidFill>
                        <a:effectLst>
                          <a:outerShdw blurRad="38100" dist="38100" dir="2700000" algn="tl">
                            <a:srgbClr val="000000">
                              <a:alpha val="43137"/>
                            </a:srgbClr>
                          </a:outerShdw>
                        </a:effectLst>
                        <a:latin typeface="+mj-lt"/>
                        <a:ea typeface="Calibri" panose="020F0502020204030204" pitchFamily="34" charset="0"/>
                        <a:cs typeface="Courier New" panose="02070309020205020404" pitchFamily="49" charset="0"/>
                      </a:endParaRPr>
                    </a:p>
                  </a:txBody>
                  <a:tcPr marL="68580" marR="68580" marT="71755" marB="71755" anchorCtr="1"/>
                </a:tc>
                <a:extLst>
                  <a:ext uri="{0D108BD9-81ED-4DB2-BD59-A6C34878D82A}">
                    <a16:rowId xmlns:a16="http://schemas.microsoft.com/office/drawing/2014/main" val="742515063"/>
                  </a:ext>
                </a:extLst>
              </a:tr>
            </a:tbl>
          </a:graphicData>
        </a:graphic>
      </p:graphicFrame>
      <p:sp>
        <p:nvSpPr>
          <p:cNvPr id="4" name="Slide Number Placeholder 3"/>
          <p:cNvSpPr>
            <a:spLocks noGrp="1"/>
          </p:cNvSpPr>
          <p:nvPr>
            <p:ph type="sldNum" sz="quarter" idx="12"/>
          </p:nvPr>
        </p:nvSpPr>
        <p:spPr/>
        <p:txBody>
          <a:bodyPr/>
          <a:lstStyle/>
          <a:p>
            <a:pPr>
              <a:defRPr/>
            </a:pPr>
            <a:fld id="{004A4123-B742-41B5-A00B-CAA8A839D2A6}" type="slidenum">
              <a:rPr lang="en-GB" smtClean="0"/>
              <a:pPr>
                <a:defRPr/>
              </a:pPr>
              <a:t>23</a:t>
            </a:fld>
            <a:endParaRPr lang="en-GB" dirty="0"/>
          </a:p>
        </p:txBody>
      </p:sp>
      <p:sp>
        <p:nvSpPr>
          <p:cNvPr id="6" name="Rectangle 1"/>
          <p:cNvSpPr>
            <a:spLocks noChangeArrowheads="1"/>
          </p:cNvSpPr>
          <p:nvPr/>
        </p:nvSpPr>
        <p:spPr bwMode="auto">
          <a:xfrm>
            <a:off x="683568" y="1836887"/>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37375366"/>
      </p:ext>
    </p:extLst>
  </p:cSld>
  <p:clrMapOvr>
    <a:masterClrMapping/>
  </p:clrMapOvr>
  <p:transition spd="med">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4704"/>
          </a:xfrm>
          <a:solidFill>
            <a:schemeClr val="accent2"/>
          </a:solidFill>
        </p:spPr>
        <p:txBody>
          <a:bodyPr/>
          <a:lstStyle/>
          <a:p>
            <a:r>
              <a:rPr lang="en-ZA" sz="3200" b="1" dirty="0" smtClean="0">
                <a:solidFill>
                  <a:schemeClr val="bg1"/>
                </a:solidFill>
                <a:latin typeface="Gill Sans MT" pitchFamily="34" charset="0"/>
              </a:rPr>
              <a:t>CONCLUSION</a:t>
            </a:r>
            <a:endParaRPr lang="en-GB" sz="3200" b="1" dirty="0">
              <a:solidFill>
                <a:schemeClr val="bg1"/>
              </a:solidFill>
              <a:latin typeface="Gill Sans MT" pitchFamily="34" charset="0"/>
            </a:endParaRPr>
          </a:p>
        </p:txBody>
      </p:sp>
      <p:sp>
        <p:nvSpPr>
          <p:cNvPr id="3" name="Content Placeholder 2"/>
          <p:cNvSpPr>
            <a:spLocks noGrp="1"/>
          </p:cNvSpPr>
          <p:nvPr>
            <p:ph idx="1"/>
          </p:nvPr>
        </p:nvSpPr>
        <p:spPr>
          <a:xfrm>
            <a:off x="0" y="764704"/>
            <a:ext cx="8172400" cy="5112568"/>
          </a:xfrm>
        </p:spPr>
        <p:txBody>
          <a:bodyPr/>
          <a:lstStyle/>
          <a:p>
            <a:pPr marL="514350" indent="-514350">
              <a:buNone/>
            </a:pPr>
            <a:r>
              <a:rPr lang="en-ZA" sz="2400" b="1" dirty="0" smtClean="0">
                <a:latin typeface="Gill Sans MT" pitchFamily="34" charset="0"/>
              </a:rPr>
              <a:t>Mandate</a:t>
            </a:r>
          </a:p>
          <a:p>
            <a:pPr marL="514350" indent="-514350">
              <a:buFont typeface="Wingdings" pitchFamily="2" charset="2"/>
              <a:buChar char="q"/>
            </a:pPr>
            <a:r>
              <a:rPr lang="en-ZA" sz="2400" dirty="0" smtClean="0">
                <a:latin typeface="Gill Sans MT" pitchFamily="34" charset="0"/>
              </a:rPr>
              <a:t>Continue to implement both the legislative mandate and 2014 Ministerial Guidelines (Inaugural Council meeting);</a:t>
            </a:r>
          </a:p>
          <a:p>
            <a:pPr marL="514350" indent="-514350">
              <a:buFont typeface="Wingdings" pitchFamily="2" charset="2"/>
              <a:buChar char="q"/>
            </a:pPr>
            <a:r>
              <a:rPr lang="en-ZA" sz="2400" dirty="0" smtClean="0">
                <a:latin typeface="Gill Sans MT" pitchFamily="34" charset="0"/>
              </a:rPr>
              <a:t>Alignment of Strategic Plan and Annual Performance Plan with NDP, and DST Strategic Plan.</a:t>
            </a:r>
          </a:p>
          <a:p>
            <a:pPr marL="514350" indent="-514350">
              <a:buNone/>
            </a:pPr>
            <a:r>
              <a:rPr lang="en-ZA" sz="2400" b="1" dirty="0" smtClean="0">
                <a:latin typeface="Gill Sans MT" pitchFamily="34" charset="0"/>
              </a:rPr>
              <a:t>System focus</a:t>
            </a:r>
          </a:p>
          <a:p>
            <a:pPr marL="514350" indent="-514350">
              <a:buFont typeface="Wingdings" pitchFamily="2" charset="2"/>
              <a:buChar char="q"/>
            </a:pPr>
            <a:r>
              <a:rPr lang="en-ZA" sz="2400" dirty="0" smtClean="0">
                <a:latin typeface="Gill Sans MT" pitchFamily="34" charset="0"/>
              </a:rPr>
              <a:t>Strengthen planning, analytical and M&amp;E capabilities;</a:t>
            </a:r>
          </a:p>
          <a:p>
            <a:pPr marL="514350" indent="-514350">
              <a:buFont typeface="Wingdings" pitchFamily="2" charset="2"/>
              <a:buChar char="q"/>
            </a:pPr>
            <a:r>
              <a:rPr lang="en-ZA" sz="2400" dirty="0" smtClean="0">
                <a:latin typeface="Gill Sans MT" pitchFamily="34" charset="0"/>
              </a:rPr>
              <a:t>Deepen and consolidate engagements with various NSI actors in order to improve policy coordination and coherence and reduce duplication.  </a:t>
            </a:r>
          </a:p>
          <a:p>
            <a:pPr marL="514350" indent="-514350">
              <a:buFont typeface="Wingdings" pitchFamily="2" charset="2"/>
              <a:buChar char="q"/>
            </a:pPr>
            <a:endParaRPr lang="en-ZA" sz="2400" dirty="0" smtClean="0">
              <a:latin typeface="Gill Sans MT" pitchFamily="34" charset="0"/>
            </a:endParaRPr>
          </a:p>
          <a:p>
            <a:pPr marL="514350" indent="-514350">
              <a:buNone/>
            </a:pPr>
            <a:endParaRPr lang="en-ZA" sz="2400" dirty="0" smtClean="0">
              <a:solidFill>
                <a:srgbClr val="FF0000"/>
              </a:solidFill>
              <a:latin typeface="Gill Sans MT" pitchFamily="34" charset="0"/>
            </a:endParaRPr>
          </a:p>
          <a:p>
            <a:pPr marL="514350" indent="-514350">
              <a:buNone/>
            </a:pPr>
            <a:r>
              <a:rPr lang="en-ZA" sz="2400" dirty="0" smtClean="0">
                <a:latin typeface="Gill Sans MT" pitchFamily="34" charset="0"/>
              </a:rPr>
              <a:t> </a:t>
            </a:r>
          </a:p>
          <a:p>
            <a:pPr marL="514350" indent="-514350">
              <a:buFont typeface="Wingdings" pitchFamily="2" charset="2"/>
              <a:buChar char="q"/>
            </a:pPr>
            <a:endParaRPr lang="en-ZA" sz="2400" dirty="0" smtClean="0">
              <a:latin typeface="Gill Sans MT" pitchFamily="34" charset="0"/>
            </a:endParaRPr>
          </a:p>
          <a:p>
            <a:pPr lvl="1">
              <a:buNone/>
            </a:pPr>
            <a:endParaRPr lang="en-ZA" sz="2400" dirty="0" smtClean="0">
              <a:latin typeface="Gill Sans MT" pitchFamily="34" charset="0"/>
            </a:endParaRPr>
          </a:p>
          <a:p>
            <a:pPr lvl="1"/>
            <a:endParaRPr lang="en-GB" sz="2000" dirty="0">
              <a:latin typeface="Gill Sans MT" pitchFamily="34" charset="0"/>
            </a:endParaRPr>
          </a:p>
        </p:txBody>
      </p:sp>
      <p:sp>
        <p:nvSpPr>
          <p:cNvPr id="5" name="Slide Number Placeholder 4"/>
          <p:cNvSpPr>
            <a:spLocks noGrp="1"/>
          </p:cNvSpPr>
          <p:nvPr>
            <p:ph type="sldNum" sz="quarter" idx="12"/>
          </p:nvPr>
        </p:nvSpPr>
        <p:spPr/>
        <p:txBody>
          <a:bodyPr/>
          <a:lstStyle/>
          <a:p>
            <a:pPr>
              <a:defRPr/>
            </a:pPr>
            <a:fld id="{CDD856B2-51DB-44B2-B951-5B8F283CC1C9}" type="slidenum">
              <a:rPr lang="en-GB" smtClean="0"/>
              <a:pPr>
                <a:defRPr/>
              </a:pPr>
              <a:t>24</a:t>
            </a:fld>
            <a:endParaRPr lang="en-GB" dirty="0"/>
          </a:p>
        </p:txBody>
      </p:sp>
    </p:spTree>
  </p:cSld>
  <p:clrMapOvr>
    <a:masterClrMapping/>
  </p:clrMapOvr>
  <p:transition spd="med">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4704"/>
          </a:xfrm>
          <a:solidFill>
            <a:schemeClr val="accent2"/>
          </a:solidFill>
        </p:spPr>
        <p:txBody>
          <a:bodyPr/>
          <a:lstStyle/>
          <a:p>
            <a:r>
              <a:rPr lang="en-ZA" sz="3200" b="1" dirty="0" smtClean="0">
                <a:solidFill>
                  <a:schemeClr val="bg1"/>
                </a:solidFill>
                <a:latin typeface="Gill Sans MT" pitchFamily="34" charset="0"/>
              </a:rPr>
              <a:t>CONCLUSION</a:t>
            </a:r>
            <a:endParaRPr lang="en-GB" sz="3200" b="1" dirty="0">
              <a:solidFill>
                <a:schemeClr val="bg1"/>
              </a:solidFill>
              <a:latin typeface="Gill Sans MT" pitchFamily="34" charset="0"/>
            </a:endParaRPr>
          </a:p>
        </p:txBody>
      </p:sp>
      <p:sp>
        <p:nvSpPr>
          <p:cNvPr id="3" name="Content Placeholder 2"/>
          <p:cNvSpPr>
            <a:spLocks noGrp="1"/>
          </p:cNvSpPr>
          <p:nvPr>
            <p:ph idx="1"/>
          </p:nvPr>
        </p:nvSpPr>
        <p:spPr>
          <a:xfrm>
            <a:off x="0" y="764704"/>
            <a:ext cx="8172400" cy="5112568"/>
          </a:xfrm>
        </p:spPr>
        <p:txBody>
          <a:bodyPr/>
          <a:lstStyle/>
          <a:p>
            <a:pPr marL="514350" indent="-514350">
              <a:buNone/>
            </a:pPr>
            <a:r>
              <a:rPr lang="en-ZA" sz="2400" b="1" dirty="0" smtClean="0">
                <a:latin typeface="Gill Sans MT" pitchFamily="34" charset="0"/>
              </a:rPr>
              <a:t>Organisational</a:t>
            </a:r>
          </a:p>
          <a:p>
            <a:pPr marL="514350" indent="-514350">
              <a:buFont typeface="Wingdings" pitchFamily="2" charset="2"/>
              <a:buChar char="q"/>
            </a:pPr>
            <a:r>
              <a:rPr lang="en-ZA" sz="2400" dirty="0" smtClean="0">
                <a:latin typeface="Gill Sans MT" pitchFamily="34" charset="0"/>
              </a:rPr>
              <a:t>Conclude assessment of fitness for and of purpose following approval of new vision under leadership of DST Human Resources</a:t>
            </a:r>
          </a:p>
          <a:p>
            <a:pPr marL="514350" indent="-514350">
              <a:buFont typeface="Wingdings" pitchFamily="2" charset="2"/>
              <a:buChar char="q"/>
            </a:pPr>
            <a:r>
              <a:rPr lang="en-ZA" sz="2400" dirty="0" smtClean="0">
                <a:latin typeface="Gill Sans MT" pitchFamily="34" charset="0"/>
              </a:rPr>
              <a:t>Staff development </a:t>
            </a:r>
          </a:p>
          <a:p>
            <a:pPr marL="514350" indent="-514350">
              <a:buFont typeface="Wingdings" pitchFamily="2" charset="2"/>
              <a:buChar char="q"/>
            </a:pPr>
            <a:r>
              <a:rPr lang="en-ZA" sz="2400" dirty="0" smtClean="0">
                <a:latin typeface="Gill Sans MT" pitchFamily="34" charset="0"/>
              </a:rPr>
              <a:t>Repositioning, communication and knowledge management essential</a:t>
            </a:r>
          </a:p>
          <a:p>
            <a:pPr marL="514350" indent="-514350">
              <a:buFont typeface="Wingdings" pitchFamily="2" charset="2"/>
              <a:buChar char="q"/>
            </a:pPr>
            <a:r>
              <a:rPr lang="en-ZA" sz="2400" dirty="0" smtClean="0">
                <a:latin typeface="Gill Sans MT" pitchFamily="34" charset="0"/>
              </a:rPr>
              <a:t>Ensure better performance against predetermined objectives</a:t>
            </a:r>
          </a:p>
          <a:p>
            <a:pPr marL="514350" indent="-514350">
              <a:buFont typeface="Wingdings" pitchFamily="2" charset="2"/>
              <a:buChar char="q"/>
            </a:pPr>
            <a:r>
              <a:rPr lang="en-ZA" sz="2400" dirty="0" smtClean="0">
                <a:latin typeface="Gill Sans MT" pitchFamily="34" charset="0"/>
              </a:rPr>
              <a:t>Seizing opportunities of digitisation collaborating with DST IT </a:t>
            </a:r>
          </a:p>
          <a:p>
            <a:pPr marL="514350" indent="-514350">
              <a:buNone/>
            </a:pPr>
            <a:endParaRPr lang="en-ZA" sz="2400" dirty="0" smtClean="0">
              <a:solidFill>
                <a:srgbClr val="FF0000"/>
              </a:solidFill>
              <a:latin typeface="Gill Sans MT" pitchFamily="34" charset="0"/>
            </a:endParaRPr>
          </a:p>
          <a:p>
            <a:pPr marL="514350" indent="-514350">
              <a:buNone/>
            </a:pPr>
            <a:r>
              <a:rPr lang="en-ZA" sz="2400" dirty="0" smtClean="0">
                <a:latin typeface="Gill Sans MT" pitchFamily="34" charset="0"/>
              </a:rPr>
              <a:t> </a:t>
            </a:r>
          </a:p>
          <a:p>
            <a:pPr marL="514350" indent="-514350">
              <a:buFont typeface="Wingdings" pitchFamily="2" charset="2"/>
              <a:buChar char="q"/>
            </a:pPr>
            <a:endParaRPr lang="en-ZA" sz="2400" dirty="0" smtClean="0">
              <a:latin typeface="Gill Sans MT" pitchFamily="34" charset="0"/>
            </a:endParaRPr>
          </a:p>
          <a:p>
            <a:pPr lvl="1">
              <a:buNone/>
            </a:pPr>
            <a:endParaRPr lang="en-ZA" sz="2400" dirty="0" smtClean="0">
              <a:latin typeface="Gill Sans MT" pitchFamily="34" charset="0"/>
            </a:endParaRPr>
          </a:p>
          <a:p>
            <a:pPr lvl="1"/>
            <a:endParaRPr lang="en-GB" sz="2000" dirty="0">
              <a:latin typeface="Gill Sans MT" pitchFamily="34" charset="0"/>
            </a:endParaRPr>
          </a:p>
        </p:txBody>
      </p:sp>
      <p:sp>
        <p:nvSpPr>
          <p:cNvPr id="5" name="Slide Number Placeholder 4"/>
          <p:cNvSpPr>
            <a:spLocks noGrp="1"/>
          </p:cNvSpPr>
          <p:nvPr>
            <p:ph type="sldNum" sz="quarter" idx="12"/>
          </p:nvPr>
        </p:nvSpPr>
        <p:spPr/>
        <p:txBody>
          <a:bodyPr/>
          <a:lstStyle/>
          <a:p>
            <a:pPr>
              <a:defRPr/>
            </a:pPr>
            <a:fld id="{CDD856B2-51DB-44B2-B951-5B8F283CC1C9}" type="slidenum">
              <a:rPr lang="en-GB" smtClean="0"/>
              <a:pPr>
                <a:defRPr/>
              </a:pPr>
              <a:t>25</a:t>
            </a:fld>
            <a:endParaRPr lang="en-GB" dirty="0"/>
          </a:p>
        </p:txBody>
      </p:sp>
    </p:spTree>
  </p:cSld>
  <p:clrMapOvr>
    <a:masterClrMapping/>
  </p:clrMapOvr>
  <p:transition spd="med">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004A4123-B742-41B5-A00B-CAA8A839D2A6}" type="slidenum">
              <a:rPr lang="en-GB" smtClean="0"/>
              <a:pPr>
                <a:defRPr/>
              </a:pPr>
              <a:t>26</a:t>
            </a:fld>
            <a:endParaRPr lang="en-GB" dirty="0"/>
          </a:p>
        </p:txBody>
      </p:sp>
      <p:pic>
        <p:nvPicPr>
          <p:cNvPr id="5" name="Picture 6" descr="page 1 Con V1"/>
          <p:cNvPicPr>
            <a:picLocks noChangeAspect="1" noChangeArrowheads="1"/>
          </p:cNvPicPr>
          <p:nvPr/>
        </p:nvPicPr>
        <p:blipFill>
          <a:blip r:embed="rId2" cstate="print"/>
          <a:srcRect/>
          <a:stretch>
            <a:fillRect/>
          </a:stretch>
        </p:blipFill>
        <p:spPr bwMode="auto">
          <a:xfrm>
            <a:off x="-36513" y="-27384"/>
            <a:ext cx="9182637" cy="6885384"/>
          </a:xfrm>
          <a:prstGeom prst="rect">
            <a:avLst/>
          </a:prstGeom>
          <a:noFill/>
          <a:ln w="9525">
            <a:noFill/>
            <a:miter lim="800000"/>
            <a:headEnd/>
            <a:tailEnd/>
          </a:ln>
        </p:spPr>
      </p:pic>
      <p:sp>
        <p:nvSpPr>
          <p:cNvPr id="7" name="Title 1"/>
          <p:cNvSpPr txBox="1">
            <a:spLocks/>
          </p:cNvSpPr>
          <p:nvPr/>
        </p:nvSpPr>
        <p:spPr bwMode="auto">
          <a:xfrm>
            <a:off x="539552" y="0"/>
            <a:ext cx="7570788" cy="537321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eaLnBrk="0" hangingPunct="0"/>
            <a:r>
              <a:rPr lang="en-GB" sz="4400" b="1" kern="0" dirty="0" err="1" smtClean="0">
                <a:solidFill>
                  <a:srgbClr val="014B88"/>
                </a:solidFill>
                <a:latin typeface="+mj-lt"/>
                <a:ea typeface="+mj-ea"/>
                <a:cs typeface="+mj-cs"/>
              </a:rPr>
              <a:t>Ngiyabonga</a:t>
            </a:r>
            <a:endParaRPr lang="en-GB" sz="4400" b="1" kern="0" dirty="0" smtClean="0">
              <a:solidFill>
                <a:srgbClr val="014B88"/>
              </a:solidFill>
              <a:latin typeface="+mj-lt"/>
              <a:ea typeface="+mj-ea"/>
              <a:cs typeface="+mj-cs"/>
            </a:endParaRPr>
          </a:p>
          <a:p>
            <a:pPr algn="ctr" eaLnBrk="0" hangingPunct="0"/>
            <a:r>
              <a:rPr lang="en-GB" sz="4400" b="1" kern="0" dirty="0" smtClean="0">
                <a:solidFill>
                  <a:srgbClr val="014B88"/>
                </a:solidFill>
                <a:latin typeface="+mj-lt"/>
                <a:ea typeface="+mj-ea"/>
                <a:cs typeface="+mj-cs"/>
              </a:rPr>
              <a:t>Obrigado</a:t>
            </a:r>
            <a:endParaRPr lang="en-GB" sz="4400" b="1" kern="0" dirty="0">
              <a:solidFill>
                <a:srgbClr val="014B88"/>
              </a:solidFill>
              <a:latin typeface="+mj-lt"/>
              <a:ea typeface="+mj-ea"/>
              <a:cs typeface="+mj-cs"/>
            </a:endParaRPr>
          </a:p>
          <a:p>
            <a:pPr algn="ctr" eaLnBrk="0" hangingPunct="0"/>
            <a:r>
              <a:rPr lang="en-GB" sz="4400" b="1" kern="0" dirty="0" err="1">
                <a:solidFill>
                  <a:srgbClr val="014B88"/>
                </a:solidFill>
                <a:latin typeface="+mj-lt"/>
                <a:ea typeface="+mj-ea"/>
                <a:cs typeface="+mj-cs"/>
              </a:rPr>
              <a:t>Спасибо</a:t>
            </a:r>
            <a:endParaRPr lang="en-GB" sz="4400" b="1" kern="0" dirty="0">
              <a:solidFill>
                <a:srgbClr val="014B88"/>
              </a:solidFill>
              <a:latin typeface="+mj-lt"/>
              <a:ea typeface="+mj-ea"/>
              <a:cs typeface="+mj-cs"/>
            </a:endParaRPr>
          </a:p>
          <a:p>
            <a:pPr algn="ctr" eaLnBrk="0" hangingPunct="0"/>
            <a:r>
              <a:rPr lang="hi-IN" sz="4400" b="1" kern="0" dirty="0">
                <a:solidFill>
                  <a:srgbClr val="014B88"/>
                </a:solidFill>
                <a:latin typeface="+mj-lt"/>
                <a:ea typeface="+mj-ea"/>
                <a:cs typeface="+mj-cs"/>
              </a:rPr>
              <a:t>धन्यवाद</a:t>
            </a:r>
            <a:endParaRPr lang="en-GB" sz="4400" b="1" kern="0" dirty="0">
              <a:solidFill>
                <a:srgbClr val="014B88"/>
              </a:solidFill>
              <a:latin typeface="+mj-lt"/>
              <a:ea typeface="+mj-ea"/>
              <a:cs typeface="+mj-cs"/>
            </a:endParaRPr>
          </a:p>
          <a:p>
            <a:pPr algn="ctr" eaLnBrk="0" hangingPunct="0"/>
            <a:r>
              <a:rPr lang="ja-JP" altLang="en-GB" sz="4400" b="1" kern="0" dirty="0" smtClean="0">
                <a:solidFill>
                  <a:srgbClr val="014B88"/>
                </a:solidFill>
                <a:latin typeface="+mj-lt"/>
                <a:ea typeface="+mj-ea"/>
                <a:cs typeface="+mj-cs"/>
              </a:rPr>
              <a:t>谢谢</a:t>
            </a:r>
            <a:endParaRPr lang="en-GB" altLang="ja-JP" sz="4400" b="1" kern="0" dirty="0" smtClean="0">
              <a:solidFill>
                <a:srgbClr val="014B88"/>
              </a:solidFill>
              <a:latin typeface="+mj-lt"/>
              <a:ea typeface="+mj-ea"/>
              <a:cs typeface="+mj-cs"/>
            </a:endParaRPr>
          </a:p>
          <a:p>
            <a:pPr lvl="0" algn="ctr" eaLnBrk="0" hangingPunct="0"/>
            <a:r>
              <a:rPr lang="en-ZA" sz="4400" b="1" kern="0" dirty="0" smtClean="0">
                <a:solidFill>
                  <a:srgbClr val="014B88"/>
                </a:solidFill>
                <a:latin typeface="+mj-lt"/>
                <a:ea typeface="+mj-ea"/>
                <a:cs typeface="+mj-cs"/>
              </a:rPr>
              <a:t>Thank you</a:t>
            </a:r>
          </a:p>
        </p:txBody>
      </p:sp>
    </p:spTree>
    <p:extLst>
      <p:ext uri="{BB962C8B-B14F-4D97-AF65-F5344CB8AC3E}">
        <p14:creationId xmlns:p14="http://schemas.microsoft.com/office/powerpoint/2010/main" val="3318209771"/>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0"/>
            <a:ext cx="9144000" cy="714357"/>
          </a:xfrm>
        </p:spPr>
        <p:style>
          <a:lnRef idx="0">
            <a:schemeClr val="accent2"/>
          </a:lnRef>
          <a:fillRef idx="3">
            <a:schemeClr val="accent2"/>
          </a:fillRef>
          <a:effectRef idx="3">
            <a:schemeClr val="accent2"/>
          </a:effectRef>
          <a:fontRef idx="minor">
            <a:schemeClr val="lt1"/>
          </a:fontRef>
        </p:style>
        <p:txBody>
          <a:bodyPr/>
          <a:lstStyle/>
          <a:p>
            <a:pPr eaLnBrk="1" hangingPunct="1"/>
            <a:r>
              <a:rPr lang="en-US" sz="3200" b="1" dirty="0" smtClean="0">
                <a:latin typeface="Gill Sans MT" pitchFamily="34" charset="0"/>
              </a:rPr>
              <a:t>Mandate</a:t>
            </a:r>
          </a:p>
        </p:txBody>
      </p:sp>
      <p:sp>
        <p:nvSpPr>
          <p:cNvPr id="7" name="Content Placeholder 6"/>
          <p:cNvSpPr>
            <a:spLocks noGrp="1"/>
          </p:cNvSpPr>
          <p:nvPr>
            <p:ph idx="1"/>
          </p:nvPr>
        </p:nvSpPr>
        <p:spPr>
          <a:xfrm>
            <a:off x="142844" y="857232"/>
            <a:ext cx="7927978" cy="4786346"/>
          </a:xfrm>
        </p:spPr>
        <p:txBody>
          <a:bodyPr/>
          <a:lstStyle/>
          <a:p>
            <a:pPr>
              <a:buNone/>
            </a:pPr>
            <a:endParaRPr lang="en-US" sz="2400" dirty="0" smtClean="0">
              <a:solidFill>
                <a:srgbClr val="000000"/>
              </a:solidFill>
              <a:latin typeface="Gill Sans MT" pitchFamily="34" charset="0"/>
            </a:endParaRPr>
          </a:p>
          <a:p>
            <a:pPr>
              <a:buNone/>
            </a:pPr>
            <a:r>
              <a:rPr lang="en-US" sz="2400" dirty="0" smtClean="0">
                <a:solidFill>
                  <a:srgbClr val="000000"/>
                </a:solidFill>
                <a:latin typeface="Gill Sans MT" pitchFamily="34" charset="0"/>
              </a:rPr>
              <a:t>Section 3 of the NACI Act (Act 55 of 1997) </a:t>
            </a:r>
            <a:endParaRPr lang="en-US" sz="2400" b="1" dirty="0" smtClean="0">
              <a:solidFill>
                <a:srgbClr val="000000"/>
              </a:solidFill>
              <a:latin typeface="Gill Sans MT" pitchFamily="34" charset="0"/>
            </a:endParaRPr>
          </a:p>
        </p:txBody>
      </p:sp>
      <p:sp>
        <p:nvSpPr>
          <p:cNvPr id="4" name="Rounded Rectangle 3"/>
          <p:cNvSpPr/>
          <p:nvPr/>
        </p:nvSpPr>
        <p:spPr>
          <a:xfrm>
            <a:off x="214282" y="2500306"/>
            <a:ext cx="7560840" cy="2736304"/>
          </a:xfrm>
          <a:prstGeom prst="round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latin typeface="Gill Sans MT" pitchFamily="34" charset="0"/>
              </a:rPr>
              <a:t>“…advise the Minister  for Science and Technology, and through the Minister, the Minister’s Committee and Cabinet, on the role and contribution of science, mathematics, innovation and technology, including indigenous technologies, in promoting and achieving national objectives”</a:t>
            </a:r>
            <a:endParaRPr lang="en-GB" sz="2400" dirty="0">
              <a:solidFill>
                <a:schemeClr val="tx1"/>
              </a:solidFill>
              <a:latin typeface="Gill Sans MT" pitchFamily="34" charset="0"/>
            </a:endParaRPr>
          </a:p>
        </p:txBody>
      </p:sp>
      <p:sp>
        <p:nvSpPr>
          <p:cNvPr id="5" name="Slide Number Placeholder 4"/>
          <p:cNvSpPr>
            <a:spLocks noGrp="1"/>
          </p:cNvSpPr>
          <p:nvPr>
            <p:ph type="sldNum" sz="quarter" idx="12"/>
          </p:nvPr>
        </p:nvSpPr>
        <p:spPr/>
        <p:txBody>
          <a:bodyPr/>
          <a:lstStyle/>
          <a:p>
            <a:pPr>
              <a:defRPr/>
            </a:pPr>
            <a:fld id="{004A4123-B742-41B5-A00B-CAA8A839D2A6}" type="slidenum">
              <a:rPr lang="en-GB" smtClean="0"/>
              <a:pPr>
                <a:defRPr/>
              </a:pPr>
              <a:t>3</a:t>
            </a:fld>
            <a:endParaRPr lang="en-GB" dirty="0"/>
          </a:p>
        </p:txBody>
      </p:sp>
    </p:spTree>
  </p:cSld>
  <p:clrMapOvr>
    <a:masterClrMapping/>
  </p:clrMapOvr>
  <p:transition spd="med">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0" y="0"/>
            <a:ext cx="9144000" cy="908720"/>
          </a:xfrm>
        </p:spPr>
        <p:style>
          <a:lnRef idx="0">
            <a:schemeClr val="accent2"/>
          </a:lnRef>
          <a:fillRef idx="3">
            <a:schemeClr val="accent2"/>
          </a:fillRef>
          <a:effectRef idx="3">
            <a:schemeClr val="accent2"/>
          </a:effectRef>
          <a:fontRef idx="minor">
            <a:schemeClr val="lt1"/>
          </a:fontRef>
        </p:style>
        <p:txBody>
          <a:bodyPr/>
          <a:lstStyle/>
          <a:p>
            <a:pPr eaLnBrk="1" hangingPunct="1"/>
            <a:r>
              <a:rPr lang="en-US" sz="3200" b="1" dirty="0" smtClean="0">
                <a:solidFill>
                  <a:schemeClr val="bg1"/>
                </a:solidFill>
                <a:latin typeface="Gill Sans MT" pitchFamily="34" charset="0"/>
              </a:rPr>
              <a:t>Vision and mission</a:t>
            </a:r>
          </a:p>
        </p:txBody>
      </p:sp>
      <p:sp>
        <p:nvSpPr>
          <p:cNvPr id="5" name="Slide Number Placeholder 4"/>
          <p:cNvSpPr>
            <a:spLocks noGrp="1"/>
          </p:cNvSpPr>
          <p:nvPr>
            <p:ph type="sldNum" sz="quarter" idx="12"/>
          </p:nvPr>
        </p:nvSpPr>
        <p:spPr/>
        <p:txBody>
          <a:bodyPr/>
          <a:lstStyle/>
          <a:p>
            <a:pPr>
              <a:defRPr/>
            </a:pPr>
            <a:fld id="{004A4123-B742-41B5-A00B-CAA8A839D2A6}" type="slidenum">
              <a:rPr lang="en-GB" smtClean="0"/>
              <a:pPr>
                <a:defRPr/>
              </a:pPr>
              <a:t>4</a:t>
            </a:fld>
            <a:endParaRPr lang="en-GB" dirty="0"/>
          </a:p>
        </p:txBody>
      </p:sp>
      <p:sp>
        <p:nvSpPr>
          <p:cNvPr id="3" name="Content Placeholder 2"/>
          <p:cNvSpPr>
            <a:spLocks noGrp="1"/>
          </p:cNvSpPr>
          <p:nvPr>
            <p:ph idx="1"/>
          </p:nvPr>
        </p:nvSpPr>
        <p:spPr>
          <a:xfrm>
            <a:off x="107505" y="1147510"/>
            <a:ext cx="8064946" cy="4657754"/>
          </a:xfrm>
        </p:spPr>
        <p:txBody>
          <a:bodyPr>
            <a:noAutofit/>
          </a:bodyPr>
          <a:lstStyle/>
          <a:p>
            <a:pPr marL="0" indent="0" algn="just">
              <a:spcBef>
                <a:spcPts val="0"/>
              </a:spcBef>
              <a:buNone/>
              <a:defRPr/>
            </a:pPr>
            <a:r>
              <a:rPr lang="en-ZA" sz="3000" b="1" dirty="0" smtClean="0">
                <a:solidFill>
                  <a:srgbClr val="FF0000"/>
                </a:solidFill>
                <a:latin typeface="Gill Sans MT" pitchFamily="34" charset="0"/>
              </a:rPr>
              <a:t>Vision: </a:t>
            </a:r>
            <a:r>
              <a:rPr lang="en-ZA" sz="3000" dirty="0" smtClean="0">
                <a:latin typeface="Gill Sans MT" pitchFamily="34" charset="0"/>
              </a:rPr>
              <a:t>A </a:t>
            </a:r>
            <a:r>
              <a:rPr lang="en-ZA" sz="3000" dirty="0">
                <a:latin typeface="Gill Sans MT" pitchFamily="34" charset="0"/>
              </a:rPr>
              <a:t>leading advisory body to government on science, </a:t>
            </a:r>
            <a:r>
              <a:rPr lang="en-ZA" sz="3000" dirty="0" smtClean="0">
                <a:latin typeface="Gill Sans MT" pitchFamily="34" charset="0"/>
              </a:rPr>
              <a:t>technology </a:t>
            </a:r>
            <a:r>
              <a:rPr lang="en-ZA" sz="3000" dirty="0">
                <a:latin typeface="Gill Sans MT" pitchFamily="34" charset="0"/>
              </a:rPr>
              <a:t>and innovation (STI) within a well-coordinated, responsive and </a:t>
            </a:r>
            <a:r>
              <a:rPr lang="en-ZA" sz="3000" dirty="0" smtClean="0">
                <a:latin typeface="Gill Sans MT" pitchFamily="34" charset="0"/>
              </a:rPr>
              <a:t>functioning </a:t>
            </a:r>
            <a:r>
              <a:rPr lang="en-ZA" sz="3000" dirty="0">
                <a:latin typeface="Gill Sans MT" pitchFamily="34" charset="0"/>
              </a:rPr>
              <a:t>National System of Innovation (NSI</a:t>
            </a:r>
            <a:r>
              <a:rPr lang="en-ZA" sz="3000" dirty="0" smtClean="0">
                <a:latin typeface="Gill Sans MT" pitchFamily="34" charset="0"/>
              </a:rPr>
              <a:t>).</a:t>
            </a:r>
          </a:p>
          <a:p>
            <a:pPr marL="0" indent="0" algn="just">
              <a:spcBef>
                <a:spcPts val="0"/>
              </a:spcBef>
              <a:buFontTx/>
              <a:buNone/>
              <a:defRPr/>
            </a:pPr>
            <a:endParaRPr lang="en-ZA" sz="3000" dirty="0" smtClean="0">
              <a:solidFill>
                <a:srgbClr val="FF0000"/>
              </a:solidFill>
              <a:latin typeface="Gill Sans MT" pitchFamily="34" charset="0"/>
            </a:endParaRPr>
          </a:p>
          <a:p>
            <a:pPr marL="0" indent="0" algn="just">
              <a:spcBef>
                <a:spcPts val="0"/>
              </a:spcBef>
              <a:buNone/>
              <a:defRPr/>
            </a:pPr>
            <a:r>
              <a:rPr lang="en-ZA" sz="3000" b="1" dirty="0" smtClean="0">
                <a:solidFill>
                  <a:srgbClr val="FF0000"/>
                </a:solidFill>
                <a:latin typeface="Gill Sans MT" pitchFamily="34" charset="0"/>
              </a:rPr>
              <a:t>Mission: </a:t>
            </a:r>
            <a:r>
              <a:rPr lang="en-ZA" sz="3000" dirty="0" smtClean="0">
                <a:solidFill>
                  <a:schemeClr val="accent4">
                    <a:lumMod val="95000"/>
                    <a:lumOff val="5000"/>
                  </a:schemeClr>
                </a:solidFill>
                <a:latin typeface="Gill Sans MT" pitchFamily="34" charset="0"/>
              </a:rPr>
              <a:t>To provide evidence-based advice to the Minister of Science and Technology and through the Minister to Cabinet on STI matters through research expertise and engagement with stakeholders.</a:t>
            </a:r>
          </a:p>
        </p:txBody>
      </p:sp>
    </p:spTree>
  </p:cSld>
  <p:clrMapOvr>
    <a:masterClrMapping/>
  </p:clrMapOvr>
  <p:transition spd="med">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20688"/>
            <a:ext cx="8172400" cy="5256584"/>
          </a:xfrm>
        </p:spPr>
        <p:txBody>
          <a:bodyPr/>
          <a:lstStyle/>
          <a:p>
            <a:pPr marL="285750" indent="-285750">
              <a:lnSpc>
                <a:spcPct val="150000"/>
              </a:lnSpc>
              <a:buFont typeface="Arial" panose="020B0604020202020204" pitchFamily="34" charset="0"/>
              <a:buChar char="•"/>
            </a:pPr>
            <a:r>
              <a:rPr lang="en-US" sz="2400" dirty="0" smtClean="0">
                <a:latin typeface="Gill Sans MT" pitchFamily="34" charset="0"/>
              </a:rPr>
              <a:t>The </a:t>
            </a:r>
            <a:r>
              <a:rPr lang="en-US" sz="2400" dirty="0">
                <a:latin typeface="Gill Sans MT" pitchFamily="34" charset="0"/>
              </a:rPr>
              <a:t>2030 National Development Plan (NDP</a:t>
            </a:r>
            <a:r>
              <a:rPr lang="en-US" sz="2400" dirty="0" smtClean="0">
                <a:latin typeface="Gill Sans MT" pitchFamily="34" charset="0"/>
              </a:rPr>
              <a:t>) advances:</a:t>
            </a:r>
          </a:p>
          <a:p>
            <a:pPr marL="685800" lvl="1">
              <a:lnSpc>
                <a:spcPct val="150000"/>
              </a:lnSpc>
              <a:buFont typeface="Arial" panose="020B0604020202020204" pitchFamily="34" charset="0"/>
              <a:buChar char="•"/>
            </a:pPr>
            <a:r>
              <a:rPr lang="en-US" sz="2000" dirty="0" smtClean="0">
                <a:latin typeface="Gill Sans MT" pitchFamily="34" charset="0"/>
              </a:rPr>
              <a:t>an expanded, coherent, well-coordinated and effective National </a:t>
            </a:r>
            <a:r>
              <a:rPr lang="en-US" sz="2000" dirty="0">
                <a:latin typeface="Gill Sans MT" pitchFamily="34" charset="0"/>
              </a:rPr>
              <a:t>System of Innovation (</a:t>
            </a:r>
            <a:r>
              <a:rPr lang="en-US" sz="2000" dirty="0" smtClean="0">
                <a:latin typeface="Gill Sans MT" pitchFamily="34" charset="0"/>
              </a:rPr>
              <a:t>NSI); </a:t>
            </a:r>
          </a:p>
          <a:p>
            <a:pPr marL="685800" lvl="1">
              <a:lnSpc>
                <a:spcPct val="150000"/>
              </a:lnSpc>
              <a:buFont typeface="Arial" panose="020B0604020202020204" pitchFamily="34" charset="0"/>
              <a:buChar char="•"/>
            </a:pPr>
            <a:r>
              <a:rPr lang="en-US" sz="2000" dirty="0" smtClean="0">
                <a:latin typeface="Gill Sans MT" pitchFamily="34" charset="0"/>
              </a:rPr>
              <a:t>That contributes to sustainable</a:t>
            </a:r>
            <a:r>
              <a:rPr lang="en-US" sz="2000" dirty="0">
                <a:latin typeface="Gill Sans MT" pitchFamily="34" charset="0"/>
              </a:rPr>
              <a:t>, diversified and inclusive socio-economic development;  and </a:t>
            </a:r>
            <a:r>
              <a:rPr lang="en-US" sz="2000" dirty="0" smtClean="0">
                <a:latin typeface="Gill Sans MT" pitchFamily="34" charset="0"/>
              </a:rPr>
              <a:t>alleviation of social </a:t>
            </a:r>
            <a:r>
              <a:rPr lang="en-US" sz="2000" dirty="0">
                <a:latin typeface="Gill Sans MT" pitchFamily="34" charset="0"/>
              </a:rPr>
              <a:t>challenges such as poverty, unemployment and </a:t>
            </a:r>
            <a:r>
              <a:rPr lang="en-US" sz="2000" dirty="0" smtClean="0">
                <a:latin typeface="Gill Sans MT" pitchFamily="34" charset="0"/>
              </a:rPr>
              <a:t>inequality</a:t>
            </a:r>
            <a:r>
              <a:rPr lang="en-US" sz="2400" dirty="0" smtClean="0">
                <a:latin typeface="Gill Sans MT" pitchFamily="34" charset="0"/>
              </a:rPr>
              <a:t>.</a:t>
            </a:r>
          </a:p>
          <a:p>
            <a:pPr marL="285750">
              <a:lnSpc>
                <a:spcPct val="150000"/>
              </a:lnSpc>
              <a:buFont typeface="Arial" panose="020B0604020202020204" pitchFamily="34" charset="0"/>
              <a:buChar char="•"/>
            </a:pPr>
            <a:r>
              <a:rPr lang="en-US" sz="2400" dirty="0">
                <a:latin typeface="Gill Sans MT" pitchFamily="34" charset="0"/>
              </a:rPr>
              <a:t>Builds on the 1996 White Paper on Science and Technology </a:t>
            </a:r>
            <a:r>
              <a:rPr lang="en-US" sz="2400" dirty="0" smtClean="0">
                <a:latin typeface="Gill Sans MT" pitchFamily="34" charset="0"/>
              </a:rPr>
              <a:t>that laid the foundation of NSI </a:t>
            </a:r>
            <a:r>
              <a:rPr lang="en-US" sz="2400" dirty="0">
                <a:latin typeface="Gill Sans MT" pitchFamily="34" charset="0"/>
              </a:rPr>
              <a:t>and inclusive innovation (social and technological</a:t>
            </a:r>
            <a:r>
              <a:rPr lang="en-US" sz="2400" dirty="0" smtClean="0">
                <a:latin typeface="Gill Sans MT" pitchFamily="34" charset="0"/>
              </a:rPr>
              <a:t>) intended to benefit all South Africans. </a:t>
            </a:r>
            <a:endParaRPr lang="en-US" sz="2400" dirty="0">
              <a:latin typeface="Gill Sans MT" pitchFamily="34" charset="0"/>
            </a:endParaRPr>
          </a:p>
          <a:p>
            <a:pPr marL="0" indent="0">
              <a:lnSpc>
                <a:spcPct val="150000"/>
              </a:lnSpc>
              <a:buNone/>
            </a:pPr>
            <a:endParaRPr lang="en-US" sz="2400" dirty="0">
              <a:latin typeface="Gill Sans MT" pitchFamily="34" charset="0"/>
            </a:endParaRPr>
          </a:p>
          <a:p>
            <a:pPr marL="0" indent="0">
              <a:lnSpc>
                <a:spcPct val="150000"/>
              </a:lnSpc>
              <a:buNone/>
            </a:pPr>
            <a:endParaRPr lang="en-US" sz="2400" dirty="0">
              <a:latin typeface="Gill Sans MT" pitchFamily="34" charset="0"/>
            </a:endParaRPr>
          </a:p>
          <a:p>
            <a:pPr marL="400050" lvl="1" indent="0">
              <a:lnSpc>
                <a:spcPct val="150000"/>
              </a:lnSpc>
              <a:buNone/>
            </a:pPr>
            <a:endParaRPr lang="en-US" sz="2400" dirty="0">
              <a:solidFill>
                <a:srgbClr val="FF0000"/>
              </a:solidFill>
              <a:latin typeface="Gill Sans MT" pitchFamily="34" charset="0"/>
            </a:endParaRPr>
          </a:p>
          <a:p>
            <a:pPr marL="285750" indent="-285750">
              <a:lnSpc>
                <a:spcPct val="150000"/>
              </a:lnSpc>
              <a:buFont typeface="Arial" panose="020B0604020202020204" pitchFamily="34" charset="0"/>
              <a:buChar char="•"/>
            </a:pPr>
            <a:endParaRPr lang="en-US" sz="2400" dirty="0" smtClean="0">
              <a:latin typeface="Gill Sans MT" pitchFamily="34" charset="0"/>
            </a:endParaRPr>
          </a:p>
        </p:txBody>
      </p:sp>
      <p:sp>
        <p:nvSpPr>
          <p:cNvPr id="4" name="Title 1"/>
          <p:cNvSpPr>
            <a:spLocks noGrp="1"/>
          </p:cNvSpPr>
          <p:nvPr>
            <p:ph type="title"/>
          </p:nvPr>
        </p:nvSpPr>
        <p:spPr>
          <a:xfrm>
            <a:off x="0" y="-171400"/>
            <a:ext cx="9144000" cy="792088"/>
          </a:xfrm>
          <a:solidFill>
            <a:schemeClr val="accent2"/>
          </a:solidFill>
        </p:spPr>
        <p:txBody>
          <a:bodyPr/>
          <a:lstStyle/>
          <a:p>
            <a:r>
              <a:rPr lang="en-US" sz="3200" b="1" dirty="0" smtClean="0">
                <a:solidFill>
                  <a:schemeClr val="bg1"/>
                </a:solidFill>
                <a:latin typeface="Gill Sans MT" pitchFamily="34" charset="0"/>
              </a:rPr>
              <a:t>Policy Context</a:t>
            </a:r>
            <a:endParaRPr lang="en-GB" sz="3200" b="1" dirty="0">
              <a:solidFill>
                <a:schemeClr val="bg1"/>
              </a:solidFill>
              <a:latin typeface="Gill Sans MT" pitchFamily="34" charset="0"/>
            </a:endParaRPr>
          </a:p>
        </p:txBody>
      </p:sp>
      <p:sp>
        <p:nvSpPr>
          <p:cNvPr id="6" name="Slide Number Placeholder 5"/>
          <p:cNvSpPr>
            <a:spLocks noGrp="1"/>
          </p:cNvSpPr>
          <p:nvPr>
            <p:ph type="sldNum" sz="quarter" idx="12"/>
          </p:nvPr>
        </p:nvSpPr>
        <p:spPr/>
        <p:txBody>
          <a:bodyPr/>
          <a:lstStyle/>
          <a:p>
            <a:pPr>
              <a:defRPr/>
            </a:pPr>
            <a:fld id="{CDD856B2-51DB-44B2-B951-5B8F283CC1C9}" type="slidenum">
              <a:rPr lang="en-GB" smtClean="0"/>
              <a:pPr>
                <a:defRPr/>
              </a:pPr>
              <a:t>5</a:t>
            </a:fld>
            <a:endParaRPr lang="en-GB" dirty="0"/>
          </a:p>
        </p:txBody>
      </p:sp>
    </p:spTree>
    <p:extLst>
      <p:ext uri="{BB962C8B-B14F-4D97-AF65-F5344CB8AC3E}">
        <p14:creationId xmlns:p14="http://schemas.microsoft.com/office/powerpoint/2010/main" val="3732894021"/>
      </p:ext>
    </p:extLst>
  </p:cSld>
  <p:clrMapOvr>
    <a:masterClrMapping/>
  </p:clrMapOvr>
  <p:transition spd="med">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1"/>
            <a:ext cx="9144000" cy="900000"/>
          </a:xfrm>
        </p:spPr>
        <p:style>
          <a:lnRef idx="0">
            <a:schemeClr val="accent2"/>
          </a:lnRef>
          <a:fillRef idx="3">
            <a:schemeClr val="accent2"/>
          </a:fillRef>
          <a:effectRef idx="3">
            <a:schemeClr val="accent2"/>
          </a:effectRef>
          <a:fontRef idx="minor">
            <a:schemeClr val="lt1"/>
          </a:fontRef>
        </p:style>
        <p:txBody>
          <a:bodyPr/>
          <a:lstStyle/>
          <a:p>
            <a:pPr eaLnBrk="1" hangingPunct="1"/>
            <a:r>
              <a:rPr lang="en-GB" sz="4000" b="1" dirty="0">
                <a:latin typeface="Gill Sans MT" panose="020B0502020104020203" pitchFamily="34" charset="0"/>
              </a:rPr>
              <a:t>Strategic approach of NACI</a:t>
            </a:r>
            <a:endParaRPr lang="en-GB" sz="4000" b="1" dirty="0" smtClean="0">
              <a:latin typeface="Gill Sans MT" panose="020B0502020104020203" pitchFamily="34" charset="0"/>
            </a:endParaRPr>
          </a:p>
        </p:txBody>
      </p:sp>
      <p:sp>
        <p:nvSpPr>
          <p:cNvPr id="3075" name="Rectangle 3"/>
          <p:cNvSpPr>
            <a:spLocks noGrp="1" noChangeArrowheads="1"/>
          </p:cNvSpPr>
          <p:nvPr>
            <p:ph type="body" idx="1"/>
          </p:nvPr>
        </p:nvSpPr>
        <p:spPr>
          <a:xfrm>
            <a:off x="285750" y="1122464"/>
            <a:ext cx="7886650" cy="3520982"/>
          </a:xfrm>
        </p:spPr>
        <p:txBody>
          <a:bodyPr/>
          <a:lstStyle/>
          <a:p>
            <a:pPr eaLnBrk="1" hangingPunct="1">
              <a:buNone/>
            </a:pPr>
            <a:r>
              <a:rPr lang="en-US" sz="2800" b="1" dirty="0" smtClean="0">
                <a:latin typeface="Gill Sans MT" pitchFamily="34" charset="0"/>
              </a:rPr>
              <a:t>		</a:t>
            </a:r>
          </a:p>
          <a:p>
            <a:pPr eaLnBrk="1" hangingPunct="1">
              <a:buFontTx/>
              <a:buNone/>
            </a:pPr>
            <a:endParaRPr lang="en-US" sz="2000" dirty="0" smtClean="0">
              <a:latin typeface="Gill Sans MT" panose="020B0502020104020203" pitchFamily="34" charset="0"/>
            </a:endParaRPr>
          </a:p>
          <a:p>
            <a:pPr eaLnBrk="1" hangingPunct="1">
              <a:buFontTx/>
              <a:buNone/>
            </a:pPr>
            <a:endParaRPr lang="en-GB" sz="2000" dirty="0" smtClean="0">
              <a:solidFill>
                <a:schemeClr val="bg2"/>
              </a:solidFill>
              <a:latin typeface="Gill Sans MT" panose="020B0502020104020203" pitchFamily="34" charset="0"/>
            </a:endParaRPr>
          </a:p>
        </p:txBody>
      </p:sp>
      <p:sp>
        <p:nvSpPr>
          <p:cNvPr id="4" name="Slide Number Placeholder 3"/>
          <p:cNvSpPr>
            <a:spLocks noGrp="1"/>
          </p:cNvSpPr>
          <p:nvPr>
            <p:ph type="sldNum" sz="quarter" idx="12"/>
          </p:nvPr>
        </p:nvSpPr>
        <p:spPr/>
        <p:txBody>
          <a:bodyPr/>
          <a:lstStyle/>
          <a:p>
            <a:pPr>
              <a:defRPr/>
            </a:pPr>
            <a:fld id="{004A4123-B742-41B5-A00B-CAA8A839D2A6}" type="slidenum">
              <a:rPr lang="en-GB" smtClean="0">
                <a:latin typeface="Gill Sans MT" panose="020B0502020104020203" pitchFamily="34" charset="0"/>
              </a:rPr>
              <a:pPr>
                <a:defRPr/>
              </a:pPr>
              <a:t>6</a:t>
            </a:fld>
            <a:endParaRPr lang="en-GB" dirty="0">
              <a:latin typeface="Gill Sans MT" panose="020B0502020104020203" pitchFamily="34" charset="0"/>
            </a:endParaRPr>
          </a:p>
        </p:txBody>
      </p:sp>
      <p:sp>
        <p:nvSpPr>
          <p:cNvPr id="2" name="Rectangle 1"/>
          <p:cNvSpPr/>
          <p:nvPr/>
        </p:nvSpPr>
        <p:spPr>
          <a:xfrm>
            <a:off x="179512" y="1052736"/>
            <a:ext cx="7920880" cy="3970318"/>
          </a:xfrm>
          <a:prstGeom prst="rect">
            <a:avLst/>
          </a:prstGeom>
        </p:spPr>
        <p:txBody>
          <a:bodyPr wrap="square">
            <a:spAutoFit/>
          </a:bodyPr>
          <a:lstStyle/>
          <a:p>
            <a:pPr marL="285750" indent="-285750">
              <a:buFont typeface="Arial" panose="020B0604020202020204" pitchFamily="34" charset="0"/>
              <a:buChar char="•"/>
            </a:pPr>
            <a:r>
              <a:rPr lang="en-US" sz="2800" dirty="0">
                <a:latin typeface="Gill Sans MT" panose="020B0502020104020203" pitchFamily="34" charset="0"/>
              </a:rPr>
              <a:t>NACI’s contribution to NDP occurs </a:t>
            </a:r>
            <a:r>
              <a:rPr lang="en-US" sz="2800" dirty="0" smtClean="0">
                <a:latin typeface="Gill Sans MT" panose="020B0502020104020203" pitchFamily="34" charset="0"/>
              </a:rPr>
              <a:t>through:</a:t>
            </a:r>
          </a:p>
          <a:p>
            <a:endParaRPr lang="en-US" sz="2800" dirty="0" smtClean="0">
              <a:latin typeface="Gill Sans MT" panose="020B0502020104020203" pitchFamily="34" charset="0"/>
            </a:endParaRPr>
          </a:p>
          <a:p>
            <a:pPr marL="742950" lvl="1" indent="-285750">
              <a:buFont typeface="Arial" panose="020B0604020202020204" pitchFamily="34" charset="0"/>
              <a:buChar char="•"/>
            </a:pPr>
            <a:r>
              <a:rPr lang="en-US" sz="2800" dirty="0" smtClean="0">
                <a:latin typeface="Gill Sans MT" panose="020B0502020104020203" pitchFamily="34" charset="0"/>
              </a:rPr>
              <a:t>Provision </a:t>
            </a:r>
            <a:r>
              <a:rPr lang="en-US" sz="2800" dirty="0">
                <a:latin typeface="Gill Sans MT" panose="020B0502020104020203" pitchFamily="34" charset="0"/>
              </a:rPr>
              <a:t>of evidence based/informed, responsive and confidential advice (proactive and reactive)</a:t>
            </a:r>
          </a:p>
          <a:p>
            <a:pPr marL="742950" lvl="1" indent="-285750">
              <a:buFont typeface="Arial" panose="020B0604020202020204" pitchFamily="34" charset="0"/>
              <a:buChar char="•"/>
            </a:pPr>
            <a:r>
              <a:rPr lang="en-US" sz="2800" dirty="0" smtClean="0">
                <a:latin typeface="Gill Sans MT" panose="020B0502020104020203" pitchFamily="34" charset="0"/>
              </a:rPr>
              <a:t>Systemic </a:t>
            </a:r>
            <a:r>
              <a:rPr lang="en-US" sz="2800" dirty="0">
                <a:latin typeface="Gill Sans MT" panose="020B0502020104020203" pitchFamily="34" charset="0"/>
              </a:rPr>
              <a:t>monitoring, evaluation and learning</a:t>
            </a:r>
          </a:p>
          <a:p>
            <a:pPr marL="742950" lvl="1" indent="-285750">
              <a:buFont typeface="Arial" panose="020B0604020202020204" pitchFamily="34" charset="0"/>
              <a:buChar char="•"/>
            </a:pPr>
            <a:r>
              <a:rPr lang="en-US" sz="2800" dirty="0" smtClean="0">
                <a:latin typeface="Gill Sans MT" panose="020B0502020104020203" pitchFamily="34" charset="0"/>
              </a:rPr>
              <a:t>Analysis</a:t>
            </a:r>
            <a:r>
              <a:rPr lang="en-US" sz="2800" dirty="0">
                <a:latin typeface="Gill Sans MT" panose="020B0502020104020203" pitchFamily="34" charset="0"/>
              </a:rPr>
              <a:t>, research expertise and stakeholder engagement (roundtable discussions</a:t>
            </a:r>
            <a:r>
              <a:rPr lang="en-US" sz="2800" dirty="0" smtClean="0">
                <a:latin typeface="Gill Sans MT" panose="020B0502020104020203" pitchFamily="34" charset="0"/>
              </a:rPr>
              <a:t>)</a:t>
            </a:r>
          </a:p>
          <a:p>
            <a:pPr lvl="1"/>
            <a:endParaRPr lang="en-US" sz="2800" dirty="0">
              <a:latin typeface="Gill Sans MT" panose="020B0502020104020203" pitchFamily="34" charset="0"/>
            </a:endParaRPr>
          </a:p>
        </p:txBody>
      </p:sp>
    </p:spTree>
    <p:extLst>
      <p:ext uri="{BB962C8B-B14F-4D97-AF65-F5344CB8AC3E}">
        <p14:creationId xmlns:p14="http://schemas.microsoft.com/office/powerpoint/2010/main" val="2537712494"/>
      </p:ext>
    </p:extLst>
  </p:cSld>
  <p:clrMapOvr>
    <a:masterClrMapping/>
  </p:clrMapOvr>
  <p:transition spd="med">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900000"/>
          </a:xfrm>
        </p:spPr>
        <p:style>
          <a:lnRef idx="0">
            <a:schemeClr val="accent2"/>
          </a:lnRef>
          <a:fillRef idx="3">
            <a:schemeClr val="accent2"/>
          </a:fillRef>
          <a:effectRef idx="3">
            <a:schemeClr val="accent2"/>
          </a:effectRef>
          <a:fontRef idx="minor">
            <a:schemeClr val="lt1"/>
          </a:fontRef>
        </p:style>
        <p:txBody>
          <a:bodyPr/>
          <a:lstStyle/>
          <a:p>
            <a:pPr eaLnBrk="1" hangingPunct="1"/>
            <a:r>
              <a:rPr lang="en-GB" sz="3200" b="1" dirty="0" smtClean="0">
                <a:latin typeface="Gill Sans MT" panose="020B0502020104020203" pitchFamily="34" charset="0"/>
              </a:rPr>
              <a:t>Selected NDP areas and NACI</a:t>
            </a:r>
          </a:p>
        </p:txBody>
      </p:sp>
      <p:sp>
        <p:nvSpPr>
          <p:cNvPr id="3075" name="Rectangle 3"/>
          <p:cNvSpPr>
            <a:spLocks noGrp="1" noChangeArrowheads="1"/>
          </p:cNvSpPr>
          <p:nvPr>
            <p:ph type="body" idx="1"/>
          </p:nvPr>
        </p:nvSpPr>
        <p:spPr>
          <a:xfrm>
            <a:off x="285750" y="1122464"/>
            <a:ext cx="7886650" cy="4682800"/>
          </a:xfrm>
        </p:spPr>
        <p:txBody>
          <a:bodyPr/>
          <a:lstStyle/>
          <a:p>
            <a:pPr marL="457200" indent="-457200">
              <a:buFont typeface="Arial" panose="020B0604020202020204" pitchFamily="34" charset="0"/>
              <a:buChar char="•"/>
            </a:pPr>
            <a:r>
              <a:rPr lang="en-US" sz="2800" kern="1200" dirty="0">
                <a:latin typeface="Gill Sans MT" panose="020B0502020104020203" pitchFamily="34" charset="0"/>
              </a:rPr>
              <a:t>I</a:t>
            </a:r>
            <a:r>
              <a:rPr lang="en-US" sz="2800" kern="1200" dirty="0" smtClean="0">
                <a:latin typeface="Gill Sans MT" panose="020B0502020104020203" pitchFamily="34" charset="0"/>
              </a:rPr>
              <a:t>ncreasing </a:t>
            </a:r>
            <a:r>
              <a:rPr lang="en-US" sz="2800" kern="1200" dirty="0">
                <a:latin typeface="Gill Sans MT" panose="020B0502020104020203" pitchFamily="34" charset="0"/>
              </a:rPr>
              <a:t>the size and effectiveness of the </a:t>
            </a:r>
            <a:r>
              <a:rPr lang="en-US" sz="2800" kern="1200" dirty="0" smtClean="0">
                <a:latin typeface="Gill Sans MT" panose="020B0502020104020203" pitchFamily="34" charset="0"/>
              </a:rPr>
              <a:t>NSI</a:t>
            </a:r>
          </a:p>
          <a:p>
            <a:pPr marL="0" indent="0">
              <a:buNone/>
            </a:pPr>
            <a:r>
              <a:rPr lang="en-US" sz="2800" b="1" kern="1200" dirty="0" smtClean="0">
                <a:solidFill>
                  <a:srgbClr val="FF0000"/>
                </a:solidFill>
                <a:latin typeface="Gill Sans MT" panose="020B0502020104020203" pitchFamily="34" charset="0"/>
              </a:rPr>
              <a:t>NACI’s contribution</a:t>
            </a:r>
          </a:p>
          <a:p>
            <a:pPr lvl="1"/>
            <a:r>
              <a:rPr lang="en-US" sz="2400" kern="1200" dirty="0" smtClean="0">
                <a:latin typeface="Gill Sans MT" panose="020B0502020104020203" pitchFamily="34" charset="0"/>
              </a:rPr>
              <a:t>Under exploratory discussion-to increase the size of the NSI.</a:t>
            </a:r>
          </a:p>
          <a:p>
            <a:pPr lvl="1"/>
            <a:r>
              <a:rPr lang="en-US" sz="2400" kern="1200" dirty="0" smtClean="0">
                <a:latin typeface="Gill Sans MT" panose="020B0502020104020203" pitchFamily="34" charset="0"/>
              </a:rPr>
              <a:t>In respect of effectiveness</a:t>
            </a:r>
          </a:p>
          <a:p>
            <a:pPr marL="1314450" lvl="3" indent="-457200">
              <a:buFont typeface="Arial" panose="020B0604020202020204" pitchFamily="34" charset="0"/>
              <a:buChar char="•"/>
            </a:pPr>
            <a:r>
              <a:rPr lang="en-US" sz="2400" kern="1200" dirty="0">
                <a:latin typeface="Gill Sans MT" panose="020B0502020104020203" pitchFamily="34" charset="0"/>
              </a:rPr>
              <a:t>Production of STI indicators booklet (current)</a:t>
            </a:r>
          </a:p>
          <a:p>
            <a:pPr marL="1314450" lvl="3" indent="-457200">
              <a:buFont typeface="Arial" panose="020B0604020202020204" pitchFamily="34" charset="0"/>
              <a:buChar char="•"/>
            </a:pPr>
            <a:r>
              <a:rPr lang="en-US" sz="2400" kern="1200" dirty="0">
                <a:latin typeface="Gill Sans MT" panose="020B0502020104020203" pitchFamily="34" charset="0"/>
              </a:rPr>
              <a:t>Development of STI scorecard (current)</a:t>
            </a:r>
          </a:p>
          <a:p>
            <a:pPr marL="1314450" lvl="3" indent="-457200">
              <a:buFont typeface="Arial" panose="020B0604020202020204" pitchFamily="34" charset="0"/>
              <a:buChar char="•"/>
            </a:pPr>
            <a:r>
              <a:rPr lang="en-US" sz="2400" kern="1200" dirty="0">
                <a:latin typeface="Gill Sans MT" panose="020B0502020104020203" pitchFamily="34" charset="0"/>
              </a:rPr>
              <a:t>Production of state of STI (future)</a:t>
            </a:r>
          </a:p>
          <a:p>
            <a:pPr marL="1314450" lvl="3" indent="-457200">
              <a:buFont typeface="Arial" panose="020B0604020202020204" pitchFamily="34" charset="0"/>
              <a:buChar char="•"/>
            </a:pPr>
            <a:r>
              <a:rPr lang="en-US" sz="2400" kern="1200" dirty="0">
                <a:latin typeface="Gill Sans MT" panose="020B0502020104020203" pitchFamily="34" charset="0"/>
              </a:rPr>
              <a:t>Performance analysis of NSI (current)</a:t>
            </a:r>
          </a:p>
          <a:p>
            <a:pPr eaLnBrk="1" hangingPunct="1">
              <a:buFontTx/>
              <a:buNone/>
            </a:pPr>
            <a:endParaRPr lang="en-GB" sz="2000" dirty="0" smtClean="0">
              <a:solidFill>
                <a:schemeClr val="bg2"/>
              </a:solidFill>
              <a:latin typeface="Gill Sans MT" panose="020B0502020104020203" pitchFamily="34" charset="0"/>
            </a:endParaRPr>
          </a:p>
        </p:txBody>
      </p:sp>
      <p:sp>
        <p:nvSpPr>
          <p:cNvPr id="4" name="Slide Number Placeholder 3"/>
          <p:cNvSpPr>
            <a:spLocks noGrp="1"/>
          </p:cNvSpPr>
          <p:nvPr>
            <p:ph type="sldNum" sz="quarter" idx="12"/>
          </p:nvPr>
        </p:nvSpPr>
        <p:spPr/>
        <p:txBody>
          <a:bodyPr/>
          <a:lstStyle/>
          <a:p>
            <a:pPr>
              <a:defRPr/>
            </a:pPr>
            <a:fld id="{004A4123-B742-41B5-A00B-CAA8A839D2A6}" type="slidenum">
              <a:rPr lang="en-GB" smtClean="0">
                <a:latin typeface="Gill Sans MT" panose="020B0502020104020203" pitchFamily="34" charset="0"/>
              </a:rPr>
              <a:pPr>
                <a:defRPr/>
              </a:pPr>
              <a:t>7</a:t>
            </a:fld>
            <a:endParaRPr lang="en-GB" dirty="0">
              <a:latin typeface="Gill Sans MT" panose="020B0502020104020203" pitchFamily="34" charset="0"/>
            </a:endParaRPr>
          </a:p>
        </p:txBody>
      </p:sp>
    </p:spTree>
    <p:extLst>
      <p:ext uri="{BB962C8B-B14F-4D97-AF65-F5344CB8AC3E}">
        <p14:creationId xmlns:p14="http://schemas.microsoft.com/office/powerpoint/2010/main" val="2312076259"/>
      </p:ext>
    </p:extLst>
  </p:cSld>
  <p:clrMapOvr>
    <a:masterClrMapping/>
  </p:clrMapOvr>
  <p:transition spd="med">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900000"/>
          </a:xfrm>
        </p:spPr>
        <p:style>
          <a:lnRef idx="0">
            <a:schemeClr val="accent2"/>
          </a:lnRef>
          <a:fillRef idx="3">
            <a:schemeClr val="accent2"/>
          </a:fillRef>
          <a:effectRef idx="3">
            <a:schemeClr val="accent2"/>
          </a:effectRef>
          <a:fontRef idx="minor">
            <a:schemeClr val="lt1"/>
          </a:fontRef>
        </p:style>
        <p:txBody>
          <a:bodyPr/>
          <a:lstStyle/>
          <a:p>
            <a:pPr eaLnBrk="1" hangingPunct="1"/>
            <a:r>
              <a:rPr lang="en-GB" sz="3200" b="1" dirty="0" smtClean="0">
                <a:latin typeface="Gill Sans MT" panose="020B0502020104020203" pitchFamily="34" charset="0"/>
              </a:rPr>
              <a:t>Selected NDP areas and NACI</a:t>
            </a:r>
          </a:p>
        </p:txBody>
      </p:sp>
      <p:sp>
        <p:nvSpPr>
          <p:cNvPr id="3075" name="Rectangle 3"/>
          <p:cNvSpPr>
            <a:spLocks noGrp="1" noChangeArrowheads="1"/>
          </p:cNvSpPr>
          <p:nvPr>
            <p:ph type="body" idx="1"/>
          </p:nvPr>
        </p:nvSpPr>
        <p:spPr>
          <a:xfrm>
            <a:off x="0" y="900000"/>
            <a:ext cx="8172400" cy="4998932"/>
          </a:xfrm>
        </p:spPr>
        <p:txBody>
          <a:bodyPr/>
          <a:lstStyle/>
          <a:p>
            <a:pPr marL="457200" indent="-457200">
              <a:buFont typeface="Arial" panose="020B0604020202020204" pitchFamily="34" charset="0"/>
              <a:buChar char="•"/>
            </a:pPr>
            <a:r>
              <a:rPr lang="en-US" sz="2400" kern="1200" dirty="0">
                <a:latin typeface="Gill Sans MT" panose="020B0502020104020203" pitchFamily="34" charset="0"/>
              </a:rPr>
              <a:t>C</a:t>
            </a:r>
            <a:r>
              <a:rPr lang="en-US" sz="2400" kern="1200" dirty="0" smtClean="0">
                <a:latin typeface="Gill Sans MT" panose="020B0502020104020203" pitchFamily="34" charset="0"/>
              </a:rPr>
              <a:t>reating </a:t>
            </a:r>
            <a:r>
              <a:rPr lang="en-US" sz="2400" kern="1200" dirty="0">
                <a:latin typeface="Gill Sans MT" panose="020B0502020104020203" pitchFamily="34" charset="0"/>
              </a:rPr>
              <a:t>a common overarching framework to address pressing challenges in the NSI (including higher and further education, state-owned enterprises (SOEs) and private industries). The NSI should function in a coordinated manner with objectives that are aligned to national </a:t>
            </a:r>
            <a:r>
              <a:rPr lang="en-US" sz="2400" kern="1200" dirty="0" smtClean="0">
                <a:latin typeface="Gill Sans MT" panose="020B0502020104020203" pitchFamily="34" charset="0"/>
              </a:rPr>
              <a:t>priorities</a:t>
            </a:r>
          </a:p>
          <a:p>
            <a:pPr marL="0" indent="0">
              <a:buNone/>
            </a:pPr>
            <a:endParaRPr lang="en-US" sz="2400" kern="1200" dirty="0" smtClean="0">
              <a:latin typeface="Gill Sans MT" panose="020B0502020104020203" pitchFamily="34" charset="0"/>
            </a:endParaRPr>
          </a:p>
          <a:p>
            <a:pPr marL="457200" indent="-457200">
              <a:buFont typeface="Arial" panose="020B0604020202020204" pitchFamily="34" charset="0"/>
              <a:buChar char="•"/>
            </a:pPr>
            <a:r>
              <a:rPr lang="en-US" sz="2400" b="1" kern="1200" dirty="0" smtClean="0">
                <a:solidFill>
                  <a:srgbClr val="FF0000"/>
                </a:solidFill>
                <a:latin typeface="Gill Sans MT" panose="020B0502020104020203" pitchFamily="34" charset="0"/>
              </a:rPr>
              <a:t>NACI’s contribution</a:t>
            </a:r>
          </a:p>
          <a:p>
            <a:pPr marL="857250" lvl="1" indent="-457200">
              <a:buFont typeface="Arial" panose="020B0604020202020204" pitchFamily="34" charset="0"/>
              <a:buChar char="•"/>
            </a:pPr>
            <a:r>
              <a:rPr lang="en-US" sz="2400" kern="1200" dirty="0" smtClean="0">
                <a:latin typeface="Gill Sans MT" panose="020B0502020104020203" pitchFamily="34" charset="0"/>
              </a:rPr>
              <a:t>Review of the 1996 White Paper completed</a:t>
            </a:r>
          </a:p>
          <a:p>
            <a:pPr marL="857250" lvl="1" indent="-457200">
              <a:buFont typeface="Arial" panose="020B0604020202020204" pitchFamily="34" charset="0"/>
              <a:buChar char="•"/>
            </a:pPr>
            <a:r>
              <a:rPr lang="en-US" sz="2400" kern="1200" dirty="0" smtClean="0">
                <a:latin typeface="Gill Sans MT" panose="020B0502020104020203" pitchFamily="34" charset="0"/>
              </a:rPr>
              <a:t>Development of framework for well-functioning, effective, and responsive NSI (</a:t>
            </a:r>
            <a:r>
              <a:rPr lang="en-US" sz="2400" kern="1200" dirty="0">
                <a:latin typeface="Gill Sans MT" panose="020B0502020104020203" pitchFamily="34" charset="0"/>
              </a:rPr>
              <a:t>b</a:t>
            </a:r>
            <a:r>
              <a:rPr lang="en-US" sz="2400" kern="1200" dirty="0" smtClean="0">
                <a:latin typeface="Gill Sans MT" panose="020B0502020104020203" pitchFamily="34" charset="0"/>
              </a:rPr>
              <a:t>eing explored with local and international partners)</a:t>
            </a:r>
          </a:p>
          <a:p>
            <a:pPr marL="857250" lvl="1" indent="-457200">
              <a:buFont typeface="Arial" panose="020B0604020202020204" pitchFamily="34" charset="0"/>
              <a:buChar char="•"/>
            </a:pPr>
            <a:r>
              <a:rPr lang="en-US" sz="2400" kern="1200" dirty="0" smtClean="0">
                <a:latin typeface="Gill Sans MT" panose="020B0502020104020203" pitchFamily="34" charset="0"/>
              </a:rPr>
              <a:t>Advice on the new White Paper (current).</a:t>
            </a:r>
            <a:endParaRPr lang="en-US" sz="2400" kern="1200" dirty="0">
              <a:latin typeface="Gill Sans MT" panose="020B0502020104020203" pitchFamily="34" charset="0"/>
            </a:endParaRPr>
          </a:p>
          <a:p>
            <a:pPr eaLnBrk="1" hangingPunct="1">
              <a:buFontTx/>
              <a:buNone/>
            </a:pPr>
            <a:endParaRPr lang="en-US" sz="2000" dirty="0" smtClean="0">
              <a:latin typeface="Gill Sans MT" panose="020B0502020104020203" pitchFamily="34" charset="0"/>
            </a:endParaRPr>
          </a:p>
          <a:p>
            <a:pPr eaLnBrk="1" hangingPunct="1">
              <a:buFontTx/>
              <a:buNone/>
            </a:pPr>
            <a:endParaRPr lang="en-GB" sz="2000" dirty="0" smtClean="0">
              <a:solidFill>
                <a:schemeClr val="bg2"/>
              </a:solidFill>
              <a:latin typeface="Gill Sans MT" panose="020B0502020104020203" pitchFamily="34" charset="0"/>
            </a:endParaRPr>
          </a:p>
        </p:txBody>
      </p:sp>
      <p:sp>
        <p:nvSpPr>
          <p:cNvPr id="4" name="Slide Number Placeholder 3"/>
          <p:cNvSpPr>
            <a:spLocks noGrp="1"/>
          </p:cNvSpPr>
          <p:nvPr>
            <p:ph type="sldNum" sz="quarter" idx="12"/>
          </p:nvPr>
        </p:nvSpPr>
        <p:spPr/>
        <p:txBody>
          <a:bodyPr/>
          <a:lstStyle/>
          <a:p>
            <a:pPr>
              <a:defRPr/>
            </a:pPr>
            <a:fld id="{004A4123-B742-41B5-A00B-CAA8A839D2A6}" type="slidenum">
              <a:rPr lang="en-GB" smtClean="0">
                <a:latin typeface="Gill Sans MT" panose="020B0502020104020203" pitchFamily="34" charset="0"/>
              </a:rPr>
              <a:pPr>
                <a:defRPr/>
              </a:pPr>
              <a:t>8</a:t>
            </a:fld>
            <a:endParaRPr lang="en-GB" dirty="0">
              <a:latin typeface="Gill Sans MT" panose="020B0502020104020203" pitchFamily="34" charset="0"/>
            </a:endParaRPr>
          </a:p>
        </p:txBody>
      </p:sp>
    </p:spTree>
    <p:extLst>
      <p:ext uri="{BB962C8B-B14F-4D97-AF65-F5344CB8AC3E}">
        <p14:creationId xmlns:p14="http://schemas.microsoft.com/office/powerpoint/2010/main" val="2748865863"/>
      </p:ext>
    </p:extLst>
  </p:cSld>
  <p:clrMapOvr>
    <a:masterClrMapping/>
  </p:clrMapOvr>
  <p:transition spd="med">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20688"/>
            <a:ext cx="8172400" cy="5256584"/>
          </a:xfrm>
        </p:spPr>
        <p:txBody>
          <a:bodyPr/>
          <a:lstStyle/>
          <a:p>
            <a:r>
              <a:rPr lang="en-ZA" sz="2800" b="1" dirty="0" smtClean="0">
                <a:solidFill>
                  <a:schemeClr val="accent4">
                    <a:lumMod val="95000"/>
                    <a:lumOff val="5000"/>
                  </a:schemeClr>
                </a:solidFill>
                <a:latin typeface="Gill Sans MT" pitchFamily="34" charset="0"/>
              </a:rPr>
              <a:t>To learn from previous experience to improve efficacy, relevance and ensure evidence-based, confidential and timely STI advice to the Minister of Science and Technology and, through the Minister, Cabinet. </a:t>
            </a:r>
          </a:p>
          <a:p>
            <a:pPr lvl="1"/>
            <a:r>
              <a:rPr lang="en-ZA" sz="2400" b="1" dirty="0" smtClean="0">
                <a:solidFill>
                  <a:srgbClr val="C00000"/>
                </a:solidFill>
                <a:latin typeface="Gill Sans MT" pitchFamily="34" charset="0"/>
                <a:ea typeface="+mn-ea"/>
                <a:cs typeface="+mn-cs"/>
              </a:rPr>
              <a:t>Selection, content and context of advice important;</a:t>
            </a:r>
          </a:p>
          <a:p>
            <a:pPr lvl="1"/>
            <a:r>
              <a:rPr lang="en-ZA" sz="2400" b="1" dirty="0" smtClean="0">
                <a:solidFill>
                  <a:srgbClr val="C00000"/>
                </a:solidFill>
                <a:latin typeface="Gill Sans MT" pitchFamily="34" charset="0"/>
                <a:ea typeface="+mn-ea"/>
                <a:cs typeface="+mn-cs"/>
              </a:rPr>
              <a:t>Availability and quality of data and information analysis; </a:t>
            </a:r>
          </a:p>
          <a:p>
            <a:pPr lvl="1"/>
            <a:r>
              <a:rPr lang="en-ZA" sz="2400" b="1" dirty="0" smtClean="0">
                <a:solidFill>
                  <a:srgbClr val="C00000"/>
                </a:solidFill>
                <a:latin typeface="Gill Sans MT" pitchFamily="34" charset="0"/>
                <a:ea typeface="+mn-ea"/>
                <a:cs typeface="+mn-cs"/>
              </a:rPr>
              <a:t>Continuous internal knowledge and skills development and collaboration with NSI actors. </a:t>
            </a:r>
          </a:p>
          <a:p>
            <a:pPr>
              <a:buNone/>
            </a:pPr>
            <a:r>
              <a:rPr lang="en-ZA" sz="2800" b="1" dirty="0" smtClean="0">
                <a:solidFill>
                  <a:schemeClr val="accent4">
                    <a:lumMod val="95000"/>
                    <a:lumOff val="5000"/>
                  </a:schemeClr>
                </a:solidFill>
                <a:latin typeface="Gill Sans MT" pitchFamily="34" charset="0"/>
              </a:rPr>
              <a:t> </a:t>
            </a:r>
          </a:p>
          <a:p>
            <a:pPr>
              <a:buNone/>
            </a:pPr>
            <a:endParaRPr lang="en-ZA" sz="2400" dirty="0" smtClean="0"/>
          </a:p>
        </p:txBody>
      </p:sp>
      <p:sp>
        <p:nvSpPr>
          <p:cNvPr id="4" name="Title 1"/>
          <p:cNvSpPr>
            <a:spLocks noGrp="1"/>
          </p:cNvSpPr>
          <p:nvPr>
            <p:ph type="title"/>
          </p:nvPr>
        </p:nvSpPr>
        <p:spPr>
          <a:xfrm>
            <a:off x="0" y="-171400"/>
            <a:ext cx="9144000" cy="792088"/>
          </a:xfrm>
          <a:solidFill>
            <a:schemeClr val="accent2"/>
          </a:solidFill>
        </p:spPr>
        <p:txBody>
          <a:bodyPr/>
          <a:lstStyle/>
          <a:p>
            <a:r>
              <a:rPr lang="en-US" sz="3200" b="1" dirty="0" smtClean="0">
                <a:solidFill>
                  <a:schemeClr val="bg1"/>
                </a:solidFill>
                <a:latin typeface="Gill Sans MT" pitchFamily="34" charset="0"/>
              </a:rPr>
              <a:t>Strategic Outcome-Oriented Goal (1)</a:t>
            </a:r>
            <a:endParaRPr lang="en-GB" sz="3200" b="1" dirty="0">
              <a:solidFill>
                <a:schemeClr val="bg1"/>
              </a:solidFill>
              <a:latin typeface="Gill Sans MT" pitchFamily="34" charset="0"/>
            </a:endParaRPr>
          </a:p>
        </p:txBody>
      </p:sp>
      <p:sp>
        <p:nvSpPr>
          <p:cNvPr id="6" name="Slide Number Placeholder 5"/>
          <p:cNvSpPr>
            <a:spLocks noGrp="1"/>
          </p:cNvSpPr>
          <p:nvPr>
            <p:ph type="sldNum" sz="quarter" idx="12"/>
          </p:nvPr>
        </p:nvSpPr>
        <p:spPr/>
        <p:txBody>
          <a:bodyPr/>
          <a:lstStyle/>
          <a:p>
            <a:pPr>
              <a:defRPr/>
            </a:pPr>
            <a:fld id="{CDD856B2-51DB-44B2-B951-5B8F283CC1C9}" type="slidenum">
              <a:rPr lang="en-GB" smtClean="0"/>
              <a:pPr>
                <a:defRPr/>
              </a:pPr>
              <a:t>9</a:t>
            </a:fld>
            <a:endParaRPr lang="en-GB" dirty="0"/>
          </a:p>
        </p:txBody>
      </p:sp>
    </p:spTree>
  </p:cSld>
  <p:clrMapOvr>
    <a:masterClrMapping/>
  </p:clrMapOvr>
  <p:transition spd="med">
    <p:wedg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2014/15 ANNUAL REPORT&amp;quot;&quot;/&gt;&lt;property id=&quot;20307&quot; value=&quot;256&quot;/&gt;&lt;/object&gt;&lt;object type=&quot;3&quot; unique_id=&quot;10005&quot;&gt;&lt;property id=&quot;20148&quot; value=&quot;5&quot;/&gt;&lt;property id=&quot;20300&quot; value=&quot;Slide 2 - &amp;quot;Presentation Outline&amp;quot;&quot;/&gt;&lt;property id=&quot;20307&quot; value=&quot;257&quot;/&gt;&lt;/object&gt;&lt;object type=&quot;3&quot; unique_id=&quot;10006&quot;&gt;&lt;property id=&quot;20148&quot; value=&quot;5&quot;/&gt;&lt;property id=&quot;20300&quot; value=&quot;Slide 3 - &amp;quot;Background&amp;quot;&quot;/&gt;&lt;property id=&quot;20307&quot; value=&quot;258&quot;/&gt;&lt;/object&gt;&lt;object type=&quot;3&quot; unique_id=&quot;10007&quot;&gt;&lt;property id=&quot;20148&quot; value=&quot;5&quot;/&gt;&lt;property id=&quot;20300&quot; value=&quot;Slide 4 - &amp;quot;Background cont…&amp;quot;&quot;/&gt;&lt;property id=&quot;20307&quot; value=&quot;295&quot;/&gt;&lt;/object&gt;&lt;object type=&quot;3&quot; unique_id=&quot;10008&quot;&gt;&lt;property id=&quot;20148&quot; value=&quot;5&quot;/&gt;&lt;property id=&quot;20300&quot; value=&quot;Slide 5 - &amp;quot;Background&amp;quot;&quot;/&gt;&lt;property id=&quot;20307&quot; value=&quot;296&quot;/&gt;&lt;/object&gt;&lt;object type=&quot;3&quot; unique_id=&quot;10009&quot;&gt;&lt;property id=&quot;20148&quot; value=&quot;5&quot;/&gt;&lt;property id=&quot;20300&quot; value=&quot;Slide 6 - &amp;quot;International Lessons on Science, Technology &amp;#x0D;&amp;#x0A;and Innovation Advice&amp;quot;&quot;/&gt;&lt;property id=&quot;20307&quot; value=&quot;331&quot;/&gt;&lt;/object&gt;&lt;object type=&quot;3&quot; unique_id=&quot;10010&quot;&gt;&lt;property id=&quot;20148&quot; value=&quot;5&quot;/&gt;&lt;property id=&quot;20300&quot; value=&quot;Slide 7 - &amp;quot;South African Innovation Landscape&amp;quot;&quot;/&gt;&lt;property id=&quot;20307&quot; value=&quot;297&quot;/&gt;&lt;/object&gt;&lt;object type=&quot;3&quot; unique_id=&quot;10011&quot;&gt;&lt;property id=&quot;20148&quot; value=&quot;5&quot;/&gt;&lt;property id=&quot;20300&quot; value=&quot;Slide 8 - &amp;quot;South African Innovation Landscape cont…&amp;quot;&quot;/&gt;&lt;property id=&quot;20307&quot; value=&quot;302&quot;/&gt;&lt;/object&gt;&lt;object type=&quot;3&quot; unique_id=&quot;10012&quot;&gt;&lt;property id=&quot;20148&quot; value=&quot;5&quot;/&gt;&lt;property id=&quot;20300&quot; value=&quot;Slide 9 - &amp;quot;South African Innovation Landscape cont…&amp;quot;&quot;/&gt;&lt;property id=&quot;20307&quot; value=&quot;332&quot;/&gt;&lt;/object&gt;&lt;object type=&quot;3&quot; unique_id=&quot;10013&quot;&gt;&lt;property id=&quot;20148&quot; value=&quot;5&quot;/&gt;&lt;property id=&quot;20300&quot; value=&quot;Slide 10 - &amp;quot;South African Innovation Landscape cont…&amp;quot;&quot;/&gt;&lt;property id=&quot;20307&quot; value=&quot;303&quot;/&gt;&lt;/object&gt;&lt;object type=&quot;3&quot; unique_id=&quot;10014&quot;&gt;&lt;property id=&quot;20148&quot; value=&quot;5&quot;/&gt;&lt;property id=&quot;20300&quot; value=&quot;Slide 11 - &amp;quot;South African Innovation Landscape cont…&amp;quot;&quot;/&gt;&lt;property id=&quot;20307&quot; value=&quot;333&quot;/&gt;&lt;/object&gt;&lt;object type=&quot;3&quot; unique_id=&quot;10015&quot;&gt;&lt;property id=&quot;20148&quot; value=&quot;5&quot;/&gt;&lt;property id=&quot;20300&quot; value=&quot;Slide 12 - &amp;quot;South African Innovation Landscape cont…&amp;quot;&quot;/&gt;&lt;property id=&quot;20307&quot; value=&quot;334&quot;/&gt;&lt;/object&gt;&lt;object type=&quot;3&quot; unique_id=&quot;10016&quot;&gt;&lt;property id=&quot;20148&quot; value=&quot;5&quot;/&gt;&lt;property id=&quot;20300&quot; value=&quot;Slide 13 - &amp;quot;NACI Key Outputs 2014/15&amp;quot;&quot;/&gt;&lt;property id=&quot;20307&quot; value=&quot;312&quot;/&gt;&lt;/object&gt;&lt;object type=&quot;3&quot; unique_id=&quot;10017&quot;&gt;&lt;property id=&quot;20148&quot; value=&quot;5&quot;/&gt;&lt;property id=&quot;20300&quot; value=&quot;Slide 14 - &amp;quot;NACI Key Outputs 2014/15 cont...&amp;quot;&quot;/&gt;&lt;property id=&quot;20307&quot; value=&quot;335&quot;/&gt;&lt;/object&gt;&lt;object type=&quot;3&quot; unique_id=&quot;10018&quot;&gt;&lt;property id=&quot;20148&quot; value=&quot;5&quot;/&gt;&lt;property id=&quot;20300&quot; value=&quot;Slide 15 - &amp;quot;NACI Key Outputs 2014/15 cont...&amp;quot;&quot;/&gt;&lt;property id=&quot;20307&quot; value=&quot;336&quot;/&gt;&lt;/object&gt;&lt;object type=&quot;3&quot; unique_id=&quot;10019&quot;&gt;&lt;property id=&quot;20148&quot; value=&quot;5&quot;/&gt;&lt;property id=&quot;20300&quot; value=&quot;Slide 16 - &amp;quot;NACI Key Outputs 2014/15 cont...&amp;quot;&quot;/&gt;&lt;property id=&quot;20307&quot; value=&quot;337&quot;/&gt;&lt;/object&gt;&lt;object type=&quot;3&quot; unique_id=&quot;10020&quot;&gt;&lt;property id=&quot;20148&quot; value=&quot;5&quot;/&gt;&lt;property id=&quot;20300&quot; value=&quot;Slide 17 - &amp;quot;NACI Key Outputs 2014/15 cont...&amp;quot;&quot;/&gt;&lt;property id=&quot;20307&quot; value=&quot;338&quot;/&gt;&lt;/object&gt;&lt;object type=&quot;3&quot; unique_id=&quot;10021&quot;&gt;&lt;property id=&quot;20148&quot; value=&quot;5&quot;/&gt;&lt;property id=&quot;20300&quot; value=&quot;Slide 18 - &amp;quot;The Current Policy Work Programme 2015/16&amp;quot;&quot;/&gt;&lt;property id=&quot;20307&quot; value=&quot;326&quot;/&gt;&lt;/object&gt;&lt;object type=&quot;3&quot; unique_id=&quot;10022&quot;&gt;&lt;property id=&quot;20148&quot; value=&quot;5&quot;/&gt;&lt;property id=&quot;20300&quot; value=&quot;Slide 19 - &amp;quot;Expenditure 2014/15&amp;quot;&quot;/&gt;&lt;property id=&quot;20307&quot; value=&quot;329&quot;/&gt;&lt;/object&gt;&lt;object type=&quot;3&quot; unique_id=&quot;10023&quot;&gt;&lt;property id=&quot;20148&quot; value=&quot;5&quot;/&gt;&lt;property id=&quot;20300&quot; value=&quot;Slide 20 - &amp;quot;Composition of the Council&amp;quot;&quot;/&gt;&lt;property id=&quot;20307&quot; value=&quot;323&quot;/&gt;&lt;/object&gt;&lt;object type=&quot;3&quot; unique_id=&quot;10024&quot;&gt;&lt;property id=&quot;20148&quot; value=&quot;5&quot;/&gt;&lt;property id=&quot;20300&quot; value=&quot;Slide 21&quot;/&gt;&lt;property id=&quot;20307&quot; value=&quot;317&quot;/&gt;&lt;/object&gt;&lt;object type=&quot;3&quot; unique_id=&quot;10025&quot;&gt;&lt;property id=&quot;20148&quot; value=&quot;5&quot;/&gt;&lt;property id=&quot;20300&quot; value=&quot;Slide 22&quot;/&gt;&lt;property id=&quot;20307&quot; value=&quot;272&quot;/&gt;&lt;/objec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9830</TotalTime>
  <Words>1577</Words>
  <Application>Microsoft Office PowerPoint</Application>
  <PresentationFormat>On-screen Show (4:3)</PresentationFormat>
  <Paragraphs>266</Paragraphs>
  <Slides>26</Slides>
  <Notes>8</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26</vt:i4>
      </vt:variant>
    </vt:vector>
  </HeadingPairs>
  <TitlesOfParts>
    <vt:vector size="37" baseType="lpstr">
      <vt:lpstr>AR PL ShanHeiSun Uni</vt:lpstr>
      <vt:lpstr>Arial</vt:lpstr>
      <vt:lpstr>Arial Narrow</vt:lpstr>
      <vt:lpstr>Calibri</vt:lpstr>
      <vt:lpstr>Courier New</vt:lpstr>
      <vt:lpstr>Footlight MT Light</vt:lpstr>
      <vt:lpstr>Garamond</vt:lpstr>
      <vt:lpstr>Gill Sans MT</vt:lpstr>
      <vt:lpstr>Times New Roman</vt:lpstr>
      <vt:lpstr>Wingdings</vt:lpstr>
      <vt:lpstr>Default Design</vt:lpstr>
      <vt:lpstr>NACI 2017/18 ANNUAL PERFORMANCE PLAN</vt:lpstr>
      <vt:lpstr>Presentation Outline</vt:lpstr>
      <vt:lpstr>Mandate</vt:lpstr>
      <vt:lpstr>Vision and mission</vt:lpstr>
      <vt:lpstr>Policy Context</vt:lpstr>
      <vt:lpstr>Strategic approach of NACI</vt:lpstr>
      <vt:lpstr>Selected NDP areas and NACI</vt:lpstr>
      <vt:lpstr>Selected NDP areas and NACI</vt:lpstr>
      <vt:lpstr>Strategic Outcome-Oriented Goal (1)</vt:lpstr>
      <vt:lpstr>Strategic Outcome-Oriented Goal (2)</vt:lpstr>
      <vt:lpstr>Strategic Outcome-Oriented Goals (3)</vt:lpstr>
      <vt:lpstr>Strategic Outcome-Oriented Goals (3)</vt:lpstr>
      <vt:lpstr>Selected medium-term initiatives and targets</vt:lpstr>
      <vt:lpstr>Selected medium term initiatives (1) </vt:lpstr>
      <vt:lpstr>Selected medium term initiatives (2) </vt:lpstr>
      <vt:lpstr>Selected medium term initiatives (3) </vt:lpstr>
      <vt:lpstr>Selected medium term initiatives (3) </vt:lpstr>
      <vt:lpstr>Selected APP Targets</vt:lpstr>
      <vt:lpstr>Selected APP Targets (Cont)</vt:lpstr>
      <vt:lpstr>Selected APP Targets…(Cont)</vt:lpstr>
      <vt:lpstr>ANNUAL PERFORMANCE PLAN:  ANNUAL TARGETS…(Cont)</vt:lpstr>
      <vt:lpstr>ANNUAL PERFORMANCE PLAN:  ANNUAL TARGETS…(Cont)</vt:lpstr>
      <vt:lpstr>Medium Term Expenditure Estimates</vt:lpstr>
      <vt:lpstr>CONCLUSION</vt:lpstr>
      <vt:lpstr>CONCLUSION</vt:lpstr>
      <vt:lpstr>PowerPoint Presentation</vt:lpstr>
    </vt:vector>
  </TitlesOfParts>
  <Company>Kashan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Hein le Roux</dc:creator>
  <cp:lastModifiedBy>Asia Hector</cp:lastModifiedBy>
  <cp:revision>1529</cp:revision>
  <cp:lastPrinted>2017-04-04T07:49:47Z</cp:lastPrinted>
  <dcterms:created xsi:type="dcterms:W3CDTF">2009-10-07T12:50:30Z</dcterms:created>
  <dcterms:modified xsi:type="dcterms:W3CDTF">2017-05-02T06:44:08Z</dcterms:modified>
</cp:coreProperties>
</file>