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Override PartName="/ppt/charts/style11.xml" ContentType="application/vnd.ms-office.chart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olors10.xml" ContentType="application/vnd.ms-office.chartcolorstyle+xml"/>
  <Override PartName="/ppt/charts/style9.xml" ContentType="application/vnd.ms-office.chartstyle+xml"/>
  <Override PartName="/ppt/charts/style7.xml" ContentType="application/vnd.ms-office.chartstyl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olors1.xml" ContentType="application/vnd.ms-office.chartcolorstyle+xml"/>
  <Override PartName="/ppt/charts/colors11.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charts/colors8.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1" r:id="rId2"/>
    <p:sldId id="359" r:id="rId3"/>
    <p:sldId id="414" r:id="rId4"/>
    <p:sldId id="432" r:id="rId5"/>
    <p:sldId id="433" r:id="rId6"/>
    <p:sldId id="461" r:id="rId7"/>
    <p:sldId id="417" r:id="rId8"/>
    <p:sldId id="474" r:id="rId9"/>
    <p:sldId id="476" r:id="rId10"/>
    <p:sldId id="466" r:id="rId11"/>
    <p:sldId id="480" r:id="rId12"/>
    <p:sldId id="475" r:id="rId13"/>
    <p:sldId id="449" r:id="rId14"/>
    <p:sldId id="450" r:id="rId15"/>
    <p:sldId id="451" r:id="rId16"/>
    <p:sldId id="477" r:id="rId17"/>
    <p:sldId id="452" r:id="rId18"/>
    <p:sldId id="454" r:id="rId19"/>
    <p:sldId id="453" r:id="rId20"/>
    <p:sldId id="455" r:id="rId21"/>
    <p:sldId id="456" r:id="rId22"/>
    <p:sldId id="457" r:id="rId23"/>
    <p:sldId id="458" r:id="rId24"/>
    <p:sldId id="478" r:id="rId25"/>
    <p:sldId id="418" r:id="rId26"/>
    <p:sldId id="481" r:id="rId27"/>
    <p:sldId id="482" r:id="rId28"/>
    <p:sldId id="435" r:id="rId29"/>
    <p:sldId id="436" r:id="rId30"/>
    <p:sldId id="484" r:id="rId31"/>
    <p:sldId id="483" r:id="rId32"/>
    <p:sldId id="448" r:id="rId33"/>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initials="" lastIdx="4" clrIdx="0"/>
  <p:cmAuthor id="7" name="bonganik" initials="b" lastIdx="7" clrIdx="7"/>
  <p:cmAuthor id="1" name="Bongani" initials="" lastIdx="5" clrIdx="1"/>
  <p:cmAuthor id="8" name="Sasha Peters" initials="SP" lastIdx="13" clrIdx="8">
    <p:extLst>
      <p:ext uri="{19B8F6BF-5375-455C-9EA6-DF929625EA0E}">
        <p15:presenceInfo xmlns:p15="http://schemas.microsoft.com/office/powerpoint/2012/main" xmlns="" userId="S-1-5-21-1960408961-796845957-839522115-3182" providerId="AD"/>
      </p:ext>
    </p:extLst>
  </p:cmAuthor>
  <p:cmAuthor id="2" name="bonganik" initials="BK" lastIdx="12" clrIdx="2"/>
  <p:cmAuthor id="3" name="Bonganik" initials="B" lastIdx="7" clrIdx="3"/>
  <p:cmAuthor id="4" name="Ghalieb" initials="G" lastIdx="4" clrIdx="4"/>
  <p:cmAuthor id="5" name="Tania Ajam" initials="TA" lastIdx="11" clrIdx="5"/>
  <p:cmAuthor id="6" name="ramosm" initials="r"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6C5B"/>
    <a:srgbClr val="356F60"/>
    <a:srgbClr val="3B7150"/>
    <a:srgbClr val="3F9367"/>
    <a:srgbClr val="FF0000"/>
    <a:srgbClr val="66FF99"/>
    <a:srgbClr val="99FF99"/>
    <a:srgbClr val="C25552"/>
    <a:srgbClr val="4AAC79"/>
    <a:srgbClr val="CD73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785" autoAdjust="0"/>
    <p:restoredTop sz="88710" autoAdjust="0"/>
  </p:normalViewPr>
  <p:slideViewPr>
    <p:cSldViewPr>
      <p:cViewPr varScale="1">
        <p:scale>
          <a:sx n="103" d="100"/>
          <a:sy n="103" d="100"/>
        </p:scale>
        <p:origin x="-25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970" y="-96"/>
      </p:cViewPr>
      <p:guideLst>
        <p:guide orient="horz" pos="3134"/>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X:\FFC\Research%20and%20Intern_2015-2016%20work\rapid%20responses\higher%20education%20and%20training\briefing%20to%20PC%20on%20higher%20education%20and%20training_2017\spending%20perfomance.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Sheet3!$B$16</c:f>
              <c:strCache>
                <c:ptCount val="1"/>
                <c:pt idx="0">
                  <c:v>2013/14</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Sheet3!$A$17:$A$24</c:f>
              <c:strCache>
                <c:ptCount val="8"/>
                <c:pt idx="0">
                  <c:v>Administration</c:v>
                </c:pt>
                <c:pt idx="1">
                  <c:v>Planning, Policy and Strategy</c:v>
                </c:pt>
                <c:pt idx="2">
                  <c:v>University Education</c:v>
                </c:pt>
                <c:pt idx="3">
                  <c:v>Technical and Vocational Education and Training</c:v>
                </c:pt>
                <c:pt idx="4">
                  <c:v>Skills Development</c:v>
                </c:pt>
                <c:pt idx="5">
                  <c:v>Community Education and Training</c:v>
                </c:pt>
                <c:pt idx="6">
                  <c:v>Sector education and training authorities</c:v>
                </c:pt>
                <c:pt idx="7">
                  <c:v>National Skills Fund</c:v>
                </c:pt>
              </c:strCache>
            </c:strRef>
          </c:cat>
          <c:val>
            <c:numRef>
              <c:f>Sheet3!$B$17:$B$24</c:f>
              <c:numCache>
                <c:formatCode>0%</c:formatCode>
                <c:ptCount val="8"/>
                <c:pt idx="0">
                  <c:v>5.5140795840380504E-3</c:v>
                </c:pt>
                <c:pt idx="1">
                  <c:v>9.8272726387775892E-4</c:v>
                </c:pt>
                <c:pt idx="2">
                  <c:v>0.58372306254855899</c:v>
                </c:pt>
                <c:pt idx="3">
                  <c:v>0.12125287022357427</c:v>
                </c:pt>
                <c:pt idx="4">
                  <c:v>2.5373749843052378E-3</c:v>
                </c:pt>
                <c:pt idx="5">
                  <c:v>3.6643496989492881E-2</c:v>
                </c:pt>
                <c:pt idx="6">
                  <c:v>0.19951153608376521</c:v>
                </c:pt>
                <c:pt idx="7">
                  <c:v>4.9834852322387664E-2</c:v>
                </c:pt>
              </c:numCache>
            </c:numRef>
          </c:val>
          <c:extLst xmlns:c16r2="http://schemas.microsoft.com/office/drawing/2015/06/chart">
            <c:ext xmlns:c16="http://schemas.microsoft.com/office/drawing/2014/chart" uri="{C3380CC4-5D6E-409C-BE32-E72D297353CC}">
              <c16:uniqueId val="{00000000-2081-4F67-98AD-FBF8DB6B44ED}"/>
            </c:ext>
          </c:extLst>
        </c:ser>
        <c:ser>
          <c:idx val="1"/>
          <c:order val="1"/>
          <c:tx>
            <c:strRef>
              <c:f>Sheet3!$H$16</c:f>
              <c:strCache>
                <c:ptCount val="1"/>
                <c:pt idx="0">
                  <c:v>2019/20</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Sheet3!$A$17:$A$24</c:f>
              <c:strCache>
                <c:ptCount val="8"/>
                <c:pt idx="0">
                  <c:v>Administration</c:v>
                </c:pt>
                <c:pt idx="1">
                  <c:v>Planning, Policy and Strategy</c:v>
                </c:pt>
                <c:pt idx="2">
                  <c:v>University Education</c:v>
                </c:pt>
                <c:pt idx="3">
                  <c:v>Technical and Vocational Education and Training</c:v>
                </c:pt>
                <c:pt idx="4">
                  <c:v>Skills Development</c:v>
                </c:pt>
                <c:pt idx="5">
                  <c:v>Community Education and Training</c:v>
                </c:pt>
                <c:pt idx="6">
                  <c:v>Sector education and training authorities</c:v>
                </c:pt>
                <c:pt idx="7">
                  <c:v>National Skills Fund</c:v>
                </c:pt>
              </c:strCache>
            </c:strRef>
          </c:cat>
          <c:val>
            <c:numRef>
              <c:f>Sheet3!$H$17:$H$24</c:f>
              <c:numCache>
                <c:formatCode>0%</c:formatCode>
                <c:ptCount val="8"/>
                <c:pt idx="0">
                  <c:v>5.6289123182928476E-3</c:v>
                </c:pt>
                <c:pt idx="1">
                  <c:v>1.0233246617304354E-3</c:v>
                </c:pt>
                <c:pt idx="2">
                  <c:v>0.62482160991819813</c:v>
                </c:pt>
                <c:pt idx="3">
                  <c:v>0.10270981035303657</c:v>
                </c:pt>
                <c:pt idx="4">
                  <c:v>3.3941041845944051E-3</c:v>
                </c:pt>
                <c:pt idx="5">
                  <c:v>3.0203458008708255E-2</c:v>
                </c:pt>
                <c:pt idx="6">
                  <c:v>0.18577503160639489</c:v>
                </c:pt>
                <c:pt idx="7">
                  <c:v>4.6443748949044773E-2</c:v>
                </c:pt>
              </c:numCache>
            </c:numRef>
          </c:val>
          <c:extLst xmlns:c16r2="http://schemas.microsoft.com/office/drawing/2015/06/chart">
            <c:ext xmlns:c16="http://schemas.microsoft.com/office/drawing/2014/chart" uri="{C3380CC4-5D6E-409C-BE32-E72D297353CC}">
              <c16:uniqueId val="{00000001-2081-4F67-98AD-FBF8DB6B44ED}"/>
            </c:ext>
          </c:extLst>
        </c:ser>
        <c:dLbls>
          <c:showVal val="1"/>
        </c:dLbls>
        <c:gapWidth val="219"/>
        <c:overlap val="-27"/>
        <c:axId val="68656512"/>
        <c:axId val="68662400"/>
      </c:barChart>
      <c:catAx>
        <c:axId val="68656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62400"/>
        <c:crosses val="autoZero"/>
        <c:auto val="1"/>
        <c:lblAlgn val="ctr"/>
        <c:lblOffset val="100"/>
      </c:catAx>
      <c:valAx>
        <c:axId val="6866240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565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'spending perfomance'!$C$1</c:f>
              <c:strCache>
                <c:ptCount val="1"/>
                <c:pt idx="0">
                  <c:v>2013/14</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'spending perfomance'!$B$2:$B$7</c:f>
              <c:strCache>
                <c:ptCount val="6"/>
                <c:pt idx="0">
                  <c:v>Administration</c:v>
                </c:pt>
                <c:pt idx="1">
                  <c:v>Human Resource Development,Planning and Monitoring Evaluation</c:v>
                </c:pt>
                <c:pt idx="2">
                  <c:v>University Education</c:v>
                </c:pt>
                <c:pt idx="3">
                  <c:v>Vocational and Continuing Education and Training</c:v>
                </c:pt>
                <c:pt idx="4">
                  <c:v>Skills Development</c:v>
                </c:pt>
                <c:pt idx="5">
                  <c:v>Total</c:v>
                </c:pt>
              </c:strCache>
            </c:strRef>
          </c:cat>
          <c:val>
            <c:numRef>
              <c:f>'spending perfomance'!$C$2:$C$7</c:f>
              <c:numCache>
                <c:formatCode>0.0%</c:formatCode>
                <c:ptCount val="6"/>
                <c:pt idx="0">
                  <c:v>0.997</c:v>
                </c:pt>
                <c:pt idx="1">
                  <c:v>0.99299999999999999</c:v>
                </c:pt>
                <c:pt idx="2">
                  <c:v>1</c:v>
                </c:pt>
                <c:pt idx="3">
                  <c:v>1</c:v>
                </c:pt>
                <c:pt idx="4">
                  <c:v>0.997</c:v>
                </c:pt>
                <c:pt idx="5">
                  <c:v>1</c:v>
                </c:pt>
              </c:numCache>
            </c:numRef>
          </c:val>
          <c:extLst xmlns:c16r2="http://schemas.microsoft.com/office/drawing/2015/06/chart">
            <c:ext xmlns:c16="http://schemas.microsoft.com/office/drawing/2014/chart" uri="{C3380CC4-5D6E-409C-BE32-E72D297353CC}">
              <c16:uniqueId val="{00000000-87BD-476F-814D-80CC1D8C840A}"/>
            </c:ext>
          </c:extLst>
        </c:ser>
        <c:ser>
          <c:idx val="1"/>
          <c:order val="1"/>
          <c:tx>
            <c:strRef>
              <c:f>'spending perfomance'!$D$1</c:f>
              <c:strCache>
                <c:ptCount val="1"/>
                <c:pt idx="0">
                  <c:v>2014/15</c:v>
                </c:pt>
              </c:strCache>
            </c:strRef>
          </c:tx>
          <c:spPr>
            <a:solidFill>
              <a:schemeClr val="accent2"/>
            </a:solidFill>
            <a:ln>
              <a:noFill/>
            </a:ln>
            <a:effectLst/>
          </c:spPr>
          <c:cat>
            <c:strRef>
              <c:f>'spending perfomance'!$B$2:$B$7</c:f>
              <c:strCache>
                <c:ptCount val="6"/>
                <c:pt idx="0">
                  <c:v>Administration</c:v>
                </c:pt>
                <c:pt idx="1">
                  <c:v>Human Resource Development,Planning and Monitoring Evaluation</c:v>
                </c:pt>
                <c:pt idx="2">
                  <c:v>University Education</c:v>
                </c:pt>
                <c:pt idx="3">
                  <c:v>Vocational and Continuing Education and Training</c:v>
                </c:pt>
                <c:pt idx="4">
                  <c:v>Skills Development</c:v>
                </c:pt>
                <c:pt idx="5">
                  <c:v>Total</c:v>
                </c:pt>
              </c:strCache>
            </c:strRef>
          </c:cat>
          <c:val>
            <c:numRef>
              <c:f>'spending perfomance'!$D$2:$D$7</c:f>
              <c:numCache>
                <c:formatCode>0.0%</c:formatCode>
                <c:ptCount val="6"/>
                <c:pt idx="0">
                  <c:v>0.999</c:v>
                </c:pt>
                <c:pt idx="1">
                  <c:v>0.98199999999999998</c:v>
                </c:pt>
                <c:pt idx="2">
                  <c:v>1</c:v>
                </c:pt>
                <c:pt idx="3">
                  <c:v>1</c:v>
                </c:pt>
                <c:pt idx="4">
                  <c:v>1</c:v>
                </c:pt>
                <c:pt idx="5">
                  <c:v>1</c:v>
                </c:pt>
              </c:numCache>
            </c:numRef>
          </c:val>
          <c:extLst xmlns:c16r2="http://schemas.microsoft.com/office/drawing/2015/06/chart">
            <c:ext xmlns:c16="http://schemas.microsoft.com/office/drawing/2014/chart" uri="{C3380CC4-5D6E-409C-BE32-E72D297353CC}">
              <c16:uniqueId val="{00000001-87BD-476F-814D-80CC1D8C840A}"/>
            </c:ext>
          </c:extLst>
        </c:ser>
        <c:ser>
          <c:idx val="2"/>
          <c:order val="2"/>
          <c:tx>
            <c:strRef>
              <c:f>'spending perfomance'!$E$1</c:f>
              <c:strCache>
                <c:ptCount val="1"/>
                <c:pt idx="0">
                  <c:v>2015/16</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'spending perfomance'!$B$2:$B$7</c:f>
              <c:strCache>
                <c:ptCount val="6"/>
                <c:pt idx="0">
                  <c:v>Administration</c:v>
                </c:pt>
                <c:pt idx="1">
                  <c:v>Human Resource Development,Planning and Monitoring Evaluation</c:v>
                </c:pt>
                <c:pt idx="2">
                  <c:v>University Education</c:v>
                </c:pt>
                <c:pt idx="3">
                  <c:v>Vocational and Continuing Education and Training</c:v>
                </c:pt>
                <c:pt idx="4">
                  <c:v>Skills Development</c:v>
                </c:pt>
                <c:pt idx="5">
                  <c:v>Total</c:v>
                </c:pt>
              </c:strCache>
            </c:strRef>
          </c:cat>
          <c:val>
            <c:numRef>
              <c:f>'spending perfomance'!$E$2:$E$7</c:f>
              <c:numCache>
                <c:formatCode>0.0%</c:formatCode>
                <c:ptCount val="6"/>
                <c:pt idx="0">
                  <c:v>0.97709999999999997</c:v>
                </c:pt>
                <c:pt idx="1">
                  <c:v>0.9415</c:v>
                </c:pt>
                <c:pt idx="2" formatCode="0%">
                  <c:v>0.99990000000000001</c:v>
                </c:pt>
                <c:pt idx="3">
                  <c:v>0.99180000000000001</c:v>
                </c:pt>
                <c:pt idx="4">
                  <c:v>0.99470000000000003</c:v>
                </c:pt>
                <c:pt idx="5">
                  <c:v>0.998</c:v>
                </c:pt>
              </c:numCache>
            </c:numRef>
          </c:val>
          <c:extLst xmlns:c16r2="http://schemas.microsoft.com/office/drawing/2015/06/chart">
            <c:ext xmlns:c16="http://schemas.microsoft.com/office/drawing/2014/chart" uri="{C3380CC4-5D6E-409C-BE32-E72D297353CC}">
              <c16:uniqueId val="{00000002-87BD-476F-814D-80CC1D8C840A}"/>
            </c:ext>
          </c:extLst>
        </c:ser>
        <c:dLbls/>
        <c:gapWidth val="219"/>
        <c:overlap val="-27"/>
        <c:axId val="48606208"/>
        <c:axId val="48620288"/>
      </c:barChart>
      <c:catAx>
        <c:axId val="486062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620288"/>
        <c:crosses val="autoZero"/>
        <c:auto val="1"/>
        <c:lblAlgn val="ctr"/>
        <c:lblOffset val="100"/>
      </c:catAx>
      <c:valAx>
        <c:axId val="48620288"/>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6062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noFill/>
    <a:ln>
      <a:noFill/>
    </a:ln>
    <a:effectLst/>
  </c:spPr>
  <c:txPr>
    <a:bodyPr/>
    <a:lstStyle/>
    <a:p>
      <a:pPr>
        <a:defRPr b="0" i="0">
          <a:latin typeface="Times New Roman" panose="02020603050405020304" pitchFamily="18" charset="0"/>
          <a:cs typeface="Times New Roman" panose="02020603050405020304"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'performance targets'!$C$1</c:f>
              <c:strCache>
                <c:ptCount val="1"/>
                <c:pt idx="0">
                  <c:v>Achieved</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targets'!$B$2:$B$7</c:f>
              <c:strCache>
                <c:ptCount val="6"/>
                <c:pt idx="0">
                  <c:v>Administration</c:v>
                </c:pt>
                <c:pt idx="1">
                  <c:v>Human Resource Development,Planning and Monitoring Evaluation</c:v>
                </c:pt>
                <c:pt idx="2">
                  <c:v>University Education</c:v>
                </c:pt>
                <c:pt idx="3">
                  <c:v>Vocational and Continuing Education and Training</c:v>
                </c:pt>
                <c:pt idx="4">
                  <c:v>Skills Development</c:v>
                </c:pt>
                <c:pt idx="5">
                  <c:v>Total</c:v>
                </c:pt>
              </c:strCache>
            </c:strRef>
          </c:cat>
          <c:val>
            <c:numRef>
              <c:f>'performance targets'!$C$2:$C$7</c:f>
              <c:numCache>
                <c:formatCode>0%</c:formatCode>
                <c:ptCount val="6"/>
                <c:pt idx="0">
                  <c:v>0.5</c:v>
                </c:pt>
                <c:pt idx="1">
                  <c:v>0.56000000000000005</c:v>
                </c:pt>
                <c:pt idx="2">
                  <c:v>0.9</c:v>
                </c:pt>
                <c:pt idx="3">
                  <c:v>0.87000000000000011</c:v>
                </c:pt>
                <c:pt idx="4">
                  <c:v>0.5</c:v>
                </c:pt>
                <c:pt idx="5">
                  <c:v>0.73000000000000009</c:v>
                </c:pt>
              </c:numCache>
            </c:numRef>
          </c:val>
          <c:extLst xmlns:c16r2="http://schemas.microsoft.com/office/drawing/2015/06/chart">
            <c:ext xmlns:c16="http://schemas.microsoft.com/office/drawing/2014/chart" uri="{C3380CC4-5D6E-409C-BE32-E72D297353CC}">
              <c16:uniqueId val="{00000000-2232-4C0D-BDB9-EC68DBFCB75B}"/>
            </c:ext>
          </c:extLst>
        </c:ser>
        <c:ser>
          <c:idx val="1"/>
          <c:order val="1"/>
          <c:tx>
            <c:strRef>
              <c:f>'performance targets'!$D$1</c:f>
              <c:strCache>
                <c:ptCount val="1"/>
                <c:pt idx="0">
                  <c:v>Not Achieved</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targets'!$B$2:$B$7</c:f>
              <c:strCache>
                <c:ptCount val="6"/>
                <c:pt idx="0">
                  <c:v>Administration</c:v>
                </c:pt>
                <c:pt idx="1">
                  <c:v>Human Resource Development,Planning and Monitoring Evaluation</c:v>
                </c:pt>
                <c:pt idx="2">
                  <c:v>University Education</c:v>
                </c:pt>
                <c:pt idx="3">
                  <c:v>Vocational and Continuing Education and Training</c:v>
                </c:pt>
                <c:pt idx="4">
                  <c:v>Skills Development</c:v>
                </c:pt>
                <c:pt idx="5">
                  <c:v>Total</c:v>
                </c:pt>
              </c:strCache>
            </c:strRef>
          </c:cat>
          <c:val>
            <c:numRef>
              <c:f>'performance targets'!$D$2:$D$7</c:f>
              <c:numCache>
                <c:formatCode>0%</c:formatCode>
                <c:ptCount val="6"/>
                <c:pt idx="0">
                  <c:v>0.5</c:v>
                </c:pt>
                <c:pt idx="1">
                  <c:v>0.44</c:v>
                </c:pt>
                <c:pt idx="2">
                  <c:v>0.1</c:v>
                </c:pt>
                <c:pt idx="3">
                  <c:v>0.13</c:v>
                </c:pt>
                <c:pt idx="4">
                  <c:v>0.5</c:v>
                </c:pt>
                <c:pt idx="5">
                  <c:v>0.27</c:v>
                </c:pt>
              </c:numCache>
            </c:numRef>
          </c:val>
          <c:extLst xmlns:c16r2="http://schemas.microsoft.com/office/drawing/2015/06/chart">
            <c:ext xmlns:c16="http://schemas.microsoft.com/office/drawing/2014/chart" uri="{C3380CC4-5D6E-409C-BE32-E72D297353CC}">
              <c16:uniqueId val="{00000001-2232-4C0D-BDB9-EC68DBFCB75B}"/>
            </c:ext>
          </c:extLst>
        </c:ser>
        <c:dLbls>
          <c:showVal val="1"/>
        </c:dLbls>
        <c:gapWidth val="219"/>
        <c:overlap val="-27"/>
        <c:axId val="101144832"/>
        <c:axId val="101175296"/>
      </c:barChart>
      <c:catAx>
        <c:axId val="1011448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1175296"/>
        <c:crosses val="autoZero"/>
        <c:auto val="1"/>
        <c:lblAlgn val="ctr"/>
        <c:lblOffset val="100"/>
      </c:catAx>
      <c:valAx>
        <c:axId val="1011752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11448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noFill/>
    <a:ln>
      <a:noFill/>
    </a:ln>
    <a:effectLst/>
  </c:spPr>
  <c:txPr>
    <a:bodyPr/>
    <a:lstStyle/>
    <a:p>
      <a:pPr>
        <a:defRPr sz="1100" b="0" i="0">
          <a:latin typeface="Times New Roman" panose="02020603050405020304" pitchFamily="18" charset="0"/>
          <a:cs typeface="Times New Roman" panose="02020603050405020304"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dirty="0">
                <a:latin typeface="Times New Roman" panose="02020603050405020304" pitchFamily="18" charset="0"/>
                <a:cs typeface="Times New Roman" panose="02020603050405020304" pitchFamily="18" charset="0"/>
              </a:rPr>
              <a:t>Sector Education and Training Authorities</a:t>
            </a:r>
          </a:p>
        </c:rich>
      </c:tx>
      <c:layout/>
      <c:spPr>
        <a:noFill/>
        <a:ln>
          <a:noFill/>
        </a:ln>
        <a:effectLst/>
      </c:spPr>
    </c:title>
    <c:plotArea>
      <c:layout>
        <c:manualLayout>
          <c:layoutTarget val="inner"/>
          <c:xMode val="edge"/>
          <c:yMode val="edge"/>
          <c:x val="9.5251169261737031E-2"/>
          <c:y val="0.1485042735042735"/>
          <c:w val="0.87028767785605743"/>
          <c:h val="0.76068376068376065"/>
        </c:manualLayout>
      </c:layout>
      <c:lineChart>
        <c:grouping val="standard"/>
        <c:ser>
          <c:idx val="0"/>
          <c:order val="0"/>
          <c:tx>
            <c:strRef>
              <c:f>Sheet1!$A$33</c:f>
              <c:strCache>
                <c:ptCount val="1"/>
                <c:pt idx="0">
                  <c:v>Sector education and training authorities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Sheet1!$B$26:$G$26</c:f>
              <c:strCache>
                <c:ptCount val="6"/>
                <c:pt idx="0">
                  <c:v>2014/15</c:v>
                </c:pt>
                <c:pt idx="1">
                  <c:v>2015/16</c:v>
                </c:pt>
                <c:pt idx="2">
                  <c:v>2016/17</c:v>
                </c:pt>
                <c:pt idx="3">
                  <c:v>2017/18</c:v>
                </c:pt>
                <c:pt idx="4">
                  <c:v>2018/19</c:v>
                </c:pt>
                <c:pt idx="5">
                  <c:v>2019/20</c:v>
                </c:pt>
              </c:strCache>
            </c:strRef>
          </c:cat>
          <c:val>
            <c:numRef>
              <c:f>Sheet1!$B$33:$G$33</c:f>
              <c:numCache>
                <c:formatCode>0%</c:formatCode>
                <c:ptCount val="6"/>
                <c:pt idx="0">
                  <c:v>8.4152904053403282E-2</c:v>
                </c:pt>
                <c:pt idx="1">
                  <c:v>4.7114687862170976E-2</c:v>
                </c:pt>
                <c:pt idx="2">
                  <c:v>-4.1190530571914789E-2</c:v>
                </c:pt>
                <c:pt idx="3">
                  <c:v>1.432754814945069E-2</c:v>
                </c:pt>
                <c:pt idx="4">
                  <c:v>1.9570840240235855E-2</c:v>
                </c:pt>
                <c:pt idx="5">
                  <c:v>2.3343210713765276E-2</c:v>
                </c:pt>
              </c:numCache>
            </c:numRef>
          </c:val>
          <c:extLst xmlns:c16r2="http://schemas.microsoft.com/office/drawing/2015/06/chart">
            <c:ext xmlns:c16="http://schemas.microsoft.com/office/drawing/2014/chart" uri="{C3380CC4-5D6E-409C-BE32-E72D297353CC}">
              <c16:uniqueId val="{00000001-D93A-4D03-BD9B-6CFCF43B8885}"/>
            </c:ext>
          </c:extLst>
        </c:ser>
        <c:dLbls>
          <c:showVal val="1"/>
        </c:dLbls>
        <c:marker val="1"/>
        <c:axId val="69204608"/>
        <c:axId val="72569216"/>
      </c:lineChart>
      <c:catAx>
        <c:axId val="69204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69216"/>
        <c:crosses val="autoZero"/>
        <c:auto val="1"/>
        <c:lblAlgn val="ctr"/>
        <c:lblOffset val="100"/>
      </c:catAx>
      <c:valAx>
        <c:axId val="7256921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460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plotArea>
      <c:layout/>
      <c:lineChart>
        <c:grouping val="standard"/>
        <c:ser>
          <c:idx val="0"/>
          <c:order val="0"/>
          <c:tx>
            <c:strRef>
              <c:f>Sheet1!$A$30</c:f>
              <c:strCache>
                <c:ptCount val="1"/>
                <c:pt idx="0">
                  <c:v>Technical and Vocational Education and Training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Sheet1!$B$26:$G$26</c:f>
              <c:strCache>
                <c:ptCount val="6"/>
                <c:pt idx="0">
                  <c:v>2014/15</c:v>
                </c:pt>
                <c:pt idx="1">
                  <c:v>2015/16</c:v>
                </c:pt>
                <c:pt idx="2">
                  <c:v>2016/17</c:v>
                </c:pt>
                <c:pt idx="3">
                  <c:v>2017/18</c:v>
                </c:pt>
                <c:pt idx="4">
                  <c:v>2018/19</c:v>
                </c:pt>
                <c:pt idx="5">
                  <c:v>2019/20</c:v>
                </c:pt>
              </c:strCache>
            </c:strRef>
          </c:cat>
          <c:val>
            <c:numRef>
              <c:f>Sheet1!$B$30:$G$30</c:f>
              <c:numCache>
                <c:formatCode>0%</c:formatCode>
                <c:ptCount val="6"/>
                <c:pt idx="0">
                  <c:v>1.5851682148843527E-2</c:v>
                </c:pt>
                <c:pt idx="1">
                  <c:v>1.56013681589163E-3</c:v>
                </c:pt>
                <c:pt idx="2">
                  <c:v>-9.5729162887476967E-3</c:v>
                </c:pt>
                <c:pt idx="3">
                  <c:v>3.1727407764548048E-3</c:v>
                </c:pt>
                <c:pt idx="4">
                  <c:v>2.3449641448874008E-2</c:v>
                </c:pt>
                <c:pt idx="5">
                  <c:v>1.2890662496111848E-2</c:v>
                </c:pt>
              </c:numCache>
            </c:numRef>
          </c:val>
          <c:extLst xmlns:c16r2="http://schemas.microsoft.com/office/drawing/2015/06/chart">
            <c:ext xmlns:c16="http://schemas.microsoft.com/office/drawing/2014/chart" uri="{C3380CC4-5D6E-409C-BE32-E72D297353CC}">
              <c16:uniqueId val="{00000001-5671-48FF-ADA0-B119548B3681}"/>
            </c:ext>
          </c:extLst>
        </c:ser>
        <c:dLbls>
          <c:showVal val="1"/>
        </c:dLbls>
        <c:marker val="1"/>
        <c:axId val="69194880"/>
        <c:axId val="69196416"/>
      </c:lineChart>
      <c:catAx>
        <c:axId val="691948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96416"/>
        <c:crosses val="autoZero"/>
        <c:auto val="1"/>
        <c:lblAlgn val="ctr"/>
        <c:lblOffset val="100"/>
      </c:catAx>
      <c:valAx>
        <c:axId val="6919641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948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plotArea>
      <c:layout/>
      <c:lineChart>
        <c:grouping val="standard"/>
        <c:ser>
          <c:idx val="0"/>
          <c:order val="0"/>
          <c:tx>
            <c:strRef>
              <c:f>Sheet1!$A$29</c:f>
              <c:strCache>
                <c:ptCount val="1"/>
                <c:pt idx="0">
                  <c:v>University Education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Sheet1!$B$26:$G$26</c:f>
              <c:strCache>
                <c:ptCount val="6"/>
                <c:pt idx="0">
                  <c:v>2014/15</c:v>
                </c:pt>
                <c:pt idx="1">
                  <c:v>2015/16</c:v>
                </c:pt>
                <c:pt idx="2">
                  <c:v>2016/17</c:v>
                </c:pt>
                <c:pt idx="3">
                  <c:v>2017/18</c:v>
                </c:pt>
                <c:pt idx="4">
                  <c:v>2018/19</c:v>
                </c:pt>
                <c:pt idx="5">
                  <c:v>2019/20</c:v>
                </c:pt>
              </c:strCache>
            </c:strRef>
          </c:cat>
          <c:val>
            <c:numRef>
              <c:f>Sheet1!$B$29:$G$29</c:f>
              <c:numCache>
                <c:formatCode>0%</c:formatCode>
                <c:ptCount val="6"/>
                <c:pt idx="0">
                  <c:v>2.0323823689005961E-2</c:v>
                </c:pt>
                <c:pt idx="1">
                  <c:v>3.1742875977176774E-2</c:v>
                </c:pt>
                <c:pt idx="2">
                  <c:v>0.12936740742105665</c:v>
                </c:pt>
                <c:pt idx="3">
                  <c:v>-1.0539606683112503E-5</c:v>
                </c:pt>
                <c:pt idx="4">
                  <c:v>0.11437630042409455</c:v>
                </c:pt>
                <c:pt idx="5">
                  <c:v>-4.7915816561925912E-4</c:v>
                </c:pt>
              </c:numCache>
            </c:numRef>
          </c:val>
          <c:extLst xmlns:c16r2="http://schemas.microsoft.com/office/drawing/2015/06/chart">
            <c:ext xmlns:c16="http://schemas.microsoft.com/office/drawing/2014/chart" uri="{C3380CC4-5D6E-409C-BE32-E72D297353CC}">
              <c16:uniqueId val="{00000001-FAA6-4133-8D44-D0FC3A5E7C65}"/>
            </c:ext>
          </c:extLst>
        </c:ser>
        <c:dLbls>
          <c:showVal val="1"/>
        </c:dLbls>
        <c:marker val="1"/>
        <c:axId val="69188992"/>
        <c:axId val="72840320"/>
      </c:lineChart>
      <c:catAx>
        <c:axId val="691889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40320"/>
        <c:crosses val="autoZero"/>
        <c:auto val="1"/>
        <c:lblAlgn val="ctr"/>
        <c:lblOffset val="100"/>
      </c:catAx>
      <c:valAx>
        <c:axId val="728403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889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plotArea>
      <c:layout>
        <c:manualLayout>
          <c:layoutTarget val="inner"/>
          <c:xMode val="edge"/>
          <c:yMode val="edge"/>
          <c:x val="0.10871466066741658"/>
          <c:y val="0.18708385958793644"/>
          <c:w val="0.87733552055993003"/>
          <c:h val="0.77736111111111117"/>
        </c:manualLayout>
      </c:layout>
      <c:lineChart>
        <c:grouping val="standard"/>
        <c:ser>
          <c:idx val="0"/>
          <c:order val="0"/>
          <c:tx>
            <c:strRef>
              <c:f>Sheet1!$A$32</c:f>
              <c:strCache>
                <c:ptCount val="1"/>
                <c:pt idx="0">
                  <c:v>Skills Development</c:v>
                </c:pt>
              </c:strCache>
            </c:strRef>
          </c:tx>
          <c:spPr>
            <a:ln w="28575"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Sheet1!$B$27:$G$27</c:f>
              <c:strCache>
                <c:ptCount val="6"/>
                <c:pt idx="0">
                  <c:v>2014/15</c:v>
                </c:pt>
                <c:pt idx="1">
                  <c:v>2015/16</c:v>
                </c:pt>
                <c:pt idx="2">
                  <c:v>2016/17</c:v>
                </c:pt>
                <c:pt idx="3">
                  <c:v>2017/18</c:v>
                </c:pt>
                <c:pt idx="4">
                  <c:v>2018/19</c:v>
                </c:pt>
                <c:pt idx="5">
                  <c:v>2019/20</c:v>
                </c:pt>
              </c:strCache>
            </c:strRef>
          </c:cat>
          <c:val>
            <c:numRef>
              <c:f>Sheet1!$B$32:$G$32</c:f>
              <c:numCache>
                <c:formatCode>0%</c:formatCode>
                <c:ptCount val="6"/>
                <c:pt idx="0">
                  <c:v>1.6342892892649542E-2</c:v>
                </c:pt>
                <c:pt idx="1">
                  <c:v>0.56983930348998113</c:v>
                </c:pt>
                <c:pt idx="2">
                  <c:v>-0.21321238096001294</c:v>
                </c:pt>
                <c:pt idx="3">
                  <c:v>0.26898188058561201</c:v>
                </c:pt>
                <c:pt idx="4">
                  <c:v>3.1169373939490361E-2</c:v>
                </c:pt>
                <c:pt idx="5">
                  <c:v>7.4345246037573779E-3</c:v>
                </c:pt>
              </c:numCache>
            </c:numRef>
          </c:val>
          <c:extLst xmlns:c16r2="http://schemas.microsoft.com/office/drawing/2015/06/chart">
            <c:ext xmlns:c16="http://schemas.microsoft.com/office/drawing/2014/chart" uri="{C3380CC4-5D6E-409C-BE32-E72D297353CC}">
              <c16:uniqueId val="{00000001-55F5-4FB4-873F-103CC3E2136D}"/>
            </c:ext>
          </c:extLst>
        </c:ser>
        <c:dLbls>
          <c:showVal val="1"/>
        </c:dLbls>
        <c:marker val="1"/>
        <c:axId val="68517888"/>
        <c:axId val="69100288"/>
      </c:lineChart>
      <c:catAx>
        <c:axId val="68517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00288"/>
        <c:crosses val="autoZero"/>
        <c:auto val="1"/>
        <c:lblAlgn val="ctr"/>
        <c:lblOffset val="100"/>
      </c:catAx>
      <c:valAx>
        <c:axId val="691002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1788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4.948093622672417E-2"/>
          <c:y val="2.6838805350130186E-2"/>
          <c:w val="0.95051906377327589"/>
          <c:h val="0.78939387169541564"/>
        </c:manualLayout>
      </c:layout>
      <c:barChart>
        <c:barDir val="col"/>
        <c:grouping val="clustered"/>
        <c:ser>
          <c:idx val="0"/>
          <c:order val="0"/>
          <c:tx>
            <c:strRef>
              <c:f>Entities!$B$9</c:f>
              <c:strCache>
                <c:ptCount val="1"/>
                <c:pt idx="0">
                  <c:v>2013/14</c:v>
                </c:pt>
              </c:strCache>
            </c:strRef>
          </c:tx>
          <c:spPr>
            <a:solidFill>
              <a:schemeClr val="accent1"/>
            </a:solidFill>
            <a:ln>
              <a:noFill/>
            </a:ln>
            <a:effectLst/>
          </c:spPr>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Entities!$B$10:$B$14</c:f>
              <c:numCache>
                <c:formatCode>0%</c:formatCode>
                <c:ptCount val="5"/>
                <c:pt idx="0">
                  <c:v>0.89633532822687112</c:v>
                </c:pt>
                <c:pt idx="1">
                  <c:v>4.2003669705635391E-2</c:v>
                </c:pt>
                <c:pt idx="2">
                  <c:v>4.9537416136556871E-2</c:v>
                </c:pt>
                <c:pt idx="3">
                  <c:v>2.4230726574841805E-3</c:v>
                </c:pt>
                <c:pt idx="4">
                  <c:v>9.7005132734524335E-3</c:v>
                </c:pt>
              </c:numCache>
            </c:numRef>
          </c:val>
          <c:extLst xmlns:c16r2="http://schemas.microsoft.com/office/drawing/2015/06/chart">
            <c:ext xmlns:c16="http://schemas.microsoft.com/office/drawing/2014/chart" uri="{C3380CC4-5D6E-409C-BE32-E72D297353CC}">
              <c16:uniqueId val="{00000000-446B-4ACB-AE62-878350CD9CBB}"/>
            </c:ext>
          </c:extLst>
        </c:ser>
        <c:ser>
          <c:idx val="1"/>
          <c:order val="1"/>
          <c:tx>
            <c:strRef>
              <c:f>Entities!$C$9</c:f>
              <c:strCache>
                <c:ptCount val="1"/>
                <c:pt idx="0">
                  <c:v>2014/15</c:v>
                </c:pt>
              </c:strCache>
            </c:strRef>
          </c:tx>
          <c:spPr>
            <a:solidFill>
              <a:schemeClr val="accent2"/>
            </a:solidFill>
            <a:ln>
              <a:noFill/>
            </a:ln>
            <a:effectLst/>
          </c:spPr>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Entities!$C$10:$C$14</c:f>
              <c:numCache>
                <c:formatCode>0%</c:formatCode>
                <c:ptCount val="5"/>
                <c:pt idx="0">
                  <c:v>0.89468164785519799</c:v>
                </c:pt>
                <c:pt idx="1">
                  <c:v>4.0309345830750784E-2</c:v>
                </c:pt>
                <c:pt idx="2">
                  <c:v>5.1941635912247645E-2</c:v>
                </c:pt>
                <c:pt idx="3">
                  <c:v>2.6135118506020781E-3</c:v>
                </c:pt>
                <c:pt idx="4">
                  <c:v>1.0453858551201525E-2</c:v>
                </c:pt>
              </c:numCache>
            </c:numRef>
          </c:val>
          <c:extLst xmlns:c16r2="http://schemas.microsoft.com/office/drawing/2015/06/chart">
            <c:ext xmlns:c16="http://schemas.microsoft.com/office/drawing/2014/chart" uri="{C3380CC4-5D6E-409C-BE32-E72D297353CC}">
              <c16:uniqueId val="{00000001-446B-4ACB-AE62-878350CD9CBB}"/>
            </c:ext>
          </c:extLst>
        </c:ser>
        <c:ser>
          <c:idx val="2"/>
          <c:order val="2"/>
          <c:tx>
            <c:strRef>
              <c:f>Entities!$D$9</c:f>
              <c:strCache>
                <c:ptCount val="1"/>
                <c:pt idx="0">
                  <c:v>2015/16</c:v>
                </c:pt>
              </c:strCache>
            </c:strRef>
          </c:tx>
          <c:spPr>
            <a:solidFill>
              <a:schemeClr val="accent3"/>
            </a:solidFill>
            <a:ln>
              <a:noFill/>
            </a:ln>
            <a:effectLst/>
          </c:spPr>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Entities!$D$10:$D$14</c:f>
              <c:numCache>
                <c:formatCode>0%</c:formatCode>
                <c:ptCount val="5"/>
                <c:pt idx="0">
                  <c:v>0.89950013450516808</c:v>
                </c:pt>
                <c:pt idx="1">
                  <c:v>3.7047007105721078E-2</c:v>
                </c:pt>
                <c:pt idx="2">
                  <c:v>4.9697027562849869E-2</c:v>
                </c:pt>
                <c:pt idx="3">
                  <c:v>2.7504582433153118E-3</c:v>
                </c:pt>
                <c:pt idx="4">
                  <c:v>1.1005372582945762E-2</c:v>
                </c:pt>
              </c:numCache>
            </c:numRef>
          </c:val>
          <c:extLst xmlns:c16r2="http://schemas.microsoft.com/office/drawing/2015/06/chart">
            <c:ext xmlns:c16="http://schemas.microsoft.com/office/drawing/2014/chart" uri="{C3380CC4-5D6E-409C-BE32-E72D297353CC}">
              <c16:uniqueId val="{00000002-446B-4ACB-AE62-878350CD9CBB}"/>
            </c:ext>
          </c:extLst>
        </c:ser>
        <c:ser>
          <c:idx val="3"/>
          <c:order val="3"/>
          <c:tx>
            <c:strRef>
              <c:f>Entities!$E$9</c:f>
              <c:strCache>
                <c:ptCount val="1"/>
                <c:pt idx="0">
                  <c:v>2016/17</c:v>
                </c:pt>
              </c:strCache>
            </c:strRef>
          </c:tx>
          <c:spPr>
            <a:solidFill>
              <a:schemeClr val="accent4"/>
            </a:solidFill>
            <a:ln>
              <a:noFill/>
            </a:ln>
            <a:effectLst/>
          </c:spPr>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Entities!$E$10:$E$14</c:f>
              <c:numCache>
                <c:formatCode>0%</c:formatCode>
                <c:ptCount val="5"/>
                <c:pt idx="0">
                  <c:v>0.9020783368464691</c:v>
                </c:pt>
                <c:pt idx="1">
                  <c:v>3.5377417611018182E-2</c:v>
                </c:pt>
                <c:pt idx="2">
                  <c:v>4.917900153877245E-2</c:v>
                </c:pt>
                <c:pt idx="3">
                  <c:v>2.6724091582287159E-3</c:v>
                </c:pt>
                <c:pt idx="4">
                  <c:v>1.0692834845511642E-2</c:v>
                </c:pt>
              </c:numCache>
            </c:numRef>
          </c:val>
          <c:extLst xmlns:c16r2="http://schemas.microsoft.com/office/drawing/2015/06/chart">
            <c:ext xmlns:c16="http://schemas.microsoft.com/office/drawing/2014/chart" uri="{C3380CC4-5D6E-409C-BE32-E72D297353CC}">
              <c16:uniqueId val="{00000003-446B-4ACB-AE62-878350CD9CBB}"/>
            </c:ext>
          </c:extLst>
        </c:ser>
        <c:ser>
          <c:idx val="4"/>
          <c:order val="4"/>
          <c:tx>
            <c:strRef>
              <c:f>Entities!$F$9</c:f>
              <c:strCache>
                <c:ptCount val="1"/>
                <c:pt idx="0">
                  <c:v>2017/18</c:v>
                </c:pt>
              </c:strCache>
            </c:strRef>
          </c:tx>
          <c:spPr>
            <a:solidFill>
              <a:schemeClr val="accent5"/>
            </a:solidFill>
            <a:ln>
              <a:noFill/>
            </a:ln>
            <a:effectLst/>
          </c:spPr>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Entities!$F$10:$F$14</c:f>
              <c:numCache>
                <c:formatCode>0%</c:formatCode>
                <c:ptCount val="5"/>
                <c:pt idx="0">
                  <c:v>0.89429086809505454</c:v>
                </c:pt>
                <c:pt idx="1">
                  <c:v>3.9129387659049795E-2</c:v>
                </c:pt>
                <c:pt idx="2">
                  <c:v>5.299842394733021E-2</c:v>
                </c:pt>
                <c:pt idx="3">
                  <c:v>2.7162638964903542E-3</c:v>
                </c:pt>
                <c:pt idx="4">
                  <c:v>1.0865056402075121E-2</c:v>
                </c:pt>
              </c:numCache>
            </c:numRef>
          </c:val>
          <c:extLst xmlns:c16r2="http://schemas.microsoft.com/office/drawing/2015/06/chart">
            <c:ext xmlns:c16="http://schemas.microsoft.com/office/drawing/2014/chart" uri="{C3380CC4-5D6E-409C-BE32-E72D297353CC}">
              <c16:uniqueId val="{00000004-446B-4ACB-AE62-878350CD9CBB}"/>
            </c:ext>
          </c:extLst>
        </c:ser>
        <c:ser>
          <c:idx val="5"/>
          <c:order val="5"/>
          <c:tx>
            <c:strRef>
              <c:f>Entities!$G$9</c:f>
              <c:strCache>
                <c:ptCount val="1"/>
                <c:pt idx="0">
                  <c:v>2018/19</c:v>
                </c:pt>
              </c:strCache>
            </c:strRef>
          </c:tx>
          <c:spPr>
            <a:solidFill>
              <a:schemeClr val="accent6"/>
            </a:solidFill>
            <a:ln>
              <a:noFill/>
            </a:ln>
            <a:effectLst/>
          </c:spPr>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Entities!$G$10:$G$14</c:f>
              <c:numCache>
                <c:formatCode>0%</c:formatCode>
                <c:ptCount val="5"/>
                <c:pt idx="0">
                  <c:v>0.89404111634132444</c:v>
                </c:pt>
                <c:pt idx="1">
                  <c:v>3.9118559490891734E-2</c:v>
                </c:pt>
                <c:pt idx="2">
                  <c:v>5.2983990122433808E-2</c:v>
                </c:pt>
                <c:pt idx="3">
                  <c:v>2.7712661921432012E-3</c:v>
                </c:pt>
                <c:pt idx="4">
                  <c:v>1.1085067853206986E-2</c:v>
                </c:pt>
              </c:numCache>
            </c:numRef>
          </c:val>
          <c:extLst xmlns:c16r2="http://schemas.microsoft.com/office/drawing/2015/06/chart">
            <c:ext xmlns:c16="http://schemas.microsoft.com/office/drawing/2014/chart" uri="{C3380CC4-5D6E-409C-BE32-E72D297353CC}">
              <c16:uniqueId val="{00000005-446B-4ACB-AE62-878350CD9CBB}"/>
            </c:ext>
          </c:extLst>
        </c:ser>
        <c:ser>
          <c:idx val="6"/>
          <c:order val="6"/>
          <c:tx>
            <c:strRef>
              <c:f>Entities!$H$9</c:f>
              <c:strCache>
                <c:ptCount val="1"/>
                <c:pt idx="0">
                  <c:v>2019/20</c:v>
                </c:pt>
              </c:strCache>
            </c:strRef>
          </c:tx>
          <c:spPr>
            <a:solidFill>
              <a:schemeClr val="accent1">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Entities!$A$10:$A$14</c:f>
              <c:strCache>
                <c:ptCount val="5"/>
                <c:pt idx="0">
                  <c:v>National Student Financial Aid Scheme</c:v>
                </c:pt>
                <c:pt idx="1">
                  <c:v>Council on Higher Education</c:v>
                </c:pt>
                <c:pt idx="2">
                  <c:v>South African Qualifications Authority</c:v>
                </c:pt>
                <c:pt idx="3">
                  <c:v>National Skills Fund</c:v>
                </c:pt>
                <c:pt idx="4">
                  <c:v>Sector education and training authorities</c:v>
                </c:pt>
              </c:strCache>
            </c:strRef>
          </c:cat>
          <c:val>
            <c:numRef>
              <c:f>Entities!$H$10:$H$14</c:f>
              <c:numCache>
                <c:formatCode>0%</c:formatCode>
                <c:ptCount val="5"/>
                <c:pt idx="0">
                  <c:v>0.89372754500609686</c:v>
                </c:pt>
                <c:pt idx="1">
                  <c:v>3.9105065080269487E-2</c:v>
                </c:pt>
                <c:pt idx="2">
                  <c:v>5.296572574856169E-2</c:v>
                </c:pt>
                <c:pt idx="3">
                  <c:v>2.8403323950096037E-3</c:v>
                </c:pt>
                <c:pt idx="4">
                  <c:v>1.1361331770062223E-2</c:v>
                </c:pt>
              </c:numCache>
            </c:numRef>
          </c:val>
          <c:extLst xmlns:c16r2="http://schemas.microsoft.com/office/drawing/2015/06/chart">
            <c:ext xmlns:c16="http://schemas.microsoft.com/office/drawing/2014/chart" uri="{C3380CC4-5D6E-409C-BE32-E72D297353CC}">
              <c16:uniqueId val="{00000006-446B-4ACB-AE62-878350CD9CBB}"/>
            </c:ext>
          </c:extLst>
        </c:ser>
        <c:dLbls/>
        <c:gapWidth val="219"/>
        <c:overlap val="-27"/>
        <c:axId val="96908800"/>
        <c:axId val="96910336"/>
      </c:barChart>
      <c:catAx>
        <c:axId val="96908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10336"/>
        <c:crosses val="autoZero"/>
        <c:auto val="1"/>
        <c:lblAlgn val="ctr"/>
        <c:lblOffset val="100"/>
      </c:catAx>
      <c:valAx>
        <c:axId val="9691033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088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style val="5"/>
  <c:chart>
    <c:autoTitleDeleted val="1"/>
    <c:plotArea>
      <c:layout/>
      <c:lineChart>
        <c:grouping val="standard"/>
        <c:ser>
          <c:idx val="0"/>
          <c:order val="0"/>
          <c:tx>
            <c:strRef>
              <c:f>'NSFAS transfers'!$A$14</c:f>
              <c:strCache>
                <c:ptCount val="1"/>
                <c:pt idx="0">
                  <c:v>NSFAS (Real Year on Year Growth)</c:v>
                </c:pt>
              </c:strCache>
            </c:strRef>
          </c:tx>
          <c:spPr>
            <a:ln w="28575" cap="rnd">
              <a:solidFill>
                <a:schemeClr val="accent3"/>
              </a:solidFill>
              <a:round/>
            </a:ln>
            <a:effectLst/>
          </c:spPr>
          <c:marker>
            <c:symbol val="none"/>
          </c:marker>
          <c:dLbls>
            <c:dLbl>
              <c:idx val="1"/>
              <c:layout>
                <c:manualLayout>
                  <c:x val="-2.6925148088314546E-2"/>
                  <c:y val="-4.6296296296296301E-2"/>
                </c:manualLayout>
              </c:layout>
              <c:showVal val="1"/>
              <c:extLst xmlns:c16r2="http://schemas.microsoft.com/office/drawing/2015/06/chart">
                <c:ext xmlns:c16="http://schemas.microsoft.com/office/drawing/2014/chart" uri="{C3380CC4-5D6E-409C-BE32-E72D297353CC}">
                  <c16:uniqueId val="{00000000-1343-463C-9FE6-FB2FA3C3E079}"/>
                </c:ext>
                <c:ext xmlns:c15="http://schemas.microsoft.com/office/drawing/2012/chart" uri="{CE6537A1-D6FC-4f65-9D91-7224C49458BB}"/>
              </c:extLst>
            </c:dLbl>
            <c:dLbl>
              <c:idx val="2"/>
              <c:layout>
                <c:manualLayout>
                  <c:x val="2.6925148088314003E-3"/>
                  <c:y val="-4.6296114027413342E-2"/>
                </c:manualLayout>
              </c:layout>
              <c:showVal val="1"/>
              <c:extLst xmlns:c16r2="http://schemas.microsoft.com/office/drawing/2015/06/chart">
                <c:ext xmlns:c16="http://schemas.microsoft.com/office/drawing/2014/chart" uri="{C3380CC4-5D6E-409C-BE32-E72D297353CC}">
                  <c16:uniqueId val="{00000001-1343-463C-9FE6-FB2FA3C3E079}"/>
                </c:ext>
                <c:ext xmlns:c15="http://schemas.microsoft.com/office/drawing/2012/chart" uri="{CE6537A1-D6FC-4f65-9D91-7224C49458BB}">
                  <c15:layout>
                    <c:manualLayout>
                      <c:w val="6.4149059315889226E-2"/>
                      <c:h val="0.11104184893554971"/>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'NSFAS transfers'!$B$13:$H$13</c:f>
              <c:strCache>
                <c:ptCount val="7"/>
                <c:pt idx="0">
                  <c:v>2013/14</c:v>
                </c:pt>
                <c:pt idx="1">
                  <c:v>2014/15</c:v>
                </c:pt>
                <c:pt idx="2">
                  <c:v>2015/16</c:v>
                </c:pt>
                <c:pt idx="3">
                  <c:v>2016/17</c:v>
                </c:pt>
                <c:pt idx="4">
                  <c:v>2017/18</c:v>
                </c:pt>
                <c:pt idx="5">
                  <c:v>2018/19</c:v>
                </c:pt>
                <c:pt idx="6">
                  <c:v>2019/20</c:v>
                </c:pt>
              </c:strCache>
            </c:strRef>
          </c:cat>
          <c:val>
            <c:numRef>
              <c:f>'NSFAS transfers'!$B$14:$H$14</c:f>
              <c:numCache>
                <c:formatCode>0.0%</c:formatCode>
                <c:ptCount val="7"/>
                <c:pt idx="1">
                  <c:v>7.9879495685206709E-3</c:v>
                </c:pt>
                <c:pt idx="2">
                  <c:v>4.2566265219770036E-3</c:v>
                </c:pt>
                <c:pt idx="3">
                  <c:v>0.6604350924633845</c:v>
                </c:pt>
                <c:pt idx="4">
                  <c:v>-0.16086996195868905</c:v>
                </c:pt>
                <c:pt idx="5">
                  <c:v>0.22310908030285417</c:v>
                </c:pt>
                <c:pt idx="6">
                  <c:v>2.5289154402612377E-3</c:v>
                </c:pt>
              </c:numCache>
            </c:numRef>
          </c:val>
          <c:extLst xmlns:c16r2="http://schemas.microsoft.com/office/drawing/2015/06/chart">
            <c:ext xmlns:c16="http://schemas.microsoft.com/office/drawing/2014/chart" uri="{C3380CC4-5D6E-409C-BE32-E72D297353CC}">
              <c16:uniqueId val="{00000002-1343-463C-9FE6-FB2FA3C3E079}"/>
            </c:ext>
          </c:extLst>
        </c:ser>
        <c:dLbls/>
        <c:marker val="1"/>
        <c:axId val="97981568"/>
        <c:axId val="97983104"/>
      </c:lineChart>
      <c:catAx>
        <c:axId val="979815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7983104"/>
        <c:crosses val="autoZero"/>
        <c:auto val="1"/>
        <c:lblAlgn val="ctr"/>
        <c:lblOffset val="100"/>
      </c:catAx>
      <c:valAx>
        <c:axId val="979831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7981568"/>
        <c:crosses val="autoZero"/>
        <c:crossBetween val="between"/>
      </c:valAx>
      <c:spPr>
        <a:noFill/>
        <a:ln>
          <a:noFill/>
        </a:ln>
        <a:effectLst/>
      </c:spPr>
    </c:plotArea>
    <c:plotVisOnly val="1"/>
    <c:dispBlanksAs val="gap"/>
  </c:chart>
  <c:spPr>
    <a:noFill/>
    <a:ln>
      <a:noFill/>
    </a:ln>
    <a:effectLst/>
  </c:spPr>
  <c:txPr>
    <a:bodyPr/>
    <a:lstStyle/>
    <a:p>
      <a:pPr>
        <a:defRPr b="0" i="0">
          <a:latin typeface="Times New Roman" panose="02020603050405020304" pitchFamily="18" charset="0"/>
          <a:cs typeface="Times New Roman" panose="02020603050405020304" pitchFamily="18"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sz="1200" b="1" dirty="0"/>
              <a:t>Amount of funds recovered from NSFAS debtors per year (R million)</a:t>
            </a:r>
          </a:p>
        </c:rich>
      </c:tx>
      <c:layout>
        <c:manualLayout>
          <c:xMode val="edge"/>
          <c:yMode val="edge"/>
          <c:x val="0.1068326966938314"/>
          <c:y val="1.4697441025071287E-2"/>
        </c:manualLayout>
      </c:layout>
      <c:spPr>
        <a:noFill/>
        <a:ln>
          <a:noFill/>
        </a:ln>
        <a:effectLst/>
      </c:spPr>
    </c:title>
    <c:plotArea>
      <c:layout/>
      <c:lineChart>
        <c:grouping val="standard"/>
        <c:ser>
          <c:idx val="0"/>
          <c:order val="0"/>
          <c:tx>
            <c:strRef>
              <c:f>'NSFAS-performance indicators'!$A$3</c:f>
              <c:strCache>
                <c:ptCount val="1"/>
                <c:pt idx="0">
                  <c:v>Amount of funds recovered from NSFAS debtors per year (R million)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'NSFAS-performance indicators'!$B$2:$M$2</c:f>
              <c:strCache>
                <c:ptCount val="9"/>
                <c:pt idx="0">
                  <c:v>2008/09</c:v>
                </c:pt>
                <c:pt idx="1">
                  <c:v>2009/10</c:v>
                </c:pt>
                <c:pt idx="2">
                  <c:v>2010/11</c:v>
                </c:pt>
                <c:pt idx="3">
                  <c:v>2011/12</c:v>
                </c:pt>
                <c:pt idx="4">
                  <c:v>2012/13</c:v>
                </c:pt>
                <c:pt idx="5">
                  <c:v>2013/14</c:v>
                </c:pt>
                <c:pt idx="6">
                  <c:v>2014/15</c:v>
                </c:pt>
                <c:pt idx="7">
                  <c:v>2015/16</c:v>
                </c:pt>
                <c:pt idx="8">
                  <c:v>2016/17</c:v>
                </c:pt>
              </c:strCache>
            </c:strRef>
          </c:cat>
          <c:val>
            <c:numRef>
              <c:f>'NSFAS-performance indicators'!$B$3:$M$3</c:f>
              <c:numCache>
                <c:formatCode>General</c:formatCode>
                <c:ptCount val="9"/>
                <c:pt idx="0">
                  <c:v>556</c:v>
                </c:pt>
                <c:pt idx="1">
                  <c:v>636</c:v>
                </c:pt>
                <c:pt idx="2">
                  <c:v>542</c:v>
                </c:pt>
                <c:pt idx="3">
                  <c:v>539</c:v>
                </c:pt>
                <c:pt idx="4">
                  <c:v>423</c:v>
                </c:pt>
                <c:pt idx="5">
                  <c:v>339</c:v>
                </c:pt>
                <c:pt idx="6">
                  <c:v>248</c:v>
                </c:pt>
                <c:pt idx="7">
                  <c:v>227</c:v>
                </c:pt>
                <c:pt idx="8">
                  <c:v>285</c:v>
                </c:pt>
              </c:numCache>
            </c:numRef>
          </c:val>
          <c:extLst xmlns:c16r2="http://schemas.microsoft.com/office/drawing/2015/06/chart">
            <c:ext xmlns:c16="http://schemas.microsoft.com/office/drawing/2014/chart" uri="{C3380CC4-5D6E-409C-BE32-E72D297353CC}">
              <c16:uniqueId val="{00000001-AD08-41A9-9CE0-BE29D3F4740C}"/>
            </c:ext>
          </c:extLst>
        </c:ser>
        <c:dLbls>
          <c:showVal val="1"/>
        </c:dLbls>
        <c:marker val="1"/>
        <c:axId val="98274688"/>
        <c:axId val="98292864"/>
      </c:lineChart>
      <c:catAx>
        <c:axId val="982746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8292864"/>
        <c:crosses val="autoZero"/>
        <c:auto val="1"/>
        <c:lblAlgn val="ctr"/>
        <c:lblOffset val="100"/>
      </c:catAx>
      <c:valAx>
        <c:axId val="982928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8274688"/>
        <c:crosses val="autoZero"/>
        <c:crossBetween val="between"/>
      </c:valAx>
      <c:spPr>
        <a:noFill/>
        <a:ln>
          <a:noFill/>
        </a:ln>
        <a:effectLst/>
      </c:spPr>
    </c:plotArea>
    <c:plotVisOnly val="1"/>
    <c:dispBlanksAs val="gap"/>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dirty="0"/>
              <a:t>Number of students assisted in Higher Education Institutions and TVET Colleges</a:t>
            </a:r>
          </a:p>
        </c:rich>
      </c:tx>
      <c:layout/>
      <c:spPr>
        <a:noFill/>
        <a:ln>
          <a:noFill/>
        </a:ln>
        <a:effectLst/>
      </c:spPr>
    </c:title>
    <c:plotArea>
      <c:layout/>
      <c:barChart>
        <c:barDir val="col"/>
        <c:grouping val="clustered"/>
        <c:ser>
          <c:idx val="0"/>
          <c:order val="0"/>
          <c:tx>
            <c:strRef>
              <c:f>'NSFAS-performance indicators'!$A$17</c:f>
              <c:strCache>
                <c:ptCount val="1"/>
                <c:pt idx="0">
                  <c:v>Number of students assisted in higher education institutions per year</c:v>
                </c:pt>
              </c:strCache>
            </c:strRef>
          </c:tx>
          <c:spPr>
            <a:solidFill>
              <a:schemeClr val="accent1"/>
            </a:solidFill>
            <a:ln>
              <a:noFill/>
            </a:ln>
            <a:effectLst/>
          </c:spPr>
          <c:cat>
            <c:strRef>
              <c:f>'NSFAS-performance indicators'!$B$16:$M$16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'NSFAS-performance indicators'!$B$17:$M$17</c:f>
              <c:numCache>
                <c:formatCode>General</c:formatCode>
                <c:ptCount val="12"/>
                <c:pt idx="0">
                  <c:v>118160</c:v>
                </c:pt>
                <c:pt idx="1">
                  <c:v>135586</c:v>
                </c:pt>
                <c:pt idx="2">
                  <c:v>148387</c:v>
                </c:pt>
                <c:pt idx="3">
                  <c:v>216874</c:v>
                </c:pt>
                <c:pt idx="4">
                  <c:v>194504</c:v>
                </c:pt>
                <c:pt idx="5">
                  <c:v>194923</c:v>
                </c:pt>
                <c:pt idx="6">
                  <c:v>186150</c:v>
                </c:pt>
                <c:pt idx="7">
                  <c:v>178961</c:v>
                </c:pt>
                <c:pt idx="8">
                  <c:v>205000</c:v>
                </c:pt>
                <c:pt idx="9">
                  <c:v>205000</c:v>
                </c:pt>
                <c:pt idx="10">
                  <c:v>205000</c:v>
                </c:pt>
                <c:pt idx="11">
                  <c:v>205000</c:v>
                </c:pt>
              </c:numCache>
            </c:numRef>
          </c:val>
          <c:extLst xmlns:c16r2="http://schemas.microsoft.com/office/drawing/2015/06/chart">
            <c:ext xmlns:c16="http://schemas.microsoft.com/office/drawing/2014/chart" uri="{C3380CC4-5D6E-409C-BE32-E72D297353CC}">
              <c16:uniqueId val="{00000000-98B3-4D7C-AFC5-0936334A1C42}"/>
            </c:ext>
          </c:extLst>
        </c:ser>
        <c:ser>
          <c:idx val="1"/>
          <c:order val="1"/>
          <c:tx>
            <c:strRef>
              <c:f>'NSFAS-performance indicators'!$A$18</c:f>
              <c:strCache>
                <c:ptCount val="1"/>
                <c:pt idx="0">
                  <c:v>Number of students assisted in TVET colleges per year</c:v>
                </c:pt>
              </c:strCache>
            </c:strRef>
          </c:tx>
          <c:spPr>
            <a:solidFill>
              <a:schemeClr val="accent2"/>
            </a:solidFill>
            <a:ln>
              <a:noFill/>
            </a:ln>
            <a:effectLst/>
          </c:spPr>
          <c:cat>
            <c:strRef>
              <c:f>'NSFAS-performance indicators'!$B$16:$M$16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'NSFAS-performance indicators'!$B$18:$M$18</c:f>
              <c:numCache>
                <c:formatCode>General</c:formatCode>
                <c:ptCount val="12"/>
                <c:pt idx="0">
                  <c:v>35352</c:v>
                </c:pt>
                <c:pt idx="1">
                  <c:v>55173</c:v>
                </c:pt>
                <c:pt idx="2">
                  <c:v>61703</c:v>
                </c:pt>
                <c:pt idx="3">
                  <c:v>114968</c:v>
                </c:pt>
                <c:pt idx="4">
                  <c:v>188182</c:v>
                </c:pt>
                <c:pt idx="5">
                  <c:v>220978</c:v>
                </c:pt>
                <c:pt idx="6">
                  <c:v>228642</c:v>
                </c:pt>
                <c:pt idx="7">
                  <c:v>235988</c:v>
                </c:pt>
                <c:pt idx="8">
                  <c:v>200000</c:v>
                </c:pt>
                <c:pt idx="9">
                  <c:v>200000</c:v>
                </c:pt>
                <c:pt idx="10">
                  <c:v>200000</c:v>
                </c:pt>
                <c:pt idx="11">
                  <c:v>200000</c:v>
                </c:pt>
              </c:numCache>
            </c:numRef>
          </c:val>
          <c:extLst xmlns:c16r2="http://schemas.microsoft.com/office/drawing/2015/06/chart">
            <c:ext xmlns:c16="http://schemas.microsoft.com/office/drawing/2014/chart" uri="{C3380CC4-5D6E-409C-BE32-E72D297353CC}">
              <c16:uniqueId val="{00000001-98B3-4D7C-AFC5-0936334A1C42}"/>
            </c:ext>
          </c:extLst>
        </c:ser>
        <c:dLbls/>
        <c:gapWidth val="219"/>
        <c:overlap val="-27"/>
        <c:axId val="98458240"/>
        <c:axId val="98480512"/>
      </c:barChart>
      <c:catAx>
        <c:axId val="984582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8480512"/>
        <c:crosses val="autoZero"/>
        <c:auto val="1"/>
        <c:lblAlgn val="ctr"/>
        <c:lblOffset val="100"/>
      </c:catAx>
      <c:valAx>
        <c:axId val="984805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84582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solidFill>
      <a:schemeClr val="bg1"/>
    </a:solidFill>
    <a:ln>
      <a:noFill/>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70471" cy="498368"/>
          </a:xfrm>
          <a:prstGeom prst="rect">
            <a:avLst/>
          </a:prstGeom>
          <a:noFill/>
          <a:ln w="9525">
            <a:noFill/>
            <a:miter lim="800000"/>
            <a:headEnd/>
            <a:tailEnd/>
          </a:ln>
        </p:spPr>
        <p:txBody>
          <a:bodyPr vert="horz" wrap="square" lIns="92569" tIns="46284" rIns="92569" bIns="46284" numCol="1" anchor="t" anchorCtr="0" compatLnSpc="1">
            <a:prstTxWarp prst="textNoShape">
              <a:avLst/>
            </a:prstTxWarp>
          </a:bodyPr>
          <a:lstStyle>
            <a:lvl1pPr defTabSz="926434">
              <a:defRPr sz="1300">
                <a:latin typeface="Calibri" pitchFamily="34" charset="0"/>
              </a:defRPr>
            </a:lvl1pPr>
          </a:lstStyle>
          <a:p>
            <a:pPr>
              <a:defRPr/>
            </a:pPr>
            <a:endParaRPr lang="en-ZA"/>
          </a:p>
        </p:txBody>
      </p:sp>
      <p:sp>
        <p:nvSpPr>
          <p:cNvPr id="3" name="Date Placeholder 2"/>
          <p:cNvSpPr>
            <a:spLocks noGrp="1"/>
          </p:cNvSpPr>
          <p:nvPr>
            <p:ph type="dt" sz="quarter" idx="1"/>
          </p:nvPr>
        </p:nvSpPr>
        <p:spPr bwMode="auto">
          <a:xfrm>
            <a:off x="3885995" y="1"/>
            <a:ext cx="2970471" cy="498368"/>
          </a:xfrm>
          <a:prstGeom prst="rect">
            <a:avLst/>
          </a:prstGeom>
          <a:noFill/>
          <a:ln w="9525">
            <a:noFill/>
            <a:miter lim="800000"/>
            <a:headEnd/>
            <a:tailEnd/>
          </a:ln>
        </p:spPr>
        <p:txBody>
          <a:bodyPr vert="horz" wrap="square" lIns="92569" tIns="46284" rIns="92569" bIns="46284" numCol="1" anchor="t" anchorCtr="0" compatLnSpc="1">
            <a:prstTxWarp prst="textNoShape">
              <a:avLst/>
            </a:prstTxWarp>
          </a:bodyPr>
          <a:lstStyle>
            <a:lvl1pPr algn="r" defTabSz="926434">
              <a:defRPr sz="1300">
                <a:latin typeface="Calibri" pitchFamily="34" charset="0"/>
              </a:defRPr>
            </a:lvl1pPr>
          </a:lstStyle>
          <a:p>
            <a:pPr>
              <a:defRPr/>
            </a:pPr>
            <a:fld id="{06BEFFA2-CC14-4FDE-A445-50A6B94DBAB3}" type="datetimeFigureOut">
              <a:rPr lang="en-ZA"/>
              <a:pPr>
                <a:defRPr/>
              </a:pPr>
              <a:t>2017/05/05</a:t>
            </a:fld>
            <a:endParaRPr lang="en-ZA"/>
          </a:p>
        </p:txBody>
      </p:sp>
      <p:sp>
        <p:nvSpPr>
          <p:cNvPr id="4" name="Footer Placeholder 3"/>
          <p:cNvSpPr>
            <a:spLocks noGrp="1"/>
          </p:cNvSpPr>
          <p:nvPr>
            <p:ph type="ftr" sz="quarter" idx="2"/>
          </p:nvPr>
        </p:nvSpPr>
        <p:spPr bwMode="auto">
          <a:xfrm>
            <a:off x="0" y="9447365"/>
            <a:ext cx="2970471" cy="498367"/>
          </a:xfrm>
          <a:prstGeom prst="rect">
            <a:avLst/>
          </a:prstGeom>
          <a:noFill/>
          <a:ln w="9525">
            <a:noFill/>
            <a:miter lim="800000"/>
            <a:headEnd/>
            <a:tailEnd/>
          </a:ln>
        </p:spPr>
        <p:txBody>
          <a:bodyPr vert="horz" wrap="square" lIns="92569" tIns="46284" rIns="92569" bIns="46284" numCol="1" anchor="b" anchorCtr="0" compatLnSpc="1">
            <a:prstTxWarp prst="textNoShape">
              <a:avLst/>
            </a:prstTxWarp>
          </a:bodyPr>
          <a:lstStyle>
            <a:lvl1pPr defTabSz="926434">
              <a:defRPr sz="1300">
                <a:latin typeface="Calibri" pitchFamily="34" charset="0"/>
              </a:defRPr>
            </a:lvl1pPr>
          </a:lstStyle>
          <a:p>
            <a:pPr>
              <a:defRPr/>
            </a:pPr>
            <a:endParaRPr lang="en-ZA"/>
          </a:p>
        </p:txBody>
      </p:sp>
      <p:sp>
        <p:nvSpPr>
          <p:cNvPr id="5" name="Slide Number Placeholder 4"/>
          <p:cNvSpPr>
            <a:spLocks noGrp="1"/>
          </p:cNvSpPr>
          <p:nvPr>
            <p:ph type="sldNum" sz="quarter" idx="3"/>
          </p:nvPr>
        </p:nvSpPr>
        <p:spPr bwMode="auto">
          <a:xfrm>
            <a:off x="3885995" y="9447365"/>
            <a:ext cx="2970471" cy="498367"/>
          </a:xfrm>
          <a:prstGeom prst="rect">
            <a:avLst/>
          </a:prstGeom>
          <a:noFill/>
          <a:ln w="9525">
            <a:noFill/>
            <a:miter lim="800000"/>
            <a:headEnd/>
            <a:tailEnd/>
          </a:ln>
        </p:spPr>
        <p:txBody>
          <a:bodyPr vert="horz" wrap="square" lIns="92569" tIns="46284" rIns="92569" bIns="46284" numCol="1" anchor="b" anchorCtr="0" compatLnSpc="1">
            <a:prstTxWarp prst="textNoShape">
              <a:avLst/>
            </a:prstTxWarp>
          </a:bodyPr>
          <a:lstStyle>
            <a:lvl1pPr algn="r" defTabSz="926434">
              <a:defRPr sz="1300">
                <a:latin typeface="Calibri" pitchFamily="34" charset="0"/>
              </a:defRPr>
            </a:lvl1pPr>
          </a:lstStyle>
          <a:p>
            <a:pPr>
              <a:defRPr/>
            </a:pPr>
            <a:fld id="{16B8D383-57A9-4777-A67E-11AD701ABB2F}" type="slidenum">
              <a:rPr lang="en-ZA"/>
              <a:pPr>
                <a:defRPr/>
              </a:pPr>
              <a:t>‹#›</a:t>
            </a:fld>
            <a:endParaRPr lang="en-ZA"/>
          </a:p>
        </p:txBody>
      </p:sp>
    </p:spTree>
    <p:extLst>
      <p:ext uri="{BB962C8B-B14F-4D97-AF65-F5344CB8AC3E}">
        <p14:creationId xmlns:p14="http://schemas.microsoft.com/office/powerpoint/2010/main" xmlns="" val="8132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70471" cy="498368"/>
          </a:xfrm>
          <a:prstGeom prst="rect">
            <a:avLst/>
          </a:prstGeom>
          <a:noFill/>
          <a:ln w="9525">
            <a:noFill/>
            <a:miter lim="800000"/>
            <a:headEnd/>
            <a:tailEnd/>
          </a:ln>
        </p:spPr>
        <p:txBody>
          <a:bodyPr vert="horz" wrap="square" lIns="92569" tIns="46284" rIns="92569" bIns="46284" numCol="1" anchor="t" anchorCtr="0" compatLnSpc="1">
            <a:prstTxWarp prst="textNoShape">
              <a:avLst/>
            </a:prstTxWarp>
          </a:bodyPr>
          <a:lstStyle>
            <a:lvl1pPr defTabSz="926434">
              <a:defRPr sz="1300">
                <a:latin typeface="Calibri" pitchFamily="34" charset="0"/>
              </a:defRPr>
            </a:lvl1pPr>
          </a:lstStyle>
          <a:p>
            <a:pPr>
              <a:defRPr/>
            </a:pPr>
            <a:endParaRPr lang="en-ZA"/>
          </a:p>
        </p:txBody>
      </p:sp>
      <p:sp>
        <p:nvSpPr>
          <p:cNvPr id="3" name="Date Placeholder 2"/>
          <p:cNvSpPr>
            <a:spLocks noGrp="1"/>
          </p:cNvSpPr>
          <p:nvPr>
            <p:ph type="dt" idx="1"/>
          </p:nvPr>
        </p:nvSpPr>
        <p:spPr bwMode="auto">
          <a:xfrm>
            <a:off x="3885995" y="1"/>
            <a:ext cx="2970471" cy="498368"/>
          </a:xfrm>
          <a:prstGeom prst="rect">
            <a:avLst/>
          </a:prstGeom>
          <a:noFill/>
          <a:ln w="9525">
            <a:noFill/>
            <a:miter lim="800000"/>
            <a:headEnd/>
            <a:tailEnd/>
          </a:ln>
        </p:spPr>
        <p:txBody>
          <a:bodyPr vert="horz" wrap="square" lIns="92569" tIns="46284" rIns="92569" bIns="46284" numCol="1" anchor="t" anchorCtr="0" compatLnSpc="1">
            <a:prstTxWarp prst="textNoShape">
              <a:avLst/>
            </a:prstTxWarp>
          </a:bodyPr>
          <a:lstStyle>
            <a:lvl1pPr algn="r" defTabSz="926434">
              <a:defRPr sz="1300">
                <a:latin typeface="Calibri" pitchFamily="34" charset="0"/>
              </a:defRPr>
            </a:lvl1pPr>
          </a:lstStyle>
          <a:p>
            <a:pPr>
              <a:defRPr/>
            </a:pPr>
            <a:fld id="{84B5B533-3D88-4860-9C61-8F3E6D3ABFC6}" type="datetimeFigureOut">
              <a:rPr lang="en-ZA"/>
              <a:pPr>
                <a:defRPr/>
              </a:pPr>
              <a:t>2017/05/05</a:t>
            </a:fld>
            <a:endParaRPr lang="en-ZA"/>
          </a:p>
        </p:txBody>
      </p:sp>
      <p:sp>
        <p:nvSpPr>
          <p:cNvPr id="4" name="Slide Image Placeholder 3"/>
          <p:cNvSpPr>
            <a:spLocks noGrp="1" noRot="1" noChangeAspect="1"/>
          </p:cNvSpPr>
          <p:nvPr>
            <p:ph type="sldImg" idx="2"/>
          </p:nvPr>
        </p:nvSpPr>
        <p:spPr>
          <a:xfrm>
            <a:off x="941388" y="744538"/>
            <a:ext cx="4975225" cy="3732212"/>
          </a:xfrm>
          <a:prstGeom prst="rect">
            <a:avLst/>
          </a:prstGeom>
          <a:noFill/>
          <a:ln w="12700">
            <a:solidFill>
              <a:prstClr val="black"/>
            </a:solidFill>
          </a:ln>
        </p:spPr>
        <p:txBody>
          <a:bodyPr vert="horz" lIns="88641" tIns="44321" rIns="88641" bIns="44321" rtlCol="0" anchor="ctr"/>
          <a:lstStyle/>
          <a:p>
            <a:pPr lvl="0"/>
            <a:endParaRPr lang="en-ZA" noProof="0" dirty="0"/>
          </a:p>
        </p:txBody>
      </p:sp>
      <p:sp>
        <p:nvSpPr>
          <p:cNvPr id="5" name="Notes Placeholder 4"/>
          <p:cNvSpPr>
            <a:spLocks noGrp="1"/>
          </p:cNvSpPr>
          <p:nvPr>
            <p:ph type="body" sz="quarter" idx="3"/>
          </p:nvPr>
        </p:nvSpPr>
        <p:spPr bwMode="auto">
          <a:xfrm>
            <a:off x="685494" y="4725998"/>
            <a:ext cx="5487013" cy="4476042"/>
          </a:xfrm>
          <a:prstGeom prst="rect">
            <a:avLst/>
          </a:prstGeom>
          <a:noFill/>
          <a:ln w="9525">
            <a:noFill/>
            <a:miter lim="800000"/>
            <a:headEnd/>
            <a:tailEnd/>
          </a:ln>
        </p:spPr>
        <p:txBody>
          <a:bodyPr vert="horz" wrap="square" lIns="92569" tIns="46284" rIns="92569" bIns="462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bwMode="auto">
          <a:xfrm>
            <a:off x="0" y="9447365"/>
            <a:ext cx="2970471" cy="498367"/>
          </a:xfrm>
          <a:prstGeom prst="rect">
            <a:avLst/>
          </a:prstGeom>
          <a:noFill/>
          <a:ln w="9525">
            <a:noFill/>
            <a:miter lim="800000"/>
            <a:headEnd/>
            <a:tailEnd/>
          </a:ln>
        </p:spPr>
        <p:txBody>
          <a:bodyPr vert="horz" wrap="square" lIns="92569" tIns="46284" rIns="92569" bIns="46284" numCol="1" anchor="b" anchorCtr="0" compatLnSpc="1">
            <a:prstTxWarp prst="textNoShape">
              <a:avLst/>
            </a:prstTxWarp>
          </a:bodyPr>
          <a:lstStyle>
            <a:lvl1pPr defTabSz="926434">
              <a:defRPr sz="1300">
                <a:latin typeface="Calibri" pitchFamily="34" charset="0"/>
              </a:defRPr>
            </a:lvl1pPr>
          </a:lstStyle>
          <a:p>
            <a:pPr>
              <a:defRPr/>
            </a:pPr>
            <a:endParaRPr lang="en-ZA"/>
          </a:p>
        </p:txBody>
      </p:sp>
      <p:sp>
        <p:nvSpPr>
          <p:cNvPr id="7" name="Slide Number Placeholder 6"/>
          <p:cNvSpPr>
            <a:spLocks noGrp="1"/>
          </p:cNvSpPr>
          <p:nvPr>
            <p:ph type="sldNum" sz="quarter" idx="5"/>
          </p:nvPr>
        </p:nvSpPr>
        <p:spPr bwMode="auto">
          <a:xfrm>
            <a:off x="3885995" y="9447365"/>
            <a:ext cx="2970471" cy="498367"/>
          </a:xfrm>
          <a:prstGeom prst="rect">
            <a:avLst/>
          </a:prstGeom>
          <a:noFill/>
          <a:ln w="9525">
            <a:noFill/>
            <a:miter lim="800000"/>
            <a:headEnd/>
            <a:tailEnd/>
          </a:ln>
        </p:spPr>
        <p:txBody>
          <a:bodyPr vert="horz" wrap="square" lIns="92569" tIns="46284" rIns="92569" bIns="46284" numCol="1" anchor="b" anchorCtr="0" compatLnSpc="1">
            <a:prstTxWarp prst="textNoShape">
              <a:avLst/>
            </a:prstTxWarp>
          </a:bodyPr>
          <a:lstStyle>
            <a:lvl1pPr algn="r" defTabSz="926434">
              <a:defRPr sz="1300">
                <a:latin typeface="Calibri" pitchFamily="34" charset="0"/>
              </a:defRPr>
            </a:lvl1pPr>
          </a:lstStyle>
          <a:p>
            <a:pPr>
              <a:defRPr/>
            </a:pPr>
            <a:fld id="{2E72BF19-97AF-455C-BABB-E3608C95AFAC}" type="slidenum">
              <a:rPr lang="en-ZA"/>
              <a:pPr>
                <a:defRPr/>
              </a:pPr>
              <a:t>‹#›</a:t>
            </a:fld>
            <a:endParaRPr lang="en-ZA"/>
          </a:p>
        </p:txBody>
      </p:sp>
    </p:spTree>
    <p:extLst>
      <p:ext uri="{BB962C8B-B14F-4D97-AF65-F5344CB8AC3E}">
        <p14:creationId xmlns:p14="http://schemas.microsoft.com/office/powerpoint/2010/main" xmlns="" val="266178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a:noFill/>
          <a:ln/>
        </p:spPr>
        <p:txBody>
          <a:bodyPr/>
          <a:lstStyle/>
          <a:p>
            <a:endParaRPr lang="en-GB"/>
          </a:p>
        </p:txBody>
      </p:sp>
      <p:sp>
        <p:nvSpPr>
          <p:cNvPr id="9219" name="Slide Number Placeholder 3"/>
          <p:cNvSpPr>
            <a:spLocks noGrp="1"/>
          </p:cNvSpPr>
          <p:nvPr>
            <p:ph type="sldNum" sz="quarter" idx="5"/>
          </p:nvPr>
        </p:nvSpPr>
        <p:spPr>
          <a:noFill/>
        </p:spPr>
        <p:txBody>
          <a:bodyPr/>
          <a:lstStyle/>
          <a:p>
            <a:fld id="{EAA527B6-3C9F-4946-935C-7864660A66DE}" type="slidenum">
              <a:rPr lang="en-ZA" smtClean="0"/>
              <a:pPr/>
              <a:t>1</a:t>
            </a:fld>
            <a:endParaRPr lang="en-ZA"/>
          </a:p>
        </p:txBody>
      </p:sp>
    </p:spTree>
    <p:extLst>
      <p:ext uri="{BB962C8B-B14F-4D97-AF65-F5344CB8AC3E}">
        <p14:creationId xmlns:p14="http://schemas.microsoft.com/office/powerpoint/2010/main" xmlns="" val="66902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18</a:t>
            </a:fld>
            <a:endParaRPr lang="en-ZA"/>
          </a:p>
        </p:txBody>
      </p:sp>
    </p:spTree>
    <p:extLst>
      <p:ext uri="{BB962C8B-B14F-4D97-AF65-F5344CB8AC3E}">
        <p14:creationId xmlns:p14="http://schemas.microsoft.com/office/powerpoint/2010/main" xmlns="" val="424416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24</a:t>
            </a:fld>
            <a:endParaRPr lang="en-ZA"/>
          </a:p>
        </p:txBody>
      </p:sp>
    </p:spTree>
    <p:extLst>
      <p:ext uri="{BB962C8B-B14F-4D97-AF65-F5344CB8AC3E}">
        <p14:creationId xmlns:p14="http://schemas.microsoft.com/office/powerpoint/2010/main" xmlns="" val="392022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26</a:t>
            </a:fld>
            <a:endParaRPr lang="en-ZA"/>
          </a:p>
        </p:txBody>
      </p:sp>
    </p:spTree>
    <p:extLst>
      <p:ext uri="{BB962C8B-B14F-4D97-AF65-F5344CB8AC3E}">
        <p14:creationId xmlns:p14="http://schemas.microsoft.com/office/powerpoint/2010/main" xmlns="" val="181951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27</a:t>
            </a:fld>
            <a:endParaRPr lang="en-ZA"/>
          </a:p>
        </p:txBody>
      </p:sp>
    </p:spTree>
    <p:extLst>
      <p:ext uri="{BB962C8B-B14F-4D97-AF65-F5344CB8AC3E}">
        <p14:creationId xmlns:p14="http://schemas.microsoft.com/office/powerpoint/2010/main" xmlns="" val="378292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28</a:t>
            </a:fld>
            <a:endParaRPr lang="en-ZA"/>
          </a:p>
        </p:txBody>
      </p:sp>
    </p:spTree>
    <p:extLst>
      <p:ext uri="{BB962C8B-B14F-4D97-AF65-F5344CB8AC3E}">
        <p14:creationId xmlns:p14="http://schemas.microsoft.com/office/powerpoint/2010/main" xmlns="" val="70791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a:t>
            </a:fld>
            <a:endParaRPr lang="en-ZA"/>
          </a:p>
        </p:txBody>
      </p:sp>
    </p:spTree>
    <p:extLst>
      <p:ext uri="{BB962C8B-B14F-4D97-AF65-F5344CB8AC3E}">
        <p14:creationId xmlns:p14="http://schemas.microsoft.com/office/powerpoint/2010/main" xmlns="" val="379701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a:t>
            </a:fld>
            <a:endParaRPr lang="en-ZA"/>
          </a:p>
        </p:txBody>
      </p:sp>
    </p:spTree>
    <p:extLst>
      <p:ext uri="{BB962C8B-B14F-4D97-AF65-F5344CB8AC3E}">
        <p14:creationId xmlns:p14="http://schemas.microsoft.com/office/powerpoint/2010/main" xmlns="" val="284011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5</a:t>
            </a:fld>
            <a:endParaRPr lang="en-ZA"/>
          </a:p>
        </p:txBody>
      </p:sp>
    </p:spTree>
    <p:extLst>
      <p:ext uri="{BB962C8B-B14F-4D97-AF65-F5344CB8AC3E}">
        <p14:creationId xmlns:p14="http://schemas.microsoft.com/office/powerpoint/2010/main" xmlns="" val="157165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9</a:t>
            </a:fld>
            <a:endParaRPr lang="en-ZA"/>
          </a:p>
        </p:txBody>
      </p:sp>
    </p:spTree>
    <p:extLst>
      <p:ext uri="{BB962C8B-B14F-4D97-AF65-F5344CB8AC3E}">
        <p14:creationId xmlns:p14="http://schemas.microsoft.com/office/powerpoint/2010/main" xmlns="" val="320754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10</a:t>
            </a:fld>
            <a:endParaRPr lang="en-ZA"/>
          </a:p>
        </p:txBody>
      </p:sp>
    </p:spTree>
    <p:extLst>
      <p:ext uri="{BB962C8B-B14F-4D97-AF65-F5344CB8AC3E}">
        <p14:creationId xmlns:p14="http://schemas.microsoft.com/office/powerpoint/2010/main" xmlns="" val="25535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11</a:t>
            </a:fld>
            <a:endParaRPr lang="en-ZA"/>
          </a:p>
        </p:txBody>
      </p:sp>
    </p:spTree>
    <p:extLst>
      <p:ext uri="{BB962C8B-B14F-4D97-AF65-F5344CB8AC3E}">
        <p14:creationId xmlns:p14="http://schemas.microsoft.com/office/powerpoint/2010/main" xmlns="" val="123114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42987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198924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cxnSp>
        <p:nvCxnSpPr>
          <p:cNvPr id="6" name="Straight Connector 13"/>
          <p:cNvCxnSpPr/>
          <p:nvPr userDrawn="1"/>
        </p:nvCxnSpPr>
        <p:spPr>
          <a:xfrm>
            <a:off x="323850" y="486886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636912"/>
            <a:ext cx="7772400" cy="1758057"/>
          </a:xfrm>
        </p:spPr>
        <p:txBody>
          <a:bodyPr/>
          <a:lstStyle>
            <a:lvl1pPr>
              <a:defRPr b="0" cap="small" baseline="0">
                <a:solidFill>
                  <a:srgbClr val="366C5B"/>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a:t>Click to edit Master title style</a:t>
            </a:r>
            <a:endParaRPr lang="en-ZA" dirty="0"/>
          </a:p>
        </p:txBody>
      </p:sp>
      <p:sp>
        <p:nvSpPr>
          <p:cNvPr id="3" name="Subtitle 2"/>
          <p:cNvSpPr>
            <a:spLocks noGrp="1"/>
          </p:cNvSpPr>
          <p:nvPr>
            <p:ph type="subTitle" idx="1"/>
          </p:nvPr>
        </p:nvSpPr>
        <p:spPr>
          <a:xfrm>
            <a:off x="1371600" y="5060776"/>
            <a:ext cx="6400800" cy="1104528"/>
          </a:xfrm>
        </p:spPr>
        <p:txBody>
          <a:bodyPr/>
          <a:lstStyle>
            <a:lvl1pPr marL="0" indent="0" algn="ctr">
              <a:buNone/>
              <a:defRPr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7" name="Date Placeholder 3"/>
          <p:cNvSpPr>
            <a:spLocks noGrp="1"/>
          </p:cNvSpPr>
          <p:nvPr>
            <p:ph type="dt" sz="half" idx="10"/>
          </p:nvPr>
        </p:nvSpPr>
        <p:spPr>
          <a:xfrm>
            <a:off x="457200" y="6232525"/>
            <a:ext cx="2133600" cy="365125"/>
          </a:xfrm>
        </p:spPr>
        <p:txBody>
          <a:bodyPr/>
          <a:lstStyle>
            <a:lvl1pPr>
              <a:defRPr>
                <a:latin typeface="Times New Roman" pitchFamily="18" charset="0"/>
                <a:cs typeface="Times New Roman" pitchFamily="18" charset="0"/>
              </a:defRPr>
            </a:lvl1pPr>
          </a:lstStyle>
          <a:p>
            <a:pPr>
              <a:defRPr/>
            </a:pPr>
            <a:endParaRPr lang="en-ZA"/>
          </a:p>
        </p:txBody>
      </p:sp>
      <p:sp>
        <p:nvSpPr>
          <p:cNvPr id="9" name="Slide Number Placeholder 5"/>
          <p:cNvSpPr>
            <a:spLocks noGrp="1"/>
          </p:cNvSpPr>
          <p:nvPr>
            <p:ph type="sldNum" sz="quarter" idx="12"/>
          </p:nvPr>
        </p:nvSpPr>
        <p:spPr>
          <a:xfrm>
            <a:off x="6553200" y="6237288"/>
            <a:ext cx="2133600" cy="365125"/>
          </a:xfrm>
        </p:spPr>
        <p:txBody>
          <a:bodyPr/>
          <a:lstStyle>
            <a:lvl1pPr>
              <a:defRPr>
                <a:solidFill>
                  <a:srgbClr val="3B7150"/>
                </a:solidFill>
                <a:latin typeface="Times New Roman" pitchFamily="18" charset="0"/>
                <a:cs typeface="Times New Roman" pitchFamily="18" charset="0"/>
              </a:defRPr>
            </a:lvl1pPr>
          </a:lstStyle>
          <a:p>
            <a:pPr>
              <a:defRPr/>
            </a:pPr>
            <a:fld id="{F5038123-8B37-436F-8CA4-4033D15F1413}" type="slidenum">
              <a:rPr lang="en-ZA"/>
              <a:pPr>
                <a:defRPr/>
              </a:pPr>
              <a:t>‹#›</a:t>
            </a:fld>
            <a:endParaRPr lang="en-ZA" dirty="0"/>
          </a:p>
        </p:txBody>
      </p:sp>
      <p:sp>
        <p:nvSpPr>
          <p:cNvPr id="10" name="Footer Placeholder 4"/>
          <p:cNvSpPr>
            <a:spLocks noGrp="1"/>
          </p:cNvSpPr>
          <p:nvPr>
            <p:ph type="ftr" sz="quarter" idx="11"/>
          </p:nvPr>
        </p:nvSpPr>
        <p:spPr>
          <a:xfrm>
            <a:off x="2699792" y="6237289"/>
            <a:ext cx="3744416" cy="360063"/>
          </a:xfrm>
          <a:prstGeom prst="rect">
            <a:avLst/>
          </a:prstGeom>
        </p:spPr>
        <p:txBody>
          <a:bodyPr/>
          <a:lstStyle>
            <a:lvl1pPr>
              <a:defRPr lang="en-ZA" sz="1100" i="1" cap="none" baseline="0" smtClean="0">
                <a:solidFill>
                  <a:srgbClr val="366C5B"/>
                </a:solidFill>
                <a:effectLst/>
                <a:latin typeface="Times New Roman" pitchFamily="18" charset="0"/>
                <a:cs typeface="Times New Roman" pitchFamily="18" charset="0"/>
              </a:defRPr>
            </a:lvl1pPr>
          </a:lstStyle>
          <a:p>
            <a:pPr algn="ctr">
              <a:defRPr/>
            </a:pPr>
            <a:r>
              <a:rPr lang="en-ZA"/>
              <a:t>Briefing to the PC on Higher Education and Training</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arina\Pictures\logo.png"/>
          <p:cNvPicPr>
            <a:picLocks noChangeAspect="1" noChangeArrowheads="1"/>
          </p:cNvPicPr>
          <p:nvPr userDrawn="1"/>
        </p:nvPicPr>
        <p:blipFill>
          <a:blip r:embed="rId2" cstate="print"/>
          <a:srcRect/>
          <a:stretch>
            <a:fillRect/>
          </a:stretch>
        </p:blipFill>
        <p:spPr bwMode="auto">
          <a:xfrm>
            <a:off x="155575" y="5732463"/>
            <a:ext cx="1031875" cy="936625"/>
          </a:xfrm>
          <a:prstGeom prst="rect">
            <a:avLst/>
          </a:prstGeom>
          <a:noFill/>
          <a:ln w="9525">
            <a:noFill/>
            <a:miter lim="800000"/>
            <a:headEnd/>
            <a:tailEnd/>
          </a:ln>
        </p:spPr>
      </p:pic>
      <p:sp>
        <p:nvSpPr>
          <p:cNvPr id="5"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cxnSp>
        <p:nvCxnSpPr>
          <p:cNvPr id="6" name="Straight Connector 7"/>
          <p:cNvCxnSpPr/>
          <p:nvPr userDrawn="1"/>
        </p:nvCxnSpPr>
        <p:spPr>
          <a:xfrm>
            <a:off x="323850" y="148431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r">
              <a:defRPr cap="small" baseline="0">
                <a:solidFill>
                  <a:srgbClr val="3B7150"/>
                </a:solidFill>
                <a:effectLst>
                  <a:outerShdw blurRad="38100" dist="38100" dir="2700000" algn="tl">
                    <a:srgbClr val="000000">
                      <a:alpha val="43137"/>
                    </a:srgbClr>
                  </a:outerShdw>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5"/>
          <p:cNvSpPr>
            <a:spLocks noGrp="1"/>
          </p:cNvSpPr>
          <p:nvPr>
            <p:ph type="sldNum" sz="quarter" idx="10"/>
          </p:nvPr>
        </p:nvSpPr>
        <p:spPr>
          <a:xfrm>
            <a:off x="6553200" y="6237288"/>
            <a:ext cx="2133600" cy="365125"/>
          </a:xfrm>
        </p:spPr>
        <p:txBody>
          <a:bodyPr/>
          <a:lstStyle>
            <a:lvl1pPr>
              <a:defRPr>
                <a:solidFill>
                  <a:srgbClr val="3B7150"/>
                </a:solidFill>
              </a:defRPr>
            </a:lvl1pPr>
          </a:lstStyle>
          <a:p>
            <a:pPr>
              <a:defRPr/>
            </a:pPr>
            <a:fld id="{F1102E04-C8CA-4535-B9A8-E00E6E7F4501}" type="slidenum">
              <a:rPr lang="en-ZA"/>
              <a:pPr>
                <a:defRPr/>
              </a:pPr>
              <a:t>‹#›</a:t>
            </a:fld>
            <a:endParaRPr lang="en-ZA" dirty="0"/>
          </a:p>
        </p:txBody>
      </p:sp>
      <p:sp>
        <p:nvSpPr>
          <p:cNvPr id="9" name="Footer Placeholder 4"/>
          <p:cNvSpPr>
            <a:spLocks noGrp="1"/>
          </p:cNvSpPr>
          <p:nvPr>
            <p:ph type="ftr" sz="quarter" idx="11"/>
          </p:nvPr>
        </p:nvSpPr>
        <p:spPr>
          <a:xfrm>
            <a:off x="2699792" y="6237289"/>
            <a:ext cx="3744416" cy="360063"/>
          </a:xfrm>
        </p:spPr>
        <p:txBody>
          <a:bodyPr/>
          <a:lstStyle>
            <a:lvl1pPr>
              <a:defRPr lang="en-ZA" sz="1100" i="1" cap="none" baseline="0" smtClean="0">
                <a:solidFill>
                  <a:srgbClr val="366C5B"/>
                </a:solidFill>
                <a:effectLst/>
                <a:latin typeface="Times New Roman" pitchFamily="18" charset="0"/>
                <a:cs typeface="Times New Roman" pitchFamily="18" charset="0"/>
              </a:defRPr>
            </a:lvl1pPr>
          </a:lstStyle>
          <a:p>
            <a:pPr algn="ctr">
              <a:defRPr/>
            </a:pPr>
            <a:r>
              <a:rPr lang="en-ZA"/>
              <a:t>Briefing to the PC on Higher Education and Training</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2699792" y="6237289"/>
            <a:ext cx="3744416" cy="360063"/>
          </a:xfrm>
        </p:spPr>
        <p:txBody>
          <a:bodyPr/>
          <a:lstStyle>
            <a:lvl1pPr>
              <a:defRPr lang="en-ZA" sz="1100" i="1" cap="none" baseline="0" smtClean="0">
                <a:effectLst/>
              </a:defRPr>
            </a:lvl1pPr>
          </a:lstStyle>
          <a:p>
            <a:pPr algn="ctr">
              <a:defRPr/>
            </a:pPr>
            <a:r>
              <a:rPr lang="en-ZA"/>
              <a:t>Briefing to the PC on Higher Education and Training</a:t>
            </a:r>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fld id="{5F84B9C5-5F88-47F1-8C4A-E6B15934C5D1}" type="slidenum">
              <a:rPr lang="en-ZA"/>
              <a:pPr>
                <a:defRPr/>
              </a:pPr>
              <a:t>‹#›</a:t>
            </a:fld>
            <a:endParaRPr lang="en-ZA" dirty="0"/>
          </a:p>
        </p:txBody>
      </p:sp>
      <p:sp>
        <p:nvSpPr>
          <p:cNvPr id="7" name="Footer Placeholder 4"/>
          <p:cNvSpPr>
            <a:spLocks noGrp="1"/>
          </p:cNvSpPr>
          <p:nvPr>
            <p:ph type="ftr" sz="quarter" idx="3"/>
          </p:nvPr>
        </p:nvSpPr>
        <p:spPr>
          <a:xfrm>
            <a:off x="2699792" y="6381305"/>
            <a:ext cx="3744416" cy="360063"/>
          </a:xfrm>
          <a:prstGeom prst="rect">
            <a:avLst/>
          </a:prstGeom>
        </p:spPr>
        <p:txBody>
          <a:bodyPr/>
          <a:lstStyle>
            <a:lvl1pPr>
              <a:defRPr lang="en-ZA" sz="1100" i="1" cap="none" baseline="0" smtClean="0">
                <a:solidFill>
                  <a:srgbClr val="366C5B"/>
                </a:solidFill>
                <a:effectLst/>
                <a:latin typeface="Times New Roman" pitchFamily="18" charset="0"/>
                <a:cs typeface="Times New Roman" pitchFamily="18" charset="0"/>
              </a:defRPr>
            </a:lvl1pPr>
          </a:lstStyle>
          <a:p>
            <a:pPr algn="ctr">
              <a:defRPr/>
            </a:pPr>
            <a:r>
              <a:rPr lang="en-ZA"/>
              <a:t>Briefing to the PC on Higher Education and Training</a:t>
            </a:r>
            <a:endParaRPr lang="en-ZA"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dt="0"/>
  <p:txStyles>
    <p:title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708920"/>
            <a:ext cx="8280400" cy="1757362"/>
          </a:xfrm>
        </p:spPr>
        <p:txBody>
          <a:bodyPr wrap="square" numCol="1" anchorCtr="0" compatLnSpc="1">
            <a:prstTxWarp prst="textNoShape">
              <a:avLst/>
            </a:prstTxWarp>
            <a:noAutofit/>
          </a:bodyPr>
          <a:lstStyle/>
          <a:p>
            <a:pPr eaLnBrk="1" hangingPunct="1">
              <a:defRPr/>
            </a:pPr>
            <a:r>
              <a:rPr lang="en-ZA" sz="3600" dirty="0">
                <a:effectLst/>
              </a:rPr>
              <a:t>Briefing to the Portfolio Committee on Higher Education and Training</a:t>
            </a:r>
          </a:p>
        </p:txBody>
      </p:sp>
      <p:sp>
        <p:nvSpPr>
          <p:cNvPr id="8194" name="Subtitle 2"/>
          <p:cNvSpPr>
            <a:spLocks noGrp="1"/>
          </p:cNvSpPr>
          <p:nvPr>
            <p:ph type="subTitle" idx="1"/>
          </p:nvPr>
        </p:nvSpPr>
        <p:spPr>
          <a:xfrm>
            <a:off x="1371600" y="6092825"/>
            <a:ext cx="6400800" cy="504825"/>
          </a:xfrm>
        </p:spPr>
        <p:txBody>
          <a:bodyPr/>
          <a:lstStyle/>
          <a:p>
            <a:pPr eaLnBrk="1" hangingPunct="1">
              <a:defRPr/>
            </a:pPr>
            <a:r>
              <a:rPr lang="en-ZA" sz="1800" i="1" cap="none">
                <a:solidFill>
                  <a:srgbClr val="366C5B"/>
                </a:solidFill>
                <a:effectLst>
                  <a:outerShdw blurRad="38100" dist="38100" dir="2700000" algn="tl">
                    <a:srgbClr val="C0C0C0"/>
                  </a:outerShdw>
                </a:effectLst>
              </a:rPr>
              <a:t>For an Equitable Sharing of National Revenue</a:t>
            </a:r>
          </a:p>
        </p:txBody>
      </p:sp>
      <p:sp>
        <p:nvSpPr>
          <p:cNvPr id="8195" name="Subtitle 2"/>
          <p:cNvSpPr txBox="1">
            <a:spLocks/>
          </p:cNvSpPr>
          <p:nvPr/>
        </p:nvSpPr>
        <p:spPr bwMode="auto">
          <a:xfrm>
            <a:off x="1475656" y="5085184"/>
            <a:ext cx="6400800" cy="647700"/>
          </a:xfrm>
          <a:prstGeom prst="rect">
            <a:avLst/>
          </a:prstGeom>
          <a:noFill/>
          <a:ln w="9525">
            <a:noFill/>
            <a:miter lim="800000"/>
            <a:headEnd/>
            <a:tailEnd/>
          </a:ln>
        </p:spPr>
        <p:txBody>
          <a:bodyPr/>
          <a:lstStyle/>
          <a:p>
            <a:pPr algn="ctr">
              <a:spcBef>
                <a:spcPct val="20000"/>
              </a:spcBef>
              <a:buFont typeface="Arial" charset="0"/>
              <a:buNone/>
            </a:pPr>
            <a:r>
              <a:rPr lang="en-ZA" sz="2400" dirty="0">
                <a:latin typeface="Times New Roman" pitchFamily="18" charset="0"/>
                <a:cs typeface="Times New Roman" pitchFamily="18" charset="0"/>
              </a:rPr>
              <a:t>03 May 2017</a:t>
            </a:r>
          </a:p>
        </p:txBody>
      </p:sp>
      <p:sp>
        <p:nvSpPr>
          <p:cNvPr id="3" name="Slide Number Placeholder 2"/>
          <p:cNvSpPr>
            <a:spLocks noGrp="1"/>
          </p:cNvSpPr>
          <p:nvPr>
            <p:ph type="sldNum" sz="quarter" idx="12"/>
          </p:nvPr>
        </p:nvSpPr>
        <p:spPr/>
        <p:txBody>
          <a:bodyPr/>
          <a:lstStyle/>
          <a:p>
            <a:pPr>
              <a:defRPr/>
            </a:pPr>
            <a:fld id="{F5038123-8B37-436F-8CA4-4033D15F1413}" type="slidenum">
              <a:rPr lang="en-ZA" smtClean="0"/>
              <a:pPr>
                <a:defRPr/>
              </a:pPr>
              <a:t>1</a:t>
            </a:fld>
            <a:endParaRPr lang="en-ZA"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784975" cy="1143000"/>
          </a:xfrm>
        </p:spPr>
        <p:txBody>
          <a:bodyPr>
            <a:noAutofit/>
          </a:bodyPr>
          <a:lstStyle/>
          <a:p>
            <a:r>
              <a:rPr lang="en-ZA" sz="3400" dirty="0">
                <a:effectLst/>
              </a:rPr>
              <a:t>Revised Strategic Plan 2015/16-2019/20        (5 Strategic Outcome Oriented Goals)</a:t>
            </a:r>
          </a:p>
        </p:txBody>
      </p:sp>
      <p:sp>
        <p:nvSpPr>
          <p:cNvPr id="3" name="Content Placeholder 2"/>
          <p:cNvSpPr>
            <a:spLocks noGrp="1"/>
          </p:cNvSpPr>
          <p:nvPr>
            <p:ph idx="1"/>
          </p:nvPr>
        </p:nvSpPr>
        <p:spPr>
          <a:xfrm>
            <a:off x="323528" y="1556792"/>
            <a:ext cx="8568952" cy="4968552"/>
          </a:xfrm>
        </p:spPr>
        <p:txBody>
          <a:bodyPr/>
          <a:lstStyle/>
          <a:p>
            <a:pPr marL="914400" lvl="2" indent="0">
              <a:buNone/>
            </a:pPr>
            <a:endParaRPr lang="en-ZA" sz="1500" dirty="0"/>
          </a:p>
          <a:p>
            <a:pPr lvl="2"/>
            <a:endParaRPr lang="en-ZA" sz="1500" dirty="0"/>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10</a:t>
            </a:fld>
            <a:endParaRPr lang="en-ZA" dirty="0"/>
          </a:p>
        </p:txBody>
      </p:sp>
      <p:sp>
        <p:nvSpPr>
          <p:cNvPr id="5" name="Footer Placeholder 4"/>
          <p:cNvSpPr>
            <a:spLocks noGrp="1"/>
          </p:cNvSpPr>
          <p:nvPr>
            <p:ph type="ftr" sz="quarter" idx="11"/>
          </p:nvPr>
        </p:nvSpPr>
        <p:spPr/>
        <p:txBody>
          <a:bodyPr/>
          <a:lstStyle/>
          <a:p>
            <a:pPr algn="ctr">
              <a:defRPr/>
            </a:pPr>
            <a:r>
              <a:rPr lang="en-ZA"/>
              <a:t>Briefing to the PC on Higher Education and Training</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178315586"/>
              </p:ext>
            </p:extLst>
          </p:nvPr>
        </p:nvGraphicFramePr>
        <p:xfrm>
          <a:off x="287523" y="1587065"/>
          <a:ext cx="8640962" cy="4951153"/>
        </p:xfrm>
        <a:graphic>
          <a:graphicData uri="http://schemas.openxmlformats.org/drawingml/2006/table">
            <a:tbl>
              <a:tblPr firstRow="1" bandRow="1">
                <a:tableStyleId>{F2DE63D5-997A-4646-A377-4702673A728D}</a:tableStyleId>
              </a:tblPr>
              <a:tblGrid>
                <a:gridCol w="2412269">
                  <a:extLst>
                    <a:ext uri="{9D8B030D-6E8A-4147-A177-3AD203B41FA5}">
                      <a16:colId xmlns:a16="http://schemas.microsoft.com/office/drawing/2014/main" xmlns="" val="20000"/>
                    </a:ext>
                  </a:extLst>
                </a:gridCol>
                <a:gridCol w="6228693">
                  <a:extLst>
                    <a:ext uri="{9D8B030D-6E8A-4147-A177-3AD203B41FA5}">
                      <a16:colId xmlns:a16="http://schemas.microsoft.com/office/drawing/2014/main" xmlns="" val="20001"/>
                    </a:ext>
                  </a:extLst>
                </a:gridCol>
              </a:tblGrid>
              <a:tr h="407419">
                <a:tc>
                  <a:txBody>
                    <a:bodyPr/>
                    <a:lstStyle/>
                    <a:p>
                      <a:r>
                        <a:rPr lang="en-ZA" sz="1800" b="1" i="0" kern="1200" dirty="0">
                          <a:solidFill>
                            <a:schemeClr val="tx1"/>
                          </a:solidFill>
                          <a:effectLst/>
                          <a:latin typeface="Times New Roman" panose="02020603050405020304" pitchFamily="18" charset="0"/>
                          <a:cs typeface="Times New Roman" panose="02020603050405020304" pitchFamily="18" charset="0"/>
                        </a:rPr>
                        <a:t>GOAL </a:t>
                      </a:r>
                      <a:endParaRPr lang="en-ZA" sz="1800" b="1" i="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ZA" sz="1800" b="1" i="0" kern="1200" dirty="0">
                          <a:solidFill>
                            <a:schemeClr val="tx1"/>
                          </a:solidFill>
                          <a:effectLst/>
                          <a:latin typeface="Times New Roman" panose="02020603050405020304" pitchFamily="18" charset="0"/>
                          <a:cs typeface="Times New Roman" panose="02020603050405020304" pitchFamily="18" charset="0"/>
                        </a:rPr>
                        <a:t>GOAL STATEMENT</a:t>
                      </a:r>
                      <a:endParaRPr lang="en-ZA" sz="1800" b="1" i="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0"/>
                  </a:ext>
                </a:extLst>
              </a:tr>
              <a:tr h="930460">
                <a:tc>
                  <a:txBody>
                    <a:bodyPr/>
                    <a:lstStyle/>
                    <a:p>
                      <a:pPr algn="l"/>
                      <a:r>
                        <a:rPr lang="en-ZA" sz="1800" b="0" i="0" kern="1200" dirty="0">
                          <a:effectLst/>
                          <a:latin typeface="Times New Roman" panose="02020603050405020304" pitchFamily="18" charset="0"/>
                          <a:cs typeface="Times New Roman" panose="02020603050405020304" pitchFamily="18" charset="0"/>
                        </a:rPr>
                        <a:t>Goal 1: Sound PSET steering framework</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ZA" sz="1800" b="0" i="0" kern="1200" dirty="0">
                          <a:effectLst/>
                          <a:latin typeface="Times New Roman" panose="02020603050405020304" pitchFamily="18" charset="0"/>
                          <a:cs typeface="Times New Roman" panose="02020603050405020304" pitchFamily="18" charset="0"/>
                        </a:rPr>
                        <a:t>To steer the PSET system through the development and review of steering mechanisms, integrated planning and implementation oversight by 31 March 2020</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1"/>
                  </a:ext>
                </a:extLst>
              </a:tr>
              <a:tr h="936104">
                <a:tc>
                  <a:txBody>
                    <a:bodyPr/>
                    <a:lstStyle/>
                    <a:p>
                      <a:pPr algn="l"/>
                      <a:r>
                        <a:rPr lang="en-ZA" sz="1800" b="0" i="0" kern="1200" dirty="0">
                          <a:effectLst/>
                          <a:latin typeface="Times New Roman" panose="02020603050405020304" pitchFamily="18" charset="0"/>
                          <a:cs typeface="Times New Roman" panose="02020603050405020304" pitchFamily="18" charset="0"/>
                        </a:rPr>
                        <a:t>Goal 2: Improved PSET services</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ZA" sz="1800" b="0" i="0" kern="1200" dirty="0">
                          <a:effectLst/>
                          <a:latin typeface="Times New Roman" panose="02020603050405020304" pitchFamily="18" charset="0"/>
                          <a:cs typeface="Times New Roman" panose="02020603050405020304" pitchFamily="18" charset="0"/>
                        </a:rPr>
                        <a:t>To improve the PSET system through the provision of appropriate learning assessment services, teaching and learning, and student support services by 31 March 2020</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r h="1018545">
                <a:tc>
                  <a:txBody>
                    <a:bodyPr/>
                    <a:lstStyle/>
                    <a:p>
                      <a:pPr algn="l"/>
                      <a:r>
                        <a:rPr lang="en-ZA" sz="1800" b="0" i="0" kern="1200" dirty="0">
                          <a:effectLst/>
                          <a:latin typeface="Times New Roman" panose="02020603050405020304" pitchFamily="18" charset="0"/>
                          <a:cs typeface="Times New Roman" panose="02020603050405020304" pitchFamily="18" charset="0"/>
                        </a:rPr>
                        <a:t>Goal 3: Improved PSET capacity</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ZA" sz="1800" b="0" i="0" kern="1200" dirty="0">
                          <a:effectLst/>
                          <a:latin typeface="Times New Roman" panose="02020603050405020304" pitchFamily="18" charset="0"/>
                          <a:cs typeface="Times New Roman" panose="02020603050405020304" pitchFamily="18" charset="0"/>
                        </a:rPr>
                        <a:t>To improve the capacity of the Post-School Education and Training system through funding interventions and infrastructure development by 31 March 2020</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3"/>
                  </a:ext>
                </a:extLst>
              </a:tr>
              <a:tr h="637639">
                <a:tc>
                  <a:txBody>
                    <a:bodyPr/>
                    <a:lstStyle/>
                    <a:p>
                      <a:pPr algn="l"/>
                      <a:r>
                        <a:rPr lang="en-ZA" sz="1800" b="0" i="0" kern="1200" dirty="0">
                          <a:effectLst/>
                          <a:latin typeface="Times New Roman" panose="02020603050405020304" pitchFamily="18" charset="0"/>
                          <a:cs typeface="Times New Roman" panose="02020603050405020304" pitchFamily="18" charset="0"/>
                        </a:rPr>
                        <a:t>Goal 4: Strong stakeholder network</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ZA" sz="1800" b="0" i="0" kern="1200" dirty="0">
                          <a:effectLst/>
                          <a:latin typeface="Times New Roman" panose="02020603050405020304" pitchFamily="18" charset="0"/>
                          <a:cs typeface="Times New Roman" panose="02020603050405020304" pitchFamily="18" charset="0"/>
                        </a:rPr>
                        <a:t>To develop partnerships and maintain good stakeholder relations in support of an effective PSET system</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2223360886"/>
                  </a:ext>
                </a:extLst>
              </a:tr>
              <a:tr h="1018545">
                <a:tc>
                  <a:txBody>
                    <a:bodyPr/>
                    <a:lstStyle/>
                    <a:p>
                      <a:pPr algn="l"/>
                      <a:r>
                        <a:rPr lang="en-ZA" sz="1800" b="0" i="0" kern="1200" dirty="0">
                          <a:effectLst/>
                          <a:latin typeface="Times New Roman" panose="02020603050405020304" pitchFamily="18" charset="0"/>
                          <a:cs typeface="Times New Roman" panose="02020603050405020304" pitchFamily="18" charset="0"/>
                        </a:rPr>
                        <a:t>Goal 5: Excellent business operations within DHET</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ZA" sz="1800" b="0" i="0" kern="1200" dirty="0">
                          <a:effectLst/>
                          <a:latin typeface="Times New Roman" panose="02020603050405020304" pitchFamily="18" charset="0"/>
                          <a:cs typeface="Times New Roman" panose="02020603050405020304" pitchFamily="18" charset="0"/>
                        </a:rPr>
                        <a:t>To ensure sound business management/leadership and effective resource management within the Department.</a:t>
                      </a:r>
                      <a:endParaRPr lang="en-ZA" sz="1800" b="0" i="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769134156"/>
                  </a:ext>
                </a:extLst>
              </a:tr>
            </a:tbl>
          </a:graphicData>
        </a:graphic>
      </p:graphicFrame>
    </p:spTree>
    <p:extLst>
      <p:ext uri="{BB962C8B-B14F-4D97-AF65-F5344CB8AC3E}">
        <p14:creationId xmlns:p14="http://schemas.microsoft.com/office/powerpoint/2010/main" xmlns="" val="294510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effectLst/>
              </a:rPr>
              <a:t>Annual Performance Plan, 2017/18</a:t>
            </a:r>
          </a:p>
        </p:txBody>
      </p:sp>
      <p:sp>
        <p:nvSpPr>
          <p:cNvPr id="3" name="Content Placeholder 2"/>
          <p:cNvSpPr>
            <a:spLocks noGrp="1"/>
          </p:cNvSpPr>
          <p:nvPr>
            <p:ph idx="1"/>
          </p:nvPr>
        </p:nvSpPr>
        <p:spPr>
          <a:xfrm>
            <a:off x="179512" y="1556792"/>
            <a:ext cx="8784976" cy="4968552"/>
          </a:xfrm>
        </p:spPr>
        <p:txBody>
          <a:bodyPr/>
          <a:lstStyle/>
          <a:p>
            <a:pPr algn="just"/>
            <a:r>
              <a:rPr lang="en-ZA" sz="2000" dirty="0"/>
              <a:t>University system is not growing in accordance with targets (headcount enrolment increased by 1.7% to 985 212 students during the 2015 academic year)</a:t>
            </a:r>
          </a:p>
          <a:p>
            <a:pPr algn="just"/>
            <a:r>
              <a:rPr lang="en-ZA" sz="2000" dirty="0"/>
              <a:t>Some of the key focus areas per programme for 2017/18 include:</a:t>
            </a:r>
          </a:p>
          <a:p>
            <a:pPr lvl="1" algn="just"/>
            <a:r>
              <a:rPr lang="en-ZA" sz="2000" dirty="0"/>
              <a:t>Programme 3 (University Education): Support the development of historically disadvantaged universities</a:t>
            </a:r>
          </a:p>
          <a:p>
            <a:pPr lvl="1" algn="just"/>
            <a:r>
              <a:rPr lang="en-ZA" sz="2000" dirty="0"/>
              <a:t>Programme 4 (TVET Colleges Programme): TVET Colleges will continue to be strengthened</a:t>
            </a:r>
          </a:p>
          <a:p>
            <a:pPr lvl="2" algn="just"/>
            <a:r>
              <a:rPr lang="en-ZA" sz="1800" dirty="0"/>
              <a:t>There has been challenges with enrolment in TVET colleges (inadequate physical infrastructure, insufficient funding, shortage of human resources, lack of relevant teaching and learning equipment and low student access (certification) rates)</a:t>
            </a:r>
          </a:p>
          <a:p>
            <a:pPr lvl="1" algn="just"/>
            <a:r>
              <a:rPr lang="en-ZA" sz="2000" dirty="0"/>
              <a:t>Programme 5 (CET Colleges Programme): Rationalising the existing CET Colleges/satellites</a:t>
            </a:r>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11</a:t>
            </a:fld>
            <a:endParaRPr lang="en-ZA" dirty="0"/>
          </a:p>
        </p:txBody>
      </p:sp>
    </p:spTree>
    <p:extLst>
      <p:ext uri="{BB962C8B-B14F-4D97-AF65-F5344CB8AC3E}">
        <p14:creationId xmlns:p14="http://schemas.microsoft.com/office/powerpoint/2010/main" xmlns="" val="375915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467544" y="2780928"/>
            <a:ext cx="8280920" cy="1224138"/>
          </a:xfrm>
          <a:prstGeom prst="rect">
            <a:avLst/>
          </a:prstGeom>
        </p:spPr>
        <p:txBody>
          <a:bodyPr>
            <a:normAutofit fontScale="77500" lnSpcReduction="20000"/>
          </a:bodyPr>
          <a:lstStyle>
            <a:lvl1pPr>
              <a:spcBef>
                <a:spcPts val="1000"/>
              </a:spcBef>
              <a:defRPr sz="4400"/>
            </a:lvl1pPr>
          </a:lstStyle>
          <a:p>
            <a:pPr lvl="0">
              <a:defRPr sz="1800" cap="none">
                <a:solidFill>
                  <a:srgbClr val="000000"/>
                </a:solidFill>
                <a:effectLst/>
              </a:defRPr>
            </a:pPr>
            <a:r>
              <a:rPr lang="en-ZA" sz="4400" cap="small" dirty="0">
                <a:solidFill>
                  <a:srgbClr val="366C5B"/>
                </a:solidFill>
              </a:rPr>
              <a:t>3</a:t>
            </a:r>
            <a:r>
              <a:rPr sz="4400" cap="small" dirty="0">
                <a:solidFill>
                  <a:srgbClr val="366C5B"/>
                </a:solidFill>
              </a:rPr>
              <a:t>. </a:t>
            </a:r>
            <a:r>
              <a:rPr lang="en-ZA" sz="4400" cap="small" dirty="0">
                <a:solidFill>
                  <a:srgbClr val="366C5B"/>
                </a:solidFill>
              </a:rPr>
              <a:t>Budget of the Department over the 2017 Medium Term Strategic Framework</a:t>
            </a:r>
            <a:endParaRPr sz="4400" cap="small" dirty="0">
              <a:solidFill>
                <a:srgbClr val="366C5B"/>
              </a:solidFill>
            </a:endParaRPr>
          </a:p>
        </p:txBody>
      </p:sp>
      <p:sp>
        <p:nvSpPr>
          <p:cNvPr id="2" name="Footer Placeholder 1"/>
          <p:cNvSpPr>
            <a:spLocks noGrp="1"/>
          </p:cNvSpPr>
          <p:nvPr>
            <p:ph type="ftr" sz="quarter" idx="11"/>
          </p:nvPr>
        </p:nvSpPr>
        <p:spPr/>
        <p:txBody>
          <a:bodyPr/>
          <a:lstStyle/>
          <a:p>
            <a:pPr algn="ctr">
              <a:defRPr/>
            </a:pPr>
            <a:r>
              <a:rPr lang="en-ZA"/>
              <a:t>Briefing to the PC on Higher Education and Training</a:t>
            </a:r>
            <a:endParaRPr lang="en-ZA" dirty="0"/>
          </a:p>
        </p:txBody>
      </p:sp>
    </p:spTree>
    <p:extLst>
      <p:ext uri="{BB962C8B-B14F-4D97-AF65-F5344CB8AC3E}">
        <p14:creationId xmlns:p14="http://schemas.microsoft.com/office/powerpoint/2010/main" xmlns="" val="271541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51520" y="10324"/>
            <a:ext cx="8568954" cy="1214447"/>
          </a:xfrm>
          <a:prstGeom prst="rect">
            <a:avLst/>
          </a:prstGeom>
        </p:spPr>
        <p:txBody>
          <a:bodyPr>
            <a:normAutofit/>
          </a:bodyPr>
          <a:lstStyle>
            <a:lvl1pPr>
              <a:defRPr sz="3600"/>
            </a:lvl1pPr>
          </a:lstStyle>
          <a:p>
            <a:pPr lvl="0">
              <a:defRPr sz="1800" cap="none">
                <a:solidFill>
                  <a:srgbClr val="000000"/>
                </a:solidFill>
                <a:effectLst/>
              </a:defRPr>
            </a:pPr>
            <a:r>
              <a:rPr lang="en-ZA" sz="4000" cap="small" dirty="0">
                <a:solidFill>
                  <a:schemeClr val="accent3">
                    <a:lumMod val="50000"/>
                  </a:schemeClr>
                </a:solidFill>
                <a:effectLst/>
              </a:rPr>
              <a:t>Budget and Programmes of DHET </a:t>
            </a:r>
            <a:endParaRPr sz="4000" cap="small" dirty="0">
              <a:solidFill>
                <a:schemeClr val="accent3">
                  <a:lumMod val="50000"/>
                </a:schemeClr>
              </a:solidFill>
              <a:effectLst/>
            </a:endParaRPr>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13</a:t>
            </a:fld>
            <a:endParaRPr sz="1200" dirty="0">
              <a:solidFill>
                <a:srgbClr val="888888"/>
              </a:solidFill>
            </a:endParaRPr>
          </a:p>
        </p:txBody>
      </p:sp>
      <p:graphicFrame>
        <p:nvGraphicFramePr>
          <p:cNvPr id="5" name="Table 4"/>
          <p:cNvGraphicFramePr>
            <a:graphicFrameLocks noGrp="1"/>
          </p:cNvGraphicFramePr>
          <p:nvPr>
            <p:extLst/>
          </p:nvPr>
        </p:nvGraphicFramePr>
        <p:xfrm>
          <a:off x="251520" y="1772816"/>
          <a:ext cx="8468117" cy="4752526"/>
        </p:xfrm>
        <a:graphic>
          <a:graphicData uri="http://schemas.openxmlformats.org/drawingml/2006/table">
            <a:tbl>
              <a:tblPr>
                <a:tableStyleId>{8799B23B-EC83-4686-B30A-512413B5E67A}</a:tableStyleId>
              </a:tblPr>
              <a:tblGrid>
                <a:gridCol w="2682808">
                  <a:extLst>
                    <a:ext uri="{9D8B030D-6E8A-4147-A177-3AD203B41FA5}">
                      <a16:colId xmlns:a16="http://schemas.microsoft.com/office/drawing/2014/main" xmlns="" val="3891710447"/>
                    </a:ext>
                  </a:extLst>
                </a:gridCol>
                <a:gridCol w="647109">
                  <a:extLst>
                    <a:ext uri="{9D8B030D-6E8A-4147-A177-3AD203B41FA5}">
                      <a16:colId xmlns:a16="http://schemas.microsoft.com/office/drawing/2014/main" xmlns="" val="3321812906"/>
                    </a:ext>
                  </a:extLst>
                </a:gridCol>
                <a:gridCol w="647109">
                  <a:extLst>
                    <a:ext uri="{9D8B030D-6E8A-4147-A177-3AD203B41FA5}">
                      <a16:colId xmlns:a16="http://schemas.microsoft.com/office/drawing/2014/main" xmlns="" val="4228235488"/>
                    </a:ext>
                  </a:extLst>
                </a:gridCol>
                <a:gridCol w="1024589">
                  <a:extLst>
                    <a:ext uri="{9D8B030D-6E8A-4147-A177-3AD203B41FA5}">
                      <a16:colId xmlns:a16="http://schemas.microsoft.com/office/drawing/2014/main" xmlns="" val="1605939615"/>
                    </a:ext>
                  </a:extLst>
                </a:gridCol>
                <a:gridCol w="647109">
                  <a:extLst>
                    <a:ext uri="{9D8B030D-6E8A-4147-A177-3AD203B41FA5}">
                      <a16:colId xmlns:a16="http://schemas.microsoft.com/office/drawing/2014/main" xmlns="" val="1345911573"/>
                    </a:ext>
                  </a:extLst>
                </a:gridCol>
                <a:gridCol w="647109">
                  <a:extLst>
                    <a:ext uri="{9D8B030D-6E8A-4147-A177-3AD203B41FA5}">
                      <a16:colId xmlns:a16="http://schemas.microsoft.com/office/drawing/2014/main" xmlns="" val="2143389910"/>
                    </a:ext>
                  </a:extLst>
                </a:gridCol>
                <a:gridCol w="795404">
                  <a:extLst>
                    <a:ext uri="{9D8B030D-6E8A-4147-A177-3AD203B41FA5}">
                      <a16:colId xmlns:a16="http://schemas.microsoft.com/office/drawing/2014/main" xmlns="" val="52536849"/>
                    </a:ext>
                  </a:extLst>
                </a:gridCol>
                <a:gridCol w="1376880">
                  <a:extLst>
                    <a:ext uri="{9D8B030D-6E8A-4147-A177-3AD203B41FA5}">
                      <a16:colId xmlns:a16="http://schemas.microsoft.com/office/drawing/2014/main" xmlns="" val="691163244"/>
                    </a:ext>
                  </a:extLst>
                </a:gridCol>
              </a:tblGrid>
              <a:tr h="662789">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Real Annual Growth Rates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2013/14-2014/15</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2014/15-2015/16</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2015/16-2016/17</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2016/17-2017/18</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2017/18-2018/19</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2018/19-2019/20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Real Annual Average Growth 2017/18-2019/20</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2979691757"/>
                  </a:ext>
                </a:extLst>
              </a:tr>
              <a:tr h="311709">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Administration</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12.79%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4.16%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1.01%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3.24%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1.07%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3448201033"/>
                  </a:ext>
                </a:extLst>
              </a:tr>
              <a:tr h="311709">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Planning, Policy and Strategy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9.03%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-9.32%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29.33%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-3.49%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2.65%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1.69%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2406602407"/>
                  </a:ext>
                </a:extLst>
              </a:tr>
              <a:tr h="311709">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University Education</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9.93%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-4.24%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12.94%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0.00%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11.44%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-0.05%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5.5%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1700902658"/>
                  </a:ext>
                </a:extLst>
              </a:tr>
              <a:tr h="508423">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Technical and Vocational Education and Training</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6.41%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-4.39%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-0.96%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2.34%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1.29%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207614716"/>
                  </a:ext>
                </a:extLst>
              </a:tr>
              <a:tr h="311709">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Skills Development</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57.50%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-21.32%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26.90%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0.74%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156592503"/>
                  </a:ext>
                </a:extLst>
              </a:tr>
              <a:tr h="426804">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Community Education and Training</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-8.76%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6.63%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1.77%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-0.44%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xmlns="" val="3224816335"/>
                  </a:ext>
                </a:extLst>
              </a:tr>
              <a:tr h="311709">
                <a:tc>
                  <a:txBody>
                    <a:bodyPr/>
                    <a:lstStyle/>
                    <a:p>
                      <a:pPr algn="l" fontAlgn="ctr"/>
                      <a:r>
                        <a:rPr lang="en-US" sz="1200" b="1" u="none" strike="noStrike" dirty="0">
                          <a:effectLst/>
                          <a:latin typeface="Times New Roman" panose="02020603050405020304" pitchFamily="18" charset="0"/>
                          <a:cs typeface="Times New Roman" panose="02020603050405020304" pitchFamily="18" charset="0"/>
                        </a:rPr>
                        <a:t>Subtotal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9.15%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-4.39%</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10.22%</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0.23%</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9.53%</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0.20%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4.8%</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477339157"/>
                  </a:ext>
                </a:extLst>
              </a:tr>
              <a:tr h="508423">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Direct charge against the National Revenue Fund</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15.10%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2.33%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4036882566"/>
                  </a:ext>
                </a:extLst>
              </a:tr>
              <a:tr h="489062">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Sector education and training authorities</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15.09%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2.33%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453959628"/>
                  </a:ext>
                </a:extLst>
              </a:tr>
              <a:tr h="299240">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National Skills Fund</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15.16%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2.33%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3201176019"/>
                  </a:ext>
                </a:extLst>
              </a:tr>
              <a:tr h="299240">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Total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10.64%</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-3.60%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6.41%</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0.52%</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7.70%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0.69%</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4.1%</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362725296"/>
                  </a:ext>
                </a:extLst>
              </a:tr>
            </a:tbl>
          </a:graphicData>
        </a:graphic>
      </p:graphicFrame>
    </p:spTree>
    <p:extLst>
      <p:ext uri="{BB962C8B-B14F-4D97-AF65-F5344CB8AC3E}">
        <p14:creationId xmlns:p14="http://schemas.microsoft.com/office/powerpoint/2010/main" xmlns="" val="98403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effectLst/>
              </a:rPr>
              <a:t>Departmental Analysis: Overview: </a:t>
            </a:r>
            <a:r>
              <a:rPr lang="en-US" dirty="0">
                <a:effectLst/>
              </a:rPr>
              <a:t>Key Trends</a:t>
            </a:r>
          </a:p>
        </p:txBody>
      </p:sp>
      <p:sp>
        <p:nvSpPr>
          <p:cNvPr id="3" name="Text Placeholder 2"/>
          <p:cNvSpPr>
            <a:spLocks noGrp="1"/>
          </p:cNvSpPr>
          <p:nvPr>
            <p:ph type="body" idx="1"/>
          </p:nvPr>
        </p:nvSpPr>
        <p:spPr>
          <a:xfrm>
            <a:off x="251520" y="1600200"/>
            <a:ext cx="8712968" cy="5257800"/>
          </a:xfrm>
        </p:spPr>
        <p:txBody>
          <a:bodyPr/>
          <a:lstStyle/>
          <a:p>
            <a:pPr>
              <a:buFontTx/>
              <a:buChar char="•"/>
            </a:pPr>
            <a:r>
              <a:rPr lang="en-ZA" sz="2000" dirty="0">
                <a:solidFill>
                  <a:schemeClr val="tx1"/>
                </a:solidFill>
              </a:rPr>
              <a:t>Over the 2017 MTEF, real annual average growth of DHET budget is 4.1%</a:t>
            </a:r>
          </a:p>
          <a:p>
            <a:pPr>
              <a:buFontTx/>
              <a:buChar char="•"/>
            </a:pPr>
            <a:r>
              <a:rPr lang="en-ZA" sz="2000" dirty="0">
                <a:latin typeface="Times New Roman" panose="02020603050405020304" pitchFamily="18" charset="0"/>
                <a:ea typeface="Calibri" panose="020F0502020204030204" pitchFamily="34" charset="0"/>
              </a:rPr>
              <a:t>As at 2017/18, the University Education programme consumes the largest share of the DHET’s budget at R41.9 billion</a:t>
            </a:r>
            <a:endParaRPr lang="en-ZA" sz="2000" dirty="0">
              <a:solidFill>
                <a:schemeClr val="tx1"/>
              </a:solidFill>
            </a:endParaRPr>
          </a:p>
          <a:p>
            <a:pPr lvl="1">
              <a:buFontTx/>
              <a:buChar char="•"/>
            </a:pPr>
            <a:r>
              <a:rPr lang="en-ZA" sz="1800" dirty="0">
                <a:solidFill>
                  <a:schemeClr val="tx1"/>
                </a:solidFill>
              </a:rPr>
              <a:t>Between 2015/16-2016/17 </a:t>
            </a:r>
            <a:r>
              <a:rPr lang="en-ZA" sz="1800" dirty="0">
                <a:latin typeface="Times New Roman" panose="02020603050405020304" pitchFamily="18" charset="0"/>
                <a:ea typeface="Calibri" panose="020F0502020204030204" pitchFamily="34" charset="0"/>
              </a:rPr>
              <a:t>the DHET’s allocation to the University Education programme grew significantly by 12.9% in real terms</a:t>
            </a:r>
          </a:p>
          <a:p>
            <a:pPr lvl="1">
              <a:buFontTx/>
              <a:buChar char="•"/>
            </a:pPr>
            <a:r>
              <a:rPr lang="en-ZA" sz="1800" dirty="0">
                <a:latin typeface="Times New Roman" panose="02020603050405020304" pitchFamily="18" charset="0"/>
                <a:ea typeface="Calibri" panose="020F0502020204030204" pitchFamily="34" charset="0"/>
              </a:rPr>
              <a:t>Based on real annual average growth between 2017/18 and 2019/20, Government will maintain emphasis on this programme  - it is projected to grow by a real annual average of 5.5% per annum </a:t>
            </a:r>
          </a:p>
          <a:p>
            <a:pPr>
              <a:buFontTx/>
              <a:buChar char="•"/>
            </a:pPr>
            <a:r>
              <a:rPr lang="en-ZA" sz="2000" dirty="0">
                <a:solidFill>
                  <a:schemeClr val="tx1"/>
                </a:solidFill>
              </a:rPr>
              <a:t>The second largest driver of the DHET budget is the TVET programme followed by the CET programme</a:t>
            </a:r>
          </a:p>
          <a:p>
            <a:pPr lvl="1">
              <a:buFontTx/>
              <a:buChar char="•"/>
            </a:pPr>
            <a:r>
              <a:rPr lang="en-ZA" sz="2000" dirty="0">
                <a:solidFill>
                  <a:schemeClr val="tx1"/>
                </a:solidFill>
              </a:rPr>
              <a:t>Compared to other programmes, their real annual average growth rates over the 2017 MTEF period are amongst the lowest – the TVET programme is projected to grow by a real annual average of 1.8% and the CET programme by a real annual average of 0.5%</a:t>
            </a:r>
          </a:p>
          <a:p>
            <a:pPr>
              <a:buFontTx/>
              <a:buChar char="•"/>
            </a:pPr>
            <a:endParaRPr lang="en-ZA" sz="2400" dirty="0">
              <a:solidFill>
                <a:schemeClr val="tx1"/>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US" smtClean="0"/>
              <a:pPr lvl="0"/>
              <a:t>14</a:t>
            </a:fld>
            <a:endParaRPr lang="en-US" dirty="0"/>
          </a:p>
        </p:txBody>
      </p:sp>
    </p:spTree>
    <p:extLst>
      <p:ext uri="{BB962C8B-B14F-4D97-AF65-F5344CB8AC3E}">
        <p14:creationId xmlns:p14="http://schemas.microsoft.com/office/powerpoint/2010/main" xmlns="" val="65445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78" y="332656"/>
            <a:ext cx="8448748" cy="1055177"/>
          </a:xfrm>
          <a:prstGeom prst="rect">
            <a:avLst/>
          </a:prstGeom>
        </p:spPr>
        <p:txBody>
          <a:bodyPr>
            <a:noAutofit/>
          </a:bodyPr>
          <a:lstStyle>
            <a:lvl1pPr>
              <a:defRPr sz="3600"/>
            </a:lvl1pPr>
          </a:lstStyle>
          <a:p>
            <a:pPr lvl="0">
              <a:defRPr sz="1800" cap="none">
                <a:solidFill>
                  <a:srgbClr val="000000"/>
                </a:solidFill>
                <a:effectLst/>
              </a:defRPr>
            </a:pPr>
            <a:r>
              <a:rPr lang="en-ZA" sz="4000" cap="small" dirty="0">
                <a:solidFill>
                  <a:srgbClr val="356F60"/>
                </a:solidFill>
                <a:effectLst/>
              </a:rPr>
              <a:t>Overview of Relative Prioritisation within DHET Budget</a:t>
            </a:r>
            <a:endParaRPr sz="4000" cap="small" dirty="0">
              <a:solidFill>
                <a:srgbClr val="356F60"/>
              </a:solidFill>
              <a:effectLst/>
            </a:endParaRPr>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15</a:t>
            </a:fld>
            <a:endParaRPr sz="1200" dirty="0">
              <a:solidFill>
                <a:srgbClr val="888888"/>
              </a:solidFill>
            </a:endParaRPr>
          </a:p>
        </p:txBody>
      </p:sp>
      <p:sp>
        <p:nvSpPr>
          <p:cNvPr id="4" name="Text Placeholder 3"/>
          <p:cNvSpPr>
            <a:spLocks noGrp="1"/>
          </p:cNvSpPr>
          <p:nvPr>
            <p:ph type="body" idx="1"/>
          </p:nvPr>
        </p:nvSpPr>
        <p:spPr>
          <a:xfrm>
            <a:off x="323528" y="1514747"/>
            <a:ext cx="8496944" cy="3426421"/>
          </a:xfrm>
        </p:spPr>
        <p:txBody>
          <a:bodyPr/>
          <a:lstStyle/>
          <a:p>
            <a:pPr marL="0" indent="0">
              <a:buNone/>
            </a:pPr>
            <a:r>
              <a:rPr lang="en-ZA" dirty="0"/>
              <a:t> </a:t>
            </a:r>
          </a:p>
        </p:txBody>
      </p:sp>
      <p:sp>
        <p:nvSpPr>
          <p:cNvPr id="15" name="TextBox 14"/>
          <p:cNvSpPr txBox="1"/>
          <p:nvPr/>
        </p:nvSpPr>
        <p:spPr>
          <a:xfrm>
            <a:off x="287578" y="5688249"/>
            <a:ext cx="8629764" cy="954107"/>
          </a:xfrm>
          <a:prstGeom prst="rect">
            <a:avLst/>
          </a:prstGeom>
          <a:solidFill>
            <a:schemeClr val="bg1"/>
          </a:solidFill>
          <a:ln w="25400" cap="flat" cmpd="sng" algn="ctr">
            <a:noFill/>
            <a:prstDash val="solid"/>
          </a:ln>
          <a:effectLst/>
        </p:spPr>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indent="-285750" algn="just" rtl="0" fontAlgn="base">
              <a:spcBef>
                <a:spcPct val="0"/>
              </a:spcBef>
              <a:spcAft>
                <a:spcPct val="0"/>
              </a:spcAft>
              <a:buFont typeface="Wingdings" panose="05000000000000000000" pitchFamily="2" charset="2"/>
              <a:buChar char="§"/>
              <a:defRPr/>
            </a:pPr>
            <a:r>
              <a:rPr lang="en-ZA" sz="2800" dirty="0">
                <a:solidFill>
                  <a:schemeClr val="tx1"/>
                </a:solidFill>
                <a:latin typeface="Times New Roman" panose="02020603050405020304" pitchFamily="18" charset="0"/>
                <a:cs typeface="Times New Roman" panose="02020603050405020304" pitchFamily="18" charset="0"/>
              </a:rPr>
              <a:t>University Programme consumes largest and increasing share of the DHET budget</a:t>
            </a:r>
          </a:p>
        </p:txBody>
      </p:sp>
      <p:graphicFrame>
        <p:nvGraphicFramePr>
          <p:cNvPr id="7" name="Chart 6"/>
          <p:cNvGraphicFramePr>
            <a:graphicFrameLocks/>
          </p:cNvGraphicFramePr>
          <p:nvPr>
            <p:extLst/>
          </p:nvPr>
        </p:nvGraphicFramePr>
        <p:xfrm>
          <a:off x="420398" y="1863852"/>
          <a:ext cx="8496944" cy="346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3318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solidFill>
                  <a:schemeClr val="accent3">
                    <a:lumMod val="50000"/>
                  </a:schemeClr>
                </a:solidFill>
                <a:effectLst/>
              </a:rPr>
              <a:t>Overview of Real Growth Rates in Allocations</a:t>
            </a:r>
            <a:endParaRPr lang="en-GB" dirty="0">
              <a:effectLst/>
            </a:endParaRPr>
          </a:p>
        </p:txBody>
      </p:sp>
      <p:sp>
        <p:nvSpPr>
          <p:cNvPr id="3" name="Text Placeholder 2"/>
          <p:cNvSpPr>
            <a:spLocks noGrp="1"/>
          </p:cNvSpPr>
          <p:nvPr>
            <p:ph type="body" idx="1"/>
          </p:nvPr>
        </p:nvSpPr>
        <p:spPr/>
        <p:txBody>
          <a:bodyPr/>
          <a:lstStyle/>
          <a:p>
            <a:pPr marL="0" indent="0">
              <a:buNone/>
            </a:pPr>
            <a:r>
              <a:rPr lang="en-ZA" dirty="0"/>
              <a:t> </a:t>
            </a:r>
            <a:endParaRPr lang="en-GB" dirty="0"/>
          </a:p>
        </p:txBody>
      </p:sp>
      <p:sp>
        <p:nvSpPr>
          <p:cNvPr id="4" name="Slide Number Placeholder 3"/>
          <p:cNvSpPr>
            <a:spLocks noGrp="1"/>
          </p:cNvSpPr>
          <p:nvPr>
            <p:ph type="sldNum" sz="quarter" idx="4294967295"/>
          </p:nvPr>
        </p:nvSpPr>
        <p:spPr>
          <a:xfrm>
            <a:off x="6553200" y="6282117"/>
            <a:ext cx="2133600" cy="275467"/>
          </a:xfrm>
          <a:prstGeom prst="rect">
            <a:avLst/>
          </a:prstGeom>
        </p:spPr>
        <p:txBody>
          <a:bodyPr/>
          <a:lstStyle/>
          <a:p>
            <a:pPr lvl="0"/>
            <a:fld id="{86CB4B4D-7CA3-9044-876B-883B54F8677D}" type="slidenum">
              <a:rPr lang="en-GB" smtClean="0"/>
              <a:pPr lvl="0"/>
              <a:t>16</a:t>
            </a:fld>
            <a:endParaRPr lang="en-GB" dirty="0"/>
          </a:p>
        </p:txBody>
      </p:sp>
      <p:sp>
        <p:nvSpPr>
          <p:cNvPr id="9" name="TextBox 8"/>
          <p:cNvSpPr txBox="1"/>
          <p:nvPr/>
        </p:nvSpPr>
        <p:spPr>
          <a:xfrm>
            <a:off x="251520" y="5640410"/>
            <a:ext cx="8568953" cy="917174"/>
          </a:xfrm>
          <a:prstGeom prst="rect">
            <a:avLst/>
          </a:prstGeom>
          <a:solidFill>
            <a:schemeClr val="bg1"/>
          </a:solidFill>
          <a:ln w="25400" cap="flat" cmpd="sng" algn="ctr">
            <a:solidFill>
              <a:schemeClr val="bg1"/>
            </a:solidFill>
            <a:prstDash val="solid"/>
          </a:ln>
          <a:effectLst/>
        </p:spPr>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19251" indent="-319251" algn="just" rtl="0">
              <a:lnSpc>
                <a:spcPct val="90000"/>
              </a:lnSpc>
              <a:spcBef>
                <a:spcPts val="600"/>
              </a:spcBef>
              <a:buFont typeface="Wingdings" panose="05000000000000000000" pitchFamily="2" charset="2"/>
              <a:buChar char="§"/>
              <a:defRPr sz="1800"/>
            </a:pPr>
            <a:r>
              <a:rPr lang="en-ZA" sz="1800" dirty="0">
                <a:solidFill>
                  <a:schemeClr val="tx1"/>
                </a:solidFill>
                <a:latin typeface="Times New Roman" panose="02020603050405020304" pitchFamily="18" charset="0"/>
                <a:cs typeface="Times New Roman" panose="02020603050405020304" pitchFamily="18" charset="0"/>
              </a:rPr>
              <a:t>Strong growth of 13% for University Education is recorded for 2016/17. Thereafter, growth in allocations slow down in 2017/18 and increase again by 11% in 2018/19</a:t>
            </a:r>
          </a:p>
          <a:p>
            <a:pPr marL="319251" indent="-319251" algn="just" rtl="0">
              <a:lnSpc>
                <a:spcPct val="90000"/>
              </a:lnSpc>
              <a:spcBef>
                <a:spcPts val="600"/>
              </a:spcBef>
              <a:buFont typeface="Wingdings" panose="05000000000000000000" pitchFamily="2" charset="2"/>
              <a:buChar char="§"/>
              <a:defRPr sz="1800"/>
            </a:pPr>
            <a:r>
              <a:rPr lang="en-ZA" sz="1800" dirty="0">
                <a:solidFill>
                  <a:schemeClr val="tx1"/>
                </a:solidFill>
                <a:latin typeface="Times New Roman" panose="02020603050405020304" pitchFamily="18" charset="0"/>
                <a:cs typeface="Times New Roman" panose="02020603050405020304" pitchFamily="18" charset="0"/>
              </a:rPr>
              <a:t>Allocations for TVET drastically decline in 2016/17</a:t>
            </a:r>
          </a:p>
        </p:txBody>
      </p:sp>
      <p:graphicFrame>
        <p:nvGraphicFramePr>
          <p:cNvPr id="10" name="Chart 9"/>
          <p:cNvGraphicFramePr>
            <a:graphicFrameLocks/>
          </p:cNvGraphicFramePr>
          <p:nvPr>
            <p:extLst/>
          </p:nvPr>
        </p:nvGraphicFramePr>
        <p:xfrm>
          <a:off x="4647580" y="3423161"/>
          <a:ext cx="405384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4707578" y="1468667"/>
          <a:ext cx="401574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471820" y="1531580"/>
          <a:ext cx="3931920" cy="21107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nvPr>
        </p:nvGraphicFramePr>
        <p:xfrm>
          <a:off x="453476" y="3553867"/>
          <a:ext cx="4000500" cy="17949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81080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568954" cy="1214447"/>
          </a:xfrm>
          <a:prstGeom prst="rect">
            <a:avLst/>
          </a:prstGeom>
        </p:spPr>
        <p:txBody>
          <a:bodyPr>
            <a:noAutofit/>
          </a:bodyPr>
          <a:lstStyle>
            <a:lvl1pPr>
              <a:defRPr sz="3600"/>
            </a:lvl1pPr>
          </a:lstStyle>
          <a:p>
            <a:pPr lvl="0">
              <a:defRPr sz="1800" cap="none">
                <a:solidFill>
                  <a:srgbClr val="000000"/>
                </a:solidFill>
                <a:effectLst/>
              </a:defRPr>
            </a:pPr>
            <a:r>
              <a:rPr lang="en-ZA" sz="4000" cap="small" dirty="0">
                <a:solidFill>
                  <a:srgbClr val="366C5B"/>
                </a:solidFill>
                <a:effectLst/>
              </a:rPr>
              <a:t>Programme Analysis: University Programme</a:t>
            </a:r>
            <a:endParaRPr sz="4000" cap="small" dirty="0">
              <a:solidFill>
                <a:srgbClr val="366C5B"/>
              </a:solidFill>
              <a:effectLst/>
            </a:endParaRPr>
          </a:p>
        </p:txBody>
      </p:sp>
      <p:sp>
        <p:nvSpPr>
          <p:cNvPr id="289" name="Shape 289"/>
          <p:cNvSpPr>
            <a:spLocks noGrp="1"/>
          </p:cNvSpPr>
          <p:nvPr>
            <p:ph type="sldNum" sz="quarter" idx="2"/>
          </p:nvPr>
        </p:nvSpPr>
        <p:spPr>
          <a:xfrm>
            <a:off x="6753911" y="6165304"/>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lgn="r">
              <a:defRPr sz="1800">
                <a:solidFill>
                  <a:srgbClr val="000000"/>
                </a:solidFill>
              </a:defRPr>
            </a:pPr>
            <a:fld id="{86CB4B4D-7CA3-9044-876B-883B54F8677D}" type="slidenum">
              <a:rPr sz="1200">
                <a:solidFill>
                  <a:srgbClr val="888888"/>
                </a:solidFill>
              </a:rPr>
              <a:pPr lvl="0" algn="r">
                <a:defRPr sz="1800">
                  <a:solidFill>
                    <a:srgbClr val="000000"/>
                  </a:solidFill>
                </a:defRPr>
              </a:pPr>
              <a:t>17</a:t>
            </a:fld>
            <a:endParaRPr sz="1200" dirty="0">
              <a:solidFill>
                <a:srgbClr val="888888"/>
              </a:solidFill>
            </a:endParaRPr>
          </a:p>
        </p:txBody>
      </p:sp>
      <p:sp>
        <p:nvSpPr>
          <p:cNvPr id="4" name="TextBox 3"/>
          <p:cNvSpPr txBox="1"/>
          <p:nvPr/>
        </p:nvSpPr>
        <p:spPr>
          <a:xfrm>
            <a:off x="539552" y="3671738"/>
            <a:ext cx="338437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TextBox 6"/>
          <p:cNvSpPr txBox="1"/>
          <p:nvPr/>
        </p:nvSpPr>
        <p:spPr>
          <a:xfrm>
            <a:off x="285495" y="5738234"/>
            <a:ext cx="8318953" cy="95410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latin typeface="Times New Roman" panose="02020603050405020304" pitchFamily="18" charset="0"/>
                <a:cs typeface="Times New Roman" panose="02020603050405020304" pitchFamily="18" charset="0"/>
              </a:rPr>
              <a:t>Allocations in respect of university education are expected to grow by close to 6% over the 2017 MTEF</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xmlns="" val="2107581857"/>
              </p:ext>
            </p:extLst>
          </p:nvPr>
        </p:nvGraphicFramePr>
        <p:xfrm>
          <a:off x="287524" y="1587697"/>
          <a:ext cx="8568953" cy="3904399"/>
        </p:xfrm>
        <a:graphic>
          <a:graphicData uri="http://schemas.openxmlformats.org/drawingml/2006/table">
            <a:tbl>
              <a:tblPr>
                <a:tableStyleId>{8799B23B-EC83-4686-B30A-512413B5E67A}</a:tableStyleId>
              </a:tblPr>
              <a:tblGrid>
                <a:gridCol w="3020372">
                  <a:extLst>
                    <a:ext uri="{9D8B030D-6E8A-4147-A177-3AD203B41FA5}">
                      <a16:colId xmlns:a16="http://schemas.microsoft.com/office/drawing/2014/main" xmlns="" val="1990313004"/>
                    </a:ext>
                  </a:extLst>
                </a:gridCol>
                <a:gridCol w="889109">
                  <a:extLst>
                    <a:ext uri="{9D8B030D-6E8A-4147-A177-3AD203B41FA5}">
                      <a16:colId xmlns:a16="http://schemas.microsoft.com/office/drawing/2014/main" xmlns="" val="403658425"/>
                    </a:ext>
                  </a:extLst>
                </a:gridCol>
                <a:gridCol w="716604">
                  <a:extLst>
                    <a:ext uri="{9D8B030D-6E8A-4147-A177-3AD203B41FA5}">
                      <a16:colId xmlns:a16="http://schemas.microsoft.com/office/drawing/2014/main" xmlns="" val="923272018"/>
                    </a:ext>
                  </a:extLst>
                </a:gridCol>
                <a:gridCol w="790800">
                  <a:extLst>
                    <a:ext uri="{9D8B030D-6E8A-4147-A177-3AD203B41FA5}">
                      <a16:colId xmlns:a16="http://schemas.microsoft.com/office/drawing/2014/main" xmlns="" val="2894104376"/>
                    </a:ext>
                  </a:extLst>
                </a:gridCol>
                <a:gridCol w="790800">
                  <a:extLst>
                    <a:ext uri="{9D8B030D-6E8A-4147-A177-3AD203B41FA5}">
                      <a16:colId xmlns:a16="http://schemas.microsoft.com/office/drawing/2014/main" xmlns="" val="2203366952"/>
                    </a:ext>
                  </a:extLst>
                </a:gridCol>
                <a:gridCol w="642409">
                  <a:extLst>
                    <a:ext uri="{9D8B030D-6E8A-4147-A177-3AD203B41FA5}">
                      <a16:colId xmlns:a16="http://schemas.microsoft.com/office/drawing/2014/main" xmlns="" val="294522927"/>
                    </a:ext>
                  </a:extLst>
                </a:gridCol>
                <a:gridCol w="581197">
                  <a:extLst>
                    <a:ext uri="{9D8B030D-6E8A-4147-A177-3AD203B41FA5}">
                      <a16:colId xmlns:a16="http://schemas.microsoft.com/office/drawing/2014/main" xmlns="" val="1961479964"/>
                    </a:ext>
                  </a:extLst>
                </a:gridCol>
                <a:gridCol w="568831">
                  <a:extLst>
                    <a:ext uri="{9D8B030D-6E8A-4147-A177-3AD203B41FA5}">
                      <a16:colId xmlns:a16="http://schemas.microsoft.com/office/drawing/2014/main" xmlns="" val="48821359"/>
                    </a:ext>
                  </a:extLst>
                </a:gridCol>
                <a:gridCol w="568831">
                  <a:extLst>
                    <a:ext uri="{9D8B030D-6E8A-4147-A177-3AD203B41FA5}">
                      <a16:colId xmlns:a16="http://schemas.microsoft.com/office/drawing/2014/main" xmlns="" val="569821178"/>
                    </a:ext>
                  </a:extLst>
                </a:gridCol>
              </a:tblGrid>
              <a:tr h="1202325">
                <a:tc rowSpan="2">
                  <a:txBody>
                    <a:bodyPr/>
                    <a:lstStyle/>
                    <a:p>
                      <a:pPr marL="0" marR="0"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Sub-programme (</a:t>
                      </a:r>
                      <a:r>
                        <a:rPr lang="en-ZA" sz="1100" b="1" i="0" kern="1200" dirty="0" err="1">
                          <a:effectLst/>
                          <a:latin typeface="Times New Roman" panose="02020603050405020304" pitchFamily="18" charset="0"/>
                          <a:cs typeface="Times New Roman" panose="02020603050405020304" pitchFamily="18" charset="0"/>
                        </a:rPr>
                        <a:t>R'million</a:t>
                      </a:r>
                      <a:r>
                        <a:rPr lang="en-ZA" sz="1100" b="1" i="0" kern="1200" dirty="0">
                          <a:effectLst/>
                          <a:latin typeface="Times New Roman" panose="02020603050405020304" pitchFamily="18" charset="0"/>
                          <a:cs typeface="Times New Roman" panose="02020603050405020304" pitchFamily="18" charset="0"/>
                        </a:rPr>
                        <a:t>)</a:t>
                      </a:r>
                      <a:endParaRPr lang="en-US" sz="1100" b="1" i="0" dirty="0">
                        <a:effectLst/>
                        <a:latin typeface="Times New Roman" panose="02020603050405020304" pitchFamily="18" charset="0"/>
                        <a:cs typeface="Times New Roman" panose="02020603050405020304" pitchFamily="18" charset="0"/>
                      </a:endParaRPr>
                    </a:p>
                    <a:p>
                      <a:pPr marL="0" marR="0" fontAlgn="ctr">
                        <a:lnSpc>
                          <a:spcPct val="107000"/>
                        </a:lnSpc>
                        <a:spcBef>
                          <a:spcPts val="0"/>
                        </a:spcBef>
                        <a:spcAft>
                          <a:spcPts val="0"/>
                        </a:spcAft>
                      </a:pPr>
                      <a:r>
                        <a:rPr lang="en-US" sz="1100" b="1" i="0" kern="1200" dirty="0">
                          <a:effectLst/>
                          <a:latin typeface="Times New Roman" panose="02020603050405020304" pitchFamily="18" charset="0"/>
                          <a:cs typeface="Times New Roman" panose="02020603050405020304" pitchFamily="18" charset="0"/>
                        </a:rPr>
                        <a:t> </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gridSpan="3">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Audited Outcome</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hMerge="1">
                  <a:txBody>
                    <a:bodyPr/>
                    <a:lstStyle/>
                    <a:p>
                      <a:endParaRPr lang="en-US"/>
                    </a:p>
                  </a:txBody>
                  <a:tcPr/>
                </a:tc>
                <a:tc hMerge="1">
                  <a:txBody>
                    <a:bodyPr/>
                    <a:lstStyle/>
                    <a:p>
                      <a:endParaRPr lang="en-US"/>
                    </a:p>
                  </a:txBody>
                  <a:tcPr/>
                </a:tc>
                <a:tc>
                  <a:txBody>
                    <a:bodyPr/>
                    <a:lstStyle/>
                    <a:p>
                      <a:pPr marL="0" marR="0"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Revised Estimate</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gridSpan="3">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Medium Term Expenditure Framework Estimates</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hMerge="1">
                  <a:txBody>
                    <a:bodyPr/>
                    <a:lstStyle/>
                    <a:p>
                      <a:endParaRPr lang="en-US"/>
                    </a:p>
                  </a:txBody>
                  <a:tcPr/>
                </a:tc>
                <a:tc hMerge="1">
                  <a:txBody>
                    <a:bodyPr/>
                    <a:lstStyle/>
                    <a:p>
                      <a:endParaRPr lang="en-US"/>
                    </a:p>
                  </a:txBody>
                  <a:tcPr/>
                </a:tc>
                <a:tc rowSpan="2">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Real Annual Average growth rates 2017/18-2019/20</a:t>
                      </a:r>
                      <a:endParaRPr lang="en-US" sz="1100" b="1" i="0" dirty="0">
                        <a:effectLst/>
                        <a:latin typeface="Times New Roman" panose="02020603050405020304" pitchFamily="18" charset="0"/>
                        <a:cs typeface="Times New Roman" panose="02020603050405020304" pitchFamily="18" charset="0"/>
                      </a:endParaRPr>
                    </a:p>
                    <a:p>
                      <a:pPr marL="0" marR="0" fontAlgn="b">
                        <a:lnSpc>
                          <a:spcPct val="107000"/>
                        </a:lnSpc>
                        <a:spcBef>
                          <a:spcPts val="0"/>
                        </a:spcBef>
                        <a:spcAft>
                          <a:spcPts val="0"/>
                        </a:spcAft>
                      </a:pPr>
                      <a:r>
                        <a:rPr lang="en-US" sz="1100" b="0" i="0" kern="1200" dirty="0">
                          <a:effectLst/>
                          <a:latin typeface="Times New Roman" panose="02020603050405020304" pitchFamily="18" charset="0"/>
                          <a:cs typeface="Times New Roman" panose="02020603050405020304" pitchFamily="18" charset="0"/>
                        </a:rPr>
                        <a:t> </a:t>
                      </a:r>
                      <a:endParaRPr lang="en-US" sz="11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3492077096"/>
                  </a:ext>
                </a:extLst>
              </a:tr>
              <a:tr h="289258">
                <a:tc vMerge="1">
                  <a:txBody>
                    <a:bodyPr/>
                    <a:lstStyle/>
                    <a:p>
                      <a:endParaRPr lang="en-US"/>
                    </a:p>
                  </a:txBody>
                  <a:tcP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2013/14</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2014/15</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2015/16</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2016/17</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2017/18</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2018/19</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ctr" fontAlgn="ctr">
                        <a:lnSpc>
                          <a:spcPct val="107000"/>
                        </a:lnSpc>
                        <a:spcBef>
                          <a:spcPts val="0"/>
                        </a:spcBef>
                        <a:spcAft>
                          <a:spcPts val="0"/>
                        </a:spcAft>
                      </a:pPr>
                      <a:r>
                        <a:rPr lang="en-ZA" sz="1100" b="1" i="0" kern="1200" dirty="0">
                          <a:effectLst/>
                          <a:latin typeface="Times New Roman" panose="02020603050405020304" pitchFamily="18" charset="0"/>
                          <a:cs typeface="Times New Roman" panose="02020603050405020304" pitchFamily="18" charset="0"/>
                        </a:rPr>
                        <a:t>2019/20</a:t>
                      </a:r>
                      <a:endParaRPr lang="en-US" sz="1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vMerge="1">
                  <a:txBody>
                    <a:bodyPr/>
                    <a:lstStyle/>
                    <a:p>
                      <a:endParaRPr lang="en-US"/>
                    </a:p>
                  </a:txBody>
                  <a:tcPr/>
                </a:tc>
                <a:extLst>
                  <a:ext uri="{0D108BD9-81ED-4DB2-BD59-A6C34878D82A}">
                    <a16:rowId xmlns:a16="http://schemas.microsoft.com/office/drawing/2014/main" xmlns="" val="933679737"/>
                  </a:ext>
                </a:extLst>
              </a:tr>
              <a:tr h="367159">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Programme Management: University Education</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1.786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1.959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3.915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4.3</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5.1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2.15%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1500777382"/>
                  </a:ext>
                </a:extLst>
              </a:tr>
              <a:tr h="367159">
                <a:tc>
                  <a:txBody>
                    <a:bodyPr/>
                    <a:lstStyle/>
                    <a:p>
                      <a:pPr marL="0" marR="0">
                        <a:lnSpc>
                          <a:spcPct val="107000"/>
                        </a:lnSpc>
                        <a:spcBef>
                          <a:spcPts val="0"/>
                        </a:spcBef>
                        <a:spcAft>
                          <a:spcPts val="800"/>
                        </a:spcAft>
                      </a:pPr>
                      <a:r>
                        <a:rPr lang="en-US" sz="1100" b="0" i="0" dirty="0">
                          <a:effectLst/>
                          <a:latin typeface="Times New Roman" panose="02020603050405020304" pitchFamily="18" charset="0"/>
                          <a:cs typeface="Times New Roman" panose="02020603050405020304" pitchFamily="18" charset="0"/>
                        </a:rPr>
                        <a:t>University - Academic Planning and Management</a:t>
                      </a:r>
                      <a:endParaRPr lang="en-US" sz="11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5870.868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6249.117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6557.911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11508.5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10273.9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13277.1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14082.5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10.61%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2653188277"/>
                  </a:ext>
                </a:extLst>
              </a:tr>
              <a:tr h="364467">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University - Financial Planning and Information Systems</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8.685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7.556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8.437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12.6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11.3</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12.5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13.5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2.86%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2779245705"/>
                  </a:ext>
                </a:extLst>
              </a:tr>
              <a:tr h="186763">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University - Policy and Development</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20.226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19.736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21.048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27.6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27.6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30.1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32.4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2.22%</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980341685"/>
                  </a:ext>
                </a:extLst>
              </a:tr>
              <a:tr h="186763">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Teacher Education</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8.947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10.494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10.208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14.3</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19.5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21.3</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23.1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2.79%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3844323301"/>
                  </a:ext>
                </a:extLst>
              </a:tr>
              <a:tr h="186763">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University Subsidies</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22392.77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24195.29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26297.07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27964.8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31606.8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36152.9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38187.9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3.84%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4288981519"/>
                  </a:ext>
                </a:extLst>
              </a:tr>
              <a:tr h="186763">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Total</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b"/>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28303.28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30484.16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32898.59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39532.5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41943.5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49498.6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52344.4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5.54%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973696762"/>
                  </a:ext>
                </a:extLst>
              </a:tr>
              <a:tr h="364467">
                <a:tc>
                  <a:txBody>
                    <a:bodyPr/>
                    <a:lstStyle/>
                    <a:p>
                      <a:pPr marL="0" marR="0">
                        <a:lnSpc>
                          <a:spcPct val="107000"/>
                        </a:lnSpc>
                        <a:spcBef>
                          <a:spcPts val="0"/>
                        </a:spcBef>
                        <a:spcAft>
                          <a:spcPts val="800"/>
                        </a:spcAft>
                      </a:pPr>
                      <a:r>
                        <a:rPr lang="en-US" sz="1100" b="0" i="0" dirty="0">
                          <a:effectLst/>
                          <a:latin typeface="Times New Roman" panose="02020603050405020304" pitchFamily="18" charset="0"/>
                          <a:cs typeface="Times New Roman" panose="02020603050405020304" pitchFamily="18" charset="0"/>
                        </a:rPr>
                        <a:t>Total DHET Budget (excl. direct charge against the NRF,SETAs and NSF)</a:t>
                      </a:r>
                      <a:endParaRPr lang="en-US" sz="11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36397.33</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39053.51</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41943.36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49188.28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52307.64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60671.75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64320.85</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 </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4019777564"/>
                  </a:ext>
                </a:extLst>
              </a:tr>
              <a:tr h="186763">
                <a:tc>
                  <a:txBody>
                    <a:bodyPr/>
                    <a:lstStyle/>
                    <a:p>
                      <a:pPr marL="0" marR="0">
                        <a:lnSpc>
                          <a:spcPct val="107000"/>
                        </a:lnSpc>
                        <a:spcBef>
                          <a:spcPts val="0"/>
                        </a:spcBef>
                        <a:spcAft>
                          <a:spcPts val="800"/>
                        </a:spcAft>
                      </a:pPr>
                      <a:r>
                        <a:rPr lang="en-US" sz="1100" b="0" i="0" dirty="0">
                          <a:effectLst/>
                          <a:latin typeface="Times New Roman" panose="02020603050405020304" pitchFamily="18" charset="0"/>
                          <a:cs typeface="Times New Roman" panose="02020603050405020304" pitchFamily="18" charset="0"/>
                        </a:rPr>
                        <a:t>% of Total DHET Budget</a:t>
                      </a:r>
                      <a:endParaRPr lang="en-US" sz="11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77.76%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78.06%</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78.44%</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80.37%</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80.19%</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81.58%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gn="r">
                        <a:lnSpc>
                          <a:spcPct val="107000"/>
                        </a:lnSpc>
                        <a:spcBef>
                          <a:spcPts val="0"/>
                        </a:spcBef>
                        <a:spcAft>
                          <a:spcPts val="800"/>
                        </a:spcAft>
                      </a:pPr>
                      <a:r>
                        <a:rPr lang="en-US" sz="1100" b="0" i="0">
                          <a:effectLst/>
                          <a:latin typeface="Times New Roman" panose="02020603050405020304" pitchFamily="18" charset="0"/>
                          <a:cs typeface="Times New Roman" panose="02020603050405020304" pitchFamily="18" charset="0"/>
                        </a:rPr>
                        <a:t>81.38%</a:t>
                      </a:r>
                      <a:endParaRPr lang="en-US" sz="11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tc>
                  <a:txBody>
                    <a:bodyPr/>
                    <a:lstStyle/>
                    <a:p>
                      <a:pPr marL="0" marR="0">
                        <a:lnSpc>
                          <a:spcPct val="107000"/>
                        </a:lnSpc>
                        <a:spcBef>
                          <a:spcPts val="0"/>
                        </a:spcBef>
                        <a:spcAft>
                          <a:spcPts val="800"/>
                        </a:spcAft>
                      </a:pPr>
                      <a:r>
                        <a:rPr lang="en-US" sz="1100" b="0" i="0" dirty="0">
                          <a:effectLst/>
                          <a:latin typeface="Times New Roman" panose="02020603050405020304" pitchFamily="18" charset="0"/>
                          <a:cs typeface="Times New Roman" panose="02020603050405020304" pitchFamily="18" charset="0"/>
                        </a:rPr>
                        <a:t> </a:t>
                      </a:r>
                      <a:endParaRPr lang="en-US" sz="11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44" marR="9144" marT="9144" marB="0" anchor="ctr"/>
                </a:tc>
                <a:extLst>
                  <a:ext uri="{0D108BD9-81ED-4DB2-BD59-A6C34878D82A}">
                    <a16:rowId xmlns:a16="http://schemas.microsoft.com/office/drawing/2014/main" xmlns="" val="2950439480"/>
                  </a:ext>
                </a:extLst>
              </a:tr>
            </a:tbl>
          </a:graphicData>
        </a:graphic>
      </p:graphicFrame>
    </p:spTree>
    <p:extLst>
      <p:ext uri="{BB962C8B-B14F-4D97-AF65-F5344CB8AC3E}">
        <p14:creationId xmlns:p14="http://schemas.microsoft.com/office/powerpoint/2010/main" xmlns="" val="256630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568954" cy="1214447"/>
          </a:xfrm>
          <a:prstGeom prst="rect">
            <a:avLst/>
          </a:prstGeom>
        </p:spPr>
        <p:txBody>
          <a:bodyPr>
            <a:noAutofit/>
          </a:bodyPr>
          <a:lstStyle>
            <a:lvl1pPr>
              <a:defRPr sz="3600"/>
            </a:lvl1pPr>
          </a:lstStyle>
          <a:p>
            <a:pPr lvl="0">
              <a:defRPr sz="1800" cap="none">
                <a:solidFill>
                  <a:srgbClr val="000000"/>
                </a:solidFill>
                <a:effectLst/>
              </a:defRPr>
            </a:pPr>
            <a:r>
              <a:rPr lang="en-ZA" sz="4000" cap="small" dirty="0">
                <a:solidFill>
                  <a:schemeClr val="accent3">
                    <a:lumMod val="50000"/>
                  </a:schemeClr>
                </a:solidFill>
                <a:effectLst/>
              </a:rPr>
              <a:t>Programme Analysis: TVETs Programme</a:t>
            </a:r>
            <a:endParaRPr sz="4000" cap="small" dirty="0">
              <a:solidFill>
                <a:schemeClr val="accent3">
                  <a:lumMod val="50000"/>
                </a:schemeClr>
              </a:solidFill>
              <a:effectLst/>
            </a:endParaRPr>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18</a:t>
            </a:fld>
            <a:endParaRPr sz="1200" dirty="0">
              <a:solidFill>
                <a:srgbClr val="888888"/>
              </a:solidFill>
            </a:endParaRPr>
          </a:p>
        </p:txBody>
      </p:sp>
      <p:sp>
        <p:nvSpPr>
          <p:cNvPr id="4" name="TextBox 3"/>
          <p:cNvSpPr txBox="1"/>
          <p:nvPr/>
        </p:nvSpPr>
        <p:spPr>
          <a:xfrm>
            <a:off x="539552" y="3671738"/>
            <a:ext cx="338437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4292067146"/>
              </p:ext>
            </p:extLst>
          </p:nvPr>
        </p:nvGraphicFramePr>
        <p:xfrm>
          <a:off x="287523" y="1471513"/>
          <a:ext cx="8568954" cy="3660107"/>
        </p:xfrm>
        <a:graphic>
          <a:graphicData uri="http://schemas.openxmlformats.org/drawingml/2006/table">
            <a:tbl>
              <a:tblPr>
                <a:tableStyleId>{8799B23B-EC83-4686-B30A-512413B5E67A}</a:tableStyleId>
              </a:tblPr>
              <a:tblGrid>
                <a:gridCol w="3109075">
                  <a:extLst>
                    <a:ext uri="{9D8B030D-6E8A-4147-A177-3AD203B41FA5}">
                      <a16:colId xmlns:a16="http://schemas.microsoft.com/office/drawing/2014/main" xmlns="" val="2690908965"/>
                    </a:ext>
                  </a:extLst>
                </a:gridCol>
                <a:gridCol w="912979">
                  <a:extLst>
                    <a:ext uri="{9D8B030D-6E8A-4147-A177-3AD203B41FA5}">
                      <a16:colId xmlns:a16="http://schemas.microsoft.com/office/drawing/2014/main" xmlns="" val="1585499103"/>
                    </a:ext>
                  </a:extLst>
                </a:gridCol>
                <a:gridCol w="579914">
                  <a:extLst>
                    <a:ext uri="{9D8B030D-6E8A-4147-A177-3AD203B41FA5}">
                      <a16:colId xmlns:a16="http://schemas.microsoft.com/office/drawing/2014/main" xmlns="" val="2974792158"/>
                    </a:ext>
                  </a:extLst>
                </a:gridCol>
                <a:gridCol w="734627">
                  <a:extLst>
                    <a:ext uri="{9D8B030D-6E8A-4147-A177-3AD203B41FA5}">
                      <a16:colId xmlns:a16="http://schemas.microsoft.com/office/drawing/2014/main" xmlns="" val="3813605804"/>
                    </a:ext>
                  </a:extLst>
                </a:gridCol>
                <a:gridCol w="808089">
                  <a:extLst>
                    <a:ext uri="{9D8B030D-6E8A-4147-A177-3AD203B41FA5}">
                      <a16:colId xmlns:a16="http://schemas.microsoft.com/office/drawing/2014/main" xmlns="" val="2377777993"/>
                    </a:ext>
                  </a:extLst>
                </a:gridCol>
                <a:gridCol w="661164">
                  <a:extLst>
                    <a:ext uri="{9D8B030D-6E8A-4147-A177-3AD203B41FA5}">
                      <a16:colId xmlns:a16="http://schemas.microsoft.com/office/drawing/2014/main" xmlns="" val="3028445792"/>
                    </a:ext>
                  </a:extLst>
                </a:gridCol>
                <a:gridCol w="599982">
                  <a:extLst>
                    <a:ext uri="{9D8B030D-6E8A-4147-A177-3AD203B41FA5}">
                      <a16:colId xmlns:a16="http://schemas.microsoft.com/office/drawing/2014/main" xmlns="" val="2619685156"/>
                    </a:ext>
                  </a:extLst>
                </a:gridCol>
                <a:gridCol w="575420">
                  <a:extLst>
                    <a:ext uri="{9D8B030D-6E8A-4147-A177-3AD203B41FA5}">
                      <a16:colId xmlns:a16="http://schemas.microsoft.com/office/drawing/2014/main" xmlns="" val="2023529862"/>
                    </a:ext>
                  </a:extLst>
                </a:gridCol>
                <a:gridCol w="587704">
                  <a:extLst>
                    <a:ext uri="{9D8B030D-6E8A-4147-A177-3AD203B41FA5}">
                      <a16:colId xmlns:a16="http://schemas.microsoft.com/office/drawing/2014/main" xmlns="" val="3573954788"/>
                    </a:ext>
                  </a:extLst>
                </a:gridCol>
              </a:tblGrid>
              <a:tr h="1264215">
                <a:tc rowSpan="2">
                  <a:txBody>
                    <a:bodyPr/>
                    <a:lstStyle/>
                    <a:p>
                      <a:pPr algn="l" fontAlgn="ctr"/>
                      <a:r>
                        <a:rPr lang="en-ZA" sz="1200" b="1" u="none" strike="noStrike" dirty="0">
                          <a:effectLst/>
                          <a:latin typeface="Times New Roman" panose="02020603050405020304" pitchFamily="18" charset="0"/>
                          <a:cs typeface="Times New Roman" panose="02020603050405020304" pitchFamily="18" charset="0"/>
                        </a:rPr>
                        <a:t>Sub-programme (R'million)</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ctr"/>
                      <a:r>
                        <a:rPr lang="en-US" sz="1200" u="none" strike="noStrike" dirty="0">
                          <a:effectLst/>
                          <a:latin typeface="Times New Roman" panose="02020603050405020304" pitchFamily="18" charset="0"/>
                          <a:cs typeface="Times New Roman" panose="02020603050405020304" pitchFamily="18" charset="0"/>
                        </a:rPr>
                        <a:t>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Audited Outcome</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ZA" sz="1200" b="1" u="none" strike="noStrike" dirty="0">
                          <a:effectLst/>
                          <a:latin typeface="Times New Roman" panose="02020603050405020304" pitchFamily="18" charset="0"/>
                          <a:cs typeface="Times New Roman" panose="02020603050405020304" pitchFamily="18" charset="0"/>
                        </a:rPr>
                        <a:t>Revised Estimate</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Medium Term Expenditure Framework Estimates</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rowSpan="2">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Real Annual Average growth rates 2017/18-2019/20</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200" b="1" u="none" strike="noStrike" dirty="0">
                          <a:effectLst/>
                          <a:latin typeface="Times New Roman" panose="02020603050405020304" pitchFamily="18" charset="0"/>
                          <a:cs typeface="Times New Roman" panose="02020603050405020304" pitchFamily="18" charset="0"/>
                        </a:rPr>
                        <a:t>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296340788"/>
                  </a:ext>
                </a:extLst>
              </a:tr>
              <a:tr h="304433">
                <a:tc vMerge="1">
                  <a:txBody>
                    <a:bodyPr/>
                    <a:lstStyle/>
                    <a:p>
                      <a:pPr algn="l" fontAlgn="ct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2013/14</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2014/15</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2015/16</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2016/17</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2017/18</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2018/19</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2019/20</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vMerge="1">
                  <a:txBody>
                    <a:bodyPr/>
                    <a:lstStyle/>
                    <a:p>
                      <a:pPr algn="l" fontAlgn="b"/>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939701272"/>
                  </a:ext>
                </a:extLst>
              </a:tr>
              <a:tr h="386115">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Programme Management: Technical and Vocational Education and Training</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9.1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0.23%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2862743839"/>
                  </a:ext>
                </a:extLst>
              </a:tr>
              <a:tr h="386115">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Technical and Vocational Education and Training System Planning and Institutional Support</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5607.3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6104.5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6144.2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6662.4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7089.2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7688.9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8240.6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1.86%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2762721080"/>
                  </a:ext>
                </a:extLst>
              </a:tr>
              <a:tr h="193058">
                <a:tc>
                  <a:txBody>
                    <a:bodyPr/>
                    <a:lstStyle/>
                    <a:p>
                      <a:pPr algn="l" fontAlgn="b"/>
                      <a:r>
                        <a:rPr lang="en-US" sz="1200" u="none" strike="noStrike" dirty="0">
                          <a:effectLst/>
                          <a:latin typeface="Times New Roman" panose="02020603050405020304" pitchFamily="18" charset="0"/>
                          <a:cs typeface="Times New Roman" panose="02020603050405020304" pitchFamily="18" charset="0"/>
                        </a:rPr>
                        <a:t>Programmes and Qualifications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88.3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10.1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10.6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12.7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13.7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3.11%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585516208"/>
                  </a:ext>
                </a:extLst>
              </a:tr>
              <a:tr h="193058">
                <a:tc>
                  <a:txBody>
                    <a:bodyPr/>
                    <a:lstStyle/>
                    <a:p>
                      <a:pPr algn="l" fontAlgn="b"/>
                      <a:r>
                        <a:rPr lang="en-US" sz="1200" u="none" strike="noStrike" dirty="0">
                          <a:effectLst/>
                          <a:latin typeface="Times New Roman" panose="02020603050405020304" pitchFamily="18" charset="0"/>
                          <a:cs typeface="Times New Roman" panose="02020603050405020304" pitchFamily="18" charset="0"/>
                        </a:rPr>
                        <a:t>National Examination and Assessment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173.2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178.1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439.1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278.5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294.8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314.9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336.5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0.94%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1909499385"/>
                  </a:ext>
                </a:extLst>
              </a:tr>
              <a:tr h="193058">
                <a:tc>
                  <a:txBody>
                    <a:bodyPr/>
                    <a:lstStyle/>
                    <a:p>
                      <a:pPr algn="l" fontAlgn="b"/>
                      <a:r>
                        <a:rPr lang="en-US" sz="1200" u="none" strike="noStrike" dirty="0">
                          <a:effectLst/>
                          <a:latin typeface="Times New Roman" panose="02020603050405020304" pitchFamily="18" charset="0"/>
                          <a:cs typeface="Times New Roman" panose="02020603050405020304" pitchFamily="18" charset="0"/>
                        </a:rPr>
                        <a:t>Financial Planning</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7.7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7.5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2289892813"/>
                  </a:ext>
                </a:extLst>
              </a:tr>
              <a:tr h="193058">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Total</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5879.3</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6304.5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6604.8</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6960.2</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7408.2</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8029.3</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8604.5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1.82%</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358014130"/>
                  </a:ext>
                </a:extLst>
              </a:tr>
              <a:tr h="353939">
                <a:tc>
                  <a:txBody>
                    <a:bodyPr/>
                    <a:lstStyle/>
                    <a:p>
                      <a:pPr algn="l" fontAlgn="ctr"/>
                      <a:r>
                        <a:rPr lang="en-ZA" sz="1100" u="none" strike="noStrike" dirty="0">
                          <a:effectLst/>
                          <a:latin typeface="Times New Roman" panose="02020603050405020304" pitchFamily="18" charset="0"/>
                          <a:cs typeface="Times New Roman" panose="02020603050405020304" pitchFamily="18" charset="0"/>
                        </a:rPr>
                        <a:t>Total DHET Budget </a:t>
                      </a:r>
                      <a:r>
                        <a:rPr lang="en-ZA" sz="1100" i="0" u="none" strike="noStrike" dirty="0">
                          <a:effectLst/>
                          <a:latin typeface="Times New Roman" panose="02020603050405020304" pitchFamily="18" charset="0"/>
                          <a:cs typeface="Times New Roman" panose="02020603050405020304" pitchFamily="18" charset="0"/>
                        </a:rPr>
                        <a:t>(excl. direct charge against the NRF,SETAs and NSF)</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36397.33</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39053.51</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41943.36</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49188.28</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52307.64</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60671.75</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64320.85</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3635210724"/>
                  </a:ext>
                </a:extLst>
              </a:tr>
              <a:tr h="193058">
                <a:tc>
                  <a:txBody>
                    <a:bodyPr/>
                    <a:lstStyle/>
                    <a:p>
                      <a:pPr algn="l" fontAlgn="ctr"/>
                      <a:r>
                        <a:rPr lang="en-ZA" sz="1100" u="none" strike="noStrike" dirty="0">
                          <a:effectLst/>
                          <a:latin typeface="Times New Roman" panose="02020603050405020304" pitchFamily="18" charset="0"/>
                          <a:cs typeface="Times New Roman" panose="02020603050405020304" pitchFamily="18" charset="0"/>
                        </a:rPr>
                        <a:t>% of Total DHET Budget</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16.15%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16.14%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15.75%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14.15%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14.16%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13.23%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13.38%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2052378994"/>
                  </a:ext>
                </a:extLst>
              </a:tr>
            </a:tbl>
          </a:graphicData>
        </a:graphic>
      </p:graphicFrame>
      <p:sp>
        <p:nvSpPr>
          <p:cNvPr id="7" name="TextBox 6"/>
          <p:cNvSpPr txBox="1"/>
          <p:nvPr/>
        </p:nvSpPr>
        <p:spPr>
          <a:xfrm>
            <a:off x="175259" y="5229200"/>
            <a:ext cx="8676965" cy="132343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600" dirty="0">
                <a:solidFill>
                  <a:srgbClr val="000000"/>
                </a:solidFill>
                <a:latin typeface="Times New Roman" panose="02020603050405020304" pitchFamily="18" charset="0"/>
                <a:cs typeface="Times New Roman" panose="02020603050405020304" pitchFamily="18" charset="0"/>
              </a:rPr>
              <a:t>Allocations in respect of TVET colleges are expected to grow by a real annual average of under 2%  over the 2017 MTEF period – this level of growth not in alignment with the policy goals around       TVET colleges in terms of increasing enrolment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600" dirty="0">
                <a:solidFill>
                  <a:srgbClr val="000000"/>
                </a:solidFill>
                <a:latin typeface="Times New Roman" panose="02020603050405020304" pitchFamily="18" charset="0"/>
                <a:cs typeface="Times New Roman" panose="02020603050405020304" pitchFamily="18" charset="0"/>
              </a:rPr>
              <a:t>Low growth is coupled with a consistent decline in the proportion of the DHET budget allocated to    the TVET programme over the entire period reviewed</a:t>
            </a:r>
            <a:endParaRPr kumimoji="0" lang="en-US" sz="1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xmlns="" val="343664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568954" cy="1214447"/>
          </a:xfrm>
          <a:prstGeom prst="rect">
            <a:avLst/>
          </a:prstGeom>
        </p:spPr>
        <p:txBody>
          <a:bodyPr>
            <a:normAutofit/>
          </a:bodyPr>
          <a:lstStyle>
            <a:lvl1pPr>
              <a:defRPr sz="3600"/>
            </a:lvl1pPr>
          </a:lstStyle>
          <a:p>
            <a:pPr lvl="0">
              <a:defRPr sz="1800" cap="none">
                <a:solidFill>
                  <a:srgbClr val="000000"/>
                </a:solidFill>
                <a:effectLst/>
              </a:defRPr>
            </a:pPr>
            <a:r>
              <a:rPr lang="en-ZA" sz="3200" cap="small" dirty="0">
                <a:solidFill>
                  <a:schemeClr val="accent3">
                    <a:lumMod val="50000"/>
                  </a:schemeClr>
                </a:solidFill>
                <a:effectLst/>
              </a:rPr>
              <a:t>Programme Analysis: Community Education and Training Colleges(CETs) Programme</a:t>
            </a:r>
            <a:endParaRPr sz="3200" cap="small" dirty="0">
              <a:solidFill>
                <a:schemeClr val="accent3">
                  <a:lumMod val="50000"/>
                </a:schemeClr>
              </a:solidFill>
              <a:effectLst/>
            </a:endParaRPr>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19</a:t>
            </a:fld>
            <a:endParaRPr sz="1200" dirty="0">
              <a:solidFill>
                <a:srgbClr val="888888"/>
              </a:solidFill>
            </a:endParaRPr>
          </a:p>
        </p:txBody>
      </p:sp>
      <p:sp>
        <p:nvSpPr>
          <p:cNvPr id="4" name="TextBox 3"/>
          <p:cNvSpPr txBox="1"/>
          <p:nvPr/>
        </p:nvSpPr>
        <p:spPr>
          <a:xfrm>
            <a:off x="539552" y="3671738"/>
            <a:ext cx="338437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graphicFrame>
        <p:nvGraphicFramePr>
          <p:cNvPr id="3" name="Table 2"/>
          <p:cNvGraphicFramePr>
            <a:graphicFrameLocks noGrp="1"/>
          </p:cNvGraphicFramePr>
          <p:nvPr>
            <p:extLst/>
          </p:nvPr>
        </p:nvGraphicFramePr>
        <p:xfrm>
          <a:off x="252573" y="1556792"/>
          <a:ext cx="8603903" cy="3410294"/>
        </p:xfrm>
        <a:graphic>
          <a:graphicData uri="http://schemas.openxmlformats.org/drawingml/2006/table">
            <a:tbl>
              <a:tblPr>
                <a:tableStyleId>{8799B23B-EC83-4686-B30A-512413B5E67A}</a:tableStyleId>
              </a:tblPr>
              <a:tblGrid>
                <a:gridCol w="2447219">
                  <a:extLst>
                    <a:ext uri="{9D8B030D-6E8A-4147-A177-3AD203B41FA5}">
                      <a16:colId xmlns:a16="http://schemas.microsoft.com/office/drawing/2014/main" xmlns="" val="1190117920"/>
                    </a:ext>
                  </a:extLst>
                </a:gridCol>
                <a:gridCol w="1008112">
                  <a:extLst>
                    <a:ext uri="{9D8B030D-6E8A-4147-A177-3AD203B41FA5}">
                      <a16:colId xmlns:a16="http://schemas.microsoft.com/office/drawing/2014/main" xmlns="" val="713984868"/>
                    </a:ext>
                  </a:extLst>
                </a:gridCol>
                <a:gridCol w="648072">
                  <a:extLst>
                    <a:ext uri="{9D8B030D-6E8A-4147-A177-3AD203B41FA5}">
                      <a16:colId xmlns:a16="http://schemas.microsoft.com/office/drawing/2014/main" xmlns="" val="2105788359"/>
                    </a:ext>
                  </a:extLst>
                </a:gridCol>
                <a:gridCol w="576064">
                  <a:extLst>
                    <a:ext uri="{9D8B030D-6E8A-4147-A177-3AD203B41FA5}">
                      <a16:colId xmlns:a16="http://schemas.microsoft.com/office/drawing/2014/main" xmlns="" val="4202610764"/>
                    </a:ext>
                  </a:extLst>
                </a:gridCol>
                <a:gridCol w="687650">
                  <a:extLst>
                    <a:ext uri="{9D8B030D-6E8A-4147-A177-3AD203B41FA5}">
                      <a16:colId xmlns:a16="http://schemas.microsoft.com/office/drawing/2014/main" xmlns="" val="909216601"/>
                    </a:ext>
                  </a:extLst>
                </a:gridCol>
                <a:gridCol w="536486">
                  <a:extLst>
                    <a:ext uri="{9D8B030D-6E8A-4147-A177-3AD203B41FA5}">
                      <a16:colId xmlns:a16="http://schemas.microsoft.com/office/drawing/2014/main" xmlns="" val="702358155"/>
                    </a:ext>
                  </a:extLst>
                </a:gridCol>
                <a:gridCol w="576064">
                  <a:extLst>
                    <a:ext uri="{9D8B030D-6E8A-4147-A177-3AD203B41FA5}">
                      <a16:colId xmlns:a16="http://schemas.microsoft.com/office/drawing/2014/main" xmlns="" val="3728067797"/>
                    </a:ext>
                  </a:extLst>
                </a:gridCol>
                <a:gridCol w="902184">
                  <a:extLst>
                    <a:ext uri="{9D8B030D-6E8A-4147-A177-3AD203B41FA5}">
                      <a16:colId xmlns:a16="http://schemas.microsoft.com/office/drawing/2014/main" xmlns="" val="699686020"/>
                    </a:ext>
                  </a:extLst>
                </a:gridCol>
                <a:gridCol w="1222052">
                  <a:extLst>
                    <a:ext uri="{9D8B030D-6E8A-4147-A177-3AD203B41FA5}">
                      <a16:colId xmlns:a16="http://schemas.microsoft.com/office/drawing/2014/main" xmlns="" val="2596366792"/>
                    </a:ext>
                  </a:extLst>
                </a:gridCol>
              </a:tblGrid>
              <a:tr h="751912">
                <a:tc rowSpan="2">
                  <a:txBody>
                    <a:bodyPr/>
                    <a:lstStyle/>
                    <a:p>
                      <a:pPr algn="l" fontAlgn="ctr"/>
                      <a:r>
                        <a:rPr lang="en-ZA" sz="1200" b="1" u="none" strike="noStrike" dirty="0">
                          <a:effectLst/>
                          <a:latin typeface="Times New Roman" panose="02020603050405020304" pitchFamily="18" charset="0"/>
                          <a:cs typeface="Times New Roman" panose="02020603050405020304" pitchFamily="18" charset="0"/>
                        </a:rPr>
                        <a:t>Sub-programme (R'million)</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Audited Outcome</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r>
                        <a:rPr lang="en-ZA" sz="1200" b="1" u="none" strike="noStrike" dirty="0">
                          <a:effectLst/>
                          <a:latin typeface="Times New Roman" panose="02020603050405020304" pitchFamily="18" charset="0"/>
                          <a:cs typeface="Times New Roman" panose="02020603050405020304" pitchFamily="18" charset="0"/>
                        </a:rPr>
                        <a:t>Revised Estimate</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Medium Term Expenditure Framework Estimates</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rowSpan="2">
                  <a:txBody>
                    <a:bodyPr/>
                    <a:lstStyle/>
                    <a:p>
                      <a:pPr algn="ctr" fontAlgn="b"/>
                      <a:r>
                        <a:rPr lang="en-ZA" sz="1200" b="1" u="none" strike="noStrike" dirty="0">
                          <a:effectLst/>
                          <a:latin typeface="Times New Roman" panose="02020603050405020304" pitchFamily="18" charset="0"/>
                          <a:cs typeface="Times New Roman" panose="02020603050405020304" pitchFamily="18" charset="0"/>
                        </a:rPr>
                        <a:t>Real Annual Average growth rates 2017/18-2019/20</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1200" b="1" u="none" strike="noStrike" dirty="0">
                          <a:effectLst/>
                          <a:latin typeface="Times New Roman" panose="02020603050405020304" pitchFamily="18" charset="0"/>
                          <a:cs typeface="Times New Roman" panose="02020603050405020304" pitchFamily="18" charset="0"/>
                        </a:rPr>
                        <a:t>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3068958667"/>
                  </a:ext>
                </a:extLst>
              </a:tr>
              <a:tr h="375956">
                <a:tc vMerge="1">
                  <a:txBody>
                    <a:bodyPr/>
                    <a:lstStyle/>
                    <a:p>
                      <a:endParaRPr lang="en-US"/>
                    </a:p>
                  </a:txBody>
                  <a:tcP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2013/14</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2014/15</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2015/16</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2016/17</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2017/18</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2018/19</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ZA" sz="1200" b="1" u="none" strike="noStrike" dirty="0">
                          <a:effectLst/>
                          <a:latin typeface="Times New Roman" panose="02020603050405020304" pitchFamily="18" charset="0"/>
                          <a:cs typeface="Times New Roman" panose="02020603050405020304" pitchFamily="18" charset="0"/>
                        </a:rPr>
                        <a:t>2019/20</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vMerge="1">
                  <a:txBody>
                    <a:bodyPr/>
                    <a:lstStyle/>
                    <a:p>
                      <a:pPr algn="l" fontAlgn="b"/>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3028225214"/>
                  </a:ext>
                </a:extLst>
              </a:tr>
              <a:tr h="208770">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Programme Management: Community Education and Training</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  –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  –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  –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2.9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2.1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4186987281"/>
                  </a:ext>
                </a:extLst>
              </a:tr>
              <a:tr h="404654">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Community Education and Training Colleges Systems Planning, Institutional Development and Support</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1,771.1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1,847.2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1,653.2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1,883.6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2,055.2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2,165.0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2,328.7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0.6%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4029786873"/>
                  </a:ext>
                </a:extLst>
              </a:tr>
              <a:tr h="208770">
                <a:tc>
                  <a:txBody>
                    <a:bodyPr/>
                    <a:lstStyle/>
                    <a:p>
                      <a:pPr algn="l" fontAlgn="b"/>
                      <a:r>
                        <a:rPr lang="en-US" sz="1200" u="none" strike="noStrike" dirty="0">
                          <a:effectLst/>
                          <a:latin typeface="Times New Roman" panose="02020603050405020304" pitchFamily="18" charset="0"/>
                          <a:cs typeface="Times New Roman" panose="02020603050405020304" pitchFamily="18" charset="0"/>
                        </a:rPr>
                        <a:t>Financial Planning</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  –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  –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157.2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166.3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166.3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177.0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186.8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0.1%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1576367638"/>
                  </a:ext>
                </a:extLst>
              </a:tr>
              <a:tr h="208770">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Education and Training and Development Support</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5.7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5.9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14.0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17.0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11.6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12.5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12.7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324830116"/>
                  </a:ext>
                </a:extLst>
              </a:tr>
              <a:tr h="208770">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Total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1,776.8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1,853.1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1,824.4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2,069.8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2,234.9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2,356.4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2,530.3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974268297"/>
                  </a:ext>
                </a:extLst>
              </a:tr>
              <a:tr h="375956">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Total DHET Budget</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36,397.3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39,053.5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41,943.4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49,188.3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52,307.6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60,671.8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64,320.9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449990868"/>
                  </a:ext>
                </a:extLst>
              </a:tr>
              <a:tr h="208770">
                <a:tc>
                  <a:txBody>
                    <a:bodyPr/>
                    <a:lstStyle/>
                    <a:p>
                      <a:pPr algn="l" fontAlgn="ctr"/>
                      <a:r>
                        <a:rPr lang="en-ZA" sz="1200" u="none" strike="noStrike" dirty="0">
                          <a:effectLst/>
                          <a:latin typeface="Times New Roman" panose="02020603050405020304" pitchFamily="18" charset="0"/>
                          <a:cs typeface="Times New Roman" panose="02020603050405020304" pitchFamily="18" charset="0"/>
                        </a:rPr>
                        <a:t>% of Total DHET Budget</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4.88%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4.74%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4.35%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4.27%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3.88%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3.93%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xmlns="" val="726347256"/>
                  </a:ext>
                </a:extLst>
              </a:tr>
            </a:tbl>
          </a:graphicData>
        </a:graphic>
      </p:graphicFrame>
      <p:sp>
        <p:nvSpPr>
          <p:cNvPr id="2" name="TextBox 1"/>
          <p:cNvSpPr txBox="1"/>
          <p:nvPr/>
        </p:nvSpPr>
        <p:spPr>
          <a:xfrm>
            <a:off x="287523" y="5229200"/>
            <a:ext cx="8576520" cy="132343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rgbClr val="000000"/>
                </a:solidFill>
                <a:latin typeface="Times New Roman" panose="02020603050405020304" pitchFamily="18" charset="0"/>
                <a:cs typeface="Times New Roman" panose="02020603050405020304" pitchFamily="18" charset="0"/>
              </a:rPr>
              <a:t>In addition to the very marginal real annual average growth in resources to the  CET colleges programme over the 2017 MTEF period, the proportion of the     DHET budget allocated to the programme is also projected to decline over the   outer years of the 2017 MTEF period </a:t>
            </a:r>
            <a:endParaRPr kumimoji="0" lang="en-US" sz="2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xmlns="" val="374316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366C5B"/>
                </a:solidFill>
                <a:effectLst/>
              </a:rPr>
              <a:t>Presentation Outline</a:t>
            </a:r>
          </a:p>
        </p:txBody>
      </p:sp>
      <p:sp>
        <p:nvSpPr>
          <p:cNvPr id="3" name="Content Placeholder 2"/>
          <p:cNvSpPr>
            <a:spLocks noGrp="1"/>
          </p:cNvSpPr>
          <p:nvPr>
            <p:ph idx="1"/>
          </p:nvPr>
        </p:nvSpPr>
        <p:spPr/>
        <p:txBody>
          <a:bodyPr/>
          <a:lstStyle/>
          <a:p>
            <a:pPr marL="514350" indent="-514350">
              <a:buFont typeface="+mj-lt"/>
              <a:buAutoNum type="arabicPeriod"/>
            </a:pPr>
            <a:r>
              <a:rPr lang="en-ZA" sz="2800" dirty="0"/>
              <a:t>Higher Education in Context of Current Socio-Economic Context</a:t>
            </a:r>
          </a:p>
          <a:p>
            <a:pPr marL="514350" indent="-514350">
              <a:buFont typeface="+mj-lt"/>
              <a:buAutoNum type="arabicPeriod"/>
            </a:pPr>
            <a:r>
              <a:rPr lang="en-ZA" sz="2800" dirty="0"/>
              <a:t>National and Departmental Priorities</a:t>
            </a:r>
          </a:p>
          <a:p>
            <a:pPr marL="514350" indent="-514350">
              <a:buFont typeface="+mj-lt"/>
              <a:buAutoNum type="arabicPeriod"/>
            </a:pPr>
            <a:r>
              <a:rPr lang="en-ZA" sz="2800" dirty="0"/>
              <a:t>Budget of the Department over the 2017 Medium Term Strategic Framework</a:t>
            </a:r>
          </a:p>
          <a:p>
            <a:pPr marL="514350" indent="-514350">
              <a:buFont typeface="+mj-lt"/>
              <a:buAutoNum type="arabicPeriod"/>
            </a:pPr>
            <a:r>
              <a:rPr lang="en-ZA" sz="2800" dirty="0"/>
              <a:t>Key Issues and Implications for the 2017 Medium Term Strategic Framework</a:t>
            </a:r>
          </a:p>
          <a:p>
            <a:pPr marL="514350" indent="-514350">
              <a:buFont typeface="+mj-lt"/>
              <a:buAutoNum type="arabicPeriod"/>
            </a:pPr>
            <a:r>
              <a:rPr lang="en-ZA" sz="2800" dirty="0"/>
              <a:t>Conclusion</a:t>
            </a:r>
          </a:p>
          <a:p>
            <a:pPr lvl="1">
              <a:buNone/>
            </a:pPr>
            <a:endParaRPr lang="en-ZA" dirty="0"/>
          </a:p>
          <a:p>
            <a:pPr lvl="1"/>
            <a:endParaRPr lang="en-ZA" dirty="0"/>
          </a:p>
          <a:p>
            <a:endParaRPr lang="en-ZA" dirty="0"/>
          </a:p>
          <a:p>
            <a:pPr lvl="1"/>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a:t>
            </a:fld>
            <a:endParaRPr lang="en-ZA" dirty="0"/>
          </a:p>
        </p:txBody>
      </p:sp>
      <p:sp>
        <p:nvSpPr>
          <p:cNvPr id="5" name="Footer Placeholder 4"/>
          <p:cNvSpPr>
            <a:spLocks noGrp="1"/>
          </p:cNvSpPr>
          <p:nvPr>
            <p:ph type="ftr" sz="quarter" idx="11"/>
          </p:nvPr>
        </p:nvSpPr>
        <p:spPr/>
        <p:txBody>
          <a:bodyPr/>
          <a:lstStyle/>
          <a:p>
            <a:pPr algn="ctr">
              <a:defRPr/>
            </a:pPr>
            <a:r>
              <a:rPr lang="en-ZA"/>
              <a:t>Briefing to the PC on Higher Education and Training</a:t>
            </a:r>
            <a:endParaRPr lang="en-Z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solidFill>
                  <a:schemeClr val="accent3">
                    <a:lumMod val="50000"/>
                  </a:schemeClr>
                </a:solidFill>
                <a:effectLst/>
              </a:rPr>
              <a:t>Entities Reporting to DHET</a:t>
            </a:r>
          </a:p>
        </p:txBody>
      </p:sp>
      <p:sp>
        <p:nvSpPr>
          <p:cNvPr id="3" name="Text Placeholder 2"/>
          <p:cNvSpPr>
            <a:spLocks noGrp="1"/>
          </p:cNvSpPr>
          <p:nvPr>
            <p:ph type="body" idx="1"/>
          </p:nvPr>
        </p:nvSpPr>
        <p:spPr>
          <a:xfrm>
            <a:off x="457200" y="1600200"/>
            <a:ext cx="8435280" cy="5257800"/>
          </a:xfrm>
        </p:spPr>
        <p:txBody>
          <a:bodyPr/>
          <a:lstStyle/>
          <a:p>
            <a:pPr marL="0" indent="0">
              <a:buNone/>
            </a:pPr>
            <a:endParaRPr lang="en-ZA" sz="2000" dirty="0"/>
          </a:p>
          <a:p>
            <a:endParaRPr lang="en-ZA" sz="2000" dirty="0"/>
          </a:p>
          <a:p>
            <a:endParaRPr lang="en-ZA" sz="2000" dirty="0"/>
          </a:p>
          <a:p>
            <a:endParaRPr lang="en-ZA" sz="2000" dirty="0"/>
          </a:p>
          <a:p>
            <a:endParaRPr lang="en-ZA" sz="20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20</a:t>
            </a:fld>
            <a:endParaRPr lang="en-ZA" dirty="0"/>
          </a:p>
        </p:txBody>
      </p:sp>
      <p:graphicFrame>
        <p:nvGraphicFramePr>
          <p:cNvPr id="5" name="Table 4"/>
          <p:cNvGraphicFramePr>
            <a:graphicFrameLocks noGrp="1"/>
          </p:cNvGraphicFramePr>
          <p:nvPr>
            <p:extLst/>
          </p:nvPr>
        </p:nvGraphicFramePr>
        <p:xfrm>
          <a:off x="359532" y="1752688"/>
          <a:ext cx="8424936" cy="3054107"/>
        </p:xfrm>
        <a:graphic>
          <a:graphicData uri="http://schemas.openxmlformats.org/drawingml/2006/table">
            <a:tbl>
              <a:tblPr firstRow="1" firstCol="1" bandRow="1">
                <a:tableStyleId>{F2DE63D5-997A-4646-A377-4702673A728D}</a:tableStyleId>
              </a:tblPr>
              <a:tblGrid>
                <a:gridCol w="2200236">
                  <a:extLst>
                    <a:ext uri="{9D8B030D-6E8A-4147-A177-3AD203B41FA5}">
                      <a16:colId xmlns:a16="http://schemas.microsoft.com/office/drawing/2014/main" xmlns="" val="20000"/>
                    </a:ext>
                  </a:extLst>
                </a:gridCol>
                <a:gridCol w="778545">
                  <a:extLst>
                    <a:ext uri="{9D8B030D-6E8A-4147-A177-3AD203B41FA5}">
                      <a16:colId xmlns:a16="http://schemas.microsoft.com/office/drawing/2014/main" xmlns="" val="20001"/>
                    </a:ext>
                  </a:extLst>
                </a:gridCol>
                <a:gridCol w="907540">
                  <a:extLst>
                    <a:ext uri="{9D8B030D-6E8A-4147-A177-3AD203B41FA5}">
                      <a16:colId xmlns:a16="http://schemas.microsoft.com/office/drawing/2014/main" xmlns="" val="20002"/>
                    </a:ext>
                  </a:extLst>
                </a:gridCol>
                <a:gridCol w="907540">
                  <a:extLst>
                    <a:ext uri="{9D8B030D-6E8A-4147-A177-3AD203B41FA5}">
                      <a16:colId xmlns:a16="http://schemas.microsoft.com/office/drawing/2014/main" xmlns="" val="20003"/>
                    </a:ext>
                  </a:extLst>
                </a:gridCol>
                <a:gridCol w="907540">
                  <a:extLst>
                    <a:ext uri="{9D8B030D-6E8A-4147-A177-3AD203B41FA5}">
                      <a16:colId xmlns:a16="http://schemas.microsoft.com/office/drawing/2014/main" xmlns="" val="20004"/>
                    </a:ext>
                  </a:extLst>
                </a:gridCol>
                <a:gridCol w="908455">
                  <a:extLst>
                    <a:ext uri="{9D8B030D-6E8A-4147-A177-3AD203B41FA5}">
                      <a16:colId xmlns:a16="http://schemas.microsoft.com/office/drawing/2014/main" xmlns="" val="20005"/>
                    </a:ext>
                  </a:extLst>
                </a:gridCol>
                <a:gridCol w="907540">
                  <a:extLst>
                    <a:ext uri="{9D8B030D-6E8A-4147-A177-3AD203B41FA5}">
                      <a16:colId xmlns:a16="http://schemas.microsoft.com/office/drawing/2014/main" xmlns="" val="20006"/>
                    </a:ext>
                  </a:extLst>
                </a:gridCol>
                <a:gridCol w="907540">
                  <a:extLst>
                    <a:ext uri="{9D8B030D-6E8A-4147-A177-3AD203B41FA5}">
                      <a16:colId xmlns:a16="http://schemas.microsoft.com/office/drawing/2014/main" xmlns="" val="20007"/>
                    </a:ext>
                  </a:extLst>
                </a:gridCol>
              </a:tblGrid>
              <a:tr h="248654">
                <a:tc>
                  <a:txBody>
                    <a:bodyPr/>
                    <a:lstStyle/>
                    <a:p>
                      <a:pPr algn="l">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R million</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2013/14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2014/15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2015/16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2016/17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2017/18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2018/19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2019/20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0"/>
                  </a:ext>
                </a:extLst>
              </a:tr>
              <a:tr h="375668">
                <a:tc>
                  <a:txBody>
                    <a:bodyPr/>
                    <a:lstStyle/>
                    <a:p>
                      <a:pPr algn="l">
                        <a:lnSpc>
                          <a:spcPct val="107000"/>
                        </a:lnSpc>
                        <a:spcAft>
                          <a:spcPts val="0"/>
                        </a:spcAft>
                      </a:pP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gridSpan="3">
                  <a:txBody>
                    <a:bodyPr/>
                    <a:lstStyle/>
                    <a:p>
                      <a:pPr algn="ct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Audited Outcome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a:txBody>
                    <a:bodyPr/>
                    <a:lstStyle/>
                    <a:p>
                      <a:pPr algn="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Revised Estimate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gridSpan="3">
                  <a:txBody>
                    <a:bodyPr/>
                    <a:lstStyle/>
                    <a:p>
                      <a:pPr algn="ctr">
                        <a:lnSpc>
                          <a:spcPct val="107000"/>
                        </a:lnSpc>
                        <a:spcAft>
                          <a:spcPts val="0"/>
                        </a:spcAft>
                      </a:pPr>
                      <a:r>
                        <a:rPr lang="en-ZA" sz="1100" b="1" dirty="0">
                          <a:solidFill>
                            <a:schemeClr val="tx1"/>
                          </a:solidFill>
                          <a:effectLst/>
                          <a:latin typeface="Times New Roman" panose="02020603050405020304" pitchFamily="18" charset="0"/>
                          <a:cs typeface="Times New Roman" panose="02020603050405020304" pitchFamily="18" charset="0"/>
                        </a:rPr>
                        <a:t> MTEF </a:t>
                      </a:r>
                      <a:endParaRPr lang="en-ZA"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75668">
                <a:tc>
                  <a:txBody>
                    <a:bodyPr/>
                    <a:lstStyle/>
                    <a:p>
                      <a:pPr algn="l">
                        <a:lnSpc>
                          <a:spcPct val="107000"/>
                        </a:lnSpc>
                        <a:spcAft>
                          <a:spcPts val="0"/>
                        </a:spcAft>
                      </a:pPr>
                      <a:r>
                        <a:rPr lang="en-ZA" sz="1100" b="0" dirty="0">
                          <a:effectLst/>
                          <a:latin typeface="Times New Roman" panose="02020603050405020304" pitchFamily="18" charset="0"/>
                          <a:cs typeface="Times New Roman" panose="02020603050405020304" pitchFamily="18" charset="0"/>
                        </a:rPr>
                        <a:t>National Student Financial Aid Scheme</a:t>
                      </a:r>
                      <a:endParaRPr lang="en-ZA"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893 867</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947 499</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991 084</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1 043 611</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1 095 792</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1 159 348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1 224 271</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21805">
                <a:tc>
                  <a:txBody>
                    <a:bodyPr/>
                    <a:lstStyle/>
                    <a:p>
                      <a:pPr algn="l">
                        <a:lnSpc>
                          <a:spcPct val="107000"/>
                        </a:lnSpc>
                        <a:spcAft>
                          <a:spcPts val="0"/>
                        </a:spcAft>
                      </a:pPr>
                      <a:r>
                        <a:rPr lang="en-ZA" sz="1100" b="0" dirty="0">
                          <a:effectLst/>
                          <a:latin typeface="Times New Roman" panose="02020603050405020304" pitchFamily="18" charset="0"/>
                          <a:cs typeface="Times New Roman" panose="02020603050405020304" pitchFamily="18" charset="0"/>
                        </a:rPr>
                        <a:t>Council on Higher Education </a:t>
                      </a:r>
                      <a:endParaRPr lang="en-ZA"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41 888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42 689</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40 819</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40 928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47 946</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50 727</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53 568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5668">
                <a:tc>
                  <a:txBody>
                    <a:bodyPr/>
                    <a:lstStyle/>
                    <a:p>
                      <a:pPr algn="l">
                        <a:lnSpc>
                          <a:spcPct val="107000"/>
                        </a:lnSpc>
                        <a:spcAft>
                          <a:spcPts val="0"/>
                        </a:spcAft>
                      </a:pPr>
                      <a:r>
                        <a:rPr lang="en-ZA" sz="1100" b="0" dirty="0">
                          <a:effectLst/>
                          <a:latin typeface="Times New Roman" panose="02020603050405020304" pitchFamily="18" charset="0"/>
                          <a:cs typeface="Times New Roman" panose="02020603050405020304" pitchFamily="18" charset="0"/>
                        </a:rPr>
                        <a:t>South African Qualifications Authority </a:t>
                      </a:r>
                      <a:endParaRPr lang="en-ZA"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49 401</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55 008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54 757</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56 895</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64 940</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68 707</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72 555</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33459">
                <a:tc>
                  <a:txBody>
                    <a:bodyPr/>
                    <a:lstStyle/>
                    <a:p>
                      <a:pPr algn="l">
                        <a:lnSpc>
                          <a:spcPct val="107000"/>
                        </a:lnSpc>
                        <a:spcAft>
                          <a:spcPts val="0"/>
                        </a:spcAft>
                      </a:pPr>
                      <a:r>
                        <a:rPr lang="en-ZA" sz="1100" b="0" dirty="0">
                          <a:effectLst/>
                          <a:latin typeface="Times New Roman" panose="02020603050405020304" pitchFamily="18" charset="0"/>
                          <a:cs typeface="Times New Roman" panose="02020603050405020304" pitchFamily="18" charset="0"/>
                        </a:rPr>
                        <a:t>National Skills Fund </a:t>
                      </a:r>
                      <a:endParaRPr lang="en-ZA"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2 416</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2 768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3 031</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3 092</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3 328.3</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3 593.6</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3 890.8</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57609">
                <a:tc>
                  <a:txBody>
                    <a:bodyPr/>
                    <a:lstStyle/>
                    <a:p>
                      <a:pPr algn="l">
                        <a:lnSpc>
                          <a:spcPct val="107000"/>
                        </a:lnSpc>
                        <a:spcAft>
                          <a:spcPts val="0"/>
                        </a:spcAft>
                      </a:pPr>
                      <a:r>
                        <a:rPr lang="en-ZA" sz="1100" b="0" dirty="0">
                          <a:effectLst/>
                          <a:latin typeface="Times New Roman" panose="02020603050405020304" pitchFamily="18" charset="0"/>
                          <a:cs typeface="Times New Roman" panose="02020603050405020304" pitchFamily="18" charset="0"/>
                        </a:rPr>
                        <a:t>Sector Education and training authorities </a:t>
                      </a:r>
                      <a:endParaRPr lang="en-ZA"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9 674</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11 071</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12 126</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12 371</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13 313.2</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14 374.6</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latin typeface="Times New Roman" panose="02020603050405020304" pitchFamily="18" charset="0"/>
                          <a:cs typeface="Times New Roman" panose="02020603050405020304" pitchFamily="18" charset="0"/>
                        </a:rPr>
                        <a:t>15 563.3</a:t>
                      </a:r>
                      <a:endParaRPr lang="en-Z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764410">
                <a:tc>
                  <a:txBody>
                    <a:bodyPr/>
                    <a:lstStyle/>
                    <a:p>
                      <a:pPr algn="l">
                        <a:lnSpc>
                          <a:spcPct val="107000"/>
                        </a:lnSpc>
                        <a:spcAft>
                          <a:spcPts val="0"/>
                        </a:spcAft>
                      </a:pPr>
                      <a:r>
                        <a:rPr lang="en-ZA" sz="1100" dirty="0">
                          <a:effectLst/>
                          <a:latin typeface="Times New Roman" panose="02020603050405020304" pitchFamily="18" charset="0"/>
                          <a:cs typeface="Times New Roman" panose="02020603050405020304" pitchFamily="18" charset="0"/>
                        </a:rPr>
                        <a:t>Total</a:t>
                      </a:r>
                    </a:p>
                    <a:p>
                      <a:pPr algn="l">
                        <a:lnSpc>
                          <a:spcPct val="107000"/>
                        </a:lnSpc>
                        <a:spcAft>
                          <a:spcPts val="0"/>
                        </a:spcAft>
                      </a:pPr>
                      <a:endParaRPr lang="en-ZA" sz="1100" dirty="0">
                        <a:effectLst/>
                        <a:latin typeface="Times New Roman" panose="02020603050405020304" pitchFamily="18" charset="0"/>
                        <a:cs typeface="Times New Roman" panose="02020603050405020304" pitchFamily="18" charset="0"/>
                      </a:endParaRPr>
                    </a:p>
                    <a:p>
                      <a:pPr algn="l">
                        <a:lnSpc>
                          <a:spcPct val="107000"/>
                        </a:lnSpc>
                        <a:spcAft>
                          <a:spcPts val="0"/>
                        </a:spcAft>
                      </a:pPr>
                      <a:endParaRPr lang="en-ZA" sz="1100" dirty="0">
                        <a:effectLst/>
                        <a:latin typeface="Times New Roman" panose="02020603050405020304" pitchFamily="18" charset="0"/>
                        <a:cs typeface="Times New Roman" panose="02020603050405020304" pitchFamily="18" charset="0"/>
                      </a:endParaRPr>
                    </a:p>
                    <a:p>
                      <a:pPr algn="l">
                        <a:lnSpc>
                          <a:spcPct val="107000"/>
                        </a:lnSpc>
                        <a:spcAft>
                          <a:spcPts val="0"/>
                        </a:spcAft>
                      </a:pPr>
                      <a:endParaRPr lang="en-ZA" sz="1100" b="1" dirty="0">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997 246</a:t>
                      </a:r>
                    </a:p>
                  </a:txBody>
                  <a:tcPr marL="68580" marR="68580" marT="0" marB="0"/>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1 059 035</a:t>
                      </a:r>
                      <a:endParaRPr lang="en-ZA"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1 101 816</a:t>
                      </a:r>
                      <a:endParaRPr lang="en-ZA"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1 156 896</a:t>
                      </a:r>
                      <a:endParaRPr lang="en-ZA"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1 225 319</a:t>
                      </a:r>
                      <a:endParaRPr lang="en-ZA"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1 296 750</a:t>
                      </a:r>
                      <a:endParaRPr lang="en-ZA"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b="1" dirty="0">
                          <a:effectLst/>
                          <a:latin typeface="Times New Roman" panose="02020603050405020304" pitchFamily="18" charset="0"/>
                          <a:cs typeface="Times New Roman" panose="02020603050405020304" pitchFamily="18" charset="0"/>
                        </a:rPr>
                        <a:t>1 369 848</a:t>
                      </a:r>
                      <a:endParaRPr lang="en-ZA"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6" name="TextBox 5"/>
          <p:cNvSpPr txBox="1"/>
          <p:nvPr/>
        </p:nvSpPr>
        <p:spPr>
          <a:xfrm>
            <a:off x="287524" y="4815034"/>
            <a:ext cx="8568952" cy="83099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ZA" sz="2300" dirty="0">
                <a:latin typeface="Times New Roman" panose="02020603050405020304" pitchFamily="18" charset="0"/>
                <a:cs typeface="Times New Roman" panose="02020603050405020304" pitchFamily="18" charset="0"/>
              </a:rPr>
              <a:t>Largest entity transfer is in respect of the National Student Financial Aid Scheme (NSFAS) </a:t>
            </a:r>
            <a:endParaRPr kumimoji="0" lang="en-US" sz="23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xmlns="" val="45390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sz="1400" b="0" i="0" u="none" strike="noStrike" kern="1200" spc="0" baseline="0">
                <a:solidFill>
                  <a:srgbClr val="000000">
                    <a:lumMod val="65000"/>
                    <a:lumOff val="35000"/>
                  </a:srgbClr>
                </a:solidFill>
                <a:latin typeface="+mn-lt"/>
                <a:ea typeface="+mn-ea"/>
                <a:cs typeface="+mn-cs"/>
              </a:defRPr>
            </a:pPr>
            <a:r>
              <a:rPr lang="en-GB" sz="4000" kern="1200" dirty="0">
                <a:solidFill>
                  <a:schemeClr val="accent3">
                    <a:lumMod val="50000"/>
                  </a:schemeClr>
                </a:solidFill>
                <a:effectLst/>
                <a:latin typeface="Times New Roman" panose="02020603050405020304" pitchFamily="18" charset="0"/>
                <a:cs typeface="Times New Roman" panose="02020603050405020304" pitchFamily="18" charset="0"/>
              </a:rPr>
              <a:t>Allocation Shares (%) per Entity</a:t>
            </a:r>
          </a:p>
        </p:txBody>
      </p:sp>
      <p:sp>
        <p:nvSpPr>
          <p:cNvPr id="3" name="Text Placeholder 2"/>
          <p:cNvSpPr>
            <a:spLocks noGrp="1"/>
          </p:cNvSpPr>
          <p:nvPr>
            <p:ph type="body" idx="1"/>
          </p:nvPr>
        </p:nvSpPr>
        <p:spPr/>
        <p:txBody>
          <a:bodyPr/>
          <a:lstStyle/>
          <a:p>
            <a:pPr marL="0" indent="0">
              <a:buNone/>
            </a:pPr>
            <a:r>
              <a:rPr lang="en-ZA" dirty="0"/>
              <a:t> </a:t>
            </a:r>
            <a:endParaRPr lang="en-GB" dirty="0"/>
          </a:p>
        </p:txBody>
      </p:sp>
      <p:sp>
        <p:nvSpPr>
          <p:cNvPr id="4" name="Slide Number Placeholder 3"/>
          <p:cNvSpPr>
            <a:spLocks noGrp="1"/>
          </p:cNvSpPr>
          <p:nvPr>
            <p:ph type="sldNum" sz="quarter" idx="2"/>
          </p:nvPr>
        </p:nvSpPr>
        <p:spPr/>
        <p:txBody>
          <a:bodyPr/>
          <a:lstStyle/>
          <a:p>
            <a:pPr lvl="0"/>
            <a:fld id="{86CB4B4D-7CA3-9044-876B-883B54F8677D}" type="slidenum">
              <a:rPr lang="en-GB" smtClean="0"/>
              <a:pPr lvl="0"/>
              <a:t>21</a:t>
            </a:fld>
            <a:endParaRPr lang="en-GB" dirty="0"/>
          </a:p>
        </p:txBody>
      </p:sp>
      <p:graphicFrame>
        <p:nvGraphicFramePr>
          <p:cNvPr id="8" name="Chart 7"/>
          <p:cNvGraphicFramePr>
            <a:graphicFrameLocks/>
          </p:cNvGraphicFramePr>
          <p:nvPr>
            <p:extLst>
              <p:ext uri="{D42A27DB-BD31-4B8C-83A1-F6EECF244321}">
                <p14:modId xmlns:p14="http://schemas.microsoft.com/office/powerpoint/2010/main" xmlns="" val="69599509"/>
              </p:ext>
            </p:extLst>
          </p:nvPr>
        </p:nvGraphicFramePr>
        <p:xfrm>
          <a:off x="323528" y="1556792"/>
          <a:ext cx="8496944"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0356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399277" cy="1214447"/>
          </a:xfrm>
          <a:prstGeom prst="rect">
            <a:avLst/>
          </a:prstGeom>
        </p:spPr>
        <p:txBody>
          <a:bodyPr>
            <a:normAutofit fontScale="90000"/>
          </a:bodyPr>
          <a:lstStyle>
            <a:lvl1pPr>
              <a:defRPr sz="3600"/>
            </a:lvl1pPr>
          </a:lstStyle>
          <a:p>
            <a:pPr lvl="0">
              <a:defRPr sz="1800" cap="none">
                <a:solidFill>
                  <a:srgbClr val="000000"/>
                </a:solidFill>
                <a:effectLst/>
              </a:defRPr>
            </a:pPr>
            <a:r>
              <a:rPr lang="en-ZA" sz="4400" cap="small" dirty="0">
                <a:solidFill>
                  <a:schemeClr val="accent3">
                    <a:lumMod val="50000"/>
                  </a:schemeClr>
                </a:solidFill>
                <a:effectLst/>
              </a:rPr>
              <a:t>Transfers to NSFAS 2013/14-2019/20</a:t>
            </a:r>
            <a:endParaRPr sz="4400" cap="small" dirty="0">
              <a:solidFill>
                <a:schemeClr val="accent3">
                  <a:lumMod val="50000"/>
                </a:schemeClr>
              </a:solidFill>
              <a:effectLst/>
            </a:endParaRPr>
          </a:p>
        </p:txBody>
      </p:sp>
      <p:sp>
        <p:nvSpPr>
          <p:cNvPr id="288" name="Shape 288"/>
          <p:cNvSpPr>
            <a:spLocks noGrp="1"/>
          </p:cNvSpPr>
          <p:nvPr>
            <p:ph type="body" idx="1"/>
          </p:nvPr>
        </p:nvSpPr>
        <p:spPr>
          <a:xfrm>
            <a:off x="287524" y="1628800"/>
            <a:ext cx="8568953" cy="4824536"/>
          </a:xfrm>
          <a:prstGeom prst="rect">
            <a:avLst/>
          </a:prstGeom>
        </p:spPr>
        <p:txBody>
          <a:bodyPr lIns="0" tIns="0" rIns="0" bIns="0">
            <a:normAutofit/>
          </a:bodyPr>
          <a:lstStyle/>
          <a:p>
            <a:pPr marL="760122" lvl="1" indent="-319251">
              <a:lnSpc>
                <a:spcPct val="90000"/>
              </a:lnSpc>
              <a:spcBef>
                <a:spcPts val="600"/>
              </a:spcBef>
              <a:defRPr sz="1800"/>
            </a:pPr>
            <a:endParaRPr lang="en-ZA" sz="2000" dirty="0"/>
          </a:p>
          <a:p>
            <a:pPr marL="760122" lvl="1" indent="-319251">
              <a:lnSpc>
                <a:spcPct val="90000"/>
              </a:lnSpc>
              <a:spcBef>
                <a:spcPts val="600"/>
              </a:spcBef>
              <a:defRPr sz="1800"/>
            </a:pPr>
            <a:endParaRPr lang="en-ZA" sz="2000" dirty="0"/>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22</a:t>
            </a:fld>
            <a:endParaRPr sz="1200" dirty="0">
              <a:solidFill>
                <a:srgbClr val="888888"/>
              </a:solidFill>
            </a:endParaRPr>
          </a:p>
        </p:txBody>
      </p:sp>
      <p:sp>
        <p:nvSpPr>
          <p:cNvPr id="4" name="TextBox 3"/>
          <p:cNvSpPr txBox="1"/>
          <p:nvPr/>
        </p:nvSpPr>
        <p:spPr>
          <a:xfrm>
            <a:off x="539552" y="3671738"/>
            <a:ext cx="338437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TextBox 6"/>
          <p:cNvSpPr txBox="1"/>
          <p:nvPr/>
        </p:nvSpPr>
        <p:spPr>
          <a:xfrm>
            <a:off x="287523" y="3568949"/>
            <a:ext cx="8568953"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ZA" sz="20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60311" y="5109577"/>
            <a:ext cx="8596165" cy="144654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fontAlgn="auto" latinLnBrk="1" hangingPunct="0">
              <a:spcBef>
                <a:spcPts val="0"/>
              </a:spcBef>
              <a:spcAft>
                <a:spcPts val="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Commission is concerned over key challenges that the funding scheme   continues to face. Real growth in allocations to NSFAS have been erratic  - affects the ability of the institution to plan and adequately, effectively    absorb and adjust to increases or declines in resource allocations</a:t>
            </a:r>
            <a:endParaRPr kumimoji="0" lang="en-US" sz="220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graphicFrame>
        <p:nvGraphicFramePr>
          <p:cNvPr id="10" name="Chart 9">
            <a:extLst>
              <a:ext uri="{FF2B5EF4-FFF2-40B4-BE49-F238E27FC236}">
                <a16:creationId xmlns:a16="http://schemas.microsoft.com/office/drawing/2014/main" xmlns="" id="{3568FCD8-F123-4D29-97FC-DC255B095E6A}"/>
              </a:ext>
            </a:extLst>
          </p:cNvPr>
          <p:cNvGraphicFramePr>
            <a:graphicFrameLocks/>
          </p:cNvGraphicFramePr>
          <p:nvPr>
            <p:extLst>
              <p:ext uri="{D42A27DB-BD31-4B8C-83A1-F6EECF244321}">
                <p14:modId xmlns:p14="http://schemas.microsoft.com/office/powerpoint/2010/main" xmlns="" val="978418505"/>
              </p:ext>
            </p:extLst>
          </p:nvPr>
        </p:nvGraphicFramePr>
        <p:xfrm>
          <a:off x="1043608" y="1971155"/>
          <a:ext cx="676875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75754" y="1679256"/>
            <a:ext cx="514857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Real Year on Year Growth in NSFAS Transfers</a:t>
            </a:r>
          </a:p>
        </p:txBody>
      </p:sp>
    </p:spTree>
    <p:extLst>
      <p:ext uri="{BB962C8B-B14F-4D97-AF65-F5344CB8AC3E}">
        <p14:creationId xmlns:p14="http://schemas.microsoft.com/office/powerpoint/2010/main" xmlns="" val="161129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399277" cy="1214447"/>
          </a:xfrm>
          <a:prstGeom prst="rect">
            <a:avLst/>
          </a:prstGeom>
        </p:spPr>
        <p:txBody>
          <a:bodyPr>
            <a:normAutofit/>
          </a:bodyPr>
          <a:lstStyle>
            <a:lvl1pPr>
              <a:defRPr sz="3600"/>
            </a:lvl1pPr>
          </a:lstStyle>
          <a:p>
            <a:pPr lvl="0">
              <a:defRPr sz="1800" cap="none">
                <a:solidFill>
                  <a:srgbClr val="000000"/>
                </a:solidFill>
                <a:effectLst/>
              </a:defRPr>
            </a:pPr>
            <a:r>
              <a:rPr lang="en-ZA" sz="4400" cap="small" dirty="0">
                <a:solidFill>
                  <a:schemeClr val="accent3">
                    <a:lumMod val="50000"/>
                  </a:schemeClr>
                </a:solidFill>
                <a:effectLst/>
              </a:rPr>
              <a:t>NSFAS: Performance Indicators</a:t>
            </a:r>
            <a:endParaRPr sz="4400" cap="small" dirty="0">
              <a:solidFill>
                <a:schemeClr val="accent3">
                  <a:lumMod val="50000"/>
                </a:schemeClr>
              </a:solidFill>
              <a:effectLst/>
            </a:endParaRPr>
          </a:p>
        </p:txBody>
      </p:sp>
      <p:sp>
        <p:nvSpPr>
          <p:cNvPr id="289" name="Shape 289"/>
          <p:cNvSpPr>
            <a:spLocks noGrp="1"/>
          </p:cNvSpPr>
          <p:nvPr>
            <p:ph type="sldNum" sz="quarter" idx="2"/>
          </p:nvPr>
        </p:nvSpPr>
        <p:spPr>
          <a:xfrm>
            <a:off x="6553200" y="5949280"/>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23</a:t>
            </a:fld>
            <a:endParaRPr sz="1200" dirty="0">
              <a:solidFill>
                <a:srgbClr val="888888"/>
              </a:solidFill>
            </a:endParaRPr>
          </a:p>
        </p:txBody>
      </p:sp>
      <p:graphicFrame>
        <p:nvGraphicFramePr>
          <p:cNvPr id="6" name="Chart 5">
            <a:extLst>
              <a:ext uri="{FF2B5EF4-FFF2-40B4-BE49-F238E27FC236}">
                <a16:creationId xmlns:a16="http://schemas.microsoft.com/office/drawing/2014/main" xmlns="" id="{C30B7B2B-C2E2-4FF1-BFB8-9935FF822331}"/>
              </a:ext>
            </a:extLst>
          </p:cNvPr>
          <p:cNvGraphicFramePr>
            <a:graphicFrameLocks/>
          </p:cNvGraphicFramePr>
          <p:nvPr>
            <p:extLst/>
          </p:nvPr>
        </p:nvGraphicFramePr>
        <p:xfrm>
          <a:off x="323528" y="1608725"/>
          <a:ext cx="4608512" cy="2333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B002982E-6EE7-4F4A-9834-F66C78A988C2}"/>
              </a:ext>
            </a:extLst>
          </p:cNvPr>
          <p:cNvGraphicFramePr>
            <a:graphicFrameLocks/>
          </p:cNvGraphicFramePr>
          <p:nvPr>
            <p:extLst/>
          </p:nvPr>
        </p:nvGraphicFramePr>
        <p:xfrm>
          <a:off x="207186" y="4043113"/>
          <a:ext cx="4724854" cy="26262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88024" y="1503958"/>
            <a:ext cx="4104456" cy="51706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rtl="0" latinLnBrk="1" hangingPunct="0">
              <a:buFont typeface="Arial" panose="020B0604020202020204" pitchFamily="34" charset="0"/>
              <a:buChar char="•"/>
            </a:pPr>
            <a:r>
              <a:rPr lang="en-ZA" dirty="0">
                <a:solidFill>
                  <a:srgbClr val="000000"/>
                </a:solidFill>
                <a:latin typeface="Times New Roman" panose="02020603050405020304" pitchFamily="18" charset="0"/>
                <a:cs typeface="Times New Roman" panose="02020603050405020304" pitchFamily="18" charset="0"/>
              </a:rPr>
              <a:t>Between 2008/09 and 2019/20 the         number of students assisted by NSFAS  at higher education and TVETs has and  is projected to continue to grow</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ZA" dirty="0">
                <a:solidFill>
                  <a:srgbClr val="000000"/>
                </a:solidFill>
                <a:latin typeface="Times New Roman" panose="02020603050405020304" pitchFamily="18" charset="0"/>
                <a:cs typeface="Times New Roman" panose="02020603050405020304" pitchFamily="18" charset="0"/>
              </a:rPr>
              <a:t>In terms of amount of funds recovered, analysis shows that between 2008/09     and 2015/16 the recovery of NSFAS     debt declines- slight recovery as of        2015/16</a:t>
            </a:r>
          </a:p>
          <a:p>
            <a:pPr marL="742950" lvl="4" indent="-285750" algn="just" latinLnBrk="1" hangingPunct="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In terms of improving recovery of         funds, options around differentiating     repayment periods and interest rates     charged on outstanding amounts should be explored and could be closely linked to earnings level</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ZA" dirty="0">
                <a:solidFill>
                  <a:srgbClr val="000000"/>
                </a:solidFill>
                <a:latin typeface="Times New Roman" panose="02020603050405020304" pitchFamily="18" charset="0"/>
                <a:cs typeface="Times New Roman" panose="02020603050405020304" pitchFamily="18" charset="0"/>
              </a:rPr>
              <a:t>Over 2017 MTEF period, the number of assisted students at TVET colleges is    projected  to be lower than the number  of students being assisted at universities</a:t>
            </a:r>
            <a:endPar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xmlns="" val="231711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effectLst/>
              </a:rPr>
              <a:t>NSFAS: Towards a More Effective Funding Scheme ?</a:t>
            </a:r>
            <a:endParaRPr lang="en-US" dirty="0">
              <a:effectLst/>
            </a:endParaRPr>
          </a:p>
        </p:txBody>
      </p:sp>
      <p:sp>
        <p:nvSpPr>
          <p:cNvPr id="3" name="Content Placeholder 2"/>
          <p:cNvSpPr>
            <a:spLocks noGrp="1"/>
          </p:cNvSpPr>
          <p:nvPr>
            <p:ph idx="1"/>
          </p:nvPr>
        </p:nvSpPr>
        <p:spPr>
          <a:xfrm>
            <a:off x="457200" y="1600200"/>
            <a:ext cx="8435280" cy="5069160"/>
          </a:xfrm>
        </p:spPr>
        <p:txBody>
          <a:bodyPr/>
          <a:lstStyle/>
          <a:p>
            <a:r>
              <a:rPr lang="en-US" sz="1800" dirty="0">
                <a:ea typeface="Arial Unicode MS"/>
              </a:rPr>
              <a:t>The new NSFAS student-</a:t>
            </a:r>
            <a:r>
              <a:rPr lang="en-US" sz="1800" dirty="0" err="1">
                <a:ea typeface="Arial Unicode MS"/>
              </a:rPr>
              <a:t>centred</a:t>
            </a:r>
            <a:r>
              <a:rPr lang="en-US" sz="1800" dirty="0">
                <a:ea typeface="Arial Unicode MS"/>
              </a:rPr>
              <a:t> model seeks to address some of the  challenges related to the non-repayment of loans and to ensure that students are better funded, including the “missing middle”</a:t>
            </a:r>
          </a:p>
          <a:p>
            <a:pPr lvl="1"/>
            <a:r>
              <a:rPr lang="en-US" sz="1800" dirty="0">
                <a:ea typeface="Arial Unicode MS"/>
              </a:rPr>
              <a:t> Under the new funding model, NSFAS allocates funding for the student and pays it directly to the institution to fund their tuition costs. According to NSFAS this will ensure that registration fees are paid timeously and more efficiently. In addition to the tuition costs, NSFAS disburses an allowance for food and textbooks and it also makes provision for accommodation and transport costs</a:t>
            </a:r>
          </a:p>
          <a:p>
            <a:pPr lvl="1"/>
            <a:r>
              <a:rPr lang="en-ZA" sz="1800" dirty="0">
                <a:ea typeface="Arial Unicode MS"/>
              </a:rPr>
              <a:t>R</a:t>
            </a:r>
            <a:r>
              <a:rPr lang="en-US" sz="1800" dirty="0">
                <a:ea typeface="Arial Unicode MS"/>
              </a:rPr>
              <a:t>ecent student protests at the University of the Free State and the University of Venda, which arose after delays in the payment of students’ living allowances (which includes stipends for food) point to the need for improved coordination between NSFAS and universities and colleges so as to ensure that students do not bear the brunt of poor coordination</a:t>
            </a:r>
          </a:p>
          <a:p>
            <a:pPr lvl="2"/>
            <a:r>
              <a:rPr lang="en-ZA" sz="1600" dirty="0">
                <a:ea typeface="Arial Unicode MS"/>
              </a:rPr>
              <a:t>I</a:t>
            </a:r>
            <a:r>
              <a:rPr lang="en-US" sz="1600" dirty="0">
                <a:ea typeface="Arial Unicode MS"/>
              </a:rPr>
              <a:t>t was unclear whether the delayed living allowances payments were as a result of NSFAS paying the students’ registration fees late or whether it was as a result of universities not responding quickly enough after NSFAS had paid the registration fees</a:t>
            </a:r>
          </a:p>
          <a:p>
            <a:endParaRPr lang="en-US" sz="2000" dirty="0">
              <a:ea typeface="Arial Unicode MS"/>
            </a:endParaRPr>
          </a:p>
          <a:p>
            <a:endParaRPr lang="en-US" sz="2000" dirty="0">
              <a:ea typeface="Arial Unicode MS"/>
            </a:endParaRPr>
          </a:p>
          <a:p>
            <a:pPr marL="457200" lvl="1" indent="0">
              <a:buNone/>
            </a:pPr>
            <a:endParaRPr lang="en-US" sz="18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24</a:t>
            </a:fld>
            <a:endParaRPr lang="en-ZA" dirty="0"/>
          </a:p>
        </p:txBody>
      </p:sp>
    </p:spTree>
    <p:extLst>
      <p:ext uri="{BB962C8B-B14F-4D97-AF65-F5344CB8AC3E}">
        <p14:creationId xmlns:p14="http://schemas.microsoft.com/office/powerpoint/2010/main" xmlns="" val="219183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683568" y="2924944"/>
            <a:ext cx="8064896"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200" cap="small" dirty="0">
                <a:solidFill>
                  <a:srgbClr val="366C5B"/>
                </a:solidFill>
              </a:rPr>
              <a:t>4. DHET Performance and Implications for 2017 MTEF Period</a:t>
            </a:r>
            <a:endParaRPr sz="4200" cap="small" dirty="0">
              <a:solidFill>
                <a:srgbClr val="366C5B"/>
              </a:solidFill>
            </a:endParaRPr>
          </a:p>
        </p:txBody>
      </p:sp>
      <p:sp>
        <p:nvSpPr>
          <p:cNvPr id="2" name="Footer Placeholder 1"/>
          <p:cNvSpPr>
            <a:spLocks noGrp="1"/>
          </p:cNvSpPr>
          <p:nvPr>
            <p:ph type="ftr" sz="quarter" idx="11"/>
          </p:nvPr>
        </p:nvSpPr>
        <p:spPr/>
        <p:txBody>
          <a:bodyPr/>
          <a:lstStyle/>
          <a:p>
            <a:pPr algn="ctr">
              <a:defRPr/>
            </a:pPr>
            <a:r>
              <a:rPr lang="en-ZA"/>
              <a:t>Briefing to the PC on Higher Education and Training</a:t>
            </a:r>
            <a:endParaRPr lang="en-ZA" dirty="0"/>
          </a:p>
        </p:txBody>
      </p:sp>
    </p:spTree>
    <p:extLst>
      <p:ext uri="{BB962C8B-B14F-4D97-AF65-F5344CB8AC3E}">
        <p14:creationId xmlns:p14="http://schemas.microsoft.com/office/powerpoint/2010/main" xmlns="" val="78090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24"/>
            <a:ext cx="8229600" cy="1143000"/>
          </a:xfrm>
        </p:spPr>
        <p:txBody>
          <a:bodyPr>
            <a:noAutofit/>
          </a:bodyPr>
          <a:lstStyle/>
          <a:p>
            <a:r>
              <a:rPr lang="en-ZA" sz="4000" dirty="0">
                <a:effectLst/>
              </a:rPr>
              <a:t>Assessment: Strat Plan, APP and 2017 MTEF Budget</a:t>
            </a:r>
          </a:p>
        </p:txBody>
      </p:sp>
      <p:sp>
        <p:nvSpPr>
          <p:cNvPr id="3" name="Content Placeholder 2"/>
          <p:cNvSpPr>
            <a:spLocks noGrp="1"/>
          </p:cNvSpPr>
          <p:nvPr>
            <p:ph idx="1"/>
          </p:nvPr>
        </p:nvSpPr>
        <p:spPr>
          <a:xfrm>
            <a:off x="179512" y="1556792"/>
            <a:ext cx="8784976" cy="4968552"/>
          </a:xfrm>
        </p:spPr>
        <p:txBody>
          <a:bodyPr/>
          <a:lstStyle/>
          <a:p>
            <a:pPr algn="just"/>
            <a:r>
              <a:rPr lang="en-ZA" sz="1600" dirty="0"/>
              <a:t>Based on the strategic objectives of the DHET and more specifically the 2017 MTEF priorities as outlined in the 2017/18 APP, the budget and real growth in allocations do not appear adequate</a:t>
            </a:r>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26</a:t>
            </a:fld>
            <a:endParaRPr lang="en-ZA" dirty="0"/>
          </a:p>
        </p:txBody>
      </p:sp>
      <p:sp>
        <p:nvSpPr>
          <p:cNvPr id="5" name="Footer Placeholder 4"/>
          <p:cNvSpPr>
            <a:spLocks noGrp="1"/>
          </p:cNvSpPr>
          <p:nvPr>
            <p:ph type="ftr" sz="quarter" idx="11"/>
          </p:nvPr>
        </p:nvSpPr>
        <p:spPr/>
        <p:txBody>
          <a:bodyPr/>
          <a:lstStyle/>
          <a:p>
            <a:pPr algn="ctr">
              <a:defRPr/>
            </a:pPr>
            <a:r>
              <a:rPr lang="en-ZA" dirty="0"/>
              <a:t>Briefing to the PC on Higher Education and Training</a:t>
            </a:r>
          </a:p>
        </p:txBody>
      </p:sp>
      <p:graphicFrame>
        <p:nvGraphicFramePr>
          <p:cNvPr id="6" name="Table 5"/>
          <p:cNvGraphicFramePr>
            <a:graphicFrameLocks noGrp="1"/>
          </p:cNvGraphicFramePr>
          <p:nvPr>
            <p:extLst>
              <p:ext uri="{D42A27DB-BD31-4B8C-83A1-F6EECF244321}">
                <p14:modId xmlns:p14="http://schemas.microsoft.com/office/powerpoint/2010/main" xmlns="" val="2723374151"/>
              </p:ext>
            </p:extLst>
          </p:nvPr>
        </p:nvGraphicFramePr>
        <p:xfrm>
          <a:off x="107504" y="2132856"/>
          <a:ext cx="8928992" cy="4663440"/>
        </p:xfrm>
        <a:graphic>
          <a:graphicData uri="http://schemas.openxmlformats.org/drawingml/2006/table">
            <a:tbl>
              <a:tblPr firstRow="1" bandRow="1">
                <a:tableStyleId>{1FECB4D8-DB02-4DC6-A0A2-4F2EBAE1DC90}</a:tableStyleId>
              </a:tblPr>
              <a:tblGrid>
                <a:gridCol w="5239326">
                  <a:extLst>
                    <a:ext uri="{9D8B030D-6E8A-4147-A177-3AD203B41FA5}">
                      <a16:colId xmlns:a16="http://schemas.microsoft.com/office/drawing/2014/main" xmlns="" val="803861684"/>
                    </a:ext>
                  </a:extLst>
                </a:gridCol>
                <a:gridCol w="3689666">
                  <a:extLst>
                    <a:ext uri="{9D8B030D-6E8A-4147-A177-3AD203B41FA5}">
                      <a16:colId xmlns:a16="http://schemas.microsoft.com/office/drawing/2014/main" xmlns="" val="2851904772"/>
                    </a:ext>
                  </a:extLst>
                </a:gridCol>
              </a:tblGrid>
              <a:tr h="576064">
                <a:tc>
                  <a:txBody>
                    <a:bodyPr/>
                    <a:lstStyle/>
                    <a:p>
                      <a:r>
                        <a:rPr lang="en-US" sz="1600" b="1" i="0" dirty="0">
                          <a:solidFill>
                            <a:schemeClr val="tx1"/>
                          </a:solidFill>
                          <a:latin typeface="Times New Roman" panose="02020603050405020304" pitchFamily="18" charset="0"/>
                          <a:cs typeface="Times New Roman" panose="02020603050405020304" pitchFamily="18" charset="0"/>
                        </a:rPr>
                        <a:t>2017 MTEF Priorities </a:t>
                      </a:r>
                    </a:p>
                    <a:p>
                      <a:r>
                        <a:rPr lang="en-US" sz="1600" b="1" i="0" dirty="0">
                          <a:solidFill>
                            <a:schemeClr val="tx1"/>
                          </a:solidFill>
                          <a:latin typeface="Times New Roman" panose="02020603050405020304" pitchFamily="18" charset="0"/>
                          <a:cs typeface="Times New Roman" panose="02020603050405020304" pitchFamily="18" charset="0"/>
                        </a:rPr>
                        <a:t>as Per  2018/18 APP</a:t>
                      </a:r>
                    </a:p>
                  </a:txBody>
                  <a:tcPr>
                    <a:solidFill>
                      <a:schemeClr val="bg1"/>
                    </a:solidFill>
                  </a:tcPr>
                </a:tc>
                <a:tc>
                  <a:txBody>
                    <a:bodyPr/>
                    <a:lstStyle/>
                    <a:p>
                      <a:pPr algn="ctr"/>
                      <a:r>
                        <a:rPr lang="en-US" sz="1600" b="1" i="0" dirty="0">
                          <a:solidFill>
                            <a:schemeClr val="tx1"/>
                          </a:solidFill>
                          <a:latin typeface="Times New Roman" panose="02020603050405020304" pitchFamily="18" charset="0"/>
                          <a:cs typeface="Times New Roman" panose="02020603050405020304" pitchFamily="18" charset="0"/>
                        </a:rPr>
                        <a:t>Projected Budget Performance over 2017 MTEF</a:t>
                      </a:r>
                    </a:p>
                  </a:txBody>
                  <a:tcPr>
                    <a:solidFill>
                      <a:schemeClr val="bg1"/>
                    </a:solidFill>
                  </a:tcPr>
                </a:tc>
                <a:extLst>
                  <a:ext uri="{0D108BD9-81ED-4DB2-BD59-A6C34878D82A}">
                    <a16:rowId xmlns:a16="http://schemas.microsoft.com/office/drawing/2014/main" xmlns="" val="3078104111"/>
                  </a:ext>
                </a:extLst>
              </a:tr>
              <a:tr h="451538">
                <a:tc>
                  <a:txBody>
                    <a:bodyPr/>
                    <a:lstStyle/>
                    <a:p>
                      <a:r>
                        <a:rPr lang="en-US" sz="1600" b="1" i="0" dirty="0">
                          <a:solidFill>
                            <a:schemeClr val="tx1"/>
                          </a:solidFill>
                          <a:latin typeface="Times New Roman" panose="02020603050405020304" pitchFamily="18" charset="0"/>
                          <a:cs typeface="Times New Roman" panose="02020603050405020304" pitchFamily="18" charset="0"/>
                        </a:rPr>
                        <a:t>Programme 3 (University Education):</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Support the development of historically disadvantaged universities </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Implement an expanded financial assistance and support model for funding academically deserving students from poor, working and lower middle class families</a:t>
                      </a:r>
                      <a:endParaRPr lang="en-US" sz="1600" b="0" i="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US" sz="1600" b="0" i="0" dirty="0">
                          <a:solidFill>
                            <a:schemeClr val="tx1"/>
                          </a:solidFill>
                          <a:latin typeface="Times New Roman" panose="02020603050405020304" pitchFamily="18" charset="0"/>
                          <a:cs typeface="Times New Roman" panose="02020603050405020304" pitchFamily="18" charset="0"/>
                        </a:rPr>
                        <a:t>2017/18 =0.0% 2018/19=11.4%</a:t>
                      </a:r>
                    </a:p>
                    <a:p>
                      <a:pPr algn="l"/>
                      <a:r>
                        <a:rPr lang="en-US" sz="1600" b="0" i="0" dirty="0">
                          <a:solidFill>
                            <a:schemeClr val="tx1"/>
                          </a:solidFill>
                          <a:latin typeface="Times New Roman" panose="02020603050405020304" pitchFamily="18" charset="0"/>
                          <a:cs typeface="Times New Roman" panose="02020603050405020304" pitchFamily="18" charset="0"/>
                        </a:rPr>
                        <a:t>2019/19=-0.05%</a:t>
                      </a:r>
                    </a:p>
                  </a:txBody>
                  <a:tcPr>
                    <a:solidFill>
                      <a:schemeClr val="bg1"/>
                    </a:solidFill>
                  </a:tcPr>
                </a:tc>
                <a:extLst>
                  <a:ext uri="{0D108BD9-81ED-4DB2-BD59-A6C34878D82A}">
                    <a16:rowId xmlns:a16="http://schemas.microsoft.com/office/drawing/2014/main" xmlns="" val="1756811656"/>
                  </a:ext>
                </a:extLst>
              </a:tr>
              <a:tr h="451538">
                <a:tc>
                  <a:txBody>
                    <a:bodyPr/>
                    <a:lstStyle/>
                    <a:p>
                      <a:pPr marL="0" lvl="1" indent="0" algn="l"/>
                      <a:r>
                        <a:rPr lang="en-ZA" sz="1600" b="1" i="0" dirty="0">
                          <a:latin typeface="Times New Roman" panose="02020603050405020304" pitchFamily="18" charset="0"/>
                          <a:cs typeface="Times New Roman" panose="02020603050405020304" pitchFamily="18" charset="0"/>
                        </a:rPr>
                        <a:t>Programme 4 (TVET Colleges Programme):</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Introduce revised budgeting, enrolment and strategic planning processes in colleges</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Ensuring that provision of support for students is premised on a holistic approach to address different student socio-economic backgrounds</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Developing common standards for governance, management and leadership to provide DHET with a framework for monitoring/evaluating quality of governance in TVET colleges</a:t>
                      </a:r>
                      <a:endParaRPr lang="en-US" sz="1600" b="0" i="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Times New Roman" panose="02020603050405020304" pitchFamily="18" charset="0"/>
                          <a:cs typeface="Times New Roman" panose="02020603050405020304" pitchFamily="18" charset="0"/>
                        </a:rPr>
                        <a:t>2017/18 =0.32% 2018/19=2.34% 2019/19=1.29%</a:t>
                      </a:r>
                    </a:p>
                    <a:p>
                      <a:r>
                        <a:rPr lang="en-US" sz="1600" b="0" i="0" dirty="0">
                          <a:solidFill>
                            <a:schemeClr val="tx1"/>
                          </a:solidFill>
                          <a:latin typeface="Times New Roman" panose="02020603050405020304" pitchFamily="18" charset="0"/>
                          <a:cs typeface="Times New Roman" panose="02020603050405020304" pitchFamily="18" charset="0"/>
                        </a:rPr>
                        <a:t>**</a:t>
                      </a:r>
                      <a:r>
                        <a:rPr lang="en-US" sz="1600" b="0" i="1" dirty="0">
                          <a:solidFill>
                            <a:schemeClr val="tx1"/>
                          </a:solidFill>
                          <a:latin typeface="Times New Roman" panose="02020603050405020304" pitchFamily="18" charset="0"/>
                          <a:cs typeface="Times New Roman" panose="02020603050405020304" pitchFamily="18" charset="0"/>
                        </a:rPr>
                        <a:t>A number of outcome indicators for this programme have targets set at zero due to lack of funding (e.g. number of additional beds for student accommodation, students entering the foundation programme by March 2017, success rate in foundation programmes</a:t>
                      </a:r>
                    </a:p>
                  </a:txBody>
                  <a:tcPr>
                    <a:solidFill>
                      <a:schemeClr val="bg1"/>
                    </a:solidFill>
                  </a:tcPr>
                </a:tc>
                <a:extLst>
                  <a:ext uri="{0D108BD9-81ED-4DB2-BD59-A6C34878D82A}">
                    <a16:rowId xmlns:a16="http://schemas.microsoft.com/office/drawing/2014/main" xmlns="" val="2337739608"/>
                  </a:ext>
                </a:extLst>
              </a:tr>
            </a:tbl>
          </a:graphicData>
        </a:graphic>
      </p:graphicFrame>
    </p:spTree>
    <p:extLst>
      <p:ext uri="{BB962C8B-B14F-4D97-AF65-F5344CB8AC3E}">
        <p14:creationId xmlns:p14="http://schemas.microsoft.com/office/powerpoint/2010/main" xmlns="" val="313960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effectLst/>
              </a:rPr>
              <a:t>Assessment: Strat Plan, APP and 2017 MTEF Budget [cont.]</a:t>
            </a:r>
          </a:p>
        </p:txBody>
      </p:sp>
      <p:sp>
        <p:nvSpPr>
          <p:cNvPr id="3" name="Content Placeholder 2"/>
          <p:cNvSpPr>
            <a:spLocks noGrp="1"/>
          </p:cNvSpPr>
          <p:nvPr>
            <p:ph idx="1"/>
          </p:nvPr>
        </p:nvSpPr>
        <p:spPr>
          <a:xfrm>
            <a:off x="179512" y="1556792"/>
            <a:ext cx="8784976" cy="4968552"/>
          </a:xfrm>
        </p:spPr>
        <p:txBody>
          <a:bodyPr/>
          <a:lstStyle/>
          <a:p>
            <a:pPr algn="just"/>
            <a:r>
              <a:rPr lang="en-ZA" sz="1600" dirty="0"/>
              <a:t>Based on the strategic objectives of the DHET and more specifically the 2017 MTEF priorities as outlined in the 2017/18 APP, the budget and real growth in allocations do not appear adequate</a:t>
            </a:r>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27</a:t>
            </a:fld>
            <a:endParaRPr lang="en-ZA" dirty="0"/>
          </a:p>
        </p:txBody>
      </p:sp>
      <p:sp>
        <p:nvSpPr>
          <p:cNvPr id="5" name="Footer Placeholder 4"/>
          <p:cNvSpPr>
            <a:spLocks noGrp="1"/>
          </p:cNvSpPr>
          <p:nvPr>
            <p:ph type="ftr" sz="quarter" idx="11"/>
          </p:nvPr>
        </p:nvSpPr>
        <p:spPr/>
        <p:txBody>
          <a:bodyPr/>
          <a:lstStyle/>
          <a:p>
            <a:pPr algn="ctr">
              <a:defRPr/>
            </a:pPr>
            <a:r>
              <a:rPr lang="en-ZA" dirty="0"/>
              <a:t>Briefing to the PC on Higher Education and Training</a:t>
            </a:r>
          </a:p>
        </p:txBody>
      </p:sp>
      <p:graphicFrame>
        <p:nvGraphicFramePr>
          <p:cNvPr id="6" name="Table 5"/>
          <p:cNvGraphicFramePr>
            <a:graphicFrameLocks noGrp="1"/>
          </p:cNvGraphicFramePr>
          <p:nvPr/>
        </p:nvGraphicFramePr>
        <p:xfrm>
          <a:off x="251520" y="2132856"/>
          <a:ext cx="8568952" cy="4419600"/>
        </p:xfrm>
        <a:graphic>
          <a:graphicData uri="http://schemas.openxmlformats.org/drawingml/2006/table">
            <a:tbl>
              <a:tblPr firstRow="1" bandRow="1">
                <a:tableStyleId>{1FECB4D8-DB02-4DC6-A0A2-4F2EBAE1DC90}</a:tableStyleId>
              </a:tblPr>
              <a:tblGrid>
                <a:gridCol w="5904656">
                  <a:extLst>
                    <a:ext uri="{9D8B030D-6E8A-4147-A177-3AD203B41FA5}">
                      <a16:colId xmlns:a16="http://schemas.microsoft.com/office/drawing/2014/main" xmlns="" val="803861684"/>
                    </a:ext>
                  </a:extLst>
                </a:gridCol>
                <a:gridCol w="2664296">
                  <a:extLst>
                    <a:ext uri="{9D8B030D-6E8A-4147-A177-3AD203B41FA5}">
                      <a16:colId xmlns:a16="http://schemas.microsoft.com/office/drawing/2014/main" xmlns="" val="2851904772"/>
                    </a:ext>
                  </a:extLst>
                </a:gridCol>
              </a:tblGrid>
              <a:tr h="822960">
                <a:tc>
                  <a:txBody>
                    <a:bodyPr/>
                    <a:lstStyle/>
                    <a:p>
                      <a:pPr algn="l"/>
                      <a:r>
                        <a:rPr lang="en-US" sz="1600" b="1" i="0" dirty="0">
                          <a:solidFill>
                            <a:schemeClr val="tx1"/>
                          </a:solidFill>
                          <a:latin typeface="Times New Roman" panose="02020603050405020304" pitchFamily="18" charset="0"/>
                          <a:cs typeface="Times New Roman" panose="02020603050405020304" pitchFamily="18" charset="0"/>
                        </a:rPr>
                        <a:t>2017 MTEF Priorities </a:t>
                      </a:r>
                    </a:p>
                    <a:p>
                      <a:pPr algn="l"/>
                      <a:r>
                        <a:rPr lang="en-US" sz="1600" b="1" i="0" dirty="0">
                          <a:solidFill>
                            <a:schemeClr val="tx1"/>
                          </a:solidFill>
                          <a:latin typeface="Times New Roman" panose="02020603050405020304" pitchFamily="18" charset="0"/>
                          <a:cs typeface="Times New Roman" panose="02020603050405020304" pitchFamily="18" charset="0"/>
                        </a:rPr>
                        <a:t>as Per  2018/18 APP</a:t>
                      </a:r>
                    </a:p>
                  </a:txBody>
                  <a:tcPr>
                    <a:solidFill>
                      <a:schemeClr val="bg1"/>
                    </a:solidFill>
                  </a:tcPr>
                </a:tc>
                <a:tc>
                  <a:txBody>
                    <a:bodyPr/>
                    <a:lstStyle/>
                    <a:p>
                      <a:pPr algn="ctr"/>
                      <a:r>
                        <a:rPr lang="en-US" sz="1600" b="1" i="0" dirty="0">
                          <a:solidFill>
                            <a:schemeClr val="tx1"/>
                          </a:solidFill>
                          <a:latin typeface="Times New Roman" panose="02020603050405020304" pitchFamily="18" charset="0"/>
                          <a:cs typeface="Times New Roman" panose="02020603050405020304" pitchFamily="18" charset="0"/>
                        </a:rPr>
                        <a:t>Projected Budget Performance over 2017 MTEF</a:t>
                      </a:r>
                    </a:p>
                  </a:txBody>
                  <a:tcPr>
                    <a:solidFill>
                      <a:schemeClr val="bg1"/>
                    </a:solidFill>
                  </a:tcPr>
                </a:tc>
                <a:extLst>
                  <a:ext uri="{0D108BD9-81ED-4DB2-BD59-A6C34878D82A}">
                    <a16:rowId xmlns:a16="http://schemas.microsoft.com/office/drawing/2014/main" xmlns="" val="3078104111"/>
                  </a:ext>
                </a:extLst>
              </a:tr>
              <a:tr h="451538">
                <a:tc>
                  <a:txBody>
                    <a:bodyPr/>
                    <a:lstStyle/>
                    <a:p>
                      <a:pPr marL="115888" lvl="1" indent="-115888" algn="just">
                        <a:buFont typeface="Arial" panose="020B0604020202020204" pitchFamily="34" charset="0"/>
                        <a:buChar char="•"/>
                      </a:pPr>
                      <a:r>
                        <a:rPr lang="en-ZA" sz="1600" b="1" i="0" dirty="0">
                          <a:latin typeface="Times New Roman" panose="02020603050405020304" pitchFamily="18" charset="0"/>
                          <a:cs typeface="Times New Roman" panose="02020603050405020304" pitchFamily="18" charset="0"/>
                        </a:rPr>
                        <a:t>Programme 5 (Skills Development)</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Review of the SETA landscape National Skills Development Strategy</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Conduct a Skills Development Act needs analysis</a:t>
                      </a:r>
                    </a:p>
                    <a:p>
                      <a:pPr marL="115888" lvl="2"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Develop a plan for improving the lead time (number if days) from trade test applications received until trade tests are conducted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Times New Roman" panose="02020603050405020304" pitchFamily="18" charset="0"/>
                          <a:cs typeface="Times New Roman" panose="02020603050405020304" pitchFamily="18" charset="0"/>
                        </a:rPr>
                        <a:t>2017/18 =26.9% 2018/19=3.12% 2019/19=0.74%</a:t>
                      </a:r>
                    </a:p>
                    <a:p>
                      <a:pPr algn="l"/>
                      <a:endParaRPr lang="en-US" b="0" i="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546197626"/>
                  </a:ext>
                </a:extLst>
              </a:tr>
              <a:tr h="451538">
                <a:tc>
                  <a:txBody>
                    <a:bodyPr/>
                    <a:lstStyle/>
                    <a:p>
                      <a:pPr marL="0" lvl="1" indent="0" algn="just"/>
                      <a:r>
                        <a:rPr lang="en-ZA" sz="1600" b="1" i="0" dirty="0">
                          <a:latin typeface="Times New Roman" panose="02020603050405020304" pitchFamily="18" charset="0"/>
                          <a:cs typeface="Times New Roman" panose="02020603050405020304" pitchFamily="18" charset="0"/>
                        </a:rPr>
                        <a:t>Programme 6 (CET Programme): </a:t>
                      </a:r>
                    </a:p>
                    <a:p>
                      <a:pPr marL="115888" lvl="1"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Securing additional sites (physical infrastructure) and resources for establishment of pilot CET colleges</a:t>
                      </a:r>
                    </a:p>
                    <a:p>
                      <a:pPr marL="115888" lvl="1"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Ensuring the functionality of the 9 CET colleges established in each departmental region</a:t>
                      </a:r>
                    </a:p>
                    <a:p>
                      <a:pPr marL="115888" lvl="1"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Ensuring equitable distribution of funding among departmental regions</a:t>
                      </a:r>
                    </a:p>
                    <a:p>
                      <a:pPr marL="115888" lvl="1" indent="-115888" algn="just">
                        <a:buFont typeface="Arial" panose="020B0604020202020204" pitchFamily="34" charset="0"/>
                        <a:buChar char="•"/>
                      </a:pPr>
                      <a:r>
                        <a:rPr lang="en-ZA" sz="1600" b="0" i="0" dirty="0">
                          <a:latin typeface="Times New Roman" panose="02020603050405020304" pitchFamily="18" charset="0"/>
                          <a:cs typeface="Times New Roman" panose="02020603050405020304" pitchFamily="18" charset="0"/>
                        </a:rPr>
                        <a:t>Developing robust financial management systems for CET colleges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Times New Roman" panose="02020603050405020304" pitchFamily="18" charset="0"/>
                          <a:cs typeface="Times New Roman" panose="02020603050405020304" pitchFamily="18" charset="0"/>
                        </a:rPr>
                        <a:t>2017/18 =1.77% 2018/19=-0.44% 2019/19=1.49%</a:t>
                      </a:r>
                    </a:p>
                    <a:p>
                      <a:pPr algn="l"/>
                      <a:endParaRPr lang="en-US" b="0" i="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756811656"/>
                  </a:ext>
                </a:extLst>
              </a:tr>
            </a:tbl>
          </a:graphicData>
        </a:graphic>
      </p:graphicFrame>
    </p:spTree>
    <p:extLst>
      <p:ext uri="{BB962C8B-B14F-4D97-AF65-F5344CB8AC3E}">
        <p14:creationId xmlns:p14="http://schemas.microsoft.com/office/powerpoint/2010/main" xmlns="" val="265505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solidFill>
                  <a:srgbClr val="366C5B"/>
                </a:solidFill>
                <a:effectLst/>
              </a:rPr>
              <a:t>Assessment: Historical Spending Performance of DHET 2013/14-2015/16</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28</a:t>
            </a:fld>
            <a:endParaRPr lang="en-ZA" dirty="0"/>
          </a:p>
        </p:txBody>
      </p:sp>
      <p:sp>
        <p:nvSpPr>
          <p:cNvPr id="7" name="Content Placeholder 2"/>
          <p:cNvSpPr txBox="1">
            <a:spLocks/>
          </p:cNvSpPr>
          <p:nvPr/>
        </p:nvSpPr>
        <p:spPr bwMode="auto">
          <a:xfrm>
            <a:off x="393303" y="4869160"/>
            <a:ext cx="8499177"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1800" dirty="0"/>
              <a:t>The department consistently spent 100%  or close to 100% of its total budget between 2013/14 and 2015/16. Underspending in 2015/16 equivalent to roughly R84.5 million and largely the result of :                                                    </a:t>
            </a:r>
          </a:p>
          <a:p>
            <a:pPr lvl="1"/>
            <a:r>
              <a:rPr lang="en-ZA" sz="1600" dirty="0"/>
              <a:t>Slow filling of vacant posts due to the large volumes of applications and posts that were advertised as part of the TVET and CET function shift process</a:t>
            </a:r>
          </a:p>
        </p:txBody>
      </p:sp>
      <p:sp>
        <p:nvSpPr>
          <p:cNvPr id="3" name="Footer Placeholder 2"/>
          <p:cNvSpPr>
            <a:spLocks noGrp="1"/>
          </p:cNvSpPr>
          <p:nvPr>
            <p:ph type="ftr" sz="quarter" idx="11"/>
          </p:nvPr>
        </p:nvSpPr>
        <p:spPr>
          <a:xfrm>
            <a:off x="2699792" y="6381328"/>
            <a:ext cx="3744416" cy="216024"/>
          </a:xfrm>
        </p:spPr>
        <p:txBody>
          <a:bodyPr/>
          <a:lstStyle/>
          <a:p>
            <a:pPr algn="ctr">
              <a:defRPr/>
            </a:pPr>
            <a:r>
              <a:rPr lang="en-ZA" dirty="0"/>
              <a:t>Briefing to the PC on Higher Education and Training</a:t>
            </a:r>
          </a:p>
        </p:txBody>
      </p:sp>
      <p:graphicFrame>
        <p:nvGraphicFramePr>
          <p:cNvPr id="8" name="Content Placeholder 7">
            <a:extLst>
              <a:ext uri="{FF2B5EF4-FFF2-40B4-BE49-F238E27FC236}">
                <a16:creationId xmlns:a16="http://schemas.microsoft.com/office/drawing/2014/main" xmlns="" id="{0CE62F5C-CD96-4BD5-9337-2C6C269C1487}"/>
              </a:ext>
            </a:extLst>
          </p:cNvPr>
          <p:cNvGraphicFramePr>
            <a:graphicFrameLocks noGrp="1"/>
          </p:cNvGraphicFramePr>
          <p:nvPr>
            <p:ph idx="1"/>
            <p:extLst>
              <p:ext uri="{D42A27DB-BD31-4B8C-83A1-F6EECF244321}">
                <p14:modId xmlns:p14="http://schemas.microsoft.com/office/powerpoint/2010/main" xmlns="" val="891909118"/>
              </p:ext>
            </p:extLst>
          </p:nvPr>
        </p:nvGraphicFramePr>
        <p:xfrm>
          <a:off x="457200" y="1527580"/>
          <a:ext cx="8363272" cy="3412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1451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solidFill>
                  <a:srgbClr val="366C5B"/>
                </a:solidFill>
                <a:effectLst/>
              </a:rPr>
              <a:t>Assessment: Achievement of Performance Targets (Based on 2015/16 Annual Report)</a:t>
            </a:r>
          </a:p>
        </p:txBody>
      </p:sp>
      <p:sp>
        <p:nvSpPr>
          <p:cNvPr id="3" name="Text Placeholder 2"/>
          <p:cNvSpPr>
            <a:spLocks noGrp="1"/>
          </p:cNvSpPr>
          <p:nvPr>
            <p:ph type="body" idx="1"/>
          </p:nvPr>
        </p:nvSpPr>
        <p:spPr>
          <a:xfrm>
            <a:off x="270232" y="1556792"/>
            <a:ext cx="8603535" cy="5010488"/>
          </a:xfrm>
        </p:spPr>
        <p:txBody>
          <a:bodyPr/>
          <a:lstStyle/>
          <a:p>
            <a:pPr marL="342900" lvl="1" indent="-342900" algn="just" rtl="0" eaLnBrk="0" fontAlgn="base" hangingPunct="0">
              <a:lnSpc>
                <a:spcPct val="90000"/>
              </a:lnSpc>
              <a:spcBef>
                <a:spcPct val="20000"/>
              </a:spcBef>
              <a:spcAft>
                <a:spcPct val="0"/>
              </a:spcAft>
              <a:buFont typeface="Arial" charset="0"/>
              <a:buChar char="•"/>
            </a:pPr>
            <a:r>
              <a:rPr lang="en-ZA" sz="1600" kern="1200" dirty="0">
                <a:solidFill>
                  <a:srgbClr val="191919"/>
                </a:solidFill>
              </a:rPr>
              <a:t>The department achieved 73% of its performance indicators, but spent 99.8% of its budget, suggesting that budget and performance are not well aligned– raises the issue of effectiveness and value for </a:t>
            </a:r>
            <a:r>
              <a:rPr lang="en-ZA" sz="1600" kern="1200" dirty="0" smtClean="0">
                <a:solidFill>
                  <a:srgbClr val="191919"/>
                </a:solidFill>
              </a:rPr>
              <a:t>money.</a:t>
            </a:r>
          </a:p>
        </p:txBody>
      </p:sp>
      <p:sp>
        <p:nvSpPr>
          <p:cNvPr id="4" name="Slide Number Placeholder 3"/>
          <p:cNvSpPr>
            <a:spLocks noGrp="1"/>
          </p:cNvSpPr>
          <p:nvPr>
            <p:ph type="sldNum" sz="quarter" idx="2"/>
          </p:nvPr>
        </p:nvSpPr>
        <p:spPr/>
        <p:txBody>
          <a:bodyPr/>
          <a:lstStyle/>
          <a:p>
            <a:pPr lvl="0"/>
            <a:endParaRPr lang="en-ZA" dirty="0"/>
          </a:p>
        </p:txBody>
      </p:sp>
      <p:graphicFrame>
        <p:nvGraphicFramePr>
          <p:cNvPr id="6" name="Chart 5">
            <a:extLst>
              <a:ext uri="{FF2B5EF4-FFF2-40B4-BE49-F238E27FC236}">
                <a16:creationId xmlns:a16="http://schemas.microsoft.com/office/drawing/2014/main" xmlns="" id="{0F78BF5D-6952-49E7-8119-21572F2BF841}"/>
              </a:ext>
            </a:extLst>
          </p:cNvPr>
          <p:cNvGraphicFramePr>
            <a:graphicFrameLocks/>
          </p:cNvGraphicFramePr>
          <p:nvPr>
            <p:extLst>
              <p:ext uri="{D42A27DB-BD31-4B8C-83A1-F6EECF244321}">
                <p14:modId xmlns:p14="http://schemas.microsoft.com/office/powerpoint/2010/main" xmlns="" val="1820954271"/>
              </p:ext>
            </p:extLst>
          </p:nvPr>
        </p:nvGraphicFramePr>
        <p:xfrm>
          <a:off x="457200" y="2473556"/>
          <a:ext cx="8253552" cy="3835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6530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2" y="2852936"/>
            <a:ext cx="8784978" cy="2016226"/>
          </a:xfrm>
          <a:prstGeom prst="rect">
            <a:avLst/>
          </a:prstGeom>
        </p:spPr>
        <p:txBody>
          <a:bodyPr>
            <a:normAutofit lnSpcReduction="10000"/>
          </a:bodyPr>
          <a:lstStyle>
            <a:lvl1pPr>
              <a:spcBef>
                <a:spcPts val="1000"/>
              </a:spcBef>
              <a:defRPr sz="4400"/>
            </a:lvl1pPr>
          </a:lstStyle>
          <a:p>
            <a:pPr lvl="0">
              <a:defRPr sz="1800" cap="none">
                <a:solidFill>
                  <a:srgbClr val="000000"/>
                </a:solidFill>
                <a:effectLst/>
              </a:defRPr>
            </a:pPr>
            <a:r>
              <a:rPr lang="en-ZA" sz="4400" cap="small" dirty="0">
                <a:solidFill>
                  <a:srgbClr val="3B7150"/>
                </a:solidFill>
              </a:rPr>
              <a:t>1</a:t>
            </a:r>
            <a:r>
              <a:rPr sz="4400" cap="small" dirty="0">
                <a:solidFill>
                  <a:srgbClr val="3B7150"/>
                </a:solidFill>
              </a:rPr>
              <a:t>. </a:t>
            </a:r>
            <a:r>
              <a:rPr lang="en-ZA" sz="4400" cap="small" dirty="0">
                <a:solidFill>
                  <a:srgbClr val="366C5B"/>
                </a:solidFill>
              </a:rPr>
              <a:t>Higher Education in  Context of Current Socio-Economic Outlook </a:t>
            </a:r>
            <a:endParaRPr sz="4400" cap="small" dirty="0">
              <a:solidFill>
                <a:srgbClr val="366C5B"/>
              </a:solidFill>
            </a:endParaRPr>
          </a:p>
        </p:txBody>
      </p:sp>
      <p:sp>
        <p:nvSpPr>
          <p:cNvPr id="2" name="Footer Placeholder 1"/>
          <p:cNvSpPr>
            <a:spLocks noGrp="1"/>
          </p:cNvSpPr>
          <p:nvPr>
            <p:ph type="ftr" sz="quarter" idx="11"/>
          </p:nvPr>
        </p:nvSpPr>
        <p:spPr/>
        <p:txBody>
          <a:bodyPr/>
          <a:lstStyle/>
          <a:p>
            <a:pPr algn="ctr">
              <a:defRPr/>
            </a:pPr>
            <a:r>
              <a:rPr lang="en-ZA"/>
              <a:t>Briefing to the PC on Higher Education and Training</a:t>
            </a:r>
            <a:endParaRPr lang="en-ZA" dirty="0"/>
          </a:p>
        </p:txBody>
      </p:sp>
    </p:spTree>
    <p:extLst>
      <p:ext uri="{BB962C8B-B14F-4D97-AF65-F5344CB8AC3E}">
        <p14:creationId xmlns:p14="http://schemas.microsoft.com/office/powerpoint/2010/main" xmlns="" val="3623614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74638"/>
            <a:ext cx="8694255" cy="1143000"/>
          </a:xfrm>
        </p:spPr>
        <p:txBody>
          <a:bodyPr>
            <a:noAutofit/>
          </a:bodyPr>
          <a:lstStyle/>
          <a:p>
            <a:r>
              <a:rPr lang="en-ZA" sz="4000" dirty="0" smtClean="0">
                <a:solidFill>
                  <a:srgbClr val="366C5B"/>
                </a:solidFill>
                <a:effectLst/>
              </a:rPr>
              <a:t>Performance </a:t>
            </a:r>
            <a:r>
              <a:rPr lang="en-ZA" sz="4000" dirty="0">
                <a:solidFill>
                  <a:srgbClr val="366C5B"/>
                </a:solidFill>
                <a:effectLst/>
              </a:rPr>
              <a:t>Targets </a:t>
            </a:r>
            <a:r>
              <a:rPr lang="en-ZA" sz="3200" dirty="0" smtClean="0">
                <a:solidFill>
                  <a:srgbClr val="366C5B"/>
                </a:solidFill>
                <a:effectLst/>
              </a:rPr>
              <a:t/>
            </a:r>
            <a:br>
              <a:rPr lang="en-ZA" sz="3200" dirty="0" smtClean="0">
                <a:solidFill>
                  <a:srgbClr val="366C5B"/>
                </a:solidFill>
                <a:effectLst/>
              </a:rPr>
            </a:br>
            <a:r>
              <a:rPr lang="en-ZA" sz="3200" dirty="0" smtClean="0">
                <a:solidFill>
                  <a:srgbClr val="366C5B"/>
                </a:solidFill>
                <a:effectLst/>
              </a:rPr>
              <a:t>(Strategy to deal with underperformance)</a:t>
            </a:r>
            <a:endParaRPr lang="en-ZA" sz="3200" dirty="0">
              <a:solidFill>
                <a:srgbClr val="366C5B"/>
              </a:solidFill>
              <a:effectLst/>
            </a:endParaRPr>
          </a:p>
        </p:txBody>
      </p:sp>
      <p:sp>
        <p:nvSpPr>
          <p:cNvPr id="3" name="Text Placeholder 2"/>
          <p:cNvSpPr>
            <a:spLocks noGrp="1"/>
          </p:cNvSpPr>
          <p:nvPr>
            <p:ph type="body" idx="1"/>
          </p:nvPr>
        </p:nvSpPr>
        <p:spPr>
          <a:xfrm>
            <a:off x="323527" y="1484784"/>
            <a:ext cx="8550239" cy="5082496"/>
          </a:xfrm>
        </p:spPr>
        <p:txBody>
          <a:bodyPr/>
          <a:lstStyle/>
          <a:p>
            <a:pPr marL="0" indent="0" algn="just">
              <a:buNone/>
            </a:pPr>
            <a:r>
              <a:rPr lang="en-US" sz="1700" b="1" dirty="0" smtClean="0"/>
              <a:t>Admin</a:t>
            </a:r>
            <a:r>
              <a:rPr lang="en-US" sz="1700" b="1" dirty="0"/>
              <a:t>:</a:t>
            </a:r>
            <a:r>
              <a:rPr lang="en-US" sz="1700" dirty="0"/>
              <a:t> </a:t>
            </a:r>
            <a:r>
              <a:rPr lang="en-US" sz="1700" dirty="0" smtClean="0"/>
              <a:t>the underperformance was due </a:t>
            </a:r>
            <a:r>
              <a:rPr lang="en-US" sz="1700" dirty="0"/>
              <a:t>to </a:t>
            </a:r>
            <a:r>
              <a:rPr lang="en-ZA" sz="1700" dirty="0"/>
              <a:t>lack of capacity in the Recruitment and Selection </a:t>
            </a:r>
            <a:r>
              <a:rPr lang="en-ZA" sz="1700" dirty="0" smtClean="0"/>
              <a:t>Unit</a:t>
            </a:r>
          </a:p>
          <a:p>
            <a:pPr algn="just">
              <a:buFont typeface="Arial" panose="020B0604020202020204" pitchFamily="34" charset="0"/>
              <a:buChar char="•"/>
            </a:pPr>
            <a:r>
              <a:rPr lang="en-ZA" sz="1700" dirty="0" smtClean="0"/>
              <a:t>A </a:t>
            </a:r>
            <a:r>
              <a:rPr lang="en-ZA" sz="1700" dirty="0"/>
              <a:t>need to automate </a:t>
            </a:r>
            <a:r>
              <a:rPr lang="en-ZA" sz="1700" dirty="0" smtClean="0"/>
              <a:t>recruitment processes was identified and an </a:t>
            </a:r>
            <a:r>
              <a:rPr lang="en-ZA" sz="1700" dirty="0"/>
              <a:t>e-recruitment system will </a:t>
            </a:r>
            <a:r>
              <a:rPr lang="en-ZA" sz="1700" dirty="0" smtClean="0"/>
              <a:t>be prioritised. </a:t>
            </a:r>
          </a:p>
          <a:p>
            <a:pPr algn="just">
              <a:buFont typeface="Arial" panose="020B0604020202020204" pitchFamily="34" charset="0"/>
              <a:buChar char="•"/>
            </a:pPr>
            <a:r>
              <a:rPr lang="en-ZA" sz="1700" dirty="0" smtClean="0"/>
              <a:t>The </a:t>
            </a:r>
            <a:r>
              <a:rPr lang="en-ZA" sz="1700" dirty="0"/>
              <a:t>capacity improvement and appointment of a dedicated Deputy Director: Recruitment and Selection would address shortfalls on </a:t>
            </a:r>
            <a:r>
              <a:rPr lang="en-ZA" sz="1700" dirty="0" smtClean="0"/>
              <a:t>performance.</a:t>
            </a:r>
          </a:p>
          <a:p>
            <a:pPr marL="0" indent="0" algn="just">
              <a:buNone/>
            </a:pPr>
            <a:r>
              <a:rPr lang="en-ZA" sz="1700" b="1" dirty="0" smtClean="0"/>
              <a:t>HR:</a:t>
            </a:r>
            <a:r>
              <a:rPr lang="en-ZA" sz="1700" dirty="0" smtClean="0"/>
              <a:t> due to new additional requirements in the policy development processes, such as SEIAS that were introduced in August 2015 </a:t>
            </a:r>
          </a:p>
          <a:p>
            <a:pPr algn="just">
              <a:buFont typeface="Arial" panose="020B0604020202020204" pitchFamily="34" charset="0"/>
              <a:buChar char="•"/>
            </a:pPr>
            <a:r>
              <a:rPr lang="en-ZA" sz="1700" dirty="0" smtClean="0"/>
              <a:t>Department </a:t>
            </a:r>
            <a:r>
              <a:rPr lang="en-ZA" sz="1700" dirty="0"/>
              <a:t>has identified detailed planning and regular monitoring of processes will be </a:t>
            </a:r>
            <a:r>
              <a:rPr lang="en-ZA" sz="1700" dirty="0" smtClean="0"/>
              <a:t>done</a:t>
            </a:r>
          </a:p>
          <a:p>
            <a:pPr marL="0" indent="0" algn="just">
              <a:buNone/>
            </a:pPr>
            <a:r>
              <a:rPr lang="en-ZA" sz="1700" b="1" dirty="0" smtClean="0"/>
              <a:t>Skills Development </a:t>
            </a:r>
          </a:p>
          <a:p>
            <a:pPr algn="just">
              <a:buFont typeface="Arial" panose="020B0604020202020204" pitchFamily="34" charset="0"/>
              <a:buChar char="•"/>
            </a:pPr>
            <a:r>
              <a:rPr lang="en-ZA" sz="1700" dirty="0" smtClean="0"/>
              <a:t>Registration </a:t>
            </a:r>
            <a:r>
              <a:rPr lang="en-ZA" sz="1700" dirty="0"/>
              <a:t>and </a:t>
            </a:r>
            <a:r>
              <a:rPr lang="en-ZA" sz="1700" dirty="0" smtClean="0"/>
              <a:t>completion (</a:t>
            </a:r>
            <a:r>
              <a:rPr lang="en-ZA" sz="1700" dirty="0"/>
              <a:t>closer monitoring of </a:t>
            </a:r>
            <a:r>
              <a:rPr lang="en-ZA" sz="1700" dirty="0" smtClean="0"/>
              <a:t>the SETAs </a:t>
            </a:r>
            <a:r>
              <a:rPr lang="en-ZA" sz="1700" dirty="0"/>
              <a:t>PIVOTAL allocations in relation to workplaces and learner contracts for artisan </a:t>
            </a:r>
            <a:r>
              <a:rPr lang="en-ZA" sz="1700" dirty="0" smtClean="0"/>
              <a:t>training).</a:t>
            </a:r>
          </a:p>
          <a:p>
            <a:pPr algn="just">
              <a:buFont typeface="Arial" panose="020B0604020202020204" pitchFamily="34" charset="0"/>
              <a:buChar char="•"/>
            </a:pPr>
            <a:r>
              <a:rPr lang="en-ZA" sz="1700" dirty="0" smtClean="0"/>
              <a:t>SETAs </a:t>
            </a:r>
            <a:r>
              <a:rPr lang="en-ZA" sz="1700" dirty="0"/>
              <a:t>need to assist in finding options within their sectors to report on non-funded employer training as </a:t>
            </a:r>
            <a:r>
              <a:rPr lang="en-ZA" sz="1700" dirty="0" smtClean="0"/>
              <a:t>these numbers </a:t>
            </a:r>
            <a:r>
              <a:rPr lang="en-ZA" sz="1700" dirty="0"/>
              <a:t>are not validated and captured for artisan data </a:t>
            </a:r>
            <a:r>
              <a:rPr lang="en-ZA" sz="1700" dirty="0" smtClean="0"/>
              <a:t>reporting.</a:t>
            </a:r>
          </a:p>
          <a:p>
            <a:pPr algn="just">
              <a:buFont typeface="Arial" panose="020B0604020202020204" pitchFamily="34" charset="0"/>
              <a:buChar char="•"/>
            </a:pPr>
            <a:r>
              <a:rPr lang="en-ZA" sz="1700" dirty="0" smtClean="0"/>
              <a:t>Artisan </a:t>
            </a:r>
            <a:r>
              <a:rPr lang="en-ZA" sz="1700" dirty="0"/>
              <a:t>National Trade Test </a:t>
            </a:r>
            <a:r>
              <a:rPr lang="en-ZA" sz="1700" dirty="0" smtClean="0"/>
              <a:t>System: the </a:t>
            </a:r>
            <a:r>
              <a:rPr lang="en-ZA" sz="1700" dirty="0"/>
              <a:t>external provider, SITA has been prompted to find </a:t>
            </a:r>
            <a:r>
              <a:rPr lang="en-ZA" sz="1700" dirty="0" smtClean="0"/>
              <a:t>cost effective </a:t>
            </a:r>
            <a:r>
              <a:rPr lang="en-ZA" sz="1700" dirty="0"/>
              <a:t>interventions to accelerate the delivery of the </a:t>
            </a:r>
            <a:r>
              <a:rPr lang="en-ZA" sz="1700" dirty="0" smtClean="0"/>
              <a:t>software</a:t>
            </a:r>
            <a:r>
              <a:rPr lang="en-ZA" sz="1700" dirty="0"/>
              <a:t>.</a:t>
            </a:r>
            <a:endParaRPr lang="en-ZA" sz="1700" dirty="0" smtClean="0"/>
          </a:p>
          <a:p>
            <a:pPr lvl="1"/>
            <a:endParaRPr lang="en-ZA" sz="1600" dirty="0" smtClean="0"/>
          </a:p>
        </p:txBody>
      </p:sp>
    </p:spTree>
    <p:extLst>
      <p:ext uri="{BB962C8B-B14F-4D97-AF65-F5344CB8AC3E}">
        <p14:creationId xmlns:p14="http://schemas.microsoft.com/office/powerpoint/2010/main" xmlns="" val="341016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Concluding Remarks</a:t>
            </a:r>
          </a:p>
        </p:txBody>
      </p:sp>
      <p:sp>
        <p:nvSpPr>
          <p:cNvPr id="3" name="Text Placeholder 2"/>
          <p:cNvSpPr>
            <a:spLocks noGrp="1"/>
          </p:cNvSpPr>
          <p:nvPr>
            <p:ph type="body" idx="1"/>
          </p:nvPr>
        </p:nvSpPr>
        <p:spPr>
          <a:xfrm>
            <a:off x="215516" y="1556792"/>
            <a:ext cx="8712968" cy="4525963"/>
          </a:xfrm>
        </p:spPr>
        <p:txBody>
          <a:bodyPr/>
          <a:lstStyle/>
          <a:p>
            <a:r>
              <a:rPr lang="en-US" sz="2000" dirty="0"/>
              <a:t>Higher education and training are central to achieving long-term developmental goals as per the NDP, however:</a:t>
            </a:r>
          </a:p>
          <a:p>
            <a:pPr lvl="1"/>
            <a:r>
              <a:rPr lang="en-ZA" sz="1700" dirty="0"/>
              <a:t>Real annual average growth over the 2017 MTEF period is not adequate when compared to DHET’s targets (as per </a:t>
            </a:r>
            <a:r>
              <a:rPr lang="en-ZA" sz="1700" dirty="0" err="1"/>
              <a:t>strat</a:t>
            </a:r>
            <a:r>
              <a:rPr lang="en-ZA" sz="1700" dirty="0"/>
              <a:t> plan and 2017/18 APP) over the 2017 MTEF period </a:t>
            </a:r>
          </a:p>
          <a:p>
            <a:pPr lvl="1"/>
            <a:r>
              <a:rPr lang="en-ZA" altLang="en-US" sz="1700" dirty="0"/>
              <a:t>Historical performance of the DHET in terms of </a:t>
            </a:r>
            <a:r>
              <a:rPr lang="en-US" altLang="en-US" sz="1700" dirty="0"/>
              <a:t>percentage of performance indicators achieved relative to proportion of the budget spent, raises questions around value for money and efficiency – something to monitor over 2017 MTEF period</a:t>
            </a:r>
          </a:p>
          <a:p>
            <a:pPr lvl="1"/>
            <a:r>
              <a:rPr lang="en-US" altLang="en-US" sz="1700" dirty="0"/>
              <a:t>Historical underfunding of colleges, especially TVET colleges, persists and raises concern around how these institutions will contribute to developing skills the economy requires </a:t>
            </a:r>
          </a:p>
          <a:p>
            <a:pPr lvl="1"/>
            <a:r>
              <a:rPr lang="en-US" altLang="en-US" sz="1700" dirty="0"/>
              <a:t>NSFAS new student-centered model needs to be complemented by greater coordination with universities and TVET colleges </a:t>
            </a:r>
          </a:p>
          <a:p>
            <a:r>
              <a:rPr lang="en-US" sz="2000" dirty="0"/>
              <a:t>The students’ stance and the political response to their stance leaves at least two public finance questions to be answered: </a:t>
            </a:r>
          </a:p>
          <a:p>
            <a:pPr lvl="1"/>
            <a:r>
              <a:rPr lang="en-US" sz="1700" dirty="0"/>
              <a:t>How much would it cost society to increase public support to HET?</a:t>
            </a:r>
          </a:p>
          <a:p>
            <a:pPr lvl="1"/>
            <a:r>
              <a:rPr lang="en-US" sz="1700" dirty="0"/>
              <a:t>What is the most efficient way to raise the money?</a:t>
            </a:r>
            <a:endParaRPr lang="en-ZA" sz="17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31</a:t>
            </a:fld>
            <a:endParaRPr lang="en-ZA" dirty="0"/>
          </a:p>
        </p:txBody>
      </p:sp>
    </p:spTree>
    <p:extLst>
      <p:ext uri="{BB962C8B-B14F-4D97-AF65-F5344CB8AC3E}">
        <p14:creationId xmlns:p14="http://schemas.microsoft.com/office/powerpoint/2010/main" xmlns="" val="3251304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457200" y="274638"/>
            <a:ext cx="8579296" cy="1143001"/>
          </a:xfrm>
          <a:prstGeom prst="rect">
            <a:avLst/>
          </a:prstGeom>
        </p:spPr>
        <p:txBody>
          <a:bodyPr/>
          <a:lstStyle/>
          <a:p>
            <a:pPr lvl="0">
              <a:defRPr sz="1800" cap="none">
                <a:solidFill>
                  <a:srgbClr val="000000"/>
                </a:solidFill>
                <a:effectLst/>
              </a:defRPr>
            </a:pPr>
            <a:r>
              <a:rPr sz="4400" cap="small">
                <a:solidFill>
                  <a:srgbClr val="3B7150"/>
                </a:solidFill>
              </a:rPr>
              <a:t>FFC’s Website: www.ffc.co.za</a:t>
            </a:r>
          </a:p>
        </p:txBody>
      </p:sp>
      <p:sp>
        <p:nvSpPr>
          <p:cNvPr id="211" name="Shape 211"/>
          <p:cNvSpPr>
            <a:spLocks noGrp="1"/>
          </p:cNvSpPr>
          <p:nvPr>
            <p:ph type="sldNum" sz="quarter" idx="4294967295"/>
          </p:nvPr>
        </p:nvSpPr>
        <p:spPr>
          <a:xfrm>
            <a:off x="6553200" y="6099578"/>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32</a:t>
            </a:fld>
            <a:endParaRPr sz="1200">
              <a:solidFill>
                <a:srgbClr val="888888"/>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992" y="1268760"/>
            <a:ext cx="8964276" cy="5472609"/>
          </a:xfrm>
          <a:prstGeom prst="rect">
            <a:avLst/>
          </a:prstGeom>
        </p:spPr>
      </p:pic>
      <p:sp>
        <p:nvSpPr>
          <p:cNvPr id="2" name="Footer Placeholder 1"/>
          <p:cNvSpPr>
            <a:spLocks noGrp="1"/>
          </p:cNvSpPr>
          <p:nvPr>
            <p:ph type="ftr" sz="quarter" idx="11"/>
          </p:nvPr>
        </p:nvSpPr>
        <p:spPr/>
        <p:txBody>
          <a:bodyPr/>
          <a:lstStyle/>
          <a:p>
            <a:pPr algn="ctr">
              <a:defRPr/>
            </a:pPr>
            <a:r>
              <a:rPr lang="en-ZA"/>
              <a:t>Training Workshop_03May 2017</a:t>
            </a:r>
            <a:endParaRPr lang="en-ZA" dirty="0"/>
          </a:p>
        </p:txBody>
      </p:sp>
    </p:spTree>
    <p:extLst>
      <p:ext uri="{BB962C8B-B14F-4D97-AF65-F5344CB8AC3E}">
        <p14:creationId xmlns:p14="http://schemas.microsoft.com/office/powerpoint/2010/main" xmlns="" val="23749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effectLst/>
              </a:rPr>
              <a:t>Background</a:t>
            </a:r>
          </a:p>
        </p:txBody>
      </p:sp>
      <p:sp>
        <p:nvSpPr>
          <p:cNvPr id="3" name="Content Placeholder 2"/>
          <p:cNvSpPr>
            <a:spLocks noGrp="1"/>
          </p:cNvSpPr>
          <p:nvPr>
            <p:ph idx="1"/>
          </p:nvPr>
        </p:nvSpPr>
        <p:spPr>
          <a:xfrm>
            <a:off x="323528" y="1556792"/>
            <a:ext cx="8568952" cy="5045620"/>
          </a:xfrm>
        </p:spPr>
        <p:txBody>
          <a:bodyPr/>
          <a:lstStyle/>
          <a:p>
            <a:pPr lvl="0" eaLnBrk="1" fontAlgn="auto" hangingPunct="1">
              <a:lnSpc>
                <a:spcPct val="90000"/>
              </a:lnSpc>
              <a:spcBef>
                <a:spcPts val="700"/>
              </a:spcBef>
              <a:spcAft>
                <a:spcPts val="0"/>
              </a:spcAft>
              <a:buSzPct val="100000"/>
              <a:buFont typeface="Arial"/>
              <a:buChar char="•"/>
            </a:pPr>
            <a:r>
              <a:rPr lang="en-ZA" sz="2000" kern="0" dirty="0">
                <a:solidFill>
                  <a:srgbClr val="000000"/>
                </a:solidFill>
                <a:latin typeface="Times New Roman"/>
                <a:cs typeface="Times New Roman"/>
                <a:sym typeface="Times New Roman"/>
              </a:rPr>
              <a:t>Human Capital Theory argues that formal education raises the productivity of workers; </a:t>
            </a:r>
            <a:r>
              <a:rPr lang="en-US" sz="2000" dirty="0">
                <a:solidFill>
                  <a:srgbClr val="000000"/>
                </a:solidFill>
                <a:ea typeface="Garamond" panose="02020404030301010803" pitchFamily="18" charset="0"/>
              </a:rPr>
              <a:t>it increases the ability for individuals to add value through the cultivation of their skills and knowledge (Becker,1962; Schultz,1961)</a:t>
            </a:r>
            <a:endParaRPr lang="en-US" sz="2000" kern="0" dirty="0">
              <a:solidFill>
                <a:srgbClr val="000000"/>
              </a:solidFill>
              <a:latin typeface="Times New Roman"/>
              <a:cs typeface="Times New Roman"/>
              <a:sym typeface="Times New Roman"/>
            </a:endParaRPr>
          </a:p>
          <a:p>
            <a:pPr lvl="0" eaLnBrk="1" fontAlgn="auto" hangingPunct="1">
              <a:lnSpc>
                <a:spcPct val="90000"/>
              </a:lnSpc>
              <a:spcBef>
                <a:spcPts val="700"/>
              </a:spcBef>
              <a:spcAft>
                <a:spcPts val="0"/>
              </a:spcAft>
              <a:buSzPct val="100000"/>
              <a:buFont typeface="Arial"/>
              <a:buChar char="•"/>
            </a:pPr>
            <a:r>
              <a:rPr lang="en-US" sz="2000" kern="0" dirty="0">
                <a:solidFill>
                  <a:srgbClr val="000000"/>
                </a:solidFill>
                <a:latin typeface="Times New Roman"/>
                <a:cs typeface="Times New Roman"/>
                <a:sym typeface="Times New Roman"/>
              </a:rPr>
              <a:t>Higher Education (HE) is an investment </a:t>
            </a:r>
            <a:r>
              <a:rPr lang="en-US" sz="2000" kern="0" dirty="0">
                <a:solidFill>
                  <a:sysClr val="windowText" lastClr="000000"/>
                </a:solidFill>
                <a:latin typeface="Times New Roman"/>
                <a:cs typeface="Times New Roman"/>
                <a:sym typeface="Times New Roman"/>
              </a:rPr>
              <a:t>(nearly exclusively)</a:t>
            </a:r>
          </a:p>
          <a:p>
            <a:pPr marL="783771" lvl="1" indent="-326571" eaLnBrk="1" fontAlgn="auto" hangingPunct="1">
              <a:lnSpc>
                <a:spcPct val="90000"/>
              </a:lnSpc>
              <a:spcBef>
                <a:spcPts val="700"/>
              </a:spcBef>
              <a:spcAft>
                <a:spcPts val="0"/>
              </a:spcAft>
              <a:buSzPct val="100000"/>
              <a:buFont typeface="Arial"/>
              <a:buChar char="–"/>
            </a:pPr>
            <a:r>
              <a:rPr lang="en-US" sz="1800" b="1" kern="0" dirty="0">
                <a:solidFill>
                  <a:sysClr val="windowText" lastClr="000000"/>
                </a:solidFill>
                <a:latin typeface="Times New Roman"/>
                <a:cs typeface="Times New Roman"/>
                <a:sym typeface="Times New Roman"/>
              </a:rPr>
              <a:t>Private/Returns to Individual</a:t>
            </a:r>
          </a:p>
          <a:p>
            <a:pPr marL="1219200" lvl="2" indent="-304800" eaLnBrk="1" fontAlgn="auto" hangingPunct="1">
              <a:lnSpc>
                <a:spcPct val="90000"/>
              </a:lnSpc>
              <a:spcBef>
                <a:spcPts val="700"/>
              </a:spcBef>
              <a:spcAft>
                <a:spcPts val="0"/>
              </a:spcAft>
              <a:buSzPct val="100000"/>
              <a:buFont typeface="Arial"/>
              <a:buChar char="•"/>
            </a:pPr>
            <a:r>
              <a:rPr lang="en-ZA" sz="1800" kern="0" dirty="0">
                <a:solidFill>
                  <a:sysClr val="windowText" lastClr="000000"/>
                </a:solidFill>
                <a:latin typeface="Times New Roman"/>
                <a:cs typeface="Times New Roman"/>
                <a:sym typeface="Times New Roman"/>
              </a:rPr>
              <a:t>Average returns to schooling are highest among low and middle-income countries (</a:t>
            </a:r>
            <a:r>
              <a:rPr lang="en-US" sz="1800" dirty="0" err="1">
                <a:solidFill>
                  <a:srgbClr val="000000"/>
                </a:solidFill>
                <a:ea typeface="Garamond" panose="02020404030301010803" pitchFamily="18" charset="0"/>
              </a:rPr>
              <a:t>Psacharopoulos</a:t>
            </a:r>
            <a:r>
              <a:rPr lang="en-US" sz="1800" dirty="0">
                <a:solidFill>
                  <a:srgbClr val="000000"/>
                </a:solidFill>
                <a:ea typeface="Garamond" panose="02020404030301010803" pitchFamily="18" charset="0"/>
              </a:rPr>
              <a:t> and </a:t>
            </a:r>
            <a:r>
              <a:rPr lang="en-US" sz="1800" dirty="0" err="1">
                <a:solidFill>
                  <a:srgbClr val="000000"/>
                </a:solidFill>
                <a:ea typeface="Garamond" panose="02020404030301010803" pitchFamily="18" charset="0"/>
              </a:rPr>
              <a:t>Patrinos</a:t>
            </a:r>
            <a:r>
              <a:rPr lang="en-US" sz="1800" dirty="0">
                <a:solidFill>
                  <a:srgbClr val="000000"/>
                </a:solidFill>
                <a:ea typeface="Garamond" panose="02020404030301010803" pitchFamily="18" charset="0"/>
              </a:rPr>
              <a:t>, 2002)</a:t>
            </a:r>
            <a:endParaRPr lang="en-ZA" sz="1800" kern="0" dirty="0">
              <a:solidFill>
                <a:sysClr val="windowText" lastClr="000000"/>
              </a:solidFill>
              <a:latin typeface="Times New Roman"/>
              <a:cs typeface="Times New Roman"/>
              <a:sym typeface="Times New Roman"/>
            </a:endParaRPr>
          </a:p>
          <a:p>
            <a:pPr marL="1676400" lvl="3" indent="-304800" eaLnBrk="1" fontAlgn="auto" hangingPunct="1">
              <a:lnSpc>
                <a:spcPct val="90000"/>
              </a:lnSpc>
              <a:spcBef>
                <a:spcPts val="700"/>
              </a:spcBef>
              <a:spcAft>
                <a:spcPts val="0"/>
              </a:spcAft>
              <a:buSzPct val="100000"/>
              <a:buFont typeface="Arial"/>
              <a:buChar char="•"/>
            </a:pPr>
            <a:r>
              <a:rPr lang="en-ZA" sz="1600" kern="0" dirty="0">
                <a:solidFill>
                  <a:sysClr val="windowText" lastClr="000000"/>
                </a:solidFill>
                <a:latin typeface="Times New Roman"/>
                <a:cs typeface="Times New Roman"/>
                <a:sym typeface="Times New Roman"/>
              </a:rPr>
              <a:t>Unlike other Sub-Saharan African countries, in South Africa, returns to education are greatest at higher education levels- returns to education at a level below grade 12 are extremely low (</a:t>
            </a:r>
            <a:r>
              <a:rPr lang="en-ZA" sz="1600" kern="0" dirty="0" err="1">
                <a:solidFill>
                  <a:sysClr val="windowText" lastClr="000000"/>
                </a:solidFill>
                <a:latin typeface="Times New Roman"/>
                <a:cs typeface="Times New Roman"/>
                <a:sym typeface="Times New Roman"/>
              </a:rPr>
              <a:t>Keswell</a:t>
            </a:r>
            <a:r>
              <a:rPr lang="en-ZA" sz="1600" kern="0" dirty="0">
                <a:solidFill>
                  <a:sysClr val="windowText" lastClr="000000"/>
                </a:solidFill>
                <a:latin typeface="Times New Roman"/>
                <a:cs typeface="Times New Roman"/>
                <a:sym typeface="Times New Roman"/>
              </a:rPr>
              <a:t> and Poswell,2004)</a:t>
            </a:r>
            <a:endParaRPr lang="en-US" sz="1600" kern="0" dirty="0">
              <a:solidFill>
                <a:sysClr val="windowText" lastClr="000000"/>
              </a:solidFill>
              <a:latin typeface="Times New Roman"/>
              <a:cs typeface="Times New Roman"/>
              <a:sym typeface="Times New Roman"/>
            </a:endParaRPr>
          </a:p>
          <a:p>
            <a:pPr marL="1219200" lvl="2" indent="-304800" eaLnBrk="1" fontAlgn="auto" hangingPunct="1">
              <a:lnSpc>
                <a:spcPct val="90000"/>
              </a:lnSpc>
              <a:spcBef>
                <a:spcPts val="700"/>
              </a:spcBef>
              <a:spcAft>
                <a:spcPts val="0"/>
              </a:spcAft>
              <a:buSzPct val="100000"/>
              <a:buFont typeface="Arial"/>
              <a:buChar char="•"/>
            </a:pPr>
            <a:r>
              <a:rPr lang="en-US" sz="1800" kern="0" dirty="0">
                <a:solidFill>
                  <a:sysClr val="windowText" lastClr="000000"/>
                </a:solidFill>
                <a:latin typeface="Times New Roman"/>
                <a:cs typeface="Times New Roman"/>
                <a:sym typeface="Times New Roman"/>
              </a:rPr>
              <a:t>Better jobs, salaries and life</a:t>
            </a:r>
          </a:p>
          <a:p>
            <a:pPr marL="1219200" lvl="2" indent="-304800" eaLnBrk="1" fontAlgn="auto" hangingPunct="1">
              <a:lnSpc>
                <a:spcPct val="90000"/>
              </a:lnSpc>
              <a:spcBef>
                <a:spcPts val="700"/>
              </a:spcBef>
              <a:spcAft>
                <a:spcPts val="0"/>
              </a:spcAft>
              <a:buSzPct val="100000"/>
              <a:buFont typeface="Arial"/>
              <a:buChar char="•"/>
            </a:pPr>
            <a:r>
              <a:rPr lang="en-US" sz="1800" kern="0" dirty="0">
                <a:solidFill>
                  <a:sysClr val="windowText" lastClr="000000"/>
                </a:solidFill>
                <a:latin typeface="Times New Roman"/>
                <a:cs typeface="Times New Roman"/>
                <a:sym typeface="Times New Roman"/>
              </a:rPr>
              <a:t>Reduced risk of unemployment, poverty and deprivation</a:t>
            </a:r>
          </a:p>
          <a:p>
            <a:pPr marL="1737360" lvl="3" indent="-365760" eaLnBrk="1" fontAlgn="auto" hangingPunct="1">
              <a:lnSpc>
                <a:spcPct val="90000"/>
              </a:lnSpc>
              <a:spcBef>
                <a:spcPts val="700"/>
              </a:spcBef>
              <a:spcAft>
                <a:spcPts val="0"/>
              </a:spcAft>
              <a:buSzPct val="100000"/>
              <a:buFont typeface="Arial"/>
              <a:buChar char="–"/>
            </a:pPr>
            <a:r>
              <a:rPr lang="en-ZA" sz="1800" kern="0" dirty="0">
                <a:solidFill>
                  <a:sysClr val="windowText" lastClr="000000"/>
                </a:solidFill>
                <a:latin typeface="Times New Roman"/>
                <a:cs typeface="Times New Roman"/>
                <a:sym typeface="Times New Roman"/>
              </a:rPr>
              <a:t>Employment rate for those with a post-matric qualification ranges between 81%-89% whereas employment rates for those with only matric qualification sits at around 55%</a:t>
            </a:r>
          </a:p>
          <a:p>
            <a:pPr marL="1737360" lvl="3" indent="-365760" eaLnBrk="1" fontAlgn="auto" hangingPunct="1">
              <a:lnSpc>
                <a:spcPct val="90000"/>
              </a:lnSpc>
              <a:spcBef>
                <a:spcPts val="700"/>
              </a:spcBef>
              <a:spcAft>
                <a:spcPts val="0"/>
              </a:spcAft>
              <a:buSzPct val="100000"/>
              <a:buFont typeface="Arial"/>
              <a:buChar char="–"/>
            </a:pPr>
            <a:r>
              <a:rPr lang="en-ZA" sz="1800" kern="0" dirty="0">
                <a:solidFill>
                  <a:sysClr val="windowText" lastClr="000000"/>
                </a:solidFill>
                <a:latin typeface="Times New Roman"/>
                <a:cs typeface="Times New Roman"/>
                <a:sym typeface="Times New Roman"/>
              </a:rPr>
              <a:t>If a household head has obtained a post matric qualification their chances of being below the poverty line are less than 10%</a:t>
            </a:r>
            <a:endParaRPr lang="en-US" sz="1800" kern="0" dirty="0">
              <a:solidFill>
                <a:sysClr val="windowText" lastClr="000000"/>
              </a:solidFill>
              <a:latin typeface="Times New Roman"/>
              <a:cs typeface="Times New Roman"/>
              <a:sym typeface="Times New Roman"/>
            </a:endParaRPr>
          </a:p>
          <a:p>
            <a:endParaRPr lang="en-ZA" sz="2400" dirty="0"/>
          </a:p>
          <a:p>
            <a:pPr lvl="2"/>
            <a:endParaRPr lang="en-ZA" sz="1600" dirty="0"/>
          </a:p>
          <a:p>
            <a:pPr lvl="2"/>
            <a:endParaRPr lang="en-ZA" sz="1500" dirty="0"/>
          </a:p>
          <a:p>
            <a:pPr lvl="2"/>
            <a:endParaRPr lang="en-ZA" sz="1500" dirty="0"/>
          </a:p>
          <a:p>
            <a:pPr lvl="2"/>
            <a:endParaRPr lang="en-ZA" sz="1500" dirty="0"/>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a:t>
            </a:fld>
            <a:endParaRPr lang="en-ZA" dirty="0"/>
          </a:p>
        </p:txBody>
      </p:sp>
    </p:spTree>
    <p:extLst>
      <p:ext uri="{BB962C8B-B14F-4D97-AF65-F5344CB8AC3E}">
        <p14:creationId xmlns:p14="http://schemas.microsoft.com/office/powerpoint/2010/main" xmlns="" val="125448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effectLst/>
              </a:rPr>
              <a:t>Background [cont.]</a:t>
            </a:r>
          </a:p>
        </p:txBody>
      </p:sp>
      <p:sp>
        <p:nvSpPr>
          <p:cNvPr id="3" name="Content Placeholder 2"/>
          <p:cNvSpPr>
            <a:spLocks noGrp="1"/>
          </p:cNvSpPr>
          <p:nvPr>
            <p:ph idx="1"/>
          </p:nvPr>
        </p:nvSpPr>
        <p:spPr>
          <a:xfrm>
            <a:off x="179512" y="1523306"/>
            <a:ext cx="8507288" cy="4896544"/>
          </a:xfrm>
        </p:spPr>
        <p:txBody>
          <a:bodyPr/>
          <a:lstStyle/>
          <a:p>
            <a:pPr marL="783771" lvl="1" indent="-326571" eaLnBrk="1" fontAlgn="auto" hangingPunct="1">
              <a:lnSpc>
                <a:spcPct val="90000"/>
              </a:lnSpc>
              <a:spcBef>
                <a:spcPts val="700"/>
              </a:spcBef>
              <a:spcAft>
                <a:spcPts val="0"/>
              </a:spcAft>
              <a:buSzPct val="100000"/>
              <a:buFont typeface="Arial"/>
              <a:buChar char="–"/>
            </a:pPr>
            <a:r>
              <a:rPr lang="en-US" sz="1800" b="1" kern="0" dirty="0">
                <a:solidFill>
                  <a:sysClr val="windowText" lastClr="000000"/>
                </a:solidFill>
                <a:latin typeface="Times New Roman"/>
                <a:cs typeface="Times New Roman"/>
                <a:sym typeface="Times New Roman"/>
              </a:rPr>
              <a:t>Collective/Returns to the Economy</a:t>
            </a:r>
          </a:p>
          <a:p>
            <a:pPr marL="1219200" lvl="2" indent="-304800" eaLnBrk="1" fontAlgn="auto" hangingPunct="1">
              <a:lnSpc>
                <a:spcPct val="90000"/>
              </a:lnSpc>
              <a:spcBef>
                <a:spcPts val="700"/>
              </a:spcBef>
              <a:spcAft>
                <a:spcPts val="0"/>
              </a:spcAft>
              <a:buSzPct val="100000"/>
              <a:buFont typeface="Arial"/>
              <a:buChar char="•"/>
            </a:pPr>
            <a:r>
              <a:rPr lang="en-US" sz="1800" kern="0" dirty="0">
                <a:solidFill>
                  <a:sysClr val="windowText" lastClr="000000"/>
                </a:solidFill>
                <a:latin typeface="Times New Roman"/>
                <a:cs typeface="Times New Roman"/>
                <a:sym typeface="Times New Roman"/>
              </a:rPr>
              <a:t>Contribution to economic growth and development (of increasing importance the closer a country is from the technology frontier)</a:t>
            </a:r>
          </a:p>
          <a:p>
            <a:pPr marL="1219200" lvl="2" indent="-304800" eaLnBrk="1" fontAlgn="auto" hangingPunct="1">
              <a:lnSpc>
                <a:spcPct val="90000"/>
              </a:lnSpc>
              <a:spcBef>
                <a:spcPts val="700"/>
              </a:spcBef>
              <a:spcAft>
                <a:spcPts val="0"/>
              </a:spcAft>
              <a:buSzPct val="100000"/>
              <a:buFont typeface="Arial"/>
              <a:buChar char="•"/>
            </a:pPr>
            <a:r>
              <a:rPr lang="en-US" sz="1800" kern="0" dirty="0">
                <a:solidFill>
                  <a:sysClr val="windowText" lastClr="000000"/>
                </a:solidFill>
                <a:latin typeface="Times New Roman"/>
                <a:cs typeface="Times New Roman"/>
                <a:sym typeface="Times New Roman"/>
              </a:rPr>
              <a:t>Necessary – but not sufficient – condition for the promotion of democratic values, social cohesion, cultural development and individual security and well-being</a:t>
            </a:r>
          </a:p>
          <a:p>
            <a:r>
              <a:rPr lang="en-ZA" sz="2000" dirty="0"/>
              <a:t>SA Higher Education and contribution to knowledge economy:</a:t>
            </a:r>
          </a:p>
          <a:p>
            <a:pPr lvl="1"/>
            <a:r>
              <a:rPr lang="en-ZA" sz="1800" dirty="0"/>
              <a:t>PhDs can be seen as a key contributor to high-level skills which are required in the knowledge economy</a:t>
            </a:r>
          </a:p>
          <a:p>
            <a:pPr lvl="1"/>
            <a:r>
              <a:rPr lang="en-ZA" sz="1800" dirty="0"/>
              <a:t>International comparison:</a:t>
            </a:r>
          </a:p>
          <a:p>
            <a:pPr lvl="2"/>
            <a:r>
              <a:rPr lang="en-ZA" sz="1600" dirty="0"/>
              <a:t>In South Korea, Singapore, Taiwan and Mexico doctoral outputs are quite high</a:t>
            </a:r>
          </a:p>
          <a:p>
            <a:pPr lvl="2"/>
            <a:r>
              <a:rPr lang="en-ZA" sz="1600" dirty="0"/>
              <a:t>In 2009,China had 50 000 PhD graduates and by 2011 it had more PhD graduates than any other country</a:t>
            </a:r>
          </a:p>
          <a:p>
            <a:pPr lvl="2"/>
            <a:r>
              <a:rPr lang="en-ZA" sz="1600" dirty="0"/>
              <a:t>In 2002, Malaysia had 4000 PhD graduates and 40 000 by 2012</a:t>
            </a:r>
          </a:p>
          <a:p>
            <a:pPr marL="457200" lvl="1" indent="0">
              <a:buNone/>
            </a:pPr>
            <a:r>
              <a:rPr lang="en-ZA" sz="1800" dirty="0"/>
              <a:t>In SA :</a:t>
            </a:r>
          </a:p>
          <a:p>
            <a:pPr marL="457200" lvl="1" indent="0">
              <a:buNone/>
            </a:pPr>
            <a:r>
              <a:rPr lang="en-ZA" sz="1800" dirty="0"/>
              <a:t>	In 2015, 2530 PhD students graduated from public HEIs and yet Department’s targets as outlined in the strategic plan is 12 000 by 2019 </a:t>
            </a:r>
          </a:p>
          <a:p>
            <a:pPr marL="914400" lvl="2" indent="0">
              <a:buNone/>
            </a:pPr>
            <a:endParaRPr lang="en-ZA" sz="1600" dirty="0"/>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5</a:t>
            </a:fld>
            <a:endParaRPr lang="en-ZA" dirty="0"/>
          </a:p>
        </p:txBody>
      </p:sp>
    </p:spTree>
    <p:extLst>
      <p:ext uri="{BB962C8B-B14F-4D97-AF65-F5344CB8AC3E}">
        <p14:creationId xmlns:p14="http://schemas.microsoft.com/office/powerpoint/2010/main" xmlns="" val="284053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Key Challenges</a:t>
            </a:r>
            <a:endParaRPr lang="en-US" dirty="0">
              <a:effectLst/>
            </a:endParaRPr>
          </a:p>
        </p:txBody>
      </p:sp>
      <p:sp>
        <p:nvSpPr>
          <p:cNvPr id="3" name="Content Placeholder 2"/>
          <p:cNvSpPr>
            <a:spLocks noGrp="1"/>
          </p:cNvSpPr>
          <p:nvPr>
            <p:ph idx="1"/>
          </p:nvPr>
        </p:nvSpPr>
        <p:spPr>
          <a:xfrm>
            <a:off x="107504" y="1446951"/>
            <a:ext cx="8820472" cy="5261650"/>
          </a:xfrm>
        </p:spPr>
        <p:txBody>
          <a:bodyPr/>
          <a:lstStyle/>
          <a:p>
            <a:pPr lvl="0" eaLnBrk="1" fontAlgn="auto" hangingPunct="1">
              <a:spcBef>
                <a:spcPts val="700"/>
              </a:spcBef>
              <a:spcAft>
                <a:spcPts val="0"/>
              </a:spcAft>
              <a:buSzPct val="100000"/>
              <a:buFont typeface="Arial"/>
              <a:buChar char="•"/>
              <a:defRPr sz="1800"/>
            </a:pPr>
            <a:r>
              <a:rPr lang="en-ZA" sz="1900" kern="0" dirty="0">
                <a:solidFill>
                  <a:sysClr val="windowText" lastClr="000000"/>
                </a:solidFill>
                <a:sym typeface="Times New Roman"/>
              </a:rPr>
              <a:t>High education is moving towards its national development goals but: </a:t>
            </a:r>
          </a:p>
          <a:p>
            <a:pPr lvl="1" eaLnBrk="1" fontAlgn="auto" hangingPunct="1">
              <a:spcBef>
                <a:spcPts val="600"/>
              </a:spcBef>
              <a:spcAft>
                <a:spcPts val="0"/>
              </a:spcAft>
              <a:buSzPct val="100000"/>
              <a:buFont typeface="Arial"/>
              <a:buChar char="–"/>
              <a:defRPr sz="1800"/>
            </a:pPr>
            <a:r>
              <a:rPr lang="en-ZA" sz="1800" dirty="0"/>
              <a:t>Challenges with regards to quality and reputation of post school education and training (PSET) ,particularly in respect of technical and vocational education and training (TVET) colleges :</a:t>
            </a:r>
          </a:p>
          <a:p>
            <a:pPr lvl="2" eaLnBrk="1" fontAlgn="auto" hangingPunct="1">
              <a:spcBef>
                <a:spcPts val="600"/>
              </a:spcBef>
              <a:spcAft>
                <a:spcPts val="0"/>
              </a:spcAft>
              <a:buSzPct val="100000"/>
              <a:buFont typeface="Arial"/>
              <a:buChar char="–"/>
              <a:defRPr sz="1800"/>
            </a:pPr>
            <a:r>
              <a:rPr lang="en-ZA" sz="1500" dirty="0"/>
              <a:t>Few TVET colleges have qualified teaching staff or staff with the adequate teaching an technical skills </a:t>
            </a:r>
          </a:p>
          <a:p>
            <a:pPr lvl="2" eaLnBrk="1" fontAlgn="auto" hangingPunct="1">
              <a:spcBef>
                <a:spcPts val="600"/>
              </a:spcBef>
              <a:spcAft>
                <a:spcPts val="0"/>
              </a:spcAft>
              <a:buSzPct val="100000"/>
              <a:buFont typeface="Arial"/>
              <a:buChar char="–"/>
              <a:defRPr sz="1800"/>
            </a:pPr>
            <a:r>
              <a:rPr lang="en-ZA" sz="1500" dirty="0"/>
              <a:t>Overall education outcomes at TVET colleges  are very poor as reflected by :  the low national certification/completion rates of 32.5% for national certificate vocational (NCV) level 2 courses  and low throughput rates of 2% for NCV levels 2- 4 courses in 2013; national dropout rate of  28.2% for NCV level 2 in 2013</a:t>
            </a:r>
          </a:p>
          <a:p>
            <a:pPr lvl="2" eaLnBrk="1" fontAlgn="auto" hangingPunct="1">
              <a:spcBef>
                <a:spcPts val="600"/>
              </a:spcBef>
              <a:spcAft>
                <a:spcPts val="0"/>
              </a:spcAft>
              <a:buSzPct val="100000"/>
              <a:buFont typeface="Arial"/>
              <a:buChar char="–"/>
              <a:defRPr sz="1800"/>
            </a:pPr>
            <a:r>
              <a:rPr lang="en-ZA" sz="1500" dirty="0"/>
              <a:t>Managerial issues:  delays in some students receiving their certificates after completing their courses (there were recent student protests due to this)</a:t>
            </a:r>
          </a:p>
          <a:p>
            <a:pPr lvl="1" eaLnBrk="1" fontAlgn="auto" hangingPunct="1">
              <a:spcBef>
                <a:spcPts val="600"/>
              </a:spcBef>
              <a:spcAft>
                <a:spcPts val="0"/>
              </a:spcAft>
              <a:buSzPct val="100000"/>
              <a:buFont typeface="Arial"/>
              <a:buChar char="–"/>
              <a:defRPr sz="1800"/>
            </a:pPr>
            <a:r>
              <a:rPr lang="en-ZA" sz="1800" kern="0" dirty="0">
                <a:solidFill>
                  <a:sysClr val="windowText" lastClr="000000"/>
                </a:solidFill>
                <a:sym typeface="Times New Roman"/>
              </a:rPr>
              <a:t>Access and educational performance is still racially and regionally inequitable </a:t>
            </a:r>
          </a:p>
          <a:p>
            <a:pPr lvl="1" eaLnBrk="1" fontAlgn="auto" hangingPunct="1">
              <a:spcBef>
                <a:spcPts val="600"/>
              </a:spcBef>
              <a:spcAft>
                <a:spcPts val="0"/>
              </a:spcAft>
              <a:buSzPct val="100000"/>
              <a:buFont typeface="Arial"/>
              <a:buChar char="–"/>
              <a:defRPr sz="1800"/>
            </a:pPr>
            <a:r>
              <a:rPr lang="en-ZA" sz="1800" kern="0" dirty="0">
                <a:solidFill>
                  <a:sysClr val="windowText" lastClr="000000"/>
                </a:solidFill>
                <a:sym typeface="Times New Roman"/>
              </a:rPr>
              <a:t>Graduate output efficiency is low </a:t>
            </a:r>
          </a:p>
          <a:p>
            <a:pPr lvl="1" eaLnBrk="1" fontAlgn="auto" hangingPunct="1">
              <a:spcBef>
                <a:spcPts val="600"/>
              </a:spcBef>
              <a:spcAft>
                <a:spcPts val="0"/>
              </a:spcAft>
              <a:buSzPct val="100000"/>
              <a:buFont typeface="Arial"/>
              <a:buChar char="–"/>
              <a:defRPr sz="1800"/>
            </a:pPr>
            <a:r>
              <a:rPr lang="en-ZA" sz="1800" kern="0" dirty="0">
                <a:solidFill>
                  <a:sysClr val="windowText" lastClr="000000"/>
                </a:solidFill>
                <a:sym typeface="Times New Roman"/>
              </a:rPr>
              <a:t>Post graduate enrolment to facilitate transition into knowledge economy is limited </a:t>
            </a:r>
          </a:p>
          <a:p>
            <a:pPr lvl="1" eaLnBrk="1" fontAlgn="auto" hangingPunct="1">
              <a:spcBef>
                <a:spcPts val="600"/>
              </a:spcBef>
              <a:spcAft>
                <a:spcPts val="0"/>
              </a:spcAft>
              <a:buSzPct val="100000"/>
              <a:buFont typeface="Arial"/>
              <a:buChar char="–"/>
              <a:defRPr sz="1800"/>
            </a:pPr>
            <a:r>
              <a:rPr lang="en-ZA" sz="1800" kern="0" dirty="0">
                <a:solidFill>
                  <a:sysClr val="windowText" lastClr="000000"/>
                </a:solidFill>
                <a:sym typeface="Times New Roman"/>
              </a:rPr>
              <a:t>Five universities produce 55% of postgraduate </a:t>
            </a:r>
            <a:r>
              <a:rPr lang="en-ZA" sz="1800" kern="0" dirty="0" smtClean="0">
                <a:solidFill>
                  <a:sysClr val="windowText" lastClr="000000"/>
                </a:solidFill>
                <a:sym typeface="Times New Roman"/>
              </a:rPr>
              <a:t>qualification.</a:t>
            </a:r>
            <a:endParaRPr lang="en-ZA" sz="1800" kern="0" dirty="0">
              <a:solidFill>
                <a:sysClr val="windowText" lastClr="000000"/>
              </a:solidFill>
              <a:sym typeface="Times New Roman"/>
            </a:endParaRPr>
          </a:p>
          <a:p>
            <a:pPr lvl="1" eaLnBrk="1" fontAlgn="auto" hangingPunct="1">
              <a:spcBef>
                <a:spcPts val="600"/>
              </a:spcBef>
              <a:spcAft>
                <a:spcPts val="0"/>
              </a:spcAft>
              <a:buSzPct val="100000"/>
              <a:buFont typeface="Arial"/>
              <a:buChar char="–"/>
              <a:defRPr sz="1800"/>
            </a:pPr>
            <a:r>
              <a:rPr lang="en-ZA" sz="1800" kern="0" dirty="0">
                <a:solidFill>
                  <a:sysClr val="windowText" lastClr="000000"/>
                </a:solidFill>
                <a:sym typeface="Times New Roman"/>
              </a:rPr>
              <a:t>The desirability and affordability of (fee) free higher education and training</a:t>
            </a:r>
          </a:p>
          <a:p>
            <a:pPr lvl="1" eaLnBrk="1" fontAlgn="auto" hangingPunct="1">
              <a:spcBef>
                <a:spcPts val="600"/>
              </a:spcBef>
              <a:spcAft>
                <a:spcPts val="0"/>
              </a:spcAft>
              <a:buSzPct val="100000"/>
              <a:buFont typeface="Arial"/>
              <a:buChar char="–"/>
              <a:defRPr sz="1800"/>
            </a:pPr>
            <a:endParaRPr lang="en-US" sz="18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6</a:t>
            </a:fld>
            <a:endParaRPr lang="en-ZA" dirty="0"/>
          </a:p>
        </p:txBody>
      </p:sp>
    </p:spTree>
    <p:extLst>
      <p:ext uri="{BB962C8B-B14F-4D97-AF65-F5344CB8AC3E}">
        <p14:creationId xmlns:p14="http://schemas.microsoft.com/office/powerpoint/2010/main" xmlns="" val="9214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467544" y="3284984"/>
            <a:ext cx="8784978" cy="1224138"/>
          </a:xfrm>
          <a:prstGeom prst="rect">
            <a:avLst/>
          </a:prstGeom>
        </p:spPr>
        <p:txBody>
          <a:bodyPr>
            <a:normAutofit fontScale="92500" lnSpcReduction="10000"/>
          </a:bodyPr>
          <a:lstStyle>
            <a:lvl1pPr>
              <a:spcBef>
                <a:spcPts val="1000"/>
              </a:spcBef>
              <a:defRPr sz="4400"/>
            </a:lvl1pPr>
          </a:lstStyle>
          <a:p>
            <a:pPr lvl="0">
              <a:defRPr sz="1800" cap="none">
                <a:solidFill>
                  <a:srgbClr val="000000"/>
                </a:solidFill>
                <a:effectLst/>
              </a:defRPr>
            </a:pPr>
            <a:r>
              <a:rPr lang="en-ZA" sz="4400" cap="small" dirty="0">
                <a:solidFill>
                  <a:srgbClr val="366C5B"/>
                </a:solidFill>
              </a:rPr>
              <a:t>2</a:t>
            </a:r>
            <a:r>
              <a:rPr sz="4400" cap="small" dirty="0">
                <a:solidFill>
                  <a:srgbClr val="366C5B"/>
                </a:solidFill>
              </a:rPr>
              <a:t>. </a:t>
            </a:r>
            <a:r>
              <a:rPr lang="en-ZA" sz="4400" cap="small" dirty="0">
                <a:solidFill>
                  <a:srgbClr val="366C5B"/>
                </a:solidFill>
              </a:rPr>
              <a:t>National and Departmental Priorities</a:t>
            </a:r>
            <a:endParaRPr sz="4400" cap="small" dirty="0">
              <a:solidFill>
                <a:srgbClr val="366C5B"/>
              </a:solidFill>
            </a:endParaRPr>
          </a:p>
        </p:txBody>
      </p:sp>
      <p:sp>
        <p:nvSpPr>
          <p:cNvPr id="2" name="Footer Placeholder 1"/>
          <p:cNvSpPr>
            <a:spLocks noGrp="1"/>
          </p:cNvSpPr>
          <p:nvPr>
            <p:ph type="ftr" sz="quarter" idx="11"/>
          </p:nvPr>
        </p:nvSpPr>
        <p:spPr/>
        <p:txBody>
          <a:bodyPr/>
          <a:lstStyle/>
          <a:p>
            <a:pPr algn="ctr">
              <a:defRPr/>
            </a:pPr>
            <a:r>
              <a:rPr lang="en-ZA"/>
              <a:t>Briefing to the PC on Higher Education and Training</a:t>
            </a:r>
            <a:endParaRPr lang="en-ZA" dirty="0"/>
          </a:p>
        </p:txBody>
      </p:sp>
    </p:spTree>
    <p:extLst>
      <p:ext uri="{BB962C8B-B14F-4D97-AF65-F5344CB8AC3E}">
        <p14:creationId xmlns:p14="http://schemas.microsoft.com/office/powerpoint/2010/main" xmlns="" val="30747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effectLst/>
              </a:rPr>
              <a:t>Higher Education and Training and The Constitution</a:t>
            </a:r>
          </a:p>
        </p:txBody>
      </p:sp>
      <p:sp>
        <p:nvSpPr>
          <p:cNvPr id="3" name="Text Placeholder 2"/>
          <p:cNvSpPr>
            <a:spLocks noGrp="1"/>
          </p:cNvSpPr>
          <p:nvPr>
            <p:ph type="body" idx="1"/>
          </p:nvPr>
        </p:nvSpPr>
        <p:spPr>
          <a:xfrm>
            <a:off x="251520" y="1600200"/>
            <a:ext cx="8640960" cy="4957384"/>
          </a:xfrm>
        </p:spPr>
        <p:txBody>
          <a:bodyPr/>
          <a:lstStyle/>
          <a:p>
            <a:pPr algn="just"/>
            <a:r>
              <a:rPr lang="en-US" sz="2200" dirty="0"/>
              <a:t>Need for universal access to quality Higher Education and Training (HET) is clear and a desirable end for a country such as ours</a:t>
            </a:r>
          </a:p>
          <a:p>
            <a:pPr algn="just"/>
            <a:r>
              <a:rPr lang="en-US" sz="2200" dirty="0"/>
              <a:t> S</a:t>
            </a:r>
            <a:r>
              <a:rPr lang="en-ZA" sz="2200" dirty="0"/>
              <a:t>ection 29(1)(b) states: “</a:t>
            </a:r>
            <a:r>
              <a:rPr lang="en-ZA" sz="2200" i="1" dirty="0"/>
              <a:t>Everyone has the right to further education, which the state, </a:t>
            </a:r>
            <a:r>
              <a:rPr lang="en-ZA" sz="2200" i="1" dirty="0">
                <a:solidFill>
                  <a:srgbClr val="FF0000"/>
                </a:solidFill>
              </a:rPr>
              <a:t>through reasonable measures</a:t>
            </a:r>
            <a:r>
              <a:rPr lang="en-ZA" sz="2200" i="1" dirty="0"/>
              <a:t>, must make </a:t>
            </a:r>
            <a:r>
              <a:rPr lang="en-ZA" sz="2200" i="1" dirty="0">
                <a:solidFill>
                  <a:srgbClr val="FF0000"/>
                </a:solidFill>
              </a:rPr>
              <a:t>progressively</a:t>
            </a:r>
            <a:r>
              <a:rPr lang="en-ZA" sz="2200" i="1" dirty="0"/>
              <a:t> available and accessible</a:t>
            </a:r>
            <a:r>
              <a:rPr lang="en-ZA" sz="2200" dirty="0"/>
              <a:t>.”</a:t>
            </a:r>
            <a:endParaRPr lang="en-US" sz="2200" dirty="0"/>
          </a:p>
          <a:p>
            <a:pPr marL="0" indent="0" algn="just">
              <a:buNone/>
            </a:pPr>
            <a:r>
              <a:rPr lang="en-US" sz="2200" dirty="0"/>
              <a:t>But </a:t>
            </a:r>
          </a:p>
          <a:p>
            <a:pPr algn="just"/>
            <a:r>
              <a:rPr lang="en-ZA" sz="2200" dirty="0"/>
              <a:t>Unlike rights to basic and adult education, entitlement to further education is qualified and subject to progressive access or availability of state resources</a:t>
            </a:r>
          </a:p>
          <a:p>
            <a:pPr algn="just"/>
            <a:r>
              <a:rPr lang="en-ZA" sz="2200" dirty="0"/>
              <a:t>Similar to housing, healthcare, food, water and social security whose access rights are subject to state’s “available resources”</a:t>
            </a:r>
          </a:p>
          <a:p>
            <a:pPr algn="just"/>
            <a:r>
              <a:rPr lang="en-ZA" sz="2200" i="1" dirty="0"/>
              <a:t>Justifiable to conclude that guarantee to have access to further education is subject to available resources</a:t>
            </a:r>
            <a:endParaRPr lang="en-US" sz="2200" i="1"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8</a:t>
            </a:fld>
            <a:endParaRPr lang="en-ZA" dirty="0"/>
          </a:p>
        </p:txBody>
      </p:sp>
    </p:spTree>
    <p:extLst>
      <p:ext uri="{BB962C8B-B14F-4D97-AF65-F5344CB8AC3E}">
        <p14:creationId xmlns:p14="http://schemas.microsoft.com/office/powerpoint/2010/main" xmlns="" val="24094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effectLst/>
              </a:rPr>
              <a:t>Higher Education and the National Development Plan and Medium Term Strategic Framework</a:t>
            </a:r>
          </a:p>
        </p:txBody>
      </p:sp>
      <p:sp>
        <p:nvSpPr>
          <p:cNvPr id="3" name="Content Placeholder 2"/>
          <p:cNvSpPr>
            <a:spLocks noGrp="1"/>
          </p:cNvSpPr>
          <p:nvPr>
            <p:ph idx="1"/>
          </p:nvPr>
        </p:nvSpPr>
        <p:spPr>
          <a:xfrm>
            <a:off x="323528" y="1628800"/>
            <a:ext cx="8568952" cy="4896544"/>
          </a:xfrm>
        </p:spPr>
        <p:txBody>
          <a:bodyPr/>
          <a:lstStyle/>
          <a:p>
            <a:pPr lvl="0" eaLnBrk="1" fontAlgn="auto" hangingPunct="1">
              <a:lnSpc>
                <a:spcPct val="90000"/>
              </a:lnSpc>
              <a:spcBef>
                <a:spcPts val="700"/>
              </a:spcBef>
              <a:spcAft>
                <a:spcPts val="0"/>
              </a:spcAft>
              <a:buSzPct val="100000"/>
              <a:buFont typeface="Arial"/>
              <a:buChar char="•"/>
            </a:pPr>
            <a:r>
              <a:rPr lang="en-ZA" sz="2100" kern="0" dirty="0">
                <a:solidFill>
                  <a:sysClr val="windowText" lastClr="000000"/>
                </a:solidFill>
                <a:latin typeface="Times New Roman"/>
                <a:cs typeface="Times New Roman"/>
                <a:sym typeface="Times New Roman"/>
              </a:rPr>
              <a:t>The National Development Plan (NDP) envisages the higher education and training sector playing an instrumental role in facilitating skills development and innovation </a:t>
            </a:r>
          </a:p>
          <a:p>
            <a:pPr marL="321468" lvl="0" indent="-321468" eaLnBrk="1" fontAlgn="auto" hangingPunct="1">
              <a:lnSpc>
                <a:spcPct val="90000"/>
              </a:lnSpc>
              <a:spcBef>
                <a:spcPts val="700"/>
              </a:spcBef>
              <a:spcAft>
                <a:spcPts val="0"/>
              </a:spcAft>
              <a:buClr>
                <a:srgbClr val="191919"/>
              </a:buClr>
              <a:buSzPct val="100000"/>
              <a:buFont typeface="Arial"/>
              <a:buChar char="•"/>
              <a:defRPr sz="1800"/>
            </a:pPr>
            <a:r>
              <a:rPr lang="en-ZA" sz="2100" kern="0" dirty="0">
                <a:solidFill>
                  <a:srgbClr val="191919"/>
                </a:solidFill>
                <a:latin typeface="Times New Roman"/>
                <a:cs typeface="Times New Roman"/>
                <a:sym typeface="Times New Roman"/>
              </a:rPr>
              <a:t>The 2014-2019 Medium Term Strategic Framework (MTSF) sets out measurable targets aligned to NDP and national policy goals:</a:t>
            </a: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Increase university student enrolment from 950 000 to 1.07 million </a:t>
            </a: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Increase Technical and Vocational Education and Training (TVET) (formerly further education and training  - FET) student enrolment from 650 000 to 1.2 million </a:t>
            </a:r>
            <a:endParaRPr lang="en-ZA" sz="2000" kern="0" dirty="0">
              <a:solidFill>
                <a:sysClr val="windowText" lastClr="000000"/>
              </a:solidFill>
              <a:latin typeface="Times New Roman"/>
              <a:cs typeface="Times New Roman"/>
              <a:sym typeface="Times New Roman"/>
            </a:endParaRP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Increase number of artisans produced from 18 000 to 24 000 per annum</a:t>
            </a:r>
            <a:endParaRPr lang="en-ZA" sz="2000" kern="0" dirty="0">
              <a:solidFill>
                <a:sysClr val="windowText" lastClr="000000"/>
              </a:solidFill>
              <a:latin typeface="Times New Roman"/>
              <a:cs typeface="Times New Roman"/>
              <a:sym typeface="Times New Roman"/>
            </a:endParaRP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Increase PhD graduates from 1800 to 3000 per annum </a:t>
            </a:r>
            <a:endParaRPr lang="en-ZA" sz="2000" kern="0" dirty="0">
              <a:solidFill>
                <a:sysClr val="windowText" lastClr="000000"/>
              </a:solidFill>
              <a:latin typeface="Times New Roman"/>
              <a:cs typeface="Times New Roman"/>
              <a:sym typeface="Times New Roman"/>
            </a:endParaRP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Increase the number of engineering and science graduates </a:t>
            </a:r>
            <a:endParaRPr lang="en-ZA" sz="2000" kern="0" dirty="0">
              <a:solidFill>
                <a:sysClr val="windowText" lastClr="000000"/>
              </a:solidFill>
              <a:latin typeface="Times New Roman"/>
              <a:cs typeface="Times New Roman"/>
              <a:sym typeface="Times New Roman"/>
            </a:endParaRP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Increase the number of qualified TVET lecturers </a:t>
            </a:r>
            <a:endParaRPr lang="en-ZA" sz="2000" kern="0" dirty="0">
              <a:solidFill>
                <a:sysClr val="windowText" lastClr="000000"/>
              </a:solidFill>
              <a:latin typeface="Times New Roman"/>
              <a:cs typeface="Times New Roman"/>
              <a:sym typeface="Times New Roman"/>
            </a:endParaRPr>
          </a:p>
          <a:p>
            <a:pPr marL="722539" lvl="1" indent="-265339" eaLnBrk="1" fontAlgn="auto" hangingPunct="1">
              <a:lnSpc>
                <a:spcPct val="90000"/>
              </a:lnSpc>
              <a:spcBef>
                <a:spcPts val="600"/>
              </a:spcBef>
              <a:spcAft>
                <a:spcPts val="0"/>
              </a:spcAft>
              <a:buClr>
                <a:srgbClr val="191919"/>
              </a:buClr>
              <a:buSzPct val="100000"/>
              <a:buFont typeface="Arial"/>
              <a:buChar char="–"/>
              <a:defRPr sz="1800"/>
            </a:pPr>
            <a:r>
              <a:rPr lang="en-ZA" sz="2000" kern="0" dirty="0">
                <a:solidFill>
                  <a:srgbClr val="191919"/>
                </a:solidFill>
                <a:latin typeface="Times New Roman"/>
                <a:cs typeface="Times New Roman"/>
                <a:sym typeface="Times New Roman"/>
              </a:rPr>
              <a:t>Reduce student dropout rate </a:t>
            </a:r>
          </a:p>
          <a:p>
            <a:endParaRPr lang="en-ZA" sz="2300" dirty="0"/>
          </a:p>
          <a:p>
            <a:pPr lvl="2"/>
            <a:endParaRPr lang="en-ZA" sz="1500" dirty="0"/>
          </a:p>
          <a:p>
            <a:pPr lvl="2"/>
            <a:endParaRPr lang="en-ZA" sz="1500" dirty="0"/>
          </a:p>
          <a:p>
            <a:pPr lvl="2"/>
            <a:endParaRPr lang="en-ZA" sz="1500" dirty="0"/>
          </a:p>
          <a:p>
            <a:pPr>
              <a:buNone/>
            </a:pPr>
            <a:r>
              <a:rPr lang="en-GB" sz="1800" dirty="0"/>
              <a:t> </a:t>
            </a:r>
            <a:endParaRPr lang="en-US" sz="1800" dirty="0"/>
          </a:p>
          <a:p>
            <a:pPr lvl="1"/>
            <a:endParaRPr lang="en-US" sz="2400" dirty="0"/>
          </a:p>
          <a:p>
            <a:pPr lvl="1"/>
            <a:endParaRPr lang="en-US" sz="2400" dirty="0"/>
          </a:p>
          <a:p>
            <a:pPr lvl="1"/>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9</a:t>
            </a:fld>
            <a:endParaRPr lang="en-ZA" dirty="0"/>
          </a:p>
        </p:txBody>
      </p:sp>
      <p:sp>
        <p:nvSpPr>
          <p:cNvPr id="5" name="Footer Placeholder 4"/>
          <p:cNvSpPr>
            <a:spLocks noGrp="1"/>
          </p:cNvSpPr>
          <p:nvPr>
            <p:ph type="ftr" sz="quarter" idx="11"/>
          </p:nvPr>
        </p:nvSpPr>
        <p:spPr>
          <a:xfrm>
            <a:off x="2699792" y="6381328"/>
            <a:ext cx="3744416" cy="216024"/>
          </a:xfrm>
        </p:spPr>
        <p:txBody>
          <a:bodyPr/>
          <a:lstStyle/>
          <a:p>
            <a:pPr algn="ctr">
              <a:defRPr/>
            </a:pPr>
            <a:r>
              <a:rPr lang="en-ZA" dirty="0"/>
              <a:t>Briefing to the PC on Higher Education and Training</a:t>
            </a:r>
          </a:p>
        </p:txBody>
      </p:sp>
    </p:spTree>
    <p:extLst>
      <p:ext uri="{BB962C8B-B14F-4D97-AF65-F5344CB8AC3E}">
        <p14:creationId xmlns:p14="http://schemas.microsoft.com/office/powerpoint/2010/main" xmlns="" val="420418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18261</TotalTime>
  <Words>3743</Words>
  <Application>Microsoft Office PowerPoint</Application>
  <PresentationFormat>On-screen Show (4:3)</PresentationFormat>
  <Paragraphs>687</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Briefing to the Portfolio Committee on Higher Education and Training</vt:lpstr>
      <vt:lpstr>Presentation Outline</vt:lpstr>
      <vt:lpstr>Slide 3</vt:lpstr>
      <vt:lpstr>Background</vt:lpstr>
      <vt:lpstr>Background [cont.]</vt:lpstr>
      <vt:lpstr>Key Challenges</vt:lpstr>
      <vt:lpstr>Slide 7</vt:lpstr>
      <vt:lpstr>Higher Education and Training and The Constitution</vt:lpstr>
      <vt:lpstr>Higher Education and the National Development Plan and Medium Term Strategic Framework</vt:lpstr>
      <vt:lpstr>Revised Strategic Plan 2015/16-2019/20        (5 Strategic Outcome Oriented Goals)</vt:lpstr>
      <vt:lpstr>Annual Performance Plan, 2017/18</vt:lpstr>
      <vt:lpstr>Slide 12</vt:lpstr>
      <vt:lpstr>Budget and Programmes of DHET </vt:lpstr>
      <vt:lpstr>Departmental Analysis: Overview: Key Trends</vt:lpstr>
      <vt:lpstr>Overview of Relative Prioritisation within DHET Budget</vt:lpstr>
      <vt:lpstr>Overview of Real Growth Rates in Allocations</vt:lpstr>
      <vt:lpstr>Programme Analysis: University Programme</vt:lpstr>
      <vt:lpstr>Programme Analysis: TVETs Programme</vt:lpstr>
      <vt:lpstr>Programme Analysis: Community Education and Training Colleges(CETs) Programme</vt:lpstr>
      <vt:lpstr>Entities Reporting to DHET</vt:lpstr>
      <vt:lpstr>Allocation Shares (%) per Entity</vt:lpstr>
      <vt:lpstr>Transfers to NSFAS 2013/14-2019/20</vt:lpstr>
      <vt:lpstr>NSFAS: Performance Indicators</vt:lpstr>
      <vt:lpstr>NSFAS: Towards a More Effective Funding Scheme ?</vt:lpstr>
      <vt:lpstr>Slide 25</vt:lpstr>
      <vt:lpstr>Assessment: Strat Plan, APP and 2017 MTEF Budget</vt:lpstr>
      <vt:lpstr>Assessment: Strat Plan, APP and 2017 MTEF Budget [cont.]</vt:lpstr>
      <vt:lpstr>Assessment: Historical Spending Performance of DHET 2013/14-2015/16</vt:lpstr>
      <vt:lpstr>Assessment: Achievement of Performance Targets (Based on 2015/16 Annual Report)</vt:lpstr>
      <vt:lpstr>Performance Targets  (Strategy to deal with underperformance)</vt:lpstr>
      <vt:lpstr>Concluding Remarks</vt:lpstr>
      <vt:lpstr>FFC’s Website: www.ffc.co.za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Western Cape Provincial Legislature</dc:title>
  <dc:creator>Ramos Mabugu</dc:creator>
  <cp:lastModifiedBy>PUMZA</cp:lastModifiedBy>
  <cp:revision>1353</cp:revision>
  <cp:lastPrinted>2017-04-28T07:06:15Z</cp:lastPrinted>
  <dcterms:created xsi:type="dcterms:W3CDTF">2010-11-22T17:59:05Z</dcterms:created>
  <dcterms:modified xsi:type="dcterms:W3CDTF">2017-05-05T09:24:45Z</dcterms:modified>
</cp:coreProperties>
</file>